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31"/>
  </p:notesMasterIdLst>
  <p:sldIdLst>
    <p:sldId id="404" r:id="rId3"/>
    <p:sldId id="542" r:id="rId4"/>
    <p:sldId id="599" r:id="rId5"/>
    <p:sldId id="596" r:id="rId6"/>
    <p:sldId id="597" r:id="rId7"/>
    <p:sldId id="600" r:id="rId8"/>
    <p:sldId id="602" r:id="rId9"/>
    <p:sldId id="601" r:id="rId10"/>
    <p:sldId id="447" r:id="rId11"/>
    <p:sldId id="603" r:id="rId12"/>
    <p:sldId id="606" r:id="rId13"/>
    <p:sldId id="607" r:id="rId14"/>
    <p:sldId id="455" r:id="rId15"/>
    <p:sldId id="612" r:id="rId16"/>
    <p:sldId id="613" r:id="rId17"/>
    <p:sldId id="614" r:id="rId18"/>
    <p:sldId id="610" r:id="rId19"/>
    <p:sldId id="611" r:id="rId20"/>
    <p:sldId id="593" r:id="rId21"/>
    <p:sldId id="616" r:id="rId22"/>
    <p:sldId id="594" r:id="rId23"/>
    <p:sldId id="617" r:id="rId24"/>
    <p:sldId id="615" r:id="rId25"/>
    <p:sldId id="353" r:id="rId26"/>
    <p:sldId id="604" r:id="rId27"/>
    <p:sldId id="609" r:id="rId28"/>
    <p:sldId id="605" r:id="rId29"/>
    <p:sldId id="585" r:id="rId30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2805BB"/>
    <a:srgbClr val="FF2D2D"/>
    <a:srgbClr val="FFAF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65" autoAdjust="0"/>
    <p:restoredTop sz="94659" autoAdjust="0"/>
  </p:normalViewPr>
  <p:slideViewPr>
    <p:cSldViewPr snapToGrid="0">
      <p:cViewPr>
        <p:scale>
          <a:sx n="100" d="100"/>
          <a:sy n="100" d="100"/>
        </p:scale>
        <p:origin x="-864" y="-4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251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089434B5-9449-4536-9A65-D7E210D3F901}" type="datetimeFigureOut">
              <a:rPr lang="en-US" smtClean="0"/>
              <a:pPr/>
              <a:t>1/12/15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76DE6FD7-9B95-44CC-B467-DCBE3A3624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846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DE6FD7-9B95-44CC-B467-DCBE3A36242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485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7EB0F-BD34-4679-9B40-A2B9070DE26B}" type="slidenum">
              <a:rPr lang="en-US" smtClean="0"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DE6FD7-9B95-44CC-B467-DCBE3A362429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988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442686" cy="365125"/>
          </a:xfrm>
        </p:spPr>
        <p:txBody>
          <a:bodyPr/>
          <a:lstStyle/>
          <a:p>
            <a:fld id="{F6ADFC0C-BE38-4675-B242-0C46D56944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1/12/15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DFC0C-BE38-4675-B242-0C46D56944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1/12/15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DFC0C-BE38-4675-B242-0C46D56944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1/12/15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DFC0C-BE38-4675-B242-0C46D56944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E1DF7-B3F6-45DA-8260-2E1F0301F907}" type="datetimeFigureOut">
              <a:rPr lang="en-US" smtClean="0"/>
              <a:t>1/12/15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D3915-840E-4AB9-8D10-4750BFDFB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394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E1DF7-B3F6-45DA-8260-2E1F0301F907}" type="datetimeFigureOut">
              <a:rPr lang="en-US" smtClean="0"/>
              <a:t>1/12/15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D3915-840E-4AB9-8D10-4750BFDFB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1754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E1DF7-B3F6-45DA-8260-2E1F0301F907}" type="datetimeFigureOut">
              <a:rPr lang="en-US" smtClean="0"/>
              <a:t>1/12/15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D3915-840E-4AB9-8D10-4750BFDFB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2213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E1DF7-B3F6-45DA-8260-2E1F0301F907}" type="datetimeFigureOut">
              <a:rPr lang="en-US" smtClean="0"/>
              <a:t>1/12/15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D3915-840E-4AB9-8D10-4750BFDFB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0998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E1DF7-B3F6-45DA-8260-2E1F0301F907}" type="datetimeFigureOut">
              <a:rPr lang="en-US" smtClean="0"/>
              <a:t>1/12/15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D3915-840E-4AB9-8D10-4750BFDFB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5275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E1DF7-B3F6-45DA-8260-2E1F0301F907}" type="datetimeFigureOut">
              <a:rPr lang="en-US" smtClean="0"/>
              <a:t>1/12/15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D3915-840E-4AB9-8D10-4750BFDFB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7759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E1DF7-B3F6-45DA-8260-2E1F0301F907}" type="datetimeFigureOut">
              <a:rPr lang="en-US" smtClean="0"/>
              <a:t>1/12/15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D3915-840E-4AB9-8D10-4750BFDFB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254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4960" y="0"/>
            <a:ext cx="6830568" cy="9163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DFC0C-BE38-4675-B242-0C46D56944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E1DF7-B3F6-45DA-8260-2E1F0301F907}" type="datetimeFigureOut">
              <a:rPr lang="en-US" smtClean="0"/>
              <a:t>1/12/15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D3915-840E-4AB9-8D10-4750BFDFB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7733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E1DF7-B3F6-45DA-8260-2E1F0301F907}" type="datetimeFigureOut">
              <a:rPr lang="en-US" smtClean="0"/>
              <a:t>1/12/15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D3915-840E-4AB9-8D10-4750BFDFB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3135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E1DF7-B3F6-45DA-8260-2E1F0301F907}" type="datetimeFigureOut">
              <a:rPr lang="en-US" smtClean="0"/>
              <a:t>1/12/15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D3915-840E-4AB9-8D10-4750BFDFB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2748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E1DF7-B3F6-45DA-8260-2E1F0301F907}" type="datetimeFigureOut">
              <a:rPr lang="en-US" smtClean="0"/>
              <a:t>1/12/15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D3915-840E-4AB9-8D10-4750BFDFB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624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1/12/15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DFC0C-BE38-4675-B242-0C46D569448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856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1/12/15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DFC0C-BE38-4675-B242-0C46D56944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1/12/15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DFC0C-BE38-4675-B242-0C46D56944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1/12/15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DFC0C-BE38-4675-B242-0C46D56944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1/12/15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DFC0C-BE38-4675-B242-0C46D56944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1/12/15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DFC0C-BE38-4675-B242-0C46D56944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1/12/15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DFC0C-BE38-4675-B242-0C46D56944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1/12/15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DFC0C-BE38-4675-B242-0C46D56944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1/12/15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D3915-840E-4AB9-8D10-4750BFDFB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929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slide" Target="slide28.xml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emf"/><Relationship Id="rId5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package" Target="../embeddings/Microsoft_Excel_Sheet1.xlsx"/><Relationship Id="rId12" Type="http://schemas.openxmlformats.org/officeDocument/2006/relationships/image" Target="../media/image2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Relationship Id="rId4" Type="http://schemas.openxmlformats.org/officeDocument/2006/relationships/image" Target="../media/image25.png"/><Relationship Id="rId5" Type="http://schemas.openxmlformats.org/officeDocument/2006/relationships/image" Target="../media/image26.jpe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Relationship Id="rId9" Type="http://schemas.openxmlformats.org/officeDocument/2006/relationships/image" Target="../media/image30.png"/><Relationship Id="rId10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4371" y="869157"/>
            <a:ext cx="7421216" cy="100738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g-2 and Reactor Experiments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1480" y="1946778"/>
            <a:ext cx="3295650" cy="73427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L. Littenberg</a:t>
            </a:r>
          </a:p>
          <a:p>
            <a:pPr>
              <a:spcBef>
                <a:spcPts val="0"/>
              </a:spcBef>
            </a:pPr>
            <a:endParaRPr lang="en-US" sz="1200" dirty="0" smtClean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8" b="24033"/>
          <a:stretch>
            <a:fillRect/>
          </a:stretch>
        </p:blipFill>
        <p:spPr bwMode="auto">
          <a:xfrm>
            <a:off x="0" y="6126163"/>
            <a:ext cx="256857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2" name="Footer Placeholder 5"/>
          <p:cNvSpPr txBox="1">
            <a:spLocks/>
          </p:cNvSpPr>
          <p:nvPr/>
        </p:nvSpPr>
        <p:spPr>
          <a:xfrm>
            <a:off x="3276600" y="65087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1/12/15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04016" y="3602313"/>
            <a:ext cx="399340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 </a:t>
            </a:r>
            <a:r>
              <a:rPr lang="en-US" sz="2400" dirty="0" smtClean="0"/>
              <a:t>     BNL efforts in</a:t>
            </a:r>
          </a:p>
          <a:p>
            <a:pPr marL="742950" lvl="1" indent="-285750">
              <a:buFont typeface="Arial"/>
              <a:buChar char="•"/>
            </a:pPr>
            <a:r>
              <a:rPr lang="en-US" sz="2200" dirty="0"/>
              <a:t>g</a:t>
            </a:r>
            <a:r>
              <a:rPr lang="en-US" sz="2200" dirty="0" smtClean="0"/>
              <a:t>-2</a:t>
            </a:r>
          </a:p>
          <a:p>
            <a:pPr marL="742950" lvl="1" indent="-285750">
              <a:buFont typeface="Arial"/>
              <a:buChar char="•"/>
            </a:pPr>
            <a:r>
              <a:rPr lang="en-US" sz="2200" dirty="0" err="1" smtClean="0"/>
              <a:t>Daya</a:t>
            </a:r>
            <a:r>
              <a:rPr lang="en-US" sz="2200" dirty="0" smtClean="0"/>
              <a:t> Bay</a:t>
            </a:r>
          </a:p>
          <a:p>
            <a:pPr marL="742950" lvl="1" indent="-285750">
              <a:buFont typeface="Arial"/>
              <a:buChar char="•"/>
            </a:pPr>
            <a:r>
              <a:rPr lang="en-US" sz="2200" dirty="0" smtClean="0"/>
              <a:t>Other reactor experiments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544128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404" y="93226"/>
            <a:ext cx="8471361" cy="749041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BNL hardware responsibility: quads &amp; collimators</a:t>
            </a:r>
            <a:endParaRPr lang="en-US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1/12/15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DFC0C-BE38-4675-B242-0C46D5694486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5" descr="respons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215"/>
            <a:ext cx="9144000" cy="493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294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bmck\Desktop\D_drive\Theta13\DayaBay\Feb12\NPP_photo1.jpg"/>
          <p:cNvPicPr>
            <a:picLocks noChangeAspect="1" noChangeArrowheads="1"/>
          </p:cNvPicPr>
          <p:nvPr/>
        </p:nvPicPr>
        <p:blipFill>
          <a:blip r:embed="rId3" cstate="print"/>
          <a:srcRect l="18334" t="26584" r="19167" b="18779"/>
          <a:stretch>
            <a:fillRect/>
          </a:stretch>
        </p:blipFill>
        <p:spPr bwMode="auto">
          <a:xfrm>
            <a:off x="0" y="0"/>
            <a:ext cx="5410274" cy="2019836"/>
          </a:xfrm>
          <a:prstGeom prst="rect">
            <a:avLst/>
          </a:prstGeom>
          <a:noFill/>
        </p:spPr>
      </p:pic>
      <p:sp>
        <p:nvSpPr>
          <p:cNvPr id="24" name="Rectangle 2"/>
          <p:cNvSpPr>
            <a:spLocks/>
          </p:cNvSpPr>
          <p:nvPr/>
        </p:nvSpPr>
        <p:spPr bwMode="auto">
          <a:xfrm>
            <a:off x="2244513" y="76200"/>
            <a:ext cx="2667074" cy="6096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1" bIns="0" anchor="ctr"/>
          <a:lstStyle/>
          <a:p>
            <a:pPr marL="39688" algn="ctr"/>
            <a:r>
              <a:rPr lang="en-US" sz="4400" b="1" dirty="0">
                <a:solidFill>
                  <a:schemeClr val="tx1"/>
                </a:solidFill>
                <a:cs typeface="Helvetica" charset="0"/>
              </a:rPr>
              <a:t>Daya </a:t>
            </a:r>
            <a:r>
              <a:rPr lang="en-US" sz="4400" b="1" dirty="0" smtClean="0">
                <a:solidFill>
                  <a:schemeClr val="tx1"/>
                </a:solidFill>
                <a:cs typeface="Helvetica" charset="0"/>
              </a:rPr>
              <a:t>Bay</a:t>
            </a:r>
            <a:endParaRPr lang="en-US" sz="4000" b="1" dirty="0">
              <a:solidFill>
                <a:schemeClr val="tx1"/>
              </a:solidFill>
              <a:cs typeface="Helvetica" charset="0"/>
            </a:endParaRPr>
          </a:p>
        </p:txBody>
      </p:sp>
      <p:pic>
        <p:nvPicPr>
          <p:cNvPr id="7175" name="Picture 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143000" cy="10668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5410274" y="6626"/>
            <a:ext cx="37304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O</a:t>
            </a:r>
            <a:r>
              <a:rPr lang="en-US" sz="2000" b="1" dirty="0" smtClean="0"/>
              <a:t>ne </a:t>
            </a:r>
            <a:r>
              <a:rPr lang="en-US" sz="2000" b="1" dirty="0"/>
              <a:t>of Science’s top 10 breakthroughs of 2012. </a:t>
            </a:r>
            <a:r>
              <a:rPr lang="en-US" sz="2000" b="1" dirty="0" smtClean="0"/>
              <a:t>“…the </a:t>
            </a:r>
            <a:r>
              <a:rPr lang="en-US" sz="2000" b="1" dirty="0"/>
              <a:t>Daya Bay result may mark the moment when the field took off</a:t>
            </a:r>
            <a:r>
              <a:rPr lang="en-US" sz="2000" b="1" dirty="0" smtClean="0"/>
              <a:t>.”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57591" y="6414612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2959" y="2033484"/>
            <a:ext cx="901484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2012: </a:t>
            </a:r>
            <a:r>
              <a:rPr lang="en-US" dirty="0" smtClean="0"/>
              <a:t>Discovery of non-zero </a:t>
            </a:r>
            <a:r>
              <a:rPr lang="en-US" dirty="0" smtClean="0">
                <a:sym typeface="Symbol"/>
              </a:rPr>
              <a:t></a:t>
            </a:r>
            <a:r>
              <a:rPr lang="en-US" baseline="-25000" dirty="0" smtClean="0">
                <a:sym typeface="Symbol"/>
              </a:rPr>
              <a:t>13</a:t>
            </a:r>
            <a:r>
              <a:rPr lang="en-US" dirty="0" smtClean="0">
                <a:sym typeface="Symbol"/>
              </a:rPr>
              <a:t> established that the electron neutrino contains all 3 mass states and opens the door to LBNE measurement of CP violation (</a:t>
            </a:r>
            <a:r>
              <a:rPr lang="en-US" dirty="0" smtClean="0">
                <a:solidFill>
                  <a:srgbClr val="2805BB"/>
                </a:solidFill>
                <a:sym typeface="Symbol"/>
              </a:rPr>
              <a:t>PRL</a:t>
            </a:r>
            <a:r>
              <a:rPr lang="en-US" b="1" dirty="0">
                <a:solidFill>
                  <a:srgbClr val="2805BB"/>
                </a:solidFill>
              </a:rPr>
              <a:t>108</a:t>
            </a:r>
            <a:r>
              <a:rPr lang="en-US" dirty="0">
                <a:solidFill>
                  <a:srgbClr val="2805BB"/>
                </a:solidFill>
              </a:rPr>
              <a:t>:171803</a:t>
            </a:r>
            <a:r>
              <a:rPr lang="en-US" dirty="0" smtClean="0">
                <a:solidFill>
                  <a:srgbClr val="2805BB"/>
                </a:solidFill>
                <a:sym typeface="Symbol"/>
              </a:rPr>
              <a:t>  </a:t>
            </a:r>
            <a:r>
              <a:rPr lang="en-US" b="1" dirty="0" smtClean="0">
                <a:solidFill>
                  <a:srgbClr val="2805BB"/>
                </a:solidFill>
                <a:sym typeface="Symbol"/>
              </a:rPr>
              <a:t>&gt;1070 </a:t>
            </a:r>
            <a:r>
              <a:rPr lang="en-US" dirty="0" smtClean="0">
                <a:solidFill>
                  <a:srgbClr val="2805BB"/>
                </a:solidFill>
                <a:sym typeface="Symbol"/>
              </a:rPr>
              <a:t>cites</a:t>
            </a:r>
            <a:r>
              <a:rPr lang="en-US" dirty="0" smtClean="0">
                <a:sym typeface="Symbol"/>
              </a:rPr>
              <a:t>)</a:t>
            </a:r>
          </a:p>
          <a:p>
            <a:r>
              <a:rPr lang="en-US" b="1" dirty="0" smtClean="0">
                <a:sym typeface="Symbol"/>
              </a:rPr>
              <a:t>2013:</a:t>
            </a:r>
            <a:r>
              <a:rPr lang="en-US" dirty="0" smtClean="0">
                <a:sym typeface="Symbol"/>
              </a:rPr>
              <a:t> First measurement of atmospheric mass </a:t>
            </a:r>
            <a:r>
              <a:rPr lang="en-US" dirty="0">
                <a:sym typeface="Symbol"/>
              </a:rPr>
              <a:t>splitting </a:t>
            </a:r>
            <a:r>
              <a:rPr lang="en-US" dirty="0" smtClean="0">
                <a:sym typeface="Symbol"/>
              </a:rPr>
              <a:t>with electron neutrinos (</a:t>
            </a:r>
            <a:r>
              <a:rPr lang="en-US" dirty="0">
                <a:sym typeface="Symbol"/>
              </a:rPr>
              <a:t>m</a:t>
            </a:r>
            <a:r>
              <a:rPr lang="en-US" baseline="30000" dirty="0">
                <a:sym typeface="Symbol"/>
              </a:rPr>
              <a:t>2</a:t>
            </a:r>
            <a:r>
              <a:rPr lang="en-US" baseline="-25000" dirty="0">
                <a:sym typeface="Symbol"/>
              </a:rPr>
              <a:t>ee</a:t>
            </a:r>
            <a:r>
              <a:rPr lang="en-US" dirty="0">
                <a:sym typeface="Symbol"/>
              </a:rPr>
              <a:t>) </a:t>
            </a:r>
            <a:r>
              <a:rPr lang="en-US" dirty="0" smtClean="0">
                <a:sym typeface="Symbol"/>
              </a:rPr>
              <a:t>is consistent with muon neutrino (m</a:t>
            </a:r>
            <a:r>
              <a:rPr lang="en-US" baseline="30000" dirty="0" smtClean="0">
                <a:sym typeface="Symbol"/>
              </a:rPr>
              <a:t>2</a:t>
            </a:r>
            <a:r>
              <a:rPr lang="en-US" baseline="-25000" dirty="0" smtClean="0">
                <a:sym typeface="Symbol"/>
              </a:rPr>
              <a:t></a:t>
            </a:r>
            <a:r>
              <a:rPr lang="en-US" dirty="0" smtClean="0">
                <a:sym typeface="Symbol"/>
              </a:rPr>
              <a:t>) measurements from accelerator and atmospheric neutrinos — confirming the 3 neutrino model of oscillations (</a:t>
            </a:r>
            <a:r>
              <a:rPr lang="en-US" dirty="0" smtClean="0"/>
              <a:t>PRL</a:t>
            </a:r>
            <a:r>
              <a:rPr lang="en-US" b="1" dirty="0" smtClean="0"/>
              <a:t>112</a:t>
            </a:r>
            <a:r>
              <a:rPr lang="en-US" dirty="0" smtClean="0"/>
              <a:t>:061801, &gt;75 citations</a:t>
            </a:r>
            <a:r>
              <a:rPr lang="en-US" dirty="0">
                <a:sym typeface="Symbol"/>
              </a:rPr>
              <a:t>) </a:t>
            </a:r>
            <a:r>
              <a:rPr lang="en-US" b="1" dirty="0">
                <a:sym typeface="Symbol"/>
              </a:rPr>
              <a:t>2014: </a:t>
            </a:r>
            <a:r>
              <a:rPr lang="en-US" dirty="0">
                <a:sym typeface="Symbol"/>
              </a:rPr>
              <a:t>sin</a:t>
            </a:r>
            <a:r>
              <a:rPr lang="en-US" baseline="30000" dirty="0">
                <a:sym typeface="Symbol"/>
              </a:rPr>
              <a:t>2</a:t>
            </a:r>
            <a:r>
              <a:rPr lang="en-US" dirty="0">
                <a:sym typeface="Symbol"/>
              </a:rPr>
              <a:t>2</a:t>
            </a:r>
            <a:r>
              <a:rPr lang="el-GR" dirty="0">
                <a:sym typeface="Symbol"/>
              </a:rPr>
              <a:t>θ</a:t>
            </a:r>
            <a:r>
              <a:rPr lang="en-US" baseline="-25000" dirty="0" smtClean="0">
                <a:sym typeface="Symbol"/>
              </a:rPr>
              <a:t>13</a:t>
            </a:r>
            <a:r>
              <a:rPr lang="en-US" dirty="0">
                <a:sym typeface="Symbol"/>
              </a:rPr>
              <a:t> </a:t>
            </a:r>
            <a:r>
              <a:rPr lang="en-US" dirty="0" smtClean="0">
                <a:sym typeface="Symbol"/>
              </a:rPr>
              <a:t>improved to 6.0% and </a:t>
            </a:r>
            <a:r>
              <a:rPr lang="en-US" dirty="0">
                <a:sym typeface="Symbol"/>
              </a:rPr>
              <a:t>m</a:t>
            </a:r>
            <a:r>
              <a:rPr lang="en-US" baseline="30000" dirty="0">
                <a:sym typeface="Symbol"/>
              </a:rPr>
              <a:t>2</a:t>
            </a:r>
            <a:r>
              <a:rPr lang="en-US" baseline="-25000" dirty="0">
                <a:sym typeface="Symbol"/>
              </a:rPr>
              <a:t>ee </a:t>
            </a:r>
            <a:r>
              <a:rPr lang="en-US" baseline="-25000" dirty="0" smtClean="0">
                <a:sym typeface="Symbol"/>
              </a:rPr>
              <a:t> </a:t>
            </a:r>
            <a:r>
              <a:rPr lang="en-US" dirty="0" smtClean="0">
                <a:sym typeface="Symbol"/>
              </a:rPr>
              <a:t>to 4.1% </a:t>
            </a:r>
            <a:r>
              <a:rPr lang="en-US" dirty="0">
                <a:sym typeface="Symbol"/>
              </a:rPr>
              <a:t>—</a:t>
            </a:r>
            <a:r>
              <a:rPr lang="en-US" dirty="0" smtClean="0">
                <a:sym typeface="Symbol"/>
              </a:rPr>
              <a:t> comparable to MINOS m</a:t>
            </a:r>
            <a:r>
              <a:rPr lang="en-US" baseline="30000" dirty="0" smtClean="0">
                <a:sym typeface="Symbol"/>
              </a:rPr>
              <a:t>2</a:t>
            </a:r>
            <a:r>
              <a:rPr lang="en-US" baseline="-25000" dirty="0" smtClean="0">
                <a:sym typeface="Symbol"/>
              </a:rPr>
              <a:t></a:t>
            </a:r>
            <a:r>
              <a:rPr lang="en-US" dirty="0" smtClean="0">
                <a:sym typeface="Symbol"/>
              </a:rPr>
              <a:t>. Light </a:t>
            </a:r>
            <a:r>
              <a:rPr lang="en-US" dirty="0">
                <a:sym typeface="Symbol"/>
              </a:rPr>
              <a:t>sterile neutrino search </a:t>
            </a:r>
            <a:r>
              <a:rPr lang="en-US" dirty="0" smtClean="0">
                <a:sym typeface="Symbol"/>
              </a:rPr>
              <a:t>yields </a:t>
            </a:r>
            <a:r>
              <a:rPr lang="en-US" dirty="0">
                <a:sym typeface="Symbol"/>
              </a:rPr>
              <a:t>best limit on sin</a:t>
            </a:r>
            <a:r>
              <a:rPr lang="en-US" baseline="30000" dirty="0">
                <a:sym typeface="Symbol"/>
              </a:rPr>
              <a:t>2</a:t>
            </a:r>
            <a:r>
              <a:rPr lang="en-US" dirty="0">
                <a:sym typeface="Symbol"/>
              </a:rPr>
              <a:t>2</a:t>
            </a:r>
            <a:r>
              <a:rPr lang="el-GR" dirty="0">
                <a:sym typeface="Symbol"/>
              </a:rPr>
              <a:t>θ</a:t>
            </a:r>
            <a:r>
              <a:rPr lang="en-US" baseline="-25000" dirty="0">
                <a:sym typeface="Symbol"/>
              </a:rPr>
              <a:t>14</a:t>
            </a:r>
            <a:r>
              <a:rPr lang="en-US" dirty="0">
                <a:sym typeface="Symbol"/>
              </a:rPr>
              <a:t> for |</a:t>
            </a:r>
            <a:r>
              <a:rPr lang="el-GR" dirty="0">
                <a:sym typeface="Symbol"/>
              </a:rPr>
              <a:t>Δ</a:t>
            </a:r>
            <a:r>
              <a:rPr lang="en-US" dirty="0">
                <a:sym typeface="Symbol"/>
              </a:rPr>
              <a:t>m</a:t>
            </a:r>
            <a:r>
              <a:rPr lang="en-US" baseline="30000" dirty="0">
                <a:sym typeface="Symbol"/>
              </a:rPr>
              <a:t>2</a:t>
            </a:r>
            <a:r>
              <a:rPr lang="en-US" baseline="-25000" dirty="0">
                <a:sym typeface="Symbol"/>
              </a:rPr>
              <a:t>41 </a:t>
            </a:r>
            <a:r>
              <a:rPr lang="en-US" dirty="0">
                <a:sym typeface="Symbol"/>
              </a:rPr>
              <a:t>|&lt; 0.1 eV</a:t>
            </a:r>
            <a:r>
              <a:rPr lang="en-US" baseline="30000" dirty="0">
                <a:sym typeface="Symbol"/>
              </a:rPr>
              <a:t>2</a:t>
            </a:r>
            <a:r>
              <a:rPr lang="en-US" dirty="0">
                <a:sym typeface="Symbol"/>
              </a:rPr>
              <a:t> </a:t>
            </a:r>
            <a:endParaRPr lang="en-US" dirty="0"/>
          </a:p>
        </p:txBody>
      </p:sp>
      <p:pic>
        <p:nvPicPr>
          <p:cNvPr id="1026" name="Picture 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141089"/>
            <a:ext cx="4724400" cy="2716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10274" y="4141089"/>
            <a:ext cx="3608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</a:t>
            </a:r>
            <a:r>
              <a:rPr lang="en-US" dirty="0" smtClean="0"/>
              <a:t>bservation of a full oscillation cycle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00606" y="5029200"/>
            <a:ext cx="1319546" cy="370477"/>
          </a:xfrm>
          <a:prstGeom prst="rect">
            <a:avLst/>
          </a:prstGeom>
          <a:solidFill>
            <a:schemeClr val="bg1"/>
          </a:solidFill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dirty="0" smtClean="0"/>
              <a:t>P(</a:t>
            </a:r>
            <a:r>
              <a:rPr lang="en-US" dirty="0" smtClean="0">
                <a:sym typeface="Symbol"/>
              </a:rPr>
              <a:t></a:t>
            </a:r>
            <a:r>
              <a:rPr lang="en-US" baseline="-25000" dirty="0" smtClean="0">
                <a:sym typeface="Symbol"/>
              </a:rPr>
              <a:t>e</a:t>
            </a:r>
            <a:r>
              <a:rPr lang="en-US" dirty="0" smtClean="0">
                <a:sym typeface="Symbol"/>
              </a:rPr>
              <a:t></a:t>
            </a:r>
            <a:r>
              <a:rPr lang="en-US" baseline="-25000" dirty="0" smtClean="0">
                <a:sym typeface="Symbol"/>
              </a:rPr>
              <a:t>e</a:t>
            </a:r>
            <a:r>
              <a:rPr lang="en-US" dirty="0" smtClean="0">
                <a:sym typeface="Symbol"/>
              </a:rPr>
              <a:t>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76222" y="4484391"/>
            <a:ext cx="159851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Experimental Hall #1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6473952" y="4695086"/>
            <a:ext cx="159851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Experimental Hall #2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6476220" y="4890700"/>
            <a:ext cx="159851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Experimental Hall #3</a:t>
            </a:r>
            <a:endParaRPr lang="en-US" sz="1200" dirty="0"/>
          </a:p>
        </p:txBody>
      </p:sp>
      <p:sp>
        <p:nvSpPr>
          <p:cNvPr id="17" name="Slide Number Placeholder 2"/>
          <p:cNvSpPr txBox="1">
            <a:spLocks/>
          </p:cNvSpPr>
          <p:nvPr/>
        </p:nvSpPr>
        <p:spPr>
          <a:xfrm>
            <a:off x="8610660" y="6474542"/>
            <a:ext cx="5300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BE2516-3587-48D2-B6AD-FFEF8BE126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Rectangle 4"/>
          <p:cNvSpPr>
            <a:spLocks/>
          </p:cNvSpPr>
          <p:nvPr/>
        </p:nvSpPr>
        <p:spPr bwMode="auto">
          <a:xfrm>
            <a:off x="-6580" y="5029200"/>
            <a:ext cx="3446466" cy="1810467"/>
          </a:xfrm>
          <a:prstGeom prst="rect">
            <a:avLst/>
          </a:prstGeom>
          <a:noFill/>
          <a:ln>
            <a:noFill/>
          </a:ln>
          <a:extLst/>
        </p:spPr>
        <p:txBody>
          <a:bodyPr lIns="38100" tIns="38100" rIns="38100" bIns="38100"/>
          <a:lstStyle>
            <a:lvl1pPr algn="l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  <a:defRPr sz="32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1pPr>
            <a:lvl2pPr marL="704850" indent="-285750" algn="l"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–"/>
              <a:defRPr sz="28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2pPr>
            <a:lvl3pPr marL="1104900" indent="-228600" algn="l"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  <a:defRPr sz="2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3pPr>
            <a:lvl4pPr marL="1562100" indent="-228600" algn="l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–"/>
              <a:defRPr sz="20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4pPr>
            <a:lvl5pPr marL="2019300" indent="-228600" algn="l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dirty="0" smtClean="0">
                <a:ea typeface="Lucida Grande" charset="0"/>
                <a:cs typeface="Lucida Grande" charset="0"/>
              </a:rPr>
              <a:t>Bishai, Diwan, (Gill,) Hackenburg, (Hans, Hu,) Jaffe, Kettell,  (Littenberg,) Qian, (Rosero,) Tang, Viren, Worcester, (Yeh,) Zhang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dirty="0" smtClean="0">
                <a:solidFill>
                  <a:schemeClr val="bg2">
                    <a:lumMod val="50000"/>
                  </a:schemeClr>
                </a:solidFill>
                <a:ea typeface="Lucida Grande" charset="0"/>
                <a:cs typeface="Lucida Grande" charset="0"/>
              </a:rPr>
              <a:t>Previous members: (Beavis, Brown, Chasman, Hahn,) Isvan, </a:t>
            </a:r>
            <a:r>
              <a:rPr lang="en-US" altLang="en-US" sz="1400" dirty="0">
                <a:solidFill>
                  <a:schemeClr val="bg2">
                    <a:lumMod val="50000"/>
                  </a:schemeClr>
                </a:solidFill>
                <a:ea typeface="Lucida Grande" charset="0"/>
                <a:cs typeface="Lucida Grande" charset="0"/>
              </a:rPr>
              <a:t>Ling, </a:t>
            </a:r>
            <a:r>
              <a:rPr lang="en-US" altLang="en-US" sz="1400" dirty="0" smtClean="0">
                <a:solidFill>
                  <a:schemeClr val="bg2">
                    <a:lumMod val="50000"/>
                  </a:schemeClr>
                </a:solidFill>
                <a:ea typeface="Lucida Grande" charset="0"/>
                <a:cs typeface="Lucida Grande" charset="0"/>
              </a:rPr>
              <a:t>(Pearson,) Tanaka, Themann, Wang, Whitehead, K. Zhang</a:t>
            </a:r>
          </a:p>
        </p:txBody>
      </p:sp>
      <p:sp>
        <p:nvSpPr>
          <p:cNvPr id="18" name="Footer Placeholder 5"/>
          <p:cNvSpPr txBox="1">
            <a:spLocks/>
          </p:cNvSpPr>
          <p:nvPr/>
        </p:nvSpPr>
        <p:spPr>
          <a:xfrm>
            <a:off x="2747373" y="649540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2959" y="4187255"/>
            <a:ext cx="3705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BNL enabled university contributions: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Hardware, Software, Analysis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081074" y="4172461"/>
            <a:ext cx="4062925" cy="2319477"/>
            <a:chOff x="5081074" y="4172461"/>
            <a:chExt cx="4062925" cy="2319477"/>
          </a:xfrm>
        </p:grpSpPr>
        <p:pic>
          <p:nvPicPr>
            <p:cNvPr id="8" name="Picture 7" descr="part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1074" y="4172461"/>
              <a:ext cx="4062925" cy="2319477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326036" y="5960661"/>
              <a:ext cx="16546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3.6 x more data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691623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Some facts about </a:t>
            </a:r>
            <a:r>
              <a:rPr lang="en-US" sz="3600" dirty="0" err="1" smtClean="0"/>
              <a:t>Daya</a:t>
            </a:r>
            <a:r>
              <a:rPr lang="en-US" sz="3600" dirty="0" smtClean="0"/>
              <a:t> Bay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133" y="1068922"/>
            <a:ext cx="8414667" cy="5789078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The US </a:t>
            </a:r>
            <a:r>
              <a:rPr lang="en-US" sz="2400" dirty="0" err="1" smtClean="0"/>
              <a:t>Daya</a:t>
            </a:r>
            <a:r>
              <a:rPr lang="en-US" sz="2400" dirty="0" smtClean="0"/>
              <a:t> Bay involvement became viable when BNL joined.</a:t>
            </a:r>
          </a:p>
          <a:p>
            <a:r>
              <a:rPr lang="en-US" sz="2400" dirty="0" smtClean="0"/>
              <a:t>BNL has had the largest, most active US group.</a:t>
            </a:r>
          </a:p>
          <a:p>
            <a:pPr lvl="1"/>
            <a:r>
              <a:rPr lang="en-US" sz="1800" dirty="0" smtClean="0"/>
              <a:t>In the construction faze we had the U.S. Chief Engineer, Chief Scientist &amp; Deputy Project Manager, the Veto Subsystem Manager, the simulation &amp; analysis leader, etc.</a:t>
            </a:r>
          </a:p>
          <a:p>
            <a:pPr lvl="1"/>
            <a:r>
              <a:rPr lang="en-US" sz="1800" dirty="0" smtClean="0"/>
              <a:t>Once the data became available we led the US oscillation analysis</a:t>
            </a:r>
          </a:p>
          <a:p>
            <a:r>
              <a:rPr lang="en-US" sz="2400" dirty="0" err="1" smtClean="0"/>
              <a:t>Daya</a:t>
            </a:r>
            <a:r>
              <a:rPr lang="en-US" sz="2400" dirty="0" smtClean="0"/>
              <a:t> Bay was designed to measure a </a:t>
            </a:r>
            <a:r>
              <a:rPr lang="en-US" sz="2400" b="1" dirty="0" smtClean="0">
                <a:sym typeface="Symbol"/>
              </a:rPr>
              <a:t> </a:t>
            </a:r>
            <a:r>
              <a:rPr lang="en-US" sz="2400" dirty="0">
                <a:sym typeface="Symbol"/>
              </a:rPr>
              <a:t>sin</a:t>
            </a:r>
            <a:r>
              <a:rPr lang="en-US" sz="2400" baseline="30000" dirty="0">
                <a:sym typeface="Symbol"/>
              </a:rPr>
              <a:t>2</a:t>
            </a:r>
            <a:r>
              <a:rPr lang="en-US" sz="2400" dirty="0">
                <a:sym typeface="Symbol"/>
              </a:rPr>
              <a:t>2</a:t>
            </a:r>
            <a:r>
              <a:rPr lang="el-GR" sz="2400" dirty="0">
                <a:sym typeface="Symbol"/>
              </a:rPr>
              <a:t>θ</a:t>
            </a:r>
            <a:r>
              <a:rPr lang="en-US" sz="2400" baseline="-25000" dirty="0">
                <a:sym typeface="Symbol"/>
              </a:rPr>
              <a:t>13</a:t>
            </a:r>
            <a:r>
              <a:rPr lang="en-US" sz="2400" dirty="0"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as small as 0.01.  </a:t>
            </a:r>
          </a:p>
          <a:p>
            <a:r>
              <a:rPr lang="en-US" sz="2400" dirty="0" smtClean="0">
                <a:sym typeface="Symbol"/>
              </a:rPr>
              <a:t>It was designed to be the best reactor experiment but was not expected to be the </a:t>
            </a:r>
            <a:r>
              <a:rPr lang="en-US" sz="2400" b="1" i="1" dirty="0" smtClean="0">
                <a:sym typeface="Symbol"/>
              </a:rPr>
              <a:t>first</a:t>
            </a:r>
            <a:r>
              <a:rPr lang="en-US" sz="2400" dirty="0" smtClean="0">
                <a:sym typeface="Symbol"/>
              </a:rPr>
              <a:t> to measure</a:t>
            </a:r>
            <a:r>
              <a:rPr lang="en-US" sz="2400" b="1" dirty="0" smtClean="0"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sin</a:t>
            </a:r>
            <a:r>
              <a:rPr lang="en-US" sz="2400" baseline="30000" dirty="0" smtClean="0">
                <a:sym typeface="Symbol"/>
              </a:rPr>
              <a:t>2</a:t>
            </a:r>
            <a:r>
              <a:rPr lang="en-US" sz="2400" dirty="0" smtClean="0">
                <a:sym typeface="Symbol"/>
              </a:rPr>
              <a:t>2</a:t>
            </a:r>
            <a:r>
              <a:rPr lang="el-GR" sz="2400" dirty="0" smtClean="0">
                <a:sym typeface="Symbol"/>
              </a:rPr>
              <a:t>θ</a:t>
            </a:r>
            <a:r>
              <a:rPr lang="en-US" sz="2400" baseline="-25000" dirty="0" smtClean="0">
                <a:sym typeface="Symbol"/>
              </a:rPr>
              <a:t>13</a:t>
            </a:r>
          </a:p>
          <a:p>
            <a:r>
              <a:rPr lang="en-US" sz="2400" dirty="0" smtClean="0">
                <a:sym typeface="Symbol"/>
              </a:rPr>
              <a:t>Beyond</a:t>
            </a:r>
            <a:r>
              <a:rPr lang="en-US" sz="2400" b="1" dirty="0" smtClean="0">
                <a:sym typeface="Symbol"/>
              </a:rPr>
              <a:t> </a:t>
            </a:r>
            <a:r>
              <a:rPr lang="en-US" sz="2400" dirty="0">
                <a:sym typeface="Symbol"/>
              </a:rPr>
              <a:t>sin</a:t>
            </a:r>
            <a:r>
              <a:rPr lang="en-US" sz="2400" baseline="30000" dirty="0">
                <a:sym typeface="Symbol"/>
              </a:rPr>
              <a:t>2</a:t>
            </a:r>
            <a:r>
              <a:rPr lang="en-US" sz="2400" dirty="0">
                <a:sym typeface="Symbol"/>
              </a:rPr>
              <a:t>2</a:t>
            </a:r>
            <a:r>
              <a:rPr lang="el-GR" sz="2400" dirty="0">
                <a:sym typeface="Symbol"/>
              </a:rPr>
              <a:t>θ</a:t>
            </a:r>
            <a:r>
              <a:rPr lang="en-US" sz="2400" baseline="-25000" dirty="0">
                <a:sym typeface="Symbol"/>
              </a:rPr>
              <a:t>13</a:t>
            </a:r>
            <a:r>
              <a:rPr lang="en-US" sz="2400" dirty="0">
                <a:sym typeface="Symbol"/>
              </a:rPr>
              <a:t> s</a:t>
            </a:r>
            <a:r>
              <a:rPr lang="en-US" sz="2400" dirty="0" smtClean="0">
                <a:sym typeface="Symbol"/>
              </a:rPr>
              <a:t>everal other important measurement, not anticipated in the CDR have been made by the experiment (we’ve played a key role in all)</a:t>
            </a:r>
          </a:p>
          <a:p>
            <a:pPr lvl="1"/>
            <a:r>
              <a:rPr lang="en-US" sz="2400" dirty="0" smtClean="0">
                <a:sym typeface="Symbol"/>
              </a:rPr>
              <a:t>|m</a:t>
            </a:r>
            <a:r>
              <a:rPr lang="en-US" sz="2400" baseline="30000" dirty="0" smtClean="0">
                <a:sym typeface="Symbol"/>
              </a:rPr>
              <a:t>2</a:t>
            </a:r>
            <a:r>
              <a:rPr lang="en-US" sz="2400" baseline="-25000" dirty="0" smtClean="0">
                <a:sym typeface="Symbol"/>
              </a:rPr>
              <a:t>ee</a:t>
            </a:r>
            <a:r>
              <a:rPr lang="en-US" sz="2400" dirty="0" smtClean="0">
                <a:sym typeface="Symbol"/>
              </a:rPr>
              <a:t>|</a:t>
            </a:r>
            <a:r>
              <a:rPr lang="en-US" sz="2400" baseline="-25000" dirty="0" smtClean="0">
                <a:sym typeface="Symbol"/>
              </a:rPr>
              <a:t> </a:t>
            </a:r>
          </a:p>
          <a:p>
            <a:pPr lvl="1"/>
            <a:r>
              <a:rPr lang="en-US" sz="1800" dirty="0" smtClean="0">
                <a:sym typeface="Symbol"/>
              </a:rPr>
              <a:t>Sin</a:t>
            </a:r>
            <a:r>
              <a:rPr lang="en-US" sz="1800" baseline="30000" dirty="0" smtClean="0">
                <a:sym typeface="Symbol"/>
              </a:rPr>
              <a:t>2</a:t>
            </a:r>
            <a:r>
              <a:rPr lang="en-US" sz="1800" dirty="0" smtClean="0">
                <a:sym typeface="Symbol"/>
              </a:rPr>
              <a:t>2</a:t>
            </a:r>
            <a:r>
              <a:rPr lang="el-GR" sz="1800" dirty="0" smtClean="0">
                <a:sym typeface="Symbol"/>
              </a:rPr>
              <a:t>θ</a:t>
            </a:r>
            <a:r>
              <a:rPr lang="en-US" sz="1800" baseline="-25000" dirty="0" smtClean="0">
                <a:sym typeface="Symbol"/>
              </a:rPr>
              <a:t>13 </a:t>
            </a:r>
            <a:r>
              <a:rPr lang="en-US" sz="1800" dirty="0" smtClean="0">
                <a:sym typeface="Symbol"/>
              </a:rPr>
              <a:t>using neutron capture in hydrogen instead of Gd.</a:t>
            </a:r>
          </a:p>
          <a:p>
            <a:pPr lvl="1"/>
            <a:r>
              <a:rPr lang="en-US" sz="1800" dirty="0" smtClean="0">
                <a:sym typeface="Symbol"/>
              </a:rPr>
              <a:t>Sterile neutrino limits (pioneered by BNL)</a:t>
            </a:r>
          </a:p>
          <a:p>
            <a:pPr lvl="1"/>
            <a:r>
              <a:rPr lang="en-US" sz="1800" dirty="0" smtClean="0">
                <a:sym typeface="Symbol"/>
              </a:rPr>
              <a:t>Reactor spectrum measurements</a:t>
            </a: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DFC0C-BE38-4675-B242-0C46D5694486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Picture 15" descr="The image “file:///C:/DOCUME~1/WREDWARD/LOCALS~1/TEMP/dyb_logo.jpg” cannot be displayed, because it contains errors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"/>
            <a:ext cx="1133312" cy="928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5256"/>
            <a:ext cx="9144000" cy="490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42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139" y="3483161"/>
            <a:ext cx="3503861" cy="302558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702" y="-1"/>
            <a:ext cx="3575298" cy="3087757"/>
          </a:xfrm>
          <a:prstGeom prst="rect">
            <a:avLst/>
          </a:prstGeom>
        </p:spPr>
      </p:pic>
      <p:sp>
        <p:nvSpPr>
          <p:cNvPr id="4099" name="Rectangle 1"/>
          <p:cNvSpPr>
            <a:spLocks noGrp="1" noChangeArrowheads="1"/>
          </p:cNvSpPr>
          <p:nvPr>
            <p:ph type="title"/>
          </p:nvPr>
        </p:nvSpPr>
        <p:spPr>
          <a:xfrm>
            <a:off x="1133313" y="23813"/>
            <a:ext cx="4451512" cy="904876"/>
          </a:xfrm>
        </p:spPr>
        <p:txBody>
          <a:bodyPr>
            <a:noAutofit/>
          </a:bodyPr>
          <a:lstStyle/>
          <a:p>
            <a:r>
              <a:rPr lang="en-US" altLang="en-US" b="1" dirty="0" smtClean="0"/>
              <a:t>Daya Bay </a:t>
            </a:r>
            <a:r>
              <a:rPr lang="en-US" altLang="en-US" b="1" dirty="0"/>
              <a:t>Plans </a:t>
            </a:r>
            <a:endParaRPr lang="en-US" altLang="en-US" b="1" dirty="0" smtClean="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" y="1175658"/>
            <a:ext cx="5817476" cy="5682342"/>
          </a:xfrm>
        </p:spPr>
        <p:txBody>
          <a:bodyPr>
            <a:normAutofit fontScale="55000" lnSpcReduction="20000"/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Operations through 2017; research thru ~2019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b="1" dirty="0" smtClean="0"/>
              <a:t>Near term analysis</a:t>
            </a:r>
          </a:p>
          <a:p>
            <a:pPr lvl="1">
              <a:spcBef>
                <a:spcPts val="500"/>
              </a:spcBef>
            </a:pPr>
            <a:r>
              <a:rPr lang="en-US" altLang="en-US" sz="3200" dirty="0">
                <a:solidFill>
                  <a:srgbClr val="FF0000"/>
                </a:solidFill>
              </a:rPr>
              <a:t>Search for sterile neutrino (idea initiated and driven by </a:t>
            </a:r>
            <a:r>
              <a:rPr lang="en-US" altLang="en-US" sz="3200" dirty="0" smtClean="0">
                <a:solidFill>
                  <a:srgbClr val="FF0000"/>
                </a:solidFill>
              </a:rPr>
              <a:t>BNL: </a:t>
            </a:r>
            <a:r>
              <a:rPr lang="en-US" altLang="en-US" sz="3200" dirty="0" smtClean="0">
                <a:solidFill>
                  <a:srgbClr val="2805BB"/>
                </a:solidFill>
              </a:rPr>
              <a:t>ex-postdoc Ling, Diwan, Qian, Zhang</a:t>
            </a:r>
            <a:r>
              <a:rPr lang="en-US" altLang="en-US" sz="3200" dirty="0" smtClean="0"/>
              <a:t>)</a:t>
            </a:r>
            <a:endParaRPr lang="en-US" altLang="en-US" sz="3200" dirty="0"/>
          </a:p>
          <a:p>
            <a:pPr lvl="1">
              <a:spcBef>
                <a:spcPts val="500"/>
              </a:spcBef>
            </a:pPr>
            <a:r>
              <a:rPr lang="en-US" altLang="en-US" sz="3200" dirty="0"/>
              <a:t>New θ</a:t>
            </a:r>
            <a:r>
              <a:rPr lang="en-US" altLang="en-US" sz="3200" baseline="-25000" dirty="0"/>
              <a:t>13</a:t>
            </a:r>
            <a:r>
              <a:rPr lang="en-US" altLang="en-US" sz="3200" dirty="0"/>
              <a:t> measurement from n-H capture (led by BNL </a:t>
            </a:r>
            <a:r>
              <a:rPr lang="en-US" altLang="en-US" sz="3200" dirty="0" smtClean="0">
                <a:solidFill>
                  <a:srgbClr val="2805BB"/>
                </a:solidFill>
              </a:rPr>
              <a:t>ex-postdoc Wang</a:t>
            </a:r>
            <a:r>
              <a:rPr lang="en-US" altLang="en-US" sz="3200" dirty="0" smtClean="0"/>
              <a:t>, </a:t>
            </a:r>
            <a:r>
              <a:rPr lang="en-US" altLang="en-US" sz="3200" dirty="0"/>
              <a:t>review by </a:t>
            </a:r>
            <a:r>
              <a:rPr lang="en-US" altLang="en-US" sz="3200" dirty="0" smtClean="0"/>
              <a:t>BNL: </a:t>
            </a:r>
            <a:r>
              <a:rPr lang="en-US" altLang="en-US" sz="3200" dirty="0" smtClean="0">
                <a:solidFill>
                  <a:srgbClr val="2805BB"/>
                </a:solidFill>
              </a:rPr>
              <a:t>Qian</a:t>
            </a:r>
            <a:r>
              <a:rPr lang="en-US" altLang="en-US" sz="3200" dirty="0" smtClean="0"/>
              <a:t>)</a:t>
            </a:r>
            <a:endParaRPr lang="en-US" altLang="en-US" sz="3200" dirty="0"/>
          </a:p>
          <a:p>
            <a:pPr lvl="1">
              <a:spcBef>
                <a:spcPts val="500"/>
              </a:spcBef>
            </a:pPr>
            <a:r>
              <a:rPr lang="en-US" altLang="en-US" sz="3200" dirty="0"/>
              <a:t>Reactor </a:t>
            </a:r>
            <a:r>
              <a:rPr lang="en-US" altLang="en-US" sz="3200" dirty="0" smtClean="0"/>
              <a:t>flux/spectrum </a:t>
            </a:r>
            <a:r>
              <a:rPr lang="en-US" altLang="en-US" sz="3200" dirty="0"/>
              <a:t>measurement </a:t>
            </a:r>
            <a:r>
              <a:rPr lang="en-US" altLang="en-US" sz="3200" dirty="0" smtClean="0"/>
              <a:t>(</a:t>
            </a:r>
            <a:r>
              <a:rPr lang="en-US" altLang="en-US" sz="3200" dirty="0" smtClean="0">
                <a:solidFill>
                  <a:srgbClr val="2805BB"/>
                </a:solidFill>
              </a:rPr>
              <a:t>Zhang</a:t>
            </a:r>
            <a:r>
              <a:rPr lang="en-US" altLang="en-US" sz="3200" dirty="0" smtClean="0"/>
              <a:t>)</a:t>
            </a:r>
            <a:endParaRPr lang="en-US" altLang="en-US" sz="3200" dirty="0"/>
          </a:p>
          <a:p>
            <a:pPr lvl="1">
              <a:spcBef>
                <a:spcPts val="500"/>
              </a:spcBef>
            </a:pPr>
            <a:r>
              <a:rPr lang="en-US" altLang="en-US" sz="3200" dirty="0"/>
              <a:t>Update of θ</a:t>
            </a:r>
            <a:r>
              <a:rPr lang="en-US" altLang="en-US" sz="3200" baseline="-25000" dirty="0"/>
              <a:t>13</a:t>
            </a:r>
            <a:r>
              <a:rPr lang="en-US" altLang="en-US" sz="3200" dirty="0"/>
              <a:t> and </a:t>
            </a:r>
            <a:r>
              <a:rPr lang="en-US" altLang="en-US" sz="3200" dirty="0">
                <a:solidFill>
                  <a:srgbClr val="292934"/>
                </a:solidFill>
              </a:rPr>
              <a:t>Δm</a:t>
            </a:r>
            <a:r>
              <a:rPr lang="en-US" altLang="en-US" sz="3200" baseline="30000" dirty="0">
                <a:solidFill>
                  <a:srgbClr val="292934"/>
                </a:solidFill>
              </a:rPr>
              <a:t>2</a:t>
            </a:r>
            <a:r>
              <a:rPr lang="en-US" altLang="en-US" sz="3200" baseline="-28000" dirty="0">
                <a:solidFill>
                  <a:srgbClr val="292934"/>
                </a:solidFill>
              </a:rPr>
              <a:t>ee</a:t>
            </a:r>
            <a:r>
              <a:rPr lang="en-US" altLang="en-US" sz="3200" dirty="0">
                <a:solidFill>
                  <a:srgbClr val="292934"/>
                </a:solidFill>
              </a:rPr>
              <a:t> with </a:t>
            </a:r>
            <a:r>
              <a:rPr lang="en-US" altLang="en-US" sz="3200" dirty="0" smtClean="0">
                <a:solidFill>
                  <a:srgbClr val="292934"/>
                </a:solidFill>
              </a:rPr>
              <a:t>x4 </a:t>
            </a:r>
            <a:r>
              <a:rPr lang="en-US" altLang="en-US" sz="3200" dirty="0">
                <a:solidFill>
                  <a:srgbClr val="292934"/>
                </a:solidFill>
              </a:rPr>
              <a:t>statistics (continuing BNL </a:t>
            </a:r>
            <a:r>
              <a:rPr lang="en-US" altLang="en-US" sz="3200" dirty="0" smtClean="0">
                <a:solidFill>
                  <a:srgbClr val="292934"/>
                </a:solidFill>
              </a:rPr>
              <a:t>effort: </a:t>
            </a:r>
            <a:r>
              <a:rPr lang="en-US" altLang="en-US" sz="3200" dirty="0" smtClean="0">
                <a:solidFill>
                  <a:srgbClr val="2805BB"/>
                </a:solidFill>
              </a:rPr>
              <a:t>Qian, Tang, Zhang, Jaffe</a:t>
            </a:r>
            <a:r>
              <a:rPr lang="en-US" altLang="en-US" sz="3200" dirty="0" smtClean="0">
                <a:solidFill>
                  <a:srgbClr val="292934"/>
                </a:solidFill>
              </a:rPr>
              <a:t>) </a:t>
            </a:r>
            <a:endParaRPr lang="en-US" altLang="en-US" sz="3200" dirty="0" smtClean="0"/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b="1" dirty="0" smtClean="0"/>
              <a:t>Long term</a:t>
            </a:r>
          </a:p>
          <a:p>
            <a:pPr>
              <a:spcBef>
                <a:spcPct val="0"/>
              </a:spcBef>
            </a:pPr>
            <a:r>
              <a:rPr lang="en-US" altLang="en-US" sz="2900" dirty="0" smtClean="0"/>
              <a:t>Most precise measurement of sin</a:t>
            </a:r>
            <a:r>
              <a:rPr lang="en-US" altLang="en-US" sz="2900" baseline="30000" dirty="0" smtClean="0"/>
              <a:t>2</a:t>
            </a:r>
            <a:r>
              <a:rPr lang="en-US" altLang="en-US" sz="2900" dirty="0" smtClean="0"/>
              <a:t>2θ</a:t>
            </a:r>
            <a:r>
              <a:rPr lang="en-US" altLang="en-US" sz="2900" baseline="-28000" dirty="0" smtClean="0"/>
              <a:t>13</a:t>
            </a:r>
            <a:r>
              <a:rPr lang="en-US" altLang="en-US" sz="2900" dirty="0" smtClean="0"/>
              <a:t> for the foreseeable future . </a:t>
            </a:r>
            <a:r>
              <a:rPr lang="en-US" altLang="en-US" sz="2900" dirty="0"/>
              <a:t>Precision measurement of </a:t>
            </a:r>
            <a:r>
              <a:rPr lang="en-US" altLang="en-US" sz="2900" dirty="0">
                <a:solidFill>
                  <a:srgbClr val="292934"/>
                </a:solidFill>
              </a:rPr>
              <a:t>Δm</a:t>
            </a:r>
            <a:r>
              <a:rPr lang="en-US" altLang="en-US" sz="2900" baseline="30000" dirty="0">
                <a:solidFill>
                  <a:srgbClr val="292934"/>
                </a:solidFill>
              </a:rPr>
              <a:t>2</a:t>
            </a:r>
            <a:r>
              <a:rPr lang="en-US" altLang="en-US" sz="2900" baseline="-28000" dirty="0">
                <a:solidFill>
                  <a:srgbClr val="292934"/>
                </a:solidFill>
              </a:rPr>
              <a:t>ee</a:t>
            </a:r>
            <a:r>
              <a:rPr lang="en-US" altLang="en-US" sz="2900" dirty="0">
                <a:solidFill>
                  <a:srgbClr val="292934"/>
                </a:solidFill>
              </a:rPr>
              <a:t> is complementary to accelerator </a:t>
            </a:r>
            <a:r>
              <a:rPr lang="en-US" altLang="en-US" sz="2900" dirty="0" smtClean="0">
                <a:solidFill>
                  <a:srgbClr val="292934"/>
                </a:solidFill>
              </a:rPr>
              <a:t>measurements. </a:t>
            </a:r>
            <a:r>
              <a:rPr lang="en-US" altLang="en-US" sz="2900" dirty="0" smtClean="0"/>
              <a:t>(BNL leadership </a:t>
            </a:r>
            <a:r>
              <a:rPr lang="en-US" altLang="en-US" sz="2900" dirty="0" smtClean="0">
                <a:solidFill>
                  <a:srgbClr val="2805BB"/>
                </a:solidFill>
              </a:rPr>
              <a:t>Qian, Zhang, Jaffe, Kettell, Diwan, Worcester, Tang</a:t>
            </a:r>
            <a:r>
              <a:rPr lang="en-US" altLang="en-US" sz="2900" dirty="0" smtClean="0"/>
              <a:t>)</a:t>
            </a:r>
          </a:p>
          <a:p>
            <a:pPr marL="742950" lvl="1" eaLnBrk="1" hangingPunct="1">
              <a:spcBef>
                <a:spcPts val="463"/>
              </a:spcBef>
            </a:pPr>
            <a:r>
              <a:rPr lang="en-US" altLang="en-US" sz="2000" dirty="0" smtClean="0"/>
              <a:t>Enhance capability of CPV search in LBNE</a:t>
            </a:r>
          </a:p>
          <a:p>
            <a:pPr marL="742950" lvl="1" eaLnBrk="1" hangingPunct="1">
              <a:spcBef>
                <a:spcPts val="463"/>
              </a:spcBef>
            </a:pPr>
            <a:r>
              <a:rPr lang="en-US" altLang="en-US" sz="2000" dirty="0" smtClean="0"/>
              <a:t>Unitarity test of PMNS matrix with LBNE</a:t>
            </a:r>
          </a:p>
          <a:p>
            <a:pPr marL="742950" lvl="1" eaLnBrk="1" hangingPunct="1">
              <a:spcBef>
                <a:spcPts val="463"/>
              </a:spcBef>
              <a:buClr>
                <a:srgbClr val="292934"/>
              </a:buClr>
            </a:pPr>
            <a:r>
              <a:rPr lang="en-US" altLang="en-US" sz="2000" dirty="0" smtClean="0">
                <a:solidFill>
                  <a:srgbClr val="292934"/>
                </a:solidFill>
              </a:rPr>
              <a:t>Test of </a:t>
            </a:r>
            <a:r>
              <a:rPr lang="en-US" altLang="en-US" sz="2000" dirty="0" smtClean="0">
                <a:solidFill>
                  <a:srgbClr val="292934"/>
                </a:solidFill>
                <a:sym typeface="Symbol"/>
              </a:rPr>
              <a:t></a:t>
            </a:r>
            <a:r>
              <a:rPr lang="en-US" altLang="en-US" sz="2000" dirty="0" smtClean="0">
                <a:solidFill>
                  <a:srgbClr val="292934"/>
                </a:solidFill>
                <a:latin typeface="Arial" charset="0"/>
                <a:cs typeface="Arial" charset="0"/>
                <a:sym typeface="Arial" charset="0"/>
              </a:rPr>
              <a:t>SM </a:t>
            </a:r>
            <a:endParaRPr lang="en-US" altLang="en-US" sz="2000" dirty="0" smtClean="0"/>
          </a:p>
          <a:p>
            <a:pPr marL="742950" lvl="1" eaLnBrk="1" hangingPunct="1">
              <a:spcBef>
                <a:spcPts val="463"/>
              </a:spcBef>
              <a:buClr>
                <a:srgbClr val="292934"/>
              </a:buClr>
            </a:pPr>
            <a:r>
              <a:rPr lang="en-US" altLang="en-US" sz="2000" dirty="0" smtClean="0">
                <a:solidFill>
                  <a:srgbClr val="292934"/>
                </a:solidFill>
              </a:rPr>
              <a:t>Initial hints of neutrino mass hierarchy</a:t>
            </a:r>
            <a:endParaRPr lang="en-US" altLang="en-US" sz="2000" dirty="0" smtClean="0"/>
          </a:p>
          <a:p>
            <a:pPr>
              <a:spcBef>
                <a:spcPts val="550"/>
              </a:spcBef>
              <a:buClr>
                <a:srgbClr val="292934"/>
              </a:buClr>
            </a:pPr>
            <a:r>
              <a:rPr lang="en-US" altLang="en-US" sz="2900" dirty="0" smtClean="0">
                <a:solidFill>
                  <a:srgbClr val="292934"/>
                </a:solidFill>
              </a:rPr>
              <a:t>Improve absolute flux uncertainty </a:t>
            </a:r>
            <a:r>
              <a:rPr lang="en-US" altLang="en-US" sz="2900" dirty="0" smtClean="0">
                <a:solidFill>
                  <a:srgbClr val="292934"/>
                </a:solidFill>
                <a:sym typeface="Symbol" charset="2"/>
              </a:rPr>
              <a:t>(</a:t>
            </a:r>
            <a:r>
              <a:rPr lang="en-US" altLang="en-US" sz="2900" baseline="-25000" dirty="0" smtClean="0">
                <a:solidFill>
                  <a:srgbClr val="292934"/>
                </a:solidFill>
                <a:sym typeface="Symbol" charset="2"/>
              </a:rPr>
              <a:t>det</a:t>
            </a:r>
            <a:r>
              <a:rPr lang="en-US" altLang="en-US" sz="2900" dirty="0" smtClean="0">
                <a:solidFill>
                  <a:srgbClr val="292934"/>
                </a:solidFill>
              </a:rPr>
              <a:t>)</a:t>
            </a:r>
            <a:r>
              <a:rPr lang="en-US" altLang="en-US" sz="2900" dirty="0" smtClean="0">
                <a:solidFill>
                  <a:srgbClr val="292934"/>
                </a:solidFill>
                <a:sym typeface="Symbol"/>
              </a:rPr>
              <a:t></a:t>
            </a:r>
            <a:r>
              <a:rPr lang="en-US" altLang="en-US" sz="2900" dirty="0" smtClean="0">
                <a:solidFill>
                  <a:srgbClr val="292934"/>
                </a:solidFill>
              </a:rPr>
              <a:t>1% (</a:t>
            </a:r>
            <a:r>
              <a:rPr lang="en-US" altLang="en-US" sz="2900" dirty="0">
                <a:solidFill>
                  <a:srgbClr val="2805BB"/>
                </a:solidFill>
                <a:sym typeface="Wingdings" panose="05000000000000000000" pitchFamily="2" charset="2"/>
              </a:rPr>
              <a:t>Qian, Zhang, </a:t>
            </a:r>
            <a:r>
              <a:rPr lang="en-US" altLang="en-US" sz="2900" dirty="0" smtClean="0">
                <a:solidFill>
                  <a:srgbClr val="2805BB"/>
                </a:solidFill>
                <a:sym typeface="Wingdings" panose="05000000000000000000" pitchFamily="2" charset="2"/>
              </a:rPr>
              <a:t>Worcester</a:t>
            </a:r>
            <a:r>
              <a:rPr lang="en-US" altLang="en-US" sz="2900" dirty="0" smtClean="0">
                <a:solidFill>
                  <a:srgbClr val="292934"/>
                </a:solidFill>
              </a:rPr>
              <a:t>)</a:t>
            </a:r>
            <a:endParaRPr lang="en-US" altLang="en-US" sz="2900" dirty="0"/>
          </a:p>
          <a:p>
            <a:pPr eaLnBrk="1" hangingPunct="1">
              <a:spcBef>
                <a:spcPts val="550"/>
              </a:spcBef>
              <a:buClr>
                <a:srgbClr val="292934"/>
              </a:buClr>
            </a:pPr>
            <a:r>
              <a:rPr lang="en-US" altLang="en-US" sz="2900" dirty="0" smtClean="0">
                <a:solidFill>
                  <a:srgbClr val="292934"/>
                </a:solidFill>
              </a:rPr>
              <a:t>Measure reactor flux (</a:t>
            </a:r>
            <a:r>
              <a:rPr lang="en-US" altLang="en-US" sz="2900" dirty="0" smtClean="0">
                <a:solidFill>
                  <a:srgbClr val="2805BB"/>
                </a:solidFill>
              </a:rPr>
              <a:t>Zhang</a:t>
            </a:r>
            <a:r>
              <a:rPr lang="en-US" altLang="en-US" sz="2900" dirty="0" smtClean="0">
                <a:solidFill>
                  <a:srgbClr val="292934"/>
                </a:solidFill>
              </a:rPr>
              <a:t>)</a:t>
            </a:r>
          </a:p>
          <a:p>
            <a:pPr>
              <a:spcBef>
                <a:spcPts val="550"/>
              </a:spcBef>
              <a:buClr>
                <a:srgbClr val="292934"/>
              </a:buClr>
            </a:pPr>
            <a:r>
              <a:rPr lang="en-US" altLang="en-US" sz="2900" dirty="0" smtClean="0">
                <a:solidFill>
                  <a:srgbClr val="292934"/>
                </a:solidFill>
              </a:rPr>
              <a:t>Understand energy response of LS/electronics (</a:t>
            </a:r>
            <a:r>
              <a:rPr lang="en-US" altLang="en-US" sz="2900" dirty="0">
                <a:solidFill>
                  <a:srgbClr val="2805BB"/>
                </a:solidFill>
                <a:sym typeface="Wingdings" panose="05000000000000000000" pitchFamily="2" charset="2"/>
              </a:rPr>
              <a:t>Qian, Zhang, </a:t>
            </a:r>
            <a:r>
              <a:rPr lang="en-US" altLang="en-US" sz="2900" dirty="0" smtClean="0">
                <a:solidFill>
                  <a:srgbClr val="2805BB"/>
                </a:solidFill>
                <a:sym typeface="Wingdings" panose="05000000000000000000" pitchFamily="2" charset="2"/>
              </a:rPr>
              <a:t>Worcester</a:t>
            </a:r>
            <a:r>
              <a:rPr lang="en-US" altLang="en-US" sz="2900" dirty="0" smtClean="0">
                <a:solidFill>
                  <a:srgbClr val="292934"/>
                </a:solidFill>
              </a:rPr>
              <a:t>)</a:t>
            </a:r>
            <a:endParaRPr lang="en-US" altLang="en-US" sz="2900" dirty="0" smtClean="0"/>
          </a:p>
        </p:txBody>
      </p:sp>
      <p:pic>
        <p:nvPicPr>
          <p:cNvPr id="10" name="Picture 15" descr="The image “file:///C:/DOCUME~1/WREDWARD/LOCALS~1/TEMP/dyb_logo.jpg” cannot be displayed, because it contains errors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2"/>
            <a:ext cx="1133312" cy="928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481353" y="6492875"/>
            <a:ext cx="662647" cy="365125"/>
          </a:xfrm>
        </p:spPr>
        <p:txBody>
          <a:bodyPr/>
          <a:lstStyle/>
          <a:p>
            <a:pPr>
              <a:defRPr/>
            </a:pPr>
            <a:fld id="{74F921BE-D019-482F-824B-928E5ADB719D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13" name="Footer Placeholder 5"/>
          <p:cNvSpPr txBox="1">
            <a:spLocks/>
          </p:cNvSpPr>
          <p:nvPr/>
        </p:nvSpPr>
        <p:spPr>
          <a:xfrm>
            <a:off x="3276600" y="65087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26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96" y="0"/>
            <a:ext cx="5438669" cy="91637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Sterile Neutrino Analysis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DFC0C-BE38-4675-B242-0C46D5694486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5" descr="sterile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1" y="881141"/>
            <a:ext cx="4678056" cy="5950942"/>
          </a:xfrm>
          <a:prstGeom prst="rect">
            <a:avLst/>
          </a:prstGeom>
        </p:spPr>
      </p:pic>
      <p:pic>
        <p:nvPicPr>
          <p:cNvPr id="7" name="Picture 6" descr="sterile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445" y="257636"/>
            <a:ext cx="3766129" cy="661332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464336" y="1243964"/>
            <a:ext cx="3213764" cy="4276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20836" y="1538901"/>
            <a:ext cx="2076500" cy="2492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477295" y="1282838"/>
            <a:ext cx="3213764" cy="4276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477295" y="1153258"/>
            <a:ext cx="1763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PRL:113</a:t>
            </a:r>
            <a:r>
              <a:rPr lang="en-US" dirty="0"/>
              <a:t>, </a:t>
            </a:r>
            <a:r>
              <a:rPr lang="en-US" dirty="0" smtClean="0"/>
              <a:t>141802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581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139" y="3483161"/>
            <a:ext cx="3503861" cy="302558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702" y="-1"/>
            <a:ext cx="3575298" cy="3087757"/>
          </a:xfrm>
          <a:prstGeom prst="rect">
            <a:avLst/>
          </a:prstGeom>
        </p:spPr>
      </p:pic>
      <p:sp>
        <p:nvSpPr>
          <p:cNvPr id="4099" name="Rectangle 1"/>
          <p:cNvSpPr>
            <a:spLocks noGrp="1" noChangeArrowheads="1"/>
          </p:cNvSpPr>
          <p:nvPr>
            <p:ph type="title"/>
          </p:nvPr>
        </p:nvSpPr>
        <p:spPr>
          <a:xfrm>
            <a:off x="1133313" y="23813"/>
            <a:ext cx="4451512" cy="904876"/>
          </a:xfrm>
        </p:spPr>
        <p:txBody>
          <a:bodyPr>
            <a:noAutofit/>
          </a:bodyPr>
          <a:lstStyle/>
          <a:p>
            <a:r>
              <a:rPr lang="en-US" altLang="en-US" b="1" dirty="0" smtClean="0"/>
              <a:t>Daya Bay </a:t>
            </a:r>
            <a:r>
              <a:rPr lang="en-US" altLang="en-US" b="1" dirty="0"/>
              <a:t>Plans </a:t>
            </a:r>
            <a:endParaRPr lang="en-US" altLang="en-US" b="1" dirty="0" smtClean="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" y="1175658"/>
            <a:ext cx="5817476" cy="5682342"/>
          </a:xfrm>
        </p:spPr>
        <p:txBody>
          <a:bodyPr>
            <a:normAutofit fontScale="55000" lnSpcReduction="20000"/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Operations through 2017; research thru ~2019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b="1" dirty="0" smtClean="0"/>
              <a:t>Near term analysis</a:t>
            </a:r>
          </a:p>
          <a:p>
            <a:pPr lvl="1">
              <a:spcBef>
                <a:spcPts val="500"/>
              </a:spcBef>
            </a:pPr>
            <a:r>
              <a:rPr lang="en-US" altLang="en-US" sz="3200" dirty="0"/>
              <a:t>Search for sterile neutrino (idea initiated and driven by </a:t>
            </a:r>
            <a:r>
              <a:rPr lang="en-US" altLang="en-US" sz="3200" dirty="0" smtClean="0"/>
              <a:t>BNL: </a:t>
            </a:r>
            <a:r>
              <a:rPr lang="en-US" altLang="en-US" sz="3200" dirty="0" smtClean="0">
                <a:solidFill>
                  <a:srgbClr val="2805BB"/>
                </a:solidFill>
              </a:rPr>
              <a:t>ex-postdoc Ling, Diwan, Qian, Zhang</a:t>
            </a:r>
            <a:r>
              <a:rPr lang="en-US" altLang="en-US" sz="3200" dirty="0" smtClean="0"/>
              <a:t>)</a:t>
            </a:r>
            <a:endParaRPr lang="en-US" altLang="en-US" sz="3200" dirty="0"/>
          </a:p>
          <a:p>
            <a:pPr lvl="1">
              <a:spcBef>
                <a:spcPts val="500"/>
              </a:spcBef>
            </a:pPr>
            <a:r>
              <a:rPr lang="en-US" altLang="en-US" sz="3200" dirty="0"/>
              <a:t>New θ</a:t>
            </a:r>
            <a:r>
              <a:rPr lang="en-US" altLang="en-US" sz="3200" baseline="-25000" dirty="0"/>
              <a:t>13</a:t>
            </a:r>
            <a:r>
              <a:rPr lang="en-US" altLang="en-US" sz="3200" dirty="0"/>
              <a:t> measurement from n-H capture (led by BNL </a:t>
            </a:r>
            <a:r>
              <a:rPr lang="en-US" altLang="en-US" sz="3200" dirty="0" smtClean="0">
                <a:solidFill>
                  <a:srgbClr val="2805BB"/>
                </a:solidFill>
              </a:rPr>
              <a:t>ex-postdoc Wang</a:t>
            </a:r>
            <a:r>
              <a:rPr lang="en-US" altLang="en-US" sz="3200" dirty="0" smtClean="0"/>
              <a:t>, </a:t>
            </a:r>
            <a:r>
              <a:rPr lang="en-US" altLang="en-US" sz="3200" dirty="0"/>
              <a:t>review by </a:t>
            </a:r>
            <a:r>
              <a:rPr lang="en-US" altLang="en-US" sz="3200" dirty="0" smtClean="0"/>
              <a:t>BNL: </a:t>
            </a:r>
            <a:r>
              <a:rPr lang="en-US" altLang="en-US" sz="3200" dirty="0" smtClean="0">
                <a:solidFill>
                  <a:srgbClr val="2805BB"/>
                </a:solidFill>
              </a:rPr>
              <a:t>Qian</a:t>
            </a:r>
            <a:r>
              <a:rPr lang="en-US" altLang="en-US" sz="3200" dirty="0" smtClean="0"/>
              <a:t>)</a:t>
            </a:r>
            <a:endParaRPr lang="en-US" altLang="en-US" sz="3200" dirty="0"/>
          </a:p>
          <a:p>
            <a:pPr lvl="1">
              <a:spcBef>
                <a:spcPts val="500"/>
              </a:spcBef>
            </a:pPr>
            <a:r>
              <a:rPr lang="en-US" altLang="en-US" sz="3200" dirty="0"/>
              <a:t>Reactor </a:t>
            </a:r>
            <a:r>
              <a:rPr lang="en-US" altLang="en-US" sz="3200" dirty="0" smtClean="0"/>
              <a:t>flux/spectrum </a:t>
            </a:r>
            <a:r>
              <a:rPr lang="en-US" altLang="en-US" sz="3200" dirty="0"/>
              <a:t>measurement </a:t>
            </a:r>
            <a:r>
              <a:rPr lang="en-US" altLang="en-US" sz="3200" dirty="0" smtClean="0"/>
              <a:t>(</a:t>
            </a:r>
            <a:r>
              <a:rPr lang="en-US" altLang="en-US" sz="3200" dirty="0" smtClean="0">
                <a:solidFill>
                  <a:srgbClr val="2805BB"/>
                </a:solidFill>
              </a:rPr>
              <a:t>Zhang</a:t>
            </a:r>
            <a:r>
              <a:rPr lang="en-US" altLang="en-US" sz="3200" dirty="0" smtClean="0"/>
              <a:t>)</a:t>
            </a:r>
            <a:endParaRPr lang="en-US" altLang="en-US" sz="3200" dirty="0"/>
          </a:p>
          <a:p>
            <a:pPr lvl="1">
              <a:spcBef>
                <a:spcPts val="500"/>
              </a:spcBef>
            </a:pPr>
            <a:r>
              <a:rPr lang="en-US" altLang="en-US" sz="3200" dirty="0"/>
              <a:t>Update of θ</a:t>
            </a:r>
            <a:r>
              <a:rPr lang="en-US" altLang="en-US" sz="3200" baseline="-25000" dirty="0"/>
              <a:t>13</a:t>
            </a:r>
            <a:r>
              <a:rPr lang="en-US" altLang="en-US" sz="3200" dirty="0"/>
              <a:t> and </a:t>
            </a:r>
            <a:r>
              <a:rPr lang="en-US" altLang="en-US" sz="3200" dirty="0">
                <a:solidFill>
                  <a:srgbClr val="292934"/>
                </a:solidFill>
              </a:rPr>
              <a:t>Δm</a:t>
            </a:r>
            <a:r>
              <a:rPr lang="en-US" altLang="en-US" sz="3200" baseline="30000" dirty="0">
                <a:solidFill>
                  <a:srgbClr val="292934"/>
                </a:solidFill>
              </a:rPr>
              <a:t>2</a:t>
            </a:r>
            <a:r>
              <a:rPr lang="en-US" altLang="en-US" sz="3200" baseline="-28000" dirty="0">
                <a:solidFill>
                  <a:srgbClr val="292934"/>
                </a:solidFill>
              </a:rPr>
              <a:t>ee</a:t>
            </a:r>
            <a:r>
              <a:rPr lang="en-US" altLang="en-US" sz="3200" dirty="0">
                <a:solidFill>
                  <a:srgbClr val="292934"/>
                </a:solidFill>
              </a:rPr>
              <a:t> with </a:t>
            </a:r>
            <a:r>
              <a:rPr lang="en-US" altLang="en-US" sz="3200" dirty="0" smtClean="0">
                <a:solidFill>
                  <a:srgbClr val="292934"/>
                </a:solidFill>
              </a:rPr>
              <a:t>x4 </a:t>
            </a:r>
            <a:r>
              <a:rPr lang="en-US" altLang="en-US" sz="3200" dirty="0">
                <a:solidFill>
                  <a:srgbClr val="292934"/>
                </a:solidFill>
              </a:rPr>
              <a:t>statistics (continuing BNL </a:t>
            </a:r>
            <a:r>
              <a:rPr lang="en-US" altLang="en-US" sz="3200" dirty="0" smtClean="0">
                <a:solidFill>
                  <a:srgbClr val="292934"/>
                </a:solidFill>
              </a:rPr>
              <a:t>effort: </a:t>
            </a:r>
            <a:r>
              <a:rPr lang="en-US" altLang="en-US" sz="3200" dirty="0" smtClean="0">
                <a:solidFill>
                  <a:srgbClr val="2805BB"/>
                </a:solidFill>
              </a:rPr>
              <a:t>Qian, Tang, Zhang, Jaffe</a:t>
            </a:r>
            <a:r>
              <a:rPr lang="en-US" altLang="en-US" sz="3200" dirty="0" smtClean="0">
                <a:solidFill>
                  <a:srgbClr val="292934"/>
                </a:solidFill>
              </a:rPr>
              <a:t>) </a:t>
            </a:r>
            <a:endParaRPr lang="en-US" altLang="en-US" sz="3200" dirty="0" smtClean="0"/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b="1" dirty="0" smtClean="0"/>
              <a:t>Long term</a:t>
            </a:r>
          </a:p>
          <a:p>
            <a:pPr>
              <a:spcBef>
                <a:spcPct val="0"/>
              </a:spcBef>
            </a:pPr>
            <a:r>
              <a:rPr lang="en-US" altLang="en-US" sz="2900" dirty="0" smtClean="0"/>
              <a:t>Most precise measurement of sin</a:t>
            </a:r>
            <a:r>
              <a:rPr lang="en-US" altLang="en-US" sz="2900" baseline="30000" dirty="0" smtClean="0"/>
              <a:t>2</a:t>
            </a:r>
            <a:r>
              <a:rPr lang="en-US" altLang="en-US" sz="2900" dirty="0" smtClean="0"/>
              <a:t>2θ</a:t>
            </a:r>
            <a:r>
              <a:rPr lang="en-US" altLang="en-US" sz="2900" baseline="-28000" dirty="0" smtClean="0"/>
              <a:t>13</a:t>
            </a:r>
            <a:r>
              <a:rPr lang="en-US" altLang="en-US" sz="2900" dirty="0" smtClean="0"/>
              <a:t> for the foreseeable future . </a:t>
            </a:r>
            <a:r>
              <a:rPr lang="en-US" altLang="en-US" sz="2900" dirty="0"/>
              <a:t>Precision measurement of </a:t>
            </a:r>
            <a:r>
              <a:rPr lang="en-US" altLang="en-US" sz="2900" dirty="0">
                <a:solidFill>
                  <a:srgbClr val="292934"/>
                </a:solidFill>
              </a:rPr>
              <a:t>Δm</a:t>
            </a:r>
            <a:r>
              <a:rPr lang="en-US" altLang="en-US" sz="2900" baseline="30000" dirty="0">
                <a:solidFill>
                  <a:srgbClr val="292934"/>
                </a:solidFill>
              </a:rPr>
              <a:t>2</a:t>
            </a:r>
            <a:r>
              <a:rPr lang="en-US" altLang="en-US" sz="2900" baseline="-28000" dirty="0">
                <a:solidFill>
                  <a:srgbClr val="292934"/>
                </a:solidFill>
              </a:rPr>
              <a:t>ee</a:t>
            </a:r>
            <a:r>
              <a:rPr lang="en-US" altLang="en-US" sz="2900" dirty="0">
                <a:solidFill>
                  <a:srgbClr val="292934"/>
                </a:solidFill>
              </a:rPr>
              <a:t> is complementary to accelerator </a:t>
            </a:r>
            <a:r>
              <a:rPr lang="en-US" altLang="en-US" sz="2900" dirty="0" smtClean="0">
                <a:solidFill>
                  <a:srgbClr val="292934"/>
                </a:solidFill>
              </a:rPr>
              <a:t>measurements. </a:t>
            </a:r>
            <a:r>
              <a:rPr lang="en-US" altLang="en-US" sz="2900" dirty="0" smtClean="0"/>
              <a:t>(BNL leadership </a:t>
            </a:r>
            <a:r>
              <a:rPr lang="en-US" altLang="en-US" sz="2900" dirty="0" smtClean="0">
                <a:solidFill>
                  <a:srgbClr val="2805BB"/>
                </a:solidFill>
              </a:rPr>
              <a:t>Qian, Zhang, Jaffe, Kettell, Diwan, Worcester, Tang</a:t>
            </a:r>
            <a:r>
              <a:rPr lang="en-US" altLang="en-US" sz="2900" dirty="0" smtClean="0"/>
              <a:t>)</a:t>
            </a:r>
          </a:p>
          <a:p>
            <a:pPr marL="742950" lvl="1" eaLnBrk="1" hangingPunct="1">
              <a:spcBef>
                <a:spcPts val="463"/>
              </a:spcBef>
            </a:pPr>
            <a:r>
              <a:rPr lang="en-US" altLang="en-US" sz="2000" dirty="0" smtClean="0"/>
              <a:t>Enhance capability of CPV search in LBNE</a:t>
            </a:r>
          </a:p>
          <a:p>
            <a:pPr marL="742950" lvl="1" eaLnBrk="1" hangingPunct="1">
              <a:spcBef>
                <a:spcPts val="463"/>
              </a:spcBef>
            </a:pPr>
            <a:r>
              <a:rPr lang="en-US" altLang="en-US" sz="2000" dirty="0" smtClean="0"/>
              <a:t>Unitarity test of PMNS matrix with LBNE</a:t>
            </a:r>
          </a:p>
          <a:p>
            <a:pPr marL="742950" lvl="1" eaLnBrk="1" hangingPunct="1">
              <a:spcBef>
                <a:spcPts val="463"/>
              </a:spcBef>
              <a:buClr>
                <a:srgbClr val="292934"/>
              </a:buClr>
            </a:pPr>
            <a:r>
              <a:rPr lang="en-US" altLang="en-US" sz="2000" dirty="0" smtClean="0">
                <a:solidFill>
                  <a:srgbClr val="292934"/>
                </a:solidFill>
              </a:rPr>
              <a:t>Test of </a:t>
            </a:r>
            <a:r>
              <a:rPr lang="en-US" altLang="en-US" sz="2000" dirty="0" smtClean="0">
                <a:solidFill>
                  <a:srgbClr val="292934"/>
                </a:solidFill>
                <a:sym typeface="Symbol"/>
              </a:rPr>
              <a:t></a:t>
            </a:r>
            <a:r>
              <a:rPr lang="en-US" altLang="en-US" sz="2000" dirty="0" smtClean="0">
                <a:solidFill>
                  <a:srgbClr val="292934"/>
                </a:solidFill>
                <a:latin typeface="Arial" charset="0"/>
                <a:cs typeface="Arial" charset="0"/>
                <a:sym typeface="Arial" charset="0"/>
              </a:rPr>
              <a:t>SM </a:t>
            </a:r>
            <a:endParaRPr lang="en-US" altLang="en-US" sz="2000" dirty="0" smtClean="0"/>
          </a:p>
          <a:p>
            <a:pPr marL="742950" lvl="1" eaLnBrk="1" hangingPunct="1">
              <a:spcBef>
                <a:spcPts val="463"/>
              </a:spcBef>
              <a:buClr>
                <a:srgbClr val="292934"/>
              </a:buClr>
            </a:pPr>
            <a:r>
              <a:rPr lang="en-US" altLang="en-US" sz="2000" dirty="0" smtClean="0">
                <a:solidFill>
                  <a:srgbClr val="292934"/>
                </a:solidFill>
              </a:rPr>
              <a:t>Initial hints of neutrino mass hierarchy</a:t>
            </a:r>
            <a:endParaRPr lang="en-US" altLang="en-US" sz="2000" dirty="0" smtClean="0"/>
          </a:p>
          <a:p>
            <a:pPr>
              <a:spcBef>
                <a:spcPts val="550"/>
              </a:spcBef>
              <a:buClr>
                <a:srgbClr val="292934"/>
              </a:buClr>
            </a:pPr>
            <a:r>
              <a:rPr lang="en-US" altLang="en-US" sz="2900" dirty="0" smtClean="0">
                <a:solidFill>
                  <a:srgbClr val="292934"/>
                </a:solidFill>
              </a:rPr>
              <a:t>Improve absolute flux uncertainty </a:t>
            </a:r>
            <a:r>
              <a:rPr lang="en-US" altLang="en-US" sz="2900" dirty="0" smtClean="0">
                <a:solidFill>
                  <a:srgbClr val="292934"/>
                </a:solidFill>
                <a:sym typeface="Symbol" charset="2"/>
              </a:rPr>
              <a:t>(</a:t>
            </a:r>
            <a:r>
              <a:rPr lang="en-US" altLang="en-US" sz="2900" baseline="-25000" dirty="0" smtClean="0">
                <a:solidFill>
                  <a:srgbClr val="292934"/>
                </a:solidFill>
                <a:sym typeface="Symbol" charset="2"/>
              </a:rPr>
              <a:t>det</a:t>
            </a:r>
            <a:r>
              <a:rPr lang="en-US" altLang="en-US" sz="2900" dirty="0" smtClean="0">
                <a:solidFill>
                  <a:srgbClr val="292934"/>
                </a:solidFill>
              </a:rPr>
              <a:t>)</a:t>
            </a:r>
            <a:r>
              <a:rPr lang="en-US" altLang="en-US" sz="2900" dirty="0" smtClean="0">
                <a:solidFill>
                  <a:srgbClr val="292934"/>
                </a:solidFill>
                <a:sym typeface="Symbol"/>
              </a:rPr>
              <a:t></a:t>
            </a:r>
            <a:r>
              <a:rPr lang="en-US" altLang="en-US" sz="2900" dirty="0" smtClean="0">
                <a:solidFill>
                  <a:srgbClr val="292934"/>
                </a:solidFill>
              </a:rPr>
              <a:t>1% (</a:t>
            </a:r>
            <a:r>
              <a:rPr lang="en-US" altLang="en-US" sz="2900" dirty="0">
                <a:solidFill>
                  <a:srgbClr val="2805BB"/>
                </a:solidFill>
                <a:sym typeface="Wingdings" panose="05000000000000000000" pitchFamily="2" charset="2"/>
              </a:rPr>
              <a:t>Qian, Zhang, </a:t>
            </a:r>
            <a:r>
              <a:rPr lang="en-US" altLang="en-US" sz="2900" dirty="0" smtClean="0">
                <a:solidFill>
                  <a:srgbClr val="2805BB"/>
                </a:solidFill>
                <a:sym typeface="Wingdings" panose="05000000000000000000" pitchFamily="2" charset="2"/>
              </a:rPr>
              <a:t>Worcester</a:t>
            </a:r>
            <a:r>
              <a:rPr lang="en-US" altLang="en-US" sz="2900" dirty="0" smtClean="0">
                <a:solidFill>
                  <a:srgbClr val="292934"/>
                </a:solidFill>
              </a:rPr>
              <a:t>)</a:t>
            </a:r>
            <a:endParaRPr lang="en-US" altLang="en-US" sz="2900" dirty="0"/>
          </a:p>
          <a:p>
            <a:pPr eaLnBrk="1" hangingPunct="1">
              <a:spcBef>
                <a:spcPts val="550"/>
              </a:spcBef>
              <a:buClr>
                <a:srgbClr val="292934"/>
              </a:buClr>
            </a:pPr>
            <a:r>
              <a:rPr lang="en-US" altLang="en-US" sz="2900" dirty="0" smtClean="0">
                <a:solidFill>
                  <a:srgbClr val="292934"/>
                </a:solidFill>
              </a:rPr>
              <a:t>Measure reactor flux (</a:t>
            </a:r>
            <a:r>
              <a:rPr lang="en-US" altLang="en-US" sz="2900" dirty="0" smtClean="0">
                <a:solidFill>
                  <a:srgbClr val="2805BB"/>
                </a:solidFill>
              </a:rPr>
              <a:t>Zhang</a:t>
            </a:r>
            <a:r>
              <a:rPr lang="en-US" altLang="en-US" sz="2900" dirty="0" smtClean="0">
                <a:solidFill>
                  <a:srgbClr val="292934"/>
                </a:solidFill>
              </a:rPr>
              <a:t>)</a:t>
            </a:r>
          </a:p>
          <a:p>
            <a:pPr>
              <a:spcBef>
                <a:spcPts val="550"/>
              </a:spcBef>
              <a:buClr>
                <a:srgbClr val="292934"/>
              </a:buClr>
            </a:pPr>
            <a:r>
              <a:rPr lang="en-US" altLang="en-US" sz="2900" dirty="0" smtClean="0">
                <a:solidFill>
                  <a:srgbClr val="292934"/>
                </a:solidFill>
              </a:rPr>
              <a:t>Understand energy response of LS/electronics (</a:t>
            </a:r>
            <a:r>
              <a:rPr lang="en-US" altLang="en-US" sz="2900" dirty="0">
                <a:solidFill>
                  <a:srgbClr val="2805BB"/>
                </a:solidFill>
                <a:sym typeface="Wingdings" panose="05000000000000000000" pitchFamily="2" charset="2"/>
              </a:rPr>
              <a:t>Qian, Zhang, </a:t>
            </a:r>
            <a:r>
              <a:rPr lang="en-US" altLang="en-US" sz="2900" dirty="0" smtClean="0">
                <a:solidFill>
                  <a:srgbClr val="2805BB"/>
                </a:solidFill>
                <a:sym typeface="Wingdings" panose="05000000000000000000" pitchFamily="2" charset="2"/>
              </a:rPr>
              <a:t>Worcester</a:t>
            </a:r>
            <a:r>
              <a:rPr lang="en-US" altLang="en-US" sz="2900" dirty="0" smtClean="0">
                <a:solidFill>
                  <a:srgbClr val="292934"/>
                </a:solidFill>
              </a:rPr>
              <a:t>)</a:t>
            </a:r>
            <a:endParaRPr lang="en-US" altLang="en-US" sz="2900" dirty="0" smtClean="0"/>
          </a:p>
        </p:txBody>
      </p:sp>
      <p:pic>
        <p:nvPicPr>
          <p:cNvPr id="10" name="Picture 15" descr="The image “file:///C:/DOCUME~1/WREDWARD/LOCALS~1/TEMP/dyb_logo.jpg” cannot be displayed, because it contains errors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2"/>
            <a:ext cx="1133312" cy="928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481353" y="6492875"/>
            <a:ext cx="662647" cy="365125"/>
          </a:xfrm>
        </p:spPr>
        <p:txBody>
          <a:bodyPr/>
          <a:lstStyle/>
          <a:p>
            <a:pPr>
              <a:defRPr/>
            </a:pPr>
            <a:fld id="{74F921BE-D019-482F-824B-928E5ADB719D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13" name="Footer Placeholder 5"/>
          <p:cNvSpPr txBox="1">
            <a:spLocks/>
          </p:cNvSpPr>
          <p:nvPr/>
        </p:nvSpPr>
        <p:spPr>
          <a:xfrm>
            <a:off x="3276600" y="65087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7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139" y="3483161"/>
            <a:ext cx="3503861" cy="302558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702" y="-1"/>
            <a:ext cx="3575298" cy="3087757"/>
          </a:xfrm>
          <a:prstGeom prst="rect">
            <a:avLst/>
          </a:prstGeom>
        </p:spPr>
      </p:pic>
      <p:sp>
        <p:nvSpPr>
          <p:cNvPr id="4099" name="Rectangle 1"/>
          <p:cNvSpPr>
            <a:spLocks noGrp="1" noChangeArrowheads="1"/>
          </p:cNvSpPr>
          <p:nvPr>
            <p:ph type="title"/>
          </p:nvPr>
        </p:nvSpPr>
        <p:spPr>
          <a:xfrm>
            <a:off x="1133313" y="23813"/>
            <a:ext cx="4451512" cy="904876"/>
          </a:xfrm>
        </p:spPr>
        <p:txBody>
          <a:bodyPr>
            <a:noAutofit/>
          </a:bodyPr>
          <a:lstStyle/>
          <a:p>
            <a:r>
              <a:rPr lang="en-US" altLang="en-US" b="1" dirty="0" smtClean="0"/>
              <a:t>Daya Bay </a:t>
            </a:r>
            <a:r>
              <a:rPr lang="en-US" altLang="en-US" b="1" dirty="0"/>
              <a:t>Plans </a:t>
            </a:r>
            <a:endParaRPr lang="en-US" altLang="en-US" b="1" dirty="0" smtClean="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" y="1175658"/>
            <a:ext cx="5817476" cy="5682342"/>
          </a:xfrm>
        </p:spPr>
        <p:txBody>
          <a:bodyPr>
            <a:normAutofit fontScale="55000" lnSpcReduction="20000"/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Operations through 2017; research thru ~2019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b="1" dirty="0" smtClean="0"/>
              <a:t>Near term analysis</a:t>
            </a:r>
          </a:p>
          <a:p>
            <a:pPr lvl="1">
              <a:spcBef>
                <a:spcPts val="500"/>
              </a:spcBef>
            </a:pPr>
            <a:r>
              <a:rPr lang="en-US" altLang="en-US" sz="3200" dirty="0"/>
              <a:t>Search for sterile neutrino (idea initiated and driven by </a:t>
            </a:r>
            <a:r>
              <a:rPr lang="en-US" altLang="en-US" sz="3200" dirty="0" smtClean="0"/>
              <a:t>BNL: </a:t>
            </a:r>
            <a:r>
              <a:rPr lang="en-US" altLang="en-US" sz="3200" dirty="0" smtClean="0">
                <a:solidFill>
                  <a:srgbClr val="2805BB"/>
                </a:solidFill>
              </a:rPr>
              <a:t>ex-postdoc Ling, Diwan, Qian, Zhang</a:t>
            </a:r>
            <a:r>
              <a:rPr lang="en-US" altLang="en-US" sz="3200" dirty="0" smtClean="0"/>
              <a:t>)</a:t>
            </a:r>
            <a:endParaRPr lang="en-US" altLang="en-US" sz="3200" dirty="0"/>
          </a:p>
          <a:p>
            <a:pPr lvl="1">
              <a:spcBef>
                <a:spcPts val="500"/>
              </a:spcBef>
            </a:pPr>
            <a:r>
              <a:rPr lang="en-US" altLang="en-US" sz="3200" dirty="0"/>
              <a:t>New θ</a:t>
            </a:r>
            <a:r>
              <a:rPr lang="en-US" altLang="en-US" sz="3200" baseline="-25000" dirty="0"/>
              <a:t>13</a:t>
            </a:r>
            <a:r>
              <a:rPr lang="en-US" altLang="en-US" sz="3200" dirty="0"/>
              <a:t> measurement from n-H capture (led by BNL </a:t>
            </a:r>
            <a:r>
              <a:rPr lang="en-US" altLang="en-US" sz="3200" dirty="0" smtClean="0">
                <a:solidFill>
                  <a:srgbClr val="2805BB"/>
                </a:solidFill>
              </a:rPr>
              <a:t>ex-postdoc Wang</a:t>
            </a:r>
            <a:r>
              <a:rPr lang="en-US" altLang="en-US" sz="3200" dirty="0" smtClean="0"/>
              <a:t>, </a:t>
            </a:r>
            <a:r>
              <a:rPr lang="en-US" altLang="en-US" sz="3200" dirty="0"/>
              <a:t>review by </a:t>
            </a:r>
            <a:r>
              <a:rPr lang="en-US" altLang="en-US" sz="3200" dirty="0" smtClean="0"/>
              <a:t>BNL: </a:t>
            </a:r>
            <a:r>
              <a:rPr lang="en-US" altLang="en-US" sz="3200" dirty="0" smtClean="0">
                <a:solidFill>
                  <a:srgbClr val="2805BB"/>
                </a:solidFill>
              </a:rPr>
              <a:t>Qian</a:t>
            </a:r>
            <a:r>
              <a:rPr lang="en-US" altLang="en-US" sz="3200" dirty="0" smtClean="0"/>
              <a:t>)</a:t>
            </a:r>
            <a:endParaRPr lang="en-US" altLang="en-US" sz="3200" dirty="0"/>
          </a:p>
          <a:p>
            <a:pPr lvl="1">
              <a:spcBef>
                <a:spcPts val="500"/>
              </a:spcBef>
            </a:pPr>
            <a:r>
              <a:rPr lang="en-US" altLang="en-US" sz="3200" dirty="0"/>
              <a:t>Reactor </a:t>
            </a:r>
            <a:r>
              <a:rPr lang="en-US" altLang="en-US" sz="3200" dirty="0" smtClean="0"/>
              <a:t>flux/spectrum </a:t>
            </a:r>
            <a:r>
              <a:rPr lang="en-US" altLang="en-US" sz="3200" dirty="0"/>
              <a:t>measurement </a:t>
            </a:r>
            <a:r>
              <a:rPr lang="en-US" altLang="en-US" sz="3200" dirty="0" smtClean="0"/>
              <a:t>(</a:t>
            </a:r>
            <a:r>
              <a:rPr lang="en-US" altLang="en-US" sz="3200" dirty="0" smtClean="0">
                <a:solidFill>
                  <a:srgbClr val="2805BB"/>
                </a:solidFill>
              </a:rPr>
              <a:t>Zhang</a:t>
            </a:r>
            <a:r>
              <a:rPr lang="en-US" altLang="en-US" sz="3200" dirty="0" smtClean="0"/>
              <a:t>)</a:t>
            </a:r>
            <a:endParaRPr lang="en-US" altLang="en-US" sz="3200" dirty="0"/>
          </a:p>
          <a:p>
            <a:pPr lvl="1">
              <a:spcBef>
                <a:spcPts val="500"/>
              </a:spcBef>
            </a:pPr>
            <a:r>
              <a:rPr lang="en-US" altLang="en-US" sz="3200" dirty="0"/>
              <a:t>Update of θ</a:t>
            </a:r>
            <a:r>
              <a:rPr lang="en-US" altLang="en-US" sz="3200" baseline="-25000" dirty="0"/>
              <a:t>13</a:t>
            </a:r>
            <a:r>
              <a:rPr lang="en-US" altLang="en-US" sz="3200" dirty="0"/>
              <a:t> and </a:t>
            </a:r>
            <a:r>
              <a:rPr lang="en-US" altLang="en-US" sz="3200" dirty="0">
                <a:solidFill>
                  <a:srgbClr val="292934"/>
                </a:solidFill>
              </a:rPr>
              <a:t>Δm</a:t>
            </a:r>
            <a:r>
              <a:rPr lang="en-US" altLang="en-US" sz="3200" baseline="30000" dirty="0">
                <a:solidFill>
                  <a:srgbClr val="292934"/>
                </a:solidFill>
              </a:rPr>
              <a:t>2</a:t>
            </a:r>
            <a:r>
              <a:rPr lang="en-US" altLang="en-US" sz="3200" baseline="-28000" dirty="0">
                <a:solidFill>
                  <a:srgbClr val="292934"/>
                </a:solidFill>
              </a:rPr>
              <a:t>ee</a:t>
            </a:r>
            <a:r>
              <a:rPr lang="en-US" altLang="en-US" sz="3200" dirty="0">
                <a:solidFill>
                  <a:srgbClr val="292934"/>
                </a:solidFill>
              </a:rPr>
              <a:t> with </a:t>
            </a:r>
            <a:r>
              <a:rPr lang="en-US" altLang="en-US" sz="3200" dirty="0" smtClean="0">
                <a:solidFill>
                  <a:srgbClr val="292934"/>
                </a:solidFill>
              </a:rPr>
              <a:t>x4 </a:t>
            </a:r>
            <a:r>
              <a:rPr lang="en-US" altLang="en-US" sz="3200" dirty="0">
                <a:solidFill>
                  <a:srgbClr val="292934"/>
                </a:solidFill>
              </a:rPr>
              <a:t>statistics (continuing BNL </a:t>
            </a:r>
            <a:r>
              <a:rPr lang="en-US" altLang="en-US" sz="3200" dirty="0" smtClean="0">
                <a:solidFill>
                  <a:srgbClr val="292934"/>
                </a:solidFill>
              </a:rPr>
              <a:t>effort: </a:t>
            </a:r>
            <a:r>
              <a:rPr lang="en-US" altLang="en-US" sz="3200" dirty="0" smtClean="0">
                <a:solidFill>
                  <a:srgbClr val="2805BB"/>
                </a:solidFill>
              </a:rPr>
              <a:t>Qian, Tang, Zhang, Jaffe</a:t>
            </a:r>
            <a:r>
              <a:rPr lang="en-US" altLang="en-US" sz="3200" dirty="0" smtClean="0">
                <a:solidFill>
                  <a:srgbClr val="292934"/>
                </a:solidFill>
              </a:rPr>
              <a:t>) </a:t>
            </a:r>
            <a:endParaRPr lang="en-US" altLang="en-US" sz="3200" dirty="0" smtClean="0"/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b="1" dirty="0" smtClean="0"/>
              <a:t>Long term</a:t>
            </a:r>
          </a:p>
          <a:p>
            <a:pPr>
              <a:spcBef>
                <a:spcPct val="0"/>
              </a:spcBef>
            </a:pPr>
            <a:r>
              <a:rPr lang="en-US" altLang="en-US" sz="2900" dirty="0" smtClean="0"/>
              <a:t>Most precise measurement of sin</a:t>
            </a:r>
            <a:r>
              <a:rPr lang="en-US" altLang="en-US" sz="2900" baseline="30000" dirty="0" smtClean="0"/>
              <a:t>2</a:t>
            </a:r>
            <a:r>
              <a:rPr lang="en-US" altLang="en-US" sz="2900" dirty="0" smtClean="0"/>
              <a:t>2θ</a:t>
            </a:r>
            <a:r>
              <a:rPr lang="en-US" altLang="en-US" sz="2900" baseline="-28000" dirty="0" smtClean="0"/>
              <a:t>13</a:t>
            </a:r>
            <a:r>
              <a:rPr lang="en-US" altLang="en-US" sz="2900" dirty="0" smtClean="0"/>
              <a:t> for the foreseeable future . </a:t>
            </a:r>
            <a:r>
              <a:rPr lang="en-US" altLang="en-US" sz="2900" dirty="0"/>
              <a:t>Precision measurement of </a:t>
            </a:r>
            <a:r>
              <a:rPr lang="en-US" altLang="en-US" sz="2900" dirty="0">
                <a:solidFill>
                  <a:srgbClr val="292934"/>
                </a:solidFill>
              </a:rPr>
              <a:t>Δm</a:t>
            </a:r>
            <a:r>
              <a:rPr lang="en-US" altLang="en-US" sz="2900" baseline="30000" dirty="0">
                <a:solidFill>
                  <a:srgbClr val="292934"/>
                </a:solidFill>
              </a:rPr>
              <a:t>2</a:t>
            </a:r>
            <a:r>
              <a:rPr lang="en-US" altLang="en-US" sz="2900" baseline="-28000" dirty="0">
                <a:solidFill>
                  <a:srgbClr val="292934"/>
                </a:solidFill>
              </a:rPr>
              <a:t>ee</a:t>
            </a:r>
            <a:r>
              <a:rPr lang="en-US" altLang="en-US" sz="2900" dirty="0">
                <a:solidFill>
                  <a:srgbClr val="292934"/>
                </a:solidFill>
              </a:rPr>
              <a:t> is complementary to accelerator </a:t>
            </a:r>
            <a:r>
              <a:rPr lang="en-US" altLang="en-US" sz="2900" dirty="0" smtClean="0">
                <a:solidFill>
                  <a:srgbClr val="292934"/>
                </a:solidFill>
              </a:rPr>
              <a:t>measurements. </a:t>
            </a:r>
            <a:r>
              <a:rPr lang="en-US" altLang="en-US" sz="2900" dirty="0" smtClean="0"/>
              <a:t>(BNL leadership </a:t>
            </a:r>
            <a:r>
              <a:rPr lang="en-US" altLang="en-US" sz="2900" dirty="0" smtClean="0">
                <a:solidFill>
                  <a:srgbClr val="2805BB"/>
                </a:solidFill>
              </a:rPr>
              <a:t>Qian, Zhang, Jaffe, Kettell, Diwan, Worcester, Tang</a:t>
            </a:r>
            <a:r>
              <a:rPr lang="en-US" altLang="en-US" sz="2900" dirty="0" smtClean="0"/>
              <a:t>)</a:t>
            </a:r>
          </a:p>
          <a:p>
            <a:pPr marL="742950" lvl="1" eaLnBrk="1" hangingPunct="1">
              <a:spcBef>
                <a:spcPts val="463"/>
              </a:spcBef>
            </a:pPr>
            <a:r>
              <a:rPr lang="en-US" altLang="en-US" sz="2000" dirty="0" smtClean="0">
                <a:solidFill>
                  <a:srgbClr val="FF0000"/>
                </a:solidFill>
              </a:rPr>
              <a:t>Enhance capability of CPV search in LBNE</a:t>
            </a:r>
          </a:p>
          <a:p>
            <a:pPr marL="742950" lvl="1" eaLnBrk="1" hangingPunct="1">
              <a:spcBef>
                <a:spcPts val="463"/>
              </a:spcBef>
            </a:pPr>
            <a:r>
              <a:rPr lang="en-US" altLang="en-US" sz="2000" dirty="0" smtClean="0"/>
              <a:t>Unitarity test of PMNS matrix with LBNE</a:t>
            </a:r>
          </a:p>
          <a:p>
            <a:pPr marL="742950" lvl="1" eaLnBrk="1" hangingPunct="1">
              <a:spcBef>
                <a:spcPts val="463"/>
              </a:spcBef>
              <a:buClr>
                <a:srgbClr val="292934"/>
              </a:buClr>
            </a:pPr>
            <a:r>
              <a:rPr lang="en-US" altLang="en-US" sz="2000" dirty="0" smtClean="0">
                <a:solidFill>
                  <a:srgbClr val="292934"/>
                </a:solidFill>
              </a:rPr>
              <a:t>Test of </a:t>
            </a:r>
            <a:r>
              <a:rPr lang="en-US" altLang="en-US" sz="2000" dirty="0" smtClean="0">
                <a:solidFill>
                  <a:srgbClr val="292934"/>
                </a:solidFill>
                <a:sym typeface="Symbol"/>
              </a:rPr>
              <a:t></a:t>
            </a:r>
            <a:r>
              <a:rPr lang="en-US" altLang="en-US" sz="2000" dirty="0" smtClean="0">
                <a:solidFill>
                  <a:srgbClr val="292934"/>
                </a:solidFill>
                <a:latin typeface="Arial" charset="0"/>
                <a:cs typeface="Arial" charset="0"/>
                <a:sym typeface="Arial" charset="0"/>
              </a:rPr>
              <a:t>SM </a:t>
            </a:r>
            <a:endParaRPr lang="en-US" altLang="en-US" sz="2000" dirty="0" smtClean="0"/>
          </a:p>
          <a:p>
            <a:pPr marL="742950" lvl="1" eaLnBrk="1" hangingPunct="1">
              <a:spcBef>
                <a:spcPts val="463"/>
              </a:spcBef>
              <a:buClr>
                <a:srgbClr val="292934"/>
              </a:buClr>
            </a:pPr>
            <a:r>
              <a:rPr lang="en-US" altLang="en-US" sz="2000" dirty="0" smtClean="0">
                <a:solidFill>
                  <a:srgbClr val="292934"/>
                </a:solidFill>
              </a:rPr>
              <a:t>Initial hints of neutrino mass hierarchy</a:t>
            </a:r>
            <a:endParaRPr lang="en-US" altLang="en-US" sz="2000" dirty="0" smtClean="0"/>
          </a:p>
          <a:p>
            <a:pPr>
              <a:spcBef>
                <a:spcPts val="550"/>
              </a:spcBef>
              <a:buClr>
                <a:srgbClr val="292934"/>
              </a:buClr>
            </a:pPr>
            <a:r>
              <a:rPr lang="en-US" altLang="en-US" sz="2900" dirty="0" smtClean="0">
                <a:solidFill>
                  <a:srgbClr val="292934"/>
                </a:solidFill>
              </a:rPr>
              <a:t>Improve absolute flux uncertainty </a:t>
            </a:r>
            <a:r>
              <a:rPr lang="en-US" altLang="en-US" sz="2900" dirty="0" smtClean="0">
                <a:solidFill>
                  <a:srgbClr val="292934"/>
                </a:solidFill>
                <a:sym typeface="Symbol" charset="2"/>
              </a:rPr>
              <a:t>(</a:t>
            </a:r>
            <a:r>
              <a:rPr lang="en-US" altLang="en-US" sz="2900" baseline="-25000" dirty="0" smtClean="0">
                <a:solidFill>
                  <a:srgbClr val="292934"/>
                </a:solidFill>
                <a:sym typeface="Symbol" charset="2"/>
              </a:rPr>
              <a:t>det</a:t>
            </a:r>
            <a:r>
              <a:rPr lang="en-US" altLang="en-US" sz="2900" dirty="0" smtClean="0">
                <a:solidFill>
                  <a:srgbClr val="292934"/>
                </a:solidFill>
              </a:rPr>
              <a:t>)</a:t>
            </a:r>
            <a:r>
              <a:rPr lang="en-US" altLang="en-US" sz="2900" dirty="0" smtClean="0">
                <a:solidFill>
                  <a:srgbClr val="292934"/>
                </a:solidFill>
                <a:sym typeface="Symbol"/>
              </a:rPr>
              <a:t></a:t>
            </a:r>
            <a:r>
              <a:rPr lang="en-US" altLang="en-US" sz="2900" dirty="0" smtClean="0">
                <a:solidFill>
                  <a:srgbClr val="292934"/>
                </a:solidFill>
              </a:rPr>
              <a:t>1% (</a:t>
            </a:r>
            <a:r>
              <a:rPr lang="en-US" altLang="en-US" sz="2900" dirty="0">
                <a:solidFill>
                  <a:srgbClr val="2805BB"/>
                </a:solidFill>
                <a:sym typeface="Wingdings" panose="05000000000000000000" pitchFamily="2" charset="2"/>
              </a:rPr>
              <a:t>Qian, Zhang, </a:t>
            </a:r>
            <a:r>
              <a:rPr lang="en-US" altLang="en-US" sz="2900" dirty="0" smtClean="0">
                <a:solidFill>
                  <a:srgbClr val="2805BB"/>
                </a:solidFill>
                <a:sym typeface="Wingdings" panose="05000000000000000000" pitchFamily="2" charset="2"/>
              </a:rPr>
              <a:t>Worcester</a:t>
            </a:r>
            <a:r>
              <a:rPr lang="en-US" altLang="en-US" sz="2900" dirty="0" smtClean="0">
                <a:solidFill>
                  <a:srgbClr val="292934"/>
                </a:solidFill>
              </a:rPr>
              <a:t>)</a:t>
            </a:r>
            <a:endParaRPr lang="en-US" altLang="en-US" sz="2900" dirty="0"/>
          </a:p>
          <a:p>
            <a:pPr eaLnBrk="1" hangingPunct="1">
              <a:spcBef>
                <a:spcPts val="550"/>
              </a:spcBef>
              <a:buClr>
                <a:srgbClr val="292934"/>
              </a:buClr>
            </a:pPr>
            <a:r>
              <a:rPr lang="en-US" altLang="en-US" sz="2900" dirty="0" smtClean="0">
                <a:solidFill>
                  <a:srgbClr val="292934"/>
                </a:solidFill>
              </a:rPr>
              <a:t>Measure reactor flux (</a:t>
            </a:r>
            <a:r>
              <a:rPr lang="en-US" altLang="en-US" sz="2900" dirty="0" smtClean="0">
                <a:solidFill>
                  <a:srgbClr val="2805BB"/>
                </a:solidFill>
              </a:rPr>
              <a:t>Zhang</a:t>
            </a:r>
            <a:r>
              <a:rPr lang="en-US" altLang="en-US" sz="2900" dirty="0" smtClean="0">
                <a:solidFill>
                  <a:srgbClr val="292934"/>
                </a:solidFill>
              </a:rPr>
              <a:t>)</a:t>
            </a:r>
          </a:p>
          <a:p>
            <a:pPr>
              <a:spcBef>
                <a:spcPts val="550"/>
              </a:spcBef>
              <a:buClr>
                <a:srgbClr val="292934"/>
              </a:buClr>
            </a:pPr>
            <a:r>
              <a:rPr lang="en-US" altLang="en-US" sz="2900" dirty="0" smtClean="0">
                <a:solidFill>
                  <a:srgbClr val="292934"/>
                </a:solidFill>
              </a:rPr>
              <a:t>Understand energy response of LS/electronics (</a:t>
            </a:r>
            <a:r>
              <a:rPr lang="en-US" altLang="en-US" sz="2900" dirty="0">
                <a:solidFill>
                  <a:srgbClr val="2805BB"/>
                </a:solidFill>
                <a:sym typeface="Wingdings" panose="05000000000000000000" pitchFamily="2" charset="2"/>
              </a:rPr>
              <a:t>Qian, Zhang, </a:t>
            </a:r>
            <a:r>
              <a:rPr lang="en-US" altLang="en-US" sz="2900" dirty="0" smtClean="0">
                <a:solidFill>
                  <a:srgbClr val="2805BB"/>
                </a:solidFill>
                <a:sym typeface="Wingdings" panose="05000000000000000000" pitchFamily="2" charset="2"/>
              </a:rPr>
              <a:t>Worcester</a:t>
            </a:r>
            <a:r>
              <a:rPr lang="en-US" altLang="en-US" sz="2900" dirty="0" smtClean="0">
                <a:solidFill>
                  <a:srgbClr val="292934"/>
                </a:solidFill>
              </a:rPr>
              <a:t>)</a:t>
            </a:r>
            <a:endParaRPr lang="en-US" altLang="en-US" sz="2900" dirty="0" smtClean="0"/>
          </a:p>
        </p:txBody>
      </p:sp>
      <p:pic>
        <p:nvPicPr>
          <p:cNvPr id="10" name="Picture 15" descr="The image “file:///C:/DOCUME~1/WREDWARD/LOCALS~1/TEMP/dyb_logo.jpg” cannot be displayed, because it contains errors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2"/>
            <a:ext cx="1133312" cy="928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481353" y="6492875"/>
            <a:ext cx="662647" cy="365125"/>
          </a:xfrm>
        </p:spPr>
        <p:txBody>
          <a:bodyPr/>
          <a:lstStyle/>
          <a:p>
            <a:pPr>
              <a:defRPr/>
            </a:pPr>
            <a:fld id="{74F921BE-D019-482F-824B-928E5ADB719D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13" name="Footer Placeholder 5"/>
          <p:cNvSpPr txBox="1">
            <a:spLocks/>
          </p:cNvSpPr>
          <p:nvPr/>
        </p:nvSpPr>
        <p:spPr>
          <a:xfrm>
            <a:off x="3276600" y="65087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04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52" y="274638"/>
            <a:ext cx="9040329" cy="710167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US" altLang="en-US" sz="3600" dirty="0" smtClean="0"/>
              <a:t>Enhance capability of CPV search in LBNE</a:t>
            </a:r>
            <a:br>
              <a:rPr lang="en-US" altLang="en-US" sz="3600" dirty="0" smtClean="0"/>
            </a:br>
            <a:endParaRPr lang="en-US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1/12/15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DFC0C-BE38-4675-B242-0C46D5694486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Picture 5" descr="c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942" y="724788"/>
            <a:ext cx="4261649" cy="61332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3257" y="1904820"/>
            <a:ext cx="33433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Some people think we’re already doing this!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55277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139" y="3483161"/>
            <a:ext cx="3503861" cy="302558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702" y="-1"/>
            <a:ext cx="3575298" cy="3087757"/>
          </a:xfrm>
          <a:prstGeom prst="rect">
            <a:avLst/>
          </a:prstGeom>
        </p:spPr>
      </p:pic>
      <p:sp>
        <p:nvSpPr>
          <p:cNvPr id="4099" name="Rectangle 1"/>
          <p:cNvSpPr>
            <a:spLocks noGrp="1" noChangeArrowheads="1"/>
          </p:cNvSpPr>
          <p:nvPr>
            <p:ph type="title"/>
          </p:nvPr>
        </p:nvSpPr>
        <p:spPr>
          <a:xfrm>
            <a:off x="1133313" y="23813"/>
            <a:ext cx="4451512" cy="904876"/>
          </a:xfrm>
        </p:spPr>
        <p:txBody>
          <a:bodyPr>
            <a:noAutofit/>
          </a:bodyPr>
          <a:lstStyle/>
          <a:p>
            <a:r>
              <a:rPr lang="en-US" altLang="en-US" b="1" dirty="0" smtClean="0"/>
              <a:t>Daya Bay </a:t>
            </a:r>
            <a:r>
              <a:rPr lang="en-US" altLang="en-US" b="1" dirty="0"/>
              <a:t>Plans </a:t>
            </a:r>
            <a:endParaRPr lang="en-US" altLang="en-US" b="1" dirty="0" smtClean="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" y="1175658"/>
            <a:ext cx="5817476" cy="5682342"/>
          </a:xfrm>
        </p:spPr>
        <p:txBody>
          <a:bodyPr>
            <a:normAutofit fontScale="55000" lnSpcReduction="20000"/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Operations through 2017; research thru ~2019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b="1" dirty="0" smtClean="0"/>
              <a:t>Near term analysis</a:t>
            </a:r>
          </a:p>
          <a:p>
            <a:pPr lvl="1">
              <a:spcBef>
                <a:spcPts val="500"/>
              </a:spcBef>
            </a:pPr>
            <a:r>
              <a:rPr lang="en-US" altLang="en-US" sz="3200" dirty="0"/>
              <a:t>Search for sterile neutrino (idea initiated and driven by </a:t>
            </a:r>
            <a:r>
              <a:rPr lang="en-US" altLang="en-US" sz="3200" dirty="0" smtClean="0"/>
              <a:t>BNL: </a:t>
            </a:r>
            <a:r>
              <a:rPr lang="en-US" altLang="en-US" sz="3200" dirty="0" smtClean="0">
                <a:solidFill>
                  <a:srgbClr val="2805BB"/>
                </a:solidFill>
              </a:rPr>
              <a:t>ex-postdoc Ling, Diwan, Qian, Zhang</a:t>
            </a:r>
            <a:r>
              <a:rPr lang="en-US" altLang="en-US" sz="3200" dirty="0" smtClean="0"/>
              <a:t>)</a:t>
            </a:r>
            <a:endParaRPr lang="en-US" altLang="en-US" sz="3200" dirty="0"/>
          </a:p>
          <a:p>
            <a:pPr lvl="1">
              <a:spcBef>
                <a:spcPts val="500"/>
              </a:spcBef>
            </a:pPr>
            <a:r>
              <a:rPr lang="en-US" altLang="en-US" sz="3200" dirty="0"/>
              <a:t>New θ</a:t>
            </a:r>
            <a:r>
              <a:rPr lang="en-US" altLang="en-US" sz="3200" baseline="-25000" dirty="0"/>
              <a:t>13</a:t>
            </a:r>
            <a:r>
              <a:rPr lang="en-US" altLang="en-US" sz="3200" dirty="0"/>
              <a:t> measurement from n-H capture (led by BNL </a:t>
            </a:r>
            <a:r>
              <a:rPr lang="en-US" altLang="en-US" sz="3200" dirty="0" smtClean="0">
                <a:solidFill>
                  <a:srgbClr val="2805BB"/>
                </a:solidFill>
              </a:rPr>
              <a:t>ex-postdoc Wang</a:t>
            </a:r>
            <a:r>
              <a:rPr lang="en-US" altLang="en-US" sz="3200" dirty="0" smtClean="0"/>
              <a:t>, </a:t>
            </a:r>
            <a:r>
              <a:rPr lang="en-US" altLang="en-US" sz="3200" dirty="0"/>
              <a:t>review by </a:t>
            </a:r>
            <a:r>
              <a:rPr lang="en-US" altLang="en-US" sz="3200" dirty="0" smtClean="0"/>
              <a:t>BNL: </a:t>
            </a:r>
            <a:r>
              <a:rPr lang="en-US" altLang="en-US" sz="3200" dirty="0" smtClean="0">
                <a:solidFill>
                  <a:srgbClr val="2805BB"/>
                </a:solidFill>
              </a:rPr>
              <a:t>Qian</a:t>
            </a:r>
            <a:r>
              <a:rPr lang="en-US" altLang="en-US" sz="3200" dirty="0" smtClean="0"/>
              <a:t>)</a:t>
            </a:r>
            <a:endParaRPr lang="en-US" altLang="en-US" sz="3200" dirty="0"/>
          </a:p>
          <a:p>
            <a:pPr lvl="1">
              <a:spcBef>
                <a:spcPts val="500"/>
              </a:spcBef>
            </a:pPr>
            <a:r>
              <a:rPr lang="en-US" altLang="en-US" sz="3200" dirty="0"/>
              <a:t>Reactor </a:t>
            </a:r>
            <a:r>
              <a:rPr lang="en-US" altLang="en-US" sz="3200" dirty="0" smtClean="0"/>
              <a:t>flux/spectrum </a:t>
            </a:r>
            <a:r>
              <a:rPr lang="en-US" altLang="en-US" sz="3200" dirty="0"/>
              <a:t>measurement </a:t>
            </a:r>
            <a:r>
              <a:rPr lang="en-US" altLang="en-US" sz="3200" dirty="0" smtClean="0"/>
              <a:t>(</a:t>
            </a:r>
            <a:r>
              <a:rPr lang="en-US" altLang="en-US" sz="3200" dirty="0" smtClean="0">
                <a:solidFill>
                  <a:srgbClr val="2805BB"/>
                </a:solidFill>
              </a:rPr>
              <a:t>Zhang</a:t>
            </a:r>
            <a:r>
              <a:rPr lang="en-US" altLang="en-US" sz="3200" dirty="0" smtClean="0"/>
              <a:t>)</a:t>
            </a:r>
            <a:endParaRPr lang="en-US" altLang="en-US" sz="3200" dirty="0"/>
          </a:p>
          <a:p>
            <a:pPr lvl="1">
              <a:spcBef>
                <a:spcPts val="500"/>
              </a:spcBef>
            </a:pPr>
            <a:r>
              <a:rPr lang="en-US" altLang="en-US" sz="3200" dirty="0"/>
              <a:t>Update of θ</a:t>
            </a:r>
            <a:r>
              <a:rPr lang="en-US" altLang="en-US" sz="3200" baseline="-25000" dirty="0"/>
              <a:t>13</a:t>
            </a:r>
            <a:r>
              <a:rPr lang="en-US" altLang="en-US" sz="3200" dirty="0"/>
              <a:t> and </a:t>
            </a:r>
            <a:r>
              <a:rPr lang="en-US" altLang="en-US" sz="3200" dirty="0">
                <a:solidFill>
                  <a:srgbClr val="292934"/>
                </a:solidFill>
              </a:rPr>
              <a:t>Δm</a:t>
            </a:r>
            <a:r>
              <a:rPr lang="en-US" altLang="en-US" sz="3200" baseline="30000" dirty="0">
                <a:solidFill>
                  <a:srgbClr val="292934"/>
                </a:solidFill>
              </a:rPr>
              <a:t>2</a:t>
            </a:r>
            <a:r>
              <a:rPr lang="en-US" altLang="en-US" sz="3200" baseline="-28000" dirty="0">
                <a:solidFill>
                  <a:srgbClr val="292934"/>
                </a:solidFill>
              </a:rPr>
              <a:t>ee</a:t>
            </a:r>
            <a:r>
              <a:rPr lang="en-US" altLang="en-US" sz="3200" dirty="0">
                <a:solidFill>
                  <a:srgbClr val="292934"/>
                </a:solidFill>
              </a:rPr>
              <a:t> with </a:t>
            </a:r>
            <a:r>
              <a:rPr lang="en-US" altLang="en-US" sz="3200" dirty="0" smtClean="0">
                <a:solidFill>
                  <a:srgbClr val="292934"/>
                </a:solidFill>
              </a:rPr>
              <a:t>x4 </a:t>
            </a:r>
            <a:r>
              <a:rPr lang="en-US" altLang="en-US" sz="3200" dirty="0">
                <a:solidFill>
                  <a:srgbClr val="292934"/>
                </a:solidFill>
              </a:rPr>
              <a:t>statistics (continuing BNL </a:t>
            </a:r>
            <a:r>
              <a:rPr lang="en-US" altLang="en-US" sz="3200" dirty="0" smtClean="0">
                <a:solidFill>
                  <a:srgbClr val="292934"/>
                </a:solidFill>
              </a:rPr>
              <a:t>effort: </a:t>
            </a:r>
            <a:r>
              <a:rPr lang="en-US" altLang="en-US" sz="3200" dirty="0" smtClean="0">
                <a:solidFill>
                  <a:srgbClr val="2805BB"/>
                </a:solidFill>
              </a:rPr>
              <a:t>Qian, Tang, Zhang, Jaffe</a:t>
            </a:r>
            <a:r>
              <a:rPr lang="en-US" altLang="en-US" sz="3200" dirty="0" smtClean="0">
                <a:solidFill>
                  <a:srgbClr val="292934"/>
                </a:solidFill>
              </a:rPr>
              <a:t>) </a:t>
            </a:r>
            <a:endParaRPr lang="en-US" altLang="en-US" sz="3200" dirty="0" smtClean="0"/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b="1" dirty="0" smtClean="0"/>
              <a:t>Long term</a:t>
            </a:r>
          </a:p>
          <a:p>
            <a:pPr>
              <a:spcBef>
                <a:spcPct val="0"/>
              </a:spcBef>
            </a:pPr>
            <a:r>
              <a:rPr lang="en-US" altLang="en-US" sz="2900" dirty="0" smtClean="0"/>
              <a:t>Most precise measurement of sin</a:t>
            </a:r>
            <a:r>
              <a:rPr lang="en-US" altLang="en-US" sz="2900" baseline="30000" dirty="0" smtClean="0"/>
              <a:t>2</a:t>
            </a:r>
            <a:r>
              <a:rPr lang="en-US" altLang="en-US" sz="2900" dirty="0" smtClean="0"/>
              <a:t>2θ</a:t>
            </a:r>
            <a:r>
              <a:rPr lang="en-US" altLang="en-US" sz="2900" baseline="-28000" dirty="0" smtClean="0"/>
              <a:t>13</a:t>
            </a:r>
            <a:r>
              <a:rPr lang="en-US" altLang="en-US" sz="2900" dirty="0" smtClean="0"/>
              <a:t> for the foreseeable future . </a:t>
            </a:r>
            <a:r>
              <a:rPr lang="en-US" altLang="en-US" sz="2900" dirty="0"/>
              <a:t>Precision measurement of </a:t>
            </a:r>
            <a:r>
              <a:rPr lang="en-US" altLang="en-US" sz="2900" dirty="0">
                <a:solidFill>
                  <a:srgbClr val="292934"/>
                </a:solidFill>
              </a:rPr>
              <a:t>Δm</a:t>
            </a:r>
            <a:r>
              <a:rPr lang="en-US" altLang="en-US" sz="2900" baseline="30000" dirty="0">
                <a:solidFill>
                  <a:srgbClr val="292934"/>
                </a:solidFill>
              </a:rPr>
              <a:t>2</a:t>
            </a:r>
            <a:r>
              <a:rPr lang="en-US" altLang="en-US" sz="2900" baseline="-28000" dirty="0">
                <a:solidFill>
                  <a:srgbClr val="292934"/>
                </a:solidFill>
              </a:rPr>
              <a:t>ee</a:t>
            </a:r>
            <a:r>
              <a:rPr lang="en-US" altLang="en-US" sz="2900" dirty="0">
                <a:solidFill>
                  <a:srgbClr val="292934"/>
                </a:solidFill>
              </a:rPr>
              <a:t> is complementary to accelerator </a:t>
            </a:r>
            <a:r>
              <a:rPr lang="en-US" altLang="en-US" sz="2900" dirty="0" smtClean="0">
                <a:solidFill>
                  <a:srgbClr val="292934"/>
                </a:solidFill>
              </a:rPr>
              <a:t>measurements. </a:t>
            </a:r>
            <a:r>
              <a:rPr lang="en-US" altLang="en-US" sz="2900" dirty="0" smtClean="0"/>
              <a:t>(BNL leadership </a:t>
            </a:r>
            <a:r>
              <a:rPr lang="en-US" altLang="en-US" sz="2900" dirty="0" smtClean="0">
                <a:solidFill>
                  <a:srgbClr val="2805BB"/>
                </a:solidFill>
              </a:rPr>
              <a:t>Qian, Zhang, Jaffe, Kettell, Diwan, Worcester, Tang</a:t>
            </a:r>
            <a:r>
              <a:rPr lang="en-US" altLang="en-US" sz="2900" dirty="0" smtClean="0"/>
              <a:t>)</a:t>
            </a:r>
          </a:p>
          <a:p>
            <a:pPr marL="742950" lvl="1" eaLnBrk="1" hangingPunct="1">
              <a:spcBef>
                <a:spcPts val="463"/>
              </a:spcBef>
            </a:pPr>
            <a:r>
              <a:rPr lang="en-US" altLang="en-US" sz="2000" dirty="0" smtClean="0"/>
              <a:t>Enhance capability of CPV search in LBNE</a:t>
            </a:r>
          </a:p>
          <a:p>
            <a:pPr marL="742950" lvl="1" eaLnBrk="1" hangingPunct="1">
              <a:spcBef>
                <a:spcPts val="463"/>
              </a:spcBef>
            </a:pPr>
            <a:r>
              <a:rPr lang="en-US" altLang="en-US" sz="2000" dirty="0" smtClean="0"/>
              <a:t>Unitarity test of PMNS matrix with LBNE</a:t>
            </a:r>
          </a:p>
          <a:p>
            <a:pPr marL="742950" lvl="1" eaLnBrk="1" hangingPunct="1">
              <a:spcBef>
                <a:spcPts val="463"/>
              </a:spcBef>
              <a:buClr>
                <a:srgbClr val="292934"/>
              </a:buClr>
            </a:pPr>
            <a:r>
              <a:rPr lang="en-US" altLang="en-US" sz="2000" dirty="0" smtClean="0">
                <a:solidFill>
                  <a:srgbClr val="292934"/>
                </a:solidFill>
              </a:rPr>
              <a:t>Test of </a:t>
            </a:r>
            <a:r>
              <a:rPr lang="en-US" altLang="en-US" sz="2000" dirty="0" smtClean="0">
                <a:solidFill>
                  <a:srgbClr val="292934"/>
                </a:solidFill>
                <a:sym typeface="Symbol"/>
              </a:rPr>
              <a:t></a:t>
            </a:r>
            <a:r>
              <a:rPr lang="en-US" altLang="en-US" sz="2000" dirty="0" smtClean="0">
                <a:solidFill>
                  <a:srgbClr val="292934"/>
                </a:solidFill>
                <a:latin typeface="Arial" charset="0"/>
                <a:cs typeface="Arial" charset="0"/>
                <a:sym typeface="Arial" charset="0"/>
              </a:rPr>
              <a:t>SM </a:t>
            </a:r>
            <a:endParaRPr lang="en-US" altLang="en-US" sz="2000" dirty="0" smtClean="0"/>
          </a:p>
          <a:p>
            <a:pPr marL="742950" lvl="1" eaLnBrk="1" hangingPunct="1">
              <a:spcBef>
                <a:spcPts val="463"/>
              </a:spcBef>
              <a:buClr>
                <a:srgbClr val="292934"/>
              </a:buClr>
            </a:pPr>
            <a:r>
              <a:rPr lang="en-US" altLang="en-US" sz="2000" dirty="0" smtClean="0">
                <a:solidFill>
                  <a:srgbClr val="292934"/>
                </a:solidFill>
              </a:rPr>
              <a:t>Initial hints of neutrino mass hierarchy</a:t>
            </a:r>
            <a:endParaRPr lang="en-US" altLang="en-US" sz="2000" dirty="0" smtClean="0"/>
          </a:p>
          <a:p>
            <a:pPr>
              <a:spcBef>
                <a:spcPts val="550"/>
              </a:spcBef>
              <a:buClr>
                <a:srgbClr val="292934"/>
              </a:buClr>
            </a:pPr>
            <a:r>
              <a:rPr lang="en-US" altLang="en-US" sz="2900" dirty="0" smtClean="0">
                <a:solidFill>
                  <a:srgbClr val="292934"/>
                </a:solidFill>
              </a:rPr>
              <a:t>Improve absolute flux uncertainty </a:t>
            </a:r>
            <a:r>
              <a:rPr lang="en-US" altLang="en-US" sz="2900" dirty="0" smtClean="0">
                <a:solidFill>
                  <a:srgbClr val="292934"/>
                </a:solidFill>
                <a:sym typeface="Symbol" charset="2"/>
              </a:rPr>
              <a:t>(</a:t>
            </a:r>
            <a:r>
              <a:rPr lang="en-US" altLang="en-US" sz="2900" baseline="-25000" dirty="0" smtClean="0">
                <a:solidFill>
                  <a:srgbClr val="292934"/>
                </a:solidFill>
                <a:sym typeface="Symbol" charset="2"/>
              </a:rPr>
              <a:t>det</a:t>
            </a:r>
            <a:r>
              <a:rPr lang="en-US" altLang="en-US" sz="2900" dirty="0" smtClean="0">
                <a:solidFill>
                  <a:srgbClr val="292934"/>
                </a:solidFill>
              </a:rPr>
              <a:t>)</a:t>
            </a:r>
            <a:r>
              <a:rPr lang="en-US" altLang="en-US" sz="2900" dirty="0" smtClean="0">
                <a:solidFill>
                  <a:srgbClr val="292934"/>
                </a:solidFill>
                <a:sym typeface="Symbol"/>
              </a:rPr>
              <a:t></a:t>
            </a:r>
            <a:r>
              <a:rPr lang="en-US" altLang="en-US" sz="2900" dirty="0" smtClean="0">
                <a:solidFill>
                  <a:srgbClr val="292934"/>
                </a:solidFill>
              </a:rPr>
              <a:t>1% (</a:t>
            </a:r>
            <a:r>
              <a:rPr lang="en-US" altLang="en-US" sz="2900" dirty="0">
                <a:solidFill>
                  <a:srgbClr val="2805BB"/>
                </a:solidFill>
                <a:sym typeface="Wingdings" panose="05000000000000000000" pitchFamily="2" charset="2"/>
              </a:rPr>
              <a:t>Qian, Zhang, </a:t>
            </a:r>
            <a:r>
              <a:rPr lang="en-US" altLang="en-US" sz="2900" dirty="0" smtClean="0">
                <a:solidFill>
                  <a:srgbClr val="2805BB"/>
                </a:solidFill>
                <a:sym typeface="Wingdings" panose="05000000000000000000" pitchFamily="2" charset="2"/>
              </a:rPr>
              <a:t>Worcester</a:t>
            </a:r>
            <a:r>
              <a:rPr lang="en-US" altLang="en-US" sz="2900" dirty="0" smtClean="0">
                <a:solidFill>
                  <a:srgbClr val="292934"/>
                </a:solidFill>
              </a:rPr>
              <a:t>)</a:t>
            </a:r>
            <a:endParaRPr lang="en-US" altLang="en-US" sz="2900" dirty="0"/>
          </a:p>
          <a:p>
            <a:pPr eaLnBrk="1" hangingPunct="1">
              <a:spcBef>
                <a:spcPts val="550"/>
              </a:spcBef>
              <a:buClr>
                <a:srgbClr val="292934"/>
              </a:buClr>
            </a:pPr>
            <a:r>
              <a:rPr lang="en-US" altLang="en-US" sz="2900" dirty="0" smtClean="0">
                <a:solidFill>
                  <a:srgbClr val="292934"/>
                </a:solidFill>
              </a:rPr>
              <a:t>Measure reactor flux (</a:t>
            </a:r>
            <a:r>
              <a:rPr lang="en-US" altLang="en-US" sz="2900" dirty="0" smtClean="0">
                <a:solidFill>
                  <a:srgbClr val="2805BB"/>
                </a:solidFill>
              </a:rPr>
              <a:t>Zhang</a:t>
            </a:r>
            <a:r>
              <a:rPr lang="en-US" altLang="en-US" sz="2900" dirty="0" smtClean="0">
                <a:solidFill>
                  <a:srgbClr val="292934"/>
                </a:solidFill>
              </a:rPr>
              <a:t>)</a:t>
            </a:r>
          </a:p>
          <a:p>
            <a:pPr>
              <a:spcBef>
                <a:spcPts val="550"/>
              </a:spcBef>
              <a:buClr>
                <a:srgbClr val="292934"/>
              </a:buClr>
            </a:pPr>
            <a:r>
              <a:rPr lang="en-US" altLang="en-US" sz="2900" dirty="0" smtClean="0">
                <a:solidFill>
                  <a:srgbClr val="292934"/>
                </a:solidFill>
              </a:rPr>
              <a:t>Understand energy response of LS/electronics (</a:t>
            </a:r>
            <a:r>
              <a:rPr lang="en-US" altLang="en-US" sz="2900" dirty="0">
                <a:solidFill>
                  <a:srgbClr val="2805BB"/>
                </a:solidFill>
                <a:sym typeface="Wingdings" panose="05000000000000000000" pitchFamily="2" charset="2"/>
              </a:rPr>
              <a:t>Qian, Zhang, </a:t>
            </a:r>
            <a:r>
              <a:rPr lang="en-US" altLang="en-US" sz="2900" dirty="0" smtClean="0">
                <a:solidFill>
                  <a:srgbClr val="2805BB"/>
                </a:solidFill>
                <a:sym typeface="Wingdings" panose="05000000000000000000" pitchFamily="2" charset="2"/>
              </a:rPr>
              <a:t>Worcester</a:t>
            </a:r>
            <a:r>
              <a:rPr lang="en-US" altLang="en-US" sz="2900" dirty="0" smtClean="0">
                <a:solidFill>
                  <a:srgbClr val="292934"/>
                </a:solidFill>
              </a:rPr>
              <a:t>)</a:t>
            </a:r>
            <a:endParaRPr lang="en-US" altLang="en-US" sz="2900" dirty="0" smtClean="0"/>
          </a:p>
        </p:txBody>
      </p:sp>
      <p:pic>
        <p:nvPicPr>
          <p:cNvPr id="10" name="Picture 15" descr="The image “file:///C:/DOCUME~1/WREDWARD/LOCALS~1/TEMP/dyb_logo.jpg” cannot be displayed, because it contains errors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2"/>
            <a:ext cx="1133312" cy="928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481353" y="6492875"/>
            <a:ext cx="662647" cy="365125"/>
          </a:xfrm>
        </p:spPr>
        <p:txBody>
          <a:bodyPr/>
          <a:lstStyle/>
          <a:p>
            <a:pPr>
              <a:defRPr/>
            </a:pPr>
            <a:fld id="{74F921BE-D019-482F-824B-928E5ADB719D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13" name="Footer Placeholder 5"/>
          <p:cNvSpPr txBox="1">
            <a:spLocks/>
          </p:cNvSpPr>
          <p:nvPr/>
        </p:nvSpPr>
        <p:spPr>
          <a:xfrm>
            <a:off x="3276600" y="65087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1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337" y="2546120"/>
            <a:ext cx="4652963" cy="1484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itle 2"/>
          <p:cNvSpPr txBox="1">
            <a:spLocks/>
          </p:cNvSpPr>
          <p:nvPr/>
        </p:nvSpPr>
        <p:spPr>
          <a:xfrm>
            <a:off x="-12700" y="-76200"/>
            <a:ext cx="91440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u="sng" kern="1200">
                <a:solidFill>
                  <a:schemeClr val="tx1"/>
                </a:solidFill>
                <a:latin typeface="Helvetica Neue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2600" b="1" u="none" dirty="0" smtClean="0"/>
              <a:t> PROSPECT —  Precision Reactor Neutrino Oscillation and Spectrum Experiment</a:t>
            </a:r>
            <a:endParaRPr lang="en-US" sz="2600" b="1" u="none" dirty="0"/>
          </a:p>
        </p:txBody>
      </p:sp>
      <p:pic>
        <p:nvPicPr>
          <p:cNvPr id="4" name="Picture 3" descr="04_25_2014_HFIR layout 2X near_closeup2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7673"/>
            <a:ext cx="3429000" cy="2369127"/>
          </a:xfrm>
          <a:prstGeom prst="rect">
            <a:avLst/>
          </a:prstGeom>
        </p:spPr>
      </p:pic>
      <p:sp>
        <p:nvSpPr>
          <p:cNvPr id="40" name="AutoShape 6"/>
          <p:cNvSpPr>
            <a:spLocks/>
          </p:cNvSpPr>
          <p:nvPr/>
        </p:nvSpPr>
        <p:spPr bwMode="auto">
          <a:xfrm>
            <a:off x="3494872" y="3962972"/>
            <a:ext cx="2158621" cy="972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/>
        </p:spPr>
        <p:txBody>
          <a:bodyPr lIns="0" tIns="0" rIns="0" bIns="0"/>
          <a:lstStyle/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0FF"/>
                </a:solidFill>
                <a:latin typeface="Helvetica"/>
                <a:cs typeface="Helvetica"/>
              </a:rPr>
              <a:t>Compact </a:t>
            </a:r>
            <a:r>
              <a:rPr lang="en-US" sz="1600" b="1" dirty="0" smtClean="0">
                <a:solidFill>
                  <a:srgbClr val="0000FF"/>
                </a:solidFill>
                <a:latin typeface="Helvetica"/>
                <a:cs typeface="Helvetica"/>
              </a:rPr>
              <a:t>reactor</a:t>
            </a:r>
            <a:endParaRPr lang="en-US" sz="1600" b="1" dirty="0">
              <a:solidFill>
                <a:srgbClr val="0000FF"/>
              </a:solidFill>
              <a:latin typeface="Helvetica"/>
              <a:cs typeface="Helvetica"/>
            </a:endParaRPr>
          </a:p>
          <a:p>
            <a:pPr marL="182880" indent="-182880" defTabSz="91440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00FF"/>
                </a:solidFill>
                <a:latin typeface="Helvetica"/>
                <a:cs typeface="Helvetica"/>
              </a:rPr>
              <a:t>~1-ton near detector</a:t>
            </a:r>
          </a:p>
          <a:p>
            <a:pPr marL="182880" indent="-182880" defTabSz="91440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00FF"/>
                </a:solidFill>
                <a:latin typeface="Helvetica"/>
                <a:cs typeface="Helvetica"/>
              </a:rPr>
              <a:t>~10-ton far detector</a:t>
            </a:r>
          </a:p>
          <a:p>
            <a:pPr marL="182880" indent="-182880" defTabSz="914400">
              <a:buFont typeface="Arial" panose="020B0604020202020204" pitchFamily="34" charset="0"/>
              <a:buChar char="•"/>
            </a:pPr>
            <a:r>
              <a:rPr lang="en-US" sz="1600" b="1" baseline="30000" dirty="0" smtClean="0">
                <a:solidFill>
                  <a:srgbClr val="0000FF"/>
                </a:solidFill>
                <a:latin typeface="Helvetica"/>
                <a:cs typeface="Helvetica"/>
              </a:rPr>
              <a:t>6</a:t>
            </a:r>
            <a:r>
              <a:rPr lang="en-US" sz="1600" b="1" dirty="0" smtClean="0">
                <a:solidFill>
                  <a:srgbClr val="0000FF"/>
                </a:solidFill>
                <a:latin typeface="Helvetica"/>
                <a:cs typeface="Helvetica"/>
              </a:rPr>
              <a:t>Li doped LS (BNL) </a:t>
            </a:r>
          </a:p>
          <a:p>
            <a:pPr marL="39688" algn="ctr" defTabSz="914400"/>
            <a:endParaRPr lang="en-US" sz="1600" dirty="0">
              <a:solidFill>
                <a:srgbClr val="0000FF"/>
              </a:solidFill>
              <a:latin typeface="Helvetica"/>
              <a:cs typeface="Helvetic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76400" y="2667000"/>
            <a:ext cx="167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near detector @ ~7 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3048000"/>
            <a:ext cx="1521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far detector @ ~18 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60327" y="4235220"/>
            <a:ext cx="13345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reactor core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4768096"/>
            <a:ext cx="578958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9062" indent="0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b="1" dirty="0">
                <a:solidFill>
                  <a:srgbClr val="0000FF"/>
                </a:solidFill>
                <a:latin typeface="Helvetica"/>
                <a:cs typeface="Helvetica"/>
              </a:rPr>
              <a:t>Physics Goals</a:t>
            </a:r>
          </a:p>
          <a:p>
            <a:pPr marL="119062">
              <a:spcBef>
                <a:spcPts val="400"/>
              </a:spcBef>
              <a:spcAft>
                <a:spcPts val="400"/>
              </a:spcAft>
              <a:tabLst>
                <a:tab pos="403225" algn="l"/>
              </a:tabLst>
            </a:pPr>
            <a:r>
              <a:rPr lang="en-US" dirty="0">
                <a:latin typeface="Helvetica"/>
                <a:cs typeface="Helvetica"/>
              </a:rPr>
              <a:t>Search for sterile </a:t>
            </a:r>
            <a:r>
              <a:rPr lang="en-US" dirty="0" err="1">
                <a:latin typeface="Helvetica"/>
                <a:cs typeface="Helvetica"/>
              </a:rPr>
              <a:t>ν</a:t>
            </a:r>
            <a:r>
              <a:rPr lang="en-US" baseline="-6000" dirty="0" err="1">
                <a:latin typeface="Helvetica"/>
                <a:cs typeface="Helvetica"/>
              </a:rPr>
              <a:t>e</a:t>
            </a:r>
            <a:r>
              <a:rPr lang="en-US" dirty="0">
                <a:latin typeface="Helvetica"/>
                <a:cs typeface="Helvetica"/>
              </a:rPr>
              <a:t> oscillations at short-</a:t>
            </a:r>
            <a:r>
              <a:rPr lang="en-US" dirty="0" smtClean="0">
                <a:latin typeface="Helvetica"/>
                <a:cs typeface="Helvetica"/>
              </a:rPr>
              <a:t>baseline.</a:t>
            </a:r>
            <a:endParaRPr lang="en-US" dirty="0">
              <a:latin typeface="Helvetica"/>
              <a:cs typeface="Helvetica"/>
            </a:endParaRPr>
          </a:p>
          <a:p>
            <a:pPr marL="119062">
              <a:spcBef>
                <a:spcPts val="400"/>
              </a:spcBef>
              <a:spcAft>
                <a:spcPts val="400"/>
              </a:spcAft>
              <a:tabLst>
                <a:tab pos="403225" algn="l"/>
              </a:tabLst>
            </a:pPr>
            <a:r>
              <a:rPr lang="en-US" dirty="0">
                <a:latin typeface="Helvetica"/>
                <a:cs typeface="Helvetica"/>
              </a:rPr>
              <a:t>Probe </a:t>
            </a:r>
            <a:r>
              <a:rPr lang="en-US" dirty="0" smtClean="0">
                <a:latin typeface="Helvetica"/>
                <a:cs typeface="Helvetica"/>
              </a:rPr>
              <a:t>“</a:t>
            </a:r>
            <a:r>
              <a:rPr lang="en-US" dirty="0">
                <a:latin typeface="Helvetica"/>
                <a:cs typeface="Helvetica"/>
              </a:rPr>
              <a:t>reactor anomaly</a:t>
            </a:r>
            <a:r>
              <a:rPr lang="en-US" dirty="0" smtClean="0">
                <a:latin typeface="Helvetica"/>
                <a:cs typeface="Helvetica"/>
              </a:rPr>
              <a:t>”. </a:t>
            </a:r>
            <a:endParaRPr lang="en-US" dirty="0">
              <a:latin typeface="Helvetica"/>
              <a:cs typeface="Helvetica"/>
            </a:endParaRPr>
          </a:p>
          <a:p>
            <a:pPr marL="119062">
              <a:spcBef>
                <a:spcPts val="400"/>
              </a:spcBef>
              <a:spcAft>
                <a:spcPts val="400"/>
              </a:spcAft>
              <a:tabLst>
                <a:tab pos="403225" algn="l"/>
              </a:tabLst>
            </a:pPr>
            <a:r>
              <a:rPr lang="en-US" dirty="0" smtClean="0">
                <a:latin typeface="Helvetica"/>
                <a:cs typeface="Helvetica"/>
              </a:rPr>
              <a:t>Precision </a:t>
            </a:r>
            <a:r>
              <a:rPr lang="en-US" dirty="0">
                <a:latin typeface="Helvetica"/>
                <a:cs typeface="Helvetica"/>
              </a:rPr>
              <a:t>measurement of reactor </a:t>
            </a:r>
            <a:r>
              <a:rPr lang="en-US" dirty="0" err="1">
                <a:latin typeface="Helvetica"/>
                <a:cs typeface="Helvetica"/>
              </a:rPr>
              <a:t>ν</a:t>
            </a:r>
            <a:r>
              <a:rPr lang="en-US" baseline="-6000" dirty="0" err="1">
                <a:latin typeface="Helvetica"/>
                <a:cs typeface="Helvetica"/>
              </a:rPr>
              <a:t>e</a:t>
            </a:r>
            <a:r>
              <a:rPr lang="en-US" baseline="-6000" dirty="0">
                <a:latin typeface="Helvetica"/>
                <a:cs typeface="Helvetica"/>
              </a:rPr>
              <a:t> </a:t>
            </a:r>
            <a:r>
              <a:rPr lang="en-US" dirty="0">
                <a:latin typeface="Helvetica"/>
                <a:cs typeface="Helvetica"/>
              </a:rPr>
              <a:t>spectrum for physics and </a:t>
            </a:r>
            <a:r>
              <a:rPr lang="en-US" dirty="0" smtClean="0">
                <a:latin typeface="Helvetica"/>
                <a:cs typeface="Helvetica"/>
              </a:rPr>
              <a:t>safeguards.</a:t>
            </a:r>
            <a:endParaRPr lang="en-US" dirty="0">
              <a:latin typeface="Helvetica"/>
              <a:cs typeface="Helvetica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5789584" y="4174017"/>
            <a:ext cx="3297635" cy="2683982"/>
            <a:chOff x="5546740" y="1004830"/>
            <a:chExt cx="3292459" cy="2614723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7" t="3724" r="9676" b="2081"/>
            <a:stretch/>
          </p:blipFill>
          <p:spPr>
            <a:xfrm>
              <a:off x="5546740" y="1004830"/>
              <a:ext cx="3292459" cy="2614723"/>
            </a:xfrm>
            <a:prstGeom prst="rect">
              <a:avLst/>
            </a:prstGeom>
          </p:spPr>
        </p:pic>
        <p:sp>
          <p:nvSpPr>
            <p:cNvPr id="47" name="Rectangle 46"/>
            <p:cNvSpPr/>
            <p:nvPr/>
          </p:nvSpPr>
          <p:spPr>
            <a:xfrm>
              <a:off x="8021577" y="2476554"/>
              <a:ext cx="58902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Near</a:t>
              </a:r>
              <a:endParaRPr lang="en-US" sz="1600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553200" y="2476554"/>
              <a:ext cx="953811" cy="3298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err="1" smtClean="0"/>
                <a:t>Near+Far</a:t>
              </a:r>
              <a:endParaRPr lang="en-US" sz="1600" dirty="0"/>
            </a:p>
          </p:txBody>
        </p:sp>
        <p:sp>
          <p:nvSpPr>
            <p:cNvPr id="46" name="AutoShape 7"/>
            <p:cNvSpPr>
              <a:spLocks/>
            </p:cNvSpPr>
            <p:nvPr/>
          </p:nvSpPr>
          <p:spPr bwMode="auto">
            <a:xfrm>
              <a:off x="7507010" y="1746609"/>
              <a:ext cx="1301444" cy="3140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39688" defTabSz="914400"/>
              <a:r>
                <a:rPr lang="en-US" sz="1600" b="1" dirty="0" smtClean="0">
                  <a:solidFill>
                    <a:srgbClr val="0000FF"/>
                  </a:solidFill>
                  <a:latin typeface="Helvetica"/>
                  <a:cs typeface="Helvetica"/>
                </a:rPr>
                <a:t>Sensitivity</a:t>
              </a:r>
              <a:endParaRPr lang="en-US" sz="1600" dirty="0">
                <a:solidFill>
                  <a:srgbClr val="0000FF"/>
                </a:solidFill>
                <a:latin typeface="Helvetica"/>
                <a:cs typeface="Helvetica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0668000" y="23585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0522857" y="239485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6" name="Picture 15" descr="HFIR Experiment Room_pano2.jpe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9144000" cy="1447800"/>
          </a:xfrm>
          <a:prstGeom prst="rect">
            <a:avLst/>
          </a:prstGeom>
        </p:spPr>
      </p:pic>
      <p:cxnSp>
        <p:nvCxnSpPr>
          <p:cNvPr id="50" name="Straight Connector 49"/>
          <p:cNvCxnSpPr/>
          <p:nvPr/>
        </p:nvCxnSpPr>
        <p:spPr>
          <a:xfrm flipH="1">
            <a:off x="1981200" y="5257800"/>
            <a:ext cx="1524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3685032" y="5989320"/>
            <a:ext cx="1524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AutoShape 9"/>
          <p:cNvSpPr>
            <a:spLocks/>
          </p:cNvSpPr>
          <p:nvPr/>
        </p:nvSpPr>
        <p:spPr bwMode="auto">
          <a:xfrm>
            <a:off x="7848600" y="2133600"/>
            <a:ext cx="1371600" cy="381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9688" defTabSz="914400"/>
            <a:r>
              <a:rPr lang="en-US" sz="1400" dirty="0" smtClean="0">
                <a:solidFill>
                  <a:schemeClr val="bg1"/>
                </a:solidFill>
                <a:latin typeface="Helvetica"/>
                <a:cs typeface="Helvetica"/>
              </a:rPr>
              <a:t>HFIR @ ORNL</a:t>
            </a:r>
            <a:endParaRPr lang="en-US" sz="14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32" name="AutoShape 9"/>
          <p:cNvSpPr>
            <a:spLocks/>
          </p:cNvSpPr>
          <p:nvPr/>
        </p:nvSpPr>
        <p:spPr bwMode="auto">
          <a:xfrm>
            <a:off x="4800600" y="2460260"/>
            <a:ext cx="2808288" cy="26107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9688" defTabSz="914400"/>
            <a:r>
              <a:rPr lang="en-US" sz="1600" b="1" dirty="0">
                <a:solidFill>
                  <a:srgbClr val="0000FF"/>
                </a:solidFill>
                <a:latin typeface="Helvetica"/>
                <a:cs typeface="Helvetica"/>
              </a:rPr>
              <a:t>Map </a:t>
            </a:r>
            <a:r>
              <a:rPr lang="en-US" sz="1600" b="1" dirty="0" smtClean="0">
                <a:solidFill>
                  <a:srgbClr val="0000FF"/>
                </a:solidFill>
                <a:latin typeface="Helvetica"/>
                <a:cs typeface="Helvetica"/>
              </a:rPr>
              <a:t>out L</a:t>
            </a:r>
            <a:r>
              <a:rPr lang="en-US" sz="1600" b="1" dirty="0">
                <a:solidFill>
                  <a:srgbClr val="0000FF"/>
                </a:solidFill>
                <a:latin typeface="Helvetica"/>
                <a:cs typeface="Helvetica"/>
              </a:rPr>
              <a:t>/E Oscillations</a:t>
            </a:r>
            <a:endParaRPr lang="en-US" sz="1600" dirty="0">
              <a:solidFill>
                <a:srgbClr val="0000FF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090846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fnal.gov/pub/images/2013/muon-g-2/D6270613-sm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7429" r="38375" b="20572"/>
          <a:stretch/>
        </p:blipFill>
        <p:spPr bwMode="auto">
          <a:xfrm>
            <a:off x="5634647" y="935118"/>
            <a:ext cx="3287486" cy="2556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731295" y="3735254"/>
            <a:ext cx="3345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g-2 ring leaving BNL to FNAL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59413" y="839548"/>
            <a:ext cx="42715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Physics </a:t>
            </a:r>
            <a:r>
              <a:rPr lang="en-US" dirty="0" err="1" smtClean="0"/>
              <a:t>Dept</a:t>
            </a:r>
            <a:r>
              <a:rPr lang="en-US" dirty="0" smtClean="0"/>
              <a:t> Group: J. </a:t>
            </a:r>
            <a:r>
              <a:rPr lang="en-US" dirty="0" err="1" smtClean="0"/>
              <a:t>Crnkovic</a:t>
            </a:r>
            <a:r>
              <a:rPr lang="en-US" dirty="0" smtClean="0"/>
              <a:t>, W</a:t>
            </a:r>
            <a:r>
              <a:rPr lang="en-US" dirty="0"/>
              <a:t>. </a:t>
            </a:r>
            <a:r>
              <a:rPr lang="en-US" dirty="0" smtClean="0"/>
              <a:t>Morse, 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Y. Semertzidis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(on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leave)</a:t>
            </a:r>
            <a:r>
              <a:rPr lang="en-US" dirty="0" smtClean="0"/>
              <a:t>, V. Tishchenko</a:t>
            </a:r>
            <a:endParaRPr lang="en-US" dirty="0"/>
          </a:p>
        </p:txBody>
      </p:sp>
      <p:sp>
        <p:nvSpPr>
          <p:cNvPr id="17" name="Footer Placeholder 5"/>
          <p:cNvSpPr txBox="1">
            <a:spLocks/>
          </p:cNvSpPr>
          <p:nvPr/>
        </p:nvSpPr>
        <p:spPr>
          <a:xfrm>
            <a:off x="3276600" y="65087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24084" y="0"/>
            <a:ext cx="625398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BNL’s contributions to g-2 are crucial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36771" y="1674240"/>
            <a:ext cx="4746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CAD (project &amp; consulting): L. </a:t>
            </a:r>
            <a:r>
              <a:rPr lang="en-US" dirty="0" err="1" smtClean="0"/>
              <a:t>Snydstrup</a:t>
            </a:r>
            <a:r>
              <a:rPr lang="en-US" dirty="0" smtClean="0"/>
              <a:t>, W. </a:t>
            </a:r>
            <a:r>
              <a:rPr lang="en-US" dirty="0" err="1" smtClean="0"/>
              <a:t>Meng</a:t>
            </a:r>
            <a:r>
              <a:rPr lang="en-US" dirty="0" smtClean="0"/>
              <a:t>, J. </a:t>
            </a:r>
            <a:r>
              <a:rPr lang="en-US" dirty="0" err="1" smtClean="0"/>
              <a:t>Benante</a:t>
            </a:r>
            <a:r>
              <a:rPr lang="en-US" dirty="0" smtClean="0"/>
              <a:t>, H. </a:t>
            </a:r>
            <a:r>
              <a:rPr lang="en-US" dirty="0" err="1" smtClean="0"/>
              <a:t>Sayed</a:t>
            </a:r>
            <a:r>
              <a:rPr lang="en-US" dirty="0" smtClean="0"/>
              <a:t>, L. </a:t>
            </a:r>
            <a:r>
              <a:rPr lang="en-US" dirty="0" err="1" smtClean="0"/>
              <a:t>DeSanto</a:t>
            </a:r>
            <a:r>
              <a:rPr lang="en-US" dirty="0" smtClean="0"/>
              <a:t>, A. Zhang</a:t>
            </a:r>
          </a:p>
          <a:p>
            <a:r>
              <a:rPr lang="en-US" dirty="0" smtClean="0"/>
              <a:t>B. Parker (SMD)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79823" y="2701228"/>
            <a:ext cx="3906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Theorists: H. </a:t>
            </a:r>
            <a:r>
              <a:rPr lang="en-US" dirty="0" err="1" smtClean="0"/>
              <a:t>Davoudiasl</a:t>
            </a:r>
            <a:r>
              <a:rPr lang="en-US" dirty="0" smtClean="0"/>
              <a:t>, W. Marciano, C. </a:t>
            </a:r>
            <a:r>
              <a:rPr lang="en-US" dirty="0" err="1" smtClean="0"/>
              <a:t>Lehner</a:t>
            </a:r>
            <a:r>
              <a:rPr lang="en-US" dirty="0" smtClean="0"/>
              <a:t>, T. </a:t>
            </a:r>
            <a:r>
              <a:rPr lang="en-US" dirty="0" err="1" smtClean="0"/>
              <a:t>Izubuchi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29150" y="4220620"/>
            <a:ext cx="87390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It’s not just the ring, the specific hardware,  simulation or analysis projects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It’s also the corporate memory and unique expertise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Bill Morse gets three calls a week, “how does this work?”, “where does that go?”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Moreover, to go further than E821 went, you need a complete understanding of what was done.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83179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PROSPECT Physics Goals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968" y="1198503"/>
            <a:ext cx="5002068" cy="3518194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Search for sterile neutrino oscillations at short baselines</a:t>
            </a:r>
          </a:p>
          <a:p>
            <a:pPr lvl="1"/>
            <a:r>
              <a:rPr lang="en-US" sz="1600" dirty="0" smtClean="0"/>
              <a:t>Definitely discover or exclude sterile neutrinos in the eV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 range (indicated by the “Reactor Anomaly”) via spectrum distortion</a:t>
            </a:r>
          </a:p>
          <a:p>
            <a:r>
              <a:rPr lang="en-US" sz="2000" dirty="0" smtClean="0"/>
              <a:t>Precision measurement of reactor neutrino spectrum</a:t>
            </a:r>
          </a:p>
          <a:p>
            <a:pPr lvl="1"/>
            <a:r>
              <a:rPr lang="en-US" sz="1600" dirty="0" smtClean="0"/>
              <a:t>Important input to future reactor neutrino oscillation experiments such as JUNO</a:t>
            </a:r>
          </a:p>
          <a:p>
            <a:pPr lvl="1"/>
            <a:r>
              <a:rPr lang="en-US" sz="1600" dirty="0" smtClean="0"/>
              <a:t>Important input to nuclear physics calculations</a:t>
            </a:r>
          </a:p>
          <a:p>
            <a:pPr lvl="1"/>
            <a:r>
              <a:rPr lang="en-US" sz="1600" dirty="0" smtClean="0"/>
              <a:t>Synergies with non-proliferation and safeguards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DFC0C-BE38-4675-B242-0C46D5694486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34520" y="4600076"/>
            <a:ext cx="1408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BNL Plans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88747" y="5157267"/>
            <a:ext cx="81355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Development &amp; production of </a:t>
            </a:r>
            <a:r>
              <a:rPr lang="en-US" sz="2000" baseline="30000" dirty="0" smtClean="0"/>
              <a:t>6</a:t>
            </a:r>
            <a:r>
              <a:rPr lang="en-US" sz="2000" dirty="0" smtClean="0"/>
              <a:t>Li-doped LS with high PSD capability  (</a:t>
            </a:r>
            <a:r>
              <a:rPr lang="en-US" sz="2000" dirty="0" err="1"/>
              <a:t>Y</a:t>
            </a:r>
            <a:r>
              <a:rPr lang="en-US" sz="2000" dirty="0" err="1" smtClean="0"/>
              <a:t>eh</a:t>
            </a:r>
            <a:r>
              <a:rPr lang="en-US" sz="2000" dirty="0" smtClean="0"/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Precision energy scale calibration study (</a:t>
            </a:r>
            <a:r>
              <a:rPr lang="en-US" sz="2000" dirty="0" err="1" smtClean="0"/>
              <a:t>Qian</a:t>
            </a:r>
            <a:r>
              <a:rPr lang="en-US" sz="2000" dirty="0" smtClean="0"/>
              <a:t>, Zhang)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Responsible for boron-loaded poly shielding (Jaffe, Sharma, </a:t>
            </a:r>
            <a:r>
              <a:rPr lang="en-US" sz="2000" dirty="0" err="1" smtClean="0"/>
              <a:t>Dolph</a:t>
            </a:r>
            <a:r>
              <a:rPr lang="en-US" sz="2000" dirty="0" smtClean="0"/>
              <a:t>, Zhang) </a:t>
            </a:r>
            <a:endParaRPr lang="en-US" sz="2000" dirty="0"/>
          </a:p>
        </p:txBody>
      </p:sp>
      <p:grpSp>
        <p:nvGrpSpPr>
          <p:cNvPr id="8" name="Group 7"/>
          <p:cNvGrpSpPr/>
          <p:nvPr/>
        </p:nvGrpSpPr>
        <p:grpSpPr>
          <a:xfrm>
            <a:off x="5647039" y="1452845"/>
            <a:ext cx="3297635" cy="2683982"/>
            <a:chOff x="5546740" y="1004830"/>
            <a:chExt cx="3292459" cy="261472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7" t="3724" r="9676" b="2081"/>
            <a:stretch/>
          </p:blipFill>
          <p:spPr>
            <a:xfrm>
              <a:off x="5546740" y="1004830"/>
              <a:ext cx="3292459" cy="261472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8021577" y="2476554"/>
              <a:ext cx="58902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Near</a:t>
              </a:r>
              <a:endParaRPr lang="en-US" sz="16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553200" y="2476554"/>
              <a:ext cx="953811" cy="3298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err="1" smtClean="0"/>
                <a:t>Near+Far</a:t>
              </a:r>
              <a:endParaRPr lang="en-US" sz="1600" dirty="0"/>
            </a:p>
          </p:txBody>
        </p:sp>
        <p:sp>
          <p:nvSpPr>
            <p:cNvPr id="12" name="AutoShape 7"/>
            <p:cNvSpPr>
              <a:spLocks/>
            </p:cNvSpPr>
            <p:nvPr/>
          </p:nvSpPr>
          <p:spPr bwMode="auto">
            <a:xfrm>
              <a:off x="7507010" y="1746609"/>
              <a:ext cx="1301444" cy="3140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39688" defTabSz="914400"/>
              <a:r>
                <a:rPr lang="en-US" sz="1600" b="1" dirty="0" smtClean="0">
                  <a:solidFill>
                    <a:srgbClr val="0000FF"/>
                  </a:solidFill>
                  <a:latin typeface="Helvetica"/>
                  <a:cs typeface="Helvetica"/>
                </a:rPr>
                <a:t>Sensitivity</a:t>
              </a:r>
              <a:endParaRPr lang="en-US" sz="1600" dirty="0">
                <a:solidFill>
                  <a:srgbClr val="0000FF"/>
                </a:solidFill>
                <a:latin typeface="Helvetica"/>
                <a:cs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62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5" t="6087" r="3828" b="5218"/>
          <a:stretch/>
        </p:blipFill>
        <p:spPr bwMode="auto">
          <a:xfrm>
            <a:off x="0" y="4034104"/>
            <a:ext cx="4983344" cy="2823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组合 19"/>
          <p:cNvGrpSpPr>
            <a:grpSpLocks/>
          </p:cNvGrpSpPr>
          <p:nvPr/>
        </p:nvGrpSpPr>
        <p:grpSpPr bwMode="auto">
          <a:xfrm>
            <a:off x="3276600" y="-17804"/>
            <a:ext cx="5867400" cy="2740106"/>
            <a:chOff x="13369" y="2132856"/>
            <a:chExt cx="9121777" cy="4639794"/>
          </a:xfrm>
        </p:grpSpPr>
        <p:pic>
          <p:nvPicPr>
            <p:cNvPr id="10" name="Picture 2" descr="D:\大亚湾二期\Conference\报告材料\map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69" y="2132856"/>
              <a:ext cx="9121777" cy="4639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25"/>
            <p:cNvSpPr txBox="1"/>
            <p:nvPr/>
          </p:nvSpPr>
          <p:spPr>
            <a:xfrm>
              <a:off x="13371" y="6270740"/>
              <a:ext cx="1903413" cy="4690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zh-CN" sz="1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Yangjiang</a:t>
              </a:r>
              <a:r>
                <a:rPr lang="en-US" altLang="zh-CN" sz="1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NPP</a:t>
              </a:r>
              <a:endParaRPr lang="zh-CN" alt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959643" y="5959646"/>
              <a:ext cx="1620061" cy="341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zh-CN" sz="12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Taishan</a:t>
              </a:r>
              <a:r>
                <a:rPr lang="en-US" altLang="zh-CN" sz="1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12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NPP</a:t>
              </a:r>
              <a:endParaRPr lang="zh-CN" alt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574259" y="4326395"/>
              <a:ext cx="1954665" cy="4690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zh-CN" sz="1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Daya</a:t>
              </a:r>
              <a:r>
                <a:rPr lang="en-US" altLang="zh-CN" sz="1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Bay NPP</a:t>
              </a:r>
              <a:endParaRPr lang="zh-CN" alt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32"/>
            <p:cNvSpPr txBox="1"/>
            <p:nvPr/>
          </p:nvSpPr>
          <p:spPr>
            <a:xfrm>
              <a:off x="1635793" y="5130155"/>
              <a:ext cx="1800226" cy="369823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zh-CN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53 km</a:t>
              </a:r>
              <a:endPara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33"/>
            <p:cNvSpPr txBox="1"/>
            <p:nvPr/>
          </p:nvSpPr>
          <p:spPr>
            <a:xfrm>
              <a:off x="13369" y="5589823"/>
              <a:ext cx="1327151" cy="6253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zh-CN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53 km</a:t>
              </a:r>
              <a:endPara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34"/>
            <p:cNvSpPr txBox="1"/>
            <p:nvPr/>
          </p:nvSpPr>
          <p:spPr>
            <a:xfrm>
              <a:off x="3466193" y="4792490"/>
              <a:ext cx="2057070" cy="5211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zh-CN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Hong Kong</a:t>
              </a:r>
              <a:endParaRPr lang="zh-CN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35"/>
            <p:cNvSpPr txBox="1"/>
            <p:nvPr/>
          </p:nvSpPr>
          <p:spPr>
            <a:xfrm>
              <a:off x="2876995" y="5339204"/>
              <a:ext cx="1323519" cy="5211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zh-CN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Macau</a:t>
              </a:r>
              <a:endParaRPr lang="zh-CN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36"/>
            <p:cNvSpPr txBox="1"/>
            <p:nvPr/>
          </p:nvSpPr>
          <p:spPr>
            <a:xfrm>
              <a:off x="2145731" y="3232800"/>
              <a:ext cx="2207862" cy="5211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zh-CN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Guangzhou</a:t>
              </a:r>
              <a:endParaRPr lang="zh-CN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37"/>
            <p:cNvSpPr txBox="1"/>
            <p:nvPr/>
          </p:nvSpPr>
          <p:spPr>
            <a:xfrm>
              <a:off x="3499692" y="3700274"/>
              <a:ext cx="1894646" cy="5211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zh-CN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Shenzhen</a:t>
              </a:r>
              <a:endParaRPr lang="zh-CN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2" name="Picture 3" descr="D:\大亚湾二期\Conference\报告材料\airportblu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1795" y="4512935"/>
              <a:ext cx="342090" cy="342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3" descr="D:\大亚湾二期\Conference\报告材料\airportblu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9705" y="4103411"/>
              <a:ext cx="342090" cy="342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3" descr="D:\大亚湾二期\Conference\报告材料\airportblu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8277" y="2890630"/>
              <a:ext cx="342090" cy="342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3" descr="D:\大亚湾二期\Conference\报告材料\airportblu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0367" y="5100492"/>
              <a:ext cx="342090" cy="342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椭圆 44"/>
            <p:cNvSpPr>
              <a:spLocks noChangeArrowheads="1"/>
            </p:cNvSpPr>
            <p:nvPr/>
          </p:nvSpPr>
          <p:spPr bwMode="auto">
            <a:xfrm>
              <a:off x="1363333" y="5437129"/>
              <a:ext cx="180000" cy="180000"/>
            </a:xfrm>
            <a:prstGeom prst="ellipse">
              <a:avLst/>
            </a:prstGeom>
            <a:solidFill>
              <a:schemeClr val="accent2"/>
            </a:solidFill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rgbClr val="0004CD"/>
                  </a:solidFill>
                  <a:latin typeface="Calibri" pitchFamily="34" charset="0"/>
                  <a:ea typeface="楷体" pitchFamily="49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rgbClr val="0004CD"/>
                  </a:solidFill>
                  <a:latin typeface="Calibri" pitchFamily="34" charset="0"/>
                  <a:ea typeface="楷体" pitchFamily="49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rgbClr val="0004CD"/>
                  </a:solidFill>
                  <a:latin typeface="Calibri" pitchFamily="34" charset="0"/>
                  <a:ea typeface="楷体" pitchFamily="49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rgbClr val="0004CD"/>
                  </a:solidFill>
                  <a:latin typeface="Calibri" pitchFamily="34" charset="0"/>
                  <a:ea typeface="楷体" pitchFamily="49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rgbClr val="0004CD"/>
                  </a:solidFill>
                  <a:latin typeface="Calibri" pitchFamily="34" charset="0"/>
                  <a:ea typeface="楷体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rgbClr val="0004CD"/>
                  </a:solidFill>
                  <a:latin typeface="Calibri" pitchFamily="34" charset="0"/>
                  <a:ea typeface="楷体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rgbClr val="0004CD"/>
                  </a:solidFill>
                  <a:latin typeface="Calibri" pitchFamily="34" charset="0"/>
                  <a:ea typeface="楷体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rgbClr val="0004CD"/>
                  </a:solidFill>
                  <a:latin typeface="Calibri" pitchFamily="34" charset="0"/>
                  <a:ea typeface="楷体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rgbClr val="0004CD"/>
                  </a:solidFill>
                  <a:latin typeface="Calibri" pitchFamily="34" charset="0"/>
                  <a:ea typeface="楷体" pitchFamily="49" charset="-122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29" name="直接连接符 45"/>
            <p:cNvCxnSpPr>
              <a:cxnSpLocks noChangeShapeType="1"/>
            </p:cNvCxnSpPr>
            <p:nvPr/>
          </p:nvCxnSpPr>
          <p:spPr bwMode="auto">
            <a:xfrm>
              <a:off x="1448333" y="5517232"/>
              <a:ext cx="891419" cy="257502"/>
            </a:xfrm>
            <a:prstGeom prst="line">
              <a:avLst/>
            </a:prstGeom>
            <a:noFill/>
            <a:ln w="28575" algn="ctr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直接连接符 46"/>
            <p:cNvCxnSpPr>
              <a:cxnSpLocks noChangeShapeType="1"/>
            </p:cNvCxnSpPr>
            <p:nvPr/>
          </p:nvCxnSpPr>
          <p:spPr bwMode="auto">
            <a:xfrm flipH="1">
              <a:off x="1016286" y="5517232"/>
              <a:ext cx="432048" cy="813446"/>
            </a:xfrm>
            <a:prstGeom prst="line">
              <a:avLst/>
            </a:prstGeom>
            <a:noFill/>
            <a:ln w="28575" algn="ctr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" name="TextBox 31"/>
            <p:cNvSpPr txBox="1"/>
            <p:nvPr/>
          </p:nvSpPr>
          <p:spPr>
            <a:xfrm>
              <a:off x="13369" y="4870164"/>
              <a:ext cx="2756305" cy="4690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zh-CN" sz="1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700 </a:t>
              </a:r>
              <a:r>
                <a:rPr lang="en-US" altLang="zh-CN" sz="12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m underground</a:t>
              </a:r>
              <a:endParaRPr lang="zh-CN" alt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椭圆 37"/>
            <p:cNvSpPr>
              <a:spLocks noChangeArrowheads="1"/>
            </p:cNvSpPr>
            <p:nvPr/>
          </p:nvSpPr>
          <p:spPr bwMode="auto">
            <a:xfrm>
              <a:off x="5062665" y="3960852"/>
              <a:ext cx="360000" cy="360000"/>
            </a:xfrm>
            <a:prstGeom prst="ellips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rgbClr val="0004CD"/>
                  </a:solidFill>
                  <a:latin typeface="Calibri" pitchFamily="34" charset="0"/>
                  <a:ea typeface="楷体" pitchFamily="49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rgbClr val="0004CD"/>
                  </a:solidFill>
                  <a:latin typeface="Calibri" pitchFamily="34" charset="0"/>
                  <a:ea typeface="楷体" pitchFamily="49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rgbClr val="0004CD"/>
                  </a:solidFill>
                  <a:latin typeface="Calibri" pitchFamily="34" charset="0"/>
                  <a:ea typeface="楷体" pitchFamily="49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rgbClr val="0004CD"/>
                  </a:solidFill>
                  <a:latin typeface="Calibri" pitchFamily="34" charset="0"/>
                  <a:ea typeface="楷体" pitchFamily="49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rgbClr val="0004CD"/>
                  </a:solidFill>
                  <a:latin typeface="Calibri" pitchFamily="34" charset="0"/>
                  <a:ea typeface="楷体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rgbClr val="0004CD"/>
                  </a:solidFill>
                  <a:latin typeface="Calibri" pitchFamily="34" charset="0"/>
                  <a:ea typeface="楷体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rgbClr val="0004CD"/>
                  </a:solidFill>
                  <a:latin typeface="Calibri" pitchFamily="34" charset="0"/>
                  <a:ea typeface="楷体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rgbClr val="0004CD"/>
                  </a:solidFill>
                  <a:latin typeface="Calibri" pitchFamily="34" charset="0"/>
                  <a:ea typeface="楷体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rgbClr val="0004CD"/>
                  </a:solidFill>
                  <a:latin typeface="Calibri" pitchFamily="34" charset="0"/>
                  <a:ea typeface="楷体" pitchFamily="49" charset="-122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744" y="2758745"/>
            <a:ext cx="2963211" cy="2045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350" y="0"/>
            <a:ext cx="253365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465766" y="2276622"/>
            <a:ext cx="2678234" cy="369332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txBody>
          <a:bodyPr wrap="none">
            <a:spAutoFit/>
          </a:bodyPr>
          <a:lstStyle/>
          <a:p>
            <a:r>
              <a:rPr lang="en-US" b="1" dirty="0"/>
              <a:t>Acrylic Tank + SS structure</a:t>
            </a:r>
            <a:endParaRPr lang="en-US" dirty="0"/>
          </a:p>
        </p:txBody>
      </p:sp>
      <p:grpSp>
        <p:nvGrpSpPr>
          <p:cNvPr id="37" name="Group 36"/>
          <p:cNvGrpSpPr/>
          <p:nvPr/>
        </p:nvGrpSpPr>
        <p:grpSpPr>
          <a:xfrm>
            <a:off x="152400" y="136316"/>
            <a:ext cx="3124200" cy="3600986"/>
            <a:chOff x="152400" y="136316"/>
            <a:chExt cx="3124200" cy="3600986"/>
          </a:xfrm>
        </p:grpSpPr>
        <p:sp>
          <p:nvSpPr>
            <p:cNvPr id="5" name="TextBox 4"/>
            <p:cNvSpPr txBox="1"/>
            <p:nvPr/>
          </p:nvSpPr>
          <p:spPr>
            <a:xfrm>
              <a:off x="152400" y="136316"/>
              <a:ext cx="3124200" cy="3600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u="sng" dirty="0" smtClean="0"/>
                <a:t>JUNO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1200" dirty="0" smtClean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dirty="0" smtClean="0"/>
                <a:t>Reactor Power: 36 GW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dirty="0" smtClean="0"/>
                <a:t>Baseline: 53 km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dirty="0" smtClean="0"/>
                <a:t>Detector: 20 kton LS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dirty="0" smtClean="0">
                  <a:sym typeface="Symbol"/>
                </a:rPr>
                <a:t></a:t>
              </a:r>
              <a:r>
                <a:rPr lang="en-US" sz="2000" baseline="-25000" dirty="0" smtClean="0">
                  <a:sym typeface="Symbol"/>
                </a:rPr>
                <a:t>E</a:t>
              </a:r>
              <a:r>
                <a:rPr lang="en-US" sz="2000" dirty="0" smtClean="0">
                  <a:sym typeface="Symbol"/>
                </a:rPr>
                <a:t>: 3%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dirty="0" smtClean="0">
                  <a:sym typeface="Symbol"/>
                </a:rPr>
                <a:t> rate: ~60/day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dirty="0" smtClean="0">
                  <a:sym typeface="Symbol"/>
                </a:rPr>
                <a:t>Background: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sz="2000" dirty="0" smtClean="0">
                  <a:sym typeface="Symbol"/>
                </a:rPr>
                <a:t>Accidentals (10%)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sz="2000" baseline="30000" dirty="0" smtClean="0">
                  <a:sym typeface="Symbol"/>
                </a:rPr>
                <a:t>9</a:t>
              </a:r>
              <a:r>
                <a:rPr lang="en-US" sz="2000" dirty="0" smtClean="0">
                  <a:sym typeface="Symbol"/>
                </a:rPr>
                <a:t>Li (&lt;1%)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sz="2000" dirty="0" smtClean="0">
                  <a:sym typeface="Symbol"/>
                </a:rPr>
                <a:t>Fast neutrons (&lt;1%)</a:t>
              </a:r>
              <a:endParaRPr lang="en-US" sz="2000" dirty="0"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512064" y="2194560"/>
              <a:ext cx="13716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28" b="1704"/>
          <a:stretch/>
        </p:blipFill>
        <p:spPr bwMode="auto">
          <a:xfrm>
            <a:off x="4021143" y="2776240"/>
            <a:ext cx="2189157" cy="1737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7253653" y="4134678"/>
            <a:ext cx="1052147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7505444" y="3605736"/>
            <a:ext cx="1" cy="72504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997566" y="3235812"/>
            <a:ext cx="7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sym typeface="Symbol"/>
              </a:rPr>
              <a:t></a:t>
            </a:r>
            <a:r>
              <a:rPr lang="en-US" b="1" dirty="0" smtClean="0">
                <a:solidFill>
                  <a:srgbClr val="FF0000"/>
                </a:solidFill>
              </a:rPr>
              <a:t>m</a:t>
            </a:r>
            <a:r>
              <a:rPr lang="en-US" b="1" baseline="30000" dirty="0" smtClean="0">
                <a:solidFill>
                  <a:srgbClr val="FF0000"/>
                </a:solidFill>
              </a:rPr>
              <a:t>2</a:t>
            </a:r>
            <a:r>
              <a:rPr lang="en-US" b="1" baseline="-25000" dirty="0" smtClean="0">
                <a:solidFill>
                  <a:srgbClr val="FF0000"/>
                </a:solidFill>
              </a:rPr>
              <a:t>21</a:t>
            </a:r>
            <a:endParaRPr lang="en-US" b="1" baseline="-25000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229600" y="3950012"/>
            <a:ext cx="7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ym typeface="Symbol"/>
              </a:rPr>
              <a:t></a:t>
            </a:r>
            <a:r>
              <a:rPr lang="en-US" b="1" dirty="0" smtClean="0"/>
              <a:t>m</a:t>
            </a:r>
            <a:r>
              <a:rPr lang="en-US" b="1" baseline="30000" dirty="0" smtClean="0"/>
              <a:t>2</a:t>
            </a:r>
            <a:r>
              <a:rPr lang="en-US" b="1" baseline="-25000" dirty="0" smtClean="0"/>
              <a:t>32</a:t>
            </a:r>
            <a:endParaRPr lang="en-US" b="1" baseline="-250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2709441"/>
              </p:ext>
            </p:extLst>
          </p:nvPr>
        </p:nvGraphicFramePr>
        <p:xfrm>
          <a:off x="5159333" y="4681728"/>
          <a:ext cx="2809875" cy="210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0" name="Worksheet" r:id="rId11" imgW="2809815" imgH="2104942" progId="Excel.Sheet.12">
                  <p:embed/>
                </p:oleObj>
              </mc:Choice>
              <mc:Fallback>
                <p:oleObj name="Worksheet" r:id="rId11" imgW="2809815" imgH="210494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159333" y="4681728"/>
                        <a:ext cx="2809875" cy="2105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0072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4960" y="0"/>
            <a:ext cx="6830568" cy="68677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More about JUNO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76868"/>
            <a:ext cx="8229600" cy="2222397"/>
          </a:xfrm>
        </p:spPr>
        <p:txBody>
          <a:bodyPr>
            <a:normAutofit/>
          </a:bodyPr>
          <a:lstStyle/>
          <a:p>
            <a:r>
              <a:rPr lang="en-US" sz="2000" dirty="0" smtClean="0"/>
              <a:t>JUNO groundbreaking 10 January 2015</a:t>
            </a:r>
          </a:p>
          <a:p>
            <a:r>
              <a:rPr lang="en-US" sz="2000" dirty="0" smtClean="0"/>
              <a:t>Natural continuation of the very successful US-China collaboration on </a:t>
            </a:r>
            <a:r>
              <a:rPr lang="en-US" sz="2000" dirty="0" err="1" smtClean="0"/>
              <a:t>Daya</a:t>
            </a:r>
            <a:r>
              <a:rPr lang="en-US" sz="2000" dirty="0" smtClean="0"/>
              <a:t> Bay</a:t>
            </a:r>
          </a:p>
          <a:p>
            <a:r>
              <a:rPr lang="en-US" sz="2000" dirty="0" smtClean="0"/>
              <a:t>Strong synergies with </a:t>
            </a:r>
            <a:r>
              <a:rPr lang="en-US" sz="2000" dirty="0" err="1" smtClean="0"/>
              <a:t>LBNx</a:t>
            </a:r>
            <a:r>
              <a:rPr lang="en-US" sz="2000" dirty="0" smtClean="0"/>
              <a:t> (physics and personnel)</a:t>
            </a:r>
          </a:p>
          <a:p>
            <a:r>
              <a:rPr lang="en-US" sz="2000" dirty="0" smtClean="0"/>
              <a:t>Strong US team (many links with LBNE team)</a:t>
            </a:r>
          </a:p>
          <a:p>
            <a:r>
              <a:rPr lang="en-US" sz="2000" dirty="0" smtClean="0"/>
              <a:t>Team is  supported to do JUNO R&amp;D but must wait on DOE decision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DFC0C-BE38-4675-B242-0C46D5694486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6" name="Picture 5" descr="iaccbiff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460" y="664009"/>
            <a:ext cx="5584384" cy="372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036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Take-</a:t>
            </a:r>
            <a:r>
              <a:rPr lang="en-US" sz="3600" dirty="0" err="1" smtClean="0"/>
              <a:t>Aways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5678"/>
            <a:ext cx="8229600" cy="4525963"/>
          </a:xfrm>
        </p:spPr>
        <p:txBody>
          <a:bodyPr>
            <a:noAutofit/>
          </a:bodyPr>
          <a:lstStyle/>
          <a:p>
            <a:r>
              <a:rPr lang="en-US" sz="2800" dirty="0" smtClean="0"/>
              <a:t>BNL role in g-2 has been and will be crucial to the experiment</a:t>
            </a:r>
          </a:p>
          <a:p>
            <a:r>
              <a:rPr lang="en-US" sz="2800" dirty="0" smtClean="0"/>
              <a:t>Without the BNL group there would have been no US </a:t>
            </a:r>
            <a:r>
              <a:rPr lang="en-US" sz="2800" dirty="0" err="1" smtClean="0"/>
              <a:t>Daya</a:t>
            </a:r>
            <a:r>
              <a:rPr lang="en-US" sz="2800" dirty="0" smtClean="0"/>
              <a:t> Bay</a:t>
            </a:r>
          </a:p>
          <a:p>
            <a:r>
              <a:rPr lang="en-US" sz="2800" dirty="0" err="1" smtClean="0"/>
              <a:t>Daya</a:t>
            </a:r>
            <a:r>
              <a:rPr lang="en-US" sz="2800" dirty="0" smtClean="0"/>
              <a:t> Bay will run through 2017 and measure both</a:t>
            </a:r>
            <a:r>
              <a:rPr lang="en-US" sz="2800" b="1" dirty="0" smtClean="0">
                <a:sym typeface="Symbol"/>
              </a:rPr>
              <a:t> </a:t>
            </a:r>
            <a:r>
              <a:rPr lang="en-US" sz="2800" dirty="0">
                <a:sym typeface="Symbol"/>
              </a:rPr>
              <a:t>sin</a:t>
            </a:r>
            <a:r>
              <a:rPr lang="en-US" sz="2800" baseline="30000" dirty="0">
                <a:sym typeface="Symbol"/>
              </a:rPr>
              <a:t>2</a:t>
            </a:r>
            <a:r>
              <a:rPr lang="en-US" sz="2800" dirty="0">
                <a:sym typeface="Symbol"/>
              </a:rPr>
              <a:t>2</a:t>
            </a:r>
            <a:r>
              <a:rPr lang="el-GR" sz="2800" dirty="0">
                <a:sym typeface="Symbol"/>
              </a:rPr>
              <a:t>θ</a:t>
            </a:r>
            <a:r>
              <a:rPr lang="en-US" sz="2800" baseline="-25000" dirty="0">
                <a:sym typeface="Symbol"/>
              </a:rPr>
              <a:t>13</a:t>
            </a:r>
            <a:r>
              <a:rPr lang="en-US" sz="2800" dirty="0">
                <a:sym typeface="Symbol"/>
              </a:rPr>
              <a:t> </a:t>
            </a:r>
            <a:r>
              <a:rPr lang="en-US" sz="2800" dirty="0" smtClean="0">
                <a:sym typeface="Symbol"/>
              </a:rPr>
              <a:t>and |</a:t>
            </a:r>
            <a:r>
              <a:rPr lang="en-US" sz="2800" dirty="0" smtClean="0">
                <a:solidFill>
                  <a:srgbClr val="000000"/>
                </a:solidFill>
                <a:sym typeface="Symbol"/>
              </a:rPr>
              <a:t>m</a:t>
            </a:r>
            <a:r>
              <a:rPr lang="en-US" sz="2800" baseline="30000" dirty="0" smtClean="0">
                <a:solidFill>
                  <a:srgbClr val="000000"/>
                </a:solidFill>
                <a:sym typeface="Symbol"/>
              </a:rPr>
              <a:t>2</a:t>
            </a:r>
            <a:r>
              <a:rPr lang="en-US" sz="2800" baseline="-25000" dirty="0" smtClean="0">
                <a:solidFill>
                  <a:srgbClr val="000000"/>
                </a:solidFill>
                <a:sym typeface="Symbol"/>
              </a:rPr>
              <a:t>ee</a:t>
            </a:r>
            <a:r>
              <a:rPr lang="en-US" sz="2800" dirty="0" smtClean="0">
                <a:solidFill>
                  <a:srgbClr val="000000"/>
                </a:solidFill>
                <a:sym typeface="Symbol"/>
              </a:rPr>
              <a:t>| to</a:t>
            </a:r>
            <a:r>
              <a:rPr lang="en-US" sz="2800" dirty="0" smtClean="0">
                <a:sym typeface="Symbol"/>
              </a:rPr>
              <a:t> &lt;3%. </a:t>
            </a:r>
            <a:endParaRPr lang="en-US" sz="2800" dirty="0" smtClean="0"/>
          </a:p>
          <a:p>
            <a:r>
              <a:rPr lang="en-US" sz="2800" dirty="0" smtClean="0"/>
              <a:t>The </a:t>
            </a:r>
            <a:r>
              <a:rPr lang="en-US" sz="2800" dirty="0" err="1" smtClean="0"/>
              <a:t>Daya</a:t>
            </a:r>
            <a:r>
              <a:rPr lang="en-US" sz="2800" dirty="0" smtClean="0"/>
              <a:t> Bay results will increase the reach of LBNE for CP-violation</a:t>
            </a:r>
          </a:p>
          <a:p>
            <a:r>
              <a:rPr lang="en-US" sz="2800" dirty="0" smtClean="0"/>
              <a:t>The </a:t>
            </a:r>
            <a:r>
              <a:rPr lang="en-US" sz="2800" dirty="0" err="1" smtClean="0"/>
              <a:t>Daya</a:t>
            </a:r>
            <a:r>
              <a:rPr lang="en-US" sz="2800" dirty="0" smtClean="0"/>
              <a:t> Bay experience puts the group in position for a leadership role in future reactor experiments</a:t>
            </a:r>
          </a:p>
          <a:p>
            <a:r>
              <a:rPr lang="en-US" sz="2800" dirty="0" smtClean="0"/>
              <a:t>It also deepens and extends the overall neutrino expertise of the group, which as you will hear, we want to apply to LBNF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DFC0C-BE38-4675-B242-0C46D5694486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063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F6ADFC0C-BE38-4675-B242-0C46D5694486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Footer Placeholder 5"/>
          <p:cNvSpPr txBox="1">
            <a:spLocks/>
          </p:cNvSpPr>
          <p:nvPr/>
        </p:nvSpPr>
        <p:spPr>
          <a:xfrm>
            <a:off x="3276600" y="65087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355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415801"/>
            <a:ext cx="9143999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err="1" smtClean="0"/>
              <a:t>Beamline</a:t>
            </a:r>
            <a:r>
              <a:rPr lang="en-US" b="1" u="sng" dirty="0" smtClean="0"/>
              <a:t> simulations and optimization studies:</a:t>
            </a:r>
            <a:endParaRPr lang="en-US" dirty="0"/>
          </a:p>
          <a:p>
            <a:r>
              <a:rPr lang="en-US" sz="1400" dirty="0"/>
              <a:t> </a:t>
            </a:r>
          </a:p>
          <a:p>
            <a:r>
              <a:rPr lang="en-US" sz="1600" dirty="0"/>
              <a:t>● </a:t>
            </a:r>
            <a:r>
              <a:rPr lang="en-US" dirty="0" err="1" smtClean="0"/>
              <a:t>G4beamline</a:t>
            </a:r>
            <a:r>
              <a:rPr lang="en-US" dirty="0" smtClean="0"/>
              <a:t> </a:t>
            </a:r>
            <a:r>
              <a:rPr lang="en-US" dirty="0"/>
              <a:t>simulation </a:t>
            </a:r>
            <a:r>
              <a:rPr lang="en-US" dirty="0" smtClean="0"/>
              <a:t>for the </a:t>
            </a:r>
            <a:r>
              <a:rPr lang="en-US" dirty="0"/>
              <a:t>Final </a:t>
            </a:r>
            <a:r>
              <a:rPr lang="en-US" dirty="0" smtClean="0"/>
              <a:t>g-2 </a:t>
            </a:r>
            <a:r>
              <a:rPr lang="en-US" dirty="0" err="1" smtClean="0"/>
              <a:t>Beamline</a:t>
            </a:r>
            <a:r>
              <a:rPr lang="en-US" dirty="0" smtClean="0"/>
              <a:t> Design</a:t>
            </a:r>
          </a:p>
          <a:p>
            <a:r>
              <a:rPr lang="en-US" dirty="0" smtClean="0"/>
              <a:t>● </a:t>
            </a:r>
            <a:r>
              <a:rPr lang="en-US" dirty="0"/>
              <a:t>Improve modeling of magnet </a:t>
            </a:r>
            <a:r>
              <a:rPr lang="en-US" dirty="0" smtClean="0"/>
              <a:t>fringe fields and apertures</a:t>
            </a:r>
            <a:r>
              <a:rPr lang="en-US" dirty="0"/>
              <a:t>, </a:t>
            </a:r>
            <a:r>
              <a:rPr lang="en-US" dirty="0" smtClean="0"/>
              <a:t>in injection and Extraction </a:t>
            </a:r>
          </a:p>
          <a:p>
            <a:r>
              <a:rPr lang="en-US" dirty="0" smtClean="0"/>
              <a:t>● </a:t>
            </a:r>
            <a:r>
              <a:rPr lang="en-US" dirty="0"/>
              <a:t>Validate modeling of spin of “production” muons</a:t>
            </a:r>
          </a:p>
          <a:p>
            <a:r>
              <a:rPr lang="en-US" dirty="0"/>
              <a:t>● </a:t>
            </a:r>
            <a:r>
              <a:rPr lang="en-US" dirty="0" smtClean="0"/>
              <a:t>Simulation study </a:t>
            </a:r>
            <a:r>
              <a:rPr lang="en-US" dirty="0"/>
              <a:t>for background calculations</a:t>
            </a:r>
          </a:p>
          <a:p>
            <a:r>
              <a:rPr lang="en-US" dirty="0"/>
              <a:t>● Study time distribution of beam off of the target </a:t>
            </a:r>
            <a:r>
              <a:rPr lang="en-US" dirty="0" smtClean="0"/>
              <a:t>into </a:t>
            </a:r>
            <a:r>
              <a:rPr lang="en-US" dirty="0"/>
              <a:t>the Storage Ring</a:t>
            </a:r>
          </a:p>
          <a:p>
            <a:r>
              <a:rPr lang="en-US" dirty="0"/>
              <a:t>● Optimize beam instrumentation placement and generate diagnostic procedures</a:t>
            </a:r>
          </a:p>
          <a:p>
            <a:r>
              <a:rPr lang="en-US" dirty="0"/>
              <a:t>● Perform analysis of: tolerance to misalignment, field error tolerances, correction/adjustment algorithms etc.</a:t>
            </a:r>
          </a:p>
          <a:p>
            <a:r>
              <a:rPr lang="en-US" dirty="0" smtClean="0"/>
              <a:t>● </a:t>
            </a:r>
            <a:r>
              <a:rPr lang="en-US" dirty="0"/>
              <a:t>Study hadron </a:t>
            </a:r>
            <a:r>
              <a:rPr lang="en-US" dirty="0" err="1"/>
              <a:t>clean-up</a:t>
            </a:r>
            <a:r>
              <a:rPr lang="en-US" dirty="0"/>
              <a:t> after </a:t>
            </a:r>
            <a:r>
              <a:rPr lang="en-US" i="1" dirty="0"/>
              <a:t>n</a:t>
            </a:r>
            <a:r>
              <a:rPr lang="en-US" dirty="0"/>
              <a:t> turns in </a:t>
            </a:r>
            <a:r>
              <a:rPr lang="en-US" dirty="0" err="1"/>
              <a:t>DR</a:t>
            </a:r>
            <a:endParaRPr lang="en-US" dirty="0"/>
          </a:p>
          <a:p>
            <a:r>
              <a:rPr lang="en-US" dirty="0" smtClean="0"/>
              <a:t>● </a:t>
            </a:r>
            <a:r>
              <a:rPr lang="en-US" dirty="0" err="1" smtClean="0"/>
              <a:t>Beamline</a:t>
            </a:r>
            <a:r>
              <a:rPr lang="en-US" dirty="0" smtClean="0"/>
              <a:t> Genetic Optimization </a:t>
            </a:r>
            <a:r>
              <a:rPr lang="en-US" dirty="0"/>
              <a:t>studies</a:t>
            </a:r>
          </a:p>
        </p:txBody>
      </p:sp>
      <p:pic>
        <p:nvPicPr>
          <p:cNvPr id="5" name="Picture 4" descr="Screen Shot 2015-01-08 at 10.00.46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27" r="2309" b="14756"/>
          <a:stretch/>
        </p:blipFill>
        <p:spPr>
          <a:xfrm rot="10800000">
            <a:off x="1431404" y="444663"/>
            <a:ext cx="7517696" cy="1421953"/>
          </a:xfrm>
          <a:prstGeom prst="rect">
            <a:avLst/>
          </a:prstGeom>
        </p:spPr>
      </p:pic>
      <p:pic>
        <p:nvPicPr>
          <p:cNvPr id="6" name="Picture 5" descr="xy.hist.pi+.Q726.txt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97" b="6568"/>
          <a:stretch/>
        </p:blipFill>
        <p:spPr>
          <a:xfrm>
            <a:off x="6554271" y="1869473"/>
            <a:ext cx="2481477" cy="1983571"/>
          </a:xfrm>
          <a:prstGeom prst="rect">
            <a:avLst/>
          </a:prstGeom>
        </p:spPr>
      </p:pic>
      <p:pic>
        <p:nvPicPr>
          <p:cNvPr id="7" name="Picture 6" descr="xpx.hist.xpx.pi+.Q726.txt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54" b="7415"/>
          <a:stretch/>
        </p:blipFill>
        <p:spPr>
          <a:xfrm>
            <a:off x="3911964" y="1794841"/>
            <a:ext cx="2585190" cy="20689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9936" y="75331"/>
            <a:ext cx="811484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Hisham Kamal Sayed </a:t>
            </a:r>
            <a:r>
              <a:rPr lang="en-US" dirty="0" smtClean="0"/>
              <a:t>(</a:t>
            </a:r>
            <a:r>
              <a:rPr lang="en-US" dirty="0" err="1" smtClean="0"/>
              <a:t>BNL</a:t>
            </a:r>
            <a:r>
              <a:rPr lang="en-US" dirty="0" smtClean="0"/>
              <a:t>) contribution to g-2</a:t>
            </a:r>
            <a:endParaRPr lang="en-US" dirty="0"/>
          </a:p>
        </p:txBody>
      </p:sp>
      <p:pic>
        <p:nvPicPr>
          <p:cNvPr id="12" name="Picture 11" descr="aprt-M4M5-sca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97" y="1108472"/>
            <a:ext cx="3040356" cy="233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706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1680"/>
            <a:ext cx="8229600" cy="81383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BNL </a:t>
            </a:r>
            <a:r>
              <a:rPr lang="en-US" sz="3600" dirty="0" err="1" smtClean="0"/>
              <a:t>Daya</a:t>
            </a:r>
            <a:r>
              <a:rPr lang="en-US" sz="3600" dirty="0" smtClean="0"/>
              <a:t> Bay Analysis Highlights</a:t>
            </a:r>
            <a:endParaRPr lang="en-US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1/12/15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DFC0C-BE38-4675-B242-0C46D5694486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6" name="Picture 5" descr="hig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19" y="1405890"/>
            <a:ext cx="8288724" cy="518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5943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0974"/>
            <a:ext cx="8229600" cy="76199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Latest </a:t>
            </a:r>
            <a:r>
              <a:rPr lang="en-US" sz="3600" dirty="0" err="1" smtClean="0"/>
              <a:t>Daya</a:t>
            </a:r>
            <a:r>
              <a:rPr lang="en-US" sz="3600" dirty="0" smtClean="0"/>
              <a:t> Bay Results</a:t>
            </a:r>
            <a:endParaRPr lang="en-US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1/12/15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DFC0C-BE38-4675-B242-0C46D5694486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6" name="Picture 5" descr="spec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75" y="1101427"/>
            <a:ext cx="3621899" cy="3259159"/>
          </a:xfrm>
          <a:prstGeom prst="rect">
            <a:avLst/>
          </a:prstGeom>
        </p:spPr>
      </p:pic>
      <p:pic>
        <p:nvPicPr>
          <p:cNvPr id="7" name="Picture 6" descr="2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648" y="3075856"/>
            <a:ext cx="5580351" cy="37821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80049" y="1412418"/>
            <a:ext cx="38199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in</a:t>
            </a:r>
            <a:r>
              <a:rPr lang="en-US" baseline="30000" dirty="0" smtClean="0"/>
              <a:t>2</a:t>
            </a:r>
            <a:r>
              <a:rPr lang="en-US" dirty="0" smtClean="0"/>
              <a:t>2</a:t>
            </a:r>
            <a:r>
              <a:rPr lang="en-US" dirty="0" smtClean="0">
                <a:latin typeface="Symbol" charset="2"/>
                <a:cs typeface="Symbol" charset="2"/>
              </a:rPr>
              <a:t>q</a:t>
            </a:r>
            <a:r>
              <a:rPr lang="en-US" baseline="-25000" dirty="0" smtClean="0"/>
              <a:t>13</a:t>
            </a:r>
            <a:r>
              <a:rPr lang="en-US" dirty="0" smtClean="0"/>
              <a:t> = 0.084</a:t>
            </a:r>
            <a:r>
              <a:rPr lang="en-US" dirty="0" smtClean="0">
                <a:latin typeface="Symbol" charset="2"/>
                <a:cs typeface="Symbol" charset="2"/>
              </a:rPr>
              <a:t>±</a:t>
            </a:r>
            <a:r>
              <a:rPr lang="en-US" dirty="0" smtClean="0"/>
              <a:t> 0.005</a:t>
            </a:r>
          </a:p>
          <a:p>
            <a:endParaRPr lang="en-US" dirty="0"/>
          </a:p>
          <a:p>
            <a:r>
              <a:rPr lang="en-US" dirty="0" smtClean="0"/>
              <a:t> |</a:t>
            </a:r>
            <a:r>
              <a:rPr lang="en-US" dirty="0" smtClean="0">
                <a:latin typeface="Symbol" charset="2"/>
                <a:cs typeface="Symbol" charset="2"/>
              </a:rPr>
              <a:t>D</a:t>
            </a:r>
            <a:r>
              <a:rPr lang="en-US" dirty="0" smtClean="0"/>
              <a:t>m</a:t>
            </a:r>
            <a:r>
              <a:rPr lang="en-US" baseline="30000" dirty="0" smtClean="0"/>
              <a:t>2</a:t>
            </a:r>
            <a:r>
              <a:rPr lang="en-US" baseline="-25000" dirty="0" smtClean="0"/>
              <a:t>ee</a:t>
            </a:r>
            <a:r>
              <a:rPr lang="en-US" dirty="0" smtClean="0"/>
              <a:t>| = (2.44+0.10-0.11) x 10</a:t>
            </a:r>
            <a:r>
              <a:rPr lang="en-US" baseline="30000" dirty="0" smtClean="0"/>
              <a:t>-3</a:t>
            </a:r>
            <a:r>
              <a:rPr lang="en-US" dirty="0" smtClean="0"/>
              <a:t> eV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1272036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"/>
          <p:cNvSpPr>
            <a:spLocks noGrp="1" noChangeArrowheads="1"/>
          </p:cNvSpPr>
          <p:nvPr>
            <p:ph type="title"/>
          </p:nvPr>
        </p:nvSpPr>
        <p:spPr>
          <a:xfrm>
            <a:off x="1000125" y="0"/>
            <a:ext cx="5358472" cy="1292255"/>
          </a:xfrm>
          <a:solidFill>
            <a:srgbClr val="FFFFFF"/>
          </a:solidFill>
        </p:spPr>
        <p:txBody>
          <a:bodyPr>
            <a:noAutofit/>
          </a:bodyPr>
          <a:lstStyle/>
          <a:p>
            <a:pPr eaLnBrk="1" hangingPunct="1"/>
            <a:r>
              <a:rPr lang="en-US" altLang="en-US" sz="4000" b="1" dirty="0" smtClean="0"/>
              <a:t>Highlights of 2013 BNL Daya Bay achievements</a:t>
            </a: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611086"/>
            <a:ext cx="9144000" cy="4808293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en-US" sz="2000" b="1" dirty="0" smtClean="0">
                <a:solidFill>
                  <a:srgbClr val="2805BB"/>
                </a:solidFill>
                <a:latin typeface="Calibri" pitchFamily="34" charset="0"/>
              </a:rPr>
              <a:t>Ling, Qian, and Zhang </a:t>
            </a:r>
            <a:r>
              <a:rPr lang="en-US" altLang="en-US" sz="2000" dirty="0" smtClean="0">
                <a:latin typeface="Calibri" pitchFamily="34" charset="0"/>
              </a:rPr>
              <a:t>led the main 6-AD analysis for </a:t>
            </a:r>
            <a:r>
              <a:rPr lang="en-US" altLang="en-US" sz="2000" dirty="0" smtClean="0">
                <a:latin typeface="Calibri" pitchFamily="34" charset="0"/>
                <a:ea typeface="Symbol" charset="2"/>
                <a:cs typeface="Symbol" charset="2"/>
                <a:sym typeface="Symbol" charset="2"/>
              </a:rPr>
              <a:t>θ</a:t>
            </a:r>
            <a:r>
              <a:rPr lang="en-US" altLang="en-US" sz="2000" baseline="-27000" dirty="0" smtClean="0">
                <a:latin typeface="Calibri" pitchFamily="34" charset="0"/>
              </a:rPr>
              <a:t>13</a:t>
            </a:r>
            <a:r>
              <a:rPr lang="en-US" altLang="en-US" sz="2000" dirty="0" smtClean="0">
                <a:latin typeface="Calibri" pitchFamily="34" charset="0"/>
              </a:rPr>
              <a:t> and |</a:t>
            </a:r>
            <a:r>
              <a:rPr lang="en-US" altLang="en-US" sz="2000" dirty="0" smtClean="0">
                <a:latin typeface="Calibri" pitchFamily="34" charset="0"/>
                <a:ea typeface="Symbol" charset="2"/>
                <a:cs typeface="Symbol" charset="2"/>
                <a:sym typeface="Symbol" charset="2"/>
              </a:rPr>
              <a:t>Δ</a:t>
            </a:r>
            <a:r>
              <a:rPr lang="en-US" altLang="en-US" sz="2000" dirty="0" smtClean="0">
                <a:latin typeface="Calibri" pitchFamily="34" charset="0"/>
              </a:rPr>
              <a:t>m</a:t>
            </a:r>
            <a:r>
              <a:rPr lang="en-US" altLang="en-US" sz="2000" baseline="30000" dirty="0" smtClean="0">
                <a:latin typeface="Calibri" pitchFamily="34" charset="0"/>
              </a:rPr>
              <a:t>2</a:t>
            </a:r>
            <a:r>
              <a:rPr lang="en-US" altLang="en-US" sz="2000" baseline="-27000" dirty="0" smtClean="0">
                <a:latin typeface="Calibri" pitchFamily="34" charset="0"/>
              </a:rPr>
              <a:t>ee</a:t>
            </a:r>
            <a:r>
              <a:rPr lang="en-US" altLang="en-US" sz="2000" dirty="0" smtClean="0">
                <a:latin typeface="Calibri" pitchFamily="34" charset="0"/>
              </a:rPr>
              <a:t>|using rate &amp; spectra: published in </a:t>
            </a:r>
            <a:r>
              <a:rPr lang="en-US" altLang="en-US" sz="2000" b="1" dirty="0" smtClean="0">
                <a:latin typeface="Calibri" pitchFamily="34" charset="0"/>
              </a:rPr>
              <a:t>PRL 112, 061801 (2014).  </a:t>
            </a:r>
            <a:r>
              <a:rPr lang="en-US" altLang="en-US" sz="2000" dirty="0" smtClean="0">
                <a:latin typeface="Calibri" pitchFamily="34" charset="0"/>
              </a:rPr>
              <a:t>Jaffe </a:t>
            </a:r>
            <a:r>
              <a:rPr lang="en-US" altLang="en-US" sz="2000" dirty="0" smtClean="0">
                <a:solidFill>
                  <a:srgbClr val="000000"/>
                </a:solidFill>
                <a:latin typeface="Calibri" pitchFamily="34" charset="0"/>
              </a:rPr>
              <a:t>was co-editor of paper</a:t>
            </a:r>
            <a:endParaRPr lang="en-US" altLang="en-US" sz="2000" dirty="0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475"/>
              </a:spcBef>
            </a:pPr>
            <a:r>
              <a:rPr lang="en-US" altLang="en-US" sz="2000" b="1" dirty="0" smtClean="0">
                <a:solidFill>
                  <a:srgbClr val="2805BB"/>
                </a:solidFill>
                <a:latin typeface="Calibri" pitchFamily="34" charset="0"/>
              </a:rPr>
              <a:t>Ling, Qian, Zhang and Diwan </a:t>
            </a:r>
            <a:r>
              <a:rPr lang="en-US" altLang="en-US" sz="2000" dirty="0" smtClean="0">
                <a:latin typeface="Calibri" pitchFamily="34" charset="0"/>
              </a:rPr>
              <a:t>leading sterile neutrino search (</a:t>
            </a:r>
            <a:r>
              <a:rPr lang="en-US" altLang="en-US" sz="2000" b="1" dirty="0" smtClean="0">
                <a:latin typeface="Calibri" pitchFamily="34" charset="0"/>
              </a:rPr>
              <a:t>paper in preparation</a:t>
            </a:r>
            <a:r>
              <a:rPr lang="en-US" altLang="en-US" sz="2000" dirty="0" smtClean="0">
                <a:latin typeface="Calibri" pitchFamily="34" charset="0"/>
              </a:rPr>
              <a:t>)</a:t>
            </a:r>
          </a:p>
          <a:p>
            <a:pPr eaLnBrk="1" hangingPunct="1">
              <a:lnSpc>
                <a:spcPct val="80000"/>
              </a:lnSpc>
              <a:spcBef>
                <a:spcPts val="475"/>
              </a:spcBef>
            </a:pPr>
            <a:r>
              <a:rPr lang="en-US" altLang="en-US" sz="2000" b="1" dirty="0" smtClean="0">
                <a:solidFill>
                  <a:srgbClr val="2805BB"/>
                </a:solidFill>
                <a:latin typeface="Calibri" pitchFamily="34" charset="0"/>
              </a:rPr>
              <a:t>Zhang</a:t>
            </a:r>
            <a:r>
              <a:rPr lang="en-US" altLang="en-US" sz="2000" dirty="0" smtClean="0">
                <a:latin typeface="Calibri" pitchFamily="34" charset="0"/>
              </a:rPr>
              <a:t> is leading analysis of absolute reactor flux (</a:t>
            </a:r>
            <a:r>
              <a:rPr lang="en-US" altLang="en-US" sz="2000" b="1" dirty="0" smtClean="0">
                <a:latin typeface="Calibri" pitchFamily="34" charset="0"/>
              </a:rPr>
              <a:t>paper in preparation</a:t>
            </a:r>
            <a:r>
              <a:rPr lang="en-US" altLang="en-US" sz="2000" dirty="0" smtClean="0">
                <a:latin typeface="Calibri" pitchFamily="34" charset="0"/>
              </a:rPr>
              <a:t>)</a:t>
            </a:r>
          </a:p>
          <a:p>
            <a:pPr eaLnBrk="1" hangingPunct="1">
              <a:lnSpc>
                <a:spcPct val="80000"/>
              </a:lnSpc>
              <a:spcBef>
                <a:spcPts val="475"/>
              </a:spcBef>
            </a:pPr>
            <a:r>
              <a:rPr lang="en-US" altLang="en-US" sz="2000" b="1" dirty="0" smtClean="0">
                <a:solidFill>
                  <a:srgbClr val="2805BB"/>
                </a:solidFill>
                <a:latin typeface="Calibri" pitchFamily="34" charset="0"/>
              </a:rPr>
              <a:t>Worcester, Tang, Zhang and Qian </a:t>
            </a:r>
            <a:r>
              <a:rPr lang="en-US" altLang="en-US" sz="2000" dirty="0" smtClean="0">
                <a:latin typeface="Calibri" pitchFamily="34" charset="0"/>
              </a:rPr>
              <a:t>leading improved absolute flux determination</a:t>
            </a:r>
          </a:p>
          <a:p>
            <a:pPr eaLnBrk="1" hangingPunct="1">
              <a:lnSpc>
                <a:spcPct val="80000"/>
              </a:lnSpc>
              <a:spcBef>
                <a:spcPts val="475"/>
              </a:spcBef>
            </a:pPr>
            <a:r>
              <a:rPr lang="en-US" altLang="en-US" sz="2000" b="1" dirty="0" smtClean="0">
                <a:solidFill>
                  <a:srgbClr val="2805BB"/>
                </a:solidFill>
                <a:latin typeface="Calibri" pitchFamily="34" charset="0"/>
              </a:rPr>
              <a:t>Qian</a:t>
            </a:r>
            <a:r>
              <a:rPr lang="en-US" altLang="en-US" sz="2000" dirty="0" smtClean="0">
                <a:latin typeface="Calibri" pitchFamily="34" charset="0"/>
              </a:rPr>
              <a:t> one of main reviewers of nH capture </a:t>
            </a:r>
            <a:r>
              <a:rPr lang="en-US" altLang="en-US" sz="2000" dirty="0" smtClean="0">
                <a:latin typeface="Calibri" pitchFamily="34" charset="0"/>
                <a:sym typeface="Symbol" charset="2"/>
              </a:rPr>
              <a:t>θ</a:t>
            </a:r>
            <a:r>
              <a:rPr lang="en-US" altLang="en-US" sz="2000" baseline="-25000" dirty="0" smtClean="0">
                <a:latin typeface="Calibri" pitchFamily="34" charset="0"/>
                <a:sym typeface="Symbol" charset="2"/>
              </a:rPr>
              <a:t>13</a:t>
            </a:r>
            <a:r>
              <a:rPr lang="en-US" altLang="en-US" sz="2000" dirty="0" smtClean="0">
                <a:latin typeface="Calibri" pitchFamily="34" charset="0"/>
                <a:sym typeface="Symbol" charset="2"/>
              </a:rPr>
              <a:t> </a:t>
            </a:r>
            <a:r>
              <a:rPr lang="en-US" altLang="en-US" sz="2000" dirty="0" smtClean="0">
                <a:latin typeface="Calibri" pitchFamily="34" charset="0"/>
              </a:rPr>
              <a:t>measurement (</a:t>
            </a:r>
            <a:r>
              <a:rPr lang="en-US" altLang="en-US" sz="2000" b="1" dirty="0" smtClean="0">
                <a:latin typeface="Calibri" pitchFamily="34" charset="0"/>
              </a:rPr>
              <a:t>paper in preparation</a:t>
            </a:r>
            <a:r>
              <a:rPr lang="en-US" altLang="en-US" sz="2000" dirty="0" smtClean="0">
                <a:latin typeface="Calibri" pitchFamily="34" charset="0"/>
              </a:rPr>
              <a:t>)</a:t>
            </a:r>
          </a:p>
          <a:p>
            <a:pPr eaLnBrk="1" hangingPunct="1">
              <a:lnSpc>
                <a:spcPct val="80000"/>
              </a:lnSpc>
              <a:spcBef>
                <a:spcPts val="475"/>
              </a:spcBef>
            </a:pPr>
            <a:r>
              <a:rPr lang="en-US" altLang="en-US" sz="2000" b="1" dirty="0" smtClean="0">
                <a:solidFill>
                  <a:srgbClr val="2805BB"/>
                </a:solidFill>
                <a:latin typeface="Calibri" pitchFamily="34" charset="0"/>
              </a:rPr>
              <a:t>Zhang</a:t>
            </a:r>
            <a:r>
              <a:rPr lang="en-US" altLang="en-US" sz="2000" dirty="0" smtClean="0">
                <a:latin typeface="Calibri" pitchFamily="34" charset="0"/>
              </a:rPr>
              <a:t> is co-convener of Monte Carlo Working Group</a:t>
            </a:r>
          </a:p>
          <a:p>
            <a:pPr eaLnBrk="1" hangingPunct="1">
              <a:lnSpc>
                <a:spcPct val="80000"/>
              </a:lnSpc>
              <a:spcBef>
                <a:spcPts val="475"/>
              </a:spcBef>
            </a:pPr>
            <a:r>
              <a:rPr lang="en-US" altLang="en-US" sz="2000" b="1" dirty="0" smtClean="0">
                <a:solidFill>
                  <a:srgbClr val="2805BB"/>
                </a:solidFill>
                <a:latin typeface="Calibri" pitchFamily="34" charset="0"/>
              </a:rPr>
              <a:t>Zhang</a:t>
            </a:r>
            <a:r>
              <a:rPr lang="en-US" altLang="en-US" sz="2000" dirty="0" smtClean="0">
                <a:latin typeface="Calibri" pitchFamily="34" charset="0"/>
              </a:rPr>
              <a:t> maintains the Offline Data Monitor </a:t>
            </a:r>
          </a:p>
          <a:p>
            <a:pPr eaLnBrk="1" hangingPunct="1">
              <a:lnSpc>
                <a:spcPct val="80000"/>
              </a:lnSpc>
              <a:spcBef>
                <a:spcPts val="475"/>
              </a:spcBef>
            </a:pPr>
            <a:r>
              <a:rPr lang="en-US" altLang="en-US" sz="2000" b="1" dirty="0" smtClean="0">
                <a:solidFill>
                  <a:srgbClr val="2805BB"/>
                </a:solidFill>
                <a:latin typeface="Calibri" pitchFamily="34" charset="0"/>
              </a:rPr>
              <a:t>Hackenburg</a:t>
            </a:r>
            <a:r>
              <a:rPr lang="en-US" altLang="en-US" sz="2000" dirty="0" smtClean="0">
                <a:latin typeface="Calibri" pitchFamily="34" charset="0"/>
              </a:rPr>
              <a:t> is editor of muon veto system NIM paper </a:t>
            </a:r>
          </a:p>
          <a:p>
            <a:pPr eaLnBrk="1" hangingPunct="1">
              <a:lnSpc>
                <a:spcPct val="80000"/>
              </a:lnSpc>
              <a:spcBef>
                <a:spcPts val="475"/>
              </a:spcBef>
            </a:pPr>
            <a:r>
              <a:rPr lang="en-US" altLang="en-US" sz="2000" b="1" dirty="0" smtClean="0">
                <a:solidFill>
                  <a:srgbClr val="2805BB"/>
                </a:solidFill>
                <a:latin typeface="Calibri" pitchFamily="34" charset="0"/>
              </a:rPr>
              <a:t>Themann</a:t>
            </a:r>
            <a:r>
              <a:rPr lang="en-US" altLang="en-US" sz="2000" dirty="0" smtClean="0">
                <a:latin typeface="Calibri" pitchFamily="34" charset="0"/>
              </a:rPr>
              <a:t> was run coordinator</a:t>
            </a:r>
          </a:p>
          <a:p>
            <a:pPr eaLnBrk="1" hangingPunct="1">
              <a:lnSpc>
                <a:spcPct val="80000"/>
              </a:lnSpc>
              <a:spcBef>
                <a:spcPts val="475"/>
              </a:spcBef>
            </a:pPr>
            <a:r>
              <a:rPr lang="en-US" altLang="en-US" sz="2000" b="1" dirty="0" smtClean="0">
                <a:solidFill>
                  <a:srgbClr val="2805BB"/>
                </a:solidFill>
                <a:latin typeface="Calibri" pitchFamily="34" charset="0"/>
              </a:rPr>
              <a:t>Isvan and Worcester</a:t>
            </a:r>
            <a:r>
              <a:rPr lang="en-US" altLang="en-US" sz="2000" dirty="0" smtClean="0">
                <a:latin typeface="Calibri" pitchFamily="34" charset="0"/>
              </a:rPr>
              <a:t>: simulation and analysis of manual calibration system data</a:t>
            </a:r>
          </a:p>
          <a:p>
            <a:pPr eaLnBrk="1" hangingPunct="1">
              <a:lnSpc>
                <a:spcPct val="80000"/>
              </a:lnSpc>
              <a:spcBef>
                <a:spcPts val="475"/>
              </a:spcBef>
            </a:pPr>
            <a:r>
              <a:rPr lang="en-US" altLang="en-US" sz="2000" b="1" dirty="0" smtClean="0">
                <a:solidFill>
                  <a:srgbClr val="2805BB"/>
                </a:solidFill>
                <a:latin typeface="Calibri" pitchFamily="34" charset="0"/>
              </a:rPr>
              <a:t>Kettell</a:t>
            </a:r>
            <a:r>
              <a:rPr lang="en-US" altLang="en-US" sz="2000" dirty="0" smtClean="0">
                <a:latin typeface="Calibri" pitchFamily="34" charset="0"/>
              </a:rPr>
              <a:t> manages Operations program (host lab); </a:t>
            </a:r>
            <a:r>
              <a:rPr lang="en-US" altLang="en-US" sz="2000" b="1" dirty="0" smtClean="0">
                <a:solidFill>
                  <a:srgbClr val="2805BB"/>
                </a:solidFill>
                <a:latin typeface="Calibri" pitchFamily="34" charset="0"/>
              </a:rPr>
              <a:t>Gill</a:t>
            </a:r>
            <a:r>
              <a:rPr lang="en-US" altLang="en-US" sz="2000" dirty="0" smtClean="0">
                <a:latin typeface="Calibri" pitchFamily="34" charset="0"/>
              </a:rPr>
              <a:t> manages safety; </a:t>
            </a:r>
            <a:r>
              <a:rPr lang="en-US" altLang="en-US" sz="2000" b="1" dirty="0" smtClean="0">
                <a:solidFill>
                  <a:srgbClr val="2805BB"/>
                </a:solidFill>
                <a:latin typeface="Calibri" pitchFamily="34" charset="0"/>
              </a:rPr>
              <a:t>Hackenburg</a:t>
            </a:r>
            <a:r>
              <a:rPr lang="en-US" altLang="en-US" sz="2000" dirty="0" smtClean="0">
                <a:latin typeface="Calibri" pitchFamily="34" charset="0"/>
              </a:rPr>
              <a:t> manages muon operations; </a:t>
            </a:r>
            <a:r>
              <a:rPr lang="en-US" altLang="en-US" sz="2000" b="1" dirty="0" smtClean="0">
                <a:solidFill>
                  <a:srgbClr val="2805BB"/>
                </a:solidFill>
                <a:latin typeface="Calibri" pitchFamily="34" charset="0"/>
              </a:rPr>
              <a:t>Yeh</a:t>
            </a:r>
            <a:r>
              <a:rPr lang="en-US" altLang="en-US" sz="2000" dirty="0" smtClean="0">
                <a:latin typeface="Calibri" pitchFamily="34" charset="0"/>
              </a:rPr>
              <a:t> manages liquid monitoring (LS, oil, water)</a:t>
            </a:r>
          </a:p>
          <a:p>
            <a:pPr eaLnBrk="1" hangingPunct="1">
              <a:lnSpc>
                <a:spcPct val="80000"/>
              </a:lnSpc>
              <a:spcBef>
                <a:spcPts val="475"/>
              </a:spcBef>
            </a:pPr>
            <a:r>
              <a:rPr lang="en-US" altLang="en-US" sz="2000" b="1" dirty="0" smtClean="0">
                <a:solidFill>
                  <a:srgbClr val="2805BB"/>
                </a:solidFill>
                <a:latin typeface="Calibri" pitchFamily="34" charset="0"/>
              </a:rPr>
              <a:t>Kettell</a:t>
            </a:r>
            <a:r>
              <a:rPr lang="en-US" altLang="en-US" sz="2000" dirty="0" smtClean="0">
                <a:latin typeface="Calibri" pitchFamily="34" charset="0"/>
              </a:rPr>
              <a:t> on EB, </a:t>
            </a:r>
            <a:r>
              <a:rPr lang="en-US" altLang="en-US" sz="2000" b="1" dirty="0" smtClean="0">
                <a:solidFill>
                  <a:srgbClr val="2805BB"/>
                </a:solidFill>
                <a:latin typeface="Calibri" pitchFamily="34" charset="0"/>
              </a:rPr>
              <a:t>Jaffe</a:t>
            </a:r>
            <a:r>
              <a:rPr lang="en-US" altLang="en-US" sz="2000" dirty="0" smtClean="0">
                <a:latin typeface="Calibri" pitchFamily="34" charset="0"/>
              </a:rPr>
              <a:t> on IB </a:t>
            </a:r>
            <a:r>
              <a:rPr lang="en-US" altLang="en-US" sz="2000" dirty="0">
                <a:latin typeface="Calibri" pitchFamily="34" charset="0"/>
              </a:rPr>
              <a:t>&amp;</a:t>
            </a:r>
            <a:r>
              <a:rPr lang="en-US" altLang="en-US" sz="2000" dirty="0" smtClean="0">
                <a:latin typeface="Calibri" pitchFamily="34" charset="0"/>
              </a:rPr>
              <a:t> Publication, </a:t>
            </a:r>
            <a:r>
              <a:rPr lang="en-US" altLang="en-US" sz="2000" b="1" dirty="0" smtClean="0">
                <a:solidFill>
                  <a:srgbClr val="2805BB"/>
                </a:solidFill>
                <a:latin typeface="Calibri" pitchFamily="34" charset="0"/>
              </a:rPr>
              <a:t>Littenberg</a:t>
            </a:r>
            <a:r>
              <a:rPr lang="en-US" altLang="en-US" sz="2000" dirty="0" smtClean="0">
                <a:latin typeface="Calibri" pitchFamily="34" charset="0"/>
              </a:rPr>
              <a:t> on Speaker Committee</a:t>
            </a:r>
          </a:p>
          <a:p>
            <a:pPr eaLnBrk="1" hangingPunct="1">
              <a:lnSpc>
                <a:spcPct val="80000"/>
              </a:lnSpc>
              <a:spcBef>
                <a:spcPts val="475"/>
              </a:spcBef>
            </a:pPr>
            <a:r>
              <a:rPr lang="en-US" altLang="en-US" sz="2000" b="1" dirty="0" smtClean="0">
                <a:solidFill>
                  <a:srgbClr val="2805BB"/>
                </a:solidFill>
                <a:latin typeface="Calibri" pitchFamily="34" charset="0"/>
              </a:rPr>
              <a:t>BNL</a:t>
            </a:r>
            <a:r>
              <a:rPr lang="en-US" altLang="en-US" sz="2000" dirty="0" smtClean="0">
                <a:solidFill>
                  <a:srgbClr val="2805BB"/>
                </a:solidFill>
                <a:latin typeface="Calibri" pitchFamily="34" charset="0"/>
              </a:rPr>
              <a:t> </a:t>
            </a:r>
            <a:r>
              <a:rPr lang="en-US" altLang="en-US" sz="2000" dirty="0" smtClean="0">
                <a:latin typeface="Calibri" pitchFamily="34" charset="0"/>
              </a:rPr>
              <a:t>has had lead role in Operations Review, oscillation whitepapers for Snowmass and Run Plan (submitted to P5) </a:t>
            </a:r>
          </a:p>
        </p:txBody>
      </p:sp>
      <p:pic>
        <p:nvPicPr>
          <p:cNvPr id="512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2" y="0"/>
            <a:ext cx="2928937" cy="1292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43000" cy="10668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86749" y="6342283"/>
            <a:ext cx="662647" cy="365125"/>
          </a:xfrm>
        </p:spPr>
        <p:txBody>
          <a:bodyPr/>
          <a:lstStyle/>
          <a:p>
            <a:pPr>
              <a:defRPr/>
            </a:pPr>
            <a:fld id="{74F921BE-D019-482F-824B-928E5ADB719D}" type="slidenum">
              <a:rPr lang="en-US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10" name="Footer Placeholder 5"/>
          <p:cNvSpPr txBox="1">
            <a:spLocks/>
          </p:cNvSpPr>
          <p:nvPr/>
        </p:nvSpPr>
        <p:spPr>
          <a:xfrm>
            <a:off x="3276600" y="65087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990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5058"/>
            <a:ext cx="8229600" cy="774957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I</a:t>
            </a:r>
            <a:r>
              <a:rPr lang="en-US" sz="3600" dirty="0" smtClean="0"/>
              <a:t>n addition to your own improvements you can guide others (e.g. kicker team at Cornell)</a:t>
            </a:r>
            <a:endParaRPr lang="en-US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1/12/15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DFC0C-BE38-4675-B242-0C46D5694486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 descr="s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6899"/>
            <a:ext cx="9144000" cy="56385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29932" y="6491937"/>
            <a:ext cx="4388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30% more statistics, reduced CBO systematic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276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4960" y="0"/>
            <a:ext cx="6830568" cy="751562"/>
          </a:xfrm>
        </p:spPr>
        <p:txBody>
          <a:bodyPr>
            <a:normAutofit/>
          </a:bodyPr>
          <a:lstStyle/>
          <a:p>
            <a:r>
              <a:rPr lang="en-US" sz="3600" dirty="0"/>
              <a:t>g</a:t>
            </a:r>
            <a:r>
              <a:rPr lang="en-US" sz="3600" dirty="0" smtClean="0"/>
              <a:t>-2 @ FNAL is Hard!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2272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To improve on E821 by a factor four, you need </a:t>
            </a:r>
          </a:p>
          <a:p>
            <a:pPr lvl="1"/>
            <a:r>
              <a:rPr lang="en-US" sz="2000" dirty="0" smtClean="0"/>
              <a:t>at least 16 times more statistics</a:t>
            </a:r>
          </a:p>
          <a:p>
            <a:pPr lvl="1"/>
            <a:r>
              <a:rPr lang="en-US" sz="2000" dirty="0" smtClean="0"/>
              <a:t>And you have to get the systematics BNL E821 dealt with down commensurately.</a:t>
            </a:r>
          </a:p>
          <a:p>
            <a:pPr lvl="1"/>
            <a:r>
              <a:rPr lang="en-US" sz="2000" dirty="0" smtClean="0"/>
              <a:t>And you have to </a:t>
            </a:r>
            <a:r>
              <a:rPr lang="en-US" sz="2000" dirty="0" smtClean="0"/>
              <a:t>get</a:t>
            </a:r>
            <a:r>
              <a:rPr lang="en-US" sz="2000" dirty="0" smtClean="0"/>
              <a:t> </a:t>
            </a:r>
            <a:r>
              <a:rPr lang="en-US" sz="2000" dirty="0" smtClean="0"/>
              <a:t>all the systematics you didn’t have to deal with in E821 under control</a:t>
            </a:r>
          </a:p>
          <a:p>
            <a:pPr lvl="1"/>
            <a:r>
              <a:rPr lang="en-US" sz="2000" dirty="0" smtClean="0"/>
              <a:t>And you have to make sure there are no intractable systematics you were previously unaware of.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DFC0C-BE38-4675-B242-0C46D5694486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854914"/>
              </p:ext>
            </p:extLst>
          </p:nvPr>
        </p:nvGraphicFramePr>
        <p:xfrm>
          <a:off x="1524000" y="4092255"/>
          <a:ext cx="6458574" cy="1933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2858"/>
                <a:gridCol w="2152858"/>
                <a:gridCol w="2152858"/>
              </a:tblGrid>
              <a:tr h="48329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Error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E821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E989</a:t>
                      </a:r>
                      <a:endParaRPr lang="en-US" sz="2000" dirty="0"/>
                    </a:p>
                  </a:txBody>
                  <a:tcPr/>
                </a:tc>
              </a:tr>
              <a:tr h="48329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Statistical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0.46 ppm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0.1 ppm</a:t>
                      </a:r>
                      <a:endParaRPr lang="en-US" sz="2000" dirty="0"/>
                    </a:p>
                  </a:txBody>
                  <a:tcPr/>
                </a:tc>
              </a:tr>
              <a:tr h="48329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Systematic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0.28 ppm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0.1 ppm</a:t>
                      </a:r>
                      <a:endParaRPr lang="en-US" sz="2000" dirty="0"/>
                    </a:p>
                  </a:txBody>
                  <a:tcPr/>
                </a:tc>
              </a:tr>
              <a:tr h="48329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Total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0.54 ppm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0.14 ppm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5818466" y="5092478"/>
            <a:ext cx="1075574" cy="414655"/>
          </a:xfrm>
          <a:prstGeom prst="roundRect">
            <a:avLst/>
          </a:prstGeom>
          <a:noFill/>
          <a:ln w="539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80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4960" y="0"/>
            <a:ext cx="6830568" cy="73180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Statistics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159" y="1004134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Back at the TDR stage, </a:t>
            </a:r>
            <a:r>
              <a:rPr lang="en-US" sz="2000" dirty="0" err="1" smtClean="0"/>
              <a:t>Volodya</a:t>
            </a:r>
            <a:r>
              <a:rPr lang="en-US" sz="2000" dirty="0" smtClean="0"/>
              <a:t> </a:t>
            </a:r>
            <a:r>
              <a:rPr lang="en-US" sz="2000" dirty="0" err="1" smtClean="0"/>
              <a:t>Tishchenko’s</a:t>
            </a:r>
            <a:r>
              <a:rPr lang="en-US" sz="2000" dirty="0" smtClean="0"/>
              <a:t> simulations established that one could get a big increase in </a:t>
            </a:r>
            <a:r>
              <a:rPr lang="en-US" sz="2000" dirty="0" err="1" smtClean="0"/>
              <a:t>muons</a:t>
            </a:r>
            <a:r>
              <a:rPr lang="en-US" sz="2000" dirty="0" smtClean="0"/>
              <a:t>/pion: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DFC0C-BE38-4675-B242-0C46D5694486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 descr="muvp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02" y="1793612"/>
            <a:ext cx="7131234" cy="4909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029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4960" y="0"/>
            <a:ext cx="6830568" cy="71119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Reducing known </a:t>
            </a:r>
            <a:r>
              <a:rPr lang="en-US" sz="3600" dirty="0"/>
              <a:t>s</a:t>
            </a:r>
            <a:r>
              <a:rPr lang="en-US" sz="3600" dirty="0" smtClean="0"/>
              <a:t>ystematics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559" y="630674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BNL proposed raising the electrostatic quad HV from 24 to 32 </a:t>
            </a:r>
            <a:r>
              <a:rPr lang="en-US" sz="2000" dirty="0" err="1" smtClean="0"/>
              <a:t>kv</a:t>
            </a:r>
            <a:r>
              <a:rPr lang="en-US" sz="2000" dirty="0" smtClean="0"/>
              <a:t> to go to higher n value.  Reduced the CBO systematic by a factor ~ 4.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DFC0C-BE38-4675-B242-0C46D5694486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icture 6" descr="pla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7974"/>
            <a:ext cx="9144000" cy="5605517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7399432" y="4121099"/>
            <a:ext cx="1744568" cy="1424908"/>
            <a:chOff x="7399432" y="4121099"/>
            <a:chExt cx="1744568" cy="1424908"/>
          </a:xfrm>
        </p:grpSpPr>
        <p:sp>
          <p:nvSpPr>
            <p:cNvPr id="8" name="TextBox 7"/>
            <p:cNvSpPr txBox="1"/>
            <p:nvPr/>
          </p:nvSpPr>
          <p:spPr>
            <a:xfrm>
              <a:off x="7550755" y="4121099"/>
              <a:ext cx="1593245" cy="107721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Jason </a:t>
              </a:r>
              <a:r>
                <a:rPr lang="en-US" sz="1600" dirty="0" err="1" smtClean="0"/>
                <a:t>Crnkovic</a:t>
              </a:r>
              <a:r>
                <a:rPr lang="en-US" sz="1600" dirty="0" smtClean="0"/>
                <a:t> figured out how to get rid of this entirely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>
              <a:off x="7399432" y="5222058"/>
              <a:ext cx="207339" cy="32394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73140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297" y="0"/>
            <a:ext cx="8708263" cy="916370"/>
          </a:xfrm>
        </p:spPr>
        <p:txBody>
          <a:bodyPr>
            <a:normAutofit fontScale="90000"/>
          </a:bodyPr>
          <a:lstStyle/>
          <a:p>
            <a:r>
              <a:rPr lang="en-US" sz="3600" u="sng" dirty="0" smtClean="0"/>
              <a:t>Reducing systematics you could live with in E821</a:t>
            </a:r>
            <a:endParaRPr lang="en-US" sz="36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118" y="6057740"/>
            <a:ext cx="8229600" cy="78406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Want to reduce these to </a:t>
            </a:r>
            <a:r>
              <a:rPr lang="en-US" sz="2000" dirty="0">
                <a:latin typeface="Symbol" charset="2"/>
                <a:cs typeface="Symbol" charset="2"/>
              </a:rPr>
              <a:t>±</a:t>
            </a:r>
            <a:r>
              <a:rPr lang="en-US" sz="2000" dirty="0" smtClean="0"/>
              <a:t>0.01ppm - simulation being led by BNL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DFC0C-BE38-4675-B242-0C46D5694486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5" descr="dyn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326" y="893965"/>
            <a:ext cx="6919960" cy="518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678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597" y="0"/>
            <a:ext cx="8151037" cy="91637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Uncovering a previously unknown systematic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9914"/>
            <a:ext cx="9143999" cy="4525963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Differential decay systematic</a:t>
            </a:r>
          </a:p>
          <a:p>
            <a:pPr lvl="1"/>
            <a:r>
              <a:rPr lang="en-US" sz="2400" dirty="0" smtClean="0"/>
              <a:t>Discovered by the BNL team after E821</a:t>
            </a:r>
          </a:p>
          <a:p>
            <a:pPr lvl="1"/>
            <a:r>
              <a:rPr lang="en-US" sz="2400" dirty="0" smtClean="0"/>
              <a:t>Lower momentum </a:t>
            </a:r>
            <a:r>
              <a:rPr lang="en-US" sz="2400" dirty="0" err="1" smtClean="0"/>
              <a:t>muons</a:t>
            </a:r>
            <a:r>
              <a:rPr lang="en-US" sz="2400" dirty="0" smtClean="0"/>
              <a:t> decay earlier, changing the spin angle with time (just what g-2 does)</a:t>
            </a:r>
          </a:p>
          <a:p>
            <a:pPr lvl="1"/>
            <a:r>
              <a:rPr lang="en-US" sz="2400" dirty="0" err="1" smtClean="0"/>
              <a:t>Muon</a:t>
            </a:r>
            <a:r>
              <a:rPr lang="en-US" sz="2400" dirty="0" smtClean="0"/>
              <a:t> lifetime = </a:t>
            </a:r>
            <a:r>
              <a:rPr lang="en-US" sz="2400" dirty="0" smtClean="0">
                <a:latin typeface="Symbol" charset="2"/>
                <a:cs typeface="Symbol" charset="2"/>
              </a:rPr>
              <a:t>gt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. </a:t>
            </a:r>
          </a:p>
          <a:p>
            <a:pPr lvl="1"/>
            <a:r>
              <a:rPr lang="en-US" sz="2400" dirty="0" smtClean="0"/>
              <a:t>E821 Kicker: &lt;+0.06 ppm</a:t>
            </a:r>
          </a:p>
          <a:p>
            <a:pPr lvl="1"/>
            <a:r>
              <a:rPr lang="en-US" sz="2400" dirty="0" smtClean="0"/>
              <a:t>E821 </a:t>
            </a:r>
            <a:r>
              <a:rPr lang="en-US" sz="2400" dirty="0" err="1" smtClean="0"/>
              <a:t>Beamline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Symbol" charset="2"/>
                <a:cs typeface="Symbol" charset="2"/>
              </a:rPr>
              <a:t>±</a:t>
            </a:r>
            <a:r>
              <a:rPr lang="en-US" sz="2400" dirty="0" smtClean="0"/>
              <a:t>0.045ppm</a:t>
            </a:r>
          </a:p>
          <a:p>
            <a:pPr lvl="1"/>
            <a:r>
              <a:rPr lang="en-US" sz="2400" dirty="0" smtClean="0"/>
              <a:t>These don’t matter too much if overall systematic is 0.280ppm</a:t>
            </a:r>
          </a:p>
          <a:p>
            <a:pPr lvl="1"/>
            <a:r>
              <a:rPr lang="en-US" sz="2400" dirty="0" smtClean="0"/>
              <a:t>But if you are trying to achieve 0.100ppm, you have to fix them</a:t>
            </a:r>
          </a:p>
          <a:p>
            <a:pPr lvl="1"/>
            <a:r>
              <a:rPr lang="en-US" sz="2400" dirty="0" smtClean="0"/>
              <a:t>Can be reduced to ~ 0.01 each</a:t>
            </a:r>
            <a:r>
              <a:rPr lang="en-US" sz="2400" i="1" u="sng" dirty="0" smtClean="0"/>
              <a:t>, but first you have to know they exist!</a:t>
            </a:r>
            <a:endParaRPr lang="en-US" sz="2400" i="1" u="sn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DFC0C-BE38-4675-B242-0C46D569448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749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5"/>
          <p:cNvSpPr txBox="1">
            <a:spLocks/>
          </p:cNvSpPr>
          <p:nvPr/>
        </p:nvSpPr>
        <p:spPr>
          <a:xfrm>
            <a:off x="4124739" y="64815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-1" y="1909195"/>
            <a:ext cx="9144000" cy="49431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 dirty="0" smtClean="0"/>
              <a:t>Beam/Spin </a:t>
            </a:r>
            <a:r>
              <a:rPr lang="en-US" sz="1600" dirty="0"/>
              <a:t>d</a:t>
            </a:r>
            <a:r>
              <a:rPr lang="en-US" sz="1600" dirty="0" smtClean="0"/>
              <a:t>ynamics </a:t>
            </a:r>
            <a:r>
              <a:rPr lang="en-US" sz="1600" dirty="0"/>
              <a:t>s</a:t>
            </a:r>
            <a:r>
              <a:rPr lang="en-US" sz="1600" dirty="0" smtClean="0"/>
              <a:t>ystematic error studies </a:t>
            </a:r>
            <a:r>
              <a:rPr lang="en-US" sz="1600" dirty="0"/>
              <a:t>and coordination </a:t>
            </a:r>
            <a:r>
              <a:rPr lang="en-US" sz="1600" dirty="0" smtClean="0"/>
              <a:t>(</a:t>
            </a:r>
            <a:r>
              <a:rPr lang="en-US" sz="1600" dirty="0" smtClean="0">
                <a:solidFill>
                  <a:srgbClr val="2805BB"/>
                </a:solidFill>
              </a:rPr>
              <a:t>Morse</a:t>
            </a:r>
            <a:r>
              <a:rPr lang="en-US" sz="1600" dirty="0"/>
              <a:t>)</a:t>
            </a:r>
            <a:endParaRPr lang="en-US" sz="1600" dirty="0" smtClean="0"/>
          </a:p>
          <a:p>
            <a:pPr>
              <a:lnSpc>
                <a:spcPct val="90000"/>
              </a:lnSpc>
            </a:pPr>
            <a:r>
              <a:rPr lang="en-US" sz="1600" dirty="0" smtClean="0"/>
              <a:t>End-to-End beam line simulations  studies </a:t>
            </a:r>
            <a:r>
              <a:rPr lang="en-US" sz="1600" dirty="0"/>
              <a:t>and coordination </a:t>
            </a:r>
            <a:r>
              <a:rPr lang="en-US" sz="1600" dirty="0" smtClean="0"/>
              <a:t>(</a:t>
            </a:r>
            <a:r>
              <a:rPr lang="en-US" sz="1600" dirty="0" err="1" smtClean="0">
                <a:solidFill>
                  <a:srgbClr val="2805BB"/>
                </a:solidFill>
              </a:rPr>
              <a:t>Tishchenko</a:t>
            </a:r>
            <a:r>
              <a:rPr lang="en-US" sz="1600" dirty="0" smtClean="0">
                <a:solidFill>
                  <a:srgbClr val="2805BB"/>
                </a:solidFill>
              </a:rPr>
              <a:t>, </a:t>
            </a:r>
            <a:r>
              <a:rPr lang="en-US" sz="1600" dirty="0" err="1" smtClean="0">
                <a:solidFill>
                  <a:srgbClr val="2805BB"/>
                </a:solidFill>
              </a:rPr>
              <a:t>Sayed</a:t>
            </a:r>
            <a:r>
              <a:rPr lang="en-US" sz="1600" dirty="0" smtClean="0"/>
              <a:t>)</a:t>
            </a:r>
          </a:p>
          <a:p>
            <a:pPr>
              <a:lnSpc>
                <a:spcPct val="90000"/>
              </a:lnSpc>
            </a:pPr>
            <a:r>
              <a:rPr lang="en-US" sz="1600" dirty="0" smtClean="0"/>
              <a:t>Systemic </a:t>
            </a:r>
            <a:r>
              <a:rPr lang="en-US" sz="1600" dirty="0"/>
              <a:t>fitting </a:t>
            </a:r>
            <a:r>
              <a:rPr lang="en-US" sz="1600" dirty="0" smtClean="0"/>
              <a:t>error in </a:t>
            </a:r>
            <a:r>
              <a:rPr lang="en-US" sz="1600" dirty="0"/>
              <a:t>the presence of beam dynamics</a:t>
            </a:r>
            <a:r>
              <a:rPr lang="en-US" sz="1600" dirty="0" smtClean="0"/>
              <a:t>. (</a:t>
            </a:r>
            <a:r>
              <a:rPr lang="en-US" sz="1600" dirty="0" smtClean="0">
                <a:solidFill>
                  <a:srgbClr val="2805BB"/>
                </a:solidFill>
              </a:rPr>
              <a:t>Crnkovic</a:t>
            </a:r>
            <a:r>
              <a:rPr lang="en-US" sz="1600" dirty="0"/>
              <a:t>)</a:t>
            </a:r>
            <a:endParaRPr lang="en-US" sz="1600" dirty="0" smtClean="0"/>
          </a:p>
          <a:p>
            <a:pPr>
              <a:lnSpc>
                <a:spcPct val="90000"/>
              </a:lnSpc>
            </a:pPr>
            <a:r>
              <a:rPr lang="en-US" sz="1600" dirty="0" smtClean="0"/>
              <a:t>Electrostatic Quad Upgrade </a:t>
            </a:r>
            <a:r>
              <a:rPr lang="en-US" sz="1600" dirty="0"/>
              <a:t>L3 Manager </a:t>
            </a:r>
            <a:r>
              <a:rPr lang="en-US" sz="1600" dirty="0" smtClean="0"/>
              <a:t>(</a:t>
            </a:r>
            <a:r>
              <a:rPr lang="en-US" sz="1600" dirty="0" smtClean="0">
                <a:solidFill>
                  <a:srgbClr val="2805BB"/>
                </a:solidFill>
              </a:rPr>
              <a:t>Tishchenko</a:t>
            </a:r>
            <a:r>
              <a:rPr lang="en-US" sz="1600" dirty="0"/>
              <a:t>)</a:t>
            </a:r>
            <a:endParaRPr lang="en-US" sz="1600" dirty="0" smtClean="0"/>
          </a:p>
          <a:p>
            <a:pPr lvl="1">
              <a:lnSpc>
                <a:spcPct val="90000"/>
              </a:lnSpc>
            </a:pPr>
            <a:r>
              <a:rPr lang="en-US" sz="1600" dirty="0" smtClean="0"/>
              <a:t>Refurbish </a:t>
            </a:r>
            <a:r>
              <a:rPr lang="en-US" sz="1600" dirty="0"/>
              <a:t>electric quadrupoles (ESQ) (</a:t>
            </a:r>
            <a:r>
              <a:rPr lang="en-US" sz="1600" dirty="0">
                <a:solidFill>
                  <a:srgbClr val="2805BB"/>
                </a:solidFill>
              </a:rPr>
              <a:t>Morse, Tishchenko, Crnkovic</a:t>
            </a:r>
            <a:r>
              <a:rPr lang="en-US" sz="1600" dirty="0"/>
              <a:t>)</a:t>
            </a:r>
            <a:endParaRPr lang="en-US" sz="1600" dirty="0" smtClean="0"/>
          </a:p>
          <a:p>
            <a:pPr lvl="2">
              <a:lnSpc>
                <a:spcPct val="90000"/>
              </a:lnSpc>
            </a:pPr>
            <a:r>
              <a:rPr lang="en-US" sz="1600" dirty="0" smtClean="0"/>
              <a:t>ESQ </a:t>
            </a:r>
            <a:r>
              <a:rPr lang="en-US" sz="1600" dirty="0"/>
              <a:t>to </a:t>
            </a:r>
            <a:r>
              <a:rPr lang="en-US" sz="1600" dirty="0" smtClean="0"/>
              <a:t>run </a:t>
            </a:r>
            <a:r>
              <a:rPr lang="en-US" sz="1600" dirty="0"/>
              <a:t>at </a:t>
            </a:r>
            <a:r>
              <a:rPr lang="en-US" sz="1600" dirty="0" smtClean="0"/>
              <a:t>higher </a:t>
            </a:r>
            <a:r>
              <a:rPr lang="en-US" sz="1600" dirty="0"/>
              <a:t>field-focusing index </a:t>
            </a:r>
            <a:r>
              <a:rPr lang="en-US" sz="1600" dirty="0" smtClean="0"/>
              <a:t>to ~eliminate CBO systematic error.</a:t>
            </a:r>
            <a:endParaRPr lang="en-US" sz="1600" dirty="0"/>
          </a:p>
          <a:p>
            <a:pPr lvl="2">
              <a:lnSpc>
                <a:spcPct val="80000"/>
              </a:lnSpc>
            </a:pPr>
            <a:r>
              <a:rPr lang="en-US" sz="1600" dirty="0" smtClean="0"/>
              <a:t>Test </a:t>
            </a:r>
            <a:r>
              <a:rPr lang="en-US" sz="1600" dirty="0"/>
              <a:t>full </a:t>
            </a:r>
            <a:r>
              <a:rPr lang="en-US" sz="1600" dirty="0" smtClean="0"/>
              <a:t>prototype and </a:t>
            </a:r>
            <a:r>
              <a:rPr lang="en-US" sz="1600" dirty="0"/>
              <a:t>refit </a:t>
            </a:r>
            <a:r>
              <a:rPr lang="en-US" sz="1600" dirty="0" smtClean="0"/>
              <a:t>all </a:t>
            </a:r>
            <a:r>
              <a:rPr lang="en-US" sz="1600" dirty="0"/>
              <a:t>modules with the upgraded design.</a:t>
            </a:r>
          </a:p>
          <a:p>
            <a:pPr lvl="1">
              <a:lnSpc>
                <a:spcPct val="110000"/>
              </a:lnSpc>
            </a:pPr>
            <a:r>
              <a:rPr lang="en-US" sz="1600" dirty="0"/>
              <a:t>Develop CBO elimination </a:t>
            </a:r>
            <a:r>
              <a:rPr lang="en-US" sz="1600" dirty="0" smtClean="0"/>
              <a:t>using </a:t>
            </a:r>
            <a:r>
              <a:rPr lang="en-US" sz="1600" dirty="0"/>
              <a:t>RF at CBO </a:t>
            </a:r>
            <a:r>
              <a:rPr lang="en-US" sz="1600" dirty="0" smtClean="0"/>
              <a:t>injection r frequency </a:t>
            </a:r>
            <a:r>
              <a:rPr lang="en-US" sz="1600" dirty="0"/>
              <a:t>and phase shifting at the end of </a:t>
            </a:r>
            <a:r>
              <a:rPr lang="en-US" sz="1600" dirty="0" smtClean="0"/>
              <a:t>beam scraping</a:t>
            </a:r>
            <a:r>
              <a:rPr lang="en-US" sz="1600" dirty="0"/>
              <a:t>. (</a:t>
            </a:r>
            <a:r>
              <a:rPr lang="en-US" sz="1600" dirty="0">
                <a:solidFill>
                  <a:srgbClr val="2805BB"/>
                </a:solidFill>
              </a:rPr>
              <a:t>Morse, Tishchenko, Crnkovic</a:t>
            </a:r>
            <a:r>
              <a:rPr lang="en-US" sz="1600" dirty="0"/>
              <a:t>)</a:t>
            </a:r>
            <a:endParaRPr lang="en-US" sz="1600" dirty="0" smtClean="0"/>
          </a:p>
          <a:p>
            <a:pPr lvl="1">
              <a:lnSpc>
                <a:spcPct val="110000"/>
              </a:lnSpc>
            </a:pPr>
            <a:r>
              <a:rPr lang="en-US" sz="1600" dirty="0"/>
              <a:t>High voltage measurements using electro-optic Kerr </a:t>
            </a:r>
            <a:r>
              <a:rPr lang="en-US" sz="1600" dirty="0" smtClean="0"/>
              <a:t>effect (</a:t>
            </a:r>
            <a:r>
              <a:rPr lang="en-US" sz="1600" dirty="0" smtClean="0">
                <a:solidFill>
                  <a:srgbClr val="2805BB"/>
                </a:solidFill>
              </a:rPr>
              <a:t>Crnkovic</a:t>
            </a:r>
            <a:r>
              <a:rPr lang="en-US" sz="1600" dirty="0" smtClean="0"/>
              <a:t>)</a:t>
            </a:r>
            <a:endParaRPr lang="en-US" sz="1600" dirty="0"/>
          </a:p>
          <a:p>
            <a:pPr lvl="1">
              <a:lnSpc>
                <a:spcPct val="80000"/>
              </a:lnSpc>
            </a:pPr>
            <a:r>
              <a:rPr lang="en-US" sz="1600" dirty="0"/>
              <a:t>Study beam and spin dynamics related to CBO </a:t>
            </a:r>
            <a:r>
              <a:rPr lang="en-US" sz="1600" dirty="0" smtClean="0"/>
              <a:t>and </a:t>
            </a:r>
            <a:r>
              <a:rPr lang="en-US" sz="1600" dirty="0"/>
              <a:t>influence </a:t>
            </a:r>
            <a:r>
              <a:rPr lang="en-US" sz="1600" dirty="0" smtClean="0"/>
              <a:t>on </a:t>
            </a:r>
            <a:r>
              <a:rPr lang="en-US" sz="1600" dirty="0"/>
              <a:t>g-2 </a:t>
            </a:r>
            <a:r>
              <a:rPr lang="en-US" sz="1600" dirty="0" smtClean="0"/>
              <a:t>result (</a:t>
            </a:r>
            <a:r>
              <a:rPr lang="en-US" sz="1600" dirty="0" smtClean="0">
                <a:solidFill>
                  <a:srgbClr val="2805BB"/>
                </a:solidFill>
              </a:rPr>
              <a:t>Morse, Tishchenko, Crnkovic</a:t>
            </a:r>
            <a:r>
              <a:rPr lang="en-US" sz="1600" dirty="0" smtClean="0"/>
              <a:t>)</a:t>
            </a:r>
            <a:endParaRPr lang="en-US" sz="1600" dirty="0"/>
          </a:p>
          <a:p>
            <a:pPr lvl="1">
              <a:lnSpc>
                <a:spcPct val="80000"/>
              </a:lnSpc>
            </a:pPr>
            <a:r>
              <a:rPr lang="en-US" sz="1600" dirty="0" smtClean="0"/>
              <a:t>Study </a:t>
            </a:r>
            <a:r>
              <a:rPr lang="en-US" sz="1600" dirty="0"/>
              <a:t>muon losses as a function of beam </a:t>
            </a:r>
            <a:r>
              <a:rPr lang="en-US" sz="1600" dirty="0" smtClean="0"/>
              <a:t>scraping </a:t>
            </a:r>
            <a:r>
              <a:rPr lang="en-US" sz="1600" dirty="0"/>
              <a:t>and optimize muon storage. (</a:t>
            </a:r>
            <a:r>
              <a:rPr lang="en-US" sz="1600" dirty="0">
                <a:solidFill>
                  <a:srgbClr val="2805BB"/>
                </a:solidFill>
              </a:rPr>
              <a:t>Morse, Tishchenko, Crnkovic</a:t>
            </a:r>
            <a:r>
              <a:rPr lang="en-US" sz="1600" dirty="0"/>
              <a:t>)</a:t>
            </a:r>
            <a:endParaRPr lang="en-US" sz="1600" dirty="0" smtClean="0"/>
          </a:p>
          <a:p>
            <a:pPr>
              <a:lnSpc>
                <a:spcPct val="90000"/>
              </a:lnSpc>
            </a:pPr>
            <a:r>
              <a:rPr lang="en-US" sz="1600" dirty="0"/>
              <a:t>CAD: </a:t>
            </a:r>
            <a:r>
              <a:rPr lang="en-US" sz="1600" dirty="0" smtClean="0"/>
              <a:t>Continue to consult on technical and engineering issues for the ring.</a:t>
            </a: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1600" dirty="0" smtClean="0"/>
              <a:t>Beam/Spin Dynamics Systematic Errors: CBO, Lost muons, Differential decay for Debuncher, E821 kicker, etc</a:t>
            </a:r>
            <a:r>
              <a:rPr lang="en-US" sz="1600" dirty="0"/>
              <a:t>. (</a:t>
            </a:r>
            <a:r>
              <a:rPr lang="en-US" sz="1600" dirty="0">
                <a:solidFill>
                  <a:srgbClr val="2805BB"/>
                </a:solidFill>
              </a:rPr>
              <a:t>Morse, Tishchenko, Crnkovic</a:t>
            </a:r>
            <a:r>
              <a:rPr lang="en-US" sz="1600" dirty="0" smtClean="0"/>
              <a:t>)</a:t>
            </a:r>
          </a:p>
          <a:p>
            <a:pPr>
              <a:lnSpc>
                <a:spcPct val="90000"/>
              </a:lnSpc>
            </a:pPr>
            <a:r>
              <a:rPr lang="en-US" sz="1600" dirty="0" smtClean="0"/>
              <a:t>Participating in inflector upgrade calculations with Brett Parker (Magnet Division, BNL), Kicker upgrade (Cornell), DAQ (UKY) </a:t>
            </a:r>
            <a:r>
              <a:rPr lang="en-US" sz="1600" dirty="0"/>
              <a:t>(</a:t>
            </a:r>
            <a:r>
              <a:rPr lang="en-US" sz="1600" dirty="0">
                <a:solidFill>
                  <a:srgbClr val="2805BB"/>
                </a:solidFill>
              </a:rPr>
              <a:t>Morse, </a:t>
            </a:r>
            <a:r>
              <a:rPr lang="en-US" sz="1600" dirty="0" smtClean="0">
                <a:solidFill>
                  <a:srgbClr val="2805BB"/>
                </a:solidFill>
              </a:rPr>
              <a:t>Tishchenko</a:t>
            </a:r>
            <a:r>
              <a:rPr lang="en-US" sz="1600" dirty="0"/>
              <a:t>)</a:t>
            </a:r>
            <a:endParaRPr lang="en-US" sz="1600" dirty="0" smtClean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3670" y="16769"/>
            <a:ext cx="6518237" cy="696294"/>
          </a:xfrm>
        </p:spPr>
        <p:txBody>
          <a:bodyPr>
            <a:noAutofit/>
          </a:bodyPr>
          <a:lstStyle/>
          <a:p>
            <a:r>
              <a:rPr lang="en-US" sz="3600" dirty="0" smtClean="0"/>
              <a:t>BNL contributions to g-2 @ FNAL</a:t>
            </a:r>
            <a:endParaRPr lang="en-US" sz="360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1518245"/>
            <a:ext cx="9143999" cy="39252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Systematics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DFC0C-BE38-4675-B242-0C46D5694486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Picture 5" descr="g2magn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633" y="0"/>
            <a:ext cx="2488366" cy="171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857252"/>
            <a:ext cx="66556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The ring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2957" y="1243963"/>
            <a:ext cx="4839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Crucial ideas on how to go further than E821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29105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20213</TotalTime>
  <Words>2702</Words>
  <Application>Microsoft Macintosh PowerPoint</Application>
  <PresentationFormat>On-screen Show (4:3)</PresentationFormat>
  <Paragraphs>300</Paragraphs>
  <Slides>28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Office Theme</vt:lpstr>
      <vt:lpstr>Custom Design</vt:lpstr>
      <vt:lpstr>Worksheet</vt:lpstr>
      <vt:lpstr>g-2 and Reactor Experiments</vt:lpstr>
      <vt:lpstr>PowerPoint Presentation</vt:lpstr>
      <vt:lpstr>In addition to your own improvements you can guide others (e.g. kicker team at Cornell)</vt:lpstr>
      <vt:lpstr>g-2 @ FNAL is Hard!</vt:lpstr>
      <vt:lpstr>Statistics</vt:lpstr>
      <vt:lpstr>Reducing known systematics</vt:lpstr>
      <vt:lpstr>Reducing systematics you could live with in E821</vt:lpstr>
      <vt:lpstr>Uncovering a previously unknown systematic</vt:lpstr>
      <vt:lpstr>BNL contributions to g-2 @ FNAL</vt:lpstr>
      <vt:lpstr>BNL hardware responsibility: quads &amp; collimators</vt:lpstr>
      <vt:lpstr>PowerPoint Presentation</vt:lpstr>
      <vt:lpstr>Some facts about Daya Bay</vt:lpstr>
      <vt:lpstr>Daya Bay Plans </vt:lpstr>
      <vt:lpstr>Sterile Neutrino Analysis</vt:lpstr>
      <vt:lpstr>Daya Bay Plans </vt:lpstr>
      <vt:lpstr>Daya Bay Plans </vt:lpstr>
      <vt:lpstr>Enhance capability of CPV search in LBNE </vt:lpstr>
      <vt:lpstr>Daya Bay Plans </vt:lpstr>
      <vt:lpstr>PowerPoint Presentation</vt:lpstr>
      <vt:lpstr>PROSPECT Physics Goals</vt:lpstr>
      <vt:lpstr>PowerPoint Presentation</vt:lpstr>
      <vt:lpstr>More about JUNO</vt:lpstr>
      <vt:lpstr>Take-Aways</vt:lpstr>
      <vt:lpstr>BACKUP</vt:lpstr>
      <vt:lpstr>PowerPoint Presentation</vt:lpstr>
      <vt:lpstr>BNL Daya Bay Analysis Highlights</vt:lpstr>
      <vt:lpstr>Latest Daya Bay Results</vt:lpstr>
      <vt:lpstr>Highlights of 2013 BNL Daya Bay achievements</vt:lpstr>
    </vt:vector>
  </TitlesOfParts>
  <Company>Physics Department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Gill, Ronald L</dc:creator>
  <cp:lastModifiedBy>Laurence Littenberg</cp:lastModifiedBy>
  <cp:revision>715</cp:revision>
  <cp:lastPrinted>2015-01-12T04:01:24Z</cp:lastPrinted>
  <dcterms:created xsi:type="dcterms:W3CDTF">2011-11-18T16:39:56Z</dcterms:created>
  <dcterms:modified xsi:type="dcterms:W3CDTF">2015-01-12T17:50:45Z</dcterms:modified>
</cp:coreProperties>
</file>