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5" r:id="rId3"/>
    <p:sldId id="285" r:id="rId4"/>
    <p:sldId id="299" r:id="rId5"/>
    <p:sldId id="273" r:id="rId6"/>
    <p:sldId id="319" r:id="rId7"/>
    <p:sldId id="321" r:id="rId8"/>
    <p:sldId id="296" r:id="rId9"/>
    <p:sldId id="328" r:id="rId10"/>
    <p:sldId id="323" r:id="rId11"/>
    <p:sldId id="267" r:id="rId12"/>
    <p:sldId id="317" r:id="rId13"/>
    <p:sldId id="318" r:id="rId14"/>
    <p:sldId id="292" r:id="rId15"/>
    <p:sldId id="294" r:id="rId16"/>
    <p:sldId id="279" r:id="rId17"/>
    <p:sldId id="30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9EB9-9367-457E-910E-BDBC992C455D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7434-9230-4B8A-B44D-A288662E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on </a:t>
            </a:r>
            <a:r>
              <a:rPr lang="en-US" dirty="0" err="1" smtClean="0"/>
              <a:t>technolgy</a:t>
            </a:r>
            <a:r>
              <a:rPr lang="en-US" dirty="0" smtClean="0"/>
              <a:t> (next generation cold electronics, more multiplexing)</a:t>
            </a:r>
          </a:p>
          <a:p>
            <a:r>
              <a:rPr lang="en-US" dirty="0" smtClean="0"/>
              <a:t>Sterile</a:t>
            </a:r>
            <a:r>
              <a:rPr lang="en-US" baseline="0" dirty="0" smtClean="0"/>
              <a:t> neutrino reach (correlated two detectors)</a:t>
            </a:r>
          </a:p>
          <a:p>
            <a:r>
              <a:rPr lang="en-US" baseline="0" dirty="0" smtClean="0"/>
              <a:t>Near/Far in </a:t>
            </a:r>
            <a:r>
              <a:rPr lang="en-US" baseline="0" dirty="0" err="1" smtClean="0"/>
              <a:t>LArTPC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3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Evacuable</a:t>
            </a:r>
            <a:r>
              <a:rPr lang="en-US" dirty="0" smtClean="0"/>
              <a:t>, but we do not plan to do so </a:t>
            </a:r>
          </a:p>
          <a:p>
            <a:endParaRPr lang="en-US" dirty="0" smtClean="0"/>
          </a:p>
          <a:p>
            <a:r>
              <a:rPr lang="en-US" dirty="0" smtClean="0"/>
              <a:t>Bo did a very careful job to keep the field low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 little bit about Yale workshop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bottom one </a:t>
            </a:r>
            <a:r>
              <a:rPr lang="en-US" dirty="0" err="1" smtClean="0"/>
              <a:t>MicroBooNE</a:t>
            </a:r>
            <a:r>
              <a:rPr lang="en-US" dirty="0" smtClean="0"/>
              <a:t> 6e20</a:t>
            </a:r>
            <a:r>
              <a:rPr lang="en-US" baseline="0" dirty="0" smtClean="0"/>
              <a:t> POT</a:t>
            </a:r>
          </a:p>
          <a:p>
            <a:r>
              <a:rPr lang="en-US" baseline="0" dirty="0" smtClean="0"/>
              <a:t>Nuclear modeling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first physics motivation of the</a:t>
            </a:r>
            <a:r>
              <a:rPr lang="en-US" baseline="0" dirty="0" smtClean="0"/>
              <a:t> SBN program </a:t>
            </a:r>
            <a:r>
              <a:rPr lang="en-US" dirty="0" smtClean="0"/>
              <a:t>is to</a:t>
            </a:r>
            <a:r>
              <a:rPr lang="en-US" baseline="0" dirty="0" smtClean="0"/>
              <a:t> search for ~ eV sterile neutrino, which is suggested by the LSND/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 anomaly. </a:t>
            </a:r>
          </a:p>
          <a:p>
            <a:r>
              <a:rPr lang="en-US" baseline="0" dirty="0" smtClean="0"/>
              <a:t>In particular, the </a:t>
            </a:r>
            <a:r>
              <a:rPr lang="en-US" baseline="0" dirty="0" err="1" smtClean="0"/>
              <a:t>uBooNE</a:t>
            </a:r>
            <a:r>
              <a:rPr lang="en-US" baseline="0" dirty="0" smtClean="0"/>
              <a:t> is going to use the unique e/gamma separation of </a:t>
            </a:r>
            <a:r>
              <a:rPr lang="en-US" baseline="0" dirty="0" err="1" smtClean="0"/>
              <a:t>LArTPC</a:t>
            </a:r>
            <a:r>
              <a:rPr lang="en-US" baseline="0" dirty="0" smtClean="0"/>
              <a:t> to study the 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 low energy excess.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physics motivation is to the neutrino-argon cross section @ 0.8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region. The Phase-II/III will study the anti-neutrino-argon cross section.</a:t>
            </a:r>
          </a:p>
          <a:p>
            <a:r>
              <a:rPr lang="en-US" baseline="0" dirty="0" smtClean="0"/>
              <a:t>The Booster neutrino energy range covers the second oscillation maxima of </a:t>
            </a:r>
            <a:r>
              <a:rPr lang="en-US" baseline="0" dirty="0" smtClean="0"/>
              <a:t>LBNF. </a:t>
            </a:r>
            <a:r>
              <a:rPr lang="en-US" baseline="0" dirty="0" smtClean="0"/>
              <a:t>A good understanding of the neutrino-argon cross section and event topology is crucial for the MH determination, and future precision measurement of CP phase.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third, but in my view the most important motivation of the SBN program is the technology development and R&amp;D for </a:t>
            </a:r>
            <a:r>
              <a:rPr lang="en-US" baseline="0" dirty="0" smtClean="0"/>
              <a:t>LBNF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 recognition,</a:t>
            </a:r>
            <a:r>
              <a:rPr lang="en-US" baseline="0" dirty="0" smtClean="0"/>
              <a:t> cosmic ray’s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 a lot of plots … and sentences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7434-9230-4B8A-B44D-A288662E3E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F221-37BD-4641-8104-89ABC47D4D0C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9B7-B488-4420-9F96-0EE73BE850DD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B44-1E65-4901-8093-2584B88FACF2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6CA-4501-46E8-A76F-7D0EA2C89E53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3F02-74F0-4F2F-9404-7059CF8ED404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692-9C0C-4552-9DCC-FC10F43D8AEE}" type="datetime1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4534-4726-4B3E-B1AC-1708569672EF}" type="datetime1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5026-E332-47EE-ADC7-2BD2866EB896}" type="datetime1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426E-5BEB-443B-8030-243EEC345DB7}" type="datetime1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0A0E-1798-4E0E-BD2E-10BB6E039EA9}" type="datetime1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4A0C-AAB0-4E64-B4D9-4ABA3BBB9CED}" type="datetime1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1A06-6257-4347-ADD6-78102DB1DA3A}" type="datetime1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DOE Institutional Review of HEP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1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BNL’s Science and Technology Contributions to the Short-Baseline Accelerator </a:t>
            </a:r>
            <a:r>
              <a:rPr lang="en-US" dirty="0" smtClean="0">
                <a:latin typeface="Arial"/>
                <a:cs typeface="Arial"/>
              </a:rPr>
              <a:t>Neutrino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4024859"/>
            <a:ext cx="3276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EDG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457259" cy="13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120803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010400" y="3577878"/>
            <a:ext cx="1905000" cy="6348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328942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~eV </a:t>
            </a:r>
            <a:r>
              <a:rPr lang="en-US" b="1" dirty="0"/>
              <a:t>S</a:t>
            </a:r>
            <a:r>
              <a:rPr lang="en-US" b="1" dirty="0" smtClean="0"/>
              <a:t>terile </a:t>
            </a:r>
            <a:r>
              <a:rPr lang="en-US" b="1" dirty="0"/>
              <a:t>N</a:t>
            </a:r>
            <a:r>
              <a:rPr lang="en-US" b="1" dirty="0" smtClean="0"/>
              <a:t>eutrino?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10400" y="4648358"/>
            <a:ext cx="1905000" cy="108839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44431" y="5882131"/>
            <a:ext cx="1905000" cy="76902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3453281"/>
            <a:ext cx="24384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19887" y="4669953"/>
            <a:ext cx="24384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9357" y="5867400"/>
            <a:ext cx="24384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3610771"/>
            <a:ext cx="236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MicroBooNE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482744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LAr</a:t>
            </a:r>
            <a:r>
              <a:rPr lang="en-US" sz="2400" b="1" dirty="0" smtClean="0"/>
              <a:t>-ND/T600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8290" y="602489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LBNF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474429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(Anti)-Neutrino-Argon </a:t>
            </a:r>
          </a:p>
          <a:p>
            <a:pPr algn="ctr"/>
            <a:r>
              <a:rPr lang="en-US" b="1" dirty="0" smtClean="0"/>
              <a:t>Cross Section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591537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MH, CPV</a:t>
            </a:r>
          </a:p>
          <a:p>
            <a:pPr algn="ctr"/>
            <a:r>
              <a:rPr lang="en-US" b="1" dirty="0" err="1" smtClean="0"/>
              <a:t>Unitarity</a:t>
            </a:r>
            <a:r>
              <a:rPr lang="en-US" b="1" dirty="0" smtClean="0"/>
              <a:t> Test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3872381"/>
            <a:ext cx="14478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20431" y="5127152"/>
            <a:ext cx="14478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98625" y="6286500"/>
            <a:ext cx="14478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20431" y="5431953"/>
            <a:ext cx="1398449" cy="7620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58287" y="3986681"/>
            <a:ext cx="1475913" cy="10718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86400" y="3986681"/>
            <a:ext cx="1447800" cy="10718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>
          <a:xfrm>
            <a:off x="5867400" y="701030"/>
            <a:ext cx="3124200" cy="6052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of Cold Electronics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" y="914400"/>
            <a:ext cx="6062703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Metrics considered:</a:t>
            </a:r>
          </a:p>
          <a:p>
            <a:pPr lvl="1"/>
            <a:r>
              <a:rPr lang="en-US" sz="2400" dirty="0" smtClean="0"/>
              <a:t>Peak Signal (saturation)</a:t>
            </a:r>
          </a:p>
          <a:p>
            <a:pPr lvl="1"/>
            <a:r>
              <a:rPr lang="en-US" sz="2400" dirty="0" smtClean="0"/>
              <a:t>Signal to Noise Ratio (deconvolution)</a:t>
            </a:r>
          </a:p>
          <a:p>
            <a:pPr lvl="1"/>
            <a:r>
              <a:rPr lang="en-US" sz="2400" dirty="0" smtClean="0"/>
              <a:t>Positron resolution (timing)</a:t>
            </a:r>
          </a:p>
          <a:p>
            <a:pPr lvl="1"/>
            <a:r>
              <a:rPr lang="en-US" sz="2400" dirty="0" smtClean="0"/>
              <a:t>Two-track separation after deconvolution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3" t="67392"/>
          <a:stretch/>
        </p:blipFill>
        <p:spPr>
          <a:xfrm>
            <a:off x="0" y="3505199"/>
            <a:ext cx="3116607" cy="251476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8" b="50000"/>
          <a:stretch/>
        </p:blipFill>
        <p:spPr>
          <a:xfrm>
            <a:off x="2857592" y="3531305"/>
            <a:ext cx="3219446" cy="24122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6019960"/>
            <a:ext cx="288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Jyoti</a:t>
            </a:r>
            <a:r>
              <a:rPr lang="en-US" b="1" dirty="0" smtClean="0">
                <a:solidFill>
                  <a:srgbClr val="0070C0"/>
                </a:solidFill>
              </a:rPr>
              <a:t> Joshi, Brian Kirby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Xin Qian</a:t>
            </a:r>
          </a:p>
        </p:txBody>
      </p:sp>
    </p:spTree>
    <p:extLst>
      <p:ext uri="{BB962C8B-B14F-4D97-AF65-F5344CB8AC3E}">
        <p14:creationId xmlns:p14="http://schemas.microsoft.com/office/powerpoint/2010/main" val="1884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795580"/>
          </a:xfrm>
        </p:spPr>
        <p:txBody>
          <a:bodyPr/>
          <a:lstStyle/>
          <a:p>
            <a:r>
              <a:rPr lang="en-US" dirty="0" smtClean="0"/>
              <a:t>Preparation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9216"/>
            <a:ext cx="5334000" cy="533058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LArSoft</a:t>
            </a:r>
            <a:r>
              <a:rPr lang="en-US" sz="2000" dirty="0" smtClean="0"/>
              <a:t> successfully installed @ RACF</a:t>
            </a:r>
          </a:p>
          <a:p>
            <a:r>
              <a:rPr lang="en-US" sz="2000" dirty="0" smtClean="0"/>
              <a:t>Validation of </a:t>
            </a:r>
          </a:p>
          <a:p>
            <a:pPr lvl="1"/>
            <a:r>
              <a:rPr lang="en-US" sz="1600" dirty="0" err="1" smtClean="0"/>
              <a:t>LAr</a:t>
            </a:r>
            <a:r>
              <a:rPr lang="en-US" sz="1600" dirty="0" smtClean="0"/>
              <a:t> properties in </a:t>
            </a:r>
            <a:r>
              <a:rPr lang="en-US" sz="1600" dirty="0" err="1" smtClean="0"/>
              <a:t>LArSoft</a:t>
            </a:r>
            <a:endParaRPr lang="en-US" sz="1600" dirty="0" smtClean="0"/>
          </a:p>
          <a:p>
            <a:pPr lvl="1"/>
            <a:r>
              <a:rPr lang="en-US" sz="1600" dirty="0" smtClean="0"/>
              <a:t>TPC response in </a:t>
            </a:r>
            <a:r>
              <a:rPr lang="en-US" sz="1600" dirty="0" err="1" smtClean="0"/>
              <a:t>LArSoft</a:t>
            </a:r>
            <a:endParaRPr lang="en-US" sz="1600" dirty="0" smtClean="0"/>
          </a:p>
          <a:p>
            <a:r>
              <a:rPr lang="en-US" sz="2000" dirty="0" smtClean="0"/>
              <a:t>2D + 3D event display tools constructed </a:t>
            </a:r>
            <a:br>
              <a:rPr lang="en-US" sz="2000" dirty="0" smtClean="0"/>
            </a:br>
            <a:r>
              <a:rPr lang="en-US" sz="2000" dirty="0" smtClean="0"/>
              <a:t>to assist </a:t>
            </a:r>
            <a:r>
              <a:rPr lang="en-US" sz="2000" b="1" dirty="0" smtClean="0"/>
              <a:t>further development of automated reconstruction</a:t>
            </a:r>
            <a:r>
              <a:rPr lang="en-US" sz="20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2376488"/>
            <a:ext cx="4762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nline image 2"/>
          <p:cNvSpPr>
            <a:spLocks noChangeAspect="1" noChangeArrowheads="1"/>
          </p:cNvSpPr>
          <p:nvPr/>
        </p:nvSpPr>
        <p:spPr bwMode="auto">
          <a:xfrm>
            <a:off x="307975" y="-2224088"/>
            <a:ext cx="4762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5" y="768476"/>
            <a:ext cx="3960374" cy="4117490"/>
          </a:xfrm>
          <a:prstGeom prst="rect">
            <a:avLst/>
          </a:prstGeom>
        </p:spPr>
      </p:pic>
      <p:pic>
        <p:nvPicPr>
          <p:cNvPr id="9" name="Picture 2" descr="MicroBooN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45859" cy="7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631"/>
              </p:ext>
            </p:extLst>
          </p:nvPr>
        </p:nvGraphicFramePr>
        <p:xfrm>
          <a:off x="5070475" y="5511800"/>
          <a:ext cx="35734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6" imgW="1701720" imgH="507960" progId="Equation.DSMT4">
                  <p:embed/>
                </p:oleObj>
              </mc:Choice>
              <mc:Fallback>
                <p:oleObj name="Equation" r:id="rId6" imgW="1701720" imgH="50796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5511800"/>
                        <a:ext cx="357346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6858000" y="4885966"/>
            <a:ext cx="0" cy="6373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38601" y="5791200"/>
            <a:ext cx="879474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5" r="-2"/>
          <a:stretch/>
        </p:blipFill>
        <p:spPr>
          <a:xfrm>
            <a:off x="-1786597" y="3004599"/>
            <a:ext cx="5672797" cy="376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7" t="27949" b="35085"/>
          <a:stretch/>
        </p:blipFill>
        <p:spPr>
          <a:xfrm>
            <a:off x="2675209" y="4970353"/>
            <a:ext cx="1210991" cy="1354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7"/>
          <a:stretch/>
        </p:blipFill>
        <p:spPr>
          <a:xfrm>
            <a:off x="214134" y="3004599"/>
            <a:ext cx="2475091" cy="376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17719">
            <a:off x="3660775" y="472982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Chao Zhang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Mary </a:t>
            </a:r>
            <a:r>
              <a:rPr lang="en-US" b="1" dirty="0" err="1" smtClean="0">
                <a:solidFill>
                  <a:srgbClr val="0070C0"/>
                </a:solidFill>
              </a:rPr>
              <a:t>Bishai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Brett </a:t>
            </a:r>
            <a:r>
              <a:rPr lang="en-US" b="1" dirty="0" err="1" smtClean="0">
                <a:solidFill>
                  <a:srgbClr val="0070C0"/>
                </a:solidFill>
              </a:rPr>
              <a:t>Viren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" y="54114"/>
            <a:ext cx="903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3200" b="1" dirty="0" smtClean="0"/>
              <a:t>SBN Physics Goals and Synergy with LBNF</a:t>
            </a:r>
            <a:endParaRPr lang="en-US" sz="3200" b="1" dirty="0"/>
          </a:p>
        </p:txBody>
      </p:sp>
      <p:pic>
        <p:nvPicPr>
          <p:cNvPr id="61" name="Picture 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7010400" cy="32004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590800" y="4943190"/>
            <a:ext cx="666145" cy="1381409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019800" y="4952999"/>
            <a:ext cx="609600" cy="1371600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28599" y="4811916"/>
            <a:ext cx="1790700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uBooNE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neutrino energy range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295400" y="5410199"/>
            <a:ext cx="1600200" cy="1865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599" y="864371"/>
            <a:ext cx="8610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MicroBooNE</a:t>
            </a:r>
            <a:r>
              <a:rPr lang="en-US" sz="2000" dirty="0"/>
              <a:t> TPC design </a:t>
            </a:r>
            <a:r>
              <a:rPr lang="en-US" sz="2000" dirty="0" smtClean="0"/>
              <a:t>experience</a:t>
            </a:r>
            <a:r>
              <a:rPr lang="en-US" sz="2000" dirty="0"/>
              <a:t>, will play an essential role in the next generation of large </a:t>
            </a:r>
            <a:r>
              <a:rPr lang="en-US" sz="2000" dirty="0" err="1" smtClean="0"/>
              <a:t>LAr</a:t>
            </a:r>
            <a:r>
              <a:rPr lang="en-US" sz="2000" dirty="0" smtClean="0"/>
              <a:t> TPCs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BNL’s </a:t>
            </a:r>
            <a:r>
              <a:rPr lang="en-US" sz="2000" dirty="0"/>
              <a:t>technical effort extends to the design of  </a:t>
            </a:r>
            <a:r>
              <a:rPr lang="en-US" sz="2000" dirty="0" err="1" smtClean="0"/>
              <a:t>LAr</a:t>
            </a:r>
            <a:r>
              <a:rPr lang="en-US" sz="2000" dirty="0" smtClean="0"/>
              <a:t>-ND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Technology development and R&amp;D for </a:t>
            </a:r>
            <a:r>
              <a:rPr lang="en-US" sz="2000" dirty="0" smtClean="0">
                <a:cs typeface="Arial"/>
              </a:rPr>
              <a:t>LBNF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/>
              </a:rPr>
              <a:t>Measure </a:t>
            </a:r>
            <a:r>
              <a:rPr lang="el-GR" sz="2000" dirty="0">
                <a:cs typeface="Arial"/>
              </a:rPr>
              <a:t>ν</a:t>
            </a:r>
            <a:r>
              <a:rPr lang="en-US" sz="2000" dirty="0">
                <a:cs typeface="Arial"/>
              </a:rPr>
              <a:t>-</a:t>
            </a:r>
            <a:r>
              <a:rPr lang="en-US" sz="2000" dirty="0" err="1">
                <a:cs typeface="Arial"/>
              </a:rPr>
              <a:t>Ar</a:t>
            </a:r>
            <a:r>
              <a:rPr lang="en-US" sz="2000" dirty="0">
                <a:cs typeface="Arial"/>
              </a:rPr>
              <a:t> cross </a:t>
            </a:r>
            <a:r>
              <a:rPr lang="en-US" sz="2000" dirty="0" smtClean="0">
                <a:cs typeface="Arial"/>
              </a:rPr>
              <a:t>section @ LBNF </a:t>
            </a:r>
            <a:r>
              <a:rPr lang="en-US" sz="2000" dirty="0">
                <a:cs typeface="Arial"/>
              </a:rPr>
              <a:t>2</a:t>
            </a:r>
            <a:r>
              <a:rPr lang="en-US" sz="2000" baseline="30000" dirty="0">
                <a:cs typeface="Arial"/>
              </a:rPr>
              <a:t>nd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osc</a:t>
            </a:r>
            <a:r>
              <a:rPr lang="en-US" sz="2000" dirty="0">
                <a:cs typeface="Arial"/>
              </a:rPr>
              <a:t>. max.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Crucial for Mass </a:t>
            </a:r>
            <a:r>
              <a:rPr lang="en-US" sz="2000" dirty="0" smtClean="0">
                <a:cs typeface="Arial"/>
              </a:rPr>
              <a:t>Hierarchy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Arial"/>
              </a:rPr>
              <a:t>ψ</a:t>
            </a:r>
            <a:r>
              <a:rPr lang="en-US" sz="2000" dirty="0" smtClean="0">
                <a:cs typeface="Arial"/>
              </a:rPr>
              <a:t>-scaling, Short-Range Correlation, emphasizing the hadron side </a:t>
            </a:r>
            <a:endParaRPr lang="en-US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the </a:t>
            </a:r>
            <a:r>
              <a:rPr lang="en-US" sz="2000" dirty="0" err="1"/>
              <a:t>MiniBooNE</a:t>
            </a:r>
            <a:r>
              <a:rPr lang="en-US" sz="2000" dirty="0"/>
              <a:t> low energy </a:t>
            </a:r>
            <a:r>
              <a:rPr lang="en-US" sz="2000" dirty="0" smtClean="0"/>
              <a:t>excess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1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9" y="1219200"/>
            <a:ext cx="814550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152400"/>
            <a:ext cx="63246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Validation of GENIE with Electron Scattering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37338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Validation of GENIE neutrino event generator is crucial for cross </a:t>
            </a:r>
            <a:r>
              <a:rPr lang="en-US" sz="2000" dirty="0"/>
              <a:t>s</a:t>
            </a:r>
            <a:r>
              <a:rPr lang="en-US" sz="2000" dirty="0" smtClean="0"/>
              <a:t>ection </a:t>
            </a:r>
            <a:r>
              <a:rPr lang="en-US" sz="2000" dirty="0"/>
              <a:t>e</a:t>
            </a:r>
            <a:r>
              <a:rPr lang="en-US" sz="2000" dirty="0" smtClean="0"/>
              <a:t>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Garino</a:t>
            </a:r>
            <a:r>
              <a:rPr lang="en-US" sz="2000" dirty="0" smtClean="0"/>
              <a:t> et al. PRC 45 (1992)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Importance to understand Quasi-elastic mechanism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Important to understand the Final State Interaction (subsequent)</a:t>
            </a:r>
            <a:endParaRPr lang="en-US" sz="2000" dirty="0"/>
          </a:p>
        </p:txBody>
      </p:sp>
      <p:pic>
        <p:nvPicPr>
          <p:cNvPr id="7" name="Picture 2" descr="MicroBooN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45859" cy="7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32129">
            <a:off x="6400800" y="216586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Xin Qian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" y="838200"/>
            <a:ext cx="6178552" cy="59205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Noble liquid R&amp;D has been the backbone of many successful experiments</a:t>
            </a:r>
          </a:p>
          <a:p>
            <a:endParaRPr lang="en-US" sz="2400" dirty="0" smtClean="0"/>
          </a:p>
          <a:p>
            <a:r>
              <a:rPr lang="en-US" sz="2400" dirty="0" smtClean="0"/>
              <a:t>On-going BNL </a:t>
            </a:r>
            <a:r>
              <a:rPr lang="en-US" sz="2400" dirty="0" err="1" smtClean="0"/>
              <a:t>LAr</a:t>
            </a:r>
            <a:r>
              <a:rPr lang="en-US" sz="2400" dirty="0" smtClean="0"/>
              <a:t> R&amp;D includes</a:t>
            </a:r>
          </a:p>
          <a:p>
            <a:pPr lvl="1"/>
            <a:r>
              <a:rPr lang="en-US" sz="2200" dirty="0"/>
              <a:t>Optimization of photocathodes as a high brightness source </a:t>
            </a:r>
            <a:r>
              <a:rPr lang="en-US" sz="2200" dirty="0" smtClean="0"/>
              <a:t>of </a:t>
            </a:r>
            <a:r>
              <a:rPr lang="en-US" sz="2200" dirty="0"/>
              <a:t>electrons in </a:t>
            </a:r>
            <a:r>
              <a:rPr lang="en-US" sz="2200" dirty="0" err="1" smtClean="0"/>
              <a:t>LAr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Diffusion of electrons as a function of electric field for both longitudinal and transverse directions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Attachment cross section (rate constants) of electrons for all impurities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Early Career Award  toward improving LBNF’s purification system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883783" y="685800"/>
            <a:ext cx="3336417" cy="5029200"/>
            <a:chOff x="6019799" y="1524000"/>
            <a:chExt cx="3336417" cy="5029200"/>
          </a:xfrm>
        </p:grpSpPr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6019799" y="1524000"/>
              <a:ext cx="3124199" cy="5029200"/>
              <a:chOff x="832071" y="968376"/>
              <a:chExt cx="2927131" cy="6118228"/>
            </a:xfrm>
          </p:grpSpPr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1981201" y="4953003"/>
                <a:ext cx="1066801" cy="330201"/>
              </a:xfrm>
              <a:custGeom>
                <a:avLst/>
                <a:gdLst>
                  <a:gd name="T0" fmla="*/ 2147483647 w 680"/>
                  <a:gd name="T1" fmla="*/ 0 h 264"/>
                  <a:gd name="T2" fmla="*/ 2147483647 w 680"/>
                  <a:gd name="T3" fmla="*/ 2147483647 h 264"/>
                  <a:gd name="T4" fmla="*/ 0 w 680"/>
                  <a:gd name="T5" fmla="*/ 2147483647 h 264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264"/>
                  <a:gd name="T11" fmla="*/ 680 w 68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264">
                    <a:moveTo>
                      <a:pt x="680" y="0"/>
                    </a:moveTo>
                    <a:cubicBezTo>
                      <a:pt x="640" y="70"/>
                      <a:pt x="601" y="140"/>
                      <a:pt x="488" y="184"/>
                    </a:cubicBezTo>
                    <a:cubicBezTo>
                      <a:pt x="375" y="228"/>
                      <a:pt x="187" y="246"/>
                      <a:pt x="0" y="26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1854202" y="1784351"/>
                <a:ext cx="1905000" cy="685801"/>
                <a:chOff x="1168" y="840"/>
                <a:chExt cx="1200" cy="432"/>
              </a:xfrm>
            </p:grpSpPr>
            <p:sp>
              <p:nvSpPr>
                <p:cNvPr id="54" name="Freeform 3"/>
                <p:cNvSpPr>
                  <a:spLocks/>
                </p:cNvSpPr>
                <p:nvPr/>
              </p:nvSpPr>
              <p:spPr bwMode="auto">
                <a:xfrm>
                  <a:off x="1168" y="840"/>
                  <a:ext cx="984" cy="432"/>
                </a:xfrm>
                <a:custGeom>
                  <a:avLst/>
                  <a:gdLst>
                    <a:gd name="T0" fmla="*/ 0 w 984"/>
                    <a:gd name="T1" fmla="*/ 0 h 432"/>
                    <a:gd name="T2" fmla="*/ 168 w 984"/>
                    <a:gd name="T3" fmla="*/ 360 h 432"/>
                    <a:gd name="T4" fmla="*/ 984 w 98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432"/>
                    <a:gd name="T11" fmla="*/ 984 w 98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432">
                      <a:moveTo>
                        <a:pt x="0" y="0"/>
                      </a:moveTo>
                      <a:cubicBezTo>
                        <a:pt x="2" y="144"/>
                        <a:pt x="4" y="288"/>
                        <a:pt x="168" y="360"/>
                      </a:cubicBezTo>
                      <a:cubicBezTo>
                        <a:pt x="332" y="432"/>
                        <a:pt x="658" y="432"/>
                        <a:pt x="984" y="432"/>
                      </a:cubicBezTo>
                    </a:path>
                  </a:pathLst>
                </a:custGeom>
                <a:noFill/>
                <a:ln w="25400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2064" y="1272"/>
                  <a:ext cx="304" cy="0"/>
                </a:xfrm>
                <a:prstGeom prst="line">
                  <a:avLst/>
                </a:prstGeom>
                <a:noFill/>
                <a:ln w="203200">
                  <a:solidFill>
                    <a:srgbClr val="0000FF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981201" y="1676401"/>
                <a:ext cx="685802" cy="257176"/>
              </a:xfrm>
              <a:custGeom>
                <a:avLst/>
                <a:gdLst>
                  <a:gd name="T0" fmla="*/ 2147483647 w 512"/>
                  <a:gd name="T1" fmla="*/ 0 h 199"/>
                  <a:gd name="T2" fmla="*/ 2147483647 w 512"/>
                  <a:gd name="T3" fmla="*/ 2147483647 h 199"/>
                  <a:gd name="T4" fmla="*/ 0 w 512"/>
                  <a:gd name="T5" fmla="*/ 2147483647 h 199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199"/>
                  <a:gd name="T11" fmla="*/ 512 w 512"/>
                  <a:gd name="T12" fmla="*/ 199 h 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199">
                    <a:moveTo>
                      <a:pt x="512" y="0"/>
                    </a:moveTo>
                    <a:cubicBezTo>
                      <a:pt x="458" y="68"/>
                      <a:pt x="405" y="137"/>
                      <a:pt x="320" y="168"/>
                    </a:cubicBezTo>
                    <a:cubicBezTo>
                      <a:pt x="235" y="199"/>
                      <a:pt x="117" y="191"/>
                      <a:pt x="0" y="18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981200" y="2413000"/>
                <a:ext cx="1142999" cy="457200"/>
              </a:xfrm>
              <a:custGeom>
                <a:avLst/>
                <a:gdLst>
                  <a:gd name="T0" fmla="*/ 2147483647 w 680"/>
                  <a:gd name="T1" fmla="*/ 0 h 264"/>
                  <a:gd name="T2" fmla="*/ 2147483647 w 680"/>
                  <a:gd name="T3" fmla="*/ 2147483647 h 264"/>
                  <a:gd name="T4" fmla="*/ 0 w 680"/>
                  <a:gd name="T5" fmla="*/ 2147483647 h 264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264"/>
                  <a:gd name="T11" fmla="*/ 680 w 68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264">
                    <a:moveTo>
                      <a:pt x="680" y="0"/>
                    </a:moveTo>
                    <a:cubicBezTo>
                      <a:pt x="640" y="70"/>
                      <a:pt x="601" y="140"/>
                      <a:pt x="488" y="184"/>
                    </a:cubicBezTo>
                    <a:cubicBezTo>
                      <a:pt x="375" y="228"/>
                      <a:pt x="187" y="246"/>
                      <a:pt x="0" y="26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981201" y="2362202"/>
                <a:ext cx="762002" cy="239713"/>
              </a:xfrm>
              <a:custGeom>
                <a:avLst/>
                <a:gdLst>
                  <a:gd name="T0" fmla="*/ 2147483647 w 512"/>
                  <a:gd name="T1" fmla="*/ 0 h 199"/>
                  <a:gd name="T2" fmla="*/ 2147483647 w 512"/>
                  <a:gd name="T3" fmla="*/ 2147483647 h 199"/>
                  <a:gd name="T4" fmla="*/ 0 w 512"/>
                  <a:gd name="T5" fmla="*/ 2147483647 h 199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199"/>
                  <a:gd name="T11" fmla="*/ 512 w 512"/>
                  <a:gd name="T12" fmla="*/ 199 h 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199">
                    <a:moveTo>
                      <a:pt x="512" y="0"/>
                    </a:moveTo>
                    <a:cubicBezTo>
                      <a:pt x="458" y="68"/>
                      <a:pt x="405" y="137"/>
                      <a:pt x="320" y="168"/>
                    </a:cubicBezTo>
                    <a:cubicBezTo>
                      <a:pt x="235" y="199"/>
                      <a:pt x="117" y="191"/>
                      <a:pt x="0" y="18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981201" y="3070227"/>
                <a:ext cx="723902" cy="315914"/>
              </a:xfrm>
              <a:custGeom>
                <a:avLst/>
                <a:gdLst>
                  <a:gd name="T0" fmla="*/ 2147483647 w 512"/>
                  <a:gd name="T1" fmla="*/ 0 h 199"/>
                  <a:gd name="T2" fmla="*/ 2147483647 w 512"/>
                  <a:gd name="T3" fmla="*/ 2147483647 h 199"/>
                  <a:gd name="T4" fmla="*/ 0 w 512"/>
                  <a:gd name="T5" fmla="*/ 2147483647 h 199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199"/>
                  <a:gd name="T11" fmla="*/ 512 w 512"/>
                  <a:gd name="T12" fmla="*/ 199 h 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199">
                    <a:moveTo>
                      <a:pt x="512" y="0"/>
                    </a:moveTo>
                    <a:cubicBezTo>
                      <a:pt x="458" y="68"/>
                      <a:pt x="405" y="137"/>
                      <a:pt x="320" y="168"/>
                    </a:cubicBezTo>
                    <a:cubicBezTo>
                      <a:pt x="235" y="199"/>
                      <a:pt x="117" y="191"/>
                      <a:pt x="0" y="18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1905001" y="4800603"/>
                <a:ext cx="762002" cy="239713"/>
              </a:xfrm>
              <a:custGeom>
                <a:avLst/>
                <a:gdLst>
                  <a:gd name="T0" fmla="*/ 2147483647 w 512"/>
                  <a:gd name="T1" fmla="*/ 0 h 199"/>
                  <a:gd name="T2" fmla="*/ 2147483647 w 512"/>
                  <a:gd name="T3" fmla="*/ 2147483647 h 199"/>
                  <a:gd name="T4" fmla="*/ 0 w 512"/>
                  <a:gd name="T5" fmla="*/ 2147483647 h 199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199"/>
                  <a:gd name="T11" fmla="*/ 512 w 512"/>
                  <a:gd name="T12" fmla="*/ 199 h 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199">
                    <a:moveTo>
                      <a:pt x="512" y="0"/>
                    </a:moveTo>
                    <a:cubicBezTo>
                      <a:pt x="458" y="68"/>
                      <a:pt x="405" y="137"/>
                      <a:pt x="320" y="168"/>
                    </a:cubicBezTo>
                    <a:cubicBezTo>
                      <a:pt x="235" y="199"/>
                      <a:pt x="117" y="191"/>
                      <a:pt x="0" y="18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1905002" y="4102107"/>
                <a:ext cx="1282700" cy="546101"/>
                <a:chOff x="1224" y="1312"/>
                <a:chExt cx="808" cy="344"/>
              </a:xfrm>
            </p:grpSpPr>
            <p:sp>
              <p:nvSpPr>
                <p:cNvPr id="52" name="Freeform 11"/>
                <p:cNvSpPr>
                  <a:spLocks/>
                </p:cNvSpPr>
                <p:nvPr/>
              </p:nvSpPr>
              <p:spPr bwMode="auto">
                <a:xfrm>
                  <a:off x="1224" y="1312"/>
                  <a:ext cx="464" cy="199"/>
                </a:xfrm>
                <a:custGeom>
                  <a:avLst/>
                  <a:gdLst>
                    <a:gd name="T0" fmla="*/ 381 w 512"/>
                    <a:gd name="T1" fmla="*/ 0 h 199"/>
                    <a:gd name="T2" fmla="*/ 238 w 512"/>
                    <a:gd name="T3" fmla="*/ 168 h 199"/>
                    <a:gd name="T4" fmla="*/ 0 w 512"/>
                    <a:gd name="T5" fmla="*/ 184 h 199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199"/>
                    <a:gd name="T11" fmla="*/ 512 w 512"/>
                    <a:gd name="T12" fmla="*/ 199 h 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199">
                      <a:moveTo>
                        <a:pt x="512" y="0"/>
                      </a:moveTo>
                      <a:cubicBezTo>
                        <a:pt x="458" y="68"/>
                        <a:pt x="405" y="137"/>
                        <a:pt x="320" y="168"/>
                      </a:cubicBezTo>
                      <a:cubicBezTo>
                        <a:pt x="235" y="199"/>
                        <a:pt x="117" y="191"/>
                        <a:pt x="0" y="184"/>
                      </a:cubicBez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12"/>
                <p:cNvSpPr>
                  <a:spLocks/>
                </p:cNvSpPr>
                <p:nvPr/>
              </p:nvSpPr>
              <p:spPr bwMode="auto">
                <a:xfrm>
                  <a:off x="1272" y="1320"/>
                  <a:ext cx="760" cy="336"/>
                </a:xfrm>
                <a:custGeom>
                  <a:avLst/>
                  <a:gdLst>
                    <a:gd name="T0" fmla="*/ 949 w 680"/>
                    <a:gd name="T1" fmla="*/ 0 h 264"/>
                    <a:gd name="T2" fmla="*/ 681 w 680"/>
                    <a:gd name="T3" fmla="*/ 379 h 264"/>
                    <a:gd name="T4" fmla="*/ 0 w 680"/>
                    <a:gd name="T5" fmla="*/ 545 h 264"/>
                    <a:gd name="T6" fmla="*/ 0 60000 65536"/>
                    <a:gd name="T7" fmla="*/ 0 60000 65536"/>
                    <a:gd name="T8" fmla="*/ 0 60000 65536"/>
                    <a:gd name="T9" fmla="*/ 0 w 680"/>
                    <a:gd name="T10" fmla="*/ 0 h 264"/>
                    <a:gd name="T11" fmla="*/ 680 w 680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0" h="264">
                      <a:moveTo>
                        <a:pt x="680" y="0"/>
                      </a:moveTo>
                      <a:cubicBezTo>
                        <a:pt x="640" y="70"/>
                        <a:pt x="601" y="140"/>
                        <a:pt x="488" y="184"/>
                      </a:cubicBezTo>
                      <a:cubicBezTo>
                        <a:pt x="375" y="228"/>
                        <a:pt x="187" y="246"/>
                        <a:pt x="0" y="264"/>
                      </a:cubicBezTo>
                    </a:path>
                  </a:pathLst>
                </a:custGeom>
                <a:noFill/>
                <a:ln w="76200" cmpd="sng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1828802" y="4191002"/>
                <a:ext cx="1905000" cy="685801"/>
                <a:chOff x="1152" y="736"/>
                <a:chExt cx="1200" cy="432"/>
              </a:xfrm>
            </p:grpSpPr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1152" y="736"/>
                  <a:ext cx="984" cy="432"/>
                </a:xfrm>
                <a:custGeom>
                  <a:avLst/>
                  <a:gdLst>
                    <a:gd name="T0" fmla="*/ 0 w 984"/>
                    <a:gd name="T1" fmla="*/ 0 h 432"/>
                    <a:gd name="T2" fmla="*/ 168 w 984"/>
                    <a:gd name="T3" fmla="*/ 360 h 432"/>
                    <a:gd name="T4" fmla="*/ 984 w 98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432"/>
                    <a:gd name="T11" fmla="*/ 984 w 98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432">
                      <a:moveTo>
                        <a:pt x="0" y="0"/>
                      </a:moveTo>
                      <a:cubicBezTo>
                        <a:pt x="2" y="144"/>
                        <a:pt x="4" y="288"/>
                        <a:pt x="168" y="360"/>
                      </a:cubicBezTo>
                      <a:cubicBezTo>
                        <a:pt x="332" y="432"/>
                        <a:pt x="658" y="432"/>
                        <a:pt x="984" y="432"/>
                      </a:cubicBezTo>
                    </a:path>
                  </a:pathLst>
                </a:custGeom>
                <a:noFill/>
                <a:ln w="25400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5"/>
                <p:cNvSpPr>
                  <a:spLocks noChangeShapeType="1"/>
                </p:cNvSpPr>
                <p:nvPr/>
              </p:nvSpPr>
              <p:spPr bwMode="auto">
                <a:xfrm>
                  <a:off x="2048" y="1168"/>
                  <a:ext cx="304" cy="0"/>
                </a:xfrm>
                <a:prstGeom prst="line">
                  <a:avLst/>
                </a:prstGeom>
                <a:noFill/>
                <a:ln w="203200">
                  <a:solidFill>
                    <a:srgbClr val="0000FF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854202" y="2501902"/>
                <a:ext cx="1905000" cy="685801"/>
                <a:chOff x="1168" y="840"/>
                <a:chExt cx="1200" cy="432"/>
              </a:xfrm>
            </p:grpSpPr>
            <p:sp>
              <p:nvSpPr>
                <p:cNvPr id="48" name="Freeform 17"/>
                <p:cNvSpPr>
                  <a:spLocks/>
                </p:cNvSpPr>
                <p:nvPr/>
              </p:nvSpPr>
              <p:spPr bwMode="auto">
                <a:xfrm>
                  <a:off x="1168" y="840"/>
                  <a:ext cx="984" cy="432"/>
                </a:xfrm>
                <a:custGeom>
                  <a:avLst/>
                  <a:gdLst>
                    <a:gd name="T0" fmla="*/ 0 w 984"/>
                    <a:gd name="T1" fmla="*/ 0 h 432"/>
                    <a:gd name="T2" fmla="*/ 168 w 984"/>
                    <a:gd name="T3" fmla="*/ 360 h 432"/>
                    <a:gd name="T4" fmla="*/ 984 w 98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432"/>
                    <a:gd name="T11" fmla="*/ 984 w 98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432">
                      <a:moveTo>
                        <a:pt x="0" y="0"/>
                      </a:moveTo>
                      <a:cubicBezTo>
                        <a:pt x="2" y="144"/>
                        <a:pt x="4" y="288"/>
                        <a:pt x="168" y="360"/>
                      </a:cubicBezTo>
                      <a:cubicBezTo>
                        <a:pt x="332" y="432"/>
                        <a:pt x="658" y="432"/>
                        <a:pt x="984" y="432"/>
                      </a:cubicBezTo>
                    </a:path>
                  </a:pathLst>
                </a:custGeom>
                <a:noFill/>
                <a:ln w="25400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8"/>
                <p:cNvSpPr>
                  <a:spLocks noChangeShapeType="1"/>
                </p:cNvSpPr>
                <p:nvPr/>
              </p:nvSpPr>
              <p:spPr bwMode="auto">
                <a:xfrm>
                  <a:off x="2064" y="1272"/>
                  <a:ext cx="304" cy="0"/>
                </a:xfrm>
                <a:prstGeom prst="line">
                  <a:avLst/>
                </a:prstGeom>
                <a:noFill/>
                <a:ln w="203200">
                  <a:solidFill>
                    <a:srgbClr val="0000FF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1854202" y="3403602"/>
                <a:ext cx="1905000" cy="685801"/>
                <a:chOff x="1168" y="840"/>
                <a:chExt cx="1200" cy="432"/>
              </a:xfrm>
            </p:grpSpPr>
            <p:sp>
              <p:nvSpPr>
                <p:cNvPr id="46" name="Freeform 20"/>
                <p:cNvSpPr>
                  <a:spLocks/>
                </p:cNvSpPr>
                <p:nvPr/>
              </p:nvSpPr>
              <p:spPr bwMode="auto">
                <a:xfrm>
                  <a:off x="1168" y="840"/>
                  <a:ext cx="984" cy="432"/>
                </a:xfrm>
                <a:custGeom>
                  <a:avLst/>
                  <a:gdLst>
                    <a:gd name="T0" fmla="*/ 0 w 984"/>
                    <a:gd name="T1" fmla="*/ 0 h 432"/>
                    <a:gd name="T2" fmla="*/ 168 w 984"/>
                    <a:gd name="T3" fmla="*/ 360 h 432"/>
                    <a:gd name="T4" fmla="*/ 984 w 98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432"/>
                    <a:gd name="T11" fmla="*/ 984 w 98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432">
                      <a:moveTo>
                        <a:pt x="0" y="0"/>
                      </a:moveTo>
                      <a:cubicBezTo>
                        <a:pt x="2" y="144"/>
                        <a:pt x="4" y="288"/>
                        <a:pt x="168" y="360"/>
                      </a:cubicBezTo>
                      <a:cubicBezTo>
                        <a:pt x="332" y="432"/>
                        <a:pt x="658" y="432"/>
                        <a:pt x="984" y="432"/>
                      </a:cubicBezTo>
                    </a:path>
                  </a:pathLst>
                </a:custGeom>
                <a:noFill/>
                <a:ln w="25400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21"/>
                <p:cNvSpPr>
                  <a:spLocks noChangeShapeType="1"/>
                </p:cNvSpPr>
                <p:nvPr/>
              </p:nvSpPr>
              <p:spPr bwMode="auto">
                <a:xfrm>
                  <a:off x="2064" y="1272"/>
                  <a:ext cx="304" cy="0"/>
                </a:xfrm>
                <a:prstGeom prst="line">
                  <a:avLst/>
                </a:prstGeom>
                <a:noFill/>
                <a:ln w="203200">
                  <a:solidFill>
                    <a:srgbClr val="0000FF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1841502" y="4864103"/>
                <a:ext cx="1905000" cy="685801"/>
                <a:chOff x="1168" y="840"/>
                <a:chExt cx="1200" cy="432"/>
              </a:xfrm>
            </p:grpSpPr>
            <p:sp>
              <p:nvSpPr>
                <p:cNvPr id="44" name="Freeform 23"/>
                <p:cNvSpPr>
                  <a:spLocks/>
                </p:cNvSpPr>
                <p:nvPr/>
              </p:nvSpPr>
              <p:spPr bwMode="auto">
                <a:xfrm>
                  <a:off x="1168" y="840"/>
                  <a:ext cx="984" cy="432"/>
                </a:xfrm>
                <a:custGeom>
                  <a:avLst/>
                  <a:gdLst>
                    <a:gd name="T0" fmla="*/ 0 w 984"/>
                    <a:gd name="T1" fmla="*/ 0 h 432"/>
                    <a:gd name="T2" fmla="*/ 168 w 984"/>
                    <a:gd name="T3" fmla="*/ 360 h 432"/>
                    <a:gd name="T4" fmla="*/ 984 w 98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432"/>
                    <a:gd name="T11" fmla="*/ 984 w 98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432">
                      <a:moveTo>
                        <a:pt x="0" y="0"/>
                      </a:moveTo>
                      <a:cubicBezTo>
                        <a:pt x="2" y="144"/>
                        <a:pt x="4" y="288"/>
                        <a:pt x="168" y="360"/>
                      </a:cubicBezTo>
                      <a:cubicBezTo>
                        <a:pt x="332" y="432"/>
                        <a:pt x="658" y="432"/>
                        <a:pt x="984" y="432"/>
                      </a:cubicBezTo>
                    </a:path>
                  </a:pathLst>
                </a:custGeom>
                <a:noFill/>
                <a:ln w="25400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4"/>
                <p:cNvSpPr>
                  <a:spLocks noChangeShapeType="1"/>
                </p:cNvSpPr>
                <p:nvPr/>
              </p:nvSpPr>
              <p:spPr bwMode="auto">
                <a:xfrm>
                  <a:off x="2064" y="1272"/>
                  <a:ext cx="304" cy="0"/>
                </a:xfrm>
                <a:prstGeom prst="line">
                  <a:avLst/>
                </a:prstGeom>
                <a:noFill/>
                <a:ln w="203200">
                  <a:solidFill>
                    <a:srgbClr val="0000FF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H="1">
                <a:off x="1633856" y="1193801"/>
                <a:ext cx="45719" cy="5892803"/>
              </a:xfrm>
              <a:prstGeom prst="line">
                <a:avLst/>
              </a:prstGeom>
              <a:noFill/>
              <a:ln w="635000">
                <a:solidFill>
                  <a:srgbClr val="0000FF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-306389" y="3294475"/>
                <a:ext cx="3920456" cy="54288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200" dirty="0">
                    <a:solidFill>
                      <a:schemeClr val="bg1"/>
                    </a:solidFill>
                    <a:latin typeface="Calibri" pitchFamily="34" charset="0"/>
                  </a:rPr>
                  <a:t>Noble liquid R&amp;D</a:t>
                </a:r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832071" y="1153777"/>
                <a:ext cx="1056352" cy="40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Calibri" pitchFamily="34" charset="0"/>
                  </a:rPr>
                  <a:t>1973</a:t>
                </a:r>
              </a:p>
            </p:txBody>
          </p:sp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843970" y="1628867"/>
                <a:ext cx="559249" cy="40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Calibri" pitchFamily="34" charset="0"/>
                  </a:rPr>
                  <a:t>1980</a:t>
                </a: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843970" y="3799601"/>
                <a:ext cx="559249" cy="409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Calibri" pitchFamily="34" charset="0"/>
                  </a:rPr>
                  <a:t>2000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2356618" y="5296327"/>
                <a:ext cx="957862" cy="482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bg1"/>
                    </a:solidFill>
                    <a:latin typeface="Calibri" pitchFamily="34" charset="0"/>
                    <a:sym typeface="Symbol" pitchFamily="18" charset="2"/>
                  </a:rPr>
                  <a:t></a:t>
                </a:r>
                <a:r>
                  <a:rPr lang="en-US" altLang="en-US" sz="2000" dirty="0" err="1">
                    <a:solidFill>
                      <a:schemeClr val="bg1"/>
                    </a:solidFill>
                    <a:latin typeface="Calibri" pitchFamily="34" charset="0"/>
                  </a:rPr>
                  <a:t>BooNE</a:t>
                </a:r>
                <a:endParaRPr lang="en-US" altLang="en-US" sz="20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2426977" y="3863333"/>
                <a:ext cx="827621" cy="482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Calibri" pitchFamily="34" charset="0"/>
                  </a:rPr>
                  <a:t>NA48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843971" y="4979601"/>
                <a:ext cx="559249" cy="40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Calibri" pitchFamily="34" charset="0"/>
                  </a:rPr>
                  <a:t>2010</a:t>
                </a:r>
              </a:p>
            </p:txBody>
          </p:sp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>
                <a:off x="1854201" y="1066801"/>
                <a:ext cx="1905000" cy="947739"/>
                <a:chOff x="1168" y="816"/>
                <a:chExt cx="1200" cy="597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1168" y="816"/>
                  <a:ext cx="1200" cy="432"/>
                  <a:chOff x="1168" y="840"/>
                  <a:chExt cx="1200" cy="432"/>
                </a:xfrm>
              </p:grpSpPr>
              <p:sp>
                <p:nvSpPr>
                  <p:cNvPr id="42" name="Freeform 36"/>
                  <p:cNvSpPr>
                    <a:spLocks/>
                  </p:cNvSpPr>
                  <p:nvPr/>
                </p:nvSpPr>
                <p:spPr bwMode="auto">
                  <a:xfrm>
                    <a:off x="1168" y="840"/>
                    <a:ext cx="984" cy="432"/>
                  </a:xfrm>
                  <a:custGeom>
                    <a:avLst/>
                    <a:gdLst>
                      <a:gd name="T0" fmla="*/ 0 w 984"/>
                      <a:gd name="T1" fmla="*/ 0 h 432"/>
                      <a:gd name="T2" fmla="*/ 168 w 984"/>
                      <a:gd name="T3" fmla="*/ 360 h 432"/>
                      <a:gd name="T4" fmla="*/ 984 w 984"/>
                      <a:gd name="T5" fmla="*/ 432 h 432"/>
                      <a:gd name="T6" fmla="*/ 0 60000 65536"/>
                      <a:gd name="T7" fmla="*/ 0 60000 65536"/>
                      <a:gd name="T8" fmla="*/ 0 60000 65536"/>
                      <a:gd name="T9" fmla="*/ 0 w 984"/>
                      <a:gd name="T10" fmla="*/ 0 h 432"/>
                      <a:gd name="T11" fmla="*/ 984 w 984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84" h="432">
                        <a:moveTo>
                          <a:pt x="0" y="0"/>
                        </a:moveTo>
                        <a:cubicBezTo>
                          <a:pt x="2" y="144"/>
                          <a:pt x="4" y="288"/>
                          <a:pt x="168" y="360"/>
                        </a:cubicBezTo>
                        <a:cubicBezTo>
                          <a:pt x="332" y="432"/>
                          <a:pt x="658" y="432"/>
                          <a:pt x="984" y="432"/>
                        </a:cubicBezTo>
                      </a:path>
                    </a:pathLst>
                  </a:custGeom>
                  <a:noFill/>
                  <a:ln w="25400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272"/>
                    <a:ext cx="304" cy="0"/>
                  </a:xfrm>
                  <a:prstGeom prst="line">
                    <a:avLst/>
                  </a:prstGeom>
                  <a:noFill/>
                  <a:ln w="203200">
                    <a:solidFill>
                      <a:srgbClr val="0000FF"/>
                    </a:solidFill>
                    <a:round/>
                    <a:headEnd/>
                    <a:tailEnd type="triangle" w="med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664" y="1109"/>
                  <a:ext cx="417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chemeClr val="bg1"/>
                      </a:solidFill>
                      <a:latin typeface="Calibri" pitchFamily="34" charset="0"/>
                    </a:rPr>
                    <a:t>R806</a:t>
                  </a:r>
                </a:p>
              </p:txBody>
            </p:sp>
          </p:grp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2628806" y="2951779"/>
                <a:ext cx="438772" cy="482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Calibri" pitchFamily="34" charset="0"/>
                  </a:rPr>
                  <a:t>D0</a:t>
                </a:r>
              </a:p>
            </p:txBody>
          </p: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843970" y="2720028"/>
                <a:ext cx="559249" cy="409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Calibri" pitchFamily="34" charset="0"/>
                  </a:rPr>
                  <a:t>1990</a:t>
                </a:r>
              </a:p>
            </p:txBody>
          </p:sp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2447347" y="4653218"/>
                <a:ext cx="774917" cy="482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Calibri" pitchFamily="34" charset="0"/>
                  </a:rPr>
                  <a:t>ATLAS</a:t>
                </a: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1981201" y="1752602"/>
                <a:ext cx="1371600" cy="381000"/>
              </a:xfrm>
              <a:custGeom>
                <a:avLst/>
                <a:gdLst>
                  <a:gd name="T0" fmla="*/ 2147483647 w 680"/>
                  <a:gd name="T1" fmla="*/ 0 h 264"/>
                  <a:gd name="T2" fmla="*/ 2147483647 w 680"/>
                  <a:gd name="T3" fmla="*/ 2147483647 h 264"/>
                  <a:gd name="T4" fmla="*/ 0 w 680"/>
                  <a:gd name="T5" fmla="*/ 2147483647 h 264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264"/>
                  <a:gd name="T11" fmla="*/ 680 w 68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264">
                    <a:moveTo>
                      <a:pt x="680" y="0"/>
                    </a:moveTo>
                    <a:cubicBezTo>
                      <a:pt x="640" y="70"/>
                      <a:pt x="601" y="140"/>
                      <a:pt x="488" y="184"/>
                    </a:cubicBezTo>
                    <a:cubicBezTo>
                      <a:pt x="375" y="228"/>
                      <a:pt x="187" y="246"/>
                      <a:pt x="0" y="26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1981201" y="3073402"/>
                <a:ext cx="1270001" cy="584200"/>
              </a:xfrm>
              <a:custGeom>
                <a:avLst/>
                <a:gdLst>
                  <a:gd name="T0" fmla="*/ 2147483647 w 680"/>
                  <a:gd name="T1" fmla="*/ 0 h 264"/>
                  <a:gd name="T2" fmla="*/ 2147483647 w 680"/>
                  <a:gd name="T3" fmla="*/ 2147483647 h 264"/>
                  <a:gd name="T4" fmla="*/ 0 w 680"/>
                  <a:gd name="T5" fmla="*/ 2147483647 h 264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264"/>
                  <a:gd name="T11" fmla="*/ 680 w 68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264">
                    <a:moveTo>
                      <a:pt x="680" y="0"/>
                    </a:moveTo>
                    <a:cubicBezTo>
                      <a:pt x="640" y="70"/>
                      <a:pt x="601" y="140"/>
                      <a:pt x="488" y="184"/>
                    </a:cubicBezTo>
                    <a:cubicBezTo>
                      <a:pt x="375" y="228"/>
                      <a:pt x="187" y="246"/>
                      <a:pt x="0" y="264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7"/>
              <p:cNvSpPr>
                <a:spLocks noChangeArrowheads="1"/>
              </p:cNvSpPr>
              <p:nvPr/>
            </p:nvSpPr>
            <p:spPr bwMode="auto">
              <a:xfrm>
                <a:off x="1295401" y="968376"/>
                <a:ext cx="762001" cy="228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39" name="Text Box 48"/>
              <p:cNvSpPr txBox="1">
                <a:spLocks noChangeArrowheads="1"/>
              </p:cNvSpPr>
              <p:nvPr/>
            </p:nvSpPr>
            <p:spPr bwMode="auto">
              <a:xfrm>
                <a:off x="2459246" y="2243007"/>
                <a:ext cx="864159" cy="482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Calibri" pitchFamily="34" charset="0"/>
                  </a:rPr>
                  <a:t>HELIOS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566953" y="5484812"/>
              <a:ext cx="1789263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LAr</a:t>
              </a:r>
              <a:r>
                <a:rPr lang="en-US" b="1" dirty="0" smtClean="0"/>
                <a:t>-ND</a:t>
              </a:r>
            </a:p>
            <a:p>
              <a:endParaRPr lang="en-US" sz="1100" b="1" dirty="0"/>
            </a:p>
            <a:p>
              <a:r>
                <a:rPr lang="en-US" b="1" dirty="0" smtClean="0"/>
                <a:t>LBNF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 rot="20950707">
            <a:off x="6122281" y="5814816"/>
            <a:ext cx="28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Craig Thorn, Xin Qian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Yichen</a:t>
            </a:r>
            <a:r>
              <a:rPr lang="en-US" b="1" dirty="0" smtClean="0">
                <a:solidFill>
                  <a:srgbClr val="0070C0"/>
                </a:solidFill>
              </a:rPr>
              <a:t> Li, </a:t>
            </a:r>
            <a:r>
              <a:rPr lang="en-US" b="1" dirty="0" err="1" smtClean="0">
                <a:solidFill>
                  <a:srgbClr val="0070C0"/>
                </a:solidFill>
              </a:rPr>
              <a:t>Jyoti</a:t>
            </a:r>
            <a:r>
              <a:rPr lang="en-US" b="1" dirty="0" smtClean="0">
                <a:solidFill>
                  <a:srgbClr val="0070C0"/>
                </a:solidFill>
              </a:rPr>
              <a:t> Joshi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Synergies with </a:t>
            </a:r>
            <a:r>
              <a:rPr lang="en-US" sz="4000" dirty="0" smtClean="0"/>
              <a:t>BNL </a:t>
            </a:r>
            <a:r>
              <a:rPr lang="en-US" sz="4000" dirty="0" err="1" smtClean="0"/>
              <a:t>LAr</a:t>
            </a:r>
            <a:r>
              <a:rPr lang="en-US" sz="4000" dirty="0" smtClean="0"/>
              <a:t> R&amp;D effort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7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4" y="3886100"/>
            <a:ext cx="3121576" cy="299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88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Results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5257800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Measurement of electron transport properties  (diffusion, drift velocity and attachment) in </a:t>
            </a:r>
            <a:r>
              <a:rPr lang="en-US" sz="2000" b="1" dirty="0" err="1" smtClean="0"/>
              <a:t>LAr</a:t>
            </a:r>
            <a:r>
              <a:rPr lang="en-US" sz="2000" b="1" dirty="0" smtClean="0"/>
              <a:t> are crucial inputs to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62" y="422862"/>
            <a:ext cx="3072438" cy="3458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927022" cy="46434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477962">
            <a:off x="4077562" y="84325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Yichen</a:t>
            </a:r>
            <a:r>
              <a:rPr lang="en-US" b="1" dirty="0" smtClean="0">
                <a:solidFill>
                  <a:srgbClr val="0070C0"/>
                </a:solidFill>
              </a:rPr>
              <a:t> Li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Craig Thorn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90600" y="1752600"/>
            <a:ext cx="1447800" cy="1219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410022">
            <a:off x="788090" y="238594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Electrons are Thermal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233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private:var:folders:22:vndsqq0x0djf79vcysk9xrb40000gq:T:com.apple.Preview:PreviewTemp-qLUKdT:megaPlot_ND_ub_IC600m_shape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2" b="26264"/>
          <a:stretch/>
        </p:blipFill>
        <p:spPr bwMode="auto">
          <a:xfrm>
            <a:off x="4886642" y="381000"/>
            <a:ext cx="4257358" cy="381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Stage II&amp;III: </a:t>
            </a:r>
            <a:r>
              <a:rPr lang="en-US" sz="3200" dirty="0" err="1" smtClean="0"/>
              <a:t>LAr</a:t>
            </a:r>
            <a:r>
              <a:rPr lang="en-US" sz="3200" dirty="0" smtClean="0"/>
              <a:t>-ND + ICARUS-T600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029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Continuing </a:t>
            </a:r>
            <a:r>
              <a:rPr lang="en-US" sz="2200" dirty="0"/>
              <a:t>technology </a:t>
            </a:r>
            <a:r>
              <a:rPr lang="en-US" sz="2200" dirty="0" smtClean="0"/>
              <a:t>developments towards </a:t>
            </a:r>
            <a:r>
              <a:rPr lang="en-US" sz="2200" dirty="0" smtClean="0"/>
              <a:t>LBNF</a:t>
            </a:r>
            <a:endParaRPr lang="en-US" sz="2200" dirty="0" smtClean="0"/>
          </a:p>
          <a:p>
            <a:pPr lvl="1"/>
            <a:r>
              <a:rPr lang="en-US" sz="1800" dirty="0" smtClean="0"/>
              <a:t>Next generation cold electronics with ADC &amp; multiplexing in the cold</a:t>
            </a:r>
          </a:p>
          <a:p>
            <a:pPr lvl="1"/>
            <a:r>
              <a:rPr lang="en-US" sz="1800" dirty="0" smtClean="0"/>
              <a:t>Wrapped-Wire TPC design</a:t>
            </a:r>
          </a:p>
          <a:p>
            <a:pPr lvl="1"/>
            <a:r>
              <a:rPr lang="en-US" sz="1800" dirty="0" smtClean="0"/>
              <a:t>Membrane cryostat technology</a:t>
            </a:r>
          </a:p>
          <a:p>
            <a:pPr lvl="1"/>
            <a:r>
              <a:rPr lang="en-US" sz="1800" dirty="0" smtClean="0"/>
              <a:t>Design for ultra purity</a:t>
            </a:r>
            <a:endParaRPr lang="en-US" sz="1800" dirty="0"/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4114800"/>
            <a:ext cx="510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Definite answer to the LSND/</a:t>
            </a:r>
            <a:r>
              <a:rPr lang="en-US" sz="2000" dirty="0" err="1" smtClean="0"/>
              <a:t>MiniBooNE</a:t>
            </a:r>
            <a:r>
              <a:rPr lang="en-US" sz="2000" dirty="0" smtClean="0"/>
              <a:t>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Near/Far </a:t>
            </a:r>
            <a:r>
              <a:rPr lang="en-US" sz="2000" dirty="0" smtClean="0"/>
              <a:t>Setup </a:t>
            </a:r>
            <a:r>
              <a:rPr lang="en-US" sz="2000" dirty="0"/>
              <a:t>with </a:t>
            </a:r>
            <a:r>
              <a:rPr lang="en-US" sz="2000" dirty="0" err="1" smtClean="0"/>
              <a:t>LArTPC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Experiences accumulated and lessons learned from this setup are crucial for </a:t>
            </a:r>
            <a:r>
              <a:rPr lang="en-US" sz="2000" dirty="0" smtClean="0"/>
              <a:t>LBNF </a:t>
            </a:r>
            <a:r>
              <a:rPr lang="en-US" sz="2000" dirty="0" smtClean="0"/>
              <a:t>physics analysis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2985"/>
            <a:ext cx="3519049" cy="32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488668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LAr</a:t>
            </a:r>
            <a:r>
              <a:rPr lang="en-US" dirty="0" smtClean="0"/>
              <a:t>-ND Conceptual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124200"/>
            <a:ext cx="3141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Craig Thorn, Bo Yu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241" y="6305490"/>
            <a:ext cx="48179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Mary </a:t>
            </a:r>
            <a:r>
              <a:rPr lang="en-US" sz="2000" b="1" dirty="0" err="1" smtClean="0">
                <a:solidFill>
                  <a:srgbClr val="0070C0"/>
                </a:solidFill>
              </a:rPr>
              <a:t>Bishai</a:t>
            </a:r>
            <a:r>
              <a:rPr lang="en-US" sz="2000" b="1" dirty="0" smtClean="0">
                <a:solidFill>
                  <a:srgbClr val="0070C0"/>
                </a:solidFill>
              </a:rPr>
              <a:t>: WG2 beam systematics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76201" y="1447800"/>
            <a:ext cx="5562600" cy="4752497"/>
            <a:chOff x="580939" y="1289102"/>
            <a:chExt cx="5667461" cy="4842086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80939" y="1289102"/>
              <a:ext cx="5667461" cy="4502335"/>
              <a:chOff x="0" y="312444"/>
              <a:chExt cx="8143744" cy="6469539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066800"/>
                <a:ext cx="5205412" cy="571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77366" y="3502439"/>
                <a:ext cx="1366378" cy="75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Insulation</a:t>
                </a:r>
              </a:p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450 mm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5" name="Straight Arrow Connector 4"/>
              <p:cNvCxnSpPr>
                <a:stCxn id="4" idx="1"/>
              </p:cNvCxnSpPr>
              <p:nvPr/>
            </p:nvCxnSpPr>
            <p:spPr>
              <a:xfrm flipH="1">
                <a:off x="6499638" y="3878355"/>
                <a:ext cx="277728" cy="210756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777366" y="2197520"/>
                <a:ext cx="1366378" cy="75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Insulation</a:t>
                </a:r>
              </a:p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450 mm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>
                <a:off x="5615589" y="2573436"/>
                <a:ext cx="1161776" cy="365342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777366" y="5920318"/>
                <a:ext cx="1366378" cy="75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Insulation</a:t>
                </a:r>
              </a:p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250 mm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8" name="Straight Arrow Connector 17"/>
              <p:cNvCxnSpPr>
                <a:stCxn id="17" idx="1"/>
              </p:cNvCxnSpPr>
              <p:nvPr/>
            </p:nvCxnSpPr>
            <p:spPr>
              <a:xfrm flipH="1">
                <a:off x="5844369" y="6296233"/>
                <a:ext cx="932997" cy="31159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0" y="312444"/>
                <a:ext cx="1366378" cy="75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Insulation</a:t>
                </a:r>
              </a:p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450 mm</a:t>
                </a:r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698148" y="978458"/>
                <a:ext cx="1134715" cy="915612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395743" y="3061590"/>
                <a:ext cx="0" cy="340105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>
                <a:off x="411552" y="4571903"/>
                <a:ext cx="1407839" cy="442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4,800 mm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1403763" y="1668583"/>
                <a:ext cx="0" cy="1394636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16200000">
                <a:off x="413666" y="2072158"/>
                <a:ext cx="1407839" cy="44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660066"/>
                    </a:solidFill>
                  </a:rPr>
                  <a:t>1,200 mm</a:t>
                </a:r>
                <a:endParaRPr lang="en-US" sz="14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61091" y="6138890"/>
                <a:ext cx="1257593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 rot="16200000">
                <a:off x="-992347" y="4043994"/>
                <a:ext cx="3126179" cy="75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Desired Side Penetration</a:t>
                </a:r>
              </a:p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 for LAr pump.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stCxn id="29" idx="1"/>
              </p:cNvCxnSpPr>
              <p:nvPr/>
            </p:nvCxnSpPr>
            <p:spPr>
              <a:xfrm>
                <a:off x="570743" y="5982998"/>
                <a:ext cx="263500" cy="1558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1932442" y="1017293"/>
                <a:ext cx="745703" cy="239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744533" y="578162"/>
                <a:ext cx="1407839" cy="44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1,000 mm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021719" y="961499"/>
                <a:ext cx="2257059" cy="486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Upstream View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>
              <a:off x="1928262" y="5823411"/>
              <a:ext cx="3024738" cy="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950754" y="5823411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660066"/>
                  </a:solidFill>
                </a:rPr>
                <a:t>5,100 mm</a:t>
              </a:r>
              <a:endParaRPr lang="en-US" sz="1400" dirty="0">
                <a:solidFill>
                  <a:srgbClr val="660066"/>
                </a:solidFill>
              </a:endParaRP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LAr</a:t>
            </a:r>
            <a:r>
              <a:rPr lang="en-US" dirty="0" smtClean="0"/>
              <a:t>-ND (BNL) Design Features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486400" y="1219200"/>
            <a:ext cx="3657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Innovative </a:t>
            </a:r>
            <a:r>
              <a:rPr lang="en-US" sz="2000" dirty="0"/>
              <a:t>aspects:</a:t>
            </a:r>
          </a:p>
          <a:p>
            <a:pPr marL="548640" lvl="1" indent="-27432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 smtClean="0"/>
              <a:t>minimization </a:t>
            </a:r>
            <a:r>
              <a:rPr lang="en-US" sz="1600" dirty="0"/>
              <a:t>of the </a:t>
            </a:r>
            <a:r>
              <a:rPr lang="en-US" sz="1600" dirty="0" err="1"/>
              <a:t>ullage</a:t>
            </a:r>
            <a:r>
              <a:rPr lang="en-US" sz="1600" dirty="0"/>
              <a:t> and </a:t>
            </a:r>
            <a:r>
              <a:rPr lang="en-US" sz="1600" dirty="0" smtClean="0"/>
              <a:t>liquid vapor contact.</a:t>
            </a:r>
            <a:endParaRPr lang="en-US" sz="1600" dirty="0"/>
          </a:p>
          <a:p>
            <a:pPr marL="548640" lvl="1" indent="-274320">
              <a:buFont typeface="Arial" panose="020B0604020202020204" pitchFamily="34" charset="0"/>
              <a:buChar char="•"/>
            </a:pPr>
            <a:r>
              <a:rPr lang="en-US" sz="1600" dirty="0"/>
              <a:t>The use of cold </a:t>
            </a:r>
            <a:r>
              <a:rPr lang="en-US" sz="1600" dirty="0" err="1"/>
              <a:t>feedthroughs</a:t>
            </a:r>
            <a:r>
              <a:rPr lang="en-US" sz="1600" dirty="0"/>
              <a:t>.</a:t>
            </a:r>
          </a:p>
          <a:p>
            <a:pPr marL="548640" lvl="1" indent="-274320">
              <a:buFont typeface="Arial" panose="020B0604020202020204" pitchFamily="34" charset="0"/>
              <a:buChar char="•"/>
            </a:pPr>
            <a:r>
              <a:rPr lang="en-US" sz="1600" dirty="0"/>
              <a:t>The idea of purifying only the boil off </a:t>
            </a:r>
            <a:r>
              <a:rPr lang="en-US" sz="1600" dirty="0" err="1"/>
              <a:t>GAr</a:t>
            </a:r>
            <a:r>
              <a:rPr lang="en-US" sz="1600" dirty="0"/>
              <a:t> from the </a:t>
            </a:r>
            <a:r>
              <a:rPr lang="en-US" sz="1600" dirty="0" err="1" smtClean="0"/>
              <a:t>ullage</a:t>
            </a:r>
            <a:r>
              <a:rPr lang="en-US" sz="1600" dirty="0" smtClean="0"/>
              <a:t> during </a:t>
            </a:r>
            <a:r>
              <a:rPr lang="en-US" sz="1600" dirty="0"/>
              <a:t>operations </a:t>
            </a:r>
            <a:r>
              <a:rPr lang="en-US" sz="1600" dirty="0" smtClean="0"/>
              <a:t>(not </a:t>
            </a:r>
            <a:r>
              <a:rPr lang="en-US" sz="1600" dirty="0"/>
              <a:t>the bulk of the </a:t>
            </a:r>
            <a:r>
              <a:rPr lang="en-US" sz="1600" dirty="0" smtClean="0"/>
              <a:t>liquid)</a:t>
            </a:r>
            <a:endParaRPr lang="en-US" sz="1600" dirty="0"/>
          </a:p>
          <a:p>
            <a:pPr marL="548640" lvl="1" indent="-274320">
              <a:buFont typeface="Arial" panose="020B0604020202020204" pitchFamily="34" charset="0"/>
              <a:buChar char="•"/>
            </a:pPr>
            <a:r>
              <a:rPr lang="en-US" sz="1600" dirty="0"/>
              <a:t>The use of LN2 cooled heat exchange panels inside to </a:t>
            </a:r>
            <a:r>
              <a:rPr lang="en-US" sz="1600" dirty="0" smtClean="0"/>
              <a:t>control </a:t>
            </a:r>
            <a:r>
              <a:rPr lang="en-US" sz="1600" dirty="0"/>
              <a:t>the </a:t>
            </a:r>
            <a:r>
              <a:rPr lang="en-US" sz="1600" dirty="0" err="1"/>
              <a:t>LAr</a:t>
            </a:r>
            <a:r>
              <a:rPr lang="en-US" sz="1600" dirty="0"/>
              <a:t> </a:t>
            </a:r>
            <a:r>
              <a:rPr lang="en-US" sz="1600" dirty="0" smtClean="0"/>
              <a:t>boil-off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 conceptual design has been </a:t>
            </a:r>
            <a:r>
              <a:rPr lang="en-US" sz="2000" dirty="0" smtClean="0"/>
              <a:t>developed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Preliminary requirements for the cryostat </a:t>
            </a:r>
            <a:r>
              <a:rPr lang="en-US" sz="2000" dirty="0" smtClean="0"/>
              <a:t>are established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Beginning to engineer </a:t>
            </a:r>
            <a:r>
              <a:rPr lang="en-US" sz="2000" dirty="0"/>
              <a:t>the </a:t>
            </a:r>
            <a:r>
              <a:rPr lang="en-US" sz="2000" dirty="0" smtClean="0"/>
              <a:t>cryostat and </a:t>
            </a:r>
            <a:r>
              <a:rPr lang="en-US" sz="2000" dirty="0"/>
              <a:t>cryogenic </a:t>
            </a:r>
            <a:r>
              <a:rPr lang="en-US" sz="2000" dirty="0" smtClean="0"/>
              <a:t>systems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9569" y="6324600"/>
            <a:ext cx="34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volume: ~ 50 ton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533019">
            <a:off x="2486718" y="1104658"/>
            <a:ext cx="3304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Craig Thorn, Bo Yu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0720" y="6172200"/>
            <a:ext cx="191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more in </a:t>
            </a:r>
            <a:r>
              <a:rPr lang="en-US" dirty="0" err="1" smtClean="0"/>
              <a:t>Hucheng’s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BNL is a tremendous resource for the community in </a:t>
            </a:r>
            <a:r>
              <a:rPr lang="en-US" sz="2800" dirty="0" err="1" smtClean="0"/>
              <a:t>LAr</a:t>
            </a:r>
            <a:r>
              <a:rPr lang="en-US" sz="2800" dirty="0" smtClean="0"/>
              <a:t> TPC and cold electronics development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Major contributor to </a:t>
            </a:r>
            <a:r>
              <a:rPr lang="en-US" sz="2400" dirty="0" err="1" smtClean="0">
                <a:solidFill>
                  <a:srgbClr val="00B050"/>
                </a:solidFill>
              </a:rPr>
              <a:t>MicroBooNE</a:t>
            </a:r>
            <a:r>
              <a:rPr lang="en-US" sz="2400" dirty="0" smtClean="0">
                <a:solidFill>
                  <a:srgbClr val="00B050"/>
                </a:solidFill>
              </a:rPr>
              <a:t> and entire Short-Baseline Neutrino Program (SBN)</a:t>
            </a:r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Tremendous collaboration with university groups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</a:rPr>
              <a:t>LAr</a:t>
            </a:r>
            <a:r>
              <a:rPr lang="en-US" sz="2400" dirty="0" smtClean="0">
                <a:solidFill>
                  <a:srgbClr val="0070C0"/>
                </a:solidFill>
              </a:rPr>
              <a:t> R&amp;D is crucial in understanding/simulating </a:t>
            </a:r>
            <a:r>
              <a:rPr lang="en-US" sz="2400" dirty="0" err="1" smtClean="0">
                <a:solidFill>
                  <a:srgbClr val="0070C0"/>
                </a:solidFill>
              </a:rPr>
              <a:t>LAr</a:t>
            </a:r>
            <a:r>
              <a:rPr lang="en-US" sz="2400" dirty="0" smtClean="0">
                <a:solidFill>
                  <a:srgbClr val="0070C0"/>
                </a:solidFill>
              </a:rPr>
              <a:t> detector physics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Great value to SBN and LBNF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SBN is a critically important test bed for LBNF 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Technology development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Interesting physics reach for ~eV sterile neutrino and neutrino-Argon cross section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Automated reconstruction and improvements in simulation will be of great value for LBNF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We are contributing in a big way!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2401" y="838200"/>
            <a:ext cx="2514600" cy="2624474"/>
            <a:chOff x="152400" y="3360432"/>
            <a:chExt cx="3317789" cy="32608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360432"/>
              <a:ext cx="3317789" cy="32608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059591" y="5181600"/>
              <a:ext cx="1219200" cy="4606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73191">
              <a:off x="1160703" y="5277107"/>
              <a:ext cx="1485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10.4 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33400" y="5461773"/>
              <a:ext cx="457200" cy="1804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334655">
              <a:off x="421135" y="5588970"/>
              <a:ext cx="80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2.5 m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MicroBooN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6700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9"/>
          <p:cNvSpPr txBox="1">
            <a:spLocks noGrp="1"/>
          </p:cNvSpPr>
          <p:nvPr>
            <p:ph type="title"/>
          </p:nvPr>
        </p:nvSpPr>
        <p:spPr>
          <a:xfrm>
            <a:off x="2895600" y="676141"/>
            <a:ext cx="670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1" dirty="0" smtClean="0"/>
              <a:t>Craig Thorn	Deputy Project Manager Active Detector</a:t>
            </a:r>
          </a:p>
          <a:p>
            <a:pPr algn="l"/>
            <a:r>
              <a:rPr lang="en-US" sz="1700" b="1" dirty="0" smtClean="0"/>
              <a:t>Xin Qian		Physics, </a:t>
            </a:r>
            <a:r>
              <a:rPr lang="el-GR" sz="1700" b="1" dirty="0" smtClean="0">
                <a:cs typeface="Arial"/>
              </a:rPr>
              <a:t>ν</a:t>
            </a:r>
            <a:r>
              <a:rPr lang="en-US" sz="1700" b="1" dirty="0" smtClean="0">
                <a:cs typeface="Arial"/>
              </a:rPr>
              <a:t>-</a:t>
            </a:r>
            <a:r>
              <a:rPr lang="en-US" sz="1700" b="1" dirty="0" err="1" smtClean="0">
                <a:cs typeface="Arial"/>
              </a:rPr>
              <a:t>Ar</a:t>
            </a:r>
            <a:r>
              <a:rPr lang="en-US" sz="1700" b="1" dirty="0" smtClean="0"/>
              <a:t> Cross Section Analysis</a:t>
            </a:r>
            <a:br>
              <a:rPr lang="en-US" sz="1700" b="1" dirty="0" smtClean="0"/>
            </a:br>
            <a:r>
              <a:rPr lang="en-US" sz="1700" b="1" dirty="0" smtClean="0"/>
              <a:t>Mary </a:t>
            </a:r>
            <a:r>
              <a:rPr lang="en-US" sz="1700" b="1" dirty="0" err="1" smtClean="0"/>
              <a:t>Bishai</a:t>
            </a:r>
            <a:r>
              <a:rPr lang="en-US" sz="1700" b="1" dirty="0" smtClean="0"/>
              <a:t>	Physics, Simulation and Analysis</a:t>
            </a:r>
          </a:p>
          <a:p>
            <a:pPr algn="l"/>
            <a:r>
              <a:rPr lang="en-US" sz="1700" b="1" dirty="0">
                <a:solidFill>
                  <a:srgbClr val="0070C0"/>
                </a:solidFill>
              </a:rPr>
              <a:t>Michael </a:t>
            </a:r>
            <a:r>
              <a:rPr lang="en-US" sz="1700" b="1" dirty="0" smtClean="0">
                <a:solidFill>
                  <a:srgbClr val="0070C0"/>
                </a:solidFill>
              </a:rPr>
              <a:t>Mooney   Simulation/Calibration of Space Charge</a:t>
            </a:r>
            <a:br>
              <a:rPr lang="en-US" sz="1700" b="1" dirty="0" smtClean="0">
                <a:solidFill>
                  <a:srgbClr val="0070C0"/>
                </a:solidFill>
              </a:rPr>
            </a:br>
            <a:r>
              <a:rPr lang="en-US" sz="1700" b="1" dirty="0" err="1">
                <a:solidFill>
                  <a:srgbClr val="0070C0"/>
                </a:solidFill>
              </a:rPr>
              <a:t>Jyoti</a:t>
            </a:r>
            <a:r>
              <a:rPr lang="en-US" sz="1700" b="1" dirty="0">
                <a:solidFill>
                  <a:srgbClr val="0070C0"/>
                </a:solidFill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</a:rPr>
              <a:t>Joshi	Optimization of Cold Electronics setting</a:t>
            </a:r>
            <a:br>
              <a:rPr lang="en-US" sz="1700" b="1" dirty="0" smtClean="0">
                <a:solidFill>
                  <a:srgbClr val="0070C0"/>
                </a:solidFill>
              </a:rPr>
            </a:br>
            <a:r>
              <a:rPr lang="en-US" sz="1700" b="1" dirty="0">
                <a:solidFill>
                  <a:srgbClr val="0070C0"/>
                </a:solidFill>
              </a:rPr>
              <a:t>Brian </a:t>
            </a:r>
            <a:r>
              <a:rPr lang="en-US" sz="1700" b="1" dirty="0" smtClean="0">
                <a:solidFill>
                  <a:srgbClr val="0070C0"/>
                </a:solidFill>
              </a:rPr>
              <a:t>Kirby	Validation of Neutrino Event Generator</a:t>
            </a:r>
            <a:br>
              <a:rPr lang="en-US" sz="1700" b="1" dirty="0" smtClean="0">
                <a:solidFill>
                  <a:srgbClr val="0070C0"/>
                </a:solidFill>
              </a:rPr>
            </a:br>
            <a:r>
              <a:rPr lang="en-US" sz="1700" b="1" dirty="0" err="1" smtClean="0">
                <a:solidFill>
                  <a:srgbClr val="0070C0"/>
                </a:solidFill>
              </a:rPr>
              <a:t>Yichen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b="1" dirty="0">
                <a:solidFill>
                  <a:srgbClr val="0070C0"/>
                </a:solidFill>
              </a:rPr>
              <a:t>Li	</a:t>
            </a:r>
            <a:r>
              <a:rPr lang="en-US" sz="1700" b="1" dirty="0" smtClean="0">
                <a:solidFill>
                  <a:srgbClr val="0070C0"/>
                </a:solidFill>
              </a:rPr>
              <a:t>Electron </a:t>
            </a:r>
            <a:r>
              <a:rPr lang="en-US" sz="1700" b="1" dirty="0">
                <a:solidFill>
                  <a:srgbClr val="0070C0"/>
                </a:solidFill>
              </a:rPr>
              <a:t>&amp; </a:t>
            </a:r>
            <a:r>
              <a:rPr lang="en-US" sz="1700" b="1" dirty="0" smtClean="0">
                <a:solidFill>
                  <a:srgbClr val="0070C0"/>
                </a:solidFill>
              </a:rPr>
              <a:t>Photon transport</a:t>
            </a:r>
          </a:p>
          <a:p>
            <a:pPr algn="l"/>
            <a:r>
              <a:rPr lang="en-US" sz="1700" b="1" dirty="0" smtClean="0">
                <a:solidFill>
                  <a:srgbClr val="0070C0"/>
                </a:solidFill>
              </a:rPr>
              <a:t>Chao Zhang	Simulation, </a:t>
            </a:r>
            <a:r>
              <a:rPr lang="en-US" sz="1700" b="1" dirty="0" err="1" smtClean="0">
                <a:solidFill>
                  <a:srgbClr val="0070C0"/>
                </a:solidFill>
              </a:rPr>
              <a:t>LArSoft</a:t>
            </a:r>
            <a:endParaRPr lang="en-US" sz="1700" dirty="0">
              <a:solidFill>
                <a:srgbClr val="0070C0"/>
              </a:solidFill>
            </a:endParaRPr>
          </a:p>
          <a:p>
            <a:pPr algn="l"/>
            <a:r>
              <a:rPr lang="en-US" sz="1700" b="1" dirty="0" smtClean="0"/>
              <a:t>Susan </a:t>
            </a:r>
            <a:r>
              <a:rPr lang="en-US" sz="1700" b="1" dirty="0" err="1" smtClean="0"/>
              <a:t>Duffin</a:t>
            </a:r>
            <a:r>
              <a:rPr lang="en-US" sz="1700" b="1" dirty="0" smtClean="0"/>
              <a:t>	Cryostat Manager</a:t>
            </a:r>
          </a:p>
          <a:p>
            <a:pPr algn="l"/>
            <a:r>
              <a:rPr lang="en-US" sz="1700" b="1" dirty="0" smtClean="0"/>
              <a:t>Bo Yu		TPC Design</a:t>
            </a:r>
          </a:p>
          <a:p>
            <a:pPr algn="l"/>
            <a:r>
              <a:rPr lang="en-US" sz="1700" b="1" dirty="0" err="1" smtClean="0"/>
              <a:t>Hucheng</a:t>
            </a:r>
            <a:r>
              <a:rPr lang="en-US" sz="1700" b="1" dirty="0" smtClean="0"/>
              <a:t> Chen	Electronics Manager</a:t>
            </a:r>
          </a:p>
          <a:p>
            <a:pPr algn="l"/>
            <a:r>
              <a:rPr lang="en-US" sz="1700" b="1" dirty="0" smtClean="0"/>
              <a:t>George Mahler	Detector Assembly Integration Manager</a:t>
            </a:r>
            <a:endParaRPr lang="en-US" sz="1700" b="1" dirty="0" smtClean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MicroBooNE</a:t>
            </a:r>
            <a:r>
              <a:rPr lang="en-US" sz="3600" b="1" dirty="0"/>
              <a:t> @ </a:t>
            </a:r>
            <a:r>
              <a:rPr lang="en-US" sz="3600" b="1" dirty="0" smtClean="0"/>
              <a:t>BNL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038600"/>
            <a:ext cx="8921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BNL has been playing crucial roles to the development of </a:t>
            </a:r>
            <a:r>
              <a:rPr lang="en-US" sz="2000" b="1" dirty="0" err="1" smtClean="0"/>
              <a:t>MicroBooNE</a:t>
            </a:r>
            <a:r>
              <a:rPr lang="en-US" sz="2000" b="1" dirty="0" smtClean="0"/>
              <a:t>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One of three initial institutions (BNL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+ Columbia + Yale)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Major part of 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esign was developed by BNL</a:t>
            </a:r>
          </a:p>
          <a:p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/>
              <a:t>Lead contributor to the construction</a:t>
            </a:r>
            <a:r>
              <a:rPr lang="en-US" sz="2000" dirty="0" smtClean="0"/>
              <a:t>:  Cryostat, TPC, Front-end electronics</a:t>
            </a:r>
          </a:p>
          <a:p>
            <a:r>
              <a:rPr lang="en-US" sz="2000" b="1" dirty="0"/>
              <a:t>Tremendous collaboration with university </a:t>
            </a:r>
            <a:r>
              <a:rPr lang="en-US" sz="2000" b="1" dirty="0" smtClean="0"/>
              <a:t>groups</a:t>
            </a:r>
          </a:p>
          <a:p>
            <a:r>
              <a:rPr lang="en-US" b="1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TPC designed at BNL, constructed at Yale and Syracuse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Cold electronics @ BNL, warm electronics @ Columbia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1375" y="6354396"/>
            <a:ext cx="666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CD4 received recently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8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6700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115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MicroBooNE</a:t>
            </a:r>
            <a:r>
              <a:rPr lang="en-US" sz="3600" b="1" dirty="0"/>
              <a:t> @ </a:t>
            </a:r>
            <a:r>
              <a:rPr lang="en-US" sz="3600" b="1" dirty="0" smtClean="0"/>
              <a:t>BNL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518"/>
            <a:ext cx="4495800" cy="32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68566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" y="1106031"/>
            <a:ext cx="4685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Susan </a:t>
            </a:r>
            <a:r>
              <a:rPr lang="en-US" sz="2000" b="1" dirty="0" err="1" smtClean="0">
                <a:solidFill>
                  <a:srgbClr val="0070C0"/>
                </a:solidFill>
              </a:rPr>
              <a:t>Duffin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Cryostat Design &amp; Fabrication</a:t>
            </a:r>
          </a:p>
          <a:p>
            <a:endParaRPr lang="en-US" sz="2000" dirty="0"/>
          </a:p>
          <a:p>
            <a:r>
              <a:rPr lang="en-US" sz="2000" dirty="0" smtClean="0"/>
              <a:t>Stainless steel vessel</a:t>
            </a:r>
          </a:p>
          <a:p>
            <a:endParaRPr lang="en-US" sz="2000" dirty="0" smtClean="0"/>
          </a:p>
          <a:p>
            <a:r>
              <a:rPr lang="en-US" sz="2000" dirty="0" smtClean="0"/>
              <a:t>Foam insulation 16’’ thick &lt; 15 W/m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Foam supports 1 fixed, 1 sliding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99978" y="4154031"/>
            <a:ext cx="4320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Bo Yu:</a:t>
            </a:r>
            <a:r>
              <a:rPr lang="en-US" sz="2000" dirty="0" smtClean="0"/>
              <a:t>    TPC Design</a:t>
            </a:r>
          </a:p>
          <a:p>
            <a:endParaRPr lang="en-US" sz="2000" dirty="0"/>
          </a:p>
          <a:p>
            <a:r>
              <a:rPr lang="en-US" sz="2000" dirty="0" smtClean="0"/>
              <a:t>Stainless and FR4 structure</a:t>
            </a:r>
          </a:p>
          <a:p>
            <a:r>
              <a:rPr lang="en-US" sz="2000" dirty="0" smtClean="0"/>
              <a:t>3456 Y collection,</a:t>
            </a:r>
            <a:br>
              <a:rPr lang="en-US" sz="2000" dirty="0" smtClean="0"/>
            </a:br>
            <a:r>
              <a:rPr lang="en-US" sz="2000" dirty="0" smtClean="0"/>
              <a:t>2400 U &amp; V induction wires</a:t>
            </a:r>
          </a:p>
          <a:p>
            <a:endParaRPr lang="en-US" sz="2000" dirty="0" smtClean="0"/>
          </a:p>
          <a:p>
            <a:r>
              <a:rPr lang="en-US" sz="2000" dirty="0" smtClean="0"/>
              <a:t>Cathode @ 125 kV </a:t>
            </a:r>
          </a:p>
          <a:p>
            <a:r>
              <a:rPr lang="en-US" sz="2000" dirty="0" smtClean="0"/>
              <a:t>500 V/cm drift field for 2.5 m drift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4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6700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115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MicroBooNE</a:t>
            </a:r>
            <a:r>
              <a:rPr lang="en-US" sz="3600" b="1" dirty="0"/>
              <a:t> @ </a:t>
            </a:r>
            <a:r>
              <a:rPr lang="en-US" sz="3600" b="1" dirty="0" smtClean="0"/>
              <a:t>BNL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79" y="823596"/>
            <a:ext cx="8834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Hucheng</a:t>
            </a:r>
            <a:r>
              <a:rPr lang="en-US" sz="2000" b="1" dirty="0" smtClean="0">
                <a:solidFill>
                  <a:srgbClr val="0070C0"/>
                </a:solidFill>
              </a:rPr>
              <a:t> Chen: 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    </a:t>
            </a:r>
            <a:r>
              <a:rPr lang="en-US" sz="2000" dirty="0" smtClean="0"/>
              <a:t>Readout electronics </a:t>
            </a:r>
            <a:br>
              <a:rPr lang="en-US" sz="2000" dirty="0" smtClean="0"/>
            </a:br>
            <a:r>
              <a:rPr lang="en-US" sz="2000" dirty="0" smtClean="0"/>
              <a:t>                                  Design &amp;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BNL low-noise (half) cold CMOS ASIC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Warm intermediate amplifiers </a:t>
            </a:r>
            <a:br>
              <a:rPr lang="en-US" sz="2000" dirty="0" smtClean="0"/>
            </a:br>
            <a:r>
              <a:rPr lang="en-US" sz="2000" dirty="0" smtClean="0"/>
              <a:t>with commercial ADCs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0156"/>
            <a:ext cx="8361680" cy="395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2514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25262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6259156"/>
            <a:ext cx="817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85035" y="609600"/>
            <a:ext cx="3660760" cy="2286000"/>
            <a:chOff x="22326600" y="17221195"/>
            <a:chExt cx="7882538" cy="4862153"/>
          </a:xfrm>
        </p:grpSpPr>
        <p:grpSp>
          <p:nvGrpSpPr>
            <p:cNvPr id="13" name="Group 318"/>
            <p:cNvGrpSpPr/>
            <p:nvPr/>
          </p:nvGrpSpPr>
          <p:grpSpPr>
            <a:xfrm>
              <a:off x="22326600" y="17221195"/>
              <a:ext cx="7882538" cy="4862153"/>
              <a:chOff x="21149662" y="18101846"/>
              <a:chExt cx="5257800" cy="3876799"/>
            </a:xfrm>
          </p:grpSpPr>
          <p:pic>
            <p:nvPicPr>
              <p:cNvPr id="17" name="Picture 16" descr="noise.09042012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49662" y="18101846"/>
                <a:ext cx="5257800" cy="369164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3656561" y="21528806"/>
                <a:ext cx="961837" cy="4498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smtClean="0"/>
                  <a:t>Channel</a:t>
                </a:r>
                <a:endParaRPr lang="en-US" sz="105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20539752" y="19733270"/>
                <a:ext cx="1750843" cy="3864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smtClean="0"/>
                  <a:t>RMS Noise (e</a:t>
                </a:r>
                <a:r>
                  <a:rPr lang="en-US" sz="1050" baseline="30000" dirty="0" smtClean="0"/>
                  <a:t>-</a:t>
                </a:r>
                <a:r>
                  <a:rPr lang="en-US" sz="1050" dirty="0" smtClean="0"/>
                  <a:t>)</a:t>
                </a:r>
                <a:endParaRPr lang="en-US" sz="105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774400" y="17983197"/>
              <a:ext cx="4190999" cy="730106"/>
            </a:xfrm>
            <a:prstGeom prst="rect">
              <a:avLst/>
            </a:prstGeom>
            <a:solidFill>
              <a:srgbClr val="FFF6BE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Noise is ~550e</a:t>
              </a:r>
              <a:r>
                <a:rPr lang="en-US" sz="800" baseline="30000" dirty="0" smtClean="0">
                  <a:solidFill>
                    <a:schemeClr val="tx1"/>
                  </a:solidFill>
                </a:rPr>
                <a:t>-</a:t>
              </a:r>
              <a:r>
                <a:rPr lang="en-US" sz="800" dirty="0">
                  <a:solidFill>
                    <a:schemeClr val="tx1"/>
                  </a:solidFill>
                </a:rPr>
                <a:t> with C</a:t>
              </a:r>
              <a:r>
                <a:rPr lang="en-US" sz="800" baseline="-25000" dirty="0">
                  <a:solidFill>
                    <a:schemeClr val="tx1"/>
                  </a:solidFill>
                </a:rPr>
                <a:t>D</a:t>
              </a:r>
              <a:r>
                <a:rPr lang="en-US" sz="800" dirty="0">
                  <a:solidFill>
                    <a:schemeClr val="tx1"/>
                  </a:solidFill>
                </a:rPr>
                <a:t> = 150pF in </a:t>
              </a:r>
              <a:r>
                <a:rPr lang="en-US" sz="800" dirty="0" smtClean="0">
                  <a:solidFill>
                    <a:schemeClr val="tx1"/>
                  </a:solidFill>
                </a:rPr>
                <a:t>LN</a:t>
              </a:r>
              <a:r>
                <a:rPr lang="en-US" sz="8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800" dirty="0" smtClean="0">
                  <a:solidFill>
                    <a:schemeClr val="tx1"/>
                  </a:solidFill>
                </a:rPr>
                <a:t> (1us, 14mV/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fC</a:t>
              </a:r>
              <a:r>
                <a:rPr lang="en-US" sz="800" dirty="0" smtClean="0">
                  <a:solidFill>
                    <a:schemeClr val="tx1"/>
                  </a:solidFill>
                </a:rPr>
                <a:t>)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3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449579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BNL-led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77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Cryostat</a:t>
            </a:r>
          </a:p>
          <a:p>
            <a:pPr lvl="1"/>
            <a:r>
              <a:rPr lang="en-US" dirty="0" smtClean="0"/>
              <a:t>Vessel </a:t>
            </a:r>
            <a:r>
              <a:rPr lang="en-US" dirty="0"/>
              <a:t>and foam supports complete at </a:t>
            </a:r>
            <a:r>
              <a:rPr lang="en-US" dirty="0" smtClean="0"/>
              <a:t>FNAL</a:t>
            </a:r>
          </a:p>
          <a:p>
            <a:pPr lvl="1"/>
            <a:r>
              <a:rPr lang="en-US" dirty="0" smtClean="0"/>
              <a:t>Endcap welded with TPC &amp; PMTs inside</a:t>
            </a:r>
            <a:endParaRPr lang="en-US" sz="1800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TPC</a:t>
            </a:r>
          </a:p>
          <a:p>
            <a:pPr lvl="1"/>
            <a:r>
              <a:rPr lang="en-US" dirty="0" smtClean="0"/>
              <a:t>Assembly </a:t>
            </a:r>
            <a:r>
              <a:rPr lang="en-US" dirty="0"/>
              <a:t>complete, wire tensioning </a:t>
            </a:r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TPC </a:t>
            </a:r>
            <a:r>
              <a:rPr lang="en-US" dirty="0"/>
              <a:t>is installed in the </a:t>
            </a:r>
            <a:r>
              <a:rPr lang="en-US" dirty="0" smtClean="0"/>
              <a:t>cryostat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cage voltage divider </a:t>
            </a:r>
            <a:r>
              <a:rPr lang="en-US" dirty="0" smtClean="0"/>
              <a:t>fixed</a:t>
            </a:r>
            <a:endParaRPr lang="en-US" sz="1800" dirty="0"/>
          </a:p>
          <a:p>
            <a:endParaRPr lang="en-US" sz="3600" b="1" dirty="0" smtClean="0"/>
          </a:p>
          <a:p>
            <a:r>
              <a:rPr lang="en-US" sz="3600" b="1" dirty="0" smtClean="0"/>
              <a:t>Readout Electronics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electronics installed on the </a:t>
            </a:r>
            <a:r>
              <a:rPr lang="en-US" dirty="0" smtClean="0"/>
              <a:t>TPC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electronics installed on </a:t>
            </a:r>
            <a:r>
              <a:rPr lang="en-US" dirty="0" err="1" smtClean="0"/>
              <a:t>feedthroughs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/>
              <a:t>chain, through DAQ, verified for all </a:t>
            </a:r>
            <a:r>
              <a:rPr lang="en-US" dirty="0" smtClean="0"/>
              <a:t>channels</a:t>
            </a:r>
            <a:endParaRPr lang="en-US" sz="18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"/>
            <a:ext cx="266700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5200"/>
            <a:ext cx="2503358" cy="3337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503358" cy="332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010242">
            <a:off x="6640634" y="2905504"/>
            <a:ext cx="23331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George Mahler</a:t>
            </a:r>
          </a:p>
          <a:p>
            <a:r>
              <a:rPr lang="en-US" sz="2000" dirty="0" smtClean="0"/>
              <a:t>Detector Assembly Integration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86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505200"/>
            <a:ext cx="3362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Simulation/Calibration of Space Charge Distortion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440363"/>
          </a:xfrm>
        </p:spPr>
        <p:txBody>
          <a:bodyPr/>
          <a:lstStyle/>
          <a:p>
            <a:r>
              <a:rPr lang="en-US" sz="2400" dirty="0" smtClean="0"/>
              <a:t>Space Charge: excess electric </a:t>
            </a:r>
            <a:r>
              <a:rPr lang="en-US" sz="2400" b="1" dirty="0" smtClean="0"/>
              <a:t>charge</a:t>
            </a:r>
            <a:r>
              <a:rPr lang="en-US" sz="2400" dirty="0" smtClean="0"/>
              <a:t> (slow-moving ions) distributed in </a:t>
            </a:r>
            <a:r>
              <a:rPr lang="en-US" sz="2400" b="1" dirty="0" smtClean="0"/>
              <a:t>space</a:t>
            </a:r>
            <a:r>
              <a:rPr lang="en-US" sz="2400" dirty="0" smtClean="0"/>
              <a:t> due to cosmic </a:t>
            </a:r>
            <a:r>
              <a:rPr lang="en-US" sz="2400" dirty="0" err="1" smtClean="0"/>
              <a:t>muon</a:t>
            </a:r>
            <a:r>
              <a:rPr lang="en-US" sz="2400" dirty="0" err="1"/>
              <a:t>s</a:t>
            </a:r>
            <a:endParaRPr lang="en-US" sz="2400" dirty="0" smtClean="0"/>
          </a:p>
          <a:p>
            <a:pPr lvl="1"/>
            <a:r>
              <a:rPr lang="en-US" sz="2400" dirty="0" smtClean="0"/>
              <a:t>Modified E field in TPC, thus track/shower reconstruction</a:t>
            </a:r>
          </a:p>
          <a:p>
            <a:pPr lvl="1"/>
            <a:r>
              <a:rPr lang="en-US" sz="2400" dirty="0" smtClean="0"/>
              <a:t>Challenges for the surface </a:t>
            </a:r>
            <a:r>
              <a:rPr lang="en-US" sz="2400" dirty="0" err="1" smtClean="0"/>
              <a:t>LAr</a:t>
            </a:r>
            <a:r>
              <a:rPr lang="en-US" sz="2400" dirty="0" smtClean="0"/>
              <a:t> TPC</a:t>
            </a:r>
          </a:p>
          <a:p>
            <a:pPr lvl="1"/>
            <a:r>
              <a:rPr lang="en-US" sz="2400" dirty="0" smtClean="0"/>
              <a:t>Magnitude of distortion scaled with Dimension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and E</a:t>
            </a:r>
            <a:r>
              <a:rPr lang="en-US" sz="2400" baseline="30000" dirty="0" smtClean="0"/>
              <a:t>-1.7</a:t>
            </a:r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"/>
          <a:stretch/>
        </p:blipFill>
        <p:spPr bwMode="auto">
          <a:xfrm>
            <a:off x="3273714" y="2895600"/>
            <a:ext cx="5870286" cy="39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71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Space Charge Simulation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20302964">
            <a:off x="3068832" y="5188095"/>
            <a:ext cx="1967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Michael Mooney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Xin Qian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Craig </a:t>
            </a:r>
            <a:r>
              <a:rPr lang="en-US" b="1" dirty="0" smtClean="0">
                <a:solidFill>
                  <a:srgbClr val="0070C0"/>
                </a:solidFill>
              </a:rPr>
              <a:t>Thorn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Bo Yu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50" y="3397072"/>
            <a:ext cx="32160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 Charge Tomography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Calibration:  {</a:t>
            </a:r>
            <a:r>
              <a:rPr lang="en-US" sz="2400" dirty="0" err="1" smtClean="0"/>
              <a:t>x,y,z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reconstructed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{</a:t>
            </a:r>
            <a:r>
              <a:rPr lang="en-US" sz="2400" dirty="0" err="1" smtClean="0">
                <a:sym typeface="Wingdings" panose="05000000000000000000" pitchFamily="2" charset="2"/>
              </a:rPr>
              <a:t>x,y,z</a:t>
            </a:r>
            <a:r>
              <a:rPr lang="en-US" sz="2400" dirty="0">
                <a:sym typeface="Wingdings" panose="05000000000000000000" pitchFamily="2" charset="2"/>
              </a:rPr>
              <a:t>}</a:t>
            </a:r>
            <a:r>
              <a:rPr lang="en-US" sz="2400" baseline="-25000" dirty="0" smtClean="0">
                <a:sym typeface="Wingdings" panose="05000000000000000000" pitchFamily="2" charset="2"/>
              </a:rPr>
              <a:t>true</a:t>
            </a:r>
            <a:endParaRPr lang="en-US" sz="2400" baseline="-25000" dirty="0" smtClean="0"/>
          </a:p>
          <a:p>
            <a:r>
              <a:rPr lang="en-US" sz="2400" dirty="0" smtClean="0"/>
              <a:t>Use laser and TPC geometry to obtain points with known pos.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Together with anode (signal) plane and</a:t>
            </a:r>
            <a:br>
              <a:rPr lang="en-US" sz="2400" dirty="0" smtClean="0"/>
            </a:br>
            <a:r>
              <a:rPr lang="en-US" sz="2400" dirty="0" smtClean="0"/>
              <a:t>laser crossing points, we have </a:t>
            </a:r>
            <a:br>
              <a:rPr lang="en-US" sz="2400" dirty="0" smtClean="0"/>
            </a:br>
            <a:r>
              <a:rPr lang="en-US" sz="2400" dirty="0" smtClean="0"/>
              <a:t>first-order pool of  anchor points</a:t>
            </a:r>
          </a:p>
          <a:p>
            <a:r>
              <a:rPr lang="en-US" sz="2400" dirty="0" smtClean="0"/>
              <a:t>With cosmic rays, we enable a new</a:t>
            </a:r>
            <a:br>
              <a:rPr lang="en-US" sz="2400" dirty="0" smtClean="0"/>
            </a:br>
            <a:r>
              <a:rPr lang="en-US" sz="2400" dirty="0" smtClean="0"/>
              <a:t>set of anchor points </a:t>
            </a:r>
          </a:p>
          <a:p>
            <a:r>
              <a:rPr lang="en-US" sz="2400" dirty="0" smtClean="0"/>
              <a:t>Iteration process to full-volume calibration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6316775" cy="188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3166" y="62362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Michael Mooney</a:t>
            </a:r>
          </a:p>
          <a:p>
            <a:r>
              <a:rPr lang="en-US" b="1" dirty="0">
                <a:solidFill>
                  <a:srgbClr val="0070C0"/>
                </a:solidFill>
              </a:rPr>
              <a:t>Xin Qian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1981200"/>
            <a:ext cx="1838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Tomography:</a:t>
            </a:r>
          </a:p>
          <a:p>
            <a:r>
              <a:rPr lang="en-US" dirty="0" smtClean="0"/>
              <a:t>Laser + </a:t>
            </a:r>
          </a:p>
          <a:p>
            <a:r>
              <a:rPr lang="en-US" dirty="0" smtClean="0"/>
              <a:t>Cosmic </a:t>
            </a:r>
            <a:r>
              <a:rPr lang="en-US" dirty="0" err="1" smtClean="0"/>
              <a:t>Muons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820" y="795580"/>
            <a:ext cx="1833687" cy="20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019800" cy="906162"/>
          </a:xfrm>
        </p:spPr>
        <p:txBody>
          <a:bodyPr/>
          <a:lstStyle/>
          <a:p>
            <a:r>
              <a:rPr lang="en-US" dirty="0" smtClean="0"/>
              <a:t>TPC signal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42742" cy="5791200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mproving signal response simulation in </a:t>
            </a:r>
            <a:r>
              <a:rPr lang="en-US" sz="2400" dirty="0" err="1" smtClean="0"/>
              <a:t>LArSoft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wire signal response is a convolution of </a:t>
            </a:r>
          </a:p>
          <a:p>
            <a:pPr lvl="1"/>
            <a:r>
              <a:rPr lang="en-US" sz="2000" dirty="0" smtClean="0"/>
              <a:t>Field response           : simulated by Garfield in 2D</a:t>
            </a:r>
          </a:p>
          <a:p>
            <a:pPr lvl="1"/>
            <a:r>
              <a:rPr lang="en-US" sz="2000" dirty="0" smtClean="0"/>
              <a:t>Electronics response:  simulated by SPICE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MicroBoo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45859" cy="7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822" y="2943042"/>
            <a:ext cx="309663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959376" y="3200400"/>
            <a:ext cx="2261682" cy="307777"/>
            <a:chOff x="4267200" y="3352800"/>
            <a:chExt cx="2261682" cy="30777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9682" y="3581400"/>
              <a:ext cx="1219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67200" y="335280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electrons</a:t>
              </a:r>
              <a:endParaRPr lang="en-US" sz="1400" b="1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54458" y="48099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4458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54458" y="51909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2667000" cy="24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3200400" y="2514600"/>
            <a:ext cx="6096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81369" y="1143000"/>
            <a:ext cx="41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1446" y="2722783"/>
            <a:ext cx="1753954" cy="19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456161" y="3300053"/>
            <a:ext cx="44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906" y="4661216"/>
            <a:ext cx="1885894" cy="20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559034" y="4966016"/>
            <a:ext cx="39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 rot="1617719">
            <a:off x="4441228" y="427162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Yichen</a:t>
            </a:r>
            <a:r>
              <a:rPr lang="en-US" b="1" dirty="0" smtClean="0">
                <a:solidFill>
                  <a:srgbClr val="0070C0"/>
                </a:solidFill>
              </a:rPr>
              <a:t> Li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5179274"/>
            <a:ext cx="3505422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Validating and improving existing </a:t>
            </a:r>
            <a:r>
              <a:rPr lang="en-US" b="1" dirty="0" err="1" smtClean="0"/>
              <a:t>LArTPC</a:t>
            </a:r>
            <a:r>
              <a:rPr lang="en-US" b="1" dirty="0" smtClean="0"/>
              <a:t> simulation software </a:t>
            </a:r>
            <a:r>
              <a:rPr lang="en-US" b="1" dirty="0" err="1" smtClean="0"/>
              <a:t>LArSoft</a:t>
            </a:r>
            <a:r>
              <a:rPr lang="en-US" b="1" dirty="0" smtClean="0"/>
              <a:t> is an important part of our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4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9530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Jyoti</a:t>
            </a:r>
            <a:r>
              <a:rPr lang="en-US" b="1" dirty="0">
                <a:solidFill>
                  <a:srgbClr val="0070C0"/>
                </a:solidFill>
              </a:rPr>
              <a:t> Joshi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16855</TotalTime>
  <Words>1153</Words>
  <Application>Microsoft Office PowerPoint</Application>
  <PresentationFormat>On-screen Show (4:3)</PresentationFormat>
  <Paragraphs>270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Equation</vt:lpstr>
      <vt:lpstr>BNL’s Science and Technology Contributions to the Short-Baseline Accelerator Neutrino Program</vt:lpstr>
      <vt:lpstr>Craig Thorn Deputy Project Manager Active Detector Xin Qian  Physics, ν-Ar Cross Section Analysis Mary Bishai Physics, Simulation and Analysis Michael Mooney   Simulation/Calibration of Space Charge Jyoti Joshi Optimization of Cold Electronics setting Brian Kirby Validation of Neutrino Event Generator Yichen Li Electron &amp; Photon transport Chao Zhang Simulation, LArSoft Susan Duffin Cryostat Manager Bo Yu  TPC Design Hucheng Chen Electronics Manager George Mahler Detector Assembly Integration Manager</vt:lpstr>
      <vt:lpstr>PowerPoint Presentation</vt:lpstr>
      <vt:lpstr>PowerPoint Presentation</vt:lpstr>
      <vt:lpstr>Recent BNL-led Achievements</vt:lpstr>
      <vt:lpstr>Simulation/Calibration of Space Charge Distortion</vt:lpstr>
      <vt:lpstr>Space Charge Tomography Calibration</vt:lpstr>
      <vt:lpstr>TPC signal response</vt:lpstr>
      <vt:lpstr>PowerPoint Presentation</vt:lpstr>
      <vt:lpstr>Optimization of Cold Electronics Parameters</vt:lpstr>
      <vt:lpstr>Preparation for Data</vt:lpstr>
      <vt:lpstr>PowerPoint Presentation</vt:lpstr>
      <vt:lpstr>Validation of GENIE with Electron Scattering data</vt:lpstr>
      <vt:lpstr>Synergies with BNL LAr R&amp;D effort</vt:lpstr>
      <vt:lpstr>Preliminary Results</vt:lpstr>
      <vt:lpstr>Stage II&amp;III: LAr-ND + ICARUS-T600</vt:lpstr>
      <vt:lpstr>LAr-ND (BNL) Design Features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xqian</dc:creator>
  <cp:lastModifiedBy>Qian, Xin</cp:lastModifiedBy>
  <cp:revision>455</cp:revision>
  <cp:lastPrinted>2014-06-23T13:00:00Z</cp:lastPrinted>
  <dcterms:created xsi:type="dcterms:W3CDTF">2014-06-05T20:33:53Z</dcterms:created>
  <dcterms:modified xsi:type="dcterms:W3CDTF">2015-01-11T18:18:25Z</dcterms:modified>
</cp:coreProperties>
</file>