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825" r:id="rId2"/>
    <p:sldId id="851" r:id="rId3"/>
    <p:sldId id="852" r:id="rId4"/>
    <p:sldId id="878" r:id="rId5"/>
    <p:sldId id="879" r:id="rId6"/>
    <p:sldId id="880" r:id="rId7"/>
    <p:sldId id="881" r:id="rId8"/>
    <p:sldId id="823" r:id="rId9"/>
    <p:sldId id="820" r:id="rId10"/>
    <p:sldId id="875" r:id="rId11"/>
    <p:sldId id="876" r:id="rId12"/>
    <p:sldId id="877" r:id="rId13"/>
    <p:sldId id="857" r:id="rId14"/>
    <p:sldId id="858" r:id="rId15"/>
    <p:sldId id="859" r:id="rId16"/>
    <p:sldId id="860" r:id="rId17"/>
    <p:sldId id="863" r:id="rId18"/>
    <p:sldId id="864" r:id="rId19"/>
    <p:sldId id="882" r:id="rId20"/>
    <p:sldId id="883" r:id="rId21"/>
    <p:sldId id="861" r:id="rId22"/>
    <p:sldId id="862" r:id="rId23"/>
    <p:sldId id="865" r:id="rId24"/>
    <p:sldId id="866" r:id="rId25"/>
    <p:sldId id="867" r:id="rId26"/>
    <p:sldId id="868" r:id="rId27"/>
    <p:sldId id="869" r:id="rId28"/>
    <p:sldId id="870" r:id="rId29"/>
    <p:sldId id="871" r:id="rId30"/>
    <p:sldId id="872" r:id="rId31"/>
    <p:sldId id="873" r:id="rId32"/>
    <p:sldId id="874" r:id="rId33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5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8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920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052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01"/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9805" autoAdjust="0"/>
  </p:normalViewPr>
  <p:slideViewPr>
    <p:cSldViewPr>
      <p:cViewPr varScale="1">
        <p:scale>
          <a:sx n="151" d="100"/>
          <a:sy n="151" d="100"/>
        </p:scale>
        <p:origin x="-94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10/21/20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10/21/20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12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91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7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12"/>
            <a:ext cx="2895600" cy="207169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3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6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93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222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PMG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9067800" cy="3699276"/>
          </a:xfrm>
        </p:spPr>
        <p:txBody>
          <a:bodyPr/>
          <a:lstStyle/>
          <a:p>
            <a:r>
              <a:rPr lang="en-US" sz="2000" dirty="0" smtClean="0"/>
              <a:t>Project </a:t>
            </a:r>
            <a:r>
              <a:rPr lang="en-US" sz="2000" dirty="0" smtClean="0"/>
              <a:t>Update</a:t>
            </a:r>
            <a:endParaRPr lang="en-US" sz="2000" dirty="0"/>
          </a:p>
          <a:p>
            <a:r>
              <a:rPr lang="en-US" sz="2000" dirty="0" smtClean="0">
                <a:solidFill>
                  <a:srgbClr val="000000"/>
                </a:solidFill>
              </a:rPr>
              <a:t>Update of Personnel hiring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Status of Procurements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Status of Track Reinforcement and Cryo Work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Impact of COVID on MIE and I&amp;F schedule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Oversight of Carriage/Cradle production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27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Procurements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8392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Procurement Process at PPM continues to be very slow. Important pending sPHENIX orders at PPM: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80FF"/>
                </a:solidFill>
              </a:rPr>
              <a:t>Items					Vendor		Cost</a:t>
            </a:r>
          </a:p>
          <a:p>
            <a:r>
              <a:rPr lang="en-US" sz="1600" dirty="0" smtClean="0"/>
              <a:t>Track Reinforcement			TBD		$510k</a:t>
            </a:r>
          </a:p>
          <a:p>
            <a:r>
              <a:rPr lang="en-US" sz="1600" dirty="0" smtClean="0"/>
              <a:t>EMCal Preamp production			CEM		$440k</a:t>
            </a:r>
          </a:p>
          <a:p>
            <a:r>
              <a:rPr lang="en-US" sz="1600" dirty="0" smtClean="0"/>
              <a:t>sPHENIX Beam pipe			Materion-Brush	$290k</a:t>
            </a:r>
          </a:p>
          <a:p>
            <a:r>
              <a:rPr lang="en-US" sz="1600" dirty="0" smtClean="0"/>
              <a:t>Cryo-LN2 piping				TBD		$250k</a:t>
            </a:r>
          </a:p>
          <a:p>
            <a:r>
              <a:rPr lang="en-US" sz="1600" dirty="0" smtClean="0"/>
              <a:t>IHCal Frame				ISU		$950k</a:t>
            </a:r>
          </a:p>
          <a:p>
            <a:r>
              <a:rPr lang="en-US" sz="1600" dirty="0" smtClean="0"/>
              <a:t>LV power supplies			</a:t>
            </a:r>
            <a:r>
              <a:rPr lang="en-US" sz="1600" dirty="0" err="1" smtClean="0"/>
              <a:t>Vicor</a:t>
            </a:r>
            <a:r>
              <a:rPr lang="en-US" sz="1600" dirty="0" smtClean="0"/>
              <a:t>		$160k</a:t>
            </a:r>
          </a:p>
          <a:p>
            <a:r>
              <a:rPr lang="en-US" sz="1600" dirty="0" smtClean="0"/>
              <a:t>EMCal Blocks factory for 2021		UIUC		$460k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790950"/>
            <a:ext cx="407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&gt; $3M in orders pending in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5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" y="5"/>
            <a:ext cx="8229600" cy="546497"/>
          </a:xfrm>
        </p:spPr>
        <p:txBody>
          <a:bodyPr/>
          <a:lstStyle/>
          <a:p>
            <a:r>
              <a:rPr lang="en-US" sz="3200" dirty="0"/>
              <a:t>sPHENIX  Response to COVID Pandemic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90551"/>
            <a:ext cx="9067800" cy="41857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n-US" sz="1400" dirty="0"/>
              <a:t>BNL transitioned to Min Safe status toward the end of March.  All sPHENIX activities on BNL site stopped. Work stopped at most universities and some vendors.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sPHENIX restarted work at BNL in Phase-1B restart with </a:t>
            </a:r>
            <a:r>
              <a:rPr lang="en-US" sz="1400" b="1" dirty="0"/>
              <a:t>5 FTEs </a:t>
            </a:r>
            <a:r>
              <a:rPr lang="en-US" sz="1400" dirty="0"/>
              <a:t>on June 18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sPHENIX work at BNL reached </a:t>
            </a:r>
            <a:r>
              <a:rPr lang="en-US" sz="1400" b="1" dirty="0"/>
              <a:t>18 FTEs </a:t>
            </a:r>
            <a:r>
              <a:rPr lang="en-US" sz="1400" dirty="0"/>
              <a:t>at Phase-2B (60% of our technical workforce) on Jul 22.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BNL authorized 5 visiting scientists, postdocs, grad students to begin testing and detector assembly at sPHENIX factories Aug 10 bringing us to </a:t>
            </a:r>
            <a:r>
              <a:rPr lang="en-US" sz="1400" b="1" dirty="0"/>
              <a:t>23 FTEs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We have received permission to increase our FTE threshold to </a:t>
            </a:r>
            <a:r>
              <a:rPr lang="en-US" sz="1400" b="1" dirty="0"/>
              <a:t>30 FTEs </a:t>
            </a:r>
            <a:r>
              <a:rPr lang="en-US" sz="1400" dirty="0"/>
              <a:t>including  BNL Visitors. That bring us to 80% of the BNL sPHENIX technical workforce.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sPHENIX has assigned a Task Coordinator to optimized the personnel on site and tasks performed each day.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We’re in </a:t>
            </a:r>
            <a:r>
              <a:rPr lang="en-US" sz="1400" dirty="0" smtClean="0"/>
              <a:t>regular</a:t>
            </a:r>
            <a:r>
              <a:rPr lang="en-US" sz="1400" dirty="0" smtClean="0"/>
              <a:t> </a:t>
            </a:r>
            <a:r>
              <a:rPr lang="en-US" sz="1400" dirty="0"/>
              <a:t>communication with BNL safety personnel to make sure that all continues to go smoothly.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All institutions with  sPHENIX fab responsibilities have reopened with low density labor practices implemented. Some never closed (Lund Univ) during the pandemic.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/>
              <a:t>We’re working with collaborating institutions to get everyone back on schedule if practical. Amending contracts to add personnel or replace undergraduates with techs</a:t>
            </a:r>
            <a:r>
              <a:rPr lang="en-US" sz="1400" dirty="0" smtClean="0"/>
              <a:t>.</a:t>
            </a:r>
          </a:p>
          <a:p>
            <a:pPr marL="285743" indent="-285743">
              <a:buFont typeface="Arial"/>
              <a:buChar char="•"/>
            </a:pPr>
            <a:r>
              <a:rPr lang="en-US" sz="1400" b="1" dirty="0" smtClean="0"/>
              <a:t>The early completion date for both the MIE and I&amp;F has remained unchanged for the last 2 months. </a:t>
            </a:r>
          </a:p>
          <a:p>
            <a:pPr marL="285743" indent="-285743">
              <a:buFont typeface="Arial"/>
              <a:buChar char="•"/>
            </a:pPr>
            <a:r>
              <a:rPr lang="en-US" sz="1400" dirty="0" smtClean="0"/>
              <a:t>Due to COVID we have experienced a 2.5 month delay in the MIE early completion date, and no delay in the I&amp;F  early completion date. </a:t>
            </a:r>
          </a:p>
          <a:p>
            <a:pPr marL="742873" lvl="1" indent="-285743">
              <a:buFont typeface="Arial"/>
              <a:buChar char="•"/>
            </a:pPr>
            <a:r>
              <a:rPr lang="en-US" sz="1400" dirty="0" smtClean="0"/>
              <a:t>We are hiring additional people to help mitigate the MIE and I&amp;F delays and try to improve the MIE ECD.</a:t>
            </a:r>
          </a:p>
          <a:p>
            <a:pPr marL="742873" lvl="1" indent="-285743">
              <a:buFont typeface="Arial"/>
              <a:buChar char="•"/>
            </a:pPr>
            <a:r>
              <a:rPr lang="en-US" sz="1400" dirty="0" smtClean="0"/>
              <a:t>Additional shutdowns would cause additional loss to the schedule but we still have 11.5 months float to PD-4.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017"/>
            <a:ext cx="9067800" cy="546497"/>
          </a:xfrm>
        </p:spPr>
        <p:txBody>
          <a:bodyPr/>
          <a:lstStyle/>
          <a:p>
            <a:r>
              <a:rPr lang="en-US" sz="3200" dirty="0" smtClean="0"/>
              <a:t>Carriage/Cradle </a:t>
            </a:r>
            <a:r>
              <a:rPr lang="en-US" sz="3200" dirty="0" smtClean="0"/>
              <a:t>Production at </a:t>
            </a:r>
            <a:r>
              <a:rPr lang="en-US" sz="3200" dirty="0" smtClean="0"/>
              <a:t>Manufacturer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DAE-5A25-4D93-A5BA-3F3E3A62C8C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6" name="Picture 5" descr="Screen Shot 2020-10-13 at 11.37.57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16" y="1569156"/>
            <a:ext cx="7217784" cy="3514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66750"/>
            <a:ext cx="7263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Carriage/Cradle Work continues to be on schedule at </a:t>
            </a:r>
            <a:r>
              <a:rPr lang="en-US" dirty="0" err="1" smtClean="0"/>
              <a:t>Streck’s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Delivery due at BNL 3</a:t>
            </a:r>
            <a:r>
              <a:rPr lang="en-US" baseline="30000" dirty="0" smtClean="0"/>
              <a:t>rd</a:t>
            </a:r>
            <a:r>
              <a:rPr lang="en-US" dirty="0" smtClean="0"/>
              <a:t> week in December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 to send BNL engineer in November to visit </a:t>
            </a:r>
            <a:r>
              <a:rPr lang="en-US" dirty="0" err="1" smtClean="0"/>
              <a:t>Streck’s</a:t>
            </a:r>
            <a:r>
              <a:rPr lang="en-US" dirty="0" smtClean="0"/>
              <a:t> in </a:t>
            </a:r>
            <a:r>
              <a:rPr lang="en-US" dirty="0" err="1" smtClean="0"/>
              <a:t>Watervliet</a:t>
            </a:r>
            <a:r>
              <a:rPr lang="en-US" dirty="0" smtClean="0"/>
              <a:t>, NY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9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22916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0.97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27431"/>
              </p:ext>
            </p:extLst>
          </p:nvPr>
        </p:nvGraphicFramePr>
        <p:xfrm>
          <a:off x="5048294" y="3122455"/>
          <a:ext cx="2748171" cy="70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05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236603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$13,357,837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236603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$12,931,617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236603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$12,909,861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="" xmlns:a16="http://schemas.microsoft.com/office/drawing/2014/main" id="{E0F9F878-5B26-4649-8D53-8DAA42B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9680" y="4963113"/>
            <a:ext cx="7899495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="" xmlns:a16="http://schemas.microsoft.com/office/drawing/2014/main" id="{5092365B-D084-45A2-B238-CF205763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5183"/>
            <a:ext cx="9144000" cy="22733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4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039781" y="4126096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039781" y="4244893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039781" y="4374917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6918376" y="3820073"/>
            <a:ext cx="1886595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750" dirty="0"/>
              <a:t>*Highlights in table above takes variance $ into consideration, not just Indices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BC9F6491-7C19-44C3-B9D8-0064F367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="" xmlns:a16="http://schemas.microsoft.com/office/drawing/2014/main" id="{70E7CCE3-6C4D-4D32-B053-C6312BB7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6" y="566990"/>
            <a:ext cx="7445829" cy="32530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15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658438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2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5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1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0690"/>
              </p:ext>
            </p:extLst>
          </p:nvPr>
        </p:nvGraphicFramePr>
        <p:xfrm>
          <a:off x="511341" y="3122455"/>
          <a:ext cx="2431884" cy="3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0.91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1.05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15804"/>
              </p:ext>
            </p:extLst>
          </p:nvPr>
        </p:nvGraphicFramePr>
        <p:xfrm>
          <a:off x="4779170" y="3275522"/>
          <a:ext cx="2431884" cy="62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$14,678,450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$13,374,734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$12,695,884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8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8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0516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B44467-2FFC-4B16-9486-8796274BB846}"/>
              </a:ext>
            </a:extLst>
          </p:cNvPr>
          <p:cNvCxnSpPr/>
          <p:nvPr/>
        </p:nvCxnSpPr>
        <p:spPr>
          <a:xfrm>
            <a:off x="363955" y="490851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36F481-275E-4967-9FB2-785DDC9D9BD5}"/>
              </a:ext>
            </a:extLst>
          </p:cNvPr>
          <p:cNvSpPr/>
          <p:nvPr/>
        </p:nvSpPr>
        <p:spPr>
          <a:xfrm>
            <a:off x="1714501" y="826899"/>
            <a:ext cx="491987" cy="73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9EDEE2-8E4B-4AA0-B8F6-C673C223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42" y="819712"/>
            <a:ext cx="454039" cy="73214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="" xmlns:a16="http://schemas.microsoft.com/office/drawing/2014/main" id="{F65CA21E-1AAC-4F53-B810-43BBD7CA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="" xmlns:a16="http://schemas.microsoft.com/office/drawing/2014/main" id="{1C78454E-CB25-4645-B4CA-363AF953D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2505"/>
            <a:ext cx="9144000" cy="229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73D606-8311-4657-9102-984A5355E587}"/>
              </a:ext>
            </a:extLst>
          </p:cNvPr>
          <p:cNvSpPr/>
          <p:nvPr/>
        </p:nvSpPr>
        <p:spPr>
          <a:xfrm>
            <a:off x="1714501" y="775253"/>
            <a:ext cx="491987" cy="117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C138B-776E-46CC-B984-403850FB55F5}"/>
              </a:ext>
            </a:extLst>
          </p:cNvPr>
          <p:cNvSpPr/>
          <p:nvPr/>
        </p:nvSpPr>
        <p:spPr>
          <a:xfrm>
            <a:off x="6434442" y="798870"/>
            <a:ext cx="454039" cy="9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008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8" y="67202"/>
            <a:ext cx="8229600" cy="409873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7149420" y="3664181"/>
            <a:ext cx="1886595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r>
              <a:rPr lang="en-US" sz="750" dirty="0"/>
              <a:t>*Highlights in table above takes variance $ into consideration, not just Indices</a:t>
            </a:r>
          </a:p>
          <a:p>
            <a:endParaRPr lang="en-US" sz="75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200900" y="3969885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200900" y="4086760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200900" y="4193795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4DEBCEE-64AC-4883-911D-6C8B25D8385E}"/>
              </a:ext>
            </a:extLst>
          </p:cNvPr>
          <p:cNvCxnSpPr/>
          <p:nvPr/>
        </p:nvCxnSpPr>
        <p:spPr>
          <a:xfrm>
            <a:off x="305854" y="477074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="" xmlns:a16="http://schemas.microsoft.com/office/drawing/2014/main" id="{F289F0CC-CC89-4D29-89AB-39F3D430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="" xmlns:a16="http://schemas.microsoft.com/office/drawing/2014/main" id="{F3E8CEC3-42A2-4167-85BE-EA065E12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42" y="477075"/>
            <a:ext cx="8839672" cy="32001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6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7"/>
            <a:ext cx="8229600" cy="409873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94A588E-76FC-46B8-915D-9551A95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8338" y="4899903"/>
            <a:ext cx="1828800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B59E947-8F42-4100-9767-BDF254BB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221"/>
            <a:ext cx="9144000" cy="33630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8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34309"/>
          </a:xfrm>
        </p:spPr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EA95CDE-3397-44D4-BD4F-72BE3296D1EE}"/>
              </a:ext>
            </a:extLst>
          </p:cNvPr>
          <p:cNvCxnSpPr/>
          <p:nvPr/>
        </p:nvCxnSpPr>
        <p:spPr>
          <a:xfrm>
            <a:off x="198522" y="45932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93681FF0-27A1-4A83-A9ED-B229082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4465" y="4963113"/>
            <a:ext cx="2059536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E2A65977-3384-4809-AD0F-1D7CAF093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870"/>
            <a:ext cx="9144000" cy="41977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80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742950"/>
            <a:ext cx="8305800" cy="3851676"/>
          </a:xfrm>
        </p:spPr>
        <p:txBody>
          <a:bodyPr/>
          <a:lstStyle/>
          <a:p>
            <a:r>
              <a:rPr lang="en-US" sz="1800" dirty="0" smtClean="0"/>
              <a:t>Early completion date for MIE and 1008 I&amp;F is unchanged for September. This is second month in a row.</a:t>
            </a:r>
          </a:p>
          <a:p>
            <a:r>
              <a:rPr lang="en-US" sz="1800" dirty="0" smtClean="0"/>
              <a:t>Making good progress hiring labor for the big push in 2021.</a:t>
            </a:r>
          </a:p>
          <a:p>
            <a:r>
              <a:rPr lang="en-US" sz="1800" dirty="0" smtClean="0"/>
              <a:t>It is critical to the project schedule that we break the procurement log jam soon.</a:t>
            </a:r>
          </a:p>
          <a:p>
            <a:r>
              <a:rPr lang="en-US" sz="1800" dirty="0" smtClean="0"/>
              <a:t>30 sPHENIX FTEs approved to work at BNL in ROOP. This is 80% of technical staff.</a:t>
            </a:r>
          </a:p>
          <a:p>
            <a:pPr lvl="1"/>
            <a:r>
              <a:rPr lang="en-US" sz="1400" dirty="0" smtClean="0"/>
              <a:t>Remainder of staff is working remotely on engineering, design and management.</a:t>
            </a:r>
          </a:p>
          <a:p>
            <a:r>
              <a:rPr lang="en-US" sz="1800" dirty="0" smtClean="0"/>
              <a:t>sPHENIX visitors also approved and are coming to BNL on a regular basis.</a:t>
            </a:r>
          </a:p>
          <a:p>
            <a:r>
              <a:rPr lang="en-US" sz="1800" dirty="0" smtClean="0"/>
              <a:t>COVID mitigation plans continue to be implemented</a:t>
            </a:r>
          </a:p>
          <a:p>
            <a:r>
              <a:rPr lang="en-US" sz="1800" dirty="0" smtClean="0"/>
              <a:t>sPHENIX factory work is progressing well. We are making progress on 1008 shutdown work, though Track Reinforcement contract has been delayed.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559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" y="8394"/>
            <a:ext cx="8328991" cy="57418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sPHENIX MIE </a:t>
            </a:r>
            <a:r>
              <a:rPr lang="en-US" b="0" dirty="0" smtClean="0"/>
              <a:t>Overview (1.X)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07440"/>
              </p:ext>
            </p:extLst>
          </p:nvPr>
        </p:nvGraphicFramePr>
        <p:xfrm>
          <a:off x="304801" y="666750"/>
          <a:ext cx="8600000" cy="93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4246309965"/>
                    </a:ext>
                  </a:extLst>
                </a:gridCol>
                <a:gridCol w="1688892">
                  <a:extLst>
                    <a:ext uri="{9D8B030D-6E8A-4147-A177-3AD203B41FA5}">
                      <a16:colId xmlns:a16="http://schemas.microsoft.com/office/drawing/2014/main" xmlns="" val="2547196037"/>
                    </a:ext>
                  </a:extLst>
                </a:gridCol>
                <a:gridCol w="978108">
                  <a:extLst>
                    <a:ext uri="{9D8B030D-6E8A-4147-A177-3AD203B41FA5}">
                      <a16:colId xmlns:a16="http://schemas.microsoft.com/office/drawing/2014/main" xmlns="" val="290604388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998244554"/>
                    </a:ext>
                  </a:extLst>
                </a:gridCol>
                <a:gridCol w="1101777">
                  <a:extLst>
                    <a:ext uri="{9D8B030D-6E8A-4147-A177-3AD203B41FA5}">
                      <a16:colId xmlns:a16="http://schemas.microsoft.com/office/drawing/2014/main" xmlns="" val="859748088"/>
                    </a:ext>
                  </a:extLst>
                </a:gridCol>
                <a:gridCol w="945023">
                  <a:extLst>
                    <a:ext uri="{9D8B030D-6E8A-4147-A177-3AD203B41FA5}">
                      <a16:colId xmlns:a16="http://schemas.microsoft.com/office/drawing/2014/main" xmlns="" val="236952313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Last CD Achieved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4149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$27.0M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PD-2/3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58.3%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9/30/</a:t>
                      </a:r>
                      <a:r>
                        <a:rPr lang="en-US" sz="1400" dirty="0" smtClean="0"/>
                        <a:t>2020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0.97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1428752"/>
            <a:ext cx="8978900" cy="3502215"/>
          </a:xfrm>
          <a:prstGeom prst="rect">
            <a:avLst/>
          </a:prstGeom>
          <a:solidFill>
            <a:schemeClr val="bg1"/>
          </a:solidFill>
        </p:spPr>
        <p:txBody>
          <a:bodyPr vert="horz" lIns="91418" tIns="45709" rIns="91418" bIns="45709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/>
              <a:t>Scope</a:t>
            </a:r>
          </a:p>
          <a:p>
            <a:pPr lvl="1"/>
            <a:r>
              <a:rPr lang="en-US" sz="3300" dirty="0"/>
              <a:t>Detector systems produced, tested and ready for installation: </a:t>
            </a:r>
            <a:r>
              <a:rPr lang="en-US" sz="33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marL="0" indent="0">
              <a:buNone/>
            </a:pPr>
            <a:r>
              <a:rPr lang="en-US" sz="3700" b="1" dirty="0"/>
              <a:t>Not in scope</a:t>
            </a:r>
          </a:p>
          <a:p>
            <a:pPr lvl="1"/>
            <a:r>
              <a:rPr lang="en-US" sz="3300" dirty="0"/>
              <a:t>SC-Magnet, Bldg/Det Infrastructure, Installation and System Commissioning  </a:t>
            </a:r>
          </a:p>
          <a:p>
            <a:pPr marL="0" indent="0">
              <a:buNone/>
            </a:pPr>
            <a:r>
              <a:rPr lang="en-US" sz="3800" b="1" dirty="0"/>
              <a:t>Schedule</a:t>
            </a:r>
          </a:p>
          <a:p>
            <a:pPr lvl="1"/>
            <a:r>
              <a:rPr lang="en-US" sz="3300" dirty="0"/>
              <a:t>CD-0 received Sept 2016</a:t>
            </a:r>
          </a:p>
          <a:p>
            <a:pPr lvl="1"/>
            <a:r>
              <a:rPr lang="en-US" sz="3300" dirty="0"/>
              <a:t>CD-1/3A received Aug 2018</a:t>
            </a:r>
          </a:p>
          <a:p>
            <a:pPr lvl="1"/>
            <a:r>
              <a:rPr lang="en-US" sz="3300" dirty="0"/>
              <a:t>PD-2/3  received Sept 2019</a:t>
            </a:r>
          </a:p>
          <a:p>
            <a:pPr lvl="1"/>
            <a:r>
              <a:rPr lang="en-US" sz="3300" dirty="0"/>
              <a:t>Early completion </a:t>
            </a:r>
            <a:r>
              <a:rPr lang="en-US" sz="3300" dirty="0" smtClean="0"/>
              <a:t>Jan  </a:t>
            </a:r>
            <a:r>
              <a:rPr lang="en-US" sz="3300" dirty="0"/>
              <a:t>2021 (</a:t>
            </a:r>
            <a:r>
              <a:rPr lang="en-US" sz="3300" dirty="0" smtClean="0"/>
              <a:t>11.5 </a:t>
            </a:r>
            <a:r>
              <a:rPr lang="en-US" sz="3300" dirty="0"/>
              <a:t>months float to PD-4)</a:t>
            </a:r>
          </a:p>
          <a:p>
            <a:pPr lvl="1"/>
            <a:r>
              <a:rPr lang="en-US" sz="3300" dirty="0"/>
              <a:t>PD-4 Dec 2022</a:t>
            </a:r>
          </a:p>
          <a:p>
            <a:pPr marL="0" indent="0">
              <a:buNone/>
            </a:pPr>
            <a:r>
              <a:rPr lang="en-US" sz="3800" b="1" dirty="0"/>
              <a:t>Cost</a:t>
            </a:r>
          </a:p>
          <a:p>
            <a:pPr lvl="1"/>
            <a:r>
              <a:rPr lang="en-US" sz="3300" b="1" dirty="0"/>
              <a:t>$27.0M AY TPC  </a:t>
            </a:r>
            <a:r>
              <a:rPr lang="en-US" sz="3300" b="1" dirty="0" smtClean="0"/>
              <a:t>46.2% </a:t>
            </a:r>
            <a:r>
              <a:rPr lang="en-US" sz="3300" b="1" dirty="0" smtClean="0"/>
              <a:t>contingency on ETC</a:t>
            </a:r>
            <a:endParaRPr lang="en-US" sz="33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D8087AA-C3CB-4551-9C02-D93B3CA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31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2730F8C-314B-4DE9-9F5B-B6AB0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510" y="4900545"/>
            <a:ext cx="1768979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ADF0C702-014E-4014-B93C-4396D47C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01446"/>
            <a:ext cx="8118307" cy="43350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67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816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70B067-67E8-41BA-BE06-21ADFCBF3854}"/>
              </a:ext>
            </a:extLst>
          </p:cNvPr>
          <p:cNvCxnSpPr/>
          <p:nvPr/>
        </p:nvCxnSpPr>
        <p:spPr>
          <a:xfrm>
            <a:off x="366358" y="551688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B3EFBABC-14F0-4AEB-8BB0-200481F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779" y="4963113"/>
            <a:ext cx="6716993" cy="155377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ED3F9A44-D116-4A32-9DA5-5E69E89D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4442"/>
            <a:ext cx="9144000" cy="33946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98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148875-9830-4005-9075-C7A1D289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45" y="4749641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1A6B332A-0C72-4017-8D41-9E831B393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" y="792956"/>
            <a:ext cx="8086725" cy="3557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28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Baseline/Contingency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3DD522-F67B-4650-A5FF-0CCFAD07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6" y="878744"/>
            <a:ext cx="7375388" cy="14124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2C8243-708D-482A-A30D-09AC54D6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9398" y="4813486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08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ETC Log - MIE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="" xmlns:a16="http://schemas.microsoft.com/office/drawing/2014/main" id="{623C8BAF-8B80-41A7-A5DD-102070C4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A7B6101-ECEF-4004-BD56-06A066C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757730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="" xmlns:a16="http://schemas.microsoft.com/office/drawing/2014/main" id="{DA8AB096-5927-40EE-AC12-27F731FA9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981" y="1742445"/>
            <a:ext cx="5505450" cy="11072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089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70AD2A-EA14-43B0-A898-782F8E026DEA}"/>
              </a:ext>
            </a:extLst>
          </p:cNvPr>
          <p:cNvCxnSpPr/>
          <p:nvPr/>
        </p:nvCxnSpPr>
        <p:spPr>
          <a:xfrm>
            <a:off x="275516" y="477892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87F027-F700-4C12-AA18-519652BD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5366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="" xmlns:a16="http://schemas.microsoft.com/office/drawing/2014/main" id="{BD906224-FFB7-403C-A800-AB6918CE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" y="610791"/>
            <a:ext cx="7981950" cy="39219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409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2"/>
            <a:ext cx="8229600" cy="476901"/>
          </a:xfrm>
        </p:spPr>
        <p:txBody>
          <a:bodyPr/>
          <a:lstStyle/>
          <a:p>
            <a:r>
              <a:rPr lang="en-US" sz="2400" dirty="0"/>
              <a:t>Baseline/Contingency Log - </a:t>
            </a:r>
            <a:r>
              <a:rPr lang="en-US" sz="2100" dirty="0"/>
              <a:t>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A62159B-AE89-4D4E-8F10-C625480F9557}"/>
              </a:ext>
            </a:extLst>
          </p:cNvPr>
          <p:cNvCxnSpPr/>
          <p:nvPr/>
        </p:nvCxnSpPr>
        <p:spPr>
          <a:xfrm>
            <a:off x="432197" y="501912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BA95C-214A-4D27-899F-D957BD95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7" y="752437"/>
            <a:ext cx="7344084" cy="12344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805D0B-EDE5-417B-92AB-1036AFCB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7520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02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94F4F5-EA43-470D-9854-EF41C371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574" y="4885050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49309E85-316C-4802-902C-1AF56968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234"/>
            <a:ext cx="9144000" cy="43110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175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977F58-3A10-434C-99AC-50338FB7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7387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294F611E-7CD4-4BC1-866B-C6C2044F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945"/>
            <a:ext cx="9144000" cy="40356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41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471310"/>
          </a:xfrm>
        </p:spPr>
        <p:txBody>
          <a:bodyPr>
            <a:noAutofit/>
          </a:bodyPr>
          <a:lstStyle/>
          <a:p>
            <a:r>
              <a:rPr lang="en-US" sz="3200" dirty="0"/>
              <a:t>1008 Infrastructure &amp; Facility </a:t>
            </a:r>
            <a:r>
              <a:rPr lang="en-US" sz="3200" dirty="0" smtClean="0"/>
              <a:t>Upgrade (2.X)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322" y="1356113"/>
            <a:ext cx="9054678" cy="3587939"/>
          </a:xfrm>
          <a:prstGeom prst="rect">
            <a:avLst/>
          </a:prstGeom>
          <a:solidFill>
            <a:srgbClr val="FFFFFF"/>
          </a:solidFill>
        </p:spPr>
        <p:txBody>
          <a:bodyPr vert="horz" lIns="91434" tIns="45717" rIns="91434" bIns="45717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Scope</a:t>
            </a:r>
          </a:p>
          <a:p>
            <a:pPr lvl="1"/>
            <a:r>
              <a:rPr lang="en-US" sz="1600" dirty="0">
                <a:solidFill>
                  <a:srgbClr val="0080FF"/>
                </a:solidFill>
              </a:rPr>
              <a:t>SC-Magnet support including the Flux Return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Cryogenics</a:t>
            </a:r>
            <a:r>
              <a:rPr lang="en-US" sz="1600" dirty="0"/>
              <a:t> into Bldg 1008, </a:t>
            </a:r>
            <a:r>
              <a:rPr lang="en-US" sz="1600" dirty="0">
                <a:solidFill>
                  <a:srgbClr val="0080FF"/>
                </a:solidFill>
              </a:rPr>
              <a:t>Detector Carriage/Cradle</a:t>
            </a:r>
            <a:r>
              <a:rPr lang="en-US" sz="1600" dirty="0"/>
              <a:t>, other </a:t>
            </a:r>
            <a:r>
              <a:rPr lang="en-US" sz="1600" dirty="0">
                <a:solidFill>
                  <a:srgbClr val="0080FF"/>
                </a:solidFill>
              </a:rPr>
              <a:t>Bldg 1008 Infrastructure </a:t>
            </a:r>
            <a:r>
              <a:rPr lang="en-US" sz="1600" dirty="0"/>
              <a:t>improvements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>
                <a:solidFill>
                  <a:srgbClr val="0080FF"/>
                </a:solidFill>
              </a:rPr>
              <a:t>Installation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Integration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80FF"/>
                </a:solidFill>
              </a:rPr>
              <a:t>Commissioning of each Subsystem  </a:t>
            </a:r>
            <a:r>
              <a:rPr lang="en-US" sz="1600" dirty="0"/>
              <a:t>is part of the scope</a:t>
            </a:r>
          </a:p>
          <a:p>
            <a:pPr marL="0" indent="0">
              <a:buNone/>
            </a:pPr>
            <a:r>
              <a:rPr lang="en-US" sz="1700" b="1" dirty="0"/>
              <a:t>Not in Scope</a:t>
            </a:r>
          </a:p>
          <a:p>
            <a:pPr lvl="1"/>
            <a:r>
              <a:rPr lang="en-US" sz="1600" dirty="0" err="1"/>
              <a:t>PreOps</a:t>
            </a:r>
            <a:r>
              <a:rPr lang="en-US" sz="1600" dirty="0"/>
              <a:t> prior to RHIC collisions</a:t>
            </a:r>
          </a:p>
          <a:p>
            <a:pPr marL="0" indent="0">
              <a:buNone/>
            </a:pPr>
            <a:r>
              <a:rPr lang="en-US" sz="1700" b="1" dirty="0"/>
              <a:t>Schedule</a:t>
            </a:r>
          </a:p>
          <a:p>
            <a:pPr lvl="1"/>
            <a:r>
              <a:rPr lang="en-US" sz="1600" dirty="0"/>
              <a:t>sPHENIX Ready for Operations Oct 2022</a:t>
            </a:r>
          </a:p>
          <a:p>
            <a:pPr lvl="1"/>
            <a:r>
              <a:rPr lang="en-US" sz="1600" dirty="0"/>
              <a:t>First RHIC run of sPHENIX Feb 1, 2023  </a:t>
            </a:r>
          </a:p>
          <a:p>
            <a:pPr lvl="1"/>
            <a:r>
              <a:rPr lang="en-US" sz="1600" dirty="0"/>
              <a:t>3.5 months </a:t>
            </a:r>
            <a:r>
              <a:rPr lang="en-US" sz="1600" dirty="0" smtClean="0"/>
              <a:t>float in </a:t>
            </a:r>
            <a:r>
              <a:rPr lang="en-US" sz="1600" dirty="0"/>
              <a:t>schedule between sPHENIX ORR and nominal start of RHIC 2023 run.</a:t>
            </a:r>
          </a:p>
          <a:p>
            <a:pPr marL="0" indent="0">
              <a:buNone/>
            </a:pPr>
            <a:r>
              <a:rPr lang="en-US" sz="1800" b="1" dirty="0"/>
              <a:t>Cost</a:t>
            </a:r>
          </a:p>
          <a:p>
            <a:pPr lvl="1"/>
            <a:r>
              <a:rPr lang="en-US" sz="1600" b="1" dirty="0"/>
              <a:t>$33.4 M AY  Total Project Cost  with </a:t>
            </a:r>
            <a:r>
              <a:rPr lang="en-US" sz="1600" b="1" dirty="0" smtClean="0"/>
              <a:t>17.7% </a:t>
            </a:r>
            <a:r>
              <a:rPr lang="en-US" sz="1600" b="1" dirty="0"/>
              <a:t>contingency on </a:t>
            </a:r>
            <a:r>
              <a:rPr lang="en-US" sz="1600" b="1" dirty="0" smtClean="0"/>
              <a:t>BCWR</a:t>
            </a:r>
            <a:endParaRPr lang="en-US" sz="1600" b="1" dirty="0"/>
          </a:p>
          <a:p>
            <a:pPr marL="457166" lvl="1" indent="0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457166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267230"/>
              </p:ext>
            </p:extLst>
          </p:nvPr>
        </p:nvGraphicFramePr>
        <p:xfrm>
          <a:off x="304800" y="590551"/>
          <a:ext cx="8686800" cy="685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9860">
                  <a:extLst>
                    <a:ext uri="{9D8B030D-6E8A-4147-A177-3AD203B41FA5}">
                      <a16:colId xmlns:a16="http://schemas.microsoft.com/office/drawing/2014/main" xmlns="" val="4246309965"/>
                    </a:ext>
                  </a:extLst>
                </a:gridCol>
                <a:gridCol w="1465533">
                  <a:extLst>
                    <a:ext uri="{9D8B030D-6E8A-4147-A177-3AD203B41FA5}">
                      <a16:colId xmlns:a16="http://schemas.microsoft.com/office/drawing/2014/main" xmlns="" val="2547196037"/>
                    </a:ext>
                  </a:extLst>
                </a:gridCol>
                <a:gridCol w="2683334">
                  <a:extLst>
                    <a:ext uri="{9D8B030D-6E8A-4147-A177-3AD203B41FA5}">
                      <a16:colId xmlns:a16="http://schemas.microsoft.com/office/drawing/2014/main" xmlns="" val="2998244554"/>
                    </a:ext>
                  </a:extLst>
                </a:gridCol>
                <a:gridCol w="1787436">
                  <a:extLst>
                    <a:ext uri="{9D8B030D-6E8A-4147-A177-3AD203B41FA5}">
                      <a16:colId xmlns:a16="http://schemas.microsoft.com/office/drawing/2014/main" xmlns="" val="859748088"/>
                    </a:ext>
                  </a:extLst>
                </a:gridCol>
                <a:gridCol w="1610637">
                  <a:extLst>
                    <a:ext uri="{9D8B030D-6E8A-4147-A177-3AD203B41FA5}">
                      <a16:colId xmlns:a16="http://schemas.microsoft.com/office/drawing/2014/main" xmlns="" val="2369523134"/>
                    </a:ext>
                  </a:extLst>
                </a:gridCol>
              </a:tblGrid>
              <a:tr h="31781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 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41492"/>
                  </a:ext>
                </a:extLst>
              </a:tr>
              <a:tr h="367989">
                <a:tc>
                  <a:txBody>
                    <a:bodyPr/>
                    <a:lstStyle/>
                    <a:p>
                      <a:r>
                        <a:rPr lang="en-US" sz="1400" dirty="0"/>
                        <a:t>$33.4</a:t>
                      </a:r>
                      <a:r>
                        <a:rPr lang="en-US" sz="1400" baseline="0" dirty="0"/>
                        <a:t>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44.0%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8/31/2020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1.05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0.91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037027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4781553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2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0C2F28-87FB-4D48-991D-26A23C45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0988" y="4807361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4BE7601-69B5-46BC-B68F-D3509842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111"/>
            <a:ext cx="9144000" cy="42652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1920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99EF8D-F271-477F-9C78-F7B6ECBE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929" y="4833632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="" xmlns:a16="http://schemas.microsoft.com/office/drawing/2014/main" id="{96A3593C-0628-4C43-8974-9E119C4B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490"/>
            <a:ext cx="9144000" cy="42665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94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8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0EAEC0-FB51-4662-92DF-35761447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3383" y="4885050"/>
            <a:ext cx="3108960" cy="207169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1B9A6C-9BA7-48BC-A184-DD87D1C9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458"/>
            <a:ext cx="9144000" cy="741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903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" y="33571"/>
            <a:ext cx="8229600" cy="546497"/>
          </a:xfrm>
        </p:spPr>
        <p:txBody>
          <a:bodyPr/>
          <a:lstStyle/>
          <a:p>
            <a:r>
              <a:rPr lang="en-US" sz="3200" dirty="0"/>
              <a:t>sPHENIX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9144000" cy="4572000"/>
          </a:xfrm>
        </p:spPr>
        <p:txBody>
          <a:bodyPr/>
          <a:lstStyle/>
          <a:p>
            <a:r>
              <a:rPr lang="en-US" sz="1600" b="1" dirty="0" smtClean="0"/>
              <a:t>MIE and 1008 I&amp;F early completion dates unchanged in September (Unchanged for 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month in a row)</a:t>
            </a:r>
          </a:p>
          <a:p>
            <a:r>
              <a:rPr lang="en-US" sz="1600" b="1" dirty="0" smtClean="0"/>
              <a:t>EMCal </a:t>
            </a:r>
            <a:r>
              <a:rPr lang="en-US" sz="1600" b="1" dirty="0"/>
              <a:t>Blocks for sectors 1-12 almost ready to ship from UIUC to BNL</a:t>
            </a:r>
          </a:p>
          <a:p>
            <a:r>
              <a:rPr lang="en-US" sz="1600" b="1" dirty="0"/>
              <a:t>EMCal Sectors 1-6 assembled at BNL. Sectors 7 and 8 </a:t>
            </a:r>
            <a:r>
              <a:rPr lang="en-US" sz="1600" b="1" dirty="0" smtClean="0"/>
              <a:t>assembly has started.  </a:t>
            </a:r>
            <a:endParaRPr lang="en-US" sz="1600" b="1" dirty="0"/>
          </a:p>
          <a:p>
            <a:r>
              <a:rPr lang="en-US" sz="1600" b="1" dirty="0"/>
              <a:t>HCal Sectors 1-5 assembled at </a:t>
            </a:r>
            <a:r>
              <a:rPr lang="en-US" sz="1600" b="1" dirty="0" smtClean="0"/>
              <a:t>BNL. </a:t>
            </a:r>
            <a:r>
              <a:rPr lang="en-US" sz="1600" b="1" dirty="0" smtClean="0"/>
              <a:t>Sectors 6-14 positioned for assembly. </a:t>
            </a:r>
          </a:p>
          <a:p>
            <a:r>
              <a:rPr lang="en-US" sz="1600" b="1" dirty="0" smtClean="0"/>
              <a:t>TPC Fee preproduction board assembly starting at vendor.</a:t>
            </a:r>
          </a:p>
          <a:p>
            <a:r>
              <a:rPr lang="en-US" sz="1600" b="1" dirty="0" smtClean="0"/>
              <a:t>TPC DAM (FELIX) production parts have started to arrive at BNL</a:t>
            </a:r>
            <a:endParaRPr lang="en-US" sz="1600" b="1" dirty="0"/>
          </a:p>
          <a:p>
            <a:r>
              <a:rPr lang="en-US" sz="1600" b="1" dirty="0"/>
              <a:t>MVTX stave construction ongoing at </a:t>
            </a:r>
            <a:r>
              <a:rPr lang="en-US" sz="1600" b="1" dirty="0" smtClean="0"/>
              <a:t>CERN. (&gt; 30% staves complete. 100% of RU at ORNL for testing)</a:t>
            </a:r>
            <a:endParaRPr lang="en-US" sz="1600" b="1" dirty="0"/>
          </a:p>
          <a:p>
            <a:r>
              <a:rPr lang="en-US" sz="1600" b="1" dirty="0" err="1"/>
              <a:t>LHe</a:t>
            </a:r>
            <a:r>
              <a:rPr lang="en-US" sz="1600" b="1" dirty="0"/>
              <a:t> cryo lines  have arrived at BNL from the vendor. </a:t>
            </a:r>
            <a:r>
              <a:rPr lang="en-US" sz="1600" b="1" dirty="0" smtClean="0"/>
              <a:t> Installation of 4/5 cryo spools is advanced.</a:t>
            </a:r>
            <a:endParaRPr lang="en-US" sz="1600" b="1" dirty="0"/>
          </a:p>
          <a:p>
            <a:r>
              <a:rPr lang="en-US" sz="1600" b="1" dirty="0"/>
              <a:t>Carriage/Cradle continues to be on schedule for December </a:t>
            </a:r>
            <a:r>
              <a:rPr lang="en-US" sz="1600" b="1" dirty="0" smtClean="0"/>
              <a:t>delivery</a:t>
            </a:r>
          </a:p>
          <a:p>
            <a:r>
              <a:rPr lang="en-US" sz="1600" b="1" dirty="0" smtClean="0"/>
              <a:t>End Ring and Magnet support FDR scheduled for Nov 13.</a:t>
            </a:r>
          </a:p>
          <a:p>
            <a:r>
              <a:rPr lang="en-US" sz="1600" b="1" dirty="0" smtClean="0"/>
              <a:t>&gt; $3M in orders pending award in PPM.</a:t>
            </a:r>
            <a:endParaRPr lang="en-US" sz="1600" b="1" dirty="0"/>
          </a:p>
          <a:p>
            <a:r>
              <a:rPr lang="en-US" sz="1600" b="1" dirty="0"/>
              <a:t>Designs for Magnet Pole Tips, Carriage/Cradle XY table and platform nearing completion</a:t>
            </a:r>
            <a:r>
              <a:rPr lang="en-US" sz="1600" b="1" dirty="0" smtClean="0"/>
              <a:t>.</a:t>
            </a:r>
            <a:endParaRPr lang="en-US" sz="1600" dirty="0"/>
          </a:p>
          <a:p>
            <a:r>
              <a:rPr lang="en-US" sz="1600" b="1" dirty="0"/>
              <a:t>We continue to hold remote reviews for major orders</a:t>
            </a:r>
          </a:p>
          <a:p>
            <a:r>
              <a:rPr lang="en-US" sz="1600" b="1" dirty="0"/>
              <a:t>Continue monthly status, EV, PCR for both  1008 I&amp;F and MIE.</a:t>
            </a:r>
          </a:p>
          <a:p>
            <a:endParaRPr lang="en-US" sz="16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35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EMCal Block Assembly at UIUC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7" descr="Screen Shot 2020-10-16 at 12.02.3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66750"/>
            <a:ext cx="5689600" cy="4300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200150"/>
            <a:ext cx="2667000" cy="923330"/>
          </a:xfrm>
          <a:prstGeom prst="rect">
            <a:avLst/>
          </a:prstGeom>
          <a:noFill/>
          <a:ln>
            <a:solidFill>
              <a:srgbClr val="0F8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Just a few blocks remaining for Sectors 1-12 to be complete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88B6EE-3353-4902-BE8D-C9E28C3B21FB}"/>
              </a:ext>
            </a:extLst>
          </p:cNvPr>
          <p:cNvSpPr txBox="1"/>
          <p:nvPr/>
        </p:nvSpPr>
        <p:spPr>
          <a:xfrm>
            <a:off x="228600" y="4324350"/>
            <a:ext cx="22098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/>
              <a:t>Prepping </a:t>
            </a:r>
            <a:r>
              <a:rPr lang="en-US" sz="1200" dirty="0" smtClean="0"/>
              <a:t>light guides at BNL.</a:t>
            </a:r>
            <a:endParaRPr lang="en-US" sz="1200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E51ED42-17DF-4320-B113-86FFBD26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73" y="2788229"/>
            <a:ext cx="2025395" cy="151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81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Tiles testing at GSU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 descr="Screen Shot 2020-10-16 at 12.05.23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66750"/>
            <a:ext cx="7620000" cy="4176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1428750"/>
            <a:ext cx="2362200" cy="381000"/>
          </a:xfrm>
          <a:prstGeom prst="rect">
            <a:avLst/>
          </a:prstGeom>
          <a:noFill/>
          <a:ln w="38100" cmpd="sng">
            <a:solidFill>
              <a:srgbClr val="0F8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971550"/>
            <a:ext cx="408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OHCal tiles from Uniplast have been tested at GSU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59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Sector Assembly at BNL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Screen Shot 2020-10-16 at 12.07.36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550"/>
            <a:ext cx="8610600" cy="3751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3943350"/>
            <a:ext cx="47244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F8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 sectors assembled. Additional 10 at various states of construction </a:t>
            </a:r>
            <a:endParaRPr lang="en-US" dirty="0"/>
          </a:p>
        </p:txBody>
      </p:sp>
      <p:pic>
        <p:nvPicPr>
          <p:cNvPr id="8" name="Picture 7" descr="Screen Shot 2020-10-16 at 12.10.3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14750"/>
            <a:ext cx="2438400" cy="13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Labor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686800" cy="3851676"/>
          </a:xfrm>
        </p:spPr>
        <p:txBody>
          <a:bodyPr/>
          <a:lstStyle/>
          <a:p>
            <a:r>
              <a:rPr lang="en-US" sz="1600" dirty="0" smtClean="0"/>
              <a:t>Two Electrical designers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80FF"/>
                </a:solidFill>
              </a:rPr>
              <a:t>hired and working</a:t>
            </a:r>
          </a:p>
          <a:p>
            <a:r>
              <a:rPr lang="en-US" sz="1600" dirty="0"/>
              <a:t>I-</a:t>
            </a:r>
            <a:r>
              <a:rPr lang="en-US" sz="1600" dirty="0" smtClean="0"/>
              <a:t>7 </a:t>
            </a:r>
            <a:r>
              <a:rPr lang="en-US" sz="1600" dirty="0"/>
              <a:t>DAQ/Trigger position  - </a:t>
            </a:r>
            <a:r>
              <a:rPr lang="en-US" sz="1600" dirty="0">
                <a:solidFill>
                  <a:srgbClr val="0080FF"/>
                </a:solidFill>
              </a:rPr>
              <a:t>hired and </a:t>
            </a:r>
            <a:r>
              <a:rPr lang="en-US" sz="1600" dirty="0" smtClean="0">
                <a:solidFill>
                  <a:srgbClr val="0080FF"/>
                </a:solidFill>
              </a:rPr>
              <a:t>working</a:t>
            </a:r>
            <a:endParaRPr lang="en-US" sz="1600" dirty="0" smtClean="0">
              <a:solidFill>
                <a:srgbClr val="0080FF"/>
              </a:solidFill>
            </a:endParaRPr>
          </a:p>
          <a:p>
            <a:r>
              <a:rPr lang="en-US" sz="1600" dirty="0"/>
              <a:t>3</a:t>
            </a:r>
            <a:r>
              <a:rPr lang="en-US" sz="1600" dirty="0" smtClean="0"/>
              <a:t> mechanical entry level techs (TW-2, term) 2 EMCal, 1 </a:t>
            </a:r>
            <a:r>
              <a:rPr lang="en-US" sz="1600" dirty="0" smtClean="0"/>
              <a:t>HCal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80FF"/>
                </a:solidFill>
              </a:rPr>
              <a:t>To be hired through IO. Five candidates. Interviews schedule for next week.  </a:t>
            </a:r>
            <a:endParaRPr lang="en-US" sz="1600" dirty="0" smtClean="0">
              <a:solidFill>
                <a:srgbClr val="0080FF"/>
              </a:solidFill>
            </a:endParaRPr>
          </a:p>
          <a:p>
            <a:r>
              <a:rPr lang="en-US" sz="1600" dirty="0"/>
              <a:t>1</a:t>
            </a:r>
            <a:r>
              <a:rPr lang="en-US" sz="1600" dirty="0" smtClean="0"/>
              <a:t> electrical entry level techs (TW-2, term) 1008 </a:t>
            </a:r>
            <a:r>
              <a:rPr lang="en-US" sz="1600" dirty="0" smtClean="0"/>
              <a:t>racks</a:t>
            </a:r>
          </a:p>
          <a:p>
            <a:pPr lvl="1"/>
            <a:r>
              <a:rPr lang="en-US" sz="1600" dirty="0" smtClean="0">
                <a:solidFill>
                  <a:srgbClr val="0080FF"/>
                </a:solidFill>
              </a:rPr>
              <a:t>Good candidate identified. </a:t>
            </a:r>
            <a:r>
              <a:rPr lang="en-US" sz="1600" dirty="0">
                <a:solidFill>
                  <a:srgbClr val="0080FF"/>
                </a:solidFill>
              </a:rPr>
              <a:t>T</a:t>
            </a:r>
            <a:r>
              <a:rPr lang="en-US" sz="1600" dirty="0" smtClean="0">
                <a:solidFill>
                  <a:srgbClr val="0080FF"/>
                </a:solidFill>
              </a:rPr>
              <a:t>o be hired through CAD (Paul Sampson)</a:t>
            </a:r>
            <a:endParaRPr lang="en-US" sz="1600" dirty="0" smtClean="0">
              <a:solidFill>
                <a:srgbClr val="0080FF"/>
              </a:solidFill>
            </a:endParaRPr>
          </a:p>
          <a:p>
            <a:r>
              <a:rPr lang="en-US" sz="1600" dirty="0" smtClean="0"/>
              <a:t>Entry level electrical </a:t>
            </a:r>
            <a:r>
              <a:rPr lang="en-US" sz="1600" dirty="0" smtClean="0"/>
              <a:t>engineer (Safety PLC, Rack power and controls)</a:t>
            </a:r>
          </a:p>
          <a:p>
            <a:pPr lvl="1"/>
            <a:r>
              <a:rPr lang="en-US" sz="1600" dirty="0" smtClean="0">
                <a:solidFill>
                  <a:srgbClr val="0080FF"/>
                </a:solidFill>
              </a:rPr>
              <a:t>To be hired by IO. MoU to sPHENIX for 1 year. </a:t>
            </a:r>
            <a:endParaRPr lang="en-US" sz="1600" dirty="0" smtClean="0">
              <a:solidFill>
                <a:srgbClr val="0080FF"/>
              </a:solidFill>
            </a:endParaRPr>
          </a:p>
          <a:p>
            <a:r>
              <a:rPr lang="en-US" sz="1600" dirty="0" smtClean="0"/>
              <a:t>mid-Career IO mechanical </a:t>
            </a:r>
            <a:r>
              <a:rPr lang="en-US" sz="1600" dirty="0" smtClean="0"/>
              <a:t>engineer.</a:t>
            </a:r>
          </a:p>
          <a:p>
            <a:pPr lvl="1"/>
            <a:r>
              <a:rPr lang="en-US" sz="1600" dirty="0" smtClean="0">
                <a:solidFill>
                  <a:srgbClr val="0080FF"/>
                </a:solidFill>
              </a:rPr>
              <a:t>Work has started under Russ </a:t>
            </a:r>
            <a:r>
              <a:rPr lang="en-US" sz="1600" dirty="0" err="1" smtClean="0">
                <a:solidFill>
                  <a:srgbClr val="0080FF"/>
                </a:solidFill>
              </a:rPr>
              <a:t>Feder’s</a:t>
            </a:r>
            <a:r>
              <a:rPr lang="en-US" sz="1600" dirty="0" smtClean="0">
                <a:solidFill>
                  <a:srgbClr val="0080FF"/>
                </a:solidFill>
              </a:rPr>
              <a:t> supervision.</a:t>
            </a:r>
            <a:endParaRPr lang="en-US" sz="1600" dirty="0" smtClean="0">
              <a:solidFill>
                <a:srgbClr val="0080FF"/>
              </a:solidFill>
            </a:endParaRPr>
          </a:p>
          <a:p>
            <a:r>
              <a:rPr lang="en-US" sz="1600" dirty="0" smtClean="0"/>
              <a:t>1-2 postdocs for hardware </a:t>
            </a:r>
            <a:r>
              <a:rPr lang="en-US" sz="1600" dirty="0" smtClean="0"/>
              <a:t>testing</a:t>
            </a:r>
          </a:p>
          <a:p>
            <a:pPr lvl="1"/>
            <a:r>
              <a:rPr lang="en-US" sz="1600" dirty="0" smtClean="0">
                <a:solidFill>
                  <a:srgbClr val="0080FF"/>
                </a:solidFill>
              </a:rPr>
              <a:t>Discussing options</a:t>
            </a:r>
            <a:r>
              <a:rPr lang="en-US" sz="1600" dirty="0" smtClean="0">
                <a:solidFill>
                  <a:srgbClr val="0080FF"/>
                </a:solidFill>
              </a:rPr>
              <a:t> with Jamie and Dave Morrison  </a:t>
            </a:r>
            <a:endParaRPr lang="en-US" sz="1600" dirty="0" smtClean="0">
              <a:solidFill>
                <a:srgbClr val="0080FF"/>
              </a:solidFill>
            </a:endParaRP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This is in addition to the entry level techs that we get from CAD (Paul Sampson) for EMCal (1.0 FTE) and HCal/1008 (0.5-1.0 FTE)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09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6497"/>
          </a:xfrm>
        </p:spPr>
        <p:txBody>
          <a:bodyPr/>
          <a:lstStyle/>
          <a:p>
            <a:r>
              <a:rPr lang="en-US" sz="3200" dirty="0" smtClean="0"/>
              <a:t>Track Reinforcement and Cryo Work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9067800" cy="3927876"/>
          </a:xfrm>
        </p:spPr>
        <p:txBody>
          <a:bodyPr/>
          <a:lstStyle/>
          <a:p>
            <a:pPr marL="457133" lvl="1" indent="0">
              <a:buNone/>
            </a:pPr>
            <a:r>
              <a:rPr lang="en-US" dirty="0" smtClean="0"/>
              <a:t>2020 </a:t>
            </a:r>
            <a:r>
              <a:rPr lang="en-US" dirty="0" smtClean="0"/>
              <a:t>shutdown </a:t>
            </a:r>
            <a:r>
              <a:rPr lang="en-US" dirty="0" smtClean="0"/>
              <a:t> tasks:</a:t>
            </a:r>
            <a:endParaRPr lang="en-US" dirty="0" smtClean="0"/>
          </a:p>
          <a:p>
            <a:pPr lvl="1"/>
            <a:r>
              <a:rPr lang="en-US" sz="1600" b="0" dirty="0" smtClean="0"/>
              <a:t>Installing the cryo </a:t>
            </a:r>
            <a:r>
              <a:rPr lang="en-US" sz="1600" b="0" dirty="0" smtClean="0"/>
              <a:t>deck </a:t>
            </a:r>
          </a:p>
          <a:p>
            <a:pPr lvl="2"/>
            <a:r>
              <a:rPr lang="en-US" sz="1600" b="0" dirty="0" smtClean="0"/>
              <a:t>Needed to install cryo spool in 1008 IR</a:t>
            </a:r>
          </a:p>
          <a:p>
            <a:pPr lvl="2"/>
            <a:r>
              <a:rPr lang="en-US" sz="1600" b="0" dirty="0" smtClean="0"/>
              <a:t>Deck arrives next week. Installed early November</a:t>
            </a:r>
          </a:p>
          <a:p>
            <a:pPr lvl="1"/>
            <a:r>
              <a:rPr lang="en-US" sz="1600" b="0" dirty="0" smtClean="0"/>
              <a:t>Adding </a:t>
            </a:r>
            <a:r>
              <a:rPr lang="en-US" sz="1600" b="0" dirty="0" smtClean="0"/>
              <a:t>track gussets in </a:t>
            </a:r>
            <a:r>
              <a:rPr lang="en-US" sz="1600" b="0" dirty="0" smtClean="0"/>
              <a:t>IR</a:t>
            </a:r>
          </a:p>
          <a:p>
            <a:pPr lvl="2"/>
            <a:r>
              <a:rPr lang="en-US" sz="1600" b="0" dirty="0" smtClean="0"/>
              <a:t>Waiting for the availability of welders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Installing and welding cryo spools in the 1008 IR and 1008 </a:t>
            </a:r>
            <a:r>
              <a:rPr lang="en-US" sz="1600" b="0" dirty="0" smtClean="0"/>
              <a:t>B</a:t>
            </a:r>
          </a:p>
          <a:p>
            <a:pPr lvl="2"/>
            <a:r>
              <a:rPr lang="en-US" sz="1600" b="0" dirty="0" smtClean="0"/>
              <a:t>Installation in 1008B far advanced. Installation in 1008 IR waiting for Cryo deck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Reinforcing the tracks in the assembly </a:t>
            </a:r>
            <a:r>
              <a:rPr lang="en-US" sz="1600" b="0" dirty="0" smtClean="0"/>
              <a:t>hall</a:t>
            </a:r>
          </a:p>
          <a:p>
            <a:pPr lvl="2"/>
            <a:r>
              <a:rPr lang="en-US" sz="1600" b="0" dirty="0" smtClean="0"/>
              <a:t>Complete drawings available. </a:t>
            </a:r>
            <a:r>
              <a:rPr lang="en-US" sz="1600" b="0" dirty="0" smtClean="0"/>
              <a:t>Can not go through </a:t>
            </a:r>
            <a:r>
              <a:rPr lang="en-US" sz="1600" b="0" dirty="0" err="1" smtClean="0"/>
              <a:t>BoA</a:t>
            </a:r>
            <a:r>
              <a:rPr lang="en-US" sz="1600" b="0" dirty="0" smtClean="0"/>
              <a:t> process. PPM tells us that we must do an RFQ solicitation. Work can be completed while Run 2021 is underway.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Beginning track reinforcement in the </a:t>
            </a:r>
            <a:r>
              <a:rPr lang="en-US" sz="1600" b="0" dirty="0" smtClean="0"/>
              <a:t>IR</a:t>
            </a:r>
          </a:p>
          <a:p>
            <a:pPr lvl="2"/>
            <a:r>
              <a:rPr lang="en-US" sz="1400" b="0" dirty="0" smtClean="0"/>
              <a:t>Have started to remove unneeded section of tracks. Welding of new gussets by BNL part of this work. Contractor work  </a:t>
            </a:r>
            <a:r>
              <a:rPr lang="en-US" sz="1400" b="0" dirty="0"/>
              <a:t>w</a:t>
            </a:r>
            <a:r>
              <a:rPr lang="en-US" sz="1400" b="0" dirty="0" smtClean="0"/>
              <a:t>ill start as time allows after contract is awarded.</a:t>
            </a:r>
            <a:endParaRPr lang="en-US" sz="14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10/22/2020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00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71767</TotalTime>
  <Words>1955</Words>
  <Application>Microsoft Macintosh PowerPoint</Application>
  <PresentationFormat>On-screen Show (16:9)</PresentationFormat>
  <Paragraphs>305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sPHENIX PMG Agenda</vt:lpstr>
      <vt:lpstr>sPHENIX MIE Overview (1.X)</vt:lpstr>
      <vt:lpstr>1008 Infrastructure &amp; Facility Upgrade (2.X)</vt:lpstr>
      <vt:lpstr>sPHENIX Status</vt:lpstr>
      <vt:lpstr>EMCal Block Assembly at UIUC</vt:lpstr>
      <vt:lpstr>HCal Tiles testing at GSU</vt:lpstr>
      <vt:lpstr>HCal Sector Assembly at BNL</vt:lpstr>
      <vt:lpstr>Internal Labor Needs</vt:lpstr>
      <vt:lpstr>Track Reinforcement and Cryo Work  </vt:lpstr>
      <vt:lpstr>Status of Procurements</vt:lpstr>
      <vt:lpstr>sPHENIX  Response to COVID Pandemic</vt:lpstr>
      <vt:lpstr>Carriage/Cradle Production at Manufacturer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Summary Schedule – sPHENIX MIE</vt:lpstr>
      <vt:lpstr>Summary Schedule – sPHENIX MIE and 1008 Infra and Facility Upgrade</vt:lpstr>
      <vt:lpstr>Summary</vt:lpstr>
      <vt:lpstr>Back Up</vt:lpstr>
      <vt:lpstr>Milestones Status – sPHENIX MIE</vt:lpstr>
      <vt:lpstr>Milestones Status – 1008 Infra and Facility Upgrade</vt:lpstr>
      <vt:lpstr>EAC and Contingency Profile – sPHENIX MIE</vt:lpstr>
      <vt:lpstr>Baseline/Contingency Log - MIE</vt:lpstr>
      <vt:lpstr>ETC Log - MIE</vt:lpstr>
      <vt:lpstr>EAC and Contingency Profile – 1008 Infra and Facility Upgrade </vt:lpstr>
      <vt:lpstr>Baseline/Contingency Log - 1008 Infra and Facility Upgrade 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982</cp:revision>
  <cp:lastPrinted>2017-10-23T16:33:50Z</cp:lastPrinted>
  <dcterms:created xsi:type="dcterms:W3CDTF">2015-10-24T00:32:43Z</dcterms:created>
  <dcterms:modified xsi:type="dcterms:W3CDTF">2020-10-22T12:30:07Z</dcterms:modified>
</cp:coreProperties>
</file>