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832" r:id="rId2"/>
    <p:sldId id="833" r:id="rId3"/>
    <p:sldId id="838" r:id="rId4"/>
    <p:sldId id="837" r:id="rId5"/>
    <p:sldId id="839" r:id="rId6"/>
    <p:sldId id="840" r:id="rId7"/>
    <p:sldId id="841" r:id="rId8"/>
    <p:sldId id="835" r:id="rId9"/>
    <p:sldId id="836" r:id="rId10"/>
    <p:sldId id="842" r:id="rId11"/>
    <p:sldId id="829" r:id="rId12"/>
    <p:sldId id="820" r:id="rId13"/>
    <p:sldId id="843" r:id="rId14"/>
    <p:sldId id="844" r:id="rId15"/>
    <p:sldId id="845" r:id="rId16"/>
    <p:sldId id="846" r:id="rId17"/>
    <p:sldId id="847" r:id="rId18"/>
    <p:sldId id="848" r:id="rId19"/>
    <p:sldId id="849" r:id="rId20"/>
    <p:sldId id="850" r:id="rId21"/>
    <p:sldId id="852" r:id="rId22"/>
    <p:sldId id="853" r:id="rId23"/>
    <p:sldId id="861" r:id="rId24"/>
    <p:sldId id="860" r:id="rId25"/>
    <p:sldId id="856" r:id="rId26"/>
    <p:sldId id="857" r:id="rId27"/>
    <p:sldId id="858" r:id="rId28"/>
    <p:sldId id="859" r:id="rId29"/>
    <p:sldId id="854" r:id="rId30"/>
    <p:sldId id="851" r:id="rId31"/>
    <p:sldId id="862" r:id="rId32"/>
    <p:sldId id="863" r:id="rId33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4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601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719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840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6960" algn="l" defTabSz="914241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001"/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9805" autoAdjust="0"/>
  </p:normalViewPr>
  <p:slideViewPr>
    <p:cSldViewPr>
      <p:cViewPr varScale="1">
        <p:scale>
          <a:sx n="146" d="100"/>
          <a:sy n="146" d="100"/>
        </p:scale>
        <p:origin x="-472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11/9/20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11/9/20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4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0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A134-42FB-5A4E-A212-1BB8970E0176}" type="slidenum">
              <a:rPr kumimoji="1" lang="x-none" altLang="en-US" smtClean="0"/>
              <a:t>4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47936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30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8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7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1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1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3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1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1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8"/>
            <a:ext cx="2895600" cy="20716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2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23" indent="-28570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01" indent="-228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920" indent="-228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042" indent="-228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159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1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71" y="739950"/>
            <a:ext cx="8746390" cy="3854678"/>
          </a:xfrm>
        </p:spPr>
        <p:txBody>
          <a:bodyPr/>
          <a:lstStyle/>
          <a:p>
            <a:r>
              <a:rPr lang="en-US" dirty="0" smtClean="0"/>
              <a:t>Brief </a:t>
            </a:r>
            <a:r>
              <a:rPr lang="en-US" dirty="0" smtClean="0"/>
              <a:t>Status including COVID impact</a:t>
            </a:r>
          </a:p>
          <a:p>
            <a:r>
              <a:rPr lang="en-US" dirty="0"/>
              <a:t>Oversight of carriage cradle production </a:t>
            </a:r>
            <a:r>
              <a:rPr lang="en-US" dirty="0" smtClean="0"/>
              <a:t>construction</a:t>
            </a:r>
            <a:endParaRPr lang="en-US" dirty="0" smtClean="0"/>
          </a:p>
          <a:p>
            <a:r>
              <a:rPr lang="en-US" dirty="0" smtClean="0"/>
              <a:t>PEMP</a:t>
            </a:r>
          </a:p>
          <a:p>
            <a:r>
              <a:rPr lang="en-US" dirty="0" smtClean="0"/>
              <a:t>Update </a:t>
            </a:r>
            <a:r>
              <a:rPr lang="en-US" dirty="0"/>
              <a:t>on hiring of new personnel</a:t>
            </a:r>
          </a:p>
          <a:p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of procurements</a:t>
            </a:r>
          </a:p>
          <a:p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of the track reinforcement, cryo </a:t>
            </a:r>
            <a:r>
              <a:rPr lang="en-US" dirty="0" smtClean="0"/>
              <a:t>orders</a:t>
            </a:r>
          </a:p>
          <a:p>
            <a:r>
              <a:rPr lang="en-US" dirty="0" smtClean="0"/>
              <a:t>October </a:t>
            </a:r>
            <a:r>
              <a:rPr lang="en-US" dirty="0" smtClean="0"/>
              <a:t>Cost and Schedule </a:t>
            </a:r>
            <a:r>
              <a:rPr lang="en-US" dirty="0" smtClean="0"/>
              <a:t>EV</a:t>
            </a:r>
            <a:r>
              <a:rPr lang="en-US" dirty="0"/>
              <a:t>, </a:t>
            </a:r>
            <a:r>
              <a:rPr lang="en-US" dirty="0" smtClean="0"/>
              <a:t>Schedule </a:t>
            </a:r>
            <a:r>
              <a:rPr lang="en-US" dirty="0" err="1"/>
              <a:t>w.r.t</a:t>
            </a:r>
            <a:r>
              <a:rPr lang="en-US" dirty="0"/>
              <a:t>. critical path 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93467" y="4935762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9806" y="4869657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316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46497"/>
          </a:xfrm>
        </p:spPr>
        <p:txBody>
          <a:bodyPr/>
          <a:lstStyle/>
          <a:p>
            <a:r>
              <a:rPr lang="en-US" sz="3200" dirty="0"/>
              <a:t>Major Procurement To Go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4350"/>
            <a:ext cx="8534400" cy="4629150"/>
          </a:xfrm>
        </p:spPr>
        <p:txBody>
          <a:bodyPr/>
          <a:lstStyle/>
          <a:p>
            <a:pPr marL="0" indent="0">
              <a:buNone/>
            </a:pPr>
            <a:endParaRPr lang="en-US" sz="1100" b="1" dirty="0">
              <a:solidFill>
                <a:srgbClr val="008000"/>
              </a:solidFill>
            </a:endParaRPr>
          </a:p>
          <a:p>
            <a:r>
              <a:rPr lang="en-US" sz="1200" b="1" dirty="0">
                <a:solidFill>
                  <a:srgbClr val="0080FF"/>
                </a:solidFill>
              </a:rPr>
              <a:t>TPC </a:t>
            </a:r>
            <a:r>
              <a:rPr lang="en-US" sz="1200" b="1" dirty="0">
                <a:solidFill>
                  <a:srgbClr val="0080FF"/>
                </a:solidFill>
              </a:rPr>
              <a:t>Fee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FELIX </a:t>
            </a:r>
            <a:r>
              <a:rPr lang="en-US" sz="1200" b="1" dirty="0">
                <a:solidFill>
                  <a:srgbClr val="0080FF"/>
                </a:solidFill>
              </a:rPr>
              <a:t>Cards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EMCal block fab FY21 (submitted)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LV power systems, TPC, EMCal, HCal, MBD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IHCal Frames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Track </a:t>
            </a:r>
            <a:r>
              <a:rPr lang="en-US" sz="1200" b="1" dirty="0">
                <a:solidFill>
                  <a:srgbClr val="0080FF"/>
                </a:solidFill>
              </a:rPr>
              <a:t>modification (submitted)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IHCal Rings (submitted</a:t>
            </a:r>
            <a:r>
              <a:rPr lang="en-US" sz="1200" b="1" dirty="0">
                <a:solidFill>
                  <a:srgbClr val="0080FF"/>
                </a:solidFill>
              </a:rPr>
              <a:t>) </a:t>
            </a:r>
            <a:endParaRPr lang="en-US" sz="1200" b="1" dirty="0">
              <a:solidFill>
                <a:srgbClr val="0080FF"/>
              </a:solidFill>
            </a:endParaRPr>
          </a:p>
          <a:p>
            <a:r>
              <a:rPr lang="en-US" sz="1200" b="1" dirty="0">
                <a:solidFill>
                  <a:srgbClr val="0080FF"/>
                </a:solidFill>
              </a:rPr>
              <a:t>XY </a:t>
            </a:r>
            <a:r>
              <a:rPr lang="en-US" sz="1200" b="1" dirty="0">
                <a:solidFill>
                  <a:srgbClr val="0080FF"/>
                </a:solidFill>
              </a:rPr>
              <a:t>tables 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/>
              <a:t>Large Rings</a:t>
            </a:r>
          </a:p>
          <a:p>
            <a:r>
              <a:rPr lang="en-US" sz="1200" b="1" dirty="0"/>
              <a:t>Magnet supports</a:t>
            </a:r>
          </a:p>
          <a:p>
            <a:r>
              <a:rPr lang="en-US" sz="1200" b="1" dirty="0"/>
              <a:t>Magnet Mapping contract w/ CERN</a:t>
            </a:r>
          </a:p>
          <a:p>
            <a:r>
              <a:rPr lang="en-US" sz="1200" b="1" dirty="0"/>
              <a:t>EMCal installation fixture</a:t>
            </a:r>
          </a:p>
          <a:p>
            <a:r>
              <a:rPr lang="en-US" sz="1200" b="1" dirty="0"/>
              <a:t>Platform </a:t>
            </a:r>
          </a:p>
          <a:p>
            <a:r>
              <a:rPr lang="en-US" sz="1200" b="1" dirty="0"/>
              <a:t>End Caps/Pole Tips</a:t>
            </a:r>
          </a:p>
          <a:p>
            <a:r>
              <a:rPr lang="en-US" sz="1200" b="1" dirty="0"/>
              <a:t>Calorimeter cables </a:t>
            </a:r>
            <a:r>
              <a:rPr lang="en-US" sz="1200" b="1" dirty="0">
                <a:solidFill>
                  <a:srgbClr val="108001"/>
                </a:solidFill>
              </a:rPr>
              <a:t>(MIE)</a:t>
            </a:r>
          </a:p>
          <a:p>
            <a:r>
              <a:rPr lang="en-US" sz="1200" b="1" dirty="0"/>
              <a:t>TPC Cooling and Laser systems </a:t>
            </a:r>
            <a:r>
              <a:rPr lang="en-US" sz="1200" b="1" dirty="0">
                <a:solidFill>
                  <a:srgbClr val="108001"/>
                </a:solidFill>
              </a:rPr>
              <a:t>(MIE)</a:t>
            </a:r>
          </a:p>
          <a:p>
            <a:r>
              <a:rPr lang="en-US" sz="1200" b="1" dirty="0"/>
              <a:t>DAQ  LL1 Boards, crates, SEBs</a:t>
            </a:r>
            <a:r>
              <a:rPr lang="en-US" sz="1200" b="1" dirty="0">
                <a:solidFill>
                  <a:srgbClr val="0099FF"/>
                </a:solidFill>
              </a:rPr>
              <a:t>,</a:t>
            </a:r>
            <a:r>
              <a:rPr lang="en-US" sz="1200" b="1" dirty="0"/>
              <a:t> EDBCs, JSEBs, ATPs, Buffer boxes </a:t>
            </a:r>
            <a:r>
              <a:rPr lang="en-US" sz="1200" b="1" dirty="0">
                <a:solidFill>
                  <a:srgbClr val="108001"/>
                </a:solidFill>
              </a:rPr>
              <a:t>(MIE)</a:t>
            </a:r>
          </a:p>
          <a:p>
            <a:r>
              <a:rPr lang="en-US" sz="1200" b="1" dirty="0"/>
              <a:t>IHCal</a:t>
            </a:r>
            <a:r>
              <a:rPr lang="en-US" sz="1200" b="1" dirty="0"/>
              <a:t> </a:t>
            </a:r>
            <a:r>
              <a:rPr lang="en-US" sz="1200" b="1" dirty="0"/>
              <a:t>installation fixture, TPC installation tools  </a:t>
            </a:r>
          </a:p>
          <a:p>
            <a:r>
              <a:rPr lang="en-US" sz="1200" b="1" dirty="0"/>
              <a:t>Seismic restraints</a:t>
            </a:r>
          </a:p>
          <a:p>
            <a:r>
              <a:rPr lang="en-US" sz="1200" b="1" dirty="0"/>
              <a:t>2021 MVTX contracts (MIT, LBNL, LANL, ORNL)</a:t>
            </a:r>
          </a:p>
          <a:p>
            <a:endParaRPr lang="en-US" sz="1100" b="1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819151"/>
            <a:ext cx="5648729" cy="311621"/>
          </a:xfrm>
          <a:prstGeom prst="rect">
            <a:avLst/>
          </a:prstGeom>
          <a:noFill/>
          <a:ln w="28575" cmpd="sng">
            <a:solidFill>
              <a:srgbClr val="0080FF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/>
              <a:t>Likely we will need one additional contract each w/ UIUC, SBU, GSU, WSU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8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46497"/>
          </a:xfrm>
        </p:spPr>
        <p:txBody>
          <a:bodyPr/>
          <a:lstStyle/>
          <a:p>
            <a:r>
              <a:rPr lang="en-US" sz="3200" dirty="0"/>
              <a:t>Major Procurement To Go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4350"/>
            <a:ext cx="8534400" cy="4629150"/>
          </a:xfrm>
        </p:spPr>
        <p:txBody>
          <a:bodyPr/>
          <a:lstStyle/>
          <a:p>
            <a:r>
              <a:rPr lang="en-US" sz="1200" b="1" dirty="0">
                <a:solidFill>
                  <a:srgbClr val="0080FF"/>
                </a:solidFill>
              </a:rPr>
              <a:t>TPC </a:t>
            </a:r>
            <a:r>
              <a:rPr lang="en-US" sz="1200" b="1" dirty="0">
                <a:solidFill>
                  <a:srgbClr val="0080FF"/>
                </a:solidFill>
              </a:rPr>
              <a:t>Fee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FELIX </a:t>
            </a:r>
            <a:r>
              <a:rPr lang="en-US" sz="1200" b="1" dirty="0">
                <a:solidFill>
                  <a:srgbClr val="0080FF"/>
                </a:solidFill>
              </a:rPr>
              <a:t>Cards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EMCal block fab FY21 (submitted)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LV power systems, TPC, EMCal, HCal, MBD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IHCal Frames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Track </a:t>
            </a:r>
            <a:r>
              <a:rPr lang="en-US" sz="1200" b="1" dirty="0">
                <a:solidFill>
                  <a:srgbClr val="0080FF"/>
                </a:solidFill>
              </a:rPr>
              <a:t>modification (submitted)</a:t>
            </a:r>
          </a:p>
          <a:p>
            <a:r>
              <a:rPr lang="en-US" sz="1200" b="1" dirty="0">
                <a:solidFill>
                  <a:srgbClr val="0080FF"/>
                </a:solidFill>
              </a:rPr>
              <a:t>IHCal Rings (submitted</a:t>
            </a:r>
            <a:r>
              <a:rPr lang="en-US" sz="1200" b="1" dirty="0">
                <a:solidFill>
                  <a:srgbClr val="0080FF"/>
                </a:solidFill>
              </a:rPr>
              <a:t>) </a:t>
            </a:r>
            <a:endParaRPr lang="en-US" sz="1200" b="1" dirty="0">
              <a:solidFill>
                <a:srgbClr val="0080FF"/>
              </a:solidFill>
            </a:endParaRPr>
          </a:p>
          <a:p>
            <a:r>
              <a:rPr lang="en-US" sz="1200" b="1" dirty="0">
                <a:solidFill>
                  <a:srgbClr val="0080FF"/>
                </a:solidFill>
              </a:rPr>
              <a:t>XY </a:t>
            </a:r>
            <a:r>
              <a:rPr lang="en-US" sz="1200" b="1" dirty="0">
                <a:solidFill>
                  <a:srgbClr val="0080FF"/>
                </a:solidFill>
              </a:rPr>
              <a:t>tables  (submitted</a:t>
            </a:r>
            <a:r>
              <a:rPr lang="en-US" sz="1200" b="1" dirty="0">
                <a:solidFill>
                  <a:srgbClr val="0080FF"/>
                </a:solidFill>
              </a:rPr>
              <a:t>)</a:t>
            </a:r>
          </a:p>
          <a:p>
            <a:r>
              <a:rPr lang="en-US" sz="1200" b="1" dirty="0"/>
              <a:t>Large Rings</a:t>
            </a:r>
          </a:p>
          <a:p>
            <a:r>
              <a:rPr lang="en-US" sz="1200" b="1" dirty="0"/>
              <a:t>Magnet supports</a:t>
            </a:r>
          </a:p>
          <a:p>
            <a:r>
              <a:rPr lang="en-US" sz="1200" b="1" dirty="0"/>
              <a:t>Magnet Mapping contract w/ CERN</a:t>
            </a:r>
          </a:p>
          <a:p>
            <a:r>
              <a:rPr lang="en-US" sz="1200" b="1" dirty="0"/>
              <a:t>EMCal installation fixture</a:t>
            </a:r>
          </a:p>
          <a:p>
            <a:r>
              <a:rPr lang="en-US" sz="1200" b="1" dirty="0"/>
              <a:t>Platform </a:t>
            </a:r>
          </a:p>
          <a:p>
            <a:r>
              <a:rPr lang="en-US" sz="1200" b="1" dirty="0"/>
              <a:t>End Caps/Pole Tips</a:t>
            </a:r>
          </a:p>
          <a:p>
            <a:r>
              <a:rPr lang="en-US" sz="1200" b="1" dirty="0"/>
              <a:t>Calorimeter cables </a:t>
            </a:r>
            <a:r>
              <a:rPr lang="en-US" sz="1200" b="1" dirty="0">
                <a:solidFill>
                  <a:srgbClr val="108001"/>
                </a:solidFill>
              </a:rPr>
              <a:t>(MIE)</a:t>
            </a:r>
          </a:p>
          <a:p>
            <a:r>
              <a:rPr lang="en-US" sz="1200" b="1" dirty="0"/>
              <a:t>TPC Cooling and Laser systems </a:t>
            </a:r>
            <a:r>
              <a:rPr lang="en-US" sz="1200" b="1" dirty="0">
                <a:solidFill>
                  <a:srgbClr val="108001"/>
                </a:solidFill>
              </a:rPr>
              <a:t>(MIE)</a:t>
            </a:r>
          </a:p>
          <a:p>
            <a:r>
              <a:rPr lang="en-US" sz="1200" b="1" dirty="0"/>
              <a:t>DAQ  LL1 Boards, crates, SEBs</a:t>
            </a:r>
            <a:r>
              <a:rPr lang="en-US" sz="1200" b="1" dirty="0">
                <a:solidFill>
                  <a:srgbClr val="0099FF"/>
                </a:solidFill>
              </a:rPr>
              <a:t>,</a:t>
            </a:r>
            <a:r>
              <a:rPr lang="en-US" sz="1200" b="1" dirty="0"/>
              <a:t> EDBCs, JSEBs, ATPs, Buffer boxes </a:t>
            </a:r>
            <a:r>
              <a:rPr lang="en-US" sz="1200" b="1" dirty="0">
                <a:solidFill>
                  <a:srgbClr val="108001"/>
                </a:solidFill>
              </a:rPr>
              <a:t>(MIE)</a:t>
            </a:r>
          </a:p>
          <a:p>
            <a:r>
              <a:rPr lang="en-US" sz="1200" b="1" dirty="0"/>
              <a:t>IHCal</a:t>
            </a:r>
            <a:r>
              <a:rPr lang="en-US" sz="1200" b="1" dirty="0"/>
              <a:t> </a:t>
            </a:r>
            <a:r>
              <a:rPr lang="en-US" sz="1200" b="1" dirty="0"/>
              <a:t>installation fixture, TPC installation tools  </a:t>
            </a:r>
          </a:p>
          <a:p>
            <a:r>
              <a:rPr lang="en-US" sz="1200" b="1" dirty="0"/>
              <a:t>Seismic restraints</a:t>
            </a:r>
          </a:p>
          <a:p>
            <a:r>
              <a:rPr lang="en-US" sz="1200" b="1" dirty="0"/>
              <a:t>2021 MVTX contracts (MIT, LBNL, LANL, </a:t>
            </a:r>
            <a:r>
              <a:rPr lang="en-US" sz="1200" b="1" dirty="0" smtClean="0">
                <a:solidFill>
                  <a:srgbClr val="0080FF"/>
                </a:solidFill>
              </a:rPr>
              <a:t>ORNL(submitted)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endParaRPr lang="en-US" sz="1100" b="1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819151"/>
            <a:ext cx="5648729" cy="311621"/>
          </a:xfrm>
          <a:prstGeom prst="rect">
            <a:avLst/>
          </a:prstGeom>
          <a:noFill/>
          <a:ln w="28575" cmpd="sng">
            <a:solidFill>
              <a:srgbClr val="0080FF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/>
              <a:t>Likely we will need one additional contract each w/ UIUC, SBU, GSU, WSU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Shutdown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7" y="666750"/>
            <a:ext cx="8839200" cy="392787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RHIC 2020 shutdown will be Sept 14 </a:t>
            </a:r>
            <a:r>
              <a:rPr lang="mr-IN" sz="2000" dirty="0"/>
              <a:t>–</a:t>
            </a:r>
            <a:r>
              <a:rPr lang="en-US" sz="2000" dirty="0"/>
              <a:t> ~ Feb  1</a:t>
            </a:r>
          </a:p>
          <a:p>
            <a:pPr marL="457121" lvl="1" indent="0">
              <a:buNone/>
            </a:pPr>
            <a:r>
              <a:rPr lang="en-US" sz="1600" dirty="0"/>
              <a:t>Tasks to complete during the 2020 shutdown include:</a:t>
            </a:r>
          </a:p>
          <a:p>
            <a:pPr lvl="1"/>
            <a:r>
              <a:rPr lang="en-US" sz="1600" dirty="0"/>
              <a:t>Clean services off west wall </a:t>
            </a:r>
            <a:r>
              <a:rPr lang="en-US" sz="1600" dirty="0">
                <a:solidFill>
                  <a:srgbClr val="0080FF"/>
                </a:solidFill>
              </a:rPr>
              <a:t>(Done)</a:t>
            </a:r>
          </a:p>
          <a:p>
            <a:pPr lvl="1"/>
            <a:r>
              <a:rPr lang="en-US" sz="1600" dirty="0"/>
              <a:t>Installing the cryo deck  </a:t>
            </a:r>
            <a:r>
              <a:rPr lang="en-US" sz="1600" dirty="0">
                <a:solidFill>
                  <a:srgbClr val="0080FF"/>
                </a:solidFill>
              </a:rPr>
              <a:t>(Done)</a:t>
            </a:r>
          </a:p>
          <a:p>
            <a:pPr lvl="1"/>
            <a:r>
              <a:rPr lang="en-US" sz="1600" dirty="0"/>
              <a:t>Adding track gussets in IR </a:t>
            </a:r>
            <a:r>
              <a:rPr lang="en-US" sz="1600" dirty="0">
                <a:solidFill>
                  <a:srgbClr val="0080FF"/>
                </a:solidFill>
              </a:rPr>
              <a:t>(Nearly complete)</a:t>
            </a:r>
          </a:p>
          <a:p>
            <a:pPr lvl="1"/>
            <a:r>
              <a:rPr lang="en-US" sz="1600" dirty="0"/>
              <a:t>Remove excess tracks </a:t>
            </a:r>
            <a:r>
              <a:rPr lang="en-US" sz="1600" dirty="0">
                <a:solidFill>
                  <a:srgbClr val="0080FF"/>
                </a:solidFill>
              </a:rPr>
              <a:t>(Started)</a:t>
            </a:r>
          </a:p>
          <a:p>
            <a:pPr lvl="1"/>
            <a:r>
              <a:rPr lang="en-US" sz="1600" dirty="0"/>
              <a:t>Installing and welding cryo spools in the 1008 IR and 1008 B </a:t>
            </a:r>
            <a:r>
              <a:rPr lang="en-US" sz="1600" dirty="0">
                <a:solidFill>
                  <a:srgbClr val="0080FF"/>
                </a:solidFill>
              </a:rPr>
              <a:t>(4/5 complete.  Final cryo spool installation starting this week)</a:t>
            </a:r>
          </a:p>
          <a:p>
            <a:pPr lvl="1"/>
            <a:r>
              <a:rPr lang="en-US" sz="1600" dirty="0"/>
              <a:t>Reinforcing the tracks in the 1008 </a:t>
            </a:r>
            <a:r>
              <a:rPr lang="en-US" sz="1600" dirty="0">
                <a:solidFill>
                  <a:srgbClr val="0080FF"/>
                </a:solidFill>
              </a:rPr>
              <a:t>(Contract with PPM. Two week solicitation starts this week)</a:t>
            </a:r>
          </a:p>
          <a:p>
            <a:pPr marL="457121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00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9"/>
            <a:ext cx="2431884" cy="104643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9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22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1" y="4056868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32077"/>
              </p:ext>
            </p:extLst>
          </p:nvPr>
        </p:nvGraphicFramePr>
        <p:xfrm>
          <a:off x="511341" y="3122456"/>
          <a:ext cx="2431884" cy="35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1.01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989"/>
              </p:ext>
            </p:extLst>
          </p:nvPr>
        </p:nvGraphicFramePr>
        <p:xfrm>
          <a:off x="5048296" y="3122458"/>
          <a:ext cx="2748171" cy="90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05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95966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30289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$13,967,154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$13,295,231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$13,141,543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7" y="3344335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35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="" xmlns:a16="http://schemas.microsoft.com/office/drawing/2014/main" id="{E0F9F878-5B26-4649-8D53-8DAA42B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80" y="4936937"/>
            <a:ext cx="7899495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="" xmlns:a16="http://schemas.microsoft.com/office/drawing/2014/main" id="{46286BE9-EDE7-4519-A8B3-613708C31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7369"/>
            <a:ext cx="9144000" cy="22823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960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Performance Report (CPR) – sPHENIX MIE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039782" y="4126103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039782" y="4244900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039782" y="4374924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6952606" y="3714750"/>
            <a:ext cx="1886595" cy="1631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800" dirty="0"/>
              <a:t>*Highlights in table above takes variance $ into consideration, not just Indices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BC9F6491-7C19-44C3-B9D8-0064F367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73727"/>
            <a:ext cx="182880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="" xmlns:a16="http://schemas.microsoft.com/office/drawing/2014/main" id="{22D79350-0CC8-4EC9-A21C-A90D8DC23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8" y="598479"/>
            <a:ext cx="7606933" cy="31826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="" xmlns:a16="http://schemas.microsoft.com/office/drawing/2014/main" id="{81446B5F-ED54-4311-B4D2-B025BE31A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90650"/>
            <a:ext cx="9144000" cy="2263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9"/>
            <a:ext cx="2431884" cy="104643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9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22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1" y="4056868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52457"/>
              </p:ext>
            </p:extLst>
          </p:nvPr>
        </p:nvGraphicFramePr>
        <p:xfrm>
          <a:off x="511341" y="3122456"/>
          <a:ext cx="2431884" cy="35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0.91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1.08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28187"/>
              </p:ext>
            </p:extLst>
          </p:nvPr>
        </p:nvGraphicFramePr>
        <p:xfrm>
          <a:off x="4779170" y="3275528"/>
          <a:ext cx="2431884" cy="62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41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68143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$15,439,395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$13,990,967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$12,935,936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7" y="3344335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35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0517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8B44467-2FFC-4B16-9486-8796274BB846}"/>
              </a:ext>
            </a:extLst>
          </p:cNvPr>
          <p:cNvCxnSpPr/>
          <p:nvPr/>
        </p:nvCxnSpPr>
        <p:spPr>
          <a:xfrm>
            <a:off x="363968" y="490851"/>
            <a:ext cx="84160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36F481-275E-4967-9FB2-785DDC9D9BD5}"/>
              </a:ext>
            </a:extLst>
          </p:cNvPr>
          <p:cNvSpPr/>
          <p:nvPr/>
        </p:nvSpPr>
        <p:spPr>
          <a:xfrm>
            <a:off x="1714504" y="826900"/>
            <a:ext cx="491987" cy="73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9EDEE2-8E4B-4AA0-B8F6-C673C2237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455" y="819712"/>
            <a:ext cx="454039" cy="73214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="" xmlns:a16="http://schemas.microsoft.com/office/drawing/2014/main" id="{F65CA21E-1AAC-4F53-B810-43BBD7CA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73727"/>
            <a:ext cx="182880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E73D606-8311-4657-9102-984A5355E587}"/>
              </a:ext>
            </a:extLst>
          </p:cNvPr>
          <p:cNvSpPr/>
          <p:nvPr/>
        </p:nvSpPr>
        <p:spPr>
          <a:xfrm>
            <a:off x="1706862" y="745840"/>
            <a:ext cx="491987" cy="11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C138B-776E-46CC-B984-403850FB55F5}"/>
              </a:ext>
            </a:extLst>
          </p:cNvPr>
          <p:cNvSpPr/>
          <p:nvPr/>
        </p:nvSpPr>
        <p:spPr>
          <a:xfrm>
            <a:off x="6434455" y="798877"/>
            <a:ext cx="454039" cy="9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301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8" y="67209"/>
            <a:ext cx="8229600" cy="409873"/>
          </a:xfrm>
        </p:spPr>
        <p:txBody>
          <a:bodyPr/>
          <a:lstStyle/>
          <a:p>
            <a:r>
              <a:rPr lang="en-US" sz="2100" dirty="0"/>
              <a:t>Cost Performance Report (CPR) – 1008 Infra and Facility Upgrade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7149433" y="3664190"/>
            <a:ext cx="1886595" cy="1477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r>
              <a:rPr lang="en-US" sz="800" dirty="0"/>
              <a:t>*Highlights in table above takes variance $ into consideration, not just Indices</a:t>
            </a:r>
          </a:p>
          <a:p>
            <a:endParaRPr lang="en-US" sz="8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200901" y="4101568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200901" y="4218443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200901" y="4325478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4DEBCEE-64AC-4883-911D-6C8B25D8385E}"/>
              </a:ext>
            </a:extLst>
          </p:cNvPr>
          <p:cNvCxnSpPr/>
          <p:nvPr/>
        </p:nvCxnSpPr>
        <p:spPr>
          <a:xfrm>
            <a:off x="305855" y="477074"/>
            <a:ext cx="873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F289F0CC-CC89-4D29-89AB-39F3D430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73727"/>
            <a:ext cx="182880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2B5F9042-2279-4E22-9CAE-49BB21A3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845" y="510136"/>
            <a:ext cx="7657183" cy="31540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369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25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2730F8C-314B-4DE9-9F5B-B6AB0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523" y="4874369"/>
            <a:ext cx="1768979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E2B75C60-CD5D-4575-B34D-5E9C4F0D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4" y="632280"/>
            <a:ext cx="8073461" cy="44227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000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821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1008 Infra and Facility Upgrade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670B067-67E8-41BA-BE06-21ADFCBF3854}"/>
              </a:ext>
            </a:extLst>
          </p:cNvPr>
          <p:cNvCxnSpPr/>
          <p:nvPr/>
        </p:nvCxnSpPr>
        <p:spPr>
          <a:xfrm>
            <a:off x="366359" y="551688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B3EFBABC-14F0-4AEB-8BB0-200481F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779" y="4936937"/>
            <a:ext cx="6716993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1B78D6AE-DCDC-480A-A74A-2B5F7780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879"/>
            <a:ext cx="9144000" cy="35167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75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24"/>
            <a:ext cx="8229600" cy="409873"/>
          </a:xfrm>
        </p:spPr>
        <p:txBody>
          <a:bodyPr/>
          <a:lstStyle/>
          <a:p>
            <a:r>
              <a:rPr lang="en-US" sz="24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94A588E-76FC-46B8-915D-9551A95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73727"/>
            <a:ext cx="182880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CA74CB14-E35B-4C60-B677-D2E673D3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7328"/>
            <a:ext cx="9144000" cy="34088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5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3" y="33572"/>
            <a:ext cx="8229600" cy="546497"/>
          </a:xfrm>
        </p:spPr>
        <p:txBody>
          <a:bodyPr/>
          <a:lstStyle/>
          <a:p>
            <a:r>
              <a:rPr lang="en-US" sz="3200" dirty="0"/>
              <a:t>sPHENIX MIE, 1008 I&amp;F, Si Detector Status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4819650"/>
          </a:xfrm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r>
              <a:rPr lang="en-US" sz="2700" b="1" dirty="0"/>
              <a:t>sPHENIX MIE, I&amp;F early completion date unchanged. 11.5 months of float for MIE. 3.5 months of float for 1008 I&amp;F Upgrade.</a:t>
            </a:r>
          </a:p>
          <a:p>
            <a:pPr lvl="1"/>
            <a:r>
              <a:rPr lang="en-US" sz="2700" b="0" dirty="0"/>
              <a:t>Proposed Run-22 schedule has not yet been included in P6 schedule. Expect no effect on MIE schedule but sPHENIX installation schedule will likely be delayed a minimum of one month.</a:t>
            </a:r>
          </a:p>
          <a:p>
            <a:pPr lvl="1"/>
            <a:r>
              <a:rPr lang="en-US" sz="2700" b="0" dirty="0"/>
              <a:t>COVID impact on schedule stable for last 3 months.</a:t>
            </a:r>
            <a:endParaRPr lang="en-US" sz="2700" dirty="0"/>
          </a:p>
          <a:p>
            <a:r>
              <a:rPr lang="en-US" sz="2700" b="1" dirty="0"/>
              <a:t>30 sPHENIX FTEs approved to work at BNL in ROOP</a:t>
            </a:r>
            <a:r>
              <a:rPr lang="en-US" sz="2700" dirty="0"/>
              <a:t>. This is </a:t>
            </a:r>
            <a:r>
              <a:rPr lang="en-US" sz="2700" b="1" dirty="0"/>
              <a:t>80% of technical staff</a:t>
            </a:r>
            <a:r>
              <a:rPr lang="en-US" sz="2700" dirty="0"/>
              <a:t>.</a:t>
            </a:r>
          </a:p>
          <a:p>
            <a:pPr lvl="1"/>
            <a:r>
              <a:rPr lang="en-US" sz="2700" dirty="0"/>
              <a:t>Remainder of staff is working remotely on engineering, design and management.</a:t>
            </a:r>
          </a:p>
          <a:p>
            <a:r>
              <a:rPr lang="en-US" sz="2700" dirty="0"/>
              <a:t>sPHENIX visitors also approved and are coming to BNL on a regular basis.</a:t>
            </a:r>
          </a:p>
          <a:p>
            <a:r>
              <a:rPr lang="en-US" sz="2700" dirty="0"/>
              <a:t>COVID mitigation plans continue to be implemented</a:t>
            </a:r>
          </a:p>
          <a:p>
            <a:r>
              <a:rPr lang="en-US" sz="2700" dirty="0"/>
              <a:t>Long lead procurements: </a:t>
            </a:r>
            <a:r>
              <a:rPr lang="en-US" sz="2700" b="1" dirty="0"/>
              <a:t>100% </a:t>
            </a:r>
            <a:r>
              <a:rPr lang="en-US" sz="2700" dirty="0"/>
              <a:t>of SiPMs</a:t>
            </a:r>
            <a:r>
              <a:rPr lang="en-US" sz="2700" b="1" dirty="0"/>
              <a:t>, 100</a:t>
            </a:r>
            <a:r>
              <a:rPr lang="en-US" sz="2700" b="1" dirty="0"/>
              <a:t>% </a:t>
            </a:r>
            <a:r>
              <a:rPr lang="en-US" sz="2700" dirty="0"/>
              <a:t>of </a:t>
            </a:r>
            <a:r>
              <a:rPr lang="en-US" sz="2700" dirty="0"/>
              <a:t>tungsten powder</a:t>
            </a:r>
            <a:r>
              <a:rPr lang="en-US" sz="2700" b="1" dirty="0"/>
              <a:t>, 100% </a:t>
            </a:r>
            <a:r>
              <a:rPr lang="en-US" sz="2700" dirty="0"/>
              <a:t>of scintillator tiles</a:t>
            </a:r>
            <a:r>
              <a:rPr lang="en-US" sz="2700" b="1" dirty="0"/>
              <a:t>, 75% </a:t>
            </a:r>
            <a:r>
              <a:rPr lang="en-US" sz="2700" dirty="0"/>
              <a:t>of scintillating fibers  </a:t>
            </a:r>
            <a:endParaRPr lang="en-US" sz="2700" dirty="0"/>
          </a:p>
          <a:p>
            <a:r>
              <a:rPr lang="en-US" sz="2700" b="1" dirty="0"/>
              <a:t>All SAMPA v5 chips fabbed, packaged and tested. Lund tests show 70% yield </a:t>
            </a:r>
            <a:r>
              <a:rPr lang="en-US" sz="2700" dirty="0"/>
              <a:t>consistent with ALICE SAMPA v4 results.   </a:t>
            </a:r>
          </a:p>
          <a:p>
            <a:r>
              <a:rPr lang="en-US" sz="2700" b="1" dirty="0"/>
              <a:t>EMCal</a:t>
            </a:r>
            <a:r>
              <a:rPr lang="en-US" sz="2700" dirty="0"/>
              <a:t> </a:t>
            </a:r>
            <a:r>
              <a:rPr lang="en-US" sz="2700" b="1" dirty="0"/>
              <a:t>blocks</a:t>
            </a:r>
            <a:r>
              <a:rPr lang="en-US" sz="2700" dirty="0"/>
              <a:t> </a:t>
            </a:r>
            <a:r>
              <a:rPr lang="en-US" sz="2700" dirty="0" smtClean="0"/>
              <a:t>for </a:t>
            </a:r>
            <a:r>
              <a:rPr lang="en-US" sz="2700" b="1" dirty="0" smtClean="0"/>
              <a:t>14</a:t>
            </a:r>
            <a:r>
              <a:rPr lang="en-US" sz="2700" dirty="0" smtClean="0"/>
              <a:t> </a:t>
            </a:r>
            <a:r>
              <a:rPr lang="en-US" sz="2700" dirty="0"/>
              <a:t>sectors complete. </a:t>
            </a:r>
            <a:r>
              <a:rPr lang="en-US" sz="2700" b="1" dirty="0"/>
              <a:t>Sectors 1-7</a:t>
            </a:r>
            <a:r>
              <a:rPr lang="en-US" sz="2700" dirty="0"/>
              <a:t> assembled. </a:t>
            </a:r>
            <a:r>
              <a:rPr lang="en-US" sz="2700" dirty="0"/>
              <a:t>Assembly of </a:t>
            </a:r>
            <a:r>
              <a:rPr lang="en-US" sz="2700" b="1" dirty="0"/>
              <a:t>EMCal sectors</a:t>
            </a:r>
            <a:r>
              <a:rPr lang="en-US" sz="2700" dirty="0"/>
              <a:t> 8-9 </a:t>
            </a:r>
            <a:r>
              <a:rPr lang="en-US" sz="2700" dirty="0" smtClean="0"/>
              <a:t>underway.</a:t>
            </a:r>
            <a:endParaRPr lang="en-US" sz="2700" dirty="0"/>
          </a:p>
          <a:p>
            <a:r>
              <a:rPr lang="en-US" sz="2700" b="1" dirty="0"/>
              <a:t>5</a:t>
            </a:r>
            <a:r>
              <a:rPr lang="en-US" sz="2700" dirty="0"/>
              <a:t> </a:t>
            </a:r>
            <a:r>
              <a:rPr lang="en-US" sz="2700" b="1" dirty="0"/>
              <a:t>OHCal sectors </a:t>
            </a:r>
            <a:r>
              <a:rPr lang="en-US" sz="2700" dirty="0"/>
              <a:t>complete. </a:t>
            </a:r>
            <a:r>
              <a:rPr lang="en-US" sz="2700" b="1" dirty="0"/>
              <a:t>Assembly begun </a:t>
            </a:r>
            <a:r>
              <a:rPr lang="en-US" sz="2700" dirty="0"/>
              <a:t>on </a:t>
            </a:r>
            <a:r>
              <a:rPr lang="en-US" sz="2700" b="1" dirty="0"/>
              <a:t>OHCal Sectors 6-15</a:t>
            </a:r>
            <a:r>
              <a:rPr lang="en-US" sz="2700" dirty="0"/>
              <a:t>.</a:t>
            </a:r>
          </a:p>
          <a:p>
            <a:r>
              <a:rPr lang="en-US" sz="2700" dirty="0"/>
              <a:t>All </a:t>
            </a:r>
            <a:r>
              <a:rPr lang="en-US" sz="2700" b="1" dirty="0"/>
              <a:t>MVTX</a:t>
            </a:r>
            <a:r>
              <a:rPr lang="en-US" sz="2700" dirty="0"/>
              <a:t> Readout Units at </a:t>
            </a:r>
            <a:r>
              <a:rPr lang="en-US" sz="2700" b="1" dirty="0"/>
              <a:t>ORNL</a:t>
            </a:r>
            <a:r>
              <a:rPr lang="en-US" sz="2700" dirty="0"/>
              <a:t> for testing. 37% of staves complete at </a:t>
            </a:r>
            <a:r>
              <a:rPr lang="en-US" sz="2700" b="1" dirty="0"/>
              <a:t>CERN and ready to ship to LBNL</a:t>
            </a:r>
          </a:p>
          <a:p>
            <a:r>
              <a:rPr lang="en-US" sz="2700" b="1" dirty="0" err="1"/>
              <a:t>LHe</a:t>
            </a:r>
            <a:r>
              <a:rPr lang="en-US" sz="2700" b="1" dirty="0"/>
              <a:t> cryo </a:t>
            </a:r>
            <a:r>
              <a:rPr lang="en-US" sz="2700" dirty="0"/>
              <a:t>lines  installation is 80% complete.</a:t>
            </a:r>
          </a:p>
          <a:p>
            <a:r>
              <a:rPr lang="en-US" sz="2700" dirty="0"/>
              <a:t>Orders for LN2 piping and Be beam pipe have been placed.</a:t>
            </a:r>
          </a:p>
          <a:p>
            <a:r>
              <a:rPr lang="en-US" sz="2700" b="1" dirty="0"/>
              <a:t>Carriage/Cradle </a:t>
            </a:r>
            <a:r>
              <a:rPr lang="en-US" sz="2700" dirty="0"/>
              <a:t>continues to be on schedule for December delivery to BNL.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b="1" dirty="0">
                <a:solidFill>
                  <a:srgbClr val="3399FF"/>
                </a:solidFill>
              </a:rPr>
              <a:t> </a:t>
            </a:r>
            <a:endParaRPr lang="en-US" sz="23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16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9"/>
            <a:ext cx="8229600" cy="434309"/>
          </a:xfrm>
        </p:spPr>
        <p:txBody>
          <a:bodyPr/>
          <a:lstStyle/>
          <a:p>
            <a:r>
              <a:rPr lang="en-US" sz="21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EA95CDE-3397-44D4-BD4F-72BE3296D1EE}"/>
              </a:ext>
            </a:extLst>
          </p:cNvPr>
          <p:cNvCxnSpPr/>
          <p:nvPr/>
        </p:nvCxnSpPr>
        <p:spPr>
          <a:xfrm>
            <a:off x="198522" y="459320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93681FF0-27A1-4A83-A9ED-B229082B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4465" y="4936937"/>
            <a:ext cx="2059536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EA01B4A9-CE8C-4FBF-B38F-CF8011C9B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0" y="496723"/>
            <a:ext cx="8020428" cy="446807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64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Baseline/Contingency Log -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2C8243-708D-482A-A30D-09AC54D6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9398" y="4813206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D273AFC4-6571-4E79-A85D-21AA49BC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053"/>
            <a:ext cx="9144000" cy="16560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172" y="2568563"/>
            <a:ext cx="8754200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 smtClean="0"/>
              <a:t>MIE PCR 017 just approved. Call on </a:t>
            </a:r>
            <a:r>
              <a:rPr lang="en-US" b="1" dirty="0" smtClean="0"/>
              <a:t>$2.11M </a:t>
            </a:r>
            <a:r>
              <a:rPr lang="en-US" dirty="0" smtClean="0"/>
              <a:t>in contingency.  </a:t>
            </a:r>
            <a:r>
              <a:rPr lang="en-US" b="1" dirty="0" smtClean="0"/>
              <a:t>$2.7M </a:t>
            </a:r>
            <a:r>
              <a:rPr lang="en-US" dirty="0" smtClean="0"/>
              <a:t>in contingency remaining. More labor for universities (COVID impact), cables, electronics and TPC laser cost increase.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5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5019"/>
            <a:ext cx="8686800" cy="546497"/>
          </a:xfrm>
        </p:spPr>
        <p:txBody>
          <a:bodyPr/>
          <a:lstStyle/>
          <a:p>
            <a:r>
              <a:rPr lang="en-US" sz="3200" dirty="0"/>
              <a:t>Details of Project Change Request 017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9806" y="4869657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7" name="Picture 6" descr="Screen Shot 2020-11-18 at 10.54.1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" y="1181100"/>
            <a:ext cx="9015012" cy="2734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60647" y="4005936"/>
            <a:ext cx="441516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Fully burdened call on contingency is $2.11M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15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B23DA-F427-4C15-9A68-87438D6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890C7-8D07-4E85-A6D6-0B3AD58C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66750"/>
            <a:ext cx="8382000" cy="3927876"/>
          </a:xfrm>
          <a:ln>
            <a:noFill/>
          </a:ln>
        </p:spPr>
        <p:txBody>
          <a:bodyPr/>
          <a:lstStyle/>
          <a:p>
            <a:r>
              <a:rPr lang="en-US" sz="1800" dirty="0"/>
              <a:t>BNL </a:t>
            </a:r>
            <a:r>
              <a:rPr lang="en-US" sz="1800" dirty="0"/>
              <a:t>is open </a:t>
            </a:r>
            <a:r>
              <a:rPr lang="en-US" sz="1800" dirty="0"/>
              <a:t>and </a:t>
            </a:r>
            <a:r>
              <a:rPr lang="en-US" sz="1800" dirty="0"/>
              <a:t>sPHENIX work is progressing on site.  </a:t>
            </a:r>
            <a:r>
              <a:rPr lang="en-US" sz="1800" dirty="0"/>
              <a:t>We have </a:t>
            </a:r>
            <a:r>
              <a:rPr lang="en-US" sz="1800" dirty="0"/>
              <a:t>BNL authorization for 80</a:t>
            </a:r>
            <a:r>
              <a:rPr lang="en-US" sz="1800" dirty="0"/>
              <a:t>% of our technical staff </a:t>
            </a:r>
            <a:r>
              <a:rPr lang="en-US" sz="1800" dirty="0"/>
              <a:t> on </a:t>
            </a:r>
            <a:r>
              <a:rPr lang="en-US" sz="1800" dirty="0"/>
              <a:t>site and working. </a:t>
            </a:r>
            <a:r>
              <a:rPr lang="en-US" sz="1800" dirty="0"/>
              <a:t> sPHENIX Visitors from NYC metropolitan area also approved to be on site on case by case basis (SBU, Baruch, Rutgers, Lehigh) </a:t>
            </a:r>
            <a:endParaRPr lang="en-US" sz="1800" dirty="0"/>
          </a:p>
          <a:p>
            <a:r>
              <a:rPr lang="en-US" sz="1800" dirty="0"/>
              <a:t>We have a large team of engineers, designers and techs working on 1008 I&amp;F Upgrade activities (design, reviews, procurement) remotely</a:t>
            </a:r>
            <a:r>
              <a:rPr lang="en-US" sz="1800" dirty="0"/>
              <a:t>.</a:t>
            </a:r>
          </a:p>
          <a:p>
            <a:r>
              <a:rPr lang="en-US" sz="1800" dirty="0"/>
              <a:t>Significant progress on design and fab of sPHENIX components</a:t>
            </a:r>
            <a:endParaRPr lang="en-US" sz="1800" dirty="0"/>
          </a:p>
          <a:p>
            <a:r>
              <a:rPr lang="en-US" sz="1800" dirty="0"/>
              <a:t>The 1008 </a:t>
            </a:r>
            <a:r>
              <a:rPr lang="en-US" sz="1800" dirty="0"/>
              <a:t>I&amp;F </a:t>
            </a:r>
            <a:r>
              <a:rPr lang="en-US" sz="1800" dirty="0"/>
              <a:t>early completion </a:t>
            </a:r>
            <a:r>
              <a:rPr lang="en-US" sz="1800" dirty="0"/>
              <a:t>date is driven by vendor activities and is </a:t>
            </a:r>
            <a:r>
              <a:rPr lang="en-US" sz="1800" dirty="0"/>
              <a:t>unchanged throughout the pandemic. </a:t>
            </a:r>
            <a:endParaRPr lang="en-US" sz="1800" dirty="0"/>
          </a:p>
          <a:p>
            <a:pPr marL="57133" indent="0">
              <a:buNone/>
            </a:pPr>
            <a:endParaRPr lang="en-US" sz="1800" dirty="0"/>
          </a:p>
          <a:p>
            <a:pPr marL="57133" indent="0">
              <a:buNone/>
            </a:pPr>
            <a:r>
              <a:rPr lang="en-US" sz="2000" b="1" dirty="0"/>
              <a:t>Issues:  </a:t>
            </a:r>
          </a:p>
          <a:p>
            <a:pPr marL="342875" indent="-285743"/>
            <a:r>
              <a:rPr lang="en-US" sz="1800" b="1" dirty="0"/>
              <a:t>Additional impact of COVID on schedule  if there is a second shutdown.</a:t>
            </a:r>
            <a:endParaRPr lang="en-US" sz="1800" b="1" dirty="0"/>
          </a:p>
          <a:p>
            <a:pPr marL="342854" indent="-285722"/>
            <a:r>
              <a:rPr lang="en-US" sz="1800" b="1" dirty="0"/>
              <a:t>Time </a:t>
            </a:r>
            <a:r>
              <a:rPr lang="en-US" sz="1800" b="1" dirty="0"/>
              <a:t>available in </a:t>
            </a:r>
            <a:r>
              <a:rPr lang="en-US" sz="1800" b="1" dirty="0"/>
              <a:t>1008 </a:t>
            </a:r>
            <a:r>
              <a:rPr lang="en-US" sz="1800" b="1" dirty="0"/>
              <a:t>IR to </a:t>
            </a:r>
            <a:r>
              <a:rPr lang="en-US" sz="1800" b="1" dirty="0"/>
              <a:t>complete all work prior to sPHENIX roll-in.</a:t>
            </a:r>
            <a:endParaRPr lang="en-US" sz="1800" dirty="0"/>
          </a:p>
          <a:p>
            <a:pPr marL="57134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DEA6B9-F432-40ED-9374-71491A00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11/13/20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5D36BB-D5C3-44B8-A0FE-46639849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Fortnightly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2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806" y="4869657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09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65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6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94F4F5-EA43-470D-9854-EF41C371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5574" y="4884770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="" xmlns:a16="http://schemas.microsoft.com/office/drawing/2014/main" id="{2F70ADA3-AE3D-4842-A07B-7EC1F35A3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4105"/>
            <a:ext cx="9144000" cy="4206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55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65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6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977F58-3A10-434C-99AC-50338FB7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7387" y="4833352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DC95E9C7-D14A-418A-997D-DD86351D1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912"/>
            <a:ext cx="9144000" cy="40436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27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65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6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0C2F28-87FB-4D48-991D-26A23C45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988" y="4807081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2E1B1DA0-B084-40C9-9A3C-5CF6E5E5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450"/>
            <a:ext cx="9144000" cy="403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03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65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6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99EF8D-F271-477F-9C78-F7B6ECBE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929" y="4833352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Graphical user interface, application, table, Excel&#10;&#10;Description automatically generated">
            <a:extLst>
              <a:ext uri="{FF2B5EF4-FFF2-40B4-BE49-F238E27FC236}">
                <a16:creationId xmlns="" xmlns:a16="http://schemas.microsoft.com/office/drawing/2014/main" id="{58F346BE-B8A5-46F5-ABC7-3104C7931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1480"/>
            <a:ext cx="9144000" cy="22605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20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EAC and Contingency Profile – 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70AD2A-EA14-43B0-A898-782F8E026DEA}"/>
              </a:ext>
            </a:extLst>
          </p:cNvPr>
          <p:cNvCxnSpPr/>
          <p:nvPr/>
        </p:nvCxnSpPr>
        <p:spPr>
          <a:xfrm>
            <a:off x="275517" y="477892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87F027-F700-4C12-AA18-519652BD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53382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="" xmlns:a16="http://schemas.microsoft.com/office/drawing/2014/main" id="{6B5001FB-8EF1-4512-A9D5-9B3EB8FF6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589367"/>
            <a:ext cx="8020050" cy="39647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06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8229600" cy="546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sPHENIX Progress in Pictures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3338" y="598670"/>
            <a:ext cx="1441420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HCal Factory at BNL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425" y="2289592"/>
            <a:ext cx="1814995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TPC Inner Field Cage, SBU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215" y="3538447"/>
            <a:ext cx="1544012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EMCal Sectors at BNL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56608" y="466564"/>
            <a:ext cx="195380" cy="5814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824077" y="1563140"/>
            <a:ext cx="44404" cy="1424322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138" y="3067400"/>
            <a:ext cx="3859863" cy="2052970"/>
          </a:xfrm>
          <a:prstGeom prst="rect">
            <a:avLst/>
          </a:prstGeom>
        </p:spPr>
      </p:pic>
      <p:pic>
        <p:nvPicPr>
          <p:cNvPr id="23" name="Picture 22" descr="Screen Shot 2020-10-16 at 12.05.2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63" y="2595561"/>
            <a:ext cx="4411629" cy="24182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82" y="3056843"/>
            <a:ext cx="1640787" cy="361944"/>
          </a:xfrm>
          <a:prstGeom prst="rect">
            <a:avLst/>
          </a:prstGeom>
          <a:noFill/>
          <a:ln w="38100" cmpd="sng">
            <a:solidFill>
              <a:srgbClr val="0F8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20-10-30 at 12.02.25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25" y="546497"/>
            <a:ext cx="4474885" cy="2801829"/>
          </a:xfrm>
          <a:prstGeom prst="rect">
            <a:avLst/>
          </a:prstGeom>
        </p:spPr>
      </p:pic>
      <p:pic>
        <p:nvPicPr>
          <p:cNvPr id="21" name="Picture 20" descr="The inside of a building&#10;&#10;Description automatically generated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528725"/>
            <a:ext cx="3703337" cy="2294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425400"/>
            <a:ext cx="3596766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5  OHCal Sectors complete @ BNL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377" y="546502"/>
            <a:ext cx="2223681" cy="311621"/>
          </a:xfrm>
          <a:prstGeom prst="rect">
            <a:avLst/>
          </a:prstGeom>
          <a:solidFill>
            <a:srgbClr val="FFFF00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/>
              <a:t>EMCal Factories: UIUC, BNL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057" y="4802100"/>
            <a:ext cx="4216248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100% scintillating tiles at GSU from Uniplast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550" y="4739956"/>
            <a:ext cx="485276" cy="311621"/>
          </a:xfrm>
          <a:prstGeom prst="rect">
            <a:avLst/>
          </a:prstGeom>
          <a:solidFill>
            <a:srgbClr val="FFFF00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/>
              <a:t>SBU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EAC and Contingency Profile – sPHENIX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148875-9830-4005-9075-C7A1D289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45" y="4749361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="" xmlns:a16="http://schemas.microsoft.com/office/drawing/2014/main" id="{EE8EBF38-556A-4ECA-87FA-72C0C0D0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9" y="571508"/>
            <a:ext cx="8900809" cy="39603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294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63C2AB-FCFC-45AF-91ED-90FF3CDC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11/13/2020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042002-2974-4271-9C06-60EED970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Stoll, EMCAL Weekly Mtg.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AEB28E-8A82-421B-A51B-B961A7A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A2C34F-3D37-47D3-9AF5-34D4834543DE}"/>
              </a:ext>
            </a:extLst>
          </p:cNvPr>
          <p:cNvSpPr txBox="1"/>
          <p:nvPr/>
        </p:nvSpPr>
        <p:spPr>
          <a:xfrm>
            <a:off x="284728" y="124454"/>
            <a:ext cx="501396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dirty="0"/>
              <a:t>Progress Tracking – Module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E835FD-DDF0-4CBE-B9BC-EF408860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9" y="708767"/>
            <a:ext cx="5944968" cy="415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C5FE5D-93DA-44F5-80B7-36F0E18AA6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790" y="2710513"/>
            <a:ext cx="2633361" cy="155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0043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63C2AB-FCFC-45AF-91ED-90FF3CDC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11/13/2020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042002-2974-4271-9C06-60EED970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Stoll, EMCAL Weekly Mtg.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AEB28E-8A82-421B-A51B-B961A7A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A2C34F-3D37-47D3-9AF5-34D4834543DE}"/>
              </a:ext>
            </a:extLst>
          </p:cNvPr>
          <p:cNvSpPr txBox="1"/>
          <p:nvPr/>
        </p:nvSpPr>
        <p:spPr>
          <a:xfrm>
            <a:off x="284728" y="124454"/>
            <a:ext cx="464800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dirty="0"/>
              <a:t>Progress Tracking – Sector Assembly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5DD1C7-D3A3-4997-9192-84BF3E488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8" y="685140"/>
            <a:ext cx="6000750" cy="40505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C86746-A285-4013-9AD3-39482EBEC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694" y="1239052"/>
            <a:ext cx="3009209" cy="19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E88028-00A6-4207-A69D-C63FAF443335}"/>
              </a:ext>
            </a:extLst>
          </p:cNvPr>
          <p:cNvSpPr txBox="1"/>
          <p:nvPr/>
        </p:nvSpPr>
        <p:spPr>
          <a:xfrm>
            <a:off x="6852238" y="1458045"/>
            <a:ext cx="7792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4,3,2,1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B9FF58-A293-4329-B946-46B9E2C2168E}"/>
              </a:ext>
            </a:extLst>
          </p:cNvPr>
          <p:cNvSpPr txBox="1"/>
          <p:nvPr/>
        </p:nvSpPr>
        <p:spPr>
          <a:xfrm>
            <a:off x="6625972" y="2440928"/>
            <a:ext cx="25549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4E5B77-81DC-44A2-B1BB-8A9619BAE7FD}"/>
              </a:ext>
            </a:extLst>
          </p:cNvPr>
          <p:cNvSpPr txBox="1"/>
          <p:nvPr/>
        </p:nvSpPr>
        <p:spPr>
          <a:xfrm>
            <a:off x="7875588" y="2290571"/>
            <a:ext cx="25549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AF5F72-4E25-4C03-9CC1-87E6C348BD58}"/>
              </a:ext>
            </a:extLst>
          </p:cNvPr>
          <p:cNvSpPr txBox="1"/>
          <p:nvPr/>
        </p:nvSpPr>
        <p:spPr>
          <a:xfrm>
            <a:off x="8437406" y="1735044"/>
            <a:ext cx="25549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46B4B22-3F87-4394-B101-CF725CEBAF2E}"/>
              </a:ext>
            </a:extLst>
          </p:cNvPr>
          <p:cNvCxnSpPr>
            <a:stCxn id="12" idx="2"/>
          </p:cNvCxnSpPr>
          <p:nvPr/>
        </p:nvCxnSpPr>
        <p:spPr>
          <a:xfrm flipV="1">
            <a:off x="8565153" y="2074689"/>
            <a:ext cx="269565" cy="660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B024C95-470A-7845-B7FA-C83A4340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75" y="174209"/>
            <a:ext cx="7886700" cy="388308"/>
          </a:xfrm>
        </p:spPr>
        <p:txBody>
          <a:bodyPr>
            <a:normAutofit fontScale="90000"/>
          </a:bodyPr>
          <a:lstStyle/>
          <a:p>
            <a:r>
              <a:rPr kumimoji="1" lang="en-US" altLang="x-none" dirty="0"/>
              <a:t>TPC FEE status </a:t>
            </a:r>
            <a:r>
              <a:rPr kumimoji="1" lang="en-US" altLang="x-none" dirty="0" smtClean="0"/>
              <a:t> </a:t>
            </a:r>
            <a:endParaRPr kumimoji="1" lang="x-none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C584702-4F80-7C4B-9AAE-E36FEFD8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" y="643756"/>
            <a:ext cx="4400552" cy="434126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x-none" sz="1600" dirty="0"/>
              <a:t>Two new boards assembled at IO are under test</a:t>
            </a:r>
          </a:p>
          <a:p>
            <a:pPr lvl="1"/>
            <a:r>
              <a:rPr kumimoji="1" lang="en-US" altLang="x-none" sz="1200" dirty="0"/>
              <a:t>Most of the changes made for this version have been tested working fine</a:t>
            </a:r>
          </a:p>
          <a:p>
            <a:pPr lvl="2"/>
            <a:r>
              <a:rPr kumimoji="1" lang="en-US" altLang="x-none" sz="1200" dirty="0"/>
              <a:t>New JTAG (over fiber), new SAMPA power-on-reset, new EEPROM, new FPGA, and new optical transceiver.</a:t>
            </a:r>
          </a:p>
          <a:p>
            <a:pPr lvl="2"/>
            <a:r>
              <a:rPr kumimoji="1" lang="en-US" altLang="x-none" sz="1200" dirty="0"/>
              <a:t>Test of new cooling structure is being performed</a:t>
            </a:r>
          </a:p>
          <a:p>
            <a:pPr lvl="2"/>
            <a:r>
              <a:rPr kumimoji="1" lang="en-US" altLang="x-none" sz="1200" dirty="0"/>
              <a:t>Environmental tests (radiation, magnetic field and HV discharge) are being prepared</a:t>
            </a:r>
          </a:p>
          <a:p>
            <a:pPr lvl="1"/>
            <a:r>
              <a:rPr kumimoji="1" lang="en-US" altLang="x-none" sz="1200" dirty="0"/>
              <a:t>One-sector (26 FEEs) integrated readout test are being setup, and will start in Jan 2021</a:t>
            </a:r>
          </a:p>
          <a:p>
            <a:pPr lvl="2"/>
            <a:r>
              <a:rPr kumimoji="1" lang="en-US" altLang="x-none" sz="1200" dirty="0"/>
              <a:t>Additional 32 boards are being fabricated and will be used for this test</a:t>
            </a:r>
          </a:p>
          <a:p>
            <a:pPr lvl="1"/>
            <a:endParaRPr kumimoji="1" lang="en-US" altLang="x-none" sz="1200" dirty="0"/>
          </a:p>
          <a:p>
            <a:r>
              <a:rPr kumimoji="1" lang="en-US" altLang="x-none" sz="1600" dirty="0"/>
              <a:t>All SAMPA v5 chips have been tested at 160nsec shaping time and the yield was obtained as 70%</a:t>
            </a:r>
          </a:p>
          <a:p>
            <a:pPr lvl="1"/>
            <a:r>
              <a:rPr kumimoji="1" lang="en-US" altLang="x-none" sz="1200" dirty="0"/>
              <a:t>Test performed at Lund Univ.</a:t>
            </a:r>
          </a:p>
          <a:p>
            <a:pPr lvl="1"/>
            <a:r>
              <a:rPr kumimoji="1" lang="en-US" altLang="x-none" sz="1200" dirty="0"/>
              <a:t>80nsec shaping test in progress</a:t>
            </a:r>
          </a:p>
          <a:p>
            <a:pPr lvl="1"/>
            <a:r>
              <a:rPr kumimoji="1" lang="en-US" altLang="x-none" sz="1200" dirty="0"/>
              <a:t>Evaluation of SAMPA v5 mounted on FEE board is in progress</a:t>
            </a:r>
          </a:p>
          <a:p>
            <a:pPr lvl="1"/>
            <a:endParaRPr kumimoji="1" lang="en-US" altLang="x-none" sz="1200" dirty="0"/>
          </a:p>
          <a:p>
            <a:r>
              <a:rPr kumimoji="1" lang="en-US" altLang="x-none" sz="1600" dirty="0"/>
              <a:t>Plan is to start production of final version PCB by the end of this year</a:t>
            </a:r>
            <a:r>
              <a:rPr kumimoji="1" lang="en-US" altLang="x-none" sz="1200" dirty="0"/>
              <a:t>.</a:t>
            </a:r>
          </a:p>
          <a:p>
            <a:pPr lvl="1"/>
            <a:r>
              <a:rPr kumimoji="1" lang="en-US" altLang="x-none" sz="1200" dirty="0"/>
              <a:t>Procurement of key components have started </a:t>
            </a:r>
            <a:endParaRPr kumimoji="1" lang="x-none" altLang="en-US" sz="1200" dirty="0"/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AC43F728-4895-CC4C-8E28-6419C99F8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598" y="669306"/>
            <a:ext cx="2732938" cy="20497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CFD0D095-6429-8B4E-A5FB-5C065017A6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07718" y="3157725"/>
            <a:ext cx="2269458" cy="17020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8F05DA51-938B-9B4C-9745-B7661BBD83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3305589"/>
            <a:ext cx="2415911" cy="181193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B59C52E2-E5F5-6748-B21D-AB249935F943}"/>
              </a:ext>
            </a:extLst>
          </p:cNvPr>
          <p:cNvSpPr txBox="1"/>
          <p:nvPr/>
        </p:nvSpPr>
        <p:spPr>
          <a:xfrm>
            <a:off x="7471801" y="618443"/>
            <a:ext cx="1489190" cy="5309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x-none" sz="1400" dirty="0"/>
              <a:t>Pre-production FEE board in test</a:t>
            </a:r>
            <a:endParaRPr kumimoji="1" lang="x-none" altLang="en-US" sz="1400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="" xmlns:a16="http://schemas.microsoft.com/office/drawing/2014/main" id="{37EE25E4-7D4B-2147-896B-8E112C08130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187172" y="869710"/>
            <a:ext cx="284629" cy="141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48855B88-814F-E64B-9859-983A6AA5E39B}"/>
              </a:ext>
            </a:extLst>
          </p:cNvPr>
          <p:cNvSpPr txBox="1"/>
          <p:nvPr/>
        </p:nvSpPr>
        <p:spPr>
          <a:xfrm>
            <a:off x="7336266" y="1200151"/>
            <a:ext cx="1775389" cy="9694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x-none" sz="1400" dirty="0"/>
              <a:t>Test board for JTAG control over fiber (ala, Kai Chen of ATLAS)</a:t>
            </a:r>
            <a:endParaRPr kumimoji="1" lang="x-none" altLang="en-US" sz="14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="" xmlns:a16="http://schemas.microsoft.com/office/drawing/2014/main" id="{BAA4207F-BB5F-0B4D-8640-11F53F49F9C1}"/>
              </a:ext>
            </a:extLst>
          </p:cNvPr>
          <p:cNvCxnSpPr>
            <a:cxnSpLocks/>
          </p:cNvCxnSpPr>
          <p:nvPr/>
        </p:nvCxnSpPr>
        <p:spPr>
          <a:xfrm flipH="1">
            <a:off x="6885795" y="2114550"/>
            <a:ext cx="658006" cy="103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="" xmlns:a16="http://schemas.microsoft.com/office/drawing/2014/main" id="{66D59061-0017-DF4C-BD70-367AA519F813}"/>
              </a:ext>
            </a:extLst>
          </p:cNvPr>
          <p:cNvCxnSpPr>
            <a:cxnSpLocks/>
          </p:cNvCxnSpPr>
          <p:nvPr/>
        </p:nvCxnSpPr>
        <p:spPr>
          <a:xfrm flipH="1">
            <a:off x="7785051" y="2647950"/>
            <a:ext cx="215950" cy="4575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484E4E5E-69A8-9A40-8C69-565A919DEB4B}"/>
              </a:ext>
            </a:extLst>
          </p:cNvPr>
          <p:cNvSpPr txBox="1"/>
          <p:nvPr/>
        </p:nvSpPr>
        <p:spPr>
          <a:xfrm>
            <a:off x="7881426" y="1962150"/>
            <a:ext cx="1285950" cy="750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x-none" sz="1400" dirty="0"/>
              <a:t>FEE plugged into prototype cooling</a:t>
            </a:r>
            <a:endParaRPr kumimoji="1" lang="x-none" alt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23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EMCal Block </a:t>
            </a:r>
            <a:r>
              <a:rPr lang="en-US" sz="2800" dirty="0"/>
              <a:t>production at </a:t>
            </a:r>
            <a:r>
              <a:rPr lang="en-US" sz="2800" dirty="0"/>
              <a:t>UIUC ( as of 11/5)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91E80DA-09FD-4E33-940A-67C24FE7914B}"/>
              </a:ext>
            </a:extLst>
          </p:cNvPr>
          <p:cNvSpPr/>
          <p:nvPr/>
        </p:nvSpPr>
        <p:spPr>
          <a:xfrm>
            <a:off x="6708178" y="2384345"/>
            <a:ext cx="63104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1E0C73-BDF0-4A2D-98EF-66C64A8DAC80}"/>
              </a:ext>
            </a:extLst>
          </p:cNvPr>
          <p:cNvSpPr/>
          <p:nvPr/>
        </p:nvSpPr>
        <p:spPr>
          <a:xfrm>
            <a:off x="7467600" y="4297677"/>
            <a:ext cx="304800" cy="33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72DAAA-AE30-4B31-8DF7-D56CC0414386}"/>
              </a:ext>
            </a:extLst>
          </p:cNvPr>
          <p:cNvSpPr txBox="1"/>
          <p:nvPr/>
        </p:nvSpPr>
        <p:spPr>
          <a:xfrm>
            <a:off x="236526" y="620851"/>
            <a:ext cx="75739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All blocks for Sectors 1-12 have been completed and delivered to BNL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144D9-D31A-4369-B6C9-36C674A3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FFEA9D-911D-4699-9595-0983D83C6694}"/>
              </a:ext>
            </a:extLst>
          </p:cNvPr>
          <p:cNvSpPr txBox="1"/>
          <p:nvPr/>
        </p:nvSpPr>
        <p:spPr>
          <a:xfrm>
            <a:off x="265906" y="971550"/>
            <a:ext cx="8801894" cy="11079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Fabrication of blocks for Sectors 13-64 has begun</a:t>
            </a:r>
          </a:p>
          <a:p>
            <a:pPr marL="628634" lvl="1" indent="-17144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CC"/>
                </a:solidFill>
              </a:rPr>
              <a:t>230 blocks produced</a:t>
            </a:r>
          </a:p>
          <a:p>
            <a:pPr marL="628634" lvl="1" indent="-17144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CC"/>
                </a:solidFill>
              </a:rPr>
              <a:t>2.2 sectors shipped to BNL</a:t>
            </a:r>
          </a:p>
          <a:p>
            <a:pPr marL="628634" lvl="1" indent="-17144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CC"/>
                </a:solidFill>
              </a:rPr>
              <a:t>Production loss 1.3 % (3 blocks)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42278D-8AAC-4BBF-A552-D4FFD9ED9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9" y="689431"/>
            <a:ext cx="465221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639FC18-F3FE-4750-95D6-872B3A741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25850"/>
            <a:ext cx="3566160" cy="1946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0A6494-3232-4638-B797-58FBCB888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718" y="1459230"/>
            <a:ext cx="5275091" cy="2560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86BF1C6-B0E3-4611-864C-4F7168DDD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117" y="2097003"/>
            <a:ext cx="1124505" cy="228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BEF690-14F0-4CAF-A146-130A2F4579D8}"/>
              </a:ext>
            </a:extLst>
          </p:cNvPr>
          <p:cNvSpPr txBox="1"/>
          <p:nvPr/>
        </p:nvSpPr>
        <p:spPr>
          <a:xfrm>
            <a:off x="220036" y="4248155"/>
            <a:ext cx="5342565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Average production rate has exceeded full production rate of 60 blocks/week for several weeks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8277619-92E7-4875-AAFD-1659C88FD4AC}"/>
              </a:ext>
            </a:extLst>
          </p:cNvPr>
          <p:cNvCxnSpPr/>
          <p:nvPr/>
        </p:nvCxnSpPr>
        <p:spPr>
          <a:xfrm>
            <a:off x="2743200" y="272415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CD4832C6-C854-4112-8785-26D5E673C54C}"/>
              </a:ext>
            </a:extLst>
          </p:cNvPr>
          <p:cNvCxnSpPr/>
          <p:nvPr/>
        </p:nvCxnSpPr>
        <p:spPr>
          <a:xfrm flipH="1" flipV="1">
            <a:off x="2971800" y="2724150"/>
            <a:ext cx="228600" cy="15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36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058"/>
            <a:ext cx="8229600" cy="546497"/>
          </a:xfrm>
        </p:spPr>
        <p:txBody>
          <a:bodyPr/>
          <a:lstStyle/>
          <a:p>
            <a:r>
              <a:rPr lang="en-US" sz="2800" dirty="0"/>
              <a:t>Block production at Fudan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91E80DA-09FD-4E33-940A-67C24FE7914B}"/>
              </a:ext>
            </a:extLst>
          </p:cNvPr>
          <p:cNvSpPr/>
          <p:nvPr/>
        </p:nvSpPr>
        <p:spPr>
          <a:xfrm>
            <a:off x="6708178" y="2384345"/>
            <a:ext cx="63104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1E0C73-BDF0-4A2D-98EF-66C64A8DAC80}"/>
              </a:ext>
            </a:extLst>
          </p:cNvPr>
          <p:cNvSpPr/>
          <p:nvPr/>
        </p:nvSpPr>
        <p:spPr>
          <a:xfrm>
            <a:off x="7467600" y="4297677"/>
            <a:ext cx="304800" cy="33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72DAAA-AE30-4B31-8DF7-D56CC0414386}"/>
              </a:ext>
            </a:extLst>
          </p:cNvPr>
          <p:cNvSpPr txBox="1"/>
          <p:nvPr/>
        </p:nvSpPr>
        <p:spPr>
          <a:xfrm>
            <a:off x="143065" y="742950"/>
            <a:ext cx="6175916" cy="12618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The first 24 high rapidity blocks were sent to UIUC and tested. All passed QA but 3 were slightly damaged in shipping. The blocks were then sent to BNL where they will be installed in one of our sectors.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144D9-D31A-4369-B6C9-36C674A3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D854B8-1BDE-49FD-B241-5F329376B9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614" y="2876550"/>
            <a:ext cx="2479520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E705E-CD5E-405B-9141-584CB238F577}"/>
              </a:ext>
            </a:extLst>
          </p:cNvPr>
          <p:cNvSpPr txBox="1"/>
          <p:nvPr/>
        </p:nvSpPr>
        <p:spPr>
          <a:xfrm>
            <a:off x="131566" y="2571750"/>
            <a:ext cx="3681057" cy="215443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3399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 PKU is now also planning to begin block production and will produce ~ 30% of the high </a:t>
            </a:r>
            <a:r>
              <a:rPr lang="en-US" dirty="0">
                <a:solidFill>
                  <a:srgbClr val="003399"/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rgbClr val="003399"/>
                </a:solidFill>
              </a:rPr>
              <a:t> blocks.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3399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A plan is being developed to deliver all the high </a:t>
            </a:r>
            <a:r>
              <a:rPr lang="en-US" dirty="0">
                <a:solidFill>
                  <a:srgbClr val="003399"/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rgbClr val="003399"/>
                </a:solidFill>
              </a:rPr>
              <a:t> blocks needed for Sectors 13-64  in line with our production schedule.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400BDAD-3BE2-40DE-9D28-2C9AC2D318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986" y="2876550"/>
            <a:ext cx="2693463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097CDD-86E9-4D64-97D2-85B08BB35D21}"/>
              </a:ext>
            </a:extLst>
          </p:cNvPr>
          <p:cNvSpPr txBox="1"/>
          <p:nvPr/>
        </p:nvSpPr>
        <p:spPr>
          <a:xfrm>
            <a:off x="143065" y="1940069"/>
            <a:ext cx="648633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More than 120 additional blocks have now been produced and are being prepared for shipment directly to BNL in mid Nov.</a:t>
            </a:r>
            <a:endParaRPr lang="en-US" sz="400" dirty="0">
              <a:solidFill>
                <a:srgbClr val="003399"/>
              </a:solidFill>
            </a:endParaRPr>
          </a:p>
        </p:txBody>
      </p:sp>
      <p:pic>
        <p:nvPicPr>
          <p:cNvPr id="9" name="Picture 8" descr="A picture containing window, sitting, bookshelf, library&#10;&#10;Description automatically generated">
            <a:extLst>
              <a:ext uri="{FF2B5EF4-FFF2-40B4-BE49-F238E27FC236}">
                <a16:creationId xmlns:a16="http://schemas.microsoft.com/office/drawing/2014/main" xmlns="" id="{617DEDC1-7803-41A3-B2B1-D25E9F17BB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11" y="895350"/>
            <a:ext cx="24384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EE98D-F5EE-4D8A-9B58-04FE7569399B}"/>
              </a:ext>
            </a:extLst>
          </p:cNvPr>
          <p:cNvSpPr txBox="1"/>
          <p:nvPr/>
        </p:nvSpPr>
        <p:spPr>
          <a:xfrm>
            <a:off x="6795967" y="586894"/>
            <a:ext cx="1677206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solidFill>
                  <a:srgbClr val="003399"/>
                </a:solidFill>
              </a:rPr>
              <a:t>Fudan blocks at BNL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09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021"/>
            <a:ext cx="9067800" cy="546497"/>
          </a:xfrm>
        </p:spPr>
        <p:txBody>
          <a:bodyPr/>
          <a:lstStyle/>
          <a:p>
            <a:r>
              <a:rPr lang="en-US" dirty="0" smtClean="0"/>
              <a:t>Carriage/Cradle at Manufacturer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806" y="4869657"/>
            <a:ext cx="534194" cy="273844"/>
          </a:xfrm>
        </p:spPr>
        <p:txBody>
          <a:bodyPr/>
          <a:lstStyle/>
          <a:p>
            <a:fld id="{07AE5DAE-5A25-4D93-A5BA-3F3E3A62C8C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7" name="Picture 6" descr="Screen Shot 2020-11-11 at 10.44.07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27" y="629383"/>
            <a:ext cx="8354058" cy="3648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337639"/>
            <a:ext cx="8946974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/>
              <a:buChar char="•"/>
            </a:pPr>
            <a:r>
              <a:rPr lang="en-US" dirty="0" smtClean="0"/>
              <a:t>Carriage/Cradle on Schedule for sPHENIX delivery end of December 2020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BNL engineers, surveyors will visit </a:t>
            </a:r>
            <a:r>
              <a:rPr lang="en-US" dirty="0" err="1" smtClean="0"/>
              <a:t>Streck’s</a:t>
            </a:r>
            <a:r>
              <a:rPr lang="en-US" dirty="0" smtClean="0"/>
              <a:t> mid-December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"/>
            <a:ext cx="8229600" cy="546497"/>
          </a:xfrm>
        </p:spPr>
        <p:txBody>
          <a:bodyPr/>
          <a:lstStyle/>
          <a:p>
            <a:r>
              <a:rPr lang="en-US" sz="4000" dirty="0"/>
              <a:t>sPHENIX 2 PEMP Notables in 2021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2951"/>
            <a:ext cx="9067800" cy="4062470"/>
          </a:xfrm>
        </p:spPr>
        <p:txBody>
          <a:bodyPr/>
          <a:lstStyle/>
          <a:p>
            <a:r>
              <a:rPr lang="en-US" sz="1600" i="1" dirty="0"/>
              <a:t>NP: Complete </a:t>
            </a:r>
            <a:r>
              <a:rPr lang="en-US" sz="1600" i="1" dirty="0"/>
              <a:t>infrastructure and facility upgrades in Building 1008 to enable the planned start of installation of the sPHENIX calorimeters.  (Objective 2.3</a:t>
            </a:r>
            <a:r>
              <a:rPr lang="en-US" sz="1600" i="1" dirty="0"/>
              <a:t>)</a:t>
            </a:r>
          </a:p>
          <a:p>
            <a:pPr lvl="1"/>
            <a:r>
              <a:rPr lang="en-US" sz="1600" dirty="0"/>
              <a:t>Requires completion of 1008 Assembly Hall track reinforcement by the end of May 2021.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i="1" dirty="0"/>
              <a:t>BHSO/SC: Effectively plan, execute, and successfully deliver SC projects equal to or less than $50 million that have been delegated to the Laboratory Director by SC under DOE O 413.3B [Super Pioneering High Energy Nuclear Interaction (sPHENIX)]. Clearly demonstrate successful accomplishment of key milestones in FY 2021 (adjusted for schedule impacts created by the COVID-19 pandemic) in accordance with SC guidance. (Objective 7.1) </a:t>
            </a:r>
            <a:endParaRPr lang="en-US" sz="1600" i="1" dirty="0"/>
          </a:p>
          <a:p>
            <a:pPr lvl="1"/>
            <a:r>
              <a:rPr lang="en-US" sz="1600" dirty="0"/>
              <a:t>EMCal Preproduction Blocks complete		1-Dec -</a:t>
            </a:r>
            <a:r>
              <a:rPr lang="en-US" sz="1600" dirty="0"/>
              <a:t>2020   </a:t>
            </a:r>
            <a:r>
              <a:rPr lang="en-US" sz="1600" dirty="0">
                <a:solidFill>
                  <a:srgbClr val="10800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600" dirty="0">
                <a:solidFill>
                  <a:srgbClr val="108001"/>
                </a:solidFill>
              </a:rPr>
              <a:t>Complete</a:t>
            </a:r>
            <a:endParaRPr lang="en-US" sz="1600" dirty="0">
              <a:solidFill>
                <a:srgbClr val="108001"/>
              </a:solidFill>
            </a:endParaRPr>
          </a:p>
          <a:p>
            <a:pPr lvl="1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OHCal Sector ready to install			15-Apr-2021</a:t>
            </a:r>
          </a:p>
          <a:p>
            <a:pPr lvl="1"/>
            <a:r>
              <a:rPr lang="en-US" sz="1600" dirty="0"/>
              <a:t>EMCal Scintillating Fiber Acquisition complete	31-May-2021</a:t>
            </a:r>
          </a:p>
          <a:p>
            <a:pPr lvl="1"/>
            <a:r>
              <a:rPr lang="en-US" sz="1600" dirty="0"/>
              <a:t>EMCal Sector Assembly 50% Complete		15- Aug-2021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1600" i="1" dirty="0"/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11/19/2020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806" y="4869657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2128" y="4935762"/>
            <a:ext cx="3108960" cy="2077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1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8229600" cy="546497"/>
          </a:xfrm>
        </p:spPr>
        <p:txBody>
          <a:bodyPr/>
          <a:lstStyle/>
          <a:p>
            <a:r>
              <a:rPr lang="en-US" dirty="0" smtClean="0"/>
              <a:t>New Hires/Additional Personnel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" y="630310"/>
            <a:ext cx="9143999" cy="3394472"/>
          </a:xfrm>
        </p:spPr>
        <p:txBody>
          <a:bodyPr/>
          <a:lstStyle/>
          <a:p>
            <a:pPr marL="0"/>
            <a:r>
              <a:rPr lang="en-US" sz="1400" b="1" dirty="0"/>
              <a:t>FY2021 MoU Ready to sign with IO. Waiting for comments from Gabriella </a:t>
            </a:r>
            <a:r>
              <a:rPr lang="en-US" sz="1400" b="1" dirty="0" err="1"/>
              <a:t>Carini</a:t>
            </a:r>
            <a:endParaRPr lang="en-US" sz="1400" b="1" dirty="0"/>
          </a:p>
          <a:p>
            <a:pPr marL="0"/>
            <a:r>
              <a:rPr lang="en-US" sz="1400" dirty="0"/>
              <a:t>Two TW-2 </a:t>
            </a:r>
            <a:r>
              <a:rPr lang="en-US" sz="1400" dirty="0" err="1"/>
              <a:t>mech</a:t>
            </a:r>
            <a:r>
              <a:rPr lang="en-US" sz="1400" dirty="0"/>
              <a:t> techs accepted job offers this week. </a:t>
            </a:r>
            <a:r>
              <a:rPr lang="en-US" sz="1400" dirty="0"/>
              <a:t>Will </a:t>
            </a:r>
            <a:r>
              <a:rPr lang="en-US" sz="1400" dirty="0" smtClean="0"/>
              <a:t>start work </a:t>
            </a:r>
            <a:r>
              <a:rPr lang="en-US" sz="1400" dirty="0"/>
              <a:t>in EMCal </a:t>
            </a:r>
            <a:r>
              <a:rPr lang="en-US" sz="1400" dirty="0" smtClean="0"/>
              <a:t>factory in ~ 2 weeks.</a:t>
            </a:r>
            <a:endParaRPr lang="en-US" sz="1400" dirty="0"/>
          </a:p>
          <a:p>
            <a:pPr marL="0"/>
            <a:r>
              <a:rPr lang="en-US" sz="1400" dirty="0"/>
              <a:t>IO EE’s and ME’s working on TPC, HCal and 1008 I&amp;F</a:t>
            </a:r>
          </a:p>
          <a:p>
            <a:pPr marL="0"/>
            <a:r>
              <a:rPr lang="en-US" sz="1400" dirty="0"/>
              <a:t>One TW-2 position to fill for HCal factory</a:t>
            </a:r>
          </a:p>
          <a:p>
            <a:pPr marL="0">
              <a:spcBef>
                <a:spcPts val="0"/>
              </a:spcBef>
            </a:pPr>
            <a:r>
              <a:rPr lang="en-US" sz="1400" dirty="0"/>
              <a:t>One EE position to fill for 1008 I&amp;F PLC design and programming</a:t>
            </a:r>
          </a:p>
          <a:p>
            <a:pPr marL="0">
              <a:spcBef>
                <a:spcPts val="0"/>
              </a:spcBef>
            </a:pPr>
            <a:r>
              <a:rPr lang="en-US" sz="1400" dirty="0"/>
              <a:t>Borrow a TW-2 from CAD during RHIC 2021 run for rack set up work with senior tech</a:t>
            </a:r>
            <a:r>
              <a:rPr lang="en-US" sz="1800" dirty="0"/>
              <a:t>.</a:t>
            </a:r>
          </a:p>
          <a:p>
            <a:pPr marL="0"/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11/19/2020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1283" y="5006580"/>
            <a:ext cx="534194" cy="273844"/>
          </a:xfrm>
        </p:spPr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 descr="Screen Shot 2020-11-18 at 11.32.5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4820"/>
            <a:ext cx="5943600" cy="2898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27524" y="2526038"/>
            <a:ext cx="2657727" cy="64632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 smtClean="0"/>
              <a:t>8 FTEs from IO working for sPHENIX in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91044</TotalTime>
  <Words>2036</Words>
  <Application>Microsoft Macintosh PowerPoint</Application>
  <PresentationFormat>On-screen Show (16:9)</PresentationFormat>
  <Paragraphs>322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PMG Agenda</vt:lpstr>
      <vt:lpstr>sPHENIX MIE, 1008 I&amp;F, Si Detector Status  </vt:lpstr>
      <vt:lpstr>sPHENIX Progress in Pictures</vt:lpstr>
      <vt:lpstr>TPC FEE status  </vt:lpstr>
      <vt:lpstr>EMCal Block production at UIUC ( as of 11/5) </vt:lpstr>
      <vt:lpstr>Block production at Fudan</vt:lpstr>
      <vt:lpstr>Carriage/Cradle at Manufacturer</vt:lpstr>
      <vt:lpstr>sPHENIX 2 PEMP Notables in 2021 </vt:lpstr>
      <vt:lpstr>New Hires/Additional Personnel </vt:lpstr>
      <vt:lpstr>Major Procurement To Go</vt:lpstr>
      <vt:lpstr>Major Procurement To Go</vt:lpstr>
      <vt:lpstr>2020 Shutdown Tasks</vt:lpstr>
      <vt:lpstr>Performance Indices – sPHENIX MIE</vt:lpstr>
      <vt:lpstr>Cost Performance Report (CPR) – sPHENIX MIE</vt:lpstr>
      <vt:lpstr>Performance Indices – 1008 Infra and Facility Upgrade</vt:lpstr>
      <vt:lpstr>Cost Performance Report (CPR) – 1008 Infra and Facility Upgrade</vt:lpstr>
      <vt:lpstr>Milestones Status – sPHENIX MIE</vt:lpstr>
      <vt:lpstr>Milestones Status – 1008 Infra and Facility Upgrade</vt:lpstr>
      <vt:lpstr>Summary Schedule – sPHENIX MIE</vt:lpstr>
      <vt:lpstr>Summary Schedule – sPHENIX MIE and 1008 Infra and Facility Upgrade</vt:lpstr>
      <vt:lpstr>Baseline/Contingency Log - MIE</vt:lpstr>
      <vt:lpstr>Details of Project Change Request 017</vt:lpstr>
      <vt:lpstr>Summary</vt:lpstr>
      <vt:lpstr>Back Up</vt:lpstr>
      <vt:lpstr>Critical Path (1x, 2x and 3x Combined)</vt:lpstr>
      <vt:lpstr>Critical Path (1x, 2x and 3x Combined)</vt:lpstr>
      <vt:lpstr>Critical Path (1x, 2x and 3x Combined)</vt:lpstr>
      <vt:lpstr>Critical Path (1x, 2x and 3x Combined)</vt:lpstr>
      <vt:lpstr>EAC and Contingency Profile – 1008 Infra and Facility Upgrade </vt:lpstr>
      <vt:lpstr>EAC and Contingency Profile – sPHENIX MIE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995</cp:revision>
  <cp:lastPrinted>2017-10-23T16:33:50Z</cp:lastPrinted>
  <dcterms:created xsi:type="dcterms:W3CDTF">2015-10-24T00:32:43Z</dcterms:created>
  <dcterms:modified xsi:type="dcterms:W3CDTF">2020-11-19T05:43:06Z</dcterms:modified>
</cp:coreProperties>
</file>