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1142" r:id="rId2"/>
    <p:sldId id="1081" r:id="rId3"/>
    <p:sldId id="1144" r:id="rId4"/>
    <p:sldId id="703" r:id="rId5"/>
    <p:sldId id="715" r:id="rId6"/>
    <p:sldId id="1101" r:id="rId7"/>
    <p:sldId id="1183" r:id="rId8"/>
    <p:sldId id="799" r:id="rId9"/>
    <p:sldId id="1172" r:id="rId10"/>
    <p:sldId id="699" r:id="rId11"/>
    <p:sldId id="1184" r:id="rId12"/>
    <p:sldId id="701" r:id="rId13"/>
    <p:sldId id="1094" r:id="rId14"/>
    <p:sldId id="1093" r:id="rId15"/>
    <p:sldId id="1083" r:id="rId16"/>
    <p:sldId id="1146" r:id="rId17"/>
    <p:sldId id="1161" r:id="rId18"/>
    <p:sldId id="1187" r:id="rId19"/>
    <p:sldId id="1165" r:id="rId20"/>
    <p:sldId id="1178" r:id="rId21"/>
    <p:sldId id="1179" r:id="rId22"/>
    <p:sldId id="1186" r:id="rId23"/>
    <p:sldId id="1188" r:id="rId24"/>
    <p:sldId id="274" r:id="rId25"/>
    <p:sldId id="1192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/>
    <p:restoredTop sz="94425"/>
  </p:normalViewPr>
  <p:slideViewPr>
    <p:cSldViewPr snapToGrid="0" snapToObjects="1">
      <p:cViewPr varScale="1">
        <p:scale>
          <a:sx n="88" d="100"/>
          <a:sy n="88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8C6E6-708F-4C43-9240-E29B5BF3252E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9A83B-94F2-E044-A11C-DD40E4DA8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4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5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16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5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31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6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65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9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00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10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2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11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8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12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6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14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CECB2-3F8A-574B-B06E-FB9B808E109F}" type="slidenum">
              <a:rPr lang="en-US"/>
              <a:pPr/>
              <a:t>15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6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88EA-EC2F-5D42-B802-DC02B36CF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ABFA1-FCAD-8141-A9E3-AE908C76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B349D-1258-064A-B4EA-14DEEA9C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9A36-A052-424D-AAD8-FF44C3893A4F}" type="datetime1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C0DE-E83A-C942-9915-C8D6776C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4DAF0-5401-8E45-9931-D84E5C6E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3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5EA0-FBA2-B048-B7CE-502EF9AF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25EF6-76A8-5147-BC31-EEC3AF554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5DB2-C5E0-B040-B0EC-924E1C5D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C79D-2D70-E54B-BC57-75D3C426AE9F}" type="datetime1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B389D-B179-554E-A8AD-409E9583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35B1-5548-564A-A6C1-DEB57D1B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A0E4A-C1FE-214E-AA11-35AC8A131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867CC-50E0-A54B-B63D-030EC09FA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B9BE-797D-0147-B9F1-0FC83D3A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186-0D0E-2B40-BDA5-5C5D7847191A}" type="datetime1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8251-30D2-224F-95A5-B0B8A782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8915-529E-EA41-98D3-3DC7D088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53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37536" indent="-337536">
              <a:buSzPct val="150000"/>
              <a:buFontTx/>
              <a:buBlip>
                <a:blip r:embed="rId2"/>
              </a:buBlip>
              <a:defRPr/>
            </a:lvl1pPr>
            <a:lvl3pPr>
              <a:buClrTx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52635-733F-5648-834B-1A29BD4AB1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7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37536" indent="-337536">
              <a:buSzPct val="150000"/>
              <a:buFontTx/>
              <a:buBlip>
                <a:blip r:embed="rId2"/>
              </a:buBlip>
              <a:defRPr/>
            </a:lvl1pPr>
            <a:lvl3pPr>
              <a:buClrTx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52635-733F-5648-834B-1A29BD4AB1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84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37536" indent="-337536">
              <a:buSzPct val="150000"/>
              <a:buFontTx/>
              <a:buBlip>
                <a:blip r:embed="rId2"/>
              </a:buBlip>
              <a:defRPr/>
            </a:lvl1pPr>
            <a:lvl3pPr>
              <a:buClrTx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52635-733F-5648-834B-1A29BD4AB1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2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A0EF-4740-8D48-9781-54A18D09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35F7-5C3F-8A41-A97F-F199C5CE2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1D278-691C-8549-BEAB-E3926870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A3B7-1273-0F49-9723-155DA4CA37E9}" type="datetime1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4C867-5B56-F040-ADAB-8A0A2461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2247-F79F-4444-B6B9-0BDA604A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8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FFD4F-1E70-7147-8166-E702805A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007DC-8D3A-4541-A6C0-CACA07F3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1FAE-C710-7148-800F-0DCCC17A5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951-8F18-1242-B601-90F1F4F2D71B}" type="datetime1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D7AE-E096-2242-A081-53BAA8AF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96711-CF83-E04B-889C-9C8CDAAD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2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9C80-1ECE-B34F-8543-28A14E23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046FD-19FF-D74B-9B2D-9B1429038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E7B70-9F1B-AC45-BC46-C5E1B6A50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66EB6-7B30-F64D-A11D-7DE61C47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9341-5EB2-4848-9F07-67E452C89DC4}" type="datetime1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74433-1360-E243-8BFD-A9FCC6D4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30C2C-FC8F-3E43-A540-E4C20823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4A9B-9B88-CF45-B06A-9F6ECEFA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9A67A-2571-0C4C-83CF-9A88CB295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0D2E8-3AE8-8948-A540-421FDC22A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DA79A-61CE-C94F-9201-E26D9816A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139CD-1478-9947-B0DA-097EB4F83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2D6B6-0C32-CB41-98F0-156804DD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ED5E-BFC4-9E4C-A950-1376DA0F611E}" type="datetime1">
              <a:rPr lang="en-US" smtClean="0"/>
              <a:t>9/21/20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03CF1-FF17-134B-879E-72B6A5D1A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ECCB8-A9EE-9748-995D-BCF0FD8D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0A3B-31E1-BB47-9DEB-D41A90EAA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615B3-1C6D-504B-8722-8ACD414D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A3C2-AC53-EB4C-BDB0-122C0979973D}" type="datetime1">
              <a:rPr lang="en-US" smtClean="0"/>
              <a:t>9/21/20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C58D0-7229-9B45-8B62-EE4CF806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6C556-7842-6C44-9C37-B8840DAB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0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3224E7-0607-704F-8714-04038038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604B-1D0E-5240-8E74-D1A20CAABE09}" type="datetime1">
              <a:rPr lang="en-US" smtClean="0"/>
              <a:t>9/21/20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408BB-3D4A-BE4C-8F12-C3977570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5D0E5-BE26-DD48-95BD-9D21D438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AF64-72D2-9245-8B30-12CDD814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0B0A2-3ECB-8546-AD2A-5073FC2C3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89E5-0340-B545-9B3B-6D2A89EFB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A7173-F93B-9B42-986F-526354C3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C91F9-F354-E14D-B30B-27CCAFBDAB81}" type="datetime1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E4E35-404A-234F-9000-3CAA3358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4424B-0448-244B-8123-0959F054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7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CC78-4E36-9144-A36E-3C1004B11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04355-AB3E-E04A-9BEC-1C0C2AF90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3F222-CB5E-7848-8FB6-BE0A0B8E5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1E0A-C8DC-214F-8BE9-C08D7849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63462-0D5E-E340-92AC-355645D42DA4}" type="datetime1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1A5B6-B675-9040-B505-73613498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3DEF5-BA79-3249-BDEC-0271DD03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7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0148D-102E-EE46-9340-E0C550DC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37A9D-B02E-5F43-B79C-469D9DD6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133B1-BD40-6347-9E65-60C16D07F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6366-3870-0946-A106-FA6209B37640}" type="datetime1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7BDAE-4622-0C44-9753-9F86720AD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945-2105-D74B-AE6A-499C049B6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E76C-CD05-464A-AAF1-8DC98718E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>
            <a:extLst>
              <a:ext uri="{FF2B5EF4-FFF2-40B4-BE49-F238E27FC236}">
                <a16:creationId xmlns:a16="http://schemas.microsoft.com/office/drawing/2014/main" id="{9FB58417-D7DB-6C46-BA73-A55E722BC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974" y="777172"/>
            <a:ext cx="9065426" cy="150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en-US" sz="36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A novel compact detector concept for the Electron-Ion Collider (EIC)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0246D39-4B6D-9C45-B927-B0AAC024B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5730323"/>
            <a:ext cx="4872892" cy="44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EIC PID consortium meeting, September 21, 2020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B528777-FB69-DC41-A4FE-77CB905E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828" y="2760285"/>
            <a:ext cx="4729629" cy="97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Pawel Nadel-Turonski</a:t>
            </a:r>
          </a:p>
          <a:p>
            <a:pPr algn="ctr">
              <a:spcBef>
                <a:spcPts val="700"/>
              </a:spcBef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Stony Brook University</a:t>
            </a:r>
          </a:p>
        </p:txBody>
      </p:sp>
      <p:pic>
        <p:nvPicPr>
          <p:cNvPr id="5" name="Picture 8" descr="ActionAPE5LQanimXs30small">
            <a:extLst>
              <a:ext uri="{FF2B5EF4-FFF2-40B4-BE49-F238E27FC236}">
                <a16:creationId xmlns:a16="http://schemas.microsoft.com/office/drawing/2014/main" id="{6F360239-A272-A043-A731-80DD23D0F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841" y="2775534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06898800-C4C2-0A49-89BD-F0A153296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834" y="5269944"/>
            <a:ext cx="1821029" cy="42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247" tIns="49529" rIns="95247" bIns="49529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741"/>
              </a:spcBef>
            </a:pPr>
            <a:r>
              <a:rPr lang="en-US" sz="1400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The QCD vacuum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1E35F06-7806-5F4C-9DC8-C091B86E3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551" y="3985346"/>
            <a:ext cx="4729629" cy="97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spcBef>
                <a:spcPts val="700"/>
              </a:spcBef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Charles Hyde</a:t>
            </a:r>
          </a:p>
          <a:p>
            <a:pPr algn="ctr">
              <a:spcBef>
                <a:spcPts val="700"/>
              </a:spcBef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Old Dominion University</a:t>
            </a:r>
          </a:p>
        </p:txBody>
      </p:sp>
    </p:spTree>
    <p:extLst>
      <p:ext uri="{BB962C8B-B14F-4D97-AF65-F5344CB8AC3E}">
        <p14:creationId xmlns:p14="http://schemas.microsoft.com/office/powerpoint/2010/main" val="409673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05000" y="1561125"/>
            <a:ext cx="2947160" cy="29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133" tIns="24133" rIns="24133" bIns="24133">
            <a:spAutoFit/>
          </a:bodyPr>
          <a:lstStyle/>
          <a:p>
            <a:pPr defTabSz="406971">
              <a:buClr>
                <a:srgbClr val="000000"/>
              </a:buClr>
              <a:buSzPct val="100000"/>
              <a:tabLst>
                <a:tab pos="655758" algn="l"/>
                <a:tab pos="1311511" algn="l"/>
                <a:tab pos="1967270" algn="l"/>
                <a:tab pos="2623028" algn="l"/>
                <a:tab pos="3278784" algn="l"/>
              </a:tabLst>
            </a:pPr>
            <a:r>
              <a:rPr lang="de-DE" sz="1600" dirty="0">
                <a:solidFill>
                  <a:srgbClr val="000000"/>
                </a:solidFill>
                <a:cs typeface="Arial Unicode MS" charset="0"/>
              </a:rPr>
              <a:t>2+1 D </a:t>
            </a:r>
            <a:r>
              <a:rPr lang="de-DE" sz="1600" dirty="0" err="1">
                <a:solidFill>
                  <a:srgbClr val="000000"/>
                </a:solidFill>
                <a:cs typeface="Arial Unicode MS" charset="0"/>
              </a:rPr>
              <a:t>picture</a:t>
            </a:r>
            <a:r>
              <a:rPr lang="de-DE" sz="1600" dirty="0">
                <a:solidFill>
                  <a:srgbClr val="000000"/>
                </a:solidFill>
                <a:cs typeface="Arial Unicode MS" charset="0"/>
              </a:rPr>
              <a:t> in </a:t>
            </a:r>
            <a:r>
              <a:rPr lang="de-DE" sz="1600" b="1" dirty="0" err="1">
                <a:solidFill>
                  <a:srgbClr val="FF0000"/>
                </a:solidFill>
                <a:cs typeface="Arial Unicode MS" charset="0"/>
              </a:rPr>
              <a:t>momentum</a:t>
            </a:r>
            <a:r>
              <a:rPr lang="de-DE" sz="1600" b="1" dirty="0">
                <a:solidFill>
                  <a:srgbClr val="FF0000"/>
                </a:solidFill>
                <a:cs typeface="Arial Unicode MS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cs typeface="Arial Unicode MS" charset="0"/>
              </a:rPr>
              <a:t>space</a:t>
            </a:r>
            <a:endParaRPr lang="de-DE" sz="1600" b="1" dirty="0">
              <a:solidFill>
                <a:srgbClr val="FF0000"/>
              </a:solidFill>
              <a:cs typeface="Arial Unicode MS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61308" y="1561125"/>
            <a:ext cx="3480703" cy="29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133" tIns="24133" rIns="24133" bIns="24133">
            <a:spAutoFit/>
          </a:bodyPr>
          <a:lstStyle/>
          <a:p>
            <a:pPr defTabSz="406971">
              <a:buClr>
                <a:srgbClr val="000000"/>
              </a:buClr>
              <a:buSzPct val="100000"/>
              <a:tabLst>
                <a:tab pos="655758" algn="l"/>
                <a:tab pos="1311511" algn="l"/>
                <a:tab pos="1967270" algn="l"/>
                <a:tab pos="2623028" algn="l"/>
                <a:tab pos="3278784" algn="l"/>
              </a:tabLst>
            </a:pPr>
            <a:r>
              <a:rPr lang="de-DE" sz="1600" dirty="0">
                <a:solidFill>
                  <a:srgbClr val="000000"/>
                </a:solidFill>
                <a:cs typeface="Arial Unicode MS" charset="0"/>
              </a:rPr>
              <a:t>2+1 D </a:t>
            </a:r>
            <a:r>
              <a:rPr lang="de-DE" sz="1600" dirty="0" err="1">
                <a:solidFill>
                  <a:srgbClr val="000000"/>
                </a:solidFill>
                <a:cs typeface="Arial Unicode MS" charset="0"/>
              </a:rPr>
              <a:t>picture</a:t>
            </a:r>
            <a:r>
              <a:rPr lang="de-DE" sz="1600" dirty="0">
                <a:solidFill>
                  <a:srgbClr val="000000"/>
                </a:solidFill>
                <a:cs typeface="Arial Unicode MS" charset="0"/>
              </a:rPr>
              <a:t> in </a:t>
            </a:r>
            <a:r>
              <a:rPr lang="de-DE" sz="1600" b="1" dirty="0">
                <a:solidFill>
                  <a:srgbClr val="FF0000"/>
                </a:solidFill>
                <a:cs typeface="Arial Unicode MS" charset="0"/>
              </a:rPr>
              <a:t>impact-parameter </a:t>
            </a:r>
            <a:r>
              <a:rPr lang="de-DE" sz="1600" b="1" dirty="0" err="1">
                <a:solidFill>
                  <a:srgbClr val="FF0000"/>
                </a:solidFill>
                <a:cs typeface="Arial Unicode MS" charset="0"/>
              </a:rPr>
              <a:t>space</a:t>
            </a:r>
            <a:endParaRPr lang="de-DE" sz="1600" b="1" dirty="0">
              <a:solidFill>
                <a:srgbClr val="FF0000"/>
              </a:solidFill>
              <a:cs typeface="Arial Unicode MS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43231" y="1074366"/>
            <a:ext cx="558492" cy="30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133" tIns="24133" rIns="24133" bIns="24133">
            <a:spAutoFit/>
          </a:bodyPr>
          <a:lstStyle/>
          <a:p>
            <a:pPr defTabSz="406971">
              <a:buClr>
                <a:srgbClr val="000000"/>
              </a:buClr>
              <a:buSzPct val="100000"/>
              <a:tabLst>
                <a:tab pos="655758" algn="l"/>
              </a:tabLst>
            </a:pPr>
            <a:r>
              <a:rPr lang="de-DE" sz="1693" u="sng" dirty="0">
                <a:solidFill>
                  <a:srgbClr val="000000"/>
                </a:solidFill>
                <a:cs typeface="Arial Unicode MS" charset="0"/>
              </a:rPr>
              <a:t>TMDs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153959" y="1042683"/>
            <a:ext cx="515212" cy="30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0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4133" tIns="24133" rIns="24133" bIns="24133">
            <a:spAutoFit/>
          </a:bodyPr>
          <a:lstStyle/>
          <a:p>
            <a:pPr defTabSz="406971">
              <a:buClr>
                <a:srgbClr val="000000"/>
              </a:buClr>
              <a:buSzPct val="100000"/>
              <a:tabLst>
                <a:tab pos="655758" algn="l"/>
              </a:tabLst>
            </a:pPr>
            <a:r>
              <a:rPr lang="de-DE" sz="1693" u="sng" dirty="0">
                <a:solidFill>
                  <a:srgbClr val="000000"/>
                </a:solidFill>
                <a:cs typeface="Arial Unicode MS" charset="0"/>
              </a:rPr>
              <a:t>GPDs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707" y="2122784"/>
            <a:ext cx="4008960" cy="28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47" y="2124237"/>
            <a:ext cx="4147200" cy="25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97632" y="4670415"/>
            <a:ext cx="460512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32" tIns="73051" rIns="82832" bIns="41416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971">
              <a:lnSpc>
                <a:spcPct val="90000"/>
              </a:lnSpc>
              <a:spcBef>
                <a:spcPts val="726"/>
              </a:spcBef>
              <a:buClr>
                <a:srgbClr val="000000"/>
              </a:buClr>
              <a:buSzPct val="100000"/>
            </a:pPr>
            <a:r>
              <a:rPr lang="en-US" sz="1482" dirty="0"/>
              <a:t>Transverse gluon distribution from J/</a:t>
            </a:r>
            <a:r>
              <a:rPr lang="en-US" sz="1482" dirty="0" err="1">
                <a:cs typeface="Times New Roman" charset="0"/>
              </a:rPr>
              <a:t>ψ</a:t>
            </a:r>
            <a:r>
              <a:rPr lang="en-US" sz="1482" dirty="0">
                <a:cs typeface="Times New Roman" charset="0"/>
              </a:rPr>
              <a:t> production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2970268" y="5093815"/>
            <a:ext cx="2718720" cy="1110356"/>
            <a:chOff x="833" y="3537"/>
            <a:chExt cx="1888" cy="771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" y="3537"/>
              <a:ext cx="1439" cy="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443" y="3731"/>
              <a:ext cx="278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5081" rIns="90000" bIns="45000"/>
            <a:lstStyle/>
            <a:p>
              <a:pPr defTabSz="40697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1500">
                  <a:solidFill>
                    <a:srgbClr val="000000"/>
                  </a:solidFill>
                  <a:latin typeface="Times New Roman" charset="0"/>
                  <a:cs typeface="Arial Unicode MS" charset="0"/>
                </a:rPr>
                <a:t>J/</a:t>
              </a:r>
              <a:r>
                <a:rPr lang="de-DE" sz="1500">
                  <a:solidFill>
                    <a:srgbClr val="000000"/>
                  </a:solidFill>
                  <a:latin typeface="Times New Roman" charset="0"/>
                  <a:cs typeface="Arial" charset="0"/>
                </a:rPr>
                <a:t>ψ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833" y="3708"/>
              <a:ext cx="170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5081" rIns="90000" bIns="45000"/>
            <a:lstStyle/>
            <a:p>
              <a:pPr defTabSz="406971">
                <a:lnSpc>
                  <a:spcPct val="95000"/>
                </a:lnSpc>
                <a:buClr>
                  <a:srgbClr val="000000"/>
                </a:buClr>
                <a:buSzPct val="100000"/>
              </a:pPr>
              <a:r>
                <a:rPr lang="de-DE" sz="15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γ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321948" y="5224870"/>
            <a:ext cx="305577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32" tIns="73051" rIns="82832" bIns="414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971">
              <a:lnSpc>
                <a:spcPct val="90000"/>
              </a:lnSpc>
              <a:spcBef>
                <a:spcPts val="726"/>
              </a:spcBef>
              <a:buClr>
                <a:srgbClr val="000000"/>
              </a:buClr>
              <a:buSzPct val="100000"/>
            </a:pPr>
            <a:r>
              <a:rPr lang="en-US" sz="1600" i="1" dirty="0">
                <a:solidFill>
                  <a:srgbClr val="00AE00"/>
                </a:solidFill>
                <a:latin typeface="Times New Roman" charset="0"/>
              </a:rPr>
              <a:t>Projections from EIC white paper</a:t>
            </a: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FE1A8E0F-64C0-4845-963C-AABAE03A9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457" y="244133"/>
            <a:ext cx="9315450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Transverse imaging in coordinate and momentum space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D5986551-D0E7-C74E-83F6-53D892C6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10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FADA98-6144-F940-8B0D-403891E06787}"/>
              </a:ext>
            </a:extLst>
          </p:cNvPr>
          <p:cNvSpPr txBox="1"/>
          <p:nvPr/>
        </p:nvSpPr>
        <p:spPr>
          <a:xfrm>
            <a:off x="9419777" y="2293071"/>
            <a:ext cx="2289510" cy="52302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Accessed through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semi-inclusive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A768F3-CE09-ED46-80A0-D3BD8D38CBA8}"/>
              </a:ext>
            </a:extLst>
          </p:cNvPr>
          <p:cNvSpPr txBox="1"/>
          <p:nvPr/>
        </p:nvSpPr>
        <p:spPr>
          <a:xfrm>
            <a:off x="87084" y="1850388"/>
            <a:ext cx="2289510" cy="52302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Accessed through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</a:p>
        </p:txBody>
      </p:sp>
    </p:spTree>
    <p:extLst>
      <p:ext uri="{BB962C8B-B14F-4D97-AF65-F5344CB8AC3E}">
        <p14:creationId xmlns:p14="http://schemas.microsoft.com/office/powerpoint/2010/main" val="4048310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spin of the proton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88" y="737035"/>
            <a:ext cx="2728800" cy="11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37482" y="5299679"/>
            <a:ext cx="4078802" cy="68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79" tIns="42422" rIns="81579" bIns="4242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lnSpc>
                <a:spcPct val="120000"/>
              </a:lnSpc>
              <a:buSzPct val="100000"/>
            </a:pPr>
            <a:r>
              <a:rPr lang="en-US" sz="1693" dirty="0">
                <a:latin typeface="Times New Roman" charset="0"/>
              </a:rPr>
              <a:t>Measure Δ</a:t>
            </a:r>
            <a:r>
              <a:rPr lang="en-US" sz="1693" i="1" dirty="0">
                <a:latin typeface="Times New Roman" charset="0"/>
              </a:rPr>
              <a:t>G</a:t>
            </a:r>
            <a:r>
              <a:rPr lang="en-US" sz="1693" dirty="0">
                <a:latin typeface="Times New Roman" charset="0"/>
              </a:rPr>
              <a:t> - </a:t>
            </a:r>
            <a:r>
              <a:rPr lang="en-US" sz="1693" dirty="0">
                <a:solidFill>
                  <a:srgbClr val="FF0000"/>
                </a:solidFill>
                <a:latin typeface="Times New Roman" charset="0"/>
              </a:rPr>
              <a:t>gluon polarization</a:t>
            </a:r>
          </a:p>
          <a:p>
            <a:pPr defTabSz="407225">
              <a:lnSpc>
                <a:spcPct val="120000"/>
              </a:lnSpc>
              <a:buSzPct val="100000"/>
            </a:pPr>
            <a:r>
              <a:rPr lang="en-US" sz="1693" dirty="0">
                <a:latin typeface="Times New Roman" charset="0"/>
              </a:rPr>
              <a:t>Measure GPDs and TMDs - </a:t>
            </a:r>
            <a:r>
              <a:rPr lang="en-US" sz="1693" dirty="0">
                <a:solidFill>
                  <a:srgbClr val="FF0000"/>
                </a:solidFill>
                <a:latin typeface="Times New Roman" charset="0"/>
              </a:rPr>
              <a:t>orbital motion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01661" y="4894998"/>
            <a:ext cx="8239722" cy="39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79" tIns="42422" rIns="81579" bIns="4242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905" dirty="0">
                <a:solidFill>
                  <a:srgbClr val="0070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Two complementary approaches needed to resolve proton spin puzzle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40" y="3054259"/>
            <a:ext cx="4112640" cy="50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06662" y="2222063"/>
            <a:ext cx="8001000" cy="6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79" tIns="42422" rIns="81579" bIns="4242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905" dirty="0">
                <a:latin typeface="Times New Roman" charset="0"/>
              </a:rPr>
              <a:t>The nucleon spin reflects both the polarization of quarks and gluons, and their orbital motion.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91083" y="3123389"/>
            <a:ext cx="653760" cy="72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59063" rIns="81579" bIns="40790"/>
          <a:lstStyle/>
          <a:p>
            <a:pPr defTabSz="407225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de-DE" sz="29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½</a:t>
            </a:r>
          </a:p>
          <a:p>
            <a:pPr defTabSz="407225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 rot="16200000">
            <a:off x="4772280" y="3271089"/>
            <a:ext cx="162737" cy="1632960"/>
          </a:xfrm>
          <a:prstGeom prst="leftBrace">
            <a:avLst>
              <a:gd name="adj1" fmla="val 83629"/>
              <a:gd name="adj2" fmla="val 50000"/>
            </a:avLst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25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 rot="16200000">
            <a:off x="6861720" y="3271089"/>
            <a:ext cx="162737" cy="1632960"/>
          </a:xfrm>
          <a:prstGeom prst="leftBrace">
            <a:avLst>
              <a:gd name="adj1" fmla="val 83629"/>
              <a:gd name="adj2" fmla="val 50000"/>
            </a:avLst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85" tIns="41442" rIns="82885" bIns="41442" anchor="ctr"/>
          <a:lstStyle/>
          <a:p>
            <a:pPr defTabSz="407225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73802" y="3613044"/>
            <a:ext cx="1306080" cy="3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42422" rIns="81579" bIns="4242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600">
                <a:latin typeface="Times New Roman" charset="0"/>
              </a:rPr>
              <a:t>polarization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248201" y="3613044"/>
            <a:ext cx="650880" cy="3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42422" rIns="81579" bIns="42422">
            <a:spAutoFit/>
          </a:bodyPr>
          <a:lstStyle/>
          <a:p>
            <a:pPr defTabSz="407225">
              <a:buClr>
                <a:srgbClr val="000000"/>
              </a:buClr>
              <a:buSzPct val="100000"/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orbit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063244" y="3613044"/>
            <a:ext cx="1306080" cy="3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42422" rIns="81579" bIns="4242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600">
                <a:latin typeface="Times New Roman" charset="0"/>
              </a:rPr>
              <a:t>polarization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272841" y="3613044"/>
            <a:ext cx="650880" cy="3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42422" rIns="81579" bIns="42422">
            <a:spAutoFit/>
          </a:bodyPr>
          <a:lstStyle/>
          <a:p>
            <a:pPr defTabSz="407225">
              <a:buClr>
                <a:srgbClr val="000000"/>
              </a:buClr>
              <a:buSzPct val="100000"/>
            </a:pPr>
            <a:r>
              <a:rPr lang="en-US" sz="16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orbit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97162" y="4285116"/>
            <a:ext cx="816480" cy="3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42422" rIns="81579" bIns="4242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600">
                <a:latin typeface="Times New Roman" charset="0"/>
              </a:rPr>
              <a:t>quarks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585962" y="4285116"/>
            <a:ext cx="816480" cy="33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79" tIns="42422" rIns="81579" bIns="4242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600" dirty="0">
                <a:latin typeface="Times New Roman" charset="0"/>
              </a:rPr>
              <a:t>gluons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057761" y="6205641"/>
            <a:ext cx="2785611" cy="31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79" tIns="42422" rIns="81579" bIns="4242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7225">
              <a:buClr>
                <a:srgbClr val="000000"/>
              </a:buClr>
              <a:buSzPct val="100000"/>
            </a:pPr>
            <a:r>
              <a:rPr lang="en-US" sz="1482" i="1" dirty="0">
                <a:latin typeface="Times New Roman" charset="0"/>
              </a:rPr>
              <a:t>Ji sum rule for GPDs H and 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19FFC12D-6EBB-FD48-B29B-EC1EEC85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15">
                <a:extLst>
                  <a:ext uri="{FF2B5EF4-FFF2-40B4-BE49-F238E27FC236}">
                    <a16:creationId xmlns:a16="http://schemas.microsoft.com/office/drawing/2014/main" id="{1D2809EA-D9BE-5D41-BFD2-051E6D1F09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35604" y="5428651"/>
                <a:ext cx="3477826" cy="7708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81579" tIns="42422" rIns="81579" bIns="42422">
                <a:spAutoFit/>
              </a:bodyPr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9pPr>
              </a:lstStyle>
              <a:p>
                <a:pPr defTabSz="407225"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82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82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82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1482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82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82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82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482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482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82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1482" i="1" dirty="0"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20" name="Text Box 15">
                <a:extLst>
                  <a:ext uri="{FF2B5EF4-FFF2-40B4-BE49-F238E27FC236}">
                    <a16:creationId xmlns:a16="http://schemas.microsoft.com/office/drawing/2014/main" id="{1D2809EA-D9BE-5D41-BFD2-051E6D1F0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5604" y="5428651"/>
                <a:ext cx="3477826" cy="770860"/>
              </a:xfrm>
              <a:prstGeom prst="rect">
                <a:avLst/>
              </a:prstGeom>
              <a:blipFill>
                <a:blip r:embed="rId5"/>
                <a:stretch>
                  <a:fillRect t="-101613" b="-1612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072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/>
          <a:stretch/>
        </p:blipFill>
        <p:spPr bwMode="auto">
          <a:xfrm>
            <a:off x="2057401" y="1861499"/>
            <a:ext cx="3808520" cy="4201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26121" y="6108064"/>
            <a:ext cx="8073135" cy="48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73149" rIns="82945" bIns="41473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1363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</a:pPr>
            <a:r>
              <a:rPr lang="en-US" dirty="0">
                <a:latin typeface="Times New Roman" charset="0"/>
              </a:rPr>
              <a:t>Large uncertainties at low x require input from the EIC in addition to RHIC spin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6" name="Picture 5" descr="deltaG_Delta_Sigm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2394064"/>
            <a:ext cx="3489350" cy="3466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01201" y="5484706"/>
            <a:ext cx="838200" cy="338360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(ΔΣ/2)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922281" y="2101399"/>
            <a:ext cx="838200" cy="338360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(ΔG)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504095" y="3713576"/>
            <a:ext cx="215036" cy="6511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50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19611749">
            <a:off x="4066750" y="2802325"/>
            <a:ext cx="2097894" cy="512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 rot="19560527">
            <a:off x="4550181" y="2846249"/>
            <a:ext cx="1273340" cy="3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32" tIns="73051" rIns="82832" bIns="41416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971">
              <a:lnSpc>
                <a:spcPct val="90000"/>
              </a:lnSpc>
              <a:spcBef>
                <a:spcPts val="726"/>
              </a:spcBef>
              <a:buClr>
                <a:srgbClr val="000000"/>
              </a:buClr>
              <a:buSzPct val="100000"/>
            </a:pPr>
            <a:r>
              <a:rPr lang="en-US" sz="1482"/>
              <a:t>Un</a:t>
            </a:r>
            <a:r>
              <a:rPr lang="en-US" sz="1482">
                <a:cs typeface="Times New Roman" charset="0"/>
              </a:rPr>
              <a:t>certainty</a:t>
            </a:r>
            <a:endParaRPr lang="en-US" sz="1482" dirty="0"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9F2CFB-D23C-4E44-92F8-DB1426B0ABE1}"/>
              </a:ext>
            </a:extLst>
          </p:cNvPr>
          <p:cNvGrpSpPr/>
          <p:nvPr/>
        </p:nvGrpSpPr>
        <p:grpSpPr>
          <a:xfrm>
            <a:off x="4679951" y="507913"/>
            <a:ext cx="5340350" cy="1504790"/>
            <a:chOff x="3498850" y="514510"/>
            <a:chExt cx="5340350" cy="15047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850" y="838200"/>
              <a:ext cx="5340350" cy="1181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234804" y="528266"/>
              <a:ext cx="838200" cy="338360"/>
            </a:xfrm>
            <a:prstGeom prst="rect">
              <a:avLst/>
            </a:prstGeom>
            <a:noFill/>
          </p:spPr>
          <p:txBody>
            <a:bodyPr wrap="square" lIns="91242" tIns="45624" rIns="91242" bIns="45624" rtlCol="0">
              <a:spAutoFit/>
            </a:bodyPr>
            <a:lstStyle/>
            <a:p>
              <a:pPr algn="ctr" defTabSz="456246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(ΔΣ/2)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81107" y="514510"/>
              <a:ext cx="838200" cy="338360"/>
            </a:xfrm>
            <a:prstGeom prst="rect">
              <a:avLst/>
            </a:prstGeom>
            <a:noFill/>
          </p:spPr>
          <p:txBody>
            <a:bodyPr wrap="square" lIns="91242" tIns="45624" rIns="91242" bIns="45624" rtlCol="0">
              <a:spAutoFit/>
            </a:bodyPr>
            <a:lstStyle/>
            <a:p>
              <a:pPr algn="ctr" defTabSz="456246"/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(ΔG)</a:t>
              </a:r>
            </a:p>
          </p:txBody>
        </p:sp>
      </p:grpSp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284269" y="421425"/>
            <a:ext cx="3902582" cy="9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Gluon polarization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2AB52911-2BCC-4348-8FEA-142AF570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48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0D5D9-C5DF-A145-B439-C0F8581B3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2635-733F-5648-834B-1A29BD4AB1A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7FF2C9CB-FC17-1347-9D95-9DA3B0CE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Gluon saturation in the proton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F5AAA9-2F07-E54D-B343-497D2E5F415C}"/>
              </a:ext>
            </a:extLst>
          </p:cNvPr>
          <p:cNvGrpSpPr/>
          <p:nvPr/>
        </p:nvGrpSpPr>
        <p:grpSpPr>
          <a:xfrm>
            <a:off x="3525180" y="1120504"/>
            <a:ext cx="7747288" cy="5107364"/>
            <a:chOff x="3196562" y="1120504"/>
            <a:chExt cx="7747288" cy="51073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4EF6F0-40C4-484A-B994-85975786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150" y="1198668"/>
              <a:ext cx="6870700" cy="5029200"/>
            </a:xfrm>
            <a:prstGeom prst="rect">
              <a:avLst/>
            </a:prstGeom>
          </p:spPr>
        </p:pic>
        <p:sp>
          <p:nvSpPr>
            <p:cNvPr id="6" name="Text Box 34">
              <a:extLst>
                <a:ext uri="{FF2B5EF4-FFF2-40B4-BE49-F238E27FC236}">
                  <a16:creationId xmlns:a16="http://schemas.microsoft.com/office/drawing/2014/main" id="{07FED665-B33E-EF49-B723-EB2E2EF78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7557" y="5885262"/>
              <a:ext cx="1510995" cy="34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72946" tIns="44971" rIns="72946" bIns="3632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en-US" sz="1693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many gluons</a:t>
              </a:r>
            </a:p>
          </p:txBody>
        </p:sp>
        <p:sp>
          <p:nvSpPr>
            <p:cNvPr id="7" name="Text Box 34">
              <a:extLst>
                <a:ext uri="{FF2B5EF4-FFF2-40B4-BE49-F238E27FC236}">
                  <a16:creationId xmlns:a16="http://schemas.microsoft.com/office/drawing/2014/main" id="{942ECC4F-40DE-BE48-BEE3-E38ACD3F3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2855" y="5885262"/>
              <a:ext cx="1510995" cy="34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72946" tIns="44971" rIns="72946" bIns="3632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en-US" sz="1693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few gluons</a:t>
              </a:r>
            </a:p>
          </p:txBody>
        </p:sp>
        <p:sp>
          <p:nvSpPr>
            <p:cNvPr id="8" name="Text Box 34">
              <a:extLst>
                <a:ext uri="{FF2B5EF4-FFF2-40B4-BE49-F238E27FC236}">
                  <a16:creationId xmlns:a16="http://schemas.microsoft.com/office/drawing/2014/main" id="{7CA17044-8DBC-A044-9E08-F5F5D6F29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9637" y="1120504"/>
              <a:ext cx="1510995" cy="34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72946" tIns="44971" rIns="72946" bIns="3632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en-US" sz="1693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small probe</a:t>
              </a:r>
            </a:p>
          </p:txBody>
        </p:sp>
        <p:sp>
          <p:nvSpPr>
            <p:cNvPr id="9" name="Text Box 34">
              <a:extLst>
                <a:ext uri="{FF2B5EF4-FFF2-40B4-BE49-F238E27FC236}">
                  <a16:creationId xmlns:a16="http://schemas.microsoft.com/office/drawing/2014/main" id="{00FE5221-F3F3-7C4D-9FB4-0FC2CE079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6562" y="5466744"/>
              <a:ext cx="1510995" cy="342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72946" tIns="44971" rIns="72946" bIns="3632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r>
                <a:rPr lang="en-US" sz="1693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large probe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64893E-A11A-AE4E-9BAA-E4646A63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48" y="1901303"/>
            <a:ext cx="3113826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BF63E-68D2-294C-8359-9B5F3918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45" y="776682"/>
            <a:ext cx="4865450" cy="2513368"/>
          </a:xfrm>
          <a:prstGeom prst="rect">
            <a:avLst/>
          </a:prstGeom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Gluon saturation in nuclei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5959" y="4643906"/>
            <a:ext cx="912029" cy="399916"/>
          </a:xfrm>
          <a:prstGeom prst="rect">
            <a:avLst/>
          </a:prstGeom>
          <a:noFill/>
        </p:spPr>
        <p:txBody>
          <a:bodyPr wrap="none" lIns="91242" tIns="45624" rIns="91242" bIns="45624" rtlCol="0">
            <a:spAutoFit/>
          </a:bodyPr>
          <a:lstStyle/>
          <a:p>
            <a:pPr defTabSz="456246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443548" y="5984322"/>
            <a:ext cx="3941971" cy="5431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sz="1905" dirty="0">
                <a:solidFill>
                  <a:schemeClr val="bg1"/>
                </a:solidFill>
                <a:latin typeface="Arial" charset="0"/>
                <a:cs typeface="Arial" charset="0"/>
              </a:rPr>
              <a:t>.. but the visible matter is us!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FF5A7-96BA-6A40-B5F5-AE677FA0D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98" y="1280785"/>
            <a:ext cx="1638300" cy="1381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64A17-9B78-BB46-9D77-B74D4875F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61" y="3350351"/>
            <a:ext cx="9139520" cy="3386999"/>
          </a:xfrm>
          <a:prstGeom prst="rect">
            <a:avLst/>
          </a:prstGeom>
        </p:spPr>
      </p:pic>
      <p:sp>
        <p:nvSpPr>
          <p:cNvPr id="10" name="Text Box 34">
            <a:extLst>
              <a:ext uri="{FF2B5EF4-FFF2-40B4-BE49-F238E27FC236}">
                <a16:creationId xmlns:a16="http://schemas.microsoft.com/office/drawing/2014/main" id="{F37C8BD6-9855-524E-9D47-BC7F8E665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910" y="1395382"/>
            <a:ext cx="2226635" cy="106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2946" tIns="44971" rIns="72946" bIns="3632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At low x the coherence length of the photon is larger than the nucleus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(rest frame).</a:t>
            </a: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5511D6BB-D2BB-BE4B-AA0D-C85C88817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245" y="147194"/>
            <a:ext cx="3109706" cy="57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2946" tIns="44971" rIns="72946" bIns="3632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Detector frame: the nucleus is compressed into a pancake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FBE154A-71E6-0E44-8B85-AB78024B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8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811048" y="384204"/>
            <a:ext cx="8968322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Electron-Ion Collider at BNL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8" y="1467506"/>
            <a:ext cx="7048500" cy="4635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B86E6A6-ECBC-D440-9B64-9BDDFB0B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F08AE422-01E2-6A4C-981A-6CB2E7C1889E}"/>
              </a:ext>
            </a:extLst>
          </p:cNvPr>
          <p:cNvSpPr txBox="1">
            <a:spLocks/>
          </p:cNvSpPr>
          <p:nvPr/>
        </p:nvSpPr>
        <p:spPr bwMode="auto">
          <a:xfrm>
            <a:off x="8007189" y="1431821"/>
            <a:ext cx="3909317" cy="801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5-18 GeV polarized e- beams 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10 GeV luminosity maximum.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6B50851-880A-2A46-B83A-EEC25652041B}"/>
              </a:ext>
            </a:extLst>
          </p:cNvPr>
          <p:cNvSpPr txBox="1">
            <a:spLocks/>
          </p:cNvSpPr>
          <p:nvPr/>
        </p:nvSpPr>
        <p:spPr bwMode="auto">
          <a:xfrm>
            <a:off x="8024774" y="2522064"/>
            <a:ext cx="4132056" cy="8893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41-275 GeV polarized p beams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Luminosity max at top energy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033FB92-E160-424E-81F8-31DC6E5B7DCD}"/>
              </a:ext>
            </a:extLst>
          </p:cNvPr>
          <p:cNvSpPr txBox="1">
            <a:spLocks/>
          </p:cNvSpPr>
          <p:nvPr/>
        </p:nvSpPr>
        <p:spPr bwMode="auto">
          <a:xfrm>
            <a:off x="8001329" y="3624035"/>
            <a:ext cx="4132056" cy="1035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Ion beams up to 110 GeV/A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Any ion species in principle possible from d to U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CB7337F-B18D-F14B-8B25-B75996536EEF}"/>
              </a:ext>
            </a:extLst>
          </p:cNvPr>
          <p:cNvSpPr txBox="1">
            <a:spLocks/>
          </p:cNvSpPr>
          <p:nvPr/>
        </p:nvSpPr>
        <p:spPr bwMode="auto">
          <a:xfrm>
            <a:off x="8007189" y="5042533"/>
            <a:ext cx="4132056" cy="1035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One detector is included in the project, but two would be desirable if funding permits</a:t>
            </a:r>
            <a:endParaRPr lang="en-US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66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705835" y="182621"/>
            <a:ext cx="11081349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EIC detector requirements are diverse and demanding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7A4A7CD-F26F-4542-9699-78A94C4C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F5B93-4F34-A046-90C0-157CFAD8C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16" y="1502283"/>
            <a:ext cx="4673600" cy="2628900"/>
          </a:xfrm>
          <a:prstGeom prst="rect">
            <a:avLst/>
          </a:prstGeom>
        </p:spPr>
      </p:pic>
      <p:pic>
        <p:nvPicPr>
          <p:cNvPr id="5" name="Picture 4" descr="beast.png">
            <a:extLst>
              <a:ext uri="{FF2B5EF4-FFF2-40B4-BE49-F238E27FC236}">
                <a16:creationId xmlns:a16="http://schemas.microsoft.com/office/drawing/2014/main" id="{46A3D99E-89DA-4C45-B2AE-997C531403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9679" r="7001" b="3120"/>
          <a:stretch/>
        </p:blipFill>
        <p:spPr>
          <a:xfrm>
            <a:off x="8116844" y="2300687"/>
            <a:ext cx="1616659" cy="1129602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8646190-7BEC-7443-BB4E-3B39F87E54CD}"/>
              </a:ext>
            </a:extLst>
          </p:cNvPr>
          <p:cNvSpPr txBox="1">
            <a:spLocks/>
          </p:cNvSpPr>
          <p:nvPr/>
        </p:nvSpPr>
        <p:spPr bwMode="auto">
          <a:xfrm>
            <a:off x="565896" y="4338553"/>
            <a:ext cx="10755407" cy="4575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000" dirty="0">
                <a:latin typeface="Arial" charset="0"/>
                <a:cs typeface="Arial" charset="0"/>
              </a:rPr>
              <a:t>In order to reach the luminosity goal, the EIC detector is limited to a length of 9 m.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2383375-CEAF-F645-9629-5644D1217F44}"/>
              </a:ext>
            </a:extLst>
          </p:cNvPr>
          <p:cNvSpPr txBox="1">
            <a:spLocks/>
          </p:cNvSpPr>
          <p:nvPr/>
        </p:nvSpPr>
        <p:spPr bwMode="auto">
          <a:xfrm>
            <a:off x="565895" y="4956639"/>
            <a:ext cx="11006980" cy="7583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000" dirty="0">
                <a:latin typeface="Arial" charset="0"/>
                <a:cs typeface="Arial" charset="0"/>
              </a:rPr>
              <a:t>The physics require a hermetic detector with a full suite of subsystems allowing for precise measurement and identification of anything from single photons and mesons to jets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FECA4DD-623E-BA46-82DF-DBE1A37CE49F}"/>
              </a:ext>
            </a:extLst>
          </p:cNvPr>
          <p:cNvSpPr txBox="1">
            <a:spLocks/>
          </p:cNvSpPr>
          <p:nvPr/>
        </p:nvSpPr>
        <p:spPr bwMode="auto">
          <a:xfrm>
            <a:off x="565895" y="5856090"/>
            <a:ext cx="10987197" cy="7029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000" dirty="0">
                <a:latin typeface="Arial" charset="0"/>
                <a:cs typeface="Arial" charset="0"/>
              </a:rPr>
              <a:t>The collision kinematics are very asymmetric, requiring different technologies in different parts of the detector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010F4-F702-AC42-96A8-CA416B384449}"/>
              </a:ext>
            </a:extLst>
          </p:cNvPr>
          <p:cNvSpPr txBox="1"/>
          <p:nvPr/>
        </p:nvSpPr>
        <p:spPr>
          <a:xfrm>
            <a:off x="3393049" y="902285"/>
            <a:ext cx="2289510" cy="369138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E169A-448A-1640-B1A6-9D3B1171F7D4}"/>
              </a:ext>
            </a:extLst>
          </p:cNvPr>
          <p:cNvSpPr txBox="1"/>
          <p:nvPr/>
        </p:nvSpPr>
        <p:spPr>
          <a:xfrm>
            <a:off x="7794532" y="1376007"/>
            <a:ext cx="2289510" cy="369138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detector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F97AF17-20EA-244A-9C46-7D3B58BAA040}"/>
              </a:ext>
            </a:extLst>
          </p:cNvPr>
          <p:cNvCxnSpPr/>
          <p:nvPr/>
        </p:nvCxnSpPr>
        <p:spPr>
          <a:xfrm>
            <a:off x="9108827" y="2074982"/>
            <a:ext cx="844061" cy="404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E11C07-2835-7649-996E-81F23A65B6A5}"/>
              </a:ext>
            </a:extLst>
          </p:cNvPr>
          <p:cNvSpPr txBox="1"/>
          <p:nvPr/>
        </p:nvSpPr>
        <p:spPr>
          <a:xfrm>
            <a:off x="9388867" y="1863965"/>
            <a:ext cx="950885" cy="338360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</a:t>
            </a:r>
          </a:p>
        </p:txBody>
      </p:sp>
    </p:spTree>
    <p:extLst>
      <p:ext uri="{BB962C8B-B14F-4D97-AF65-F5344CB8AC3E}">
        <p14:creationId xmlns:p14="http://schemas.microsoft.com/office/powerpoint/2010/main" val="2714217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DDD25E1-1C18-FF4D-B988-E02BF20D7F98}"/>
              </a:ext>
            </a:extLst>
          </p:cNvPr>
          <p:cNvSpPr txBox="1">
            <a:spLocks/>
          </p:cNvSpPr>
          <p:nvPr/>
        </p:nvSpPr>
        <p:spPr bwMode="auto">
          <a:xfrm>
            <a:off x="938175" y="3354399"/>
            <a:ext cx="10218163" cy="1797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To realize a two-detector scenario, we need three ingredients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 primary detector that can satisfy the key EIC physics goals within a moderate budget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 second detector that save costs by re-using suitable existing components (e.g., magnet, barrel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r>
              <a:rPr lang="en-US" sz="1800" dirty="0">
                <a:latin typeface="Arial" charset="0"/>
                <a:cs typeface="Arial" charset="0"/>
              </a:rPr>
              <a:t>, and TPC from </a:t>
            </a:r>
            <a:r>
              <a:rPr lang="en-US" sz="1800" dirty="0" err="1">
                <a:latin typeface="Arial" charset="0"/>
                <a:cs typeface="Arial" charset="0"/>
              </a:rPr>
              <a:t>sPHENIX</a:t>
            </a:r>
            <a:r>
              <a:rPr lang="en-US" sz="1800" dirty="0">
                <a:latin typeface="Arial" charset="0"/>
                <a:cs typeface="Arial" charset="0"/>
              </a:rPr>
              <a:t>).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 complementarity between the two focusing on function rather than just technology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7889D-ACC9-BF4B-B4FA-46AF9A04E74E}"/>
              </a:ext>
            </a:extLst>
          </p:cNvPr>
          <p:cNvSpPr/>
          <p:nvPr/>
        </p:nvSpPr>
        <p:spPr>
          <a:xfrm>
            <a:off x="1710321" y="2857501"/>
            <a:ext cx="41101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2020 Yellow Report “Reference Detector”</a:t>
            </a:r>
            <a:endParaRPr lang="en-US" sz="1600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A two detector scenario?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12EEB-228C-DE4D-B3FD-281EFCD5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5" y="1267198"/>
            <a:ext cx="3972950" cy="1505539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BFB0A2C-C00C-0040-9D33-A49039D6538E}"/>
              </a:ext>
            </a:extLst>
          </p:cNvPr>
          <p:cNvSpPr txBox="1">
            <a:spLocks/>
          </p:cNvSpPr>
          <p:nvPr/>
        </p:nvSpPr>
        <p:spPr bwMode="auto">
          <a:xfrm>
            <a:off x="897145" y="5230100"/>
            <a:ext cx="9669255" cy="1328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Yellow Report “reference detector” is, however, generally similar in size and layout to the “EIC-</a:t>
            </a:r>
            <a:r>
              <a:rPr lang="en-US" sz="2000" dirty="0" err="1">
                <a:latin typeface="Arial" charset="0"/>
                <a:cs typeface="Arial" charset="0"/>
              </a:rPr>
              <a:t>sPHENIX</a:t>
            </a:r>
            <a:r>
              <a:rPr lang="en-US" sz="2000" dirty="0">
                <a:latin typeface="Arial" charset="0"/>
                <a:cs typeface="Arial" charset="0"/>
              </a:rPr>
              <a:t>” proposal from 2018.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main differences are that the ”reference detector” has less space for PID, may have an electron-side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r>
              <a:rPr lang="en-US" sz="1800" dirty="0">
                <a:latin typeface="Arial" charset="0"/>
                <a:cs typeface="Arial" charset="0"/>
              </a:rPr>
              <a:t>, and envisions using more expensive subsystems.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8740C3-52D2-794E-986D-CC3C69F88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231" y="997136"/>
            <a:ext cx="4578350" cy="1860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FA2C2E-3CAB-2741-8B1B-B97EE2EEA62E}"/>
              </a:ext>
            </a:extLst>
          </p:cNvPr>
          <p:cNvSpPr/>
          <p:nvPr/>
        </p:nvSpPr>
        <p:spPr>
          <a:xfrm>
            <a:off x="6950534" y="2927840"/>
            <a:ext cx="3136441" cy="34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EIC-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sPHENIX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from 2018 LOI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274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80AB96-35EF-AC4D-96A4-031D3A737DDC}"/>
              </a:ext>
            </a:extLst>
          </p:cNvPr>
          <p:cNvGrpSpPr/>
          <p:nvPr/>
        </p:nvGrpSpPr>
        <p:grpSpPr>
          <a:xfrm>
            <a:off x="1288945" y="615019"/>
            <a:ext cx="9407636" cy="2303016"/>
            <a:chOff x="1288945" y="1026809"/>
            <a:chExt cx="9407636" cy="23030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3315E2-7502-2148-B7C2-CB0B56B2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8231" y="1026809"/>
              <a:ext cx="4578350" cy="18605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EC17C6-9896-8544-AE42-CDA458837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8945" y="1825780"/>
              <a:ext cx="4392496" cy="15040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A137A7-A3DE-8A4C-B163-B9C110327ECE}"/>
                </a:ext>
              </a:extLst>
            </p:cNvPr>
            <p:cNvSpPr/>
            <p:nvPr/>
          </p:nvSpPr>
          <p:spPr>
            <a:xfrm>
              <a:off x="2597610" y="1366363"/>
              <a:ext cx="26744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Helvetica" pitchFamily="2" charset="0"/>
                </a:rPr>
                <a:t>Compact EIC detector</a:t>
              </a:r>
              <a:endParaRPr lang="en-US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17889D-ACC9-BF4B-B4FA-46AF9A04E74E}"/>
                </a:ext>
              </a:extLst>
            </p:cNvPr>
            <p:cNvSpPr/>
            <p:nvPr/>
          </p:nvSpPr>
          <p:spPr>
            <a:xfrm>
              <a:off x="6950534" y="2957513"/>
              <a:ext cx="3136441" cy="34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Helvetica" pitchFamily="2" charset="0"/>
                </a:rPr>
                <a:t>EIC-</a:t>
              </a:r>
              <a:r>
                <a:rPr lang="en-US" sz="1600" dirty="0" err="1">
                  <a:solidFill>
                    <a:srgbClr val="0070C0"/>
                  </a:solidFill>
                  <a:latin typeface="Helvetica" pitchFamily="2" charset="0"/>
                </a:rPr>
                <a:t>sPHENIX</a:t>
              </a:r>
              <a:r>
                <a:rPr lang="en-US" sz="1600" dirty="0">
                  <a:solidFill>
                    <a:srgbClr val="0070C0"/>
                  </a:solidFill>
                  <a:latin typeface="Helvetica" pitchFamily="2" charset="0"/>
                </a:rPr>
                <a:t> from 2018 LOI</a:t>
              </a:r>
              <a:endParaRPr lang="en-US" sz="1600" dirty="0"/>
            </a:p>
          </p:txBody>
        </p:sp>
      </p:grp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compact EIC detector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37C0EB8-399F-2448-9A4D-0DFB31A91908}"/>
              </a:ext>
            </a:extLst>
          </p:cNvPr>
          <p:cNvSpPr txBox="1">
            <a:spLocks/>
          </p:cNvSpPr>
          <p:nvPr/>
        </p:nvSpPr>
        <p:spPr bwMode="auto">
          <a:xfrm>
            <a:off x="967482" y="4649798"/>
            <a:ext cx="10181164" cy="19971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Key concepts: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 small (ALICE-inspired) central Si-tracker and ultra-compact DIRC barrel Cherenkov 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An inexpensive barrel muon ID system integrated with the flux return of a new, small solenoid that can also provide a neutral particle veto for jets (like the Belle II KLM)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A high-resolution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r>
              <a:rPr lang="en-US" sz="1800" dirty="0">
                <a:latin typeface="Arial" charset="0"/>
                <a:cs typeface="Arial" charset="0"/>
              </a:rPr>
              <a:t> (yellow) and a dual-radiator RICH (with outward-reflecting mirrors) at forward </a:t>
            </a:r>
            <a:r>
              <a:rPr lang="en-US" sz="1800" dirty="0" err="1">
                <a:latin typeface="Arial" charset="0"/>
                <a:cs typeface="Arial" charset="0"/>
              </a:rPr>
              <a:t>rapidities</a:t>
            </a:r>
            <a:r>
              <a:rPr lang="en-US" sz="1800" dirty="0">
                <a:latin typeface="Arial" charset="0"/>
                <a:cs typeface="Arial" charset="0"/>
              </a:rPr>
              <a:t> (to the right, in the ion beam direction)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C48D161-C100-B349-BDD9-A2EFBBB6C513}"/>
              </a:ext>
            </a:extLst>
          </p:cNvPr>
          <p:cNvSpPr txBox="1">
            <a:spLocks/>
          </p:cNvSpPr>
          <p:nvPr/>
        </p:nvSpPr>
        <p:spPr bwMode="auto">
          <a:xfrm>
            <a:off x="979207" y="3448181"/>
            <a:ext cx="8861479" cy="11062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A hermetic general-purpose detector that fulfills all physics requirements. It saves cost by reducing the size, but not performance of its subsystems: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Risk minimized by utilizing components from Generic EIC R&amp;D program</a:t>
            </a:r>
          </a:p>
        </p:txBody>
      </p:sp>
    </p:spTree>
    <p:extLst>
      <p:ext uri="{BB962C8B-B14F-4D97-AF65-F5344CB8AC3E}">
        <p14:creationId xmlns:p14="http://schemas.microsoft.com/office/powerpoint/2010/main" val="358023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Complementarity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37C0EB8-399F-2448-9A4D-0DFB31A91908}"/>
              </a:ext>
            </a:extLst>
          </p:cNvPr>
          <p:cNvSpPr txBox="1">
            <a:spLocks/>
          </p:cNvSpPr>
          <p:nvPr/>
        </p:nvSpPr>
        <p:spPr bwMode="auto">
          <a:xfrm>
            <a:off x="967482" y="4315975"/>
            <a:ext cx="10181164" cy="22444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Key areas of complementarity :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Barrel: KLM for muon ID and low-energy jets vs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r>
              <a:rPr lang="en-US" sz="1800" dirty="0">
                <a:latin typeface="Arial" charset="0"/>
                <a:cs typeface="Arial" charset="0"/>
              </a:rPr>
              <a:t> for high-energy jets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Hadron endcap: dual-radiator RICH for optimal momentum coverage vs gas-only RICH, which could cover larger angles (if the inner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r>
              <a:rPr lang="en-US" sz="1800" dirty="0">
                <a:latin typeface="Arial" charset="0"/>
                <a:cs typeface="Arial" charset="0"/>
              </a:rPr>
              <a:t> was removed from </a:t>
            </a:r>
            <a:r>
              <a:rPr lang="en-US" sz="1800" dirty="0" err="1">
                <a:latin typeface="Arial" charset="0"/>
                <a:cs typeface="Arial" charset="0"/>
              </a:rPr>
              <a:t>sPHENIX</a:t>
            </a:r>
            <a:r>
              <a:rPr lang="en-US" sz="1800" dirty="0">
                <a:latin typeface="Arial" charset="0"/>
                <a:cs typeface="Arial" charset="0"/>
              </a:rPr>
              <a:t>) and more easily deal with higher-multiplicity jets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Technological complementarities include tracking (Si vs TPC). Different choices EM calorimetry in the barrel and both </a:t>
            </a:r>
            <a:r>
              <a:rPr lang="en-US" sz="1800" dirty="0" err="1">
                <a:latin typeface="Arial" charset="0"/>
                <a:cs typeface="Arial" charset="0"/>
              </a:rPr>
              <a:t>EMcal</a:t>
            </a:r>
            <a:r>
              <a:rPr lang="en-US" sz="1800" dirty="0">
                <a:latin typeface="Arial" charset="0"/>
                <a:cs typeface="Arial" charset="0"/>
              </a:rPr>
              <a:t> and </a:t>
            </a:r>
            <a:r>
              <a:rPr lang="en-US" sz="1800" dirty="0" err="1">
                <a:latin typeface="Arial" charset="0"/>
                <a:cs typeface="Arial" charset="0"/>
              </a:rPr>
              <a:t>Hcal</a:t>
            </a:r>
            <a:r>
              <a:rPr lang="en-US" sz="1800" dirty="0">
                <a:latin typeface="Arial" charset="0"/>
                <a:cs typeface="Arial" charset="0"/>
              </a:rPr>
              <a:t> in the hadron endcap are also possible.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C48D161-C100-B349-BDD9-A2EFBBB6C513}"/>
              </a:ext>
            </a:extLst>
          </p:cNvPr>
          <p:cNvSpPr txBox="1">
            <a:spLocks/>
          </p:cNvSpPr>
          <p:nvPr/>
        </p:nvSpPr>
        <p:spPr bwMode="auto">
          <a:xfrm>
            <a:off x="979208" y="3375611"/>
            <a:ext cx="9645250" cy="8335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latin typeface="Arial" charset="0"/>
                <a:cs typeface="Arial" charset="0"/>
              </a:rPr>
              <a:t>The compact detector can support all aspects of the EIC physics program, but the concept is naturally complementary with an EIC upgrade of </a:t>
            </a:r>
            <a:r>
              <a:rPr lang="en-US" sz="2000" dirty="0" err="1">
                <a:latin typeface="Arial" charset="0"/>
                <a:cs typeface="Arial" charset="0"/>
              </a:rPr>
              <a:t>sPHENIX</a:t>
            </a:r>
            <a:r>
              <a:rPr lang="en-US" sz="2000" dirty="0">
                <a:latin typeface="Arial" charset="0"/>
                <a:cs typeface="Arial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831DCD-C34C-5942-BE79-7615E587F8D5}"/>
              </a:ext>
            </a:extLst>
          </p:cNvPr>
          <p:cNvGrpSpPr/>
          <p:nvPr/>
        </p:nvGrpSpPr>
        <p:grpSpPr>
          <a:xfrm>
            <a:off x="1288945" y="615019"/>
            <a:ext cx="9407636" cy="2303016"/>
            <a:chOff x="1288945" y="1026809"/>
            <a:chExt cx="9407636" cy="23030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A2B2F3-389B-574F-9187-D9010E322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8231" y="1026809"/>
              <a:ext cx="4578350" cy="18605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00D58F-109C-FB4B-917A-6D1B3F74F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8945" y="1825780"/>
              <a:ext cx="4392496" cy="150404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799CC-D04C-9141-985B-DA5511E29194}"/>
                </a:ext>
              </a:extLst>
            </p:cNvPr>
            <p:cNvSpPr/>
            <p:nvPr/>
          </p:nvSpPr>
          <p:spPr>
            <a:xfrm>
              <a:off x="2597610" y="1366363"/>
              <a:ext cx="26744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Helvetica" pitchFamily="2" charset="0"/>
                </a:rPr>
                <a:t>Compact EIC detector</a:t>
              </a:r>
              <a:endParaRPr lang="en-US" sz="1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B32DC2-D1AF-0941-B4C1-4F01A1A07232}"/>
                </a:ext>
              </a:extLst>
            </p:cNvPr>
            <p:cNvSpPr/>
            <p:nvPr/>
          </p:nvSpPr>
          <p:spPr>
            <a:xfrm>
              <a:off x="6950534" y="2957513"/>
              <a:ext cx="3136441" cy="34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Helvetica" pitchFamily="2" charset="0"/>
                </a:rPr>
                <a:t>EIC-</a:t>
              </a:r>
              <a:r>
                <a:rPr lang="en-US" sz="1600" dirty="0" err="1">
                  <a:solidFill>
                    <a:srgbClr val="0070C0"/>
                  </a:solidFill>
                  <a:latin typeface="Helvetica" pitchFamily="2" charset="0"/>
                </a:rPr>
                <a:t>sPHENIX</a:t>
              </a:r>
              <a:r>
                <a:rPr lang="en-US" sz="1600" dirty="0">
                  <a:solidFill>
                    <a:srgbClr val="0070C0"/>
                  </a:solidFill>
                  <a:latin typeface="Helvetica" pitchFamily="2" charset="0"/>
                </a:rPr>
                <a:t> from 2018 LOI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961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1402" indent="-285157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0621" indent="-228124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96863" indent="-228124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3114" indent="-228124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09361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65610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1855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78103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1075E7C-2AEF-DD42-8D55-D71F3598EF2E}" type="slidenum">
              <a:rPr lang="en-US" sz="120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2</a:t>
            </a:fld>
            <a:endParaRPr lang="en-US" sz="120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778075" y="1519320"/>
            <a:ext cx="3122612" cy="3198812"/>
            <a:chOff x="617" y="1383"/>
            <a:chExt cx="1967" cy="2015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617" y="1383"/>
              <a:ext cx="1967" cy="2015"/>
              <a:chOff x="617" y="1383"/>
              <a:chExt cx="1967" cy="2015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" y="1383"/>
                <a:ext cx="1967" cy="20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>
                <a:off x="617" y="1383"/>
                <a:ext cx="1967" cy="2015"/>
              </a:xfrm>
              <a:prstGeom prst="roundRect">
                <a:avLst>
                  <a:gd name="adj" fmla="val 32"/>
                </a:avLst>
              </a:prstGeom>
              <a:noFill/>
              <a:ln w="381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00"/>
              </a:p>
            </p:txBody>
          </p:sp>
        </p:grp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1038" y="2168"/>
              <a:ext cx="375" cy="1158"/>
            </a:xfrm>
            <a:prstGeom prst="roundRect">
              <a:avLst>
                <a:gd name="adj" fmla="val 171"/>
              </a:avLst>
            </a:prstGeom>
            <a:noFill/>
            <a:ln w="57240" cap="sq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</p:grpSp>
      <p:pic>
        <p:nvPicPr>
          <p:cNvPr id="13" name="Picture 3" descr="heart2quar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4984" y="1306295"/>
            <a:ext cx="4400550" cy="38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Visible matter according to the standard model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4249773" y="4767842"/>
            <a:ext cx="295935" cy="587742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8" name="Left Brace 17"/>
          <p:cNvSpPr/>
          <p:nvPr/>
        </p:nvSpPr>
        <p:spPr>
          <a:xfrm>
            <a:off x="2997437" y="4348125"/>
            <a:ext cx="328908" cy="1462857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19" name="TextBox 18"/>
          <p:cNvSpPr txBox="1"/>
          <p:nvPr/>
        </p:nvSpPr>
        <p:spPr>
          <a:xfrm>
            <a:off x="2474874" y="5355584"/>
            <a:ext cx="1237037" cy="678453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9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Fermions (matter)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4642" y="5374560"/>
            <a:ext cx="1237037" cy="678453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9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Bosons</a:t>
            </a:r>
          </a:p>
          <a:p>
            <a:pPr algn="ctr" defTabSz="456246"/>
            <a:r>
              <a:rPr lang="en-US" sz="19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(force)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CAA96AA-BF0C-B844-B31E-A2129D7C1A42}"/>
              </a:ext>
            </a:extLst>
          </p:cNvPr>
          <p:cNvSpPr txBox="1">
            <a:spLocks/>
          </p:cNvSpPr>
          <p:nvPr/>
        </p:nvSpPr>
        <p:spPr bwMode="auto">
          <a:xfrm>
            <a:off x="5863866" y="5192865"/>
            <a:ext cx="4863176" cy="10890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1800" dirty="0">
                <a:latin typeface="Arial" charset="0"/>
                <a:cs typeface="Arial" charset="0"/>
              </a:rPr>
              <a:t>Almost all mass is dynamically generated by the strong interaction (QCD). The Higgs mechanism contributes a few percent.</a:t>
            </a:r>
          </a:p>
        </p:txBody>
      </p:sp>
    </p:spTree>
    <p:extLst>
      <p:ext uri="{BB962C8B-B14F-4D97-AF65-F5344CB8AC3E}">
        <p14:creationId xmlns:p14="http://schemas.microsoft.com/office/powerpoint/2010/main" val="3053618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20</a:t>
            </a:fld>
            <a:endParaRPr lang="en-US" dirty="0"/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A747AE58-75D6-7248-B845-71126C87B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Integration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E7F86F-730E-7F42-9818-B5ABE622A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009" y="3869871"/>
            <a:ext cx="3983377" cy="21381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3735EE-F2E4-B44A-99F8-D1477CA8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09" y="1431858"/>
            <a:ext cx="4392496" cy="15040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5163B3-B04F-A14D-9720-D71FAFA41550}"/>
              </a:ext>
            </a:extLst>
          </p:cNvPr>
          <p:cNvCxnSpPr>
            <a:cxnSpLocks/>
          </p:cNvCxnSpPr>
          <p:nvPr/>
        </p:nvCxnSpPr>
        <p:spPr>
          <a:xfrm flipV="1">
            <a:off x="4693273" y="2579916"/>
            <a:ext cx="0" cy="2253341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">
            <a:extLst>
              <a:ext uri="{FF2B5EF4-FFF2-40B4-BE49-F238E27FC236}">
                <a16:creationId xmlns:a16="http://schemas.microsoft.com/office/drawing/2014/main" id="{30D18FB7-5A36-C043-B20D-0472C8445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414" y="3098660"/>
            <a:ext cx="2259622" cy="64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197" tIns="41428" rIns="67197" bIns="336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defRPr/>
            </a:pPr>
            <a:r>
              <a:rPr lang="en-US" sz="1693" dirty="0">
                <a:cs typeface="Arial" charset="0"/>
              </a:rPr>
              <a:t>Two options for “B0” dipole integration</a:t>
            </a:r>
            <a:endParaRPr lang="en-US" sz="1693" baseline="-25000" dirty="0"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706CE-A1AF-3245-B3D3-A8C8B7E30EA7}"/>
              </a:ext>
            </a:extLst>
          </p:cNvPr>
          <p:cNvSpPr/>
          <p:nvPr/>
        </p:nvSpPr>
        <p:spPr>
          <a:xfrm>
            <a:off x="2030577" y="1072921"/>
            <a:ext cx="2674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Compact EIC detector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2F9C50-340B-EF4B-BC2F-A5A79138B87A}"/>
              </a:ext>
            </a:extLst>
          </p:cNvPr>
          <p:cNvSpPr/>
          <p:nvPr/>
        </p:nvSpPr>
        <p:spPr>
          <a:xfrm>
            <a:off x="2393993" y="6131429"/>
            <a:ext cx="2674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2015 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JLab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  EIC detector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0AD4D4-367E-7F47-BFA9-AA37E57DF676}"/>
              </a:ext>
            </a:extLst>
          </p:cNvPr>
          <p:cNvSpPr/>
          <p:nvPr/>
        </p:nvSpPr>
        <p:spPr>
          <a:xfrm>
            <a:off x="6353235" y="2470353"/>
            <a:ext cx="3740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Yellow Report “Reference Detector”</a:t>
            </a:r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F47887C-F499-9D46-83D9-6A528745A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54" y="1062911"/>
            <a:ext cx="3587261" cy="1359383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F04C158-0782-DF43-A635-B4E8004A42B2}"/>
              </a:ext>
            </a:extLst>
          </p:cNvPr>
          <p:cNvSpPr txBox="1">
            <a:spLocks/>
          </p:cNvSpPr>
          <p:nvPr/>
        </p:nvSpPr>
        <p:spPr bwMode="auto">
          <a:xfrm>
            <a:off x="6139089" y="3015870"/>
            <a:ext cx="5703141" cy="11513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000" dirty="0">
                <a:latin typeface="Arial" charset="0"/>
                <a:cs typeface="Arial" charset="0"/>
              </a:rPr>
              <a:t>Integration of all subsystems of the detector within the limited space provided by the 9 m long interaction region can be challenging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800BCDBD-E7BF-A647-953D-8681156B8A5E}"/>
              </a:ext>
            </a:extLst>
          </p:cNvPr>
          <p:cNvSpPr txBox="1">
            <a:spLocks/>
          </p:cNvSpPr>
          <p:nvPr/>
        </p:nvSpPr>
        <p:spPr bwMode="auto">
          <a:xfrm>
            <a:off x="6156578" y="4202591"/>
            <a:ext cx="5703141" cy="8041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000" dirty="0">
                <a:latin typeface="Arial" charset="0"/>
                <a:cs typeface="Arial" charset="0"/>
              </a:rPr>
              <a:t>The compact detector provides a simple solution to this problem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BD5CBB7-B0E7-874E-8BB7-F67D045DDADC}"/>
              </a:ext>
            </a:extLst>
          </p:cNvPr>
          <p:cNvSpPr txBox="1">
            <a:spLocks/>
          </p:cNvSpPr>
          <p:nvPr/>
        </p:nvSpPr>
        <p:spPr bwMode="auto">
          <a:xfrm>
            <a:off x="6154079" y="5084512"/>
            <a:ext cx="5793082" cy="1466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5"/>
              </a:buBlip>
            </a:pPr>
            <a:r>
              <a:rPr lang="en-US" sz="2000" dirty="0">
                <a:latin typeface="Arial" charset="0"/>
                <a:cs typeface="Arial" charset="0"/>
              </a:rPr>
              <a:t>An alternative approach, making maximum use of the available space, was chosen for the </a:t>
            </a:r>
            <a:r>
              <a:rPr lang="en-US" sz="2000" dirty="0" err="1">
                <a:latin typeface="Arial" charset="0"/>
                <a:cs typeface="Arial" charset="0"/>
              </a:rPr>
              <a:t>JLab</a:t>
            </a:r>
            <a:r>
              <a:rPr lang="en-US" sz="2000" dirty="0">
                <a:latin typeface="Arial" charset="0"/>
                <a:cs typeface="Arial" charset="0"/>
              </a:rPr>
              <a:t> detector concept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But the larger size would likely increase cost</a:t>
            </a:r>
          </a:p>
        </p:txBody>
      </p:sp>
    </p:spTree>
    <p:extLst>
      <p:ext uri="{BB962C8B-B14F-4D97-AF65-F5344CB8AC3E}">
        <p14:creationId xmlns:p14="http://schemas.microsoft.com/office/powerpoint/2010/main" val="3155681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C17C6-9896-8544-AE42-CDA45883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14" y="1725767"/>
            <a:ext cx="4392496" cy="15040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A137A7-A3DE-8A4C-B163-B9C110327ECE}"/>
              </a:ext>
            </a:extLst>
          </p:cNvPr>
          <p:cNvSpPr/>
          <p:nvPr/>
        </p:nvSpPr>
        <p:spPr>
          <a:xfrm>
            <a:off x="2597610" y="1143258"/>
            <a:ext cx="2674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Compact EIC detector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7889D-ACC9-BF4B-B4FA-46AF9A04E74E}"/>
              </a:ext>
            </a:extLst>
          </p:cNvPr>
          <p:cNvSpPr/>
          <p:nvPr/>
        </p:nvSpPr>
        <p:spPr>
          <a:xfrm>
            <a:off x="6915368" y="1090244"/>
            <a:ext cx="2861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ANL “</a:t>
            </a:r>
            <a:r>
              <a:rPr lang="en-US" sz="1600" dirty="0" err="1">
                <a:solidFill>
                  <a:srgbClr val="0070C0"/>
                </a:solidFill>
                <a:latin typeface="Helvetica" pitchFamily="2" charset="0"/>
              </a:rPr>
              <a:t>TOPSiDE</a:t>
            </a:r>
            <a:r>
              <a:rPr lang="en-US" sz="1600" dirty="0">
                <a:solidFill>
                  <a:srgbClr val="0070C0"/>
                </a:solidFill>
                <a:latin typeface="Helvetica" pitchFamily="2" charset="0"/>
              </a:rPr>
              <a:t>” detector</a:t>
            </a:r>
            <a:endParaRPr lang="en-US" sz="1600" dirty="0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Why not an “all-silicon” detector?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99CF6E-1FE4-4C44-B254-9C9E7F5C1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42" y="1588126"/>
            <a:ext cx="3802673" cy="198985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3EA17D5-F089-F949-ABB8-F8449479C898}"/>
              </a:ext>
            </a:extLst>
          </p:cNvPr>
          <p:cNvSpPr txBox="1">
            <a:spLocks/>
          </p:cNvSpPr>
          <p:nvPr/>
        </p:nvSpPr>
        <p:spPr bwMode="auto">
          <a:xfrm>
            <a:off x="613483" y="5649529"/>
            <a:ext cx="11168786" cy="8112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Replacing the Cherenkov-based PID with high-resolution (10 </a:t>
            </a:r>
            <a:r>
              <a:rPr lang="en-US" sz="2000" dirty="0" err="1">
                <a:latin typeface="Arial" charset="0"/>
                <a:cs typeface="Arial" charset="0"/>
              </a:rPr>
              <a:t>ps</a:t>
            </a:r>
            <a:r>
              <a:rPr lang="en-US" sz="2000" dirty="0">
                <a:latin typeface="Arial" charset="0"/>
                <a:cs typeface="Arial" charset="0"/>
              </a:rPr>
              <a:t>) timing, would require a much larger and more expensive detector, which would still not reach the same level of performance.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7B79015-36AB-C943-8008-24F514D4E514}"/>
              </a:ext>
            </a:extLst>
          </p:cNvPr>
          <p:cNvSpPr txBox="1">
            <a:spLocks/>
          </p:cNvSpPr>
          <p:nvPr/>
        </p:nvSpPr>
        <p:spPr bwMode="auto">
          <a:xfrm>
            <a:off x="644577" y="3898179"/>
            <a:ext cx="11298839" cy="8537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In the compact detector, the main benefit provided by the central Si-tracker is a smaller size, which in turn reduces the cost of the outer systems.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1F0D9B4-B845-0743-84CA-23B9262235F1}"/>
              </a:ext>
            </a:extLst>
          </p:cNvPr>
          <p:cNvSpPr txBox="1">
            <a:spLocks/>
          </p:cNvSpPr>
          <p:nvPr/>
        </p:nvSpPr>
        <p:spPr bwMode="auto">
          <a:xfrm>
            <a:off x="619343" y="4776164"/>
            <a:ext cx="10968054" cy="75520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Since Cherenkov detectors do not rely on a long flight path, they are a natural choice for high-performance PID in any EIC detector, but in particular a compact one.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828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22</a:t>
            </a:fld>
            <a:endParaRPr lang="en-US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compact EIC detector – overview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B218B9-ECF0-4840-9F71-45451F55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4" y="892626"/>
            <a:ext cx="11983720" cy="42138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C39D52-8543-1741-B5E5-ACBDB711B866}"/>
              </a:ext>
            </a:extLst>
          </p:cNvPr>
          <p:cNvSpPr>
            <a:spLocks/>
          </p:cNvSpPr>
          <p:nvPr/>
        </p:nvSpPr>
        <p:spPr>
          <a:xfrm>
            <a:off x="4397828" y="856343"/>
            <a:ext cx="3682405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64791C-F7DD-B44D-AA9E-3991D06AB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05" b="29311"/>
          <a:stretch/>
        </p:blipFill>
        <p:spPr>
          <a:xfrm flipH="1">
            <a:off x="9808412" y="52614"/>
            <a:ext cx="2318274" cy="843643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A410A330-6F8E-3F43-9BCA-96E7A8B782BE}"/>
              </a:ext>
            </a:extLst>
          </p:cNvPr>
          <p:cNvSpPr txBox="1">
            <a:spLocks/>
          </p:cNvSpPr>
          <p:nvPr/>
        </p:nvSpPr>
        <p:spPr bwMode="auto">
          <a:xfrm>
            <a:off x="551543" y="5413829"/>
            <a:ext cx="10609943" cy="12239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picture shows an HBD in front of the </a:t>
            </a:r>
            <a:r>
              <a:rPr lang="en-US" sz="2000" dirty="0" err="1">
                <a:latin typeface="Arial" charset="0"/>
                <a:cs typeface="Arial" charset="0"/>
              </a:rPr>
              <a:t>mRICH</a:t>
            </a:r>
            <a:r>
              <a:rPr lang="en-US" sz="2000" dirty="0">
                <a:latin typeface="Arial" charset="0"/>
                <a:cs typeface="Arial" charset="0"/>
              </a:rPr>
              <a:t> and a TRD behind the </a:t>
            </a:r>
            <a:r>
              <a:rPr lang="en-US" sz="2000" dirty="0" err="1">
                <a:latin typeface="Arial" charset="0"/>
                <a:cs typeface="Arial" charset="0"/>
              </a:rPr>
              <a:t>dRICH</a:t>
            </a:r>
            <a:r>
              <a:rPr lang="en-US" sz="2000" dirty="0">
                <a:latin typeface="Arial" charset="0"/>
                <a:cs typeface="Arial" charset="0"/>
              </a:rPr>
              <a:t>. A more ideal configuration would likely be a TRD behind the </a:t>
            </a:r>
            <a:r>
              <a:rPr lang="en-US" sz="2000" dirty="0" err="1">
                <a:latin typeface="Arial" charset="0"/>
                <a:cs typeface="Arial" charset="0"/>
              </a:rPr>
              <a:t>mRICH</a:t>
            </a:r>
            <a:r>
              <a:rPr lang="en-US" sz="2000" dirty="0">
                <a:latin typeface="Arial" charset="0"/>
                <a:cs typeface="Arial" charset="0"/>
              </a:rPr>
              <a:t> but none behind the </a:t>
            </a:r>
            <a:r>
              <a:rPr lang="en-US" sz="2000" dirty="0" err="1">
                <a:latin typeface="Arial" charset="0"/>
                <a:cs typeface="Arial" charset="0"/>
              </a:rPr>
              <a:t>dRICH</a:t>
            </a:r>
            <a:r>
              <a:rPr lang="en-US" sz="2000" dirty="0">
                <a:latin typeface="Arial" charset="0"/>
                <a:cs typeface="Arial" charset="0"/>
              </a:rPr>
              <a:t>.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This is still a concept detector that can be optimized in many ways!</a:t>
            </a:r>
          </a:p>
        </p:txBody>
      </p:sp>
    </p:spTree>
    <p:extLst>
      <p:ext uri="{BB962C8B-B14F-4D97-AF65-F5344CB8AC3E}">
        <p14:creationId xmlns:p14="http://schemas.microsoft.com/office/powerpoint/2010/main" val="963131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23</a:t>
            </a:fld>
            <a:endParaRPr lang="en-US"/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73656545-B495-3748-9C40-338C61F9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compact EIC detector – solenoid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B218B9-ECF0-4840-9F71-45451F55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4" y="892626"/>
            <a:ext cx="11983720" cy="42138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C39D52-8543-1741-B5E5-ACBDB711B866}"/>
              </a:ext>
            </a:extLst>
          </p:cNvPr>
          <p:cNvSpPr>
            <a:spLocks/>
          </p:cNvSpPr>
          <p:nvPr/>
        </p:nvSpPr>
        <p:spPr>
          <a:xfrm>
            <a:off x="4397828" y="856343"/>
            <a:ext cx="3682405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64791C-F7DD-B44D-AA9E-3991D06AB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05" b="29311"/>
          <a:stretch/>
        </p:blipFill>
        <p:spPr>
          <a:xfrm flipH="1">
            <a:off x="9808412" y="52614"/>
            <a:ext cx="2318274" cy="843643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A410A330-6F8E-3F43-9BCA-96E7A8B782BE}"/>
              </a:ext>
            </a:extLst>
          </p:cNvPr>
          <p:cNvSpPr txBox="1">
            <a:spLocks/>
          </p:cNvSpPr>
          <p:nvPr/>
        </p:nvSpPr>
        <p:spPr bwMode="auto">
          <a:xfrm>
            <a:off x="566058" y="5326745"/>
            <a:ext cx="11045371" cy="7547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New 2 T solenoid with a magnetic volume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about 2𝜋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compared with 7.8𝜋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BaBar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Si-tracker does not require a flat field, which thus can be optimized for the </a:t>
            </a:r>
            <a:r>
              <a:rPr lang="en-US" sz="1800" dirty="0" err="1">
                <a:latin typeface="Arial" charset="0"/>
                <a:cs typeface="Arial" charset="0"/>
              </a:rPr>
              <a:t>Cherenkovs</a:t>
            </a:r>
            <a:r>
              <a:rPr lang="en-US" sz="1800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ADAC372-9C71-3549-99DF-6FDEC99EB1C8}"/>
              </a:ext>
            </a:extLst>
          </p:cNvPr>
          <p:cNvSpPr txBox="1">
            <a:spLocks/>
          </p:cNvSpPr>
          <p:nvPr/>
        </p:nvSpPr>
        <p:spPr bwMode="auto">
          <a:xfrm>
            <a:off x="515258" y="6161314"/>
            <a:ext cx="10609943" cy="5297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KLM can be integrated with the flux return at a moderate cost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F57EF6-068D-0241-AF1F-98F608FC6CD0}"/>
              </a:ext>
            </a:extLst>
          </p:cNvPr>
          <p:cNvSpPr/>
          <p:nvPr/>
        </p:nvSpPr>
        <p:spPr>
          <a:xfrm>
            <a:off x="4949371" y="2627086"/>
            <a:ext cx="2017486" cy="18288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07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44CB6-165D-6248-86C2-A125F2DD4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608" y="617766"/>
            <a:ext cx="8547100" cy="6210300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2D4318F4-250C-4D44-AF6E-DBA5778BE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986" y="834432"/>
            <a:ext cx="1287442" cy="37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197" tIns="41428" rIns="67197" bIns="336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defRPr/>
            </a:pPr>
            <a:r>
              <a:rPr lang="en-US" sz="1600" dirty="0">
                <a:cs typeface="Arial" charset="0"/>
              </a:rPr>
              <a:t>Brian Page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CF5C0142-318F-9D47-8648-5C97BEDC4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42" y="403377"/>
            <a:ext cx="2172887" cy="116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Hadronic calorimetry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12E59FE-ED1A-3841-90BF-6057E10CD184}"/>
              </a:ext>
            </a:extLst>
          </p:cNvPr>
          <p:cNvSpPr txBox="1">
            <a:spLocks/>
          </p:cNvSpPr>
          <p:nvPr/>
        </p:nvSpPr>
        <p:spPr bwMode="auto">
          <a:xfrm>
            <a:off x="174173" y="3991428"/>
            <a:ext cx="3468913" cy="23077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 high-resolution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is needed in the hadron endcap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In addition to jets, it is also needed for kinematic reconstruction (hadronic method)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85994964-5327-D844-BD2F-7C14FE8AFD1C}"/>
              </a:ext>
            </a:extLst>
          </p:cNvPr>
          <p:cNvSpPr txBox="1">
            <a:spLocks/>
          </p:cNvSpPr>
          <p:nvPr/>
        </p:nvSpPr>
        <p:spPr bwMode="auto">
          <a:xfrm>
            <a:off x="181431" y="1807029"/>
            <a:ext cx="3301997" cy="20682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At mid-rapidity, an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does not reconstruct the jet energy as well as tracking and PID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Both jet energies and multiplicities are low</a:t>
            </a:r>
          </a:p>
        </p:txBody>
      </p:sp>
    </p:spTree>
    <p:extLst>
      <p:ext uri="{BB962C8B-B14F-4D97-AF65-F5344CB8AC3E}">
        <p14:creationId xmlns:p14="http://schemas.microsoft.com/office/powerpoint/2010/main" val="1908053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D6087-DFA8-2E41-BDB5-6202CA344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13" y="379189"/>
            <a:ext cx="8470900" cy="6426200"/>
          </a:xfrm>
          <a:prstGeom prst="rect">
            <a:avLst/>
          </a:prstGeom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05C401F6-0047-E844-B60C-481F089DB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3300" y="631231"/>
            <a:ext cx="1447100" cy="37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197" tIns="41428" rIns="67197" bIns="336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defRPr/>
            </a:pPr>
            <a:r>
              <a:rPr lang="en-US" sz="1600" dirty="0">
                <a:cs typeface="Arial" charset="0"/>
              </a:rPr>
              <a:t>Brian Page</a:t>
            </a: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EB97CAA0-C67F-2B4B-A833-19B1F1BF3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28" y="374348"/>
            <a:ext cx="2172887" cy="116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Hadronic calorimetry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526328D-F9F3-7446-BF71-7A48C6C630B7}"/>
              </a:ext>
            </a:extLst>
          </p:cNvPr>
          <p:cNvSpPr txBox="1">
            <a:spLocks/>
          </p:cNvSpPr>
          <p:nvPr/>
        </p:nvSpPr>
        <p:spPr bwMode="auto">
          <a:xfrm>
            <a:off x="166916" y="1763484"/>
            <a:ext cx="3505198" cy="82005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Vetoing jets containing a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improves resolution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AC0C09B-0718-134A-9E25-591E0D14438C}"/>
              </a:ext>
            </a:extLst>
          </p:cNvPr>
          <p:cNvSpPr txBox="1">
            <a:spLocks/>
          </p:cNvSpPr>
          <p:nvPr/>
        </p:nvSpPr>
        <p:spPr bwMode="auto">
          <a:xfrm>
            <a:off x="174175" y="2939141"/>
            <a:ext cx="3686627" cy="11683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veto efficiency can be determined precisely by comparing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 and K</a:t>
            </a:r>
            <a:r>
              <a:rPr lang="en-US" sz="2000" baseline="-25000" dirty="0">
                <a:latin typeface="Arial" charset="0"/>
                <a:cs typeface="Aria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 yields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17CD3EA0-0773-2942-BEAB-939C3D264139}"/>
              </a:ext>
            </a:extLst>
          </p:cNvPr>
          <p:cNvSpPr txBox="1">
            <a:spLocks/>
          </p:cNvSpPr>
          <p:nvPr/>
        </p:nvSpPr>
        <p:spPr bwMode="auto">
          <a:xfrm>
            <a:off x="210460" y="4339772"/>
            <a:ext cx="3686627" cy="21771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3"/>
              </a:buBlip>
            </a:pPr>
            <a:r>
              <a:rPr lang="en-US" sz="2000" dirty="0">
                <a:latin typeface="Arial" charset="0"/>
                <a:cs typeface="Arial" charset="0"/>
              </a:rPr>
              <a:t>The energy information from a traditional </a:t>
            </a:r>
            <a:r>
              <a:rPr lang="en-US" sz="2000" dirty="0" err="1">
                <a:latin typeface="Arial" charset="0"/>
                <a:cs typeface="Arial" charset="0"/>
              </a:rPr>
              <a:t>Hcal</a:t>
            </a:r>
            <a:r>
              <a:rPr lang="en-US" sz="2000" dirty="0">
                <a:latin typeface="Arial" charset="0"/>
                <a:cs typeface="Arial" charset="0"/>
              </a:rPr>
              <a:t> does not improve the resolution for jets with a missing few-GeV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endParaRPr lang="en-US" sz="2000" dirty="0">
              <a:latin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Overall smearing remains comparable</a:t>
            </a:r>
          </a:p>
        </p:txBody>
      </p:sp>
    </p:spTree>
    <p:extLst>
      <p:ext uri="{BB962C8B-B14F-4D97-AF65-F5344CB8AC3E}">
        <p14:creationId xmlns:p14="http://schemas.microsoft.com/office/powerpoint/2010/main" val="301859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A5DE64-952D-EE4E-A187-F61B3DF4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EF7A5-2E61-7145-951E-C71741B9B9B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C3480-2496-2C4D-8CCF-E104D97E7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883" y="692150"/>
            <a:ext cx="5664200" cy="3644900"/>
          </a:xfrm>
          <a:prstGeom prst="rect">
            <a:avLst/>
          </a:prstGeom>
        </p:spPr>
      </p:pic>
      <p:sp>
        <p:nvSpPr>
          <p:cNvPr id="10" name="Text Box 1">
            <a:extLst>
              <a:ext uri="{FF2B5EF4-FFF2-40B4-BE49-F238E27FC236}">
                <a16:creationId xmlns:a16="http://schemas.microsoft.com/office/drawing/2014/main" id="{00A826BC-B752-4E40-8C5A-2D32F4F12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82" y="243721"/>
            <a:ext cx="10485493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Belle (II) KLM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1347A2-0593-AA49-A556-771B6379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2" y="1386116"/>
            <a:ext cx="6121400" cy="24892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9E4C34B-491B-D04D-B404-72912DFED805}"/>
              </a:ext>
            </a:extLst>
          </p:cNvPr>
          <p:cNvSpPr txBox="1">
            <a:spLocks/>
          </p:cNvSpPr>
          <p:nvPr/>
        </p:nvSpPr>
        <p:spPr bwMode="auto">
          <a:xfrm>
            <a:off x="566058" y="4499438"/>
            <a:ext cx="11045371" cy="12337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The KLM provides muon ID and K</a:t>
            </a:r>
            <a:r>
              <a:rPr lang="en-US" sz="2000" baseline="-25000" dirty="0">
                <a:latin typeface="Arial" charset="0"/>
                <a:cs typeface="Arial" charset="0"/>
              </a:rPr>
              <a:t>L</a:t>
            </a:r>
            <a:r>
              <a:rPr lang="en-US" sz="2000" dirty="0">
                <a:latin typeface="Arial" charset="0"/>
                <a:cs typeface="Arial" charset="0"/>
              </a:rPr>
              <a:t> detection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muon momentum is determined by the central tracker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K</a:t>
            </a:r>
            <a:r>
              <a:rPr lang="en-US" sz="1800" baseline="-25000" dirty="0">
                <a:latin typeface="Arial" charset="0"/>
                <a:cs typeface="Arial" charset="0"/>
              </a:rPr>
              <a:t>L</a:t>
            </a:r>
            <a:r>
              <a:rPr lang="en-US" sz="1800" dirty="0">
                <a:latin typeface="Arial" charset="0"/>
                <a:cs typeface="Arial" charset="0"/>
              </a:rPr>
              <a:t> gives an isolated hit in the KLM without an associated charged track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10A40C3-DAF7-EA4A-ADC9-33E84FDE6E22}"/>
              </a:ext>
            </a:extLst>
          </p:cNvPr>
          <p:cNvSpPr txBox="1">
            <a:spLocks/>
          </p:cNvSpPr>
          <p:nvPr/>
        </p:nvSpPr>
        <p:spPr bwMode="auto">
          <a:xfrm>
            <a:off x="573315" y="5769437"/>
            <a:ext cx="11045371" cy="7910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24" tIns="43064" rIns="86124" bIns="43064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Mid-rapidity jets typically have low multiplicities and cover a large area in the detector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cs typeface="Arial" charset="0"/>
              </a:rPr>
              <a:t>The KLM is ideal for vetoing such jets with high efficiency</a:t>
            </a:r>
          </a:p>
        </p:txBody>
      </p:sp>
    </p:spTree>
    <p:extLst>
      <p:ext uri="{BB962C8B-B14F-4D97-AF65-F5344CB8AC3E}">
        <p14:creationId xmlns:p14="http://schemas.microsoft.com/office/powerpoint/2010/main" val="3686994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2E018E9-91F2-3A40-9FBC-359EEF95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4" y="96335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3344E78-6A02-EB48-97F1-8617AB0E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28" y="992526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C88932DB-6D03-1B4C-A0E6-A857DA6ED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93" y="1118813"/>
            <a:ext cx="2209800" cy="27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477" tIns="42370" rIns="81477" bIns="4237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723">
              <a:spcBef>
                <a:spcPts val="907"/>
              </a:spcBef>
              <a:buClr>
                <a:srgbClr val="000000"/>
              </a:buClr>
              <a:buSzPct val="45000"/>
            </a:pPr>
            <a:r>
              <a:rPr lang="en-US" sz="1200" b="1" dirty="0">
                <a:solidFill>
                  <a:schemeClr val="bg1"/>
                </a:solidFill>
              </a:rPr>
              <a:t>300 MeV constituent quarks</a:t>
            </a: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192FB3AE-3E6A-7E45-8458-56421654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3990990"/>
            <a:ext cx="1414463" cy="45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477" tIns="42370" rIns="81477" bIns="4237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723">
              <a:spcBef>
                <a:spcPts val="907"/>
              </a:spcBef>
              <a:buClr>
                <a:srgbClr val="000000"/>
              </a:buClr>
              <a:buSzPct val="45000"/>
            </a:pPr>
            <a:r>
              <a:rPr lang="en-US" sz="1200" b="1" dirty="0">
                <a:solidFill>
                  <a:schemeClr val="bg1"/>
                </a:solidFill>
              </a:rPr>
              <a:t>Few-MeV QCD current quarks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F019A5BC-C688-2443-BC9C-1CCEE1646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9" y="230109"/>
            <a:ext cx="7628365" cy="64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7145" tIns="40115" rIns="77145" bIns="4011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8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Understanding the glue that binds us all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11937CC-4999-3D4E-A5EF-1B57AF0B5E01}"/>
              </a:ext>
            </a:extLst>
          </p:cNvPr>
          <p:cNvSpPr txBox="1">
            <a:spLocks/>
          </p:cNvSpPr>
          <p:nvPr/>
        </p:nvSpPr>
        <p:spPr bwMode="auto">
          <a:xfrm>
            <a:off x="565896" y="4883683"/>
            <a:ext cx="10755407" cy="4575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What is the spatial distribution of gluons and sea quarks in the proton?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E4B353-E01B-044B-9229-69BE9946A609}"/>
              </a:ext>
            </a:extLst>
          </p:cNvPr>
          <p:cNvSpPr txBox="1">
            <a:spLocks/>
          </p:cNvSpPr>
          <p:nvPr/>
        </p:nvSpPr>
        <p:spPr bwMode="auto">
          <a:xfrm>
            <a:off x="565895" y="5449019"/>
            <a:ext cx="11006980" cy="4575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How do the quarks and gluons make up the proton spin?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D32F85A-69BC-DC45-ACCC-2F957393A28F}"/>
              </a:ext>
            </a:extLst>
          </p:cNvPr>
          <p:cNvSpPr txBox="1">
            <a:spLocks/>
          </p:cNvSpPr>
          <p:nvPr/>
        </p:nvSpPr>
        <p:spPr bwMode="auto">
          <a:xfrm>
            <a:off x="565895" y="6014355"/>
            <a:ext cx="10755407" cy="4575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sz="2000" dirty="0">
                <a:latin typeface="Arial" charset="0"/>
                <a:cs typeface="Arial" charset="0"/>
              </a:rPr>
              <a:t>What happens at high gluon densities? Do gluons recombine and saturate?</a:t>
            </a:r>
            <a:endParaRPr lang="en-US" sz="1800" dirty="0">
              <a:latin typeface="Arial" charset="0"/>
              <a:cs typeface="Arial" charset="0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EDD9BE12-653D-1042-88A5-AD73456C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E930D-0FDA-FE47-BA51-183E803AA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673" y="342985"/>
            <a:ext cx="1775460" cy="22936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048EBD-D426-DA4D-B5A4-DFF0CC9ACC3F}"/>
              </a:ext>
            </a:extLst>
          </p:cNvPr>
          <p:cNvSpPr txBox="1"/>
          <p:nvPr/>
        </p:nvSpPr>
        <p:spPr>
          <a:xfrm>
            <a:off x="9985829" y="2718452"/>
            <a:ext cx="1959428" cy="338360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white paper</a:t>
            </a:r>
          </a:p>
        </p:txBody>
      </p:sp>
    </p:spTree>
    <p:extLst>
      <p:ext uri="{BB962C8B-B14F-4D97-AF65-F5344CB8AC3E}">
        <p14:creationId xmlns:p14="http://schemas.microsoft.com/office/powerpoint/2010/main" val="224392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The changing nature of the proton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55" y="4322934"/>
            <a:ext cx="5433016" cy="2112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122615" y="6018657"/>
            <a:ext cx="329210" cy="2964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500">
              <a:solidFill>
                <a:prstClr val="black"/>
              </a:solidFill>
              <a:latin typeface="Times" pitchFamily="18" charset="0"/>
            </a:endParaRPr>
          </a:p>
        </p:txBody>
      </p:sp>
      <p:grpSp>
        <p:nvGrpSpPr>
          <p:cNvPr id="6" name="Group 10"/>
          <p:cNvGrpSpPr/>
          <p:nvPr/>
        </p:nvGrpSpPr>
        <p:grpSpPr>
          <a:xfrm>
            <a:off x="1929764" y="932518"/>
            <a:ext cx="8214360" cy="2994660"/>
            <a:chOff x="358140" y="3447118"/>
            <a:chExt cx="8214360" cy="29946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 l="75494"/>
            <a:stretch>
              <a:fillRect/>
            </a:stretch>
          </p:blipFill>
          <p:spPr bwMode="auto">
            <a:xfrm>
              <a:off x="358140" y="3447118"/>
              <a:ext cx="1985010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4"/>
            <p:cNvGrpSpPr/>
            <p:nvPr/>
          </p:nvGrpSpPr>
          <p:grpSpPr>
            <a:xfrm>
              <a:off x="7219950" y="3447118"/>
              <a:ext cx="1352550" cy="2994660"/>
              <a:chOff x="666750" y="3028018"/>
              <a:chExt cx="1352550" cy="2994660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 r="83302"/>
              <a:stretch>
                <a:fillRect/>
              </a:stretch>
            </p:blipFill>
            <p:spPr bwMode="auto">
              <a:xfrm>
                <a:off x="666750" y="3028018"/>
                <a:ext cx="1352550" cy="2994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666875" y="4295775"/>
                <a:ext cx="352425" cy="323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246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676900" y="3447118"/>
              <a:ext cx="1543050" cy="2994660"/>
              <a:chOff x="2019300" y="1056343"/>
              <a:chExt cx="1543050" cy="2994660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16698" r="64252"/>
              <a:stretch>
                <a:fillRect/>
              </a:stretch>
            </p:blipFill>
            <p:spPr bwMode="auto">
              <a:xfrm>
                <a:off x="2019300" y="1056343"/>
                <a:ext cx="1543050" cy="2994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019300" y="2219325"/>
                <a:ext cx="209550" cy="523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246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/>
            <a:srcRect l="35395" r="46849"/>
            <a:stretch>
              <a:fillRect/>
            </a:stretch>
          </p:blipFill>
          <p:spPr bwMode="auto">
            <a:xfrm>
              <a:off x="4381500" y="3447118"/>
              <a:ext cx="1438275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/>
            <a:srcRect l="52563" r="24506"/>
            <a:stretch>
              <a:fillRect/>
            </a:stretch>
          </p:blipFill>
          <p:spPr bwMode="auto">
            <a:xfrm>
              <a:off x="2333625" y="3447118"/>
              <a:ext cx="1857375" cy="299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 l="12465" t="37881" r="79539" b="40809"/>
          <a:stretch>
            <a:fillRect/>
          </a:stretch>
        </p:blipFill>
        <p:spPr bwMode="auto">
          <a:xfrm>
            <a:off x="8343900" y="2209803"/>
            <a:ext cx="647700" cy="63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015491" y="3810000"/>
            <a:ext cx="2121572" cy="571499"/>
            <a:chOff x="6729814" y="4562475"/>
            <a:chExt cx="2121572" cy="5714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9814" y="4600575"/>
              <a:ext cx="959522" cy="5333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38015" y="4684398"/>
              <a:ext cx="29687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246"/>
              <a:r>
                <a:rPr lang="en-US" sz="15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7891864" y="4562475"/>
              <a:ext cx="959522" cy="533399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429500" y="3911262"/>
            <a:ext cx="1314450" cy="498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42" tIns="45624" rIns="91242" bIns="45624" rtlCol="0" anchor="ctr"/>
          <a:lstStyle/>
          <a:p>
            <a:pPr algn="ctr" defTabSz="45624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1" y="3899789"/>
            <a:ext cx="959522" cy="5333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31405" y="3998602"/>
            <a:ext cx="409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246"/>
            <a:r>
              <a:rPr lang="en-US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&gt;&gt;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77281" y="3891669"/>
            <a:ext cx="959522" cy="5333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18809" y="737261"/>
            <a:ext cx="1573962" cy="287571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gluon momentum </a:t>
            </a:r>
            <a:r>
              <a:rPr lang="en-US" sz="12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1714984" y="864919"/>
            <a:ext cx="7076590" cy="0"/>
          </a:xfrm>
          <a:prstGeom prst="straightConnector1">
            <a:avLst/>
          </a:prstGeom>
          <a:ln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teq-pdfs-10gev2-lin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361273"/>
            <a:ext cx="3084022" cy="203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622185" y="4988568"/>
            <a:ext cx="1219200" cy="6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10" tIns="42388" rIns="81510" bIns="42388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defTabSz="406886">
              <a:lnSpc>
                <a:spcPct val="120000"/>
              </a:lnSpc>
              <a:spcBef>
                <a:spcPts val="680"/>
              </a:spcBef>
              <a:buClr>
                <a:srgbClr val="000000"/>
              </a:buClr>
              <a:buSzPct val="100000"/>
            </a:pPr>
            <a:r>
              <a:rPr lang="en-US" sz="1482" dirty="0"/>
              <a:t>EIC</a:t>
            </a:r>
          </a:p>
          <a:p>
            <a:pPr algn="ctr" defTabSz="406886">
              <a:lnSpc>
                <a:spcPct val="120000"/>
              </a:lnSpc>
              <a:spcBef>
                <a:spcPts val="680"/>
              </a:spcBef>
              <a:buClr>
                <a:srgbClr val="000000"/>
              </a:buClr>
              <a:buSzPct val="100000"/>
            </a:pPr>
            <a:r>
              <a:rPr lang="en-US" sz="1164" dirty="0"/>
              <a:t>(virtual sea)</a:t>
            </a: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4124947" y="4852451"/>
            <a:ext cx="838200" cy="6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10" tIns="42388" rIns="81510" bIns="42388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defTabSz="406886">
              <a:lnSpc>
                <a:spcPct val="120000"/>
              </a:lnSpc>
              <a:spcBef>
                <a:spcPts val="680"/>
              </a:spcBef>
              <a:buClr>
                <a:srgbClr val="000000"/>
              </a:buClr>
              <a:buSzPct val="100000"/>
            </a:pPr>
            <a:r>
              <a:rPr lang="en-US" sz="1482" dirty="0" err="1"/>
              <a:t>JLab</a:t>
            </a:r>
            <a:endParaRPr lang="en-US" sz="1482" dirty="0"/>
          </a:p>
          <a:p>
            <a:pPr algn="ctr" defTabSz="406886">
              <a:lnSpc>
                <a:spcPct val="120000"/>
              </a:lnSpc>
              <a:spcBef>
                <a:spcPts val="680"/>
              </a:spcBef>
              <a:buClr>
                <a:srgbClr val="000000"/>
              </a:buClr>
              <a:buSzPct val="100000"/>
            </a:pPr>
            <a:r>
              <a:rPr lang="en-US" sz="1164" dirty="0"/>
              <a:t>(valence)</a:t>
            </a:r>
          </a:p>
        </p:txBody>
      </p:sp>
      <p:sp>
        <p:nvSpPr>
          <p:cNvPr id="31" name="Text Box 34">
            <a:extLst>
              <a:ext uri="{FF2B5EF4-FFF2-40B4-BE49-F238E27FC236}">
                <a16:creationId xmlns:a16="http://schemas.microsoft.com/office/drawing/2014/main" id="{0DD82E9E-C155-2E49-926F-DA45DC6BF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68" y="957363"/>
            <a:ext cx="874552" cy="4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2946" tIns="44971" rIns="72946" bIns="3632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Detector frame</a:t>
            </a: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2309296C-3EE9-DE48-A62A-85C0A1CF5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983" y="2767527"/>
            <a:ext cx="633908" cy="4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72946" tIns="44971" rIns="72946" bIns="3632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Rest frame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DCE7AC90-684C-0F49-8C61-B79D2271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485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Electron scattering: </a:t>
            </a:r>
            <a:r>
              <a:rPr lang="en-US" sz="2963" i="1" dirty="0">
                <a:solidFill>
                  <a:srgbClr val="006633"/>
                </a:solidFill>
                <a:latin typeface="Times New Roman" charset="0"/>
                <a:cs typeface="Arial" charset="0"/>
              </a:rPr>
              <a:t>x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, </a:t>
            </a:r>
            <a:r>
              <a:rPr lang="en-US" sz="2963" i="1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</a:t>
            </a: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, and </a:t>
            </a:r>
            <a:r>
              <a:rPr lang="en-US" sz="2963" i="1" dirty="0">
                <a:solidFill>
                  <a:srgbClr val="006633"/>
                </a:solidFill>
                <a:latin typeface="Times New Roman" charset="0"/>
                <a:cs typeface="Arial" charset="0"/>
              </a:rPr>
              <a:t>Q</a:t>
            </a:r>
            <a:r>
              <a:rPr lang="en-US" sz="2963" i="1" baseline="30000" dirty="0">
                <a:solidFill>
                  <a:srgbClr val="006633"/>
                </a:solidFill>
                <a:latin typeface="Times New Roman" charset="0"/>
                <a:cs typeface="Arial" charset="0"/>
              </a:rPr>
              <a:t>2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214546" y="3853541"/>
            <a:ext cx="5170463" cy="11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/>
          <a:lstStyle/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  <a:tab pos="4473909" algn="l"/>
                <a:tab pos="4880627" algn="l"/>
                <a:tab pos="5287350" algn="l"/>
              </a:tabLs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is the fraction of the nucleon momentum carried by the struck quark in a frame where the nucleon is moving quickly. With 3 quarks, one would naively expect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 = 1/3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499201" y="1306222"/>
            <a:ext cx="3800160" cy="2227912"/>
            <a:chOff x="3455" y="907"/>
            <a:chExt cx="2639" cy="1547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" y="907"/>
              <a:ext cx="2639" cy="1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 rot="1740000">
              <a:off x="3964" y="1650"/>
              <a:ext cx="287" cy="233"/>
            </a:xfrm>
            <a:custGeom>
              <a:avLst/>
              <a:gdLst>
                <a:gd name="G0" fmla="+- 34726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T0" fmla="*/ 0 w 1105505"/>
                <a:gd name="T1" fmla="*/ 0 h 880533"/>
                <a:gd name="T2" fmla="*/ 0 w 1105505"/>
                <a:gd name="T3" fmla="*/ 0 h 880533"/>
                <a:gd name="T4" fmla="*/ 0 w 1105505"/>
                <a:gd name="T5" fmla="*/ 0 h 880533"/>
                <a:gd name="T6" fmla="*/ 0 w 1105505"/>
                <a:gd name="T7" fmla="*/ 0 h 880533"/>
                <a:gd name="T8" fmla="*/ 0 w 1105505"/>
                <a:gd name="T9" fmla="*/ 0 h 880533"/>
                <a:gd name="T10" fmla="*/ 0 w 1105505"/>
                <a:gd name="T11" fmla="*/ 0 h 880533"/>
                <a:gd name="T12" fmla="*/ 0 w 1105505"/>
                <a:gd name="T13" fmla="*/ 0 h 880533"/>
                <a:gd name="T14" fmla="*/ 0 w 1105505"/>
                <a:gd name="T15" fmla="*/ 0 h 880533"/>
                <a:gd name="T16" fmla="*/ 0 w 1105505"/>
                <a:gd name="T17" fmla="*/ 0 h 880533"/>
                <a:gd name="T18" fmla="*/ 0 w 1105505"/>
                <a:gd name="T19" fmla="*/ 0 h 880533"/>
                <a:gd name="T20" fmla="*/ 0 w 1105505"/>
                <a:gd name="T21" fmla="*/ 0 h 880533"/>
                <a:gd name="T22" fmla="*/ 0 w 1105505"/>
                <a:gd name="T23" fmla="*/ 0 h 880533"/>
                <a:gd name="T24" fmla="*/ 1105505 w 1105505"/>
                <a:gd name="T25" fmla="*/ 880533 h 880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105505" h="880533">
                  <a:moveTo>
                    <a:pt x="0" y="493485"/>
                  </a:moveTo>
                  <a:cubicBezTo>
                    <a:pt x="50800" y="246742"/>
                    <a:pt x="101600" y="0"/>
                    <a:pt x="159657" y="43543"/>
                  </a:cubicBezTo>
                  <a:cubicBezTo>
                    <a:pt x="217714" y="87086"/>
                    <a:pt x="292704" y="759581"/>
                    <a:pt x="348342" y="754743"/>
                  </a:cubicBezTo>
                  <a:cubicBezTo>
                    <a:pt x="403980" y="749905"/>
                    <a:pt x="435428" y="12095"/>
                    <a:pt x="493485" y="14514"/>
                  </a:cubicBezTo>
                  <a:cubicBezTo>
                    <a:pt x="551542" y="16933"/>
                    <a:pt x="631371" y="757162"/>
                    <a:pt x="696685" y="769257"/>
                  </a:cubicBezTo>
                  <a:cubicBezTo>
                    <a:pt x="761999" y="781352"/>
                    <a:pt x="822476" y="87085"/>
                    <a:pt x="885371" y="87085"/>
                  </a:cubicBezTo>
                  <a:cubicBezTo>
                    <a:pt x="948266" y="87085"/>
                    <a:pt x="1042609" y="657981"/>
                    <a:pt x="1074057" y="769257"/>
                  </a:cubicBezTo>
                  <a:cubicBezTo>
                    <a:pt x="1105505" y="880533"/>
                    <a:pt x="1071638" y="757162"/>
                    <a:pt x="1074057" y="754743"/>
                  </a:cubicBezTo>
                  <a:cubicBezTo>
                    <a:pt x="1076476" y="752324"/>
                    <a:pt x="1088571" y="754743"/>
                    <a:pt x="1088571" y="754743"/>
                  </a:cubicBezTo>
                </a:path>
              </a:pathLst>
            </a:custGeom>
            <a:noFill/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4076" y="1491"/>
              <a:ext cx="526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6718">
                <a:spcBef>
                  <a:spcPts val="907"/>
                </a:spcBef>
                <a:buClr>
                  <a:srgbClr val="000000"/>
                </a:buClr>
                <a:buSzPct val="45000"/>
              </a:pPr>
              <a:r>
                <a:rPr lang="en-US" sz="900" b="1">
                  <a:cs typeface="Arial" charset="0"/>
                </a:rPr>
                <a:t>photon</a:t>
              </a:r>
            </a:p>
          </p:txBody>
        </p:sp>
      </p:grp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8617440" y="4641611"/>
            <a:ext cx="552960" cy="2765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9239520" y="4555219"/>
            <a:ext cx="276480" cy="3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/>
          <a:p>
            <a:pPr defTabSz="406718">
              <a:spcBef>
                <a:spcPts val="1134"/>
              </a:spcBef>
              <a:buClr>
                <a:srgbClr val="000000"/>
              </a:buClr>
              <a:buSzPct val="45000"/>
            </a:pPr>
            <a:r>
              <a:rPr lang="en-US" sz="1600">
                <a:solidFill>
                  <a:srgbClr val="000000"/>
                </a:solidFill>
                <a:cs typeface="Arial Unicode MS" charset="0"/>
              </a:rPr>
              <a:t>p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7621298" y="4295972"/>
            <a:ext cx="967680" cy="967782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995360" y="4365102"/>
            <a:ext cx="276480" cy="276509"/>
          </a:xfrm>
          <a:prstGeom prst="ellipse">
            <a:avLst/>
          </a:prstGeom>
          <a:solidFill>
            <a:srgbClr val="008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7788000" y="4779863"/>
            <a:ext cx="276480" cy="276509"/>
          </a:xfrm>
          <a:prstGeom prst="ellipse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8202720" y="4779863"/>
            <a:ext cx="276480" cy="276509"/>
          </a:xfrm>
          <a:prstGeom prst="ellipse">
            <a:avLst/>
          </a:prstGeom>
          <a:solidFill>
            <a:srgbClr val="3333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987484" y="4327674"/>
            <a:ext cx="276480" cy="3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/>
          <a:p>
            <a:pPr defTabSz="406718">
              <a:spcBef>
                <a:spcPts val="1020"/>
              </a:spcBef>
              <a:buClr>
                <a:srgbClr val="000000"/>
              </a:buClr>
              <a:buSzPct val="45000"/>
            </a:pPr>
            <a:r>
              <a:rPr lang="en-US" sz="1600" b="1">
                <a:solidFill>
                  <a:srgbClr val="000000"/>
                </a:solidFill>
                <a:cs typeface="Arial Unicode MS" charset="0"/>
              </a:rPr>
              <a:t>1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7794355" y="4746757"/>
            <a:ext cx="276480" cy="3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/>
          <a:p>
            <a:pPr defTabSz="406718">
              <a:spcBef>
                <a:spcPts val="1020"/>
              </a:spcBef>
              <a:buClr>
                <a:srgbClr val="000000"/>
              </a:buClr>
              <a:buSzPct val="45000"/>
            </a:pPr>
            <a:r>
              <a:rPr lang="en-US" sz="1600" b="1">
                <a:solidFill>
                  <a:srgbClr val="000000"/>
                </a:solidFill>
                <a:cs typeface="Arial Unicode MS" charset="0"/>
              </a:rPr>
              <a:t>2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8194844" y="4742437"/>
            <a:ext cx="276480" cy="33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/>
          <a:p>
            <a:pPr defTabSz="406718">
              <a:spcBef>
                <a:spcPts val="1020"/>
              </a:spcBef>
              <a:buClr>
                <a:srgbClr val="000000"/>
              </a:buClr>
              <a:buSzPct val="45000"/>
            </a:pPr>
            <a:r>
              <a:rPr lang="en-US" sz="1600" b="1">
                <a:solidFill>
                  <a:srgbClr val="000000"/>
                </a:solidFill>
                <a:cs typeface="Arial Unicode MS" charset="0"/>
              </a:rPr>
              <a:t>3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525920" y="4234045"/>
            <a:ext cx="1244160" cy="483891"/>
          </a:xfrm>
          <a:prstGeom prst="ellipse">
            <a:avLst/>
          </a:prstGeom>
          <a:noFill/>
          <a:ln w="28440" cap="sq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7724640" y="5380405"/>
            <a:ext cx="1765440" cy="3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718">
              <a:spcBef>
                <a:spcPts val="907"/>
              </a:spcBef>
              <a:buClr>
                <a:srgbClr val="000000"/>
              </a:buClr>
              <a:buSzPct val="45000"/>
            </a:pPr>
            <a:r>
              <a:rPr lang="en-US" sz="1500" b="1" dirty="0"/>
              <a:t>x = p</a:t>
            </a:r>
            <a:r>
              <a:rPr lang="en-US" sz="1500" b="1" baseline="-25000" dirty="0"/>
              <a:t>1 </a:t>
            </a:r>
            <a:r>
              <a:rPr lang="en-US" sz="1500" b="1" dirty="0"/>
              <a:t>/ </a:t>
            </a:r>
            <a:r>
              <a:rPr lang="en-US" sz="1500" b="1" dirty="0" err="1"/>
              <a:t>p</a:t>
            </a:r>
            <a:r>
              <a:rPr lang="en-US" sz="1500" b="1" baseline="-33000" dirty="0" err="1"/>
              <a:t>proton</a:t>
            </a:r>
            <a:endParaRPr lang="en-US" sz="1500" b="1" baseline="-33000" dirty="0"/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 rot="1620000">
            <a:off x="7615200" y="4069888"/>
            <a:ext cx="414720" cy="336995"/>
          </a:xfrm>
          <a:custGeom>
            <a:avLst/>
            <a:gdLst>
              <a:gd name="G0" fmla="+- 34726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G20" fmla="+- 1 0 0"/>
              <a:gd name="G21" fmla="+- 1 0 0"/>
              <a:gd name="G22" fmla="+- 1 0 0"/>
              <a:gd name="G23" fmla="+- 1 0 0"/>
              <a:gd name="G24" fmla="+- 1 0 0"/>
              <a:gd name="T0" fmla="*/ 0 w 1105505"/>
              <a:gd name="T1" fmla="*/ 0 h 880533"/>
              <a:gd name="T2" fmla="*/ 0 w 1105505"/>
              <a:gd name="T3" fmla="*/ 0 h 880533"/>
              <a:gd name="T4" fmla="*/ 0 w 1105505"/>
              <a:gd name="T5" fmla="*/ 0 h 880533"/>
              <a:gd name="T6" fmla="*/ 0 w 1105505"/>
              <a:gd name="T7" fmla="*/ 0 h 880533"/>
              <a:gd name="T8" fmla="*/ 0 w 1105505"/>
              <a:gd name="T9" fmla="*/ 0 h 880533"/>
              <a:gd name="T10" fmla="*/ 0 w 1105505"/>
              <a:gd name="T11" fmla="*/ 0 h 880533"/>
              <a:gd name="T12" fmla="*/ 0 w 1105505"/>
              <a:gd name="T13" fmla="*/ 0 h 880533"/>
              <a:gd name="T14" fmla="*/ 0 w 1105505"/>
              <a:gd name="T15" fmla="*/ 0 h 880533"/>
              <a:gd name="T16" fmla="*/ 0 w 1105505"/>
              <a:gd name="T17" fmla="*/ 0 h 880533"/>
              <a:gd name="T18" fmla="*/ 0 w 1105505"/>
              <a:gd name="T19" fmla="*/ 0 h 880533"/>
              <a:gd name="T20" fmla="*/ 0 w 1105505"/>
              <a:gd name="T21" fmla="*/ 0 h 880533"/>
              <a:gd name="T22" fmla="*/ 0 w 1105505"/>
              <a:gd name="T23" fmla="*/ 0 h 880533"/>
              <a:gd name="T24" fmla="*/ 1105505 w 1105505"/>
              <a:gd name="T25" fmla="*/ 880533 h 880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1105505" h="880533">
                <a:moveTo>
                  <a:pt x="0" y="493485"/>
                </a:moveTo>
                <a:cubicBezTo>
                  <a:pt x="50800" y="246742"/>
                  <a:pt x="101600" y="0"/>
                  <a:pt x="159657" y="43543"/>
                </a:cubicBezTo>
                <a:cubicBezTo>
                  <a:pt x="217714" y="87086"/>
                  <a:pt x="292704" y="759581"/>
                  <a:pt x="348342" y="754743"/>
                </a:cubicBezTo>
                <a:cubicBezTo>
                  <a:pt x="403980" y="749905"/>
                  <a:pt x="435428" y="12095"/>
                  <a:pt x="493485" y="14514"/>
                </a:cubicBezTo>
                <a:cubicBezTo>
                  <a:pt x="551542" y="16933"/>
                  <a:pt x="631371" y="757162"/>
                  <a:pt x="696685" y="769257"/>
                </a:cubicBezTo>
                <a:cubicBezTo>
                  <a:pt x="761999" y="781352"/>
                  <a:pt x="822476" y="87085"/>
                  <a:pt x="885371" y="87085"/>
                </a:cubicBezTo>
                <a:cubicBezTo>
                  <a:pt x="948266" y="87085"/>
                  <a:pt x="1042609" y="657981"/>
                  <a:pt x="1074057" y="769257"/>
                </a:cubicBezTo>
                <a:cubicBezTo>
                  <a:pt x="1105505" y="880533"/>
                  <a:pt x="1071638" y="757162"/>
                  <a:pt x="1074057" y="754743"/>
                </a:cubicBezTo>
                <a:cubicBezTo>
                  <a:pt x="1076476" y="752324"/>
                  <a:pt x="1088571" y="754743"/>
                  <a:pt x="1088571" y="754743"/>
                </a:cubicBezTo>
              </a:path>
            </a:pathLst>
          </a:cu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780" tIns="41391" rIns="82780" bIns="41391" anchor="ctr"/>
          <a:lstStyle/>
          <a:p>
            <a:pPr defTabSz="406718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7399202" y="3780398"/>
            <a:ext cx="758880" cy="23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718">
              <a:spcBef>
                <a:spcPts val="907"/>
              </a:spcBef>
              <a:buClr>
                <a:srgbClr val="000000"/>
              </a:buClr>
              <a:buSzPct val="45000"/>
            </a:pPr>
            <a:r>
              <a:rPr lang="en-US" sz="900" b="1"/>
              <a:t>photon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7726081" y="5740444"/>
            <a:ext cx="2386080" cy="3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718">
              <a:spcBef>
                <a:spcPts val="907"/>
              </a:spcBef>
              <a:buClr>
                <a:srgbClr val="000000"/>
              </a:buClr>
              <a:buSzPct val="45000"/>
            </a:pPr>
            <a:r>
              <a:rPr lang="en-US" sz="1500" b="1" dirty="0"/>
              <a:t>x = Q</a:t>
            </a:r>
            <a:r>
              <a:rPr lang="en-US" sz="1500" b="1" baseline="33000" dirty="0"/>
              <a:t>2</a:t>
            </a:r>
            <a:r>
              <a:rPr lang="en-US" sz="1500" b="1" dirty="0"/>
              <a:t> / 2 </a:t>
            </a:r>
            <a:r>
              <a:rPr lang="en-US" sz="1500" b="1" dirty="0" err="1"/>
              <a:t>m</a:t>
            </a:r>
            <a:r>
              <a:rPr lang="en-US" sz="1500" b="1" baseline="-33000" dirty="0" err="1"/>
              <a:t>proton</a:t>
            </a:r>
            <a:r>
              <a:rPr lang="en-US" sz="1500" b="1" dirty="0"/>
              <a:t> </a:t>
            </a:r>
            <a:r>
              <a:rPr lang="en-US" sz="1500" b="1" dirty="0" err="1"/>
              <a:t>E</a:t>
            </a:r>
            <a:r>
              <a:rPr lang="en-US" sz="1500" b="1" baseline="-33000" dirty="0" err="1">
                <a:cs typeface="Arial" charset="0"/>
              </a:rPr>
              <a:t>photon</a:t>
            </a:r>
            <a:endParaRPr lang="en-US" sz="1500" b="1" baseline="-33000" dirty="0">
              <a:cs typeface="Arial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214439" y="1185264"/>
            <a:ext cx="4834754" cy="23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/>
          <a:lstStyle/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</a:tabLs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</a:t>
            </a:r>
            <a:r>
              <a:rPr lang="en-US" b="1" baseline="330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is the (four-)momentum transfer </a:t>
            </a:r>
            <a:r>
              <a:rPr lang="en-US" i="1" dirty="0">
                <a:solidFill>
                  <a:srgbClr val="00008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electron, and is a measure of the resolving power of the probe</a:t>
            </a:r>
            <a:r>
              <a:rPr lang="en-US" sz="1693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</a:tabLst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</a:tabLs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is the (four-)momentum transfer</a:t>
            </a:r>
            <a:r>
              <a:rPr lang="en-US" dirty="0">
                <a:solidFill>
                  <a:srgbClr val="00008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00008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nucleon.</a:t>
            </a:r>
          </a:p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</a:tabLst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</a:tabLst>
            </a:pPr>
            <a:r>
              <a:rPr lang="en-US" sz="1693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</a:t>
            </a:r>
            <a:r>
              <a:rPr lang="en-US" sz="1693" i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elastic</a:t>
            </a:r>
            <a:r>
              <a:rPr lang="en-US" sz="1693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scattering, </a:t>
            </a:r>
            <a:r>
              <a:rPr lang="en-US" sz="1693" i="1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en-US" sz="1693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Q</a:t>
            </a:r>
            <a:r>
              <a:rPr lang="en-US" sz="1693" baseline="3300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1693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are equivalent.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214439" y="5241133"/>
            <a:ext cx="4834754" cy="70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477" tIns="42370" rIns="81477" bIns="42370"/>
          <a:lstStyle/>
          <a:p>
            <a:pPr marL="294624" indent="-294624" defTabSz="406718">
              <a:spcBef>
                <a:spcPts val="409"/>
              </a:spcBef>
              <a:buClr>
                <a:srgbClr val="000000"/>
              </a:buClr>
              <a:buSzPct val="100000"/>
              <a:buFont typeface="Arial" charset="0"/>
              <a:buChar char="•"/>
              <a:tabLst>
                <a:tab pos="406718" algn="l"/>
                <a:tab pos="813437" algn="l"/>
                <a:tab pos="1220152" algn="l"/>
                <a:tab pos="1626875" algn="l"/>
                <a:tab pos="2033595" algn="l"/>
                <a:tab pos="2440312" algn="l"/>
                <a:tab pos="2847035" algn="l"/>
                <a:tab pos="3253754" algn="l"/>
                <a:tab pos="3660468" algn="l"/>
                <a:tab pos="4067191" algn="l"/>
                <a:tab pos="4473909" algn="l"/>
                <a:tab pos="4880627" algn="l"/>
                <a:tab pos="5287350" algn="l"/>
              </a:tabLst>
            </a:pP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Reaching smaller values of </a:t>
            </a:r>
            <a:r>
              <a:rPr lang="en-US" i="1" dirty="0">
                <a:solidFill>
                  <a:srgbClr val="000000"/>
                </a:solidFill>
                <a:ea typeface="Arial" charset="0"/>
                <a:cs typeface="Arial" charset="0"/>
              </a:rPr>
              <a:t>x</a:t>
            </a:r>
            <a:r>
              <a:rPr lang="en-US" dirty="0">
                <a:solidFill>
                  <a:srgbClr val="000000"/>
                </a:solidFill>
                <a:ea typeface="Arial" charset="0"/>
                <a:cs typeface="Arial" charset="0"/>
              </a:rPr>
              <a:t> requires a higher collision energy!</a:t>
            </a:r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08D8B584-87F4-9E45-A209-E94619FB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14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182398" y="211351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What do we detect?</a:t>
            </a:r>
            <a:endParaRPr lang="en-US" sz="2963" i="1" baseline="30000" dirty="0">
              <a:solidFill>
                <a:srgbClr val="006633"/>
              </a:solidFill>
              <a:latin typeface="Times New Roman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D29BB-685B-ED45-B2F4-7D5986FC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92" y="4023688"/>
            <a:ext cx="5435600" cy="2565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0E0960-02B0-214E-B69A-428EFB265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945" y="1380501"/>
            <a:ext cx="7239000" cy="27813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378ABF9-E7A1-5B46-B794-C0CCE862EFCC}"/>
              </a:ext>
            </a:extLst>
          </p:cNvPr>
          <p:cNvSpPr/>
          <p:nvPr/>
        </p:nvSpPr>
        <p:spPr>
          <a:xfrm rot="18750315">
            <a:off x="6741024" y="1508087"/>
            <a:ext cx="3637891" cy="1561897"/>
          </a:xfrm>
          <a:prstGeom prst="rightArrow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4B001C32-80B2-4145-BB16-543C52B54EA0}"/>
              </a:ext>
            </a:extLst>
          </p:cNvPr>
          <p:cNvSpPr/>
          <p:nvPr/>
        </p:nvSpPr>
        <p:spPr>
          <a:xfrm rot="12858991">
            <a:off x="3508865" y="1759898"/>
            <a:ext cx="3740248" cy="1561897"/>
          </a:xfrm>
          <a:prstGeom prst="rightArrow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BA2A6A6-2214-194E-B550-D21B49E71662}"/>
              </a:ext>
            </a:extLst>
          </p:cNvPr>
          <p:cNvSpPr/>
          <p:nvPr/>
        </p:nvSpPr>
        <p:spPr>
          <a:xfrm>
            <a:off x="7743217" y="3366319"/>
            <a:ext cx="4288941" cy="799305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AA6A0E-C3C1-814E-847A-C0BCE7339C7D}"/>
              </a:ext>
            </a:extLst>
          </p:cNvPr>
          <p:cNvSpPr txBox="1"/>
          <p:nvPr/>
        </p:nvSpPr>
        <p:spPr>
          <a:xfrm>
            <a:off x="326816" y="3413223"/>
            <a:ext cx="3592917" cy="39991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 scattering on a proton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21F223-1549-4142-8211-51B968E5E841}"/>
              </a:ext>
            </a:extLst>
          </p:cNvPr>
          <p:cNvSpPr txBox="1"/>
          <p:nvPr/>
        </p:nvSpPr>
        <p:spPr>
          <a:xfrm>
            <a:off x="7859685" y="435872"/>
            <a:ext cx="2717800" cy="39991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jet (or hadron)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573DB8-3B38-034A-8DB4-78AB57104A28}"/>
              </a:ext>
            </a:extLst>
          </p:cNvPr>
          <p:cNvSpPr txBox="1"/>
          <p:nvPr/>
        </p:nvSpPr>
        <p:spPr>
          <a:xfrm>
            <a:off x="8922086" y="4168714"/>
            <a:ext cx="2717800" cy="39991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jet (or hadron)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CBF9CE-A7DC-3844-9ED7-60DD46A4FC27}"/>
              </a:ext>
            </a:extLst>
          </p:cNvPr>
          <p:cNvSpPr txBox="1"/>
          <p:nvPr/>
        </p:nvSpPr>
        <p:spPr>
          <a:xfrm>
            <a:off x="6390725" y="4906472"/>
            <a:ext cx="4877980" cy="39991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DIS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electron is detected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CF8A60-5375-6845-AFA5-0F7FB0D63D90}"/>
              </a:ext>
            </a:extLst>
          </p:cNvPr>
          <p:cNvSpPr txBox="1"/>
          <p:nvPr/>
        </p:nvSpPr>
        <p:spPr>
          <a:xfrm>
            <a:off x="6390725" y="5372817"/>
            <a:ext cx="4877980" cy="707692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Semi-Inclusive DIS (SIDIS):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and current jet (hadron) are detected.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B20BCD-1166-FD45-84CD-C5C9609A98D2}"/>
              </a:ext>
            </a:extLst>
          </p:cNvPr>
          <p:cNvSpPr txBox="1"/>
          <p:nvPr/>
        </p:nvSpPr>
        <p:spPr>
          <a:xfrm>
            <a:off x="6405012" y="6133611"/>
            <a:ext cx="5627146" cy="39991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 reactions: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particles are detected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FAF9A2-BBBD-0040-BC2E-5C677A22D055}"/>
              </a:ext>
            </a:extLst>
          </p:cNvPr>
          <p:cNvSpPr txBox="1"/>
          <p:nvPr/>
        </p:nvSpPr>
        <p:spPr>
          <a:xfrm>
            <a:off x="2417689" y="1008314"/>
            <a:ext cx="1415986" cy="707692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Scattered electron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F46843D5-776B-C14C-9B24-30477AC37277}"/>
              </a:ext>
            </a:extLst>
          </p:cNvPr>
          <p:cNvSpPr/>
          <p:nvPr/>
        </p:nvSpPr>
        <p:spPr>
          <a:xfrm>
            <a:off x="6346912" y="4168246"/>
            <a:ext cx="739181" cy="2112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E9BEFCF2-FE11-9342-8CBF-65115FBB64D5}"/>
              </a:ext>
            </a:extLst>
          </p:cNvPr>
          <p:cNvSpPr/>
          <p:nvPr/>
        </p:nvSpPr>
        <p:spPr>
          <a:xfrm rot="10800000">
            <a:off x="7277012" y="4178260"/>
            <a:ext cx="739181" cy="21129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sp>
        <p:nvSpPr>
          <p:cNvPr id="54" name="Text Box 10">
            <a:extLst>
              <a:ext uri="{FF2B5EF4-FFF2-40B4-BE49-F238E27FC236}">
                <a16:creationId xmlns:a16="http://schemas.microsoft.com/office/drawing/2014/main" id="{E349700C-3D88-244F-B3C9-54E1486A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896" y="4085529"/>
            <a:ext cx="879085" cy="3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197" tIns="41428" rIns="67197" bIns="336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defRPr/>
            </a:pPr>
            <a:r>
              <a:rPr lang="en-US" b="1" dirty="0">
                <a:cs typeface="Arial" charset="0"/>
              </a:rPr>
              <a:t>p/A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35D7C2C8-60D6-CD48-BA41-F2B904516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39" y="4072370"/>
            <a:ext cx="879085" cy="3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197" tIns="41428" rIns="67197" bIns="336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defRPr/>
            </a:pPr>
            <a:r>
              <a:rPr lang="en-US" b="1" dirty="0">
                <a:cs typeface="Arial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027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0D5D9-C5DF-A145-B439-C0F8581B3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52635-733F-5648-834B-1A29BD4AB1A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30D0C-50CD-714B-860F-131439AC8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87" y="1191161"/>
            <a:ext cx="3118189" cy="3131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2A6F7-C033-0B4F-B6FA-A6D9BF3C8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732" y="1191162"/>
            <a:ext cx="3104749" cy="3145070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15D0E69E-838F-1D45-8812-56A11457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Momentum distributions of quarks and gluons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D0732-3418-CF4C-9F54-76D685AAEC67}"/>
              </a:ext>
            </a:extLst>
          </p:cNvPr>
          <p:cNvSpPr txBox="1"/>
          <p:nvPr/>
        </p:nvSpPr>
        <p:spPr>
          <a:xfrm>
            <a:off x="4499039" y="4969004"/>
            <a:ext cx="5842344" cy="1015469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defTabSz="456246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 Distribution Functions (PDFs) tell us about the densities of quarks and gluons inside the proton as function of their momentum (fraction) x.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F12A8D-D195-8B46-AA25-EEA10219B77E}"/>
              </a:ext>
            </a:extLst>
          </p:cNvPr>
          <p:cNvGrpSpPr/>
          <p:nvPr/>
        </p:nvGrpSpPr>
        <p:grpSpPr>
          <a:xfrm>
            <a:off x="2160481" y="4439990"/>
            <a:ext cx="2116798" cy="1916407"/>
            <a:chOff x="626402" y="4020532"/>
            <a:chExt cx="2116798" cy="1916408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933C096-4802-C445-A270-9F0DC75C9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640" y="4881745"/>
              <a:ext cx="552960" cy="2765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2D4129AD-4268-CF48-8481-BC5B0AE9D2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720" y="4795353"/>
              <a:ext cx="276480" cy="331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477" tIns="42370" rIns="81477" bIns="42370">
              <a:spAutoFit/>
            </a:bodyPr>
            <a:lstStyle/>
            <a:p>
              <a:pPr defTabSz="406718">
                <a:spcBef>
                  <a:spcPts val="1134"/>
                </a:spcBef>
                <a:buClr>
                  <a:srgbClr val="000000"/>
                </a:buClr>
                <a:buSzPct val="45000"/>
              </a:pPr>
              <a:r>
                <a:rPr lang="en-US" sz="1600">
                  <a:solidFill>
                    <a:srgbClr val="000000"/>
                  </a:solidFill>
                  <a:cs typeface="Arial Unicode MS" charset="0"/>
                </a:rPr>
                <a:t>p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9A606367-60EF-1547-A3A9-DA7D0A667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960" y="4536106"/>
              <a:ext cx="967680" cy="967782"/>
            </a:xfrm>
            <a:prstGeom prst="ellips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5E446F5A-2DC7-7246-86B3-DAD7E520E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560" y="4605236"/>
              <a:ext cx="276480" cy="276509"/>
            </a:xfrm>
            <a:prstGeom prst="ellipse">
              <a:avLst/>
            </a:prstGeom>
            <a:solidFill>
              <a:srgbClr val="008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CB7A7498-B9D4-F247-9863-D6C37C156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200" y="5019997"/>
              <a:ext cx="276480" cy="276509"/>
            </a:xfrm>
            <a:prstGeom prst="ellipse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092CF59-93F9-9D4E-BD02-3E61F4899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920" y="5019997"/>
              <a:ext cx="276480" cy="276509"/>
            </a:xfrm>
            <a:prstGeom prst="ellipse">
              <a:avLst/>
            </a:prstGeom>
            <a:solidFill>
              <a:srgbClr val="3333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B544C909-7779-2E4F-A1ED-04A967A44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4567808"/>
              <a:ext cx="276480" cy="331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477" tIns="42370" rIns="81477" bIns="42370">
              <a:spAutoFit/>
            </a:bodyPr>
            <a:lstStyle/>
            <a:p>
              <a:pPr defTabSz="406718">
                <a:spcBef>
                  <a:spcPts val="1020"/>
                </a:spcBef>
                <a:buClr>
                  <a:srgbClr val="000000"/>
                </a:buClr>
                <a:buSzPct val="45000"/>
              </a:pPr>
              <a:r>
                <a:rPr lang="en-US" sz="1600" b="1" dirty="0">
                  <a:solidFill>
                    <a:srgbClr val="000000"/>
                  </a:solidFill>
                  <a:cs typeface="Arial Unicode MS" charset="0"/>
                </a:rPr>
                <a:t>1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4C83E87C-28E2-1944-8754-79A3D505F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920" y="4986892"/>
              <a:ext cx="276480" cy="331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477" tIns="42370" rIns="81477" bIns="42370">
              <a:spAutoFit/>
            </a:bodyPr>
            <a:lstStyle/>
            <a:p>
              <a:pPr defTabSz="406718">
                <a:spcBef>
                  <a:spcPts val="1020"/>
                </a:spcBef>
                <a:buClr>
                  <a:srgbClr val="000000"/>
                </a:buClr>
                <a:buSzPct val="45000"/>
              </a:pPr>
              <a:r>
                <a:rPr lang="en-US" sz="1600" b="1" dirty="0">
                  <a:solidFill>
                    <a:srgbClr val="000000"/>
                  </a:solidFill>
                  <a:cs typeface="Arial Unicode MS" charset="0"/>
                </a:rPr>
                <a:t>2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F0EAD499-E520-C246-95E7-C45F86C90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4982572"/>
              <a:ext cx="276480" cy="331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477" tIns="42370" rIns="81477" bIns="42370">
              <a:spAutoFit/>
            </a:bodyPr>
            <a:lstStyle/>
            <a:p>
              <a:pPr defTabSz="406718">
                <a:spcBef>
                  <a:spcPts val="1020"/>
                </a:spcBef>
                <a:buClr>
                  <a:srgbClr val="000000"/>
                </a:buClr>
                <a:buSzPct val="45000"/>
              </a:pPr>
              <a:r>
                <a:rPr lang="en-US" sz="1600" b="1" dirty="0">
                  <a:solidFill>
                    <a:srgbClr val="000000"/>
                  </a:solidFill>
                  <a:cs typeface="Arial Unicode MS" charset="0"/>
                </a:rPr>
                <a:t>3</a:t>
              </a:r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7DA9B263-46D5-EF45-A105-021FFB056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20" y="4474179"/>
              <a:ext cx="1244160" cy="483891"/>
            </a:xfrm>
            <a:prstGeom prst="ellipse">
              <a:avLst/>
            </a:prstGeom>
            <a:noFill/>
            <a:ln w="28440" cap="sq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893F2CBE-C285-4346-9794-10A9E97B7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840" y="5620540"/>
              <a:ext cx="1765440" cy="31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477" tIns="42370" rIns="81477" bIns="42370">
              <a:spAutoFit/>
            </a:bodyPr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6718">
                <a:spcBef>
                  <a:spcPts val="907"/>
                </a:spcBef>
                <a:buClr>
                  <a:srgbClr val="000000"/>
                </a:buClr>
                <a:buSzPct val="45000"/>
              </a:pPr>
              <a:r>
                <a:rPr lang="en-US" sz="1500" b="1" dirty="0"/>
                <a:t>x = p</a:t>
              </a:r>
              <a:r>
                <a:rPr lang="en-US" sz="1500" b="1" baseline="-25000" dirty="0"/>
                <a:t>1 </a:t>
              </a:r>
              <a:r>
                <a:rPr lang="en-US" sz="1500" b="1" dirty="0"/>
                <a:t>/ </a:t>
              </a:r>
              <a:r>
                <a:rPr lang="en-US" sz="1500" b="1" dirty="0" err="1"/>
                <a:t>p</a:t>
              </a:r>
              <a:r>
                <a:rPr lang="en-US" sz="1500" b="1" baseline="-33000" dirty="0" err="1"/>
                <a:t>proton</a:t>
              </a:r>
              <a:endParaRPr lang="en-US" sz="1500" b="1" baseline="-33000" dirty="0"/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CB7126E2-DF1F-B042-A17C-E24271A3ED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842400" y="4310022"/>
              <a:ext cx="414720" cy="336995"/>
            </a:xfrm>
            <a:custGeom>
              <a:avLst/>
              <a:gdLst>
                <a:gd name="G0" fmla="+- 34726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T0" fmla="*/ 0 w 1105505"/>
                <a:gd name="T1" fmla="*/ 0 h 880533"/>
                <a:gd name="T2" fmla="*/ 0 w 1105505"/>
                <a:gd name="T3" fmla="*/ 0 h 880533"/>
                <a:gd name="T4" fmla="*/ 0 w 1105505"/>
                <a:gd name="T5" fmla="*/ 0 h 880533"/>
                <a:gd name="T6" fmla="*/ 0 w 1105505"/>
                <a:gd name="T7" fmla="*/ 0 h 880533"/>
                <a:gd name="T8" fmla="*/ 0 w 1105505"/>
                <a:gd name="T9" fmla="*/ 0 h 880533"/>
                <a:gd name="T10" fmla="*/ 0 w 1105505"/>
                <a:gd name="T11" fmla="*/ 0 h 880533"/>
                <a:gd name="T12" fmla="*/ 0 w 1105505"/>
                <a:gd name="T13" fmla="*/ 0 h 880533"/>
                <a:gd name="T14" fmla="*/ 0 w 1105505"/>
                <a:gd name="T15" fmla="*/ 0 h 880533"/>
                <a:gd name="T16" fmla="*/ 0 w 1105505"/>
                <a:gd name="T17" fmla="*/ 0 h 880533"/>
                <a:gd name="T18" fmla="*/ 0 w 1105505"/>
                <a:gd name="T19" fmla="*/ 0 h 880533"/>
                <a:gd name="T20" fmla="*/ 0 w 1105505"/>
                <a:gd name="T21" fmla="*/ 0 h 880533"/>
                <a:gd name="T22" fmla="*/ 0 w 1105505"/>
                <a:gd name="T23" fmla="*/ 0 h 880533"/>
                <a:gd name="T24" fmla="*/ 1105505 w 1105505"/>
                <a:gd name="T25" fmla="*/ 880533 h 880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105505" h="880533">
                  <a:moveTo>
                    <a:pt x="0" y="493485"/>
                  </a:moveTo>
                  <a:cubicBezTo>
                    <a:pt x="50800" y="246742"/>
                    <a:pt x="101600" y="0"/>
                    <a:pt x="159657" y="43543"/>
                  </a:cubicBezTo>
                  <a:cubicBezTo>
                    <a:pt x="217714" y="87086"/>
                    <a:pt x="292704" y="759581"/>
                    <a:pt x="348342" y="754743"/>
                  </a:cubicBezTo>
                  <a:cubicBezTo>
                    <a:pt x="403980" y="749905"/>
                    <a:pt x="435428" y="12095"/>
                    <a:pt x="493485" y="14514"/>
                  </a:cubicBezTo>
                  <a:cubicBezTo>
                    <a:pt x="551542" y="16933"/>
                    <a:pt x="631371" y="757162"/>
                    <a:pt x="696685" y="769257"/>
                  </a:cubicBezTo>
                  <a:cubicBezTo>
                    <a:pt x="761999" y="781352"/>
                    <a:pt x="822476" y="87085"/>
                    <a:pt x="885371" y="87085"/>
                  </a:cubicBezTo>
                  <a:cubicBezTo>
                    <a:pt x="948266" y="87085"/>
                    <a:pt x="1042609" y="657981"/>
                    <a:pt x="1074057" y="769257"/>
                  </a:cubicBezTo>
                  <a:cubicBezTo>
                    <a:pt x="1105505" y="880533"/>
                    <a:pt x="1071638" y="757162"/>
                    <a:pt x="1074057" y="754743"/>
                  </a:cubicBezTo>
                  <a:cubicBezTo>
                    <a:pt x="1076476" y="752324"/>
                    <a:pt x="1088571" y="754743"/>
                    <a:pt x="1088571" y="754743"/>
                  </a:cubicBezTo>
                </a:path>
              </a:pathLst>
            </a:custGeom>
            <a:noFill/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780" tIns="41391" rIns="82780" bIns="41391" anchor="ctr"/>
            <a:lstStyle/>
            <a:p>
              <a:pPr defTabSz="406718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708F20AF-B8CB-D44F-B7D8-6D1AB53FF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402" y="4020532"/>
              <a:ext cx="758880" cy="232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477" tIns="42370" rIns="81477" bIns="42370">
              <a:spAutoFit/>
            </a:bodyPr>
            <a:lstStyle>
              <a:lvl1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492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6718">
                <a:spcBef>
                  <a:spcPts val="907"/>
                </a:spcBef>
                <a:buClr>
                  <a:srgbClr val="000000"/>
                </a:buClr>
                <a:buSzPct val="45000"/>
              </a:pPr>
              <a:r>
                <a:rPr lang="en-US" sz="900" b="1"/>
                <a:t>photon</a:t>
              </a:r>
            </a:p>
          </p:txBody>
        </p:sp>
      </p:grpSp>
      <p:sp>
        <p:nvSpPr>
          <p:cNvPr id="21" name="Text Box 2">
            <a:extLst>
              <a:ext uri="{FF2B5EF4-FFF2-40B4-BE49-F238E27FC236}">
                <a16:creationId xmlns:a16="http://schemas.microsoft.com/office/drawing/2014/main" id="{9AB41275-6FF3-D149-B27E-708E0D56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029" y="1709514"/>
            <a:ext cx="1306850" cy="64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510" tIns="42388" rIns="81510" bIns="42388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defTabSz="406886">
              <a:lnSpc>
                <a:spcPct val="120000"/>
              </a:lnSpc>
              <a:spcBef>
                <a:spcPts val="680"/>
              </a:spcBef>
              <a:buClr>
                <a:srgbClr val="000000"/>
              </a:buClr>
              <a:buSzPct val="100000"/>
            </a:pPr>
            <a:r>
              <a:rPr lang="en-US" sz="1600" dirty="0">
                <a:solidFill>
                  <a:srgbClr val="FF0000"/>
                </a:solidFill>
              </a:rPr>
              <a:t>Gluons saturate?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8369E-A6F0-2C4D-BCB3-C835ECBD718D}"/>
              </a:ext>
            </a:extLst>
          </p:cNvPr>
          <p:cNvSpPr txBox="1"/>
          <p:nvPr/>
        </p:nvSpPr>
        <p:spPr>
          <a:xfrm>
            <a:off x="9530887" y="2165181"/>
            <a:ext cx="2289510" cy="523026"/>
          </a:xfrm>
          <a:prstGeom prst="rect">
            <a:avLst/>
          </a:prstGeom>
          <a:noFill/>
        </p:spPr>
        <p:txBody>
          <a:bodyPr wrap="square" lIns="91242" tIns="45624" rIns="91242" bIns="45624" rtlCol="0">
            <a:spAutoFit/>
          </a:bodyPr>
          <a:lstStyle/>
          <a:p>
            <a:pPr algn="ctr" defTabSz="456246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Accessed through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</a:p>
        </p:txBody>
      </p:sp>
    </p:spTree>
    <p:extLst>
      <p:ext uri="{BB962C8B-B14F-4D97-AF65-F5344CB8AC3E}">
        <p14:creationId xmlns:p14="http://schemas.microsoft.com/office/powerpoint/2010/main" val="88440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1402" indent="-285157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0621" indent="-228124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96863" indent="-228124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3114" indent="-228124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09361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65610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1855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78103" indent="-2281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1075E7C-2AEF-DD42-8D55-D71F3598EF2E}" type="slidenum">
              <a:rPr lang="en-US" sz="120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8</a:t>
            </a:fld>
            <a:endParaRPr lang="en-US" sz="1200" dirty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78406" y="1108997"/>
            <a:ext cx="5512648" cy="32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42" tIns="45624" rIns="91242" bIns="45624">
            <a:spAutoFit/>
          </a:bodyPr>
          <a:lstStyle/>
          <a:p>
            <a:pPr defTabSz="456246"/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Factors characterize internal spatial structure of particles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Spatial charge distributions (form factors)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D227F6-62AE-D64D-AFED-3E6222993EFB}"/>
              </a:ext>
            </a:extLst>
          </p:cNvPr>
          <p:cNvGrpSpPr/>
          <p:nvPr/>
        </p:nvGrpSpPr>
        <p:grpSpPr>
          <a:xfrm>
            <a:off x="1554163" y="1676400"/>
            <a:ext cx="9113837" cy="4800601"/>
            <a:chOff x="1554163" y="1676400"/>
            <a:chExt cx="9113837" cy="4800601"/>
          </a:xfrm>
        </p:grpSpPr>
        <p:pic>
          <p:nvPicPr>
            <p:cNvPr id="3" name="Picture 4" descr="FF"/>
            <p:cNvPicPr>
              <a:picLocks noChangeAspect="1" noChangeArrowheads="1"/>
            </p:cNvPicPr>
            <p:nvPr/>
          </p:nvPicPr>
          <p:blipFill>
            <a:blip r:embed="rId2" cstate="print"/>
            <a:srcRect t="27551"/>
            <a:stretch>
              <a:fillRect/>
            </a:stretch>
          </p:blipFill>
          <p:spPr bwMode="auto">
            <a:xfrm>
              <a:off x="1554163" y="1676400"/>
              <a:ext cx="9113837" cy="4800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DCCF93B5-6B9C-5A49-9044-935410439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912" y="4486276"/>
              <a:ext cx="1040652" cy="269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1579" tIns="42422" rIns="81579" bIns="42422">
              <a:spAutoFit/>
            </a:bodyPr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7225">
                <a:buClr>
                  <a:srgbClr val="000000"/>
                </a:buClr>
                <a:buSzPct val="100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(diffraction)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727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268248" y="243526"/>
            <a:ext cx="8073135" cy="68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3" tIns="42454" rIns="81643" bIns="42454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2963" dirty="0">
                <a:solidFill>
                  <a:srgbClr val="006633"/>
                </a:solidFill>
                <a:latin typeface="Times New Roman" charset="0"/>
                <a:cs typeface="Arial" charset="0"/>
              </a:rPr>
              <a:t>Tomography of the nucleon (and nuclei)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12153" y="1501469"/>
            <a:ext cx="2615184" cy="4796138"/>
            <a:chOff x="417" y="1118"/>
            <a:chExt cx="1487" cy="2855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535" y="1118"/>
              <a:ext cx="1199" cy="1967"/>
            </a:xfrm>
            <a:prstGeom prst="rect">
              <a:avLst/>
            </a:prstGeom>
            <a:solidFill>
              <a:srgbClr val="BBE0E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676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417" y="3365"/>
              <a:ext cx="1487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6760">
                <a:buClr>
                  <a:srgbClr val="000000"/>
                </a:buClr>
                <a:buSzPct val="45000"/>
              </a:pPr>
              <a:r>
                <a:rPr lang="en-US" sz="1693" dirty="0">
                  <a:solidFill>
                    <a:srgbClr val="0033CC"/>
                  </a:solidFill>
                </a:rPr>
                <a:t>Transverse</a:t>
              </a:r>
              <a:r>
                <a:rPr lang="en-US" sz="1693" dirty="0">
                  <a:solidFill>
                    <a:srgbClr val="FF0000"/>
                  </a:solidFill>
                </a:rPr>
                <a:t> </a:t>
              </a:r>
              <a:r>
                <a:rPr lang="en-US" sz="1693" dirty="0"/>
                <a:t>charge &amp; current densities (Form Factors)</a:t>
              </a:r>
            </a:p>
          </p:txBody>
        </p:sp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" y="1214"/>
              <a:ext cx="1064" cy="1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200493" y="1502913"/>
            <a:ext cx="3138221" cy="4767015"/>
            <a:chOff x="4595" y="1119"/>
            <a:chExt cx="1762" cy="3046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663" y="1119"/>
              <a:ext cx="1247" cy="2159"/>
            </a:xfrm>
            <a:prstGeom prst="rect">
              <a:avLst/>
            </a:prstGeom>
            <a:solidFill>
              <a:srgbClr val="BBE0E3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676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595" y="3557"/>
              <a:ext cx="1762" cy="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6760">
                <a:buClr>
                  <a:srgbClr val="000000"/>
                </a:buClr>
                <a:buSzPct val="45000"/>
              </a:pPr>
              <a:r>
                <a:rPr lang="en-US" sz="1693" dirty="0">
                  <a:solidFill>
                    <a:srgbClr val="0033CC"/>
                  </a:solidFill>
                </a:rPr>
                <a:t>Longitudinal </a:t>
              </a:r>
              <a:r>
                <a:rPr lang="en-US" sz="1693" dirty="0"/>
                <a:t>momentum</a:t>
              </a:r>
            </a:p>
            <a:p>
              <a:pPr defTabSz="406760">
                <a:buClr>
                  <a:srgbClr val="000000"/>
                </a:buClr>
                <a:buSzPct val="45000"/>
              </a:pPr>
              <a:r>
                <a:rPr lang="en-US" sz="1693" dirty="0"/>
                <a:t>distributions (Parton</a:t>
              </a:r>
            </a:p>
            <a:p>
              <a:pPr defTabSz="406760">
                <a:buClr>
                  <a:srgbClr val="000000"/>
                </a:buClr>
                <a:buSzPct val="45000"/>
              </a:pPr>
              <a:r>
                <a:rPr lang="en-US" sz="1693" dirty="0"/>
                <a:t>Distribution Functions)</a:t>
              </a:r>
            </a:p>
          </p:txBody>
        </p:sp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" y="1215"/>
              <a:ext cx="1073" cy="1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1" name="AutoShape 12"/>
          <p:cNvSpPr>
            <a:spLocks noChangeArrowheads="1"/>
          </p:cNvSpPr>
          <p:nvPr/>
        </p:nvSpPr>
        <p:spPr bwMode="auto">
          <a:xfrm rot="1620000">
            <a:off x="3727511" y="2963812"/>
            <a:ext cx="989280" cy="460848"/>
          </a:xfrm>
          <a:prstGeom prst="rightArrow">
            <a:avLst>
              <a:gd name="adj1" fmla="val 50000"/>
              <a:gd name="adj2" fmla="val 53672"/>
            </a:avLst>
          </a:prstGeom>
          <a:solidFill>
            <a:srgbClr val="F4FC4A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676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795211" y="1746233"/>
            <a:ext cx="2279520" cy="3358433"/>
          </a:xfrm>
          <a:prstGeom prst="rect">
            <a:avLst/>
          </a:prstGeom>
          <a:solidFill>
            <a:srgbClr val="F2FC24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676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51" y="1944974"/>
            <a:ext cx="2041920" cy="296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 rot="19800000">
            <a:off x="7201521" y="3015006"/>
            <a:ext cx="984960" cy="459408"/>
          </a:xfrm>
          <a:prstGeom prst="leftArrow">
            <a:avLst>
              <a:gd name="adj1" fmla="val 50000"/>
              <a:gd name="adj2" fmla="val 53605"/>
            </a:avLst>
          </a:prstGeom>
          <a:solidFill>
            <a:srgbClr val="F4FC4A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676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000000"/>
              </a:solidFill>
              <a:cs typeface="Arial Unicode MS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990585" y="979360"/>
            <a:ext cx="4023360" cy="553018"/>
            <a:chOff x="1817" y="922"/>
            <a:chExt cx="2794" cy="384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817" y="1080"/>
              <a:ext cx="2794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defTabSz="406760">
                <a:buClr>
                  <a:srgbClr val="000000"/>
                </a:buClr>
                <a:buSzPct val="45000"/>
              </a:pPr>
              <a:r>
                <a:rPr lang="en-US" sz="1500" dirty="0"/>
                <a:t>X. Ji,  D. Mueller, A. </a:t>
              </a:r>
              <a:r>
                <a:rPr lang="en-US" sz="1500" dirty="0" err="1"/>
                <a:t>Radyushkin</a:t>
              </a:r>
              <a:r>
                <a:rPr lang="en-US" sz="1500" dirty="0"/>
                <a:t> (1994-1997)</a:t>
              </a: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2467" y="922"/>
              <a:ext cx="11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676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1600">
                <a:solidFill>
                  <a:srgbClr val="000000"/>
                </a:solidFill>
                <a:cs typeface="Arial Unicode MS" charset="0"/>
              </a:endParaRPr>
            </a:p>
          </p:txBody>
        </p:sp>
      </p:grp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533392" y="5281932"/>
            <a:ext cx="2986142" cy="112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1" tIns="42448" rIns="81631" bIns="42448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defTabSz="406760">
              <a:buSzPct val="100000"/>
            </a:pPr>
            <a:r>
              <a:rPr lang="en-US" sz="1693" dirty="0">
                <a:solidFill>
                  <a:srgbClr val="FF0000"/>
                </a:solidFill>
              </a:rPr>
              <a:t>Correlated </a:t>
            </a:r>
            <a:r>
              <a:rPr lang="en-US" sz="1693" dirty="0"/>
              <a:t>quark momentum </a:t>
            </a:r>
          </a:p>
          <a:p>
            <a:pPr defTabSz="406760">
              <a:buClr>
                <a:srgbClr val="000000"/>
              </a:buClr>
              <a:buSzPct val="45000"/>
            </a:pPr>
            <a:r>
              <a:rPr lang="en-US" sz="1693" dirty="0"/>
              <a:t>and transverse spatial </a:t>
            </a:r>
          </a:p>
          <a:p>
            <a:pPr defTabSz="406760">
              <a:buClr>
                <a:srgbClr val="000000"/>
              </a:buClr>
              <a:buSzPct val="45000"/>
            </a:pPr>
            <a:r>
              <a:rPr lang="en-US" sz="1693" dirty="0"/>
              <a:t>distributions (Generalized</a:t>
            </a:r>
          </a:p>
          <a:p>
            <a:pPr defTabSz="406760">
              <a:buClr>
                <a:srgbClr val="000000"/>
              </a:buClr>
              <a:buSzPct val="45000"/>
            </a:pPr>
            <a:r>
              <a:rPr lang="en-US" sz="1693" dirty="0"/>
              <a:t>Parton Distributions)</a:t>
            </a:r>
            <a:endParaRPr lang="en-US" sz="1693" dirty="0">
              <a:solidFill>
                <a:srgbClr val="FF0000"/>
              </a:solidFill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0BA951AD-A4FA-7C41-82DC-127C0BFB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85DECE-709F-5547-99FE-06FE97115E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5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34830</TotalTime>
  <Words>1658</Words>
  <Application>Microsoft Macintosh PowerPoint</Application>
  <PresentationFormat>Widescreen</PresentationFormat>
  <Paragraphs>236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 Unicode MS</vt:lpstr>
      <vt:lpstr>ＭＳ Ｐゴシック</vt:lpstr>
      <vt:lpstr>Arial</vt:lpstr>
      <vt:lpstr>Calibri</vt:lpstr>
      <vt:lpstr>Calibri Light</vt:lpstr>
      <vt:lpstr>Cambria Math</vt:lpstr>
      <vt:lpstr>Helvetica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Pawel Nadel-Turonski</dc:creator>
  <cp:lastModifiedBy>Pawel Nadel-Turonski</cp:lastModifiedBy>
  <cp:revision>513</cp:revision>
  <cp:lastPrinted>2020-09-15T20:56:54Z</cp:lastPrinted>
  <dcterms:created xsi:type="dcterms:W3CDTF">2018-08-11T17:18:14Z</dcterms:created>
  <dcterms:modified xsi:type="dcterms:W3CDTF">2020-09-21T17:27:24Z</dcterms:modified>
</cp:coreProperties>
</file>