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7" r:id="rId2"/>
    <p:sldId id="376" r:id="rId3"/>
    <p:sldId id="392" r:id="rId4"/>
    <p:sldId id="393" r:id="rId5"/>
    <p:sldId id="394" r:id="rId6"/>
    <p:sldId id="399" r:id="rId7"/>
    <p:sldId id="373" r:id="rId8"/>
    <p:sldId id="375" r:id="rId9"/>
    <p:sldId id="379" r:id="rId10"/>
    <p:sldId id="380" r:id="rId11"/>
    <p:sldId id="381" r:id="rId12"/>
    <p:sldId id="395" r:id="rId13"/>
    <p:sldId id="390" r:id="rId14"/>
    <p:sldId id="386" r:id="rId15"/>
    <p:sldId id="383" r:id="rId16"/>
    <p:sldId id="402" r:id="rId17"/>
    <p:sldId id="398" r:id="rId18"/>
    <p:sldId id="401" r:id="rId19"/>
    <p:sldId id="396" r:id="rId20"/>
    <p:sldId id="403" r:id="rId21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2B7F"/>
    <a:srgbClr val="FF00FF"/>
    <a:srgbClr val="CCFFFF"/>
    <a:srgbClr val="FF6600"/>
    <a:srgbClr val="0000FF"/>
    <a:srgbClr val="D2C4F5"/>
    <a:srgbClr val="6600CC"/>
    <a:srgbClr val="594E7F"/>
    <a:srgbClr val="00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63" autoAdjust="0"/>
    <p:restoredTop sz="91000" autoAdjust="0"/>
  </p:normalViewPr>
  <p:slideViewPr>
    <p:cSldViewPr>
      <p:cViewPr>
        <p:scale>
          <a:sx n="69" d="100"/>
          <a:sy n="69" d="100"/>
        </p:scale>
        <p:origin x="-1170" y="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58" tIns="48329" rIns="96658" bIns="48329" numCol="1" anchor="t" anchorCtr="0" compatLnSpc="1">
            <a:prstTxWarp prst="textNoShape">
              <a:avLst/>
            </a:prstTxWarp>
          </a:bodyPr>
          <a:lstStyle>
            <a:lvl1pPr defTabSz="966788" eaLnBrk="0" hangingPunct="0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58" tIns="48329" rIns="96658" bIns="48329" numCol="1" anchor="t" anchorCtr="0" compatLnSpc="1">
            <a:prstTxWarp prst="textNoShape">
              <a:avLst/>
            </a:prstTxWarp>
          </a:bodyPr>
          <a:lstStyle>
            <a:lvl1pPr algn="r" defTabSz="966788" eaLnBrk="0" hangingPunct="0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58" tIns="48329" rIns="96658" bIns="48329" numCol="1" anchor="b" anchorCtr="0" compatLnSpc="1">
            <a:prstTxWarp prst="textNoShape">
              <a:avLst/>
            </a:prstTxWarp>
          </a:bodyPr>
          <a:lstStyle>
            <a:lvl1pPr defTabSz="966788" eaLnBrk="0" hangingPunct="0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58" tIns="48329" rIns="96658" bIns="48329" numCol="1" anchor="b" anchorCtr="0" compatLnSpc="1">
            <a:prstTxWarp prst="textNoShape">
              <a:avLst/>
            </a:prstTxWarp>
          </a:bodyPr>
          <a:lstStyle>
            <a:lvl1pPr algn="r" defTabSz="966788" eaLnBrk="0" hangingPunct="0">
              <a:defRPr sz="1200">
                <a:cs typeface="Arial" charset="0"/>
              </a:defRPr>
            </a:lvl1pPr>
          </a:lstStyle>
          <a:p>
            <a:pPr>
              <a:defRPr/>
            </a:pPr>
            <a:fld id="{31BC9FFF-CF56-487E-B161-620F2C2C53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392056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58" tIns="48329" rIns="96658" bIns="48329" numCol="1" anchor="t" anchorCtr="0" compatLnSpc="1">
            <a:prstTxWarp prst="textNoShape">
              <a:avLst/>
            </a:prstTxWarp>
          </a:bodyPr>
          <a:lstStyle>
            <a:lvl1pPr defTabSz="966788" eaLnBrk="0" hangingPunct="0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58" tIns="48329" rIns="96658" bIns="48329" numCol="1" anchor="t" anchorCtr="0" compatLnSpc="1">
            <a:prstTxWarp prst="textNoShape">
              <a:avLst/>
            </a:prstTxWarp>
          </a:bodyPr>
          <a:lstStyle>
            <a:lvl1pPr algn="r" defTabSz="966788" eaLnBrk="0" hangingPunct="0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6313" y="4560888"/>
            <a:ext cx="536257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58" tIns="48329" rIns="96658" bIns="4832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58" tIns="48329" rIns="96658" bIns="48329" numCol="1" anchor="b" anchorCtr="0" compatLnSpc="1">
            <a:prstTxWarp prst="textNoShape">
              <a:avLst/>
            </a:prstTxWarp>
          </a:bodyPr>
          <a:lstStyle>
            <a:lvl1pPr defTabSz="966788" eaLnBrk="0" hangingPunct="0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58" tIns="48329" rIns="96658" bIns="48329" numCol="1" anchor="b" anchorCtr="0" compatLnSpc="1">
            <a:prstTxWarp prst="textNoShape">
              <a:avLst/>
            </a:prstTxWarp>
          </a:bodyPr>
          <a:lstStyle>
            <a:lvl1pPr algn="r" defTabSz="966788" eaLnBrk="0" hangingPunct="0">
              <a:defRPr sz="1200">
                <a:cs typeface="Arial" charset="0"/>
              </a:defRPr>
            </a:lvl1pPr>
          </a:lstStyle>
          <a:p>
            <a:pPr>
              <a:defRPr/>
            </a:pPr>
            <a:fld id="{A16CDC03-8FCE-49A8-B04D-9D4F9C6CE1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899414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D16F97B5-B7E5-4D4D-8E9E-0F5481105FFE}" type="slidenum">
              <a:rPr lang="en-US" altLang="en-US" sz="1200" smtClean="0"/>
              <a:pPr/>
              <a:t>1</a:t>
            </a:fld>
            <a:endParaRPr lang="en-US" altLang="en-US" sz="1200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6CDC03-8FCE-49A8-B04D-9D4F9C6CE1C2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284713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0" descr="ppt_BG_Title_BNL_blue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0"/>
            <a:ext cx="91821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57200" y="457200"/>
            <a:ext cx="6172200" cy="1600200"/>
          </a:xfrm>
        </p:spPr>
        <p:txBody>
          <a:bodyPr anchor="b"/>
          <a:lstStyle>
            <a:lvl1pPr algn="r">
              <a:defRPr sz="3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57200" y="2286000"/>
            <a:ext cx="6172200" cy="990600"/>
          </a:xfrm>
        </p:spPr>
        <p:txBody>
          <a:bodyPr/>
          <a:lstStyle>
            <a:lvl1pPr marL="0" indent="0" algn="r">
              <a:buFont typeface="Wingdings" pitchFamily="48" charset="2"/>
              <a:buNone/>
              <a:defRPr sz="1900" i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="" xmlns:p14="http://schemas.microsoft.com/office/powerpoint/2010/main" val="39683823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739983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304800"/>
            <a:ext cx="20955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304800"/>
            <a:ext cx="61341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32625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163706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27126420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828800"/>
            <a:ext cx="37338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37338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632663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143172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281383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218137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3124604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14816299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8" descr="REVBG_Slide4_Blue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6927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828800"/>
            <a:ext cx="76200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pic>
        <p:nvPicPr>
          <p:cNvPr id="1028" name="Picture 10" descr="barn100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6096000"/>
            <a:ext cx="6096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304800"/>
            <a:ext cx="8382000" cy="109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33" name="Text Box 9"/>
          <p:cNvSpPr txBox="1">
            <a:spLocks noChangeArrowheads="1"/>
          </p:cNvSpPr>
          <p:nvPr userDrawn="1"/>
        </p:nvSpPr>
        <p:spPr bwMode="auto">
          <a:xfrm>
            <a:off x="2209800" y="6400800"/>
            <a:ext cx="42672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000" dirty="0" err="1" smtClean="0">
                <a:ea typeface="ＭＳ Ｐゴシック" pitchFamily="48" charset="-128"/>
              </a:rPr>
              <a:t>miniCSEWG</a:t>
            </a:r>
            <a:r>
              <a:rPr lang="en-US" sz="1000" dirty="0" smtClean="0">
                <a:ea typeface="ＭＳ Ｐゴシック" pitchFamily="48" charset="-128"/>
              </a:rPr>
              <a:t> 2015</a:t>
            </a:r>
            <a:r>
              <a:rPr lang="en-US" sz="1000" baseline="0" dirty="0" smtClean="0">
                <a:ea typeface="ＭＳ Ｐゴシック" pitchFamily="48" charset="-128"/>
              </a:rPr>
              <a:t> </a:t>
            </a:r>
            <a:r>
              <a:rPr lang="en-US" sz="1000" dirty="0" smtClean="0">
                <a:ea typeface="ＭＳ Ｐゴシック" pitchFamily="48" charset="-128"/>
              </a:rPr>
              <a:t>#</a:t>
            </a:r>
            <a:fld id="{3FECF2C5-C423-4FB6-97B6-271D3DD003D1}" type="slidenum">
              <a:rPr lang="en-US" sz="1000" smtClean="0">
                <a:ea typeface="ＭＳ Ｐゴシック" pitchFamily="48" charset="-128"/>
              </a:rPr>
              <a:pPr algn="ctr">
                <a:spcBef>
                  <a:spcPct val="50000"/>
                </a:spcBef>
                <a:defRPr/>
              </a:pPr>
              <a:t>‹#›</a:t>
            </a:fld>
            <a:r>
              <a:rPr lang="en-US" sz="1000" dirty="0" smtClean="0">
                <a:ea typeface="ＭＳ Ｐゴシック" pitchFamily="48" charset="-128"/>
              </a:rPr>
              <a:t>  </a:t>
            </a:r>
            <a:r>
              <a:rPr lang="en-US" sz="1000" dirty="0">
                <a:ea typeface="ＭＳ Ｐゴシック" pitchFamily="48" charset="-128"/>
              </a:rPr>
              <a:t>-  </a:t>
            </a:r>
            <a:r>
              <a:rPr lang="en-US" sz="1000" dirty="0" smtClean="0">
                <a:ea typeface="ＭＳ Ｐゴシック" pitchFamily="48" charset="-128"/>
              </a:rPr>
              <a:t>Alejandro Sonzogni</a:t>
            </a:r>
            <a:endParaRPr lang="en-US" sz="1000" dirty="0">
              <a:ea typeface="ＭＳ Ｐゴシック" pitchFamily="48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9" r:id="rId1"/>
    <p:sldLayoutId id="2147483898" r:id="rId2"/>
    <p:sldLayoutId id="2147483897" r:id="rId3"/>
    <p:sldLayoutId id="2147483896" r:id="rId4"/>
    <p:sldLayoutId id="2147483895" r:id="rId5"/>
    <p:sldLayoutId id="2147483894" r:id="rId6"/>
    <p:sldLayoutId id="2147483893" r:id="rId7"/>
    <p:sldLayoutId id="2147483892" r:id="rId8"/>
    <p:sldLayoutId id="2147483891" r:id="rId9"/>
    <p:sldLayoutId id="2147483890" r:id="rId10"/>
    <p:sldLayoutId id="2147483889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42B7F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42B7F"/>
          </a:solidFill>
          <a:latin typeface="Arial" charset="0"/>
          <a:ea typeface="ＭＳ Ｐゴシック" pitchFamily="48" charset="-128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42B7F"/>
          </a:solidFill>
          <a:latin typeface="Arial" charset="0"/>
          <a:ea typeface="ＭＳ Ｐゴシック" pitchFamily="48" charset="-128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42B7F"/>
          </a:solidFill>
          <a:latin typeface="Arial" charset="0"/>
          <a:ea typeface="ＭＳ Ｐゴシック" pitchFamily="48" charset="-128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42B7F"/>
          </a:solidFill>
          <a:latin typeface="Arial" charset="0"/>
          <a:ea typeface="ＭＳ Ｐゴシック" pitchFamily="48" charset="-128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42B7F"/>
          </a:solidFill>
          <a:latin typeface="Arial" charset="0"/>
          <a:ea typeface="ＭＳ Ｐゴシック" pitchFamily="48" charset="-128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42B7F"/>
          </a:solidFill>
          <a:latin typeface="Arial" charset="0"/>
          <a:ea typeface="ＭＳ Ｐゴシック" pitchFamily="48" charset="-128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42B7F"/>
          </a:solidFill>
          <a:latin typeface="Arial" charset="0"/>
          <a:ea typeface="ＭＳ Ｐゴシック" pitchFamily="48" charset="-128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42B7F"/>
          </a:solidFill>
          <a:latin typeface="Arial" charset="0"/>
          <a:ea typeface="ＭＳ Ｐゴシック" pitchFamily="48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42B7F"/>
        </a:buClr>
        <a:buSzPct val="110000"/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42B7F"/>
        </a:buClr>
        <a:buSzPct val="90000"/>
        <a:buFont typeface="Times" pitchFamily="18" charset="0"/>
        <a:buChar char="•"/>
        <a:defRPr sz="2000">
          <a:solidFill>
            <a:schemeClr val="tx1"/>
          </a:solidFill>
          <a:latin typeface="+mn-lt"/>
          <a:ea typeface="+mn-ea"/>
        </a:defRPr>
      </a:lvl2pPr>
      <a:lvl3pPr marL="1085850" indent="-228600" algn="l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Clr>
          <a:srgbClr val="042B7F"/>
        </a:buClr>
        <a:buSzPct val="90000"/>
        <a:buChar char="-"/>
        <a:defRPr sz="2400">
          <a:solidFill>
            <a:schemeClr val="tx1"/>
          </a:solidFill>
          <a:latin typeface="+mn-lt"/>
          <a:ea typeface="+mn-ea"/>
        </a:defRPr>
      </a:lvl3pPr>
      <a:lvl4pPr marL="1428750" indent="-228600" algn="l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Clr>
          <a:srgbClr val="042B7F"/>
        </a:buClr>
        <a:buSzPct val="90000"/>
        <a:buChar char="-"/>
        <a:defRPr sz="2000">
          <a:solidFill>
            <a:schemeClr val="tx1"/>
          </a:solidFill>
          <a:latin typeface="+mn-lt"/>
          <a:ea typeface="+mn-ea"/>
        </a:defRPr>
      </a:lvl4pPr>
      <a:lvl5pPr marL="1771650" indent="-228600" algn="l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Clr>
          <a:srgbClr val="042B7F"/>
        </a:buClr>
        <a:buSzPct val="90000"/>
        <a:buChar char="-"/>
        <a:defRPr sz="2000">
          <a:solidFill>
            <a:schemeClr val="tx1"/>
          </a:solidFill>
          <a:latin typeface="+mn-lt"/>
          <a:ea typeface="+mn-ea"/>
        </a:defRPr>
      </a:lvl5pPr>
      <a:lvl6pPr marL="2228850" indent="-228600" algn="l" rtl="0" fontAlgn="base">
        <a:lnSpc>
          <a:spcPct val="80000"/>
        </a:lnSpc>
        <a:spcBef>
          <a:spcPct val="20000"/>
        </a:spcBef>
        <a:spcAft>
          <a:spcPct val="0"/>
        </a:spcAft>
        <a:buClr>
          <a:srgbClr val="042B7F"/>
        </a:buClr>
        <a:buSzPct val="90000"/>
        <a:buChar char="-"/>
        <a:defRPr>
          <a:solidFill>
            <a:schemeClr val="tx1"/>
          </a:solidFill>
          <a:latin typeface="+mn-lt"/>
          <a:ea typeface="+mn-ea"/>
        </a:defRPr>
      </a:lvl6pPr>
      <a:lvl7pPr marL="2686050" indent="-228600" algn="l" rtl="0" fontAlgn="base">
        <a:lnSpc>
          <a:spcPct val="80000"/>
        </a:lnSpc>
        <a:spcBef>
          <a:spcPct val="20000"/>
        </a:spcBef>
        <a:spcAft>
          <a:spcPct val="0"/>
        </a:spcAft>
        <a:buClr>
          <a:srgbClr val="042B7F"/>
        </a:buClr>
        <a:buSzPct val="90000"/>
        <a:buChar char="-"/>
        <a:defRPr>
          <a:solidFill>
            <a:schemeClr val="tx1"/>
          </a:solidFill>
          <a:latin typeface="+mn-lt"/>
          <a:ea typeface="+mn-ea"/>
        </a:defRPr>
      </a:lvl7pPr>
      <a:lvl8pPr marL="3143250" indent="-228600" algn="l" rtl="0" fontAlgn="base">
        <a:lnSpc>
          <a:spcPct val="80000"/>
        </a:lnSpc>
        <a:spcBef>
          <a:spcPct val="20000"/>
        </a:spcBef>
        <a:spcAft>
          <a:spcPct val="0"/>
        </a:spcAft>
        <a:buClr>
          <a:srgbClr val="042B7F"/>
        </a:buClr>
        <a:buSzPct val="90000"/>
        <a:buChar char="-"/>
        <a:defRPr>
          <a:solidFill>
            <a:schemeClr val="tx1"/>
          </a:solidFill>
          <a:latin typeface="+mn-lt"/>
          <a:ea typeface="+mn-ea"/>
        </a:defRPr>
      </a:lvl8pPr>
      <a:lvl9pPr marL="3600450" indent="-228600" algn="l" rtl="0" fontAlgn="base">
        <a:lnSpc>
          <a:spcPct val="80000"/>
        </a:lnSpc>
        <a:spcBef>
          <a:spcPct val="20000"/>
        </a:spcBef>
        <a:spcAft>
          <a:spcPct val="0"/>
        </a:spcAft>
        <a:buClr>
          <a:srgbClr val="042B7F"/>
        </a:buClr>
        <a:buSzPct val="90000"/>
        <a:buChar char="-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ndc.bnl.gov/nudat2/ddsl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533400"/>
            <a:ext cx="6248400" cy="2133600"/>
          </a:xfrm>
        </p:spPr>
        <p:txBody>
          <a:bodyPr/>
          <a:lstStyle/>
          <a:p>
            <a:pPr>
              <a:lnSpc>
                <a:spcPts val="5000"/>
              </a:lnSpc>
              <a:spcAft>
                <a:spcPts val="0"/>
              </a:spcAft>
            </a:pPr>
            <a:r>
              <a:rPr lang="en-US" dirty="0" smtClean="0"/>
              <a:t>ENDF/B-VII.1.x Decay Data </a:t>
            </a:r>
            <a:r>
              <a:rPr lang="en-US" dirty="0" err="1" smtClean="0"/>
              <a:t>Sublibrary</a:t>
            </a:r>
            <a:endParaRPr lang="en-US" altLang="en-US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2743200"/>
            <a:ext cx="6172200" cy="9906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en-US" dirty="0" smtClean="0"/>
              <a:t>A.A. Sonzogni, T.D. Johnson, E.A. McCutchan,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dirty="0" smtClean="0"/>
              <a:t>National Nuclear Data Center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dirty="0" smtClean="0"/>
              <a:t>Brookhaven National Laboratory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dirty="0" smtClean="0"/>
              <a:t>Building 817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dirty="0" smtClean="0"/>
              <a:t>Upton, NY 11973-5000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dirty="0" smtClean="0"/>
              <a:t>www.nndc.bnl.gov</a:t>
            </a:r>
          </a:p>
          <a:p>
            <a:pPr eaLnBrk="1" hangingPunct="1">
              <a:buFont typeface="Wingdings" pitchFamily="2" charset="2"/>
              <a:buNone/>
            </a:pPr>
            <a:endParaRPr lang="en-US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my documents\meetings\2015\Nantes\239pu-nm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6221730" cy="3760089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2819400" y="2971800"/>
            <a:ext cx="6221730" cy="3760089"/>
            <a:chOff x="2819400" y="2971800"/>
            <a:chExt cx="6221730" cy="3760089"/>
          </a:xfrm>
        </p:grpSpPr>
        <p:pic>
          <p:nvPicPr>
            <p:cNvPr id="2053" name="Picture 5" descr="C:\my documents\meetings\2015\Nantes\238u-nm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19400" y="2971800"/>
              <a:ext cx="6221730" cy="3760089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3044534" y="3097610"/>
              <a:ext cx="2365666" cy="830997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/>
                <a:t>238U fast Y</a:t>
              </a:r>
              <a:r>
                <a:rPr lang="en-US" sz="2400" b="1" baseline="-25000" dirty="0" smtClean="0"/>
                <a:t>i</a:t>
              </a:r>
              <a:r>
                <a:rPr lang="en-US" sz="2400" b="1" dirty="0" smtClean="0"/>
                <a:t>/&lt;</a:t>
              </a:r>
              <a:r>
                <a:rPr lang="en-US" sz="2400" b="1" dirty="0" err="1" smtClean="0">
                  <a:latin typeface="Symbol" panose="05050102010706020507" pitchFamily="18" charset="2"/>
                </a:rPr>
                <a:t>s</a:t>
              </a:r>
              <a:r>
                <a:rPr lang="en-US" sz="2400" b="1" dirty="0" err="1" smtClean="0"/>
                <a:t>I</a:t>
              </a:r>
              <a:r>
                <a:rPr lang="en-US" sz="2400" b="1" dirty="0" smtClean="0"/>
                <a:t>&gt;</a:t>
              </a:r>
              <a:endParaRPr lang="en-US" sz="2400" b="1" dirty="0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381000" y="304800"/>
            <a:ext cx="2438400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239Pu thermal Y</a:t>
            </a:r>
            <a:r>
              <a:rPr lang="en-US" sz="2400" b="1" baseline="-25000" dirty="0" smtClean="0"/>
              <a:t>i</a:t>
            </a:r>
            <a:r>
              <a:rPr lang="en-US" sz="2400" b="1" dirty="0" smtClean="0"/>
              <a:t>/&lt;</a:t>
            </a:r>
            <a:r>
              <a:rPr lang="en-US" sz="2400" b="1" dirty="0" err="1" smtClean="0">
                <a:latin typeface="Symbol" panose="05050102010706020507" pitchFamily="18" charset="2"/>
              </a:rPr>
              <a:t>s</a:t>
            </a:r>
            <a:r>
              <a:rPr lang="en-US" sz="2400" b="1" dirty="0" err="1" smtClean="0"/>
              <a:t>I</a:t>
            </a:r>
            <a:r>
              <a:rPr lang="en-US" sz="2400" b="1" dirty="0" smtClean="0"/>
              <a:t>&gt;</a:t>
            </a:r>
            <a:endParaRPr lang="en-US" sz="2400" b="1" dirty="0"/>
          </a:p>
        </p:txBody>
      </p:sp>
    </p:spTree>
    <p:extLst>
      <p:ext uri="{BB962C8B-B14F-4D97-AF65-F5344CB8AC3E}">
        <p14:creationId xmlns="" xmlns:p14="http://schemas.microsoft.com/office/powerpoint/2010/main" val="169986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6927"/>
            <a:ext cx="4634345" cy="6783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228600" y="400155"/>
            <a:ext cx="38100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b="1" dirty="0" smtClean="0">
                <a:solidFill>
                  <a:srgbClr val="042B7F"/>
                </a:solidFill>
              </a:rPr>
              <a:t>Systematics of &lt;</a:t>
            </a:r>
            <a:r>
              <a:rPr lang="en-US" altLang="en-US" b="1" dirty="0" err="1" smtClean="0">
                <a:solidFill>
                  <a:srgbClr val="042B7F"/>
                </a:solidFill>
                <a:latin typeface="Symbol" panose="05050102010706020507" pitchFamily="18" charset="2"/>
              </a:rPr>
              <a:t>s</a:t>
            </a:r>
            <a:r>
              <a:rPr lang="en-US" altLang="en-US" b="1" dirty="0" err="1" smtClean="0">
                <a:solidFill>
                  <a:srgbClr val="042B7F"/>
                </a:solidFill>
              </a:rPr>
              <a:t>I</a:t>
            </a:r>
            <a:r>
              <a:rPr lang="en-US" altLang="en-US" b="1" dirty="0" smtClean="0">
                <a:solidFill>
                  <a:srgbClr val="042B7F"/>
                </a:solidFill>
              </a:rPr>
              <a:t>&gt; with (3Z-A)</a:t>
            </a:r>
            <a:endParaRPr lang="en-US" altLang="en-US" b="1" dirty="0">
              <a:solidFill>
                <a:srgbClr val="042B7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1600200"/>
            <a:ext cx="35814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LFF: Light fission fragments ( Z&lt;47)</a:t>
            </a:r>
          </a:p>
          <a:p>
            <a:endParaRPr lang="en-US" sz="2400" dirty="0"/>
          </a:p>
          <a:p>
            <a:r>
              <a:rPr lang="en-US" sz="2400" dirty="0" smtClean="0"/>
              <a:t>HFF: Heavy Fission Fragments (Z &gt;= 47)</a:t>
            </a:r>
          </a:p>
          <a:p>
            <a:endParaRPr lang="en-US" sz="2400" dirty="0"/>
          </a:p>
          <a:p>
            <a:r>
              <a:rPr lang="en-US" sz="2400" dirty="0" smtClean="0"/>
              <a:t>EE: Even-Z, Even-N</a:t>
            </a:r>
          </a:p>
          <a:p>
            <a:r>
              <a:rPr lang="en-US" sz="2400" dirty="0" smtClean="0"/>
              <a:t>EO: </a:t>
            </a:r>
            <a:r>
              <a:rPr lang="en-US" sz="2400" dirty="0"/>
              <a:t>Even-Z, </a:t>
            </a:r>
            <a:r>
              <a:rPr lang="en-US" sz="2400" dirty="0" smtClean="0"/>
              <a:t>Odd-N</a:t>
            </a:r>
            <a:endParaRPr lang="en-US" sz="2400" dirty="0"/>
          </a:p>
          <a:p>
            <a:r>
              <a:rPr lang="en-US" sz="2400" dirty="0" smtClean="0"/>
              <a:t>OE</a:t>
            </a:r>
            <a:r>
              <a:rPr lang="en-US" sz="2400" dirty="0"/>
              <a:t>: </a:t>
            </a:r>
            <a:r>
              <a:rPr lang="en-US" sz="2400" dirty="0" smtClean="0"/>
              <a:t>Odd-Z</a:t>
            </a:r>
            <a:r>
              <a:rPr lang="en-US" sz="2400" dirty="0"/>
              <a:t>, Even-N</a:t>
            </a:r>
          </a:p>
          <a:p>
            <a:r>
              <a:rPr lang="en-US" sz="2400" dirty="0" smtClean="0"/>
              <a:t>OO: Odd-Z</a:t>
            </a:r>
            <a:r>
              <a:rPr lang="en-US" sz="2400" dirty="0"/>
              <a:t>, </a:t>
            </a:r>
            <a:r>
              <a:rPr lang="en-US" sz="2400" dirty="0" smtClean="0"/>
              <a:t>Odd-N</a:t>
            </a:r>
            <a:endParaRPr lang="en-US" sz="2400" dirty="0"/>
          </a:p>
        </p:txBody>
      </p:sp>
    </p:spTree>
    <p:extLst>
      <p:ext uri="{BB962C8B-B14F-4D97-AF65-F5344CB8AC3E}">
        <p14:creationId xmlns="" xmlns:p14="http://schemas.microsoft.com/office/powerpoint/2010/main" val="3214239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en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1047750"/>
            <a:ext cx="7620000" cy="4762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8200" y="228600"/>
            <a:ext cx="723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42B7F"/>
                </a:solidFill>
              </a:rPr>
              <a:t>Comparison with preliminary RENO data</a:t>
            </a:r>
            <a:endParaRPr lang="en-US" b="1" dirty="0">
              <a:solidFill>
                <a:srgbClr val="042B7F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5257800" y="2590800"/>
            <a:ext cx="2895600" cy="830997"/>
            <a:chOff x="5257800" y="2590800"/>
            <a:chExt cx="2895600" cy="830997"/>
          </a:xfrm>
        </p:grpSpPr>
        <p:sp>
          <p:nvSpPr>
            <p:cNvPr id="6" name="TextBox 5"/>
            <p:cNvSpPr txBox="1"/>
            <p:nvPr/>
          </p:nvSpPr>
          <p:spPr>
            <a:xfrm>
              <a:off x="6019800" y="2590800"/>
              <a:ext cx="2133600" cy="83099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042B7F"/>
                  </a:solidFill>
                </a:rPr>
                <a:t>Excess of antineutrinos</a:t>
              </a:r>
              <a:endParaRPr lang="en-US" sz="2400" b="1" dirty="0">
                <a:solidFill>
                  <a:srgbClr val="042B7F"/>
                </a:solidFill>
              </a:endParaRPr>
            </a:p>
          </p:txBody>
        </p:sp>
        <p:cxnSp>
          <p:nvCxnSpPr>
            <p:cNvPr id="9" name="Straight Arrow Connector 8"/>
            <p:cNvCxnSpPr/>
            <p:nvPr/>
          </p:nvCxnSpPr>
          <p:spPr bwMode="auto">
            <a:xfrm flipH="1">
              <a:off x="5257800" y="3048000"/>
              <a:ext cx="685800" cy="762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243382"/>
            <a:ext cx="87630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Next workshop on </a:t>
            </a:r>
          </a:p>
          <a:p>
            <a:pPr algn="ctr"/>
            <a:endParaRPr lang="en-US" sz="2400" b="1" dirty="0" smtClean="0"/>
          </a:p>
          <a:p>
            <a:pPr algn="ctr"/>
            <a:r>
              <a:rPr lang="en-US" sz="2400" b="1" dirty="0" smtClean="0">
                <a:solidFill>
                  <a:srgbClr val="042B7F"/>
                </a:solidFill>
              </a:rPr>
              <a:t>Modeling of Antineutrino Flux from Nuclear Reactors</a:t>
            </a:r>
          </a:p>
          <a:p>
            <a:pPr algn="ctr"/>
            <a:endParaRPr lang="en-US" sz="2400" b="1" dirty="0" smtClean="0"/>
          </a:p>
          <a:p>
            <a:pPr algn="ctr"/>
            <a:r>
              <a:rPr lang="en-US" sz="2400" b="1" dirty="0" smtClean="0"/>
              <a:t>June 2016</a:t>
            </a:r>
          </a:p>
          <a:p>
            <a:pPr algn="ctr"/>
            <a:endParaRPr lang="en-US" sz="2400" b="1" dirty="0" smtClean="0"/>
          </a:p>
          <a:p>
            <a:pPr algn="ctr"/>
            <a:r>
              <a:rPr lang="en-US" sz="2400" b="1" dirty="0" smtClean="0"/>
              <a:t>Port Jefferson or BNL</a:t>
            </a:r>
          </a:p>
          <a:p>
            <a:pPr algn="ctr"/>
            <a:endParaRPr lang="en-US" sz="2400" b="1" dirty="0" smtClean="0"/>
          </a:p>
          <a:p>
            <a:pPr algn="ctr"/>
            <a:r>
              <a:rPr lang="en-US" sz="2400" b="1" dirty="0" smtClean="0"/>
              <a:t>Tentatively Tuesday 6/14 – Thursday 6/16, 2016</a:t>
            </a:r>
          </a:p>
          <a:p>
            <a:pPr algn="ctr"/>
            <a:endParaRPr lang="en-US" sz="2400" b="1" dirty="0" smtClean="0"/>
          </a:p>
          <a:p>
            <a:pPr algn="ctr"/>
            <a:r>
              <a:rPr lang="en-US" sz="2400" b="1" dirty="0" smtClean="0"/>
              <a:t>1</a:t>
            </a:r>
            <a:r>
              <a:rPr lang="en-US" sz="2400" b="1" baseline="30000" dirty="0" smtClean="0"/>
              <a:t>st</a:t>
            </a:r>
            <a:r>
              <a:rPr lang="en-US" sz="2400" b="1" dirty="0" smtClean="0"/>
              <a:t> workshop took place at the INT, Seattle, 11/2013</a:t>
            </a:r>
          </a:p>
          <a:p>
            <a:pPr algn="ctr"/>
            <a:r>
              <a:rPr lang="en-US" sz="2400" b="1" dirty="0" smtClean="0"/>
              <a:t>2</a:t>
            </a:r>
            <a:r>
              <a:rPr lang="en-US" sz="2400" b="1" baseline="30000" dirty="0" smtClean="0"/>
              <a:t>nd</a:t>
            </a:r>
            <a:r>
              <a:rPr lang="en-US" sz="2400" b="1" dirty="0" smtClean="0"/>
              <a:t> workshop SUBATECH, Nantes, 01/2015</a:t>
            </a:r>
          </a:p>
          <a:p>
            <a:pPr algn="ctr"/>
            <a:endParaRPr lang="en-US" sz="24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my documents\ensdf\235u-elp-lightnes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762000"/>
            <a:ext cx="6249785" cy="347210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my documents\ensdf\235u-elp-evennes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8108" y="3571394"/>
            <a:ext cx="5915892" cy="328660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477000" y="1828800"/>
            <a:ext cx="2362200" cy="461665"/>
          </a:xfrm>
          <a:prstGeom prst="rect">
            <a:avLst/>
          </a:prstGeom>
          <a:noFill/>
          <a:ln>
            <a:solidFill>
              <a:srgbClr val="042B7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235U Thermal</a:t>
            </a:r>
            <a:endParaRPr lang="en-US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838200" y="228600"/>
            <a:ext cx="4953000" cy="461665"/>
          </a:xfrm>
          <a:prstGeom prst="rect">
            <a:avLst/>
          </a:prstGeom>
          <a:noFill/>
          <a:ln>
            <a:solidFill>
              <a:srgbClr val="042B7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Relation to decay heat</a:t>
            </a:r>
            <a:endParaRPr lang="en-US" sz="2400" b="1" dirty="0"/>
          </a:p>
        </p:txBody>
      </p:sp>
    </p:spTree>
    <p:extLst>
      <p:ext uri="{BB962C8B-B14F-4D97-AF65-F5344CB8AC3E}">
        <p14:creationId xmlns="" xmlns:p14="http://schemas.microsoft.com/office/powerpoint/2010/main" val="969693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my documents\ensdf\dh\elp-1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" y="1219200"/>
            <a:ext cx="8877300" cy="50896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981200" y="281877"/>
            <a:ext cx="3048000" cy="523220"/>
          </a:xfrm>
          <a:prstGeom prst="rect">
            <a:avLst/>
          </a:prstGeom>
          <a:noFill/>
          <a:ln>
            <a:solidFill>
              <a:srgbClr val="042B7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235U Thermal</a:t>
            </a:r>
            <a:endParaRPr lang="en-US" b="1" dirty="0"/>
          </a:p>
        </p:txBody>
      </p:sp>
      <p:grpSp>
        <p:nvGrpSpPr>
          <p:cNvPr id="10" name="Group 9"/>
          <p:cNvGrpSpPr/>
          <p:nvPr/>
        </p:nvGrpSpPr>
        <p:grpSpPr>
          <a:xfrm>
            <a:off x="6508174" y="281877"/>
            <a:ext cx="2376054" cy="2537523"/>
            <a:chOff x="6508174" y="281877"/>
            <a:chExt cx="2376054" cy="2537523"/>
          </a:xfrm>
        </p:grpSpPr>
        <p:sp>
          <p:nvSpPr>
            <p:cNvPr id="6" name="Rounded Rectangle 5"/>
            <p:cNvSpPr/>
            <p:nvPr/>
          </p:nvSpPr>
          <p:spPr bwMode="auto">
            <a:xfrm>
              <a:off x="7543800" y="1752600"/>
              <a:ext cx="1340427" cy="1066800"/>
            </a:xfrm>
            <a:prstGeom prst="roundRect">
              <a:avLst/>
            </a:prstGeom>
            <a:noFill/>
            <a:ln w="25400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48" charset="-128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508174" y="281877"/>
              <a:ext cx="2376054" cy="707886"/>
            </a:xfrm>
            <a:prstGeom prst="rect">
              <a:avLst/>
            </a:prstGeom>
            <a:noFill/>
            <a:ln w="25400">
              <a:solidFill>
                <a:srgbClr val="FF00FF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92Rb, 100Nb, 96Y, 101Nb,102Nb</a:t>
              </a:r>
              <a:endParaRPr lang="en-US" sz="2000" dirty="0"/>
            </a:p>
          </p:txBody>
        </p:sp>
        <p:cxnSp>
          <p:nvCxnSpPr>
            <p:cNvPr id="9" name="Straight Arrow Connector 8"/>
            <p:cNvCxnSpPr/>
            <p:nvPr/>
          </p:nvCxnSpPr>
          <p:spPr bwMode="auto">
            <a:xfrm>
              <a:off x="8534400" y="989763"/>
              <a:ext cx="0" cy="762837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</p:spTree>
    <p:extLst>
      <p:ext uri="{BB962C8B-B14F-4D97-AF65-F5344CB8AC3E}">
        <p14:creationId xmlns="" xmlns:p14="http://schemas.microsoft.com/office/powerpoint/2010/main" val="1530383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11"/>
          <p:cNvSpPr txBox="1">
            <a:spLocks noChangeArrowheads="1"/>
          </p:cNvSpPr>
          <p:nvPr/>
        </p:nvSpPr>
        <p:spPr bwMode="auto">
          <a:xfrm>
            <a:off x="228600" y="0"/>
            <a:ext cx="8610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 smtClean="0">
                <a:solidFill>
                  <a:srgbClr val="042B7F"/>
                </a:solidFill>
              </a:rPr>
              <a:t>IAEA CRP on Beta delayed neutron emitters</a:t>
            </a:r>
            <a:endParaRPr lang="en-US" altLang="en-US" b="1" dirty="0">
              <a:solidFill>
                <a:srgbClr val="042B7F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533400" y="2667000"/>
            <a:ext cx="8382000" cy="3416320"/>
            <a:chOff x="533400" y="1066800"/>
            <a:chExt cx="8382000" cy="3416320"/>
          </a:xfrm>
        </p:grpSpPr>
        <p:sp>
          <p:nvSpPr>
            <p:cNvPr id="9219" name="TextBox 4"/>
            <p:cNvSpPr txBox="1">
              <a:spLocks noChangeArrowheads="1"/>
            </p:cNvSpPr>
            <p:nvPr/>
          </p:nvSpPr>
          <p:spPr bwMode="auto">
            <a:xfrm>
              <a:off x="533400" y="1066800"/>
              <a:ext cx="8382000" cy="3416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altLang="en-US" dirty="0" err="1" smtClean="0">
                  <a:latin typeface="Symbol" pitchFamily="18" charset="2"/>
                </a:rPr>
                <a:t>n</a:t>
              </a:r>
              <a:r>
                <a:rPr lang="en-US" altLang="en-US" baseline="-25000" dirty="0" err="1" smtClean="0"/>
                <a:t>d</a:t>
              </a:r>
              <a:r>
                <a:rPr lang="en-US" altLang="en-US" dirty="0"/>
                <a:t>: Delayed nu-bar, number of neutrons for single fission event</a:t>
              </a:r>
              <a:r>
                <a:rPr lang="en-US" altLang="en-US" dirty="0" smtClean="0"/>
                <a:t>.  It can be calculated as:</a:t>
              </a:r>
              <a:endParaRPr lang="en-US" altLang="en-US" dirty="0"/>
            </a:p>
            <a:p>
              <a:pPr eaLnBrk="1" hangingPunct="1"/>
              <a:endParaRPr lang="en-US" altLang="en-US" sz="2000" dirty="0"/>
            </a:p>
            <a:p>
              <a:pPr eaLnBrk="1" hangingPunct="1"/>
              <a:r>
                <a:rPr lang="en-US" altLang="en-US" dirty="0" err="1" smtClean="0">
                  <a:latin typeface="Symbol" pitchFamily="18" charset="2"/>
                </a:rPr>
                <a:t>n</a:t>
              </a:r>
              <a:r>
                <a:rPr lang="en-US" altLang="en-US" baseline="-25000" dirty="0" err="1" smtClean="0"/>
                <a:t>d</a:t>
              </a:r>
              <a:r>
                <a:rPr lang="en-US" altLang="en-US" baseline="-25000" dirty="0" smtClean="0"/>
                <a:t> </a:t>
              </a:r>
              <a:r>
                <a:rPr lang="en-US" altLang="en-US" dirty="0" smtClean="0"/>
                <a:t>=</a:t>
              </a:r>
              <a:r>
                <a:rPr lang="en-US" altLang="en-US" sz="3600" dirty="0">
                  <a:latin typeface="Symbol" pitchFamily="18" charset="2"/>
                </a:rPr>
                <a:t>S</a:t>
              </a:r>
              <a:r>
                <a:rPr lang="en-US" altLang="en-US" dirty="0"/>
                <a:t> </a:t>
              </a:r>
              <a:r>
                <a:rPr lang="en-US" altLang="en-US" dirty="0" err="1"/>
                <a:t>CFY</a:t>
              </a:r>
              <a:r>
                <a:rPr lang="en-US" altLang="en-US" baseline="-25000" dirty="0" err="1"/>
                <a:t>i</a:t>
              </a:r>
              <a:r>
                <a:rPr lang="en-US" altLang="en-US" dirty="0"/>
                <a:t> </a:t>
              </a:r>
              <a:r>
                <a:rPr lang="en-US" altLang="en-US" dirty="0" err="1"/>
                <a:t>Pn</a:t>
              </a:r>
              <a:r>
                <a:rPr lang="en-US" altLang="en-US" baseline="-25000" dirty="0" err="1"/>
                <a:t>i</a:t>
              </a:r>
              <a:r>
                <a:rPr lang="en-US" altLang="en-US" dirty="0"/>
                <a:t>  </a:t>
              </a:r>
              <a:r>
                <a:rPr lang="en-US" altLang="en-US" dirty="0" smtClean="0"/>
                <a:t>, about 0.015/fission for 235U</a:t>
              </a:r>
            </a:p>
            <a:p>
              <a:pPr eaLnBrk="1" hangingPunct="1"/>
              <a:endParaRPr lang="en-US" altLang="en-US" sz="2000" dirty="0"/>
            </a:p>
            <a:p>
              <a:pPr eaLnBrk="1" hangingPunct="1"/>
              <a:r>
                <a:rPr lang="en-US" altLang="en-US" dirty="0" smtClean="0"/>
                <a:t>CFY: cumulative fission yield.</a:t>
              </a:r>
            </a:p>
            <a:p>
              <a:pPr eaLnBrk="1" hangingPunct="1"/>
              <a:endParaRPr lang="en-US" altLang="en-US" sz="2000" dirty="0" smtClean="0"/>
            </a:p>
            <a:p>
              <a:pPr eaLnBrk="1" hangingPunct="1"/>
              <a:r>
                <a:rPr lang="en-US" altLang="en-US" dirty="0" err="1" smtClean="0"/>
                <a:t>Pn</a:t>
              </a:r>
              <a:r>
                <a:rPr lang="en-US" altLang="en-US" dirty="0" smtClean="0"/>
                <a:t>: beta-delayed neutron probability.</a:t>
              </a:r>
            </a:p>
          </p:txBody>
        </p:sp>
        <p:cxnSp>
          <p:nvCxnSpPr>
            <p:cNvPr id="9220" name="Straight Connector 6"/>
            <p:cNvCxnSpPr>
              <a:cxnSpLocks noChangeShapeType="1"/>
            </p:cNvCxnSpPr>
            <p:nvPr/>
          </p:nvCxnSpPr>
          <p:spPr bwMode="auto">
            <a:xfrm>
              <a:off x="609600" y="1219200"/>
              <a:ext cx="304800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9221" name="Straight Connector 7"/>
            <p:cNvCxnSpPr>
              <a:cxnSpLocks noChangeShapeType="1"/>
            </p:cNvCxnSpPr>
            <p:nvPr/>
          </p:nvCxnSpPr>
          <p:spPr bwMode="auto">
            <a:xfrm>
              <a:off x="609600" y="2438400"/>
              <a:ext cx="304800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</p:grpSp>
      <p:sp>
        <p:nvSpPr>
          <p:cNvPr id="6" name="TextBox 5"/>
          <p:cNvSpPr txBox="1"/>
          <p:nvPr/>
        </p:nvSpPr>
        <p:spPr>
          <a:xfrm>
            <a:off x="381000" y="838200"/>
            <a:ext cx="8153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Will result in newly evaluated values of </a:t>
            </a:r>
            <a:r>
              <a:rPr lang="en-US" dirty="0" err="1" smtClean="0"/>
              <a:t>Pn</a:t>
            </a:r>
            <a:r>
              <a:rPr lang="en-US" dirty="0" smtClean="0"/>
              <a:t> and T</a:t>
            </a:r>
            <a:r>
              <a:rPr lang="en-US" baseline="-25000" dirty="0" smtClean="0"/>
              <a:t>1/2</a:t>
            </a:r>
            <a:r>
              <a:rPr lang="en-US" dirty="0" smtClean="0"/>
              <a:t> for delayed neutron emitters, ex, 88Br.   These data will be incorporated in ENSDF as well as the sub-library.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12199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my documents\ensdf\nubar2-j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07077" y="1447800"/>
            <a:ext cx="6667500" cy="476250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1397576" y="978570"/>
            <a:ext cx="1808018" cy="774030"/>
            <a:chOff x="1397576" y="978570"/>
            <a:chExt cx="1808018" cy="774030"/>
          </a:xfrm>
        </p:grpSpPr>
        <p:sp>
          <p:nvSpPr>
            <p:cNvPr id="6" name="TextBox 5"/>
            <p:cNvSpPr txBox="1"/>
            <p:nvPr/>
          </p:nvSpPr>
          <p:spPr>
            <a:xfrm>
              <a:off x="1397576" y="980427"/>
              <a:ext cx="914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dirty="0" smtClean="0"/>
                <a:t>232Th</a:t>
              </a:r>
              <a:endParaRPr lang="en-US" sz="1800" b="1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291194" y="978570"/>
              <a:ext cx="914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dirty="0" smtClean="0"/>
                <a:t>238U</a:t>
              </a:r>
              <a:endParaRPr lang="en-US" sz="1800" b="1" dirty="0"/>
            </a:p>
          </p:txBody>
        </p:sp>
        <p:cxnSp>
          <p:nvCxnSpPr>
            <p:cNvPr id="8" name="Straight Arrow Connector 7"/>
            <p:cNvCxnSpPr>
              <a:stCxn id="6" idx="2"/>
            </p:cNvCxnSpPr>
            <p:nvPr/>
          </p:nvCxnSpPr>
          <p:spPr bwMode="auto">
            <a:xfrm>
              <a:off x="1854776" y="1349759"/>
              <a:ext cx="266701" cy="402841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9" name="Straight Arrow Connector 8"/>
            <p:cNvCxnSpPr/>
            <p:nvPr/>
          </p:nvCxnSpPr>
          <p:spPr bwMode="auto">
            <a:xfrm flipH="1">
              <a:off x="2438400" y="1300738"/>
              <a:ext cx="176643" cy="451862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10" name="TextBox 9"/>
          <p:cNvSpPr txBox="1"/>
          <p:nvPr/>
        </p:nvSpPr>
        <p:spPr>
          <a:xfrm>
            <a:off x="3505200" y="960563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/>
              <a:t>235U</a:t>
            </a:r>
            <a:endParaRPr lang="en-US" sz="18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953000" y="989179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/>
              <a:t>241Pu</a:t>
            </a:r>
            <a:endParaRPr lang="en-US" sz="18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156362" y="935738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/>
              <a:t>238Np</a:t>
            </a:r>
            <a:endParaRPr lang="en-US" sz="1800" b="1" dirty="0"/>
          </a:p>
        </p:txBody>
      </p:sp>
      <p:cxnSp>
        <p:nvCxnSpPr>
          <p:cNvPr id="13" name="Straight Arrow Connector 12"/>
          <p:cNvCxnSpPr/>
          <p:nvPr/>
        </p:nvCxnSpPr>
        <p:spPr bwMode="auto">
          <a:xfrm>
            <a:off x="3931226" y="1309113"/>
            <a:ext cx="31174" cy="900687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flipH="1">
            <a:off x="4156362" y="1293811"/>
            <a:ext cx="287482" cy="915989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 flipH="1">
            <a:off x="4267200" y="1347902"/>
            <a:ext cx="862444" cy="101429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6" name="TextBox 15"/>
          <p:cNvSpPr txBox="1"/>
          <p:nvPr/>
        </p:nvSpPr>
        <p:spPr>
          <a:xfrm>
            <a:off x="4698422" y="1782018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/>
              <a:t>233U</a:t>
            </a:r>
            <a:endParaRPr lang="en-US" sz="18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5410200" y="1751805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/>
              <a:t>239Pu</a:t>
            </a:r>
            <a:endParaRPr lang="en-US" sz="18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5647458" y="215135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/>
              <a:t>252Cf</a:t>
            </a:r>
            <a:endParaRPr lang="en-US" sz="1800" b="1" dirty="0"/>
          </a:p>
        </p:txBody>
      </p:sp>
      <p:cxnSp>
        <p:nvCxnSpPr>
          <p:cNvPr id="19" name="Straight Arrow Connector 18"/>
          <p:cNvCxnSpPr/>
          <p:nvPr/>
        </p:nvCxnSpPr>
        <p:spPr bwMode="auto">
          <a:xfrm>
            <a:off x="5070762" y="2121137"/>
            <a:ext cx="84860" cy="399545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" name="Straight Arrow Connector 19"/>
          <p:cNvCxnSpPr/>
          <p:nvPr/>
        </p:nvCxnSpPr>
        <p:spPr bwMode="auto">
          <a:xfrm flipH="1">
            <a:off x="5410200" y="2121137"/>
            <a:ext cx="200890" cy="545863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Straight Arrow Connector 20"/>
          <p:cNvCxnSpPr/>
          <p:nvPr/>
        </p:nvCxnSpPr>
        <p:spPr bwMode="auto">
          <a:xfrm flipH="1">
            <a:off x="5510645" y="2437023"/>
            <a:ext cx="341168" cy="450343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2" name="Text Box 11"/>
          <p:cNvSpPr txBox="1">
            <a:spLocks noChangeArrowheads="1"/>
          </p:cNvSpPr>
          <p:nvPr/>
        </p:nvSpPr>
        <p:spPr bwMode="auto">
          <a:xfrm>
            <a:off x="304800" y="304800"/>
            <a:ext cx="8610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 smtClean="0">
                <a:solidFill>
                  <a:srgbClr val="042B7F"/>
                </a:solidFill>
              </a:rPr>
              <a:t>Delayed nu-bars calculated using </a:t>
            </a:r>
            <a:r>
              <a:rPr lang="en-US" altLang="en-US" b="1" dirty="0" err="1" smtClean="0">
                <a:solidFill>
                  <a:srgbClr val="042B7F"/>
                </a:solidFill>
              </a:rPr>
              <a:t>Pn</a:t>
            </a:r>
            <a:r>
              <a:rPr lang="en-US" altLang="en-US" b="1" dirty="0" smtClean="0">
                <a:solidFill>
                  <a:srgbClr val="042B7F"/>
                </a:solidFill>
              </a:rPr>
              <a:t> and CFY</a:t>
            </a:r>
            <a:endParaRPr lang="en-US" altLang="en-US" b="1" dirty="0">
              <a:solidFill>
                <a:srgbClr val="042B7F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my documents\ensdf\nubar-j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38250" y="1472477"/>
            <a:ext cx="6667500" cy="47625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4"/>
          <p:cNvGrpSpPr/>
          <p:nvPr/>
        </p:nvGrpSpPr>
        <p:grpSpPr>
          <a:xfrm>
            <a:off x="1452995" y="1056825"/>
            <a:ext cx="1808018" cy="774030"/>
            <a:chOff x="1397576" y="978570"/>
            <a:chExt cx="1808018" cy="774030"/>
          </a:xfrm>
        </p:grpSpPr>
        <p:sp>
          <p:nvSpPr>
            <p:cNvPr id="6" name="TextBox 5"/>
            <p:cNvSpPr txBox="1"/>
            <p:nvPr/>
          </p:nvSpPr>
          <p:spPr>
            <a:xfrm>
              <a:off x="1397576" y="980427"/>
              <a:ext cx="914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dirty="0" smtClean="0"/>
                <a:t>232Th</a:t>
              </a:r>
              <a:endParaRPr lang="en-US" sz="1800" b="1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291194" y="978570"/>
              <a:ext cx="914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dirty="0" smtClean="0"/>
                <a:t>238U</a:t>
              </a:r>
              <a:endParaRPr lang="en-US" sz="1800" b="1" dirty="0"/>
            </a:p>
          </p:txBody>
        </p:sp>
        <p:cxnSp>
          <p:nvCxnSpPr>
            <p:cNvPr id="8" name="Straight Arrow Connector 7"/>
            <p:cNvCxnSpPr>
              <a:stCxn id="6" idx="2"/>
            </p:cNvCxnSpPr>
            <p:nvPr/>
          </p:nvCxnSpPr>
          <p:spPr bwMode="auto">
            <a:xfrm>
              <a:off x="1854776" y="1349759"/>
              <a:ext cx="266701" cy="402841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9" name="Straight Arrow Connector 8"/>
            <p:cNvCxnSpPr/>
            <p:nvPr/>
          </p:nvCxnSpPr>
          <p:spPr bwMode="auto">
            <a:xfrm flipH="1">
              <a:off x="2438400" y="1300738"/>
              <a:ext cx="176643" cy="451862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228600" y="152400"/>
            <a:ext cx="86106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dirty="0" smtClean="0"/>
              <a:t>As before, but plotting lighter and heavier fission fragments contributions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74172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200" y="1371600"/>
            <a:ext cx="6485164" cy="5044017"/>
          </a:xfrm>
          <a:prstGeom prst="rect">
            <a:avLst/>
          </a:prstGeom>
        </p:spPr>
      </p:pic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228600" y="152400"/>
            <a:ext cx="86106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dirty="0" smtClean="0"/>
              <a:t>Now looking at the contributions of the different fission modes.</a:t>
            </a:r>
            <a:endParaRPr lang="en-US" dirty="0"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05600" y="2362200"/>
            <a:ext cx="2209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Using Katakura’s 5-Gaussian </a:t>
            </a:r>
            <a:r>
              <a:rPr lang="en-US" sz="2000" dirty="0" err="1" smtClean="0"/>
              <a:t>parametrization</a:t>
            </a:r>
            <a:r>
              <a:rPr lang="en-US" sz="2000" dirty="0" smtClean="0"/>
              <a:t> (IAEA CRP)</a:t>
            </a:r>
            <a:endParaRPr lang="en-US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33400" y="304800"/>
            <a:ext cx="7772400" cy="5678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r>
              <a:rPr lang="en-US" dirty="0" smtClean="0"/>
              <a:t>Will present work on:</a:t>
            </a:r>
          </a:p>
          <a:p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 Fixing bugs in ENDF/B-VII.1</a:t>
            </a:r>
          </a:p>
          <a:p>
            <a:pPr>
              <a:buFont typeface="Arial" pitchFamily="34" charset="0"/>
              <a:buChar char="•"/>
            </a:pPr>
            <a:endParaRPr lang="en-US" sz="1100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 New data for ENDF/B-VII.1.1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 Related activities we are active on:</a:t>
            </a:r>
          </a:p>
          <a:p>
            <a:pPr>
              <a:buFont typeface="Arial" pitchFamily="34" charset="0"/>
              <a:buChar char="•"/>
            </a:pPr>
            <a:endParaRPr lang="en-US" sz="1100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   Beta-delayed neutron emitters CRP (IAEA).</a:t>
            </a:r>
          </a:p>
          <a:p>
            <a:pPr>
              <a:buFont typeface="Arial" pitchFamily="34" charset="0"/>
              <a:buChar char="•"/>
            </a:pPr>
            <a:endParaRPr lang="en-US" sz="1100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   Decay Heat Consultants meeting (IAEA).</a:t>
            </a:r>
          </a:p>
          <a:p>
            <a:pPr>
              <a:buFont typeface="Arial" pitchFamily="34" charset="0"/>
              <a:buChar char="•"/>
            </a:pPr>
            <a:endParaRPr lang="en-US" sz="1100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   Reactor antineutrinos</a:t>
            </a:r>
          </a:p>
          <a:p>
            <a:pPr>
              <a:buFont typeface="Arial" pitchFamily="34" charset="0"/>
              <a:buChar char="•"/>
            </a:pPr>
            <a:endParaRPr lang="en-US" sz="1100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   ORNL and Jyvaskyla experiments</a:t>
            </a:r>
          </a:p>
        </p:txBody>
      </p:sp>
    </p:spTree>
    <p:extLst>
      <p:ext uri="{BB962C8B-B14F-4D97-AF65-F5344CB8AC3E}">
        <p14:creationId xmlns="" xmlns:p14="http://schemas.microsoft.com/office/powerpoint/2010/main" val="9669365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ubarK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400" y="685800"/>
            <a:ext cx="7053943" cy="54864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7162800" y="2438400"/>
            <a:ext cx="1981200" cy="193899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D2, most </a:t>
            </a:r>
            <a:r>
              <a:rPr lang="en-US" sz="2000" dirty="0" err="1" smtClean="0"/>
              <a:t>asymetric</a:t>
            </a:r>
            <a:r>
              <a:rPr lang="en-US" sz="2000" dirty="0" smtClean="0"/>
              <a:t> fission are the main (90%) contributors to delayed </a:t>
            </a:r>
            <a:r>
              <a:rPr lang="en-US" sz="2000" dirty="0" err="1" smtClean="0"/>
              <a:t>nubars</a:t>
            </a:r>
            <a:endParaRPr lang="en-US" sz="2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1"/>
          <p:cNvSpPr txBox="1">
            <a:spLocks noChangeArrowheads="1"/>
          </p:cNvSpPr>
          <p:nvPr/>
        </p:nvSpPr>
        <p:spPr bwMode="auto">
          <a:xfrm>
            <a:off x="685800" y="152400"/>
            <a:ext cx="7391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 smtClean="0">
                <a:solidFill>
                  <a:srgbClr val="042B7F"/>
                </a:solidFill>
              </a:rPr>
              <a:t>ENDF/B-VII.1 decay data sub-library </a:t>
            </a:r>
            <a:endParaRPr lang="en-US" altLang="en-US" b="1" baseline="-25000" dirty="0">
              <a:solidFill>
                <a:srgbClr val="042B7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9600" y="762000"/>
            <a:ext cx="777240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Errors in ENDF/B-VII.1:</a:t>
            </a:r>
          </a:p>
          <a:p>
            <a:r>
              <a:rPr lang="en-US" dirty="0" smtClean="0"/>
              <a:t>98mY </a:t>
            </a:r>
            <a:r>
              <a:rPr lang="en-US" dirty="0" err="1" smtClean="0"/>
              <a:t>Pn</a:t>
            </a:r>
            <a:r>
              <a:rPr lang="en-US" dirty="0" smtClean="0"/>
              <a:t> value, should be 0.034 but its is given as 0.00331.</a:t>
            </a:r>
          </a:p>
          <a:p>
            <a:r>
              <a:rPr lang="en-US" dirty="0" smtClean="0"/>
              <a:t>90Kr, 2</a:t>
            </a:r>
            <a:r>
              <a:rPr lang="en-US" baseline="30000" dirty="0" smtClean="0"/>
              <a:t>nd</a:t>
            </a:r>
            <a:r>
              <a:rPr lang="en-US" dirty="0" smtClean="0"/>
              <a:t> decay should have </a:t>
            </a:r>
            <a:r>
              <a:rPr lang="en-US" dirty="0" err="1" smtClean="0"/>
              <a:t>rfs</a:t>
            </a:r>
            <a:r>
              <a:rPr lang="en-US" dirty="0" smtClean="0"/>
              <a:t>=1.</a:t>
            </a:r>
          </a:p>
          <a:p>
            <a:endParaRPr lang="en-US" dirty="0" smtClean="0"/>
          </a:p>
          <a:p>
            <a:r>
              <a:rPr lang="en-US" u="sng" dirty="0" smtClean="0"/>
              <a:t>Minor bugs in ENDF/B-VII.1:</a:t>
            </a:r>
          </a:p>
          <a:p>
            <a:r>
              <a:rPr lang="en-US" dirty="0" smtClean="0"/>
              <a:t>Nuclides that are known to be 2</a:t>
            </a:r>
            <a:r>
              <a:rPr lang="en-US" dirty="0" smtClean="0">
                <a:latin typeface="Symbol" pitchFamily="18" charset="2"/>
              </a:rPr>
              <a:t>b</a:t>
            </a:r>
            <a:r>
              <a:rPr lang="en-US" dirty="0" smtClean="0"/>
              <a:t>- or 2EC, but no half-life is known, much less the beta spectra.</a:t>
            </a:r>
          </a:p>
          <a:p>
            <a:endParaRPr lang="en-US" dirty="0" smtClean="0"/>
          </a:p>
          <a:p>
            <a:r>
              <a:rPr lang="en-US" u="sng" dirty="0" smtClean="0"/>
              <a:t>Serious Issue:</a:t>
            </a:r>
          </a:p>
          <a:p>
            <a:r>
              <a:rPr lang="en-US" dirty="0" smtClean="0"/>
              <a:t>ENDF/B-VII.1 is out of synch with ENDF/B fission yields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1"/>
          <p:cNvSpPr txBox="1">
            <a:spLocks noChangeArrowheads="1"/>
          </p:cNvSpPr>
          <p:nvPr/>
        </p:nvSpPr>
        <p:spPr bwMode="auto">
          <a:xfrm>
            <a:off x="228600" y="228600"/>
            <a:ext cx="7848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 smtClean="0">
                <a:solidFill>
                  <a:srgbClr val="042B7F"/>
                </a:solidFill>
              </a:rPr>
              <a:t>What we’ve done since the last release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09600" y="762000"/>
            <a:ext cx="7772400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Improve antineutrino spectra calculations by including </a:t>
            </a:r>
            <a:r>
              <a:rPr lang="en-US" dirty="0" err="1" smtClean="0"/>
              <a:t>I</a:t>
            </a:r>
            <a:r>
              <a:rPr lang="en-US" dirty="0" err="1" smtClean="0">
                <a:latin typeface="Symbol" pitchFamily="18" charset="2"/>
              </a:rPr>
              <a:t>b</a:t>
            </a:r>
            <a:r>
              <a:rPr lang="en-US" dirty="0" smtClean="0"/>
              <a:t> from TAGS experiments</a:t>
            </a:r>
          </a:p>
          <a:p>
            <a:r>
              <a:rPr lang="en-US" dirty="0" smtClean="0"/>
              <a:t>and </a:t>
            </a:r>
            <a:r>
              <a:rPr lang="en-US" dirty="0" err="1" smtClean="0"/>
              <a:t>I</a:t>
            </a:r>
            <a:r>
              <a:rPr lang="en-US" dirty="0" err="1" smtClean="0">
                <a:latin typeface="Symbol" pitchFamily="18" charset="2"/>
              </a:rPr>
              <a:t>b</a:t>
            </a:r>
            <a:r>
              <a:rPr lang="en-US" dirty="0" smtClean="0"/>
              <a:t> following fit to </a:t>
            </a:r>
            <a:r>
              <a:rPr lang="en-US" dirty="0" err="1" smtClean="0"/>
              <a:t>Tengblad</a:t>
            </a:r>
            <a:r>
              <a:rPr lang="en-US" dirty="0" smtClean="0"/>
              <a:t> 1990 data</a:t>
            </a:r>
          </a:p>
          <a:p>
            <a:endParaRPr lang="en-US" sz="1400" dirty="0" smtClean="0"/>
          </a:p>
          <a:p>
            <a:r>
              <a:rPr lang="en-US" sz="1800" dirty="0" smtClean="0"/>
              <a:t>92Rb	Use the 2006LH01 gamma normalization</a:t>
            </a:r>
          </a:p>
          <a:p>
            <a:r>
              <a:rPr lang="en-US" sz="1800" dirty="0" smtClean="0"/>
              <a:t>137I	Run LOGFT , Added 2 E2 gammas, run BRICC</a:t>
            </a:r>
          </a:p>
          <a:p>
            <a:r>
              <a:rPr lang="en-US" sz="1800" dirty="0" smtClean="0"/>
              <a:t>135sb	Run LOGFT , Added 2 E2 gammas, run BRICC</a:t>
            </a:r>
          </a:p>
          <a:p>
            <a:endParaRPr lang="en-US" sz="1800" dirty="0" smtClean="0"/>
          </a:p>
          <a:p>
            <a:r>
              <a:rPr lang="en-US" sz="1800" dirty="0" smtClean="0"/>
              <a:t>95Sr,140Cs,95Y,143La,145La,141Cs,143Ba,91Rb,93Rb,94Rb,144La	use IB TAGS</a:t>
            </a:r>
          </a:p>
          <a:p>
            <a:endParaRPr lang="en-US" sz="1800" dirty="0" smtClean="0"/>
          </a:p>
          <a:p>
            <a:r>
              <a:rPr lang="en-US" sz="1800" dirty="0" smtClean="0"/>
              <a:t>82Ge	Use ENSDF assuming IB(GS)=0</a:t>
            </a:r>
          </a:p>
          <a:p>
            <a:r>
              <a:rPr lang="en-US" sz="1800" dirty="0" smtClean="0"/>
              <a:t>83Ge	Use ENSDF assuming IB(GS)=1</a:t>
            </a:r>
          </a:p>
          <a:p>
            <a:endParaRPr lang="en-US" sz="1800" dirty="0" smtClean="0"/>
          </a:p>
          <a:p>
            <a:r>
              <a:rPr lang="en-US" sz="1800" dirty="0" smtClean="0"/>
              <a:t>90Br,96Rb,98Y,138I,88B,99Y,89br,134sb,95rb,82As	Adjust the beta feeding to match </a:t>
            </a:r>
            <a:r>
              <a:rPr lang="en-US" sz="1800" dirty="0" err="1" smtClean="0"/>
              <a:t>Rudstam's</a:t>
            </a:r>
            <a:r>
              <a:rPr lang="en-US" sz="1800" dirty="0" smtClean="0"/>
              <a:t> data</a:t>
            </a:r>
          </a:p>
          <a:p>
            <a:endParaRPr lang="en-US" sz="1800" dirty="0" smtClean="0"/>
          </a:p>
          <a:p>
            <a:r>
              <a:rPr lang="en-US" sz="1800" dirty="0" smtClean="0"/>
              <a:t>91Br	Use </a:t>
            </a:r>
            <a:r>
              <a:rPr lang="en-US" sz="1800" dirty="0" err="1" smtClean="0"/>
              <a:t>Woehr</a:t>
            </a:r>
            <a:r>
              <a:rPr lang="en-US" sz="1800" dirty="0" smtClean="0"/>
              <a:t> beta feeding, neutron have to be added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09600" y="762000"/>
            <a:ext cx="7772400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We have participated in experiments in ORNL and Jyvaskyla that measured new TAGS data for about 30 nuclides, which will be added to the library (IB, EEM, ELP).</a:t>
            </a:r>
          </a:p>
          <a:p>
            <a:endParaRPr lang="en-US" dirty="0" smtClean="0"/>
          </a:p>
          <a:p>
            <a:r>
              <a:rPr lang="en-US" dirty="0" smtClean="0"/>
              <a:t>The next release may also include antineutrino spectra for some nuclides.</a:t>
            </a:r>
          </a:p>
          <a:p>
            <a:endParaRPr lang="en-US" dirty="0" smtClean="0"/>
          </a:p>
          <a:p>
            <a:r>
              <a:rPr lang="en-US" dirty="0" smtClean="0"/>
              <a:t>Comparison between different Decay data sub-libraries can be found at </a:t>
            </a:r>
            <a:r>
              <a:rPr lang="en-US" dirty="0" smtClean="0">
                <a:hlinkClick r:id="rId2"/>
              </a:rPr>
              <a:t>www.nndc.bnl.gov/nudat2/ddsl</a:t>
            </a:r>
            <a:r>
              <a:rPr lang="en-US" dirty="0" smtClean="0"/>
              <a:t>/</a:t>
            </a:r>
          </a:p>
          <a:p>
            <a:endParaRPr lang="en-US" dirty="0" smtClean="0"/>
          </a:p>
          <a:p>
            <a:endParaRPr lang="en-US" sz="1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762000"/>
            <a:ext cx="7772400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 important drawback of the sub-library is the absence of level information.   As a result, it can not be used  to obtain coincidences.</a:t>
            </a:r>
          </a:p>
          <a:p>
            <a:endParaRPr lang="en-US" dirty="0" smtClean="0"/>
          </a:p>
          <a:p>
            <a:r>
              <a:rPr lang="en-US" dirty="0" smtClean="0"/>
              <a:t>If a new XML format is approved, the next major release will include these level data.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Next slides, some applications</a:t>
            </a:r>
          </a:p>
          <a:p>
            <a:endParaRPr lang="en-US" dirty="0" smtClean="0"/>
          </a:p>
          <a:p>
            <a:endParaRPr lang="en-US" sz="1400" dirty="0" smtClean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00200"/>
            <a:ext cx="4256909" cy="324335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0" y="838200"/>
            <a:ext cx="41771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No adjustable parameters</a:t>
            </a:r>
            <a:endParaRPr lang="en-US" sz="2000" dirty="0"/>
          </a:p>
          <a:p>
            <a:r>
              <a:rPr lang="en-US" sz="2000" dirty="0" smtClean="0"/>
              <a:t>Phys. Rev. </a:t>
            </a:r>
            <a:r>
              <a:rPr lang="en-US" sz="2000" dirty="0"/>
              <a:t>C </a:t>
            </a:r>
            <a:r>
              <a:rPr lang="en-US" sz="2000" b="1" dirty="0"/>
              <a:t>91</a:t>
            </a:r>
            <a:r>
              <a:rPr lang="en-US" sz="2000" dirty="0"/>
              <a:t>, 011301(R) (2015</a:t>
            </a:r>
            <a:r>
              <a:rPr lang="en-US" sz="2000" dirty="0" smtClean="0"/>
              <a:t>)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52400"/>
            <a:ext cx="4256909" cy="323829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429000"/>
            <a:ext cx="4256909" cy="3276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81000" y="5029200"/>
            <a:ext cx="4114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smtClean="0">
                <a:solidFill>
                  <a:srgbClr val="042B7F"/>
                </a:solidFill>
              </a:rPr>
              <a:t>For energies &gt; 5 </a:t>
            </a:r>
            <a:r>
              <a:rPr lang="en-US" sz="1800" b="1" dirty="0" err="1" smtClean="0">
                <a:solidFill>
                  <a:srgbClr val="042B7F"/>
                </a:solidFill>
              </a:rPr>
              <a:t>MeV</a:t>
            </a:r>
            <a:r>
              <a:rPr lang="en-US" sz="1800" b="1" dirty="0" smtClean="0">
                <a:solidFill>
                  <a:srgbClr val="042B7F"/>
                </a:solidFill>
              </a:rPr>
              <a:t>, the electron and antineutrino spectra are mainly due to about 20 nuclides</a:t>
            </a:r>
          </a:p>
          <a:p>
            <a:pPr algn="ctr"/>
            <a:r>
              <a:rPr lang="en-US" sz="1800" b="1" dirty="0" smtClean="0">
                <a:solidFill>
                  <a:srgbClr val="00B050"/>
                </a:solidFill>
              </a:rPr>
              <a:t>The decay of these nuclides is of great interest</a:t>
            </a:r>
            <a:endParaRPr lang="en-US" sz="1800" b="1" dirty="0">
              <a:solidFill>
                <a:srgbClr val="00B050"/>
              </a:solidFill>
            </a:endParaRPr>
          </a:p>
        </p:txBody>
      </p:sp>
      <p:sp>
        <p:nvSpPr>
          <p:cNvPr id="4" name="Text Box 11"/>
          <p:cNvSpPr txBox="1">
            <a:spLocks noChangeArrowheads="1"/>
          </p:cNvSpPr>
          <p:nvPr/>
        </p:nvSpPr>
        <p:spPr bwMode="auto">
          <a:xfrm>
            <a:off x="0" y="0"/>
            <a:ext cx="46482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 smtClean="0">
                <a:solidFill>
                  <a:srgbClr val="042B7F"/>
                </a:solidFill>
              </a:rPr>
              <a:t>Recent (</a:t>
            </a:r>
            <a:r>
              <a:rPr lang="en-US" altLang="en-US" b="1" dirty="0" err="1" smtClean="0">
                <a:solidFill>
                  <a:srgbClr val="042B7F"/>
                </a:solidFill>
              </a:rPr>
              <a:t>n,fission</a:t>
            </a:r>
            <a:r>
              <a:rPr lang="en-US" altLang="en-US" b="1" dirty="0" smtClean="0">
                <a:solidFill>
                  <a:srgbClr val="042B7F"/>
                </a:solidFill>
              </a:rPr>
              <a:t>) Beta Spectra Calculations</a:t>
            </a:r>
            <a:endParaRPr lang="en-US" altLang="en-US" b="1" dirty="0">
              <a:solidFill>
                <a:srgbClr val="042B7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262600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400"/>
            <a:ext cx="5858743" cy="4669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43000" y="5486400"/>
            <a:ext cx="72148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integral of antineutrino multiplicity has a similar behavior as the delayed neutron multiplicity. </a:t>
            </a:r>
            <a:endParaRPr lang="en-US" sz="2400" baseline="30000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731962717"/>
              </p:ext>
            </p:extLst>
          </p:nvPr>
        </p:nvGraphicFramePr>
        <p:xfrm>
          <a:off x="5858743" y="1371600"/>
          <a:ext cx="3124200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3057"/>
                <a:gridCol w="2201143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Target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Delayed</a:t>
                      </a:r>
                      <a:r>
                        <a:rPr lang="en-US" baseline="0" dirty="0" smtClean="0"/>
                        <a:t> neutron</a:t>
                      </a:r>
                    </a:p>
                    <a:p>
                      <a:r>
                        <a:rPr lang="en-US" baseline="0" dirty="0" smtClean="0"/>
                        <a:t>multiplicity/fission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238U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4.4E-2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235U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1.59E-2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241Pu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1.62E-2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239Pu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6.45E-3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9" name="Group 8"/>
          <p:cNvGrpSpPr/>
          <p:nvPr/>
        </p:nvGrpSpPr>
        <p:grpSpPr>
          <a:xfrm>
            <a:off x="228600" y="228600"/>
            <a:ext cx="8153400" cy="523220"/>
            <a:chOff x="228600" y="228600"/>
            <a:chExt cx="8153400" cy="523220"/>
          </a:xfrm>
        </p:grpSpPr>
        <p:sp>
          <p:nvSpPr>
            <p:cNvPr id="4" name="Text Box 11"/>
            <p:cNvSpPr txBox="1">
              <a:spLocks noChangeArrowheads="1"/>
            </p:cNvSpPr>
            <p:nvPr/>
          </p:nvSpPr>
          <p:spPr bwMode="auto">
            <a:xfrm>
              <a:off x="228600" y="228600"/>
              <a:ext cx="81534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b="1" dirty="0" smtClean="0">
                  <a:solidFill>
                    <a:srgbClr val="042B7F"/>
                  </a:solidFill>
                  <a:latin typeface="Symbol" pitchFamily="18" charset="2"/>
                </a:rPr>
                <a:t>n</a:t>
              </a:r>
              <a:r>
                <a:rPr lang="en-US" altLang="en-US" b="1" dirty="0" smtClean="0">
                  <a:solidFill>
                    <a:srgbClr val="042B7F"/>
                  </a:solidFill>
                </a:rPr>
                <a:t> + p </a:t>
              </a:r>
              <a:r>
                <a:rPr lang="en-US" altLang="en-US" b="1" dirty="0" smtClean="0">
                  <a:solidFill>
                    <a:srgbClr val="042B7F"/>
                  </a:solidFill>
                  <a:sym typeface="Wingdings" pitchFamily="2" charset="2"/>
                </a:rPr>
                <a:t> n + e</a:t>
              </a:r>
              <a:r>
                <a:rPr lang="en-US" altLang="en-US" b="1" baseline="30000" dirty="0" smtClean="0">
                  <a:solidFill>
                    <a:srgbClr val="042B7F"/>
                  </a:solidFill>
                  <a:sym typeface="Wingdings" pitchFamily="2" charset="2"/>
                </a:rPr>
                <a:t>+</a:t>
              </a:r>
              <a:r>
                <a:rPr lang="en-US" altLang="en-US" b="1" dirty="0" smtClean="0">
                  <a:solidFill>
                    <a:srgbClr val="042B7F"/>
                  </a:solidFill>
                  <a:sym typeface="Wingdings" pitchFamily="2" charset="2"/>
                </a:rPr>
                <a:t> </a:t>
              </a:r>
              <a:r>
                <a:rPr lang="en-US" altLang="en-US" b="1" dirty="0" smtClean="0">
                  <a:solidFill>
                    <a:srgbClr val="042B7F"/>
                  </a:solidFill>
                </a:rPr>
                <a:t>cross section integrated spectra</a:t>
              </a:r>
              <a:endParaRPr lang="en-US" altLang="en-US" b="1" dirty="0">
                <a:solidFill>
                  <a:srgbClr val="042B7F"/>
                </a:solidFill>
              </a:endParaRPr>
            </a:p>
          </p:txBody>
        </p:sp>
        <p:cxnSp>
          <p:nvCxnSpPr>
            <p:cNvPr id="8" name="Straight Connector 7"/>
            <p:cNvCxnSpPr/>
            <p:nvPr/>
          </p:nvCxnSpPr>
          <p:spPr bwMode="auto">
            <a:xfrm>
              <a:off x="304800" y="381000"/>
              <a:ext cx="2286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="" xmlns:p14="http://schemas.microsoft.com/office/powerpoint/2010/main" val="2257860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my documents\meetings\2015\Nantes\235u-f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6248400" cy="3776207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05691" y="304800"/>
            <a:ext cx="2237509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235U thermal fission yields</a:t>
            </a:r>
            <a:endParaRPr lang="en-US" sz="2400" b="1" dirty="0"/>
          </a:p>
        </p:txBody>
      </p:sp>
      <p:grpSp>
        <p:nvGrpSpPr>
          <p:cNvPr id="6" name="Group 5"/>
          <p:cNvGrpSpPr/>
          <p:nvPr/>
        </p:nvGrpSpPr>
        <p:grpSpPr>
          <a:xfrm>
            <a:off x="-20782" y="2928549"/>
            <a:ext cx="9012382" cy="3776207"/>
            <a:chOff x="-20782" y="2928549"/>
            <a:chExt cx="9012382" cy="3776207"/>
          </a:xfrm>
        </p:grpSpPr>
        <p:pic>
          <p:nvPicPr>
            <p:cNvPr id="1027" name="Picture 3" descr="C:\my documents\meetings\2015\Nantes\235u-nm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3200" y="2928549"/>
              <a:ext cx="6248400" cy="3776207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3044534" y="3097610"/>
              <a:ext cx="2237509" cy="830997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/>
                <a:t>235U thermal Y</a:t>
              </a:r>
              <a:r>
                <a:rPr lang="en-US" sz="2400" b="1" baseline="-25000" dirty="0" smtClean="0"/>
                <a:t>i</a:t>
              </a:r>
              <a:r>
                <a:rPr lang="en-US" sz="2400" b="1" dirty="0" smtClean="0"/>
                <a:t>/&lt;</a:t>
              </a:r>
              <a:r>
                <a:rPr lang="en-US" sz="2400" b="1" dirty="0" err="1" smtClean="0">
                  <a:latin typeface="Symbol" panose="05050102010706020507" pitchFamily="18" charset="2"/>
                </a:rPr>
                <a:t>s</a:t>
              </a:r>
              <a:r>
                <a:rPr lang="en-US" sz="2400" b="1" dirty="0" err="1" smtClean="0"/>
                <a:t>I</a:t>
              </a:r>
              <a:r>
                <a:rPr lang="en-US" sz="2400" b="1" dirty="0" smtClean="0"/>
                <a:t>&gt;</a:t>
              </a:r>
              <a:endParaRPr lang="en-US" sz="2400" b="1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0" y="4552423"/>
              <a:ext cx="2895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/>
                <a:t>Y</a:t>
              </a:r>
              <a:r>
                <a:rPr lang="en-US" sz="2400" b="1" baseline="-25000" dirty="0" smtClean="0"/>
                <a:t>i</a:t>
              </a:r>
              <a:r>
                <a:rPr lang="en-US" sz="2400" b="1" dirty="0" smtClean="0"/>
                <a:t>=</a:t>
              </a:r>
              <a:r>
                <a:rPr lang="en-US" sz="2400" b="1" dirty="0" err="1" smtClean="0"/>
                <a:t>CFY</a:t>
              </a:r>
              <a:r>
                <a:rPr lang="en-US" sz="2400" b="1" baseline="-25000" dirty="0" err="1" smtClean="0"/>
                <a:t>i</a:t>
              </a:r>
              <a:r>
                <a:rPr lang="en-US" b="1" dirty="0" err="1" smtClean="0">
                  <a:latin typeface="Arial"/>
                  <a:cs typeface="Arial"/>
                </a:rPr>
                <a:t>∫</a:t>
              </a:r>
              <a:r>
                <a:rPr lang="en-US" sz="2400" b="1" dirty="0" err="1" smtClean="0">
                  <a:latin typeface="Symbol" panose="05050102010706020507" pitchFamily="18" charset="2"/>
                </a:rPr>
                <a:t>s</a:t>
              </a:r>
              <a:r>
                <a:rPr lang="en-US" sz="2400" b="1" dirty="0" smtClean="0"/>
                <a:t>(e)</a:t>
              </a:r>
              <a:r>
                <a:rPr lang="en-US" sz="2400" b="1" dirty="0" err="1" smtClean="0"/>
                <a:t>I</a:t>
              </a:r>
              <a:r>
                <a:rPr lang="en-US" sz="2400" b="1" dirty="0" err="1" smtClean="0">
                  <a:latin typeface="Symbol" panose="05050102010706020507" pitchFamily="18" charset="2"/>
                </a:rPr>
                <a:t>n</a:t>
              </a:r>
              <a:r>
                <a:rPr lang="en-US" sz="2400" b="1" dirty="0" err="1" smtClean="0"/>
                <a:t>i</a:t>
              </a:r>
              <a:r>
                <a:rPr lang="en-US" sz="2400" b="1" dirty="0" smtClean="0"/>
                <a:t>(e)</a:t>
              </a:r>
              <a:endParaRPr lang="en-US" sz="2400" b="1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-20782" y="5307917"/>
              <a:ext cx="2895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/>
                <a:t>&lt;</a:t>
              </a:r>
              <a:r>
                <a:rPr lang="en-US" sz="2400" b="1" dirty="0" err="1" smtClean="0">
                  <a:latin typeface="Symbol" panose="05050102010706020507" pitchFamily="18" charset="2"/>
                </a:rPr>
                <a:t>s</a:t>
              </a:r>
              <a:r>
                <a:rPr lang="en-US" sz="2400" b="1" dirty="0" err="1" smtClean="0"/>
                <a:t>I</a:t>
              </a:r>
              <a:r>
                <a:rPr lang="en-US" sz="2400" b="1" dirty="0" smtClean="0"/>
                <a:t>&gt;=</a:t>
              </a:r>
              <a:r>
                <a:rPr lang="en-US" b="1" dirty="0" err="1" smtClean="0">
                  <a:latin typeface="Symbol" panose="05050102010706020507" pitchFamily="18" charset="2"/>
                </a:rPr>
                <a:t>S</a:t>
              </a:r>
              <a:r>
                <a:rPr lang="en-US" sz="2400" b="1" dirty="0" err="1" smtClean="0"/>
                <a:t>Yi</a:t>
              </a:r>
              <a:endParaRPr lang="en-US" sz="2400" b="1" dirty="0"/>
            </a:p>
          </p:txBody>
        </p:sp>
      </p:grpSp>
    </p:spTree>
    <p:extLst>
      <p:ext uri="{BB962C8B-B14F-4D97-AF65-F5344CB8AC3E}">
        <p14:creationId xmlns="" xmlns:p14="http://schemas.microsoft.com/office/powerpoint/2010/main" val="108831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3">
      <a:dk1>
        <a:srgbClr val="322F31"/>
      </a:dk1>
      <a:lt1>
        <a:srgbClr val="FFFFFF"/>
      </a:lt1>
      <a:dk2>
        <a:srgbClr val="322F31"/>
      </a:dk2>
      <a:lt2>
        <a:srgbClr val="322F31"/>
      </a:lt2>
      <a:accent1>
        <a:srgbClr val="8071B4"/>
      </a:accent1>
      <a:accent2>
        <a:srgbClr val="8071B4"/>
      </a:accent2>
      <a:accent3>
        <a:srgbClr val="FFFFFF"/>
      </a:accent3>
      <a:accent4>
        <a:srgbClr val="292728"/>
      </a:accent4>
      <a:accent5>
        <a:srgbClr val="C0BBD6"/>
      </a:accent5>
      <a:accent6>
        <a:srgbClr val="7366A3"/>
      </a:accent6>
      <a:hlink>
        <a:srgbClr val="8071B4"/>
      </a:hlink>
      <a:folHlink>
        <a:srgbClr val="8071B4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4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48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3">
        <a:dk1>
          <a:srgbClr val="322F31"/>
        </a:dk1>
        <a:lt1>
          <a:srgbClr val="FFFFFF"/>
        </a:lt1>
        <a:dk2>
          <a:srgbClr val="322F31"/>
        </a:dk2>
        <a:lt2>
          <a:srgbClr val="322F31"/>
        </a:lt2>
        <a:accent1>
          <a:srgbClr val="8071B4"/>
        </a:accent1>
        <a:accent2>
          <a:srgbClr val="8071B4"/>
        </a:accent2>
        <a:accent3>
          <a:srgbClr val="FFFFFF"/>
        </a:accent3>
        <a:accent4>
          <a:srgbClr val="292728"/>
        </a:accent4>
        <a:accent5>
          <a:srgbClr val="C0BBD6"/>
        </a:accent5>
        <a:accent6>
          <a:srgbClr val="7366A3"/>
        </a:accent6>
        <a:hlink>
          <a:srgbClr val="8071B4"/>
        </a:hlink>
        <a:folHlink>
          <a:srgbClr val="8071B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5005</TotalTime>
  <Words>652</Words>
  <Application>Microsoft Office PowerPoint</Application>
  <PresentationFormat>On-screen Show (4:3)</PresentationFormat>
  <Paragraphs>138</Paragraphs>
  <Slides>20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Blank Presentation</vt:lpstr>
      <vt:lpstr>ENDF/B-VII.1.x Decay Data Sublibrary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BNL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Tiffany Gagnon</dc:creator>
  <cp:lastModifiedBy>raccoon</cp:lastModifiedBy>
  <cp:revision>377</cp:revision>
  <cp:lastPrinted>2007-07-02T19:06:14Z</cp:lastPrinted>
  <dcterms:created xsi:type="dcterms:W3CDTF">2007-06-28T20:22:43Z</dcterms:created>
  <dcterms:modified xsi:type="dcterms:W3CDTF">2015-05-07T13:44:54Z</dcterms:modified>
</cp:coreProperties>
</file>