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1"/>
  </p:notesMasterIdLst>
  <p:handoutMasterIdLst>
    <p:handoutMasterId r:id="rId12"/>
  </p:handoutMasterIdLst>
  <p:sldIdLst>
    <p:sldId id="493" r:id="rId2"/>
    <p:sldId id="538" r:id="rId3"/>
    <p:sldId id="521" r:id="rId4"/>
    <p:sldId id="542" r:id="rId5"/>
    <p:sldId id="544" r:id="rId6"/>
    <p:sldId id="543" r:id="rId7"/>
    <p:sldId id="545" r:id="rId8"/>
    <p:sldId id="539" r:id="rId9"/>
    <p:sldId id="537" r:id="rId1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8" autoAdjust="0"/>
    <p:restoredTop sz="89064" autoAdjust="0"/>
  </p:normalViewPr>
  <p:slideViewPr>
    <p:cSldViewPr snapToGrid="0">
      <p:cViewPr varScale="1">
        <p:scale>
          <a:sx n="73" d="100"/>
          <a:sy n="73" d="100"/>
        </p:scale>
        <p:origin x="-894" y="-102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050" y="-8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5/6/2015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5/6/2015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3" tIns="46657" rIns="93313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centric, ~26 libraries in use at LLNL ENDFB6,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6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0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 anchor="b" anchorCtr="0"/>
          <a:lstStyle>
            <a:lvl1pPr>
              <a:lnSpc>
                <a:spcPts val="3800"/>
              </a:lnSpc>
              <a:defRPr b="0" i="1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1733685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6192725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2548084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 smtClean="0"/>
              <a:t>Authors Name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12725" y="6483008"/>
            <a:ext cx="346002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bIns="0" anchor="b" anchorCtr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 rotWithShape="1">
          <a:blip r:embed="rId12"/>
          <a:stretch/>
        </p:blipFill>
        <p:spPr bwMode="auto">
          <a:xfrm>
            <a:off x="77931" y="6483882"/>
            <a:ext cx="289220" cy="27823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418549" y="6744618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 smtClean="0">
                <a:latin typeface="Arial"/>
                <a:cs typeface="Arial"/>
              </a:rPr>
              <a:t>LLNL-PRES-xxxxxx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3" descr="\\Gs-san1\tpg\GS-Images\LOGOS\NNSA - National Nuclear Security Administration\NNSA_Logo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016" y="6516913"/>
            <a:ext cx="922116" cy="2553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1" r:id="rId5"/>
    <p:sldLayoutId id="2147483717" r:id="rId6"/>
    <p:sldLayoutId id="2147483718" r:id="rId7"/>
    <p:sldLayoutId id="2147483719" r:id="rId8"/>
    <p:sldLayoutId id="2147483720" r:id="rId9"/>
    <p:sldLayoutId id="2147483722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1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8539" y="706595"/>
            <a:ext cx="8229600" cy="986725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Improved Neutron Capture </a:t>
            </a:r>
            <a:r>
              <a:rPr lang="en-US" altLang="en-US" dirty="0" smtClean="0">
                <a:solidFill>
                  <a:srgbClr val="000000"/>
                </a:solidFill>
              </a:rPr>
              <a:t>Gamma-Ray Data for Li and F ENDF Libraries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Mini-CSEWG-2015 Brookhaven National Lab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dirty="0" smtClean="0">
                <a:latin typeface="Arial"/>
                <a:cs typeface="Arial"/>
              </a:rPr>
              <a:t>Brad Sleaford</a:t>
            </a:r>
          </a:p>
          <a:p>
            <a:pPr lvl="0">
              <a:spcBef>
                <a:spcPct val="0"/>
              </a:spcBef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144631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Lucida Handwriting"/>
              </a:rPr>
              <a:t>May 7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Lucida Handwriting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Lucida Handwriting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1525"/>
            <a:ext cx="8229600" cy="3615668"/>
          </a:xfrm>
        </p:spPr>
        <p:txBody>
          <a:bodyPr/>
          <a:lstStyle/>
          <a:p>
            <a:pPr marL="341313" indent="-341313">
              <a:spcBef>
                <a:spcPct val="50000"/>
              </a:spcBef>
            </a:pPr>
            <a:r>
              <a:rPr lang="en-US" altLang="en-US" dirty="0"/>
              <a:t>LLNL – B. W. </a:t>
            </a:r>
            <a:r>
              <a:rPr lang="en-US" altLang="en-US" dirty="0" smtClean="0"/>
              <a:t>Sleaford, C. Mattoon</a:t>
            </a:r>
            <a:endParaRPr lang="en-US" altLang="en-US" dirty="0"/>
          </a:p>
          <a:p>
            <a:pPr marL="341313" indent="-341313">
              <a:spcBef>
                <a:spcPct val="50000"/>
              </a:spcBef>
            </a:pPr>
            <a:r>
              <a:rPr lang="en-US" altLang="en-US" dirty="0"/>
              <a:t>LBNL – R.B. Firestone, A. Hurst, S. </a:t>
            </a:r>
            <a:r>
              <a:rPr lang="en-US" altLang="en-US" dirty="0" smtClean="0"/>
              <a:t>Basunia, L. Bernstein </a:t>
            </a:r>
            <a:endParaRPr lang="en-US" altLang="en-US" dirty="0"/>
          </a:p>
          <a:p>
            <a:pPr marL="341313" indent="-341313">
              <a:spcBef>
                <a:spcPct val="50000"/>
              </a:spcBef>
            </a:pPr>
            <a:r>
              <a:rPr lang="en-US" altLang="en-US" dirty="0"/>
              <a:t>Budapest Reactor –T. Belgya, L. Szentmiklósi </a:t>
            </a:r>
          </a:p>
          <a:p>
            <a:pPr marL="341313" indent="-341313">
              <a:spcBef>
                <a:spcPct val="50000"/>
              </a:spcBef>
            </a:pPr>
            <a:r>
              <a:rPr lang="en-US" altLang="en-US" dirty="0"/>
              <a:t>Charles University (Prague) – M. Krticka, F. </a:t>
            </a:r>
            <a:r>
              <a:rPr lang="en-US" altLang="en-US" dirty="0" smtClean="0"/>
              <a:t>Becvar</a:t>
            </a:r>
            <a:endParaRPr lang="en-US" dirty="0" smtClean="0"/>
          </a:p>
          <a:p>
            <a:r>
              <a:rPr lang="en-US" altLang="en-US" dirty="0" smtClean="0"/>
              <a:t> FRM </a:t>
            </a:r>
            <a:r>
              <a:rPr lang="en-US" altLang="en-US" dirty="0"/>
              <a:t>II Reactor (Munich)- Zs. </a:t>
            </a:r>
            <a:r>
              <a:rPr lang="en-US" altLang="en-US" dirty="0" smtClean="0"/>
              <a:t>Revay, C. Genreith</a:t>
            </a:r>
          </a:p>
          <a:p>
            <a:r>
              <a:rPr lang="en-US" altLang="en-US" dirty="0" smtClean="0"/>
              <a:t> IAEA </a:t>
            </a:r>
            <a:r>
              <a:rPr lang="en-US" altLang="en-US" dirty="0"/>
              <a:t>– R. </a:t>
            </a:r>
            <a:r>
              <a:rPr lang="en-US" altLang="en-US" dirty="0" smtClean="0"/>
              <a:t>Capote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Collaborators</a:t>
            </a:r>
            <a:endParaRPr lang="en-US" sz="2400" b="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983843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International Experimental and Theory Effort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Why: Capture Gamma Application-Non </a:t>
            </a:r>
            <a:r>
              <a:rPr lang="en-US" dirty="0" smtClean="0"/>
              <a:t>Proliferation- ~26 Isotopes tested at LLNL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899867"/>
            <a:ext cx="91440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b" anchorCtr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Used in ANY spectroscopy application, Emergency response, Nonproliferation, </a:t>
            </a:r>
            <a:r>
              <a:rPr lang="en-US" dirty="0" smtClean="0">
                <a:solidFill>
                  <a:schemeClr val="bg1"/>
                </a:solidFill>
              </a:rPr>
              <a:t>etc.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1314"/>
            <a:ext cx="4432041" cy="300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02020" y="15395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Measurement of gamma spectra from Pu mass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604" y="1454816"/>
            <a:ext cx="4287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Gammas are 6-12 MeV (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    Clear of competing  lines</a:t>
            </a:r>
          </a:p>
          <a:p>
            <a:pPr lvl="1"/>
            <a:r>
              <a:rPr lang="en-US" dirty="0" smtClean="0"/>
              <a:t>    More difficult to shield</a:t>
            </a:r>
          </a:p>
          <a:p>
            <a:pPr lvl="1"/>
            <a:r>
              <a:rPr lang="en-US" dirty="0" smtClean="0"/>
              <a:t>    Fingerprint of capturing isotope</a:t>
            </a:r>
          </a:p>
          <a:p>
            <a:endParaRPr lang="en-US" dirty="0" smtClean="0"/>
          </a:p>
          <a:p>
            <a:r>
              <a:rPr lang="en-US" dirty="0" smtClean="0"/>
              <a:t>-Neutrons from spontaneous fission    	Actinides present</a:t>
            </a:r>
          </a:p>
          <a:p>
            <a:endParaRPr lang="en-US" dirty="0" smtClean="0"/>
          </a:p>
          <a:p>
            <a:r>
              <a:rPr lang="en-US" dirty="0" smtClean="0"/>
              <a:t>-Neutrons coupled  to gammas </a:t>
            </a:r>
          </a:p>
          <a:p>
            <a:endParaRPr lang="en-US" dirty="0" smtClean="0"/>
          </a:p>
          <a:p>
            <a:r>
              <a:rPr lang="en-US" dirty="0" smtClean="0"/>
              <a:t>-Passive or active neutron </a:t>
            </a:r>
            <a:r>
              <a:rPr lang="en-US" dirty="0" smtClean="0"/>
              <a:t>sources</a:t>
            </a:r>
          </a:p>
          <a:p>
            <a:endParaRPr lang="en-US" dirty="0"/>
          </a:p>
          <a:p>
            <a:r>
              <a:rPr lang="en-US" dirty="0" smtClean="0"/>
              <a:t>-Thermal Capture Dominates-</a:t>
            </a:r>
          </a:p>
          <a:p>
            <a:r>
              <a:rPr lang="en-US" dirty="0"/>
              <a:t>	</a:t>
            </a:r>
            <a:r>
              <a:rPr lang="en-US" dirty="0" smtClean="0"/>
              <a:t>Cross section larger,</a:t>
            </a:r>
          </a:p>
          <a:p>
            <a:r>
              <a:rPr lang="en-US" dirty="0" smtClean="0"/>
              <a:t> 	</a:t>
            </a:r>
            <a:r>
              <a:rPr lang="en-US" dirty="0" smtClean="0"/>
              <a:t>Thermalization</a:t>
            </a:r>
            <a:r>
              <a:rPr lang="en-US" dirty="0" smtClean="0"/>
              <a:t> time vs HPGe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12" y="254688"/>
            <a:ext cx="8957388" cy="1005840"/>
          </a:xfrm>
        </p:spPr>
        <p:txBody>
          <a:bodyPr/>
          <a:lstStyle/>
          <a:p>
            <a:r>
              <a:rPr lang="en-US" dirty="0"/>
              <a:t>IAEA </a:t>
            </a:r>
            <a:r>
              <a:rPr lang="en-US" dirty="0" smtClean="0"/>
              <a:t>CRP </a:t>
            </a:r>
            <a:r>
              <a:rPr lang="en-US" dirty="0"/>
              <a:t>Capture Gamma Spectra for ~260 Isotopes </a:t>
            </a:r>
            <a:r>
              <a:rPr lang="en-US" dirty="0" smtClean="0"/>
              <a:t>36K lines </a:t>
            </a:r>
            <a:r>
              <a:rPr lang="en-US" dirty="0" smtClean="0"/>
              <a:t>~ Budapest Reactor </a:t>
            </a:r>
            <a:r>
              <a:rPr lang="en-US" dirty="0" smtClean="0"/>
              <a:t>Measurements + FRMII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07" y="1260528"/>
            <a:ext cx="372865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94" y="1260528"/>
            <a:ext cx="3971667" cy="491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71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0" y="165005"/>
            <a:ext cx="8752115" cy="2695761"/>
          </a:xfrm>
        </p:spPr>
        <p:txBody>
          <a:bodyPr/>
          <a:lstStyle/>
          <a:p>
            <a:r>
              <a:rPr lang="en-US" dirty="0" smtClean="0"/>
              <a:t>Li </a:t>
            </a:r>
            <a:r>
              <a:rPr lang="en-US" dirty="0" smtClean="0"/>
              <a:t>&amp; </a:t>
            </a:r>
            <a:r>
              <a:rPr lang="en-US" dirty="0" smtClean="0"/>
              <a:t>F </a:t>
            </a:r>
            <a:r>
              <a:rPr lang="en-US" dirty="0" smtClean="0"/>
              <a:t>changes:</a:t>
            </a:r>
            <a:br>
              <a:rPr lang="en-US" dirty="0" smtClean="0"/>
            </a:br>
            <a:r>
              <a:rPr lang="en-US" dirty="0" smtClean="0"/>
              <a:t>-MT </a:t>
            </a:r>
            <a:r>
              <a:rPr lang="en-US" dirty="0" smtClean="0"/>
              <a:t>102 </a:t>
            </a:r>
            <a:r>
              <a:rPr lang="en-US" dirty="0" smtClean="0"/>
              <a:t>File 12 Yields -&gt;EGAF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’s Thermal Region </a:t>
            </a:r>
            <a:br>
              <a:rPr lang="en-US" dirty="0" smtClean="0"/>
            </a:br>
            <a:r>
              <a:rPr lang="en-US" dirty="0"/>
              <a:t>-</a:t>
            </a:r>
            <a:r>
              <a:rPr lang="en-US" dirty="0" smtClean="0"/>
              <a:t>Matched-Total </a:t>
            </a:r>
            <a:r>
              <a:rPr lang="en-US" dirty="0" smtClean="0"/>
              <a:t>Capture Cross </a:t>
            </a:r>
            <a:r>
              <a:rPr lang="en-US" dirty="0" smtClean="0"/>
              <a:t>section &amp; Q value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-Cascades </a:t>
            </a:r>
            <a:r>
              <a:rPr lang="en-US" dirty="0"/>
              <a:t>are complete-no quasi continuum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smtClean="0"/>
              <a:t>Tested with NJOY, FUDGE at LLNL+ applications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5558" y="3079436"/>
            <a:ext cx="62753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3.00600E+3 5.96340E+0          1          0          3          0 32512102 2982</a:t>
            </a:r>
          </a:p>
          <a:p>
            <a:r>
              <a:rPr lang="en-US" sz="1400" dirty="0"/>
              <a:t> 0.000000+0 0.000000+0    </a:t>
            </a:r>
            <a:r>
              <a:rPr lang="en-US" sz="1400" dirty="0" smtClean="0"/>
              <a:t>       </a:t>
            </a:r>
            <a:r>
              <a:rPr lang="en-US" sz="1400" dirty="0"/>
              <a:t>0          0          1          2 32512102 2983</a:t>
            </a:r>
          </a:p>
          <a:p>
            <a:r>
              <a:rPr lang="en-US" sz="1400" dirty="0"/>
              <a:t>         </a:t>
            </a:r>
            <a:r>
              <a:rPr lang="en-US" sz="1400" dirty="0" smtClean="0"/>
              <a:t> 2          </a:t>
            </a:r>
            <a:r>
              <a:rPr lang="en-US" sz="1400" dirty="0"/>
              <a:t>2                         </a:t>
            </a:r>
            <a:r>
              <a:rPr lang="en-US" sz="1400" dirty="0" smtClean="0"/>
              <a:t>                                         </a:t>
            </a:r>
            <a:r>
              <a:rPr lang="en-US" sz="1400" dirty="0"/>
              <a:t>32512102 2984</a:t>
            </a:r>
          </a:p>
          <a:p>
            <a:r>
              <a:rPr lang="en-US" sz="1400" dirty="0"/>
              <a:t> 1.000000-5 1.776633+0 2.000000+7 1.390000+0  </a:t>
            </a:r>
            <a:r>
              <a:rPr lang="en-US" sz="1400" dirty="0" smtClean="0"/>
              <a:t>        </a:t>
            </a:r>
            <a:r>
              <a:rPr lang="en-US" sz="1400" dirty="0"/>
              <a:t>32512102 2985</a:t>
            </a:r>
          </a:p>
          <a:p>
            <a:r>
              <a:rPr lang="en-US" sz="1400" dirty="0"/>
              <a:t> 7.245909+6 0.000000+0          2          2          1          2 32512102 2986</a:t>
            </a:r>
          </a:p>
          <a:p>
            <a:r>
              <a:rPr lang="en-US" sz="1400" dirty="0"/>
              <a:t>          2          2                                            </a:t>
            </a:r>
            <a:r>
              <a:rPr lang="en-US" sz="1400" dirty="0" smtClean="0"/>
              <a:t>                      </a:t>
            </a:r>
            <a:r>
              <a:rPr lang="en-US" sz="1400" dirty="0"/>
              <a:t>32512102 2987</a:t>
            </a:r>
          </a:p>
          <a:p>
            <a:r>
              <a:rPr lang="en-US" sz="1400" dirty="0"/>
              <a:t> 1.000000-5 7.964218-1 2.000000+7 6.100000-1      </a:t>
            </a:r>
            <a:r>
              <a:rPr lang="en-US" sz="1400" dirty="0" smtClean="0"/>
              <a:t>      </a:t>
            </a:r>
            <a:r>
              <a:rPr lang="en-US" sz="1400" dirty="0"/>
              <a:t>32512102 2988</a:t>
            </a:r>
          </a:p>
          <a:p>
            <a:r>
              <a:rPr lang="en-US" sz="1400" dirty="0"/>
              <a:t> 6.768811+6 0.000000+0          2          2          1          2 </a:t>
            </a:r>
            <a:r>
              <a:rPr lang="en-US" sz="1400" dirty="0" smtClean="0"/>
              <a:t> 32512102 </a:t>
            </a:r>
            <a:r>
              <a:rPr lang="en-US" sz="1400" dirty="0"/>
              <a:t>2989</a:t>
            </a:r>
          </a:p>
          <a:p>
            <a:r>
              <a:rPr lang="en-US" sz="1400" dirty="0"/>
              <a:t>          2          2                                            </a:t>
            </a:r>
            <a:r>
              <a:rPr lang="en-US" sz="1400" dirty="0" smtClean="0"/>
              <a:t>                      </a:t>
            </a:r>
            <a:r>
              <a:rPr lang="en-US" sz="1400" dirty="0"/>
              <a:t>32512102 2990</a:t>
            </a:r>
          </a:p>
          <a:p>
            <a:r>
              <a:rPr lang="en-US" sz="1400" dirty="0"/>
              <a:t> 1.000000-5 4.868814-1 2.000000+7 3.900000-1    </a:t>
            </a:r>
            <a:r>
              <a:rPr lang="en-US" sz="1400" dirty="0" smtClean="0"/>
              <a:t>         32512102 </a:t>
            </a:r>
            <a:r>
              <a:rPr lang="en-US" sz="1400" dirty="0"/>
              <a:t>2991</a:t>
            </a:r>
          </a:p>
          <a:p>
            <a:r>
              <a:rPr lang="en-US" sz="1400" dirty="0"/>
              <a:t> 4.775945+5 0.000000+0          1          2          1          2 32512102 2992</a:t>
            </a:r>
          </a:p>
          <a:p>
            <a:r>
              <a:rPr lang="en-US" sz="1400" dirty="0"/>
              <a:t>          2          2                                          </a:t>
            </a:r>
            <a:r>
              <a:rPr lang="en-US" sz="1400" dirty="0" smtClean="0"/>
              <a:t>                        </a:t>
            </a:r>
            <a:r>
              <a:rPr lang="en-US" sz="1400" dirty="0"/>
              <a:t>32512102 2993</a:t>
            </a:r>
          </a:p>
          <a:p>
            <a:r>
              <a:rPr lang="en-US" sz="1400" dirty="0"/>
              <a:t> 1.000000-5 4.933301-1 2.000000+7 3.900000-1   </a:t>
            </a:r>
            <a:r>
              <a:rPr lang="en-US" sz="1400" dirty="0" smtClean="0"/>
              <a:t>         </a:t>
            </a:r>
            <a:r>
              <a:rPr lang="en-US" sz="1400" dirty="0"/>
              <a:t>32512102 2994</a:t>
            </a:r>
          </a:p>
          <a:p>
            <a:r>
              <a:rPr lang="en-US" sz="1400" dirty="0"/>
              <a:t>                                                                  </a:t>
            </a:r>
            <a:r>
              <a:rPr lang="en-US" sz="1400" dirty="0" smtClean="0"/>
              <a:t>                        </a:t>
            </a:r>
            <a:r>
              <a:rPr lang="en-US" sz="1400" dirty="0"/>
              <a:t>32512 </a:t>
            </a:r>
            <a:r>
              <a:rPr lang="en-US" sz="1400" dirty="0" smtClean="0"/>
              <a:t>  </a:t>
            </a:r>
            <a:r>
              <a:rPr lang="en-US" sz="1400" dirty="0"/>
              <a:t>0 2995</a:t>
            </a:r>
          </a:p>
        </p:txBody>
      </p:sp>
    </p:spTree>
    <p:extLst>
      <p:ext uri="{BB962C8B-B14F-4D97-AF65-F5344CB8AC3E}">
        <p14:creationId xmlns:p14="http://schemas.microsoft.com/office/powerpoint/2010/main" val="386030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834223"/>
          </a:xfrm>
        </p:spPr>
        <p:txBody>
          <a:bodyPr/>
          <a:lstStyle/>
          <a:p>
            <a:r>
              <a:rPr lang="en-US" dirty="0" smtClean="0"/>
              <a:t>Li6-Significant </a:t>
            </a:r>
            <a:r>
              <a:rPr lang="en-US" dirty="0" smtClean="0"/>
              <a:t>line </a:t>
            </a:r>
            <a:r>
              <a:rPr lang="en-US" dirty="0" smtClean="0"/>
              <a:t>intensity changes </a:t>
            </a:r>
            <a:r>
              <a:rPr lang="en-US" dirty="0" smtClean="0"/>
              <a:t>and minor energy differences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4" y="1983882"/>
            <a:ext cx="4141787" cy="299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88" y="1737360"/>
            <a:ext cx="4747171" cy="335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01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had few changes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260475"/>
            <a:ext cx="7216775" cy="43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30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8497" y="191516"/>
            <a:ext cx="8229600" cy="536272"/>
          </a:xfrm>
        </p:spPr>
        <p:txBody>
          <a:bodyPr/>
          <a:lstStyle/>
          <a:p>
            <a:pPr algn="ctr"/>
            <a:r>
              <a:rPr lang="en-US" altLang="en-US" dirty="0"/>
              <a:t>26 beta Libraries </a:t>
            </a:r>
            <a:r>
              <a:rPr lang="en-US" altLang="en-US" dirty="0" smtClean="0"/>
              <a:t>have been in testing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graphicFrame>
        <p:nvGraphicFramePr>
          <p:cNvPr id="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93304"/>
              </p:ext>
            </p:extLst>
          </p:nvPr>
        </p:nvGraphicFramePr>
        <p:xfrm>
          <a:off x="548639" y="136849"/>
          <a:ext cx="8334103" cy="6553200"/>
        </p:xfrm>
        <a:graphic>
          <a:graphicData uri="http://schemas.openxmlformats.org/drawingml/2006/table">
            <a:tbl>
              <a:tblPr/>
              <a:tblGrid>
                <a:gridCol w="1203659"/>
                <a:gridCol w="1208349"/>
                <a:gridCol w="1206005"/>
                <a:gridCol w="1203659"/>
                <a:gridCol w="1757388"/>
                <a:gridCol w="1755043"/>
              </a:tblGrid>
              <a:tr h="359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Z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%NA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barns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number of Gammas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99.9844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0.33260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0.01557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0.00052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Li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7.589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0.04000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Li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92.411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0.05000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0.01000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19.82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0.50000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80.18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0.01000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98.892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0.00353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99.6337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0.08000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99.7628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0.00019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0.00960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165</a:t>
                      </a:r>
                      <a:endParaRPr kumimoji="1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0.53000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233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0.06000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283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0.23000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291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Si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92.2297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0.18000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54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0.17000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0.53000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470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75.771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45.55000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383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Cl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24.229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0.43000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77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Fe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91.75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2.59000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46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104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11.14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0.60000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182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26.4985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19.90000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126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183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14.3136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10.30000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212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30.6422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1.70000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64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186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28.4259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38.50000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152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82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Pb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207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22.0827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0.62500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24A9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3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o Background Col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5428</TotalTime>
  <Words>474</Words>
  <Application>Microsoft Office PowerPoint</Application>
  <PresentationFormat>On-screen Show (4:3)</PresentationFormat>
  <Paragraphs>211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1_No Background Color</vt:lpstr>
      <vt:lpstr>Improved Neutron Capture Gamma-Ray Data for Li and F ENDF Libraries</vt:lpstr>
      <vt:lpstr>Collaborators</vt:lpstr>
      <vt:lpstr>Why: Capture Gamma Application-Non Proliferation- ~26 Isotopes tested at LLNL</vt:lpstr>
      <vt:lpstr>IAEA CRP Capture Gamma Spectra for ~260 Isotopes 36K lines ~ Budapest Reactor Measurements + FRMII</vt:lpstr>
      <vt:lpstr>Li &amp; F changes: -MT 102 File 12 Yields -&gt;EGAF s’s Thermal Region  -Matched-Total Capture Cross section &amp; Q value -Cascades are complete-no quasi continuum  -Tested with NJOY, FUDGE at LLNL+ applications</vt:lpstr>
      <vt:lpstr>Li6-Significant line intensity changes and minor energy differences </vt:lpstr>
      <vt:lpstr>F had few changes</vt:lpstr>
      <vt:lpstr>26 beta Libraries have been in testing 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Hadley, Kirk Hadley</dc:creator>
  <cp:lastModifiedBy>sleaford1</cp:lastModifiedBy>
  <cp:revision>63</cp:revision>
  <cp:lastPrinted>2014-11-26T19:21:00Z</cp:lastPrinted>
  <dcterms:created xsi:type="dcterms:W3CDTF">2014-11-26T18:51:33Z</dcterms:created>
  <dcterms:modified xsi:type="dcterms:W3CDTF">2015-05-06T18:55:47Z</dcterms:modified>
</cp:coreProperties>
</file>