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6" r:id="rId1"/>
  </p:sldMasterIdLst>
  <p:notesMasterIdLst>
    <p:notesMasterId r:id="rId23"/>
  </p:notesMasterIdLst>
  <p:sldIdLst>
    <p:sldId id="304" r:id="rId2"/>
    <p:sldId id="317" r:id="rId3"/>
    <p:sldId id="309" r:id="rId4"/>
    <p:sldId id="310" r:id="rId5"/>
    <p:sldId id="311" r:id="rId6"/>
    <p:sldId id="312" r:id="rId7"/>
    <p:sldId id="313" r:id="rId8"/>
    <p:sldId id="314" r:id="rId9"/>
    <p:sldId id="302" r:id="rId10"/>
    <p:sldId id="293" r:id="rId11"/>
    <p:sldId id="289" r:id="rId12"/>
    <p:sldId id="294" r:id="rId13"/>
    <p:sldId id="300" r:id="rId14"/>
    <p:sldId id="288" r:id="rId15"/>
    <p:sldId id="298" r:id="rId16"/>
    <p:sldId id="301" r:id="rId17"/>
    <p:sldId id="297" r:id="rId18"/>
    <p:sldId id="305" r:id="rId19"/>
    <p:sldId id="306" r:id="rId20"/>
    <p:sldId id="307" r:id="rId21"/>
    <p:sldId id="308" r:id="rId22"/>
  </p:sldIdLst>
  <p:sldSz cx="9144000" cy="6858000" type="screen4x3"/>
  <p:notesSz cx="7010400" cy="9296400"/>
  <p:defaultTextStyle>
    <a:defPPr>
      <a:defRPr lang="en-US"/>
    </a:defPPr>
    <a:lvl1pPr algn="l" rtl="0" fontAlgn="base">
      <a:spcBef>
        <a:spcPct val="50000"/>
      </a:spcBef>
      <a:spcAft>
        <a:spcPct val="50000"/>
      </a:spcAft>
      <a:buClr>
        <a:srgbClr val="004080"/>
      </a:buClr>
      <a:buSzPct val="65000"/>
      <a:buFont typeface="Wingdings" charset="2"/>
      <a:buChar char="§"/>
      <a:defRPr sz="2000" kern="1200">
        <a:solidFill>
          <a:schemeClr val="tx1"/>
        </a:solidFill>
        <a:latin typeface="Arial" charset="0"/>
        <a:ea typeface="+mn-ea"/>
        <a:cs typeface="+mn-cs"/>
      </a:defRPr>
    </a:lvl1pPr>
    <a:lvl2pPr marL="457200" algn="l" rtl="0" fontAlgn="base">
      <a:spcBef>
        <a:spcPct val="50000"/>
      </a:spcBef>
      <a:spcAft>
        <a:spcPct val="50000"/>
      </a:spcAft>
      <a:buClr>
        <a:srgbClr val="004080"/>
      </a:buClr>
      <a:buSzPct val="65000"/>
      <a:buFont typeface="Wingdings" charset="2"/>
      <a:buChar char="§"/>
      <a:defRPr sz="2000" kern="1200">
        <a:solidFill>
          <a:schemeClr val="tx1"/>
        </a:solidFill>
        <a:latin typeface="Arial" charset="0"/>
        <a:ea typeface="+mn-ea"/>
        <a:cs typeface="+mn-cs"/>
      </a:defRPr>
    </a:lvl2pPr>
    <a:lvl3pPr marL="914400" algn="l" rtl="0" fontAlgn="base">
      <a:spcBef>
        <a:spcPct val="50000"/>
      </a:spcBef>
      <a:spcAft>
        <a:spcPct val="50000"/>
      </a:spcAft>
      <a:buClr>
        <a:srgbClr val="004080"/>
      </a:buClr>
      <a:buSzPct val="65000"/>
      <a:buFont typeface="Wingdings" charset="2"/>
      <a:buChar char="§"/>
      <a:defRPr sz="2000" kern="1200">
        <a:solidFill>
          <a:schemeClr val="tx1"/>
        </a:solidFill>
        <a:latin typeface="Arial" charset="0"/>
        <a:ea typeface="+mn-ea"/>
        <a:cs typeface="+mn-cs"/>
      </a:defRPr>
    </a:lvl3pPr>
    <a:lvl4pPr marL="1371600" algn="l" rtl="0" fontAlgn="base">
      <a:spcBef>
        <a:spcPct val="50000"/>
      </a:spcBef>
      <a:spcAft>
        <a:spcPct val="50000"/>
      </a:spcAft>
      <a:buClr>
        <a:srgbClr val="004080"/>
      </a:buClr>
      <a:buSzPct val="65000"/>
      <a:buFont typeface="Wingdings" charset="2"/>
      <a:buChar char="§"/>
      <a:defRPr sz="2000" kern="1200">
        <a:solidFill>
          <a:schemeClr val="tx1"/>
        </a:solidFill>
        <a:latin typeface="Arial" charset="0"/>
        <a:ea typeface="+mn-ea"/>
        <a:cs typeface="+mn-cs"/>
      </a:defRPr>
    </a:lvl4pPr>
    <a:lvl5pPr marL="1828800" algn="l" rtl="0" fontAlgn="base">
      <a:spcBef>
        <a:spcPct val="50000"/>
      </a:spcBef>
      <a:spcAft>
        <a:spcPct val="50000"/>
      </a:spcAft>
      <a:buClr>
        <a:srgbClr val="004080"/>
      </a:buClr>
      <a:buSzPct val="65000"/>
      <a:buFont typeface="Wingdings" charset="2"/>
      <a:buChar char="§"/>
      <a:defRPr sz="2000" kern="1200">
        <a:solidFill>
          <a:schemeClr val="tx1"/>
        </a:solidFill>
        <a:latin typeface="Arial" charset="0"/>
        <a:ea typeface="+mn-ea"/>
        <a:cs typeface="+mn-cs"/>
      </a:defRPr>
    </a:lvl5pPr>
    <a:lvl6pPr marL="2286000" algn="l" defTabSz="457200" rtl="0" eaLnBrk="1" latinLnBrk="0" hangingPunct="1">
      <a:defRPr sz="2000" kern="1200">
        <a:solidFill>
          <a:schemeClr val="tx1"/>
        </a:solidFill>
        <a:latin typeface="Arial" charset="0"/>
        <a:ea typeface="+mn-ea"/>
        <a:cs typeface="+mn-cs"/>
      </a:defRPr>
    </a:lvl6pPr>
    <a:lvl7pPr marL="2743200" algn="l" defTabSz="457200" rtl="0" eaLnBrk="1" latinLnBrk="0" hangingPunct="1">
      <a:defRPr sz="2000" kern="1200">
        <a:solidFill>
          <a:schemeClr val="tx1"/>
        </a:solidFill>
        <a:latin typeface="Arial" charset="0"/>
        <a:ea typeface="+mn-ea"/>
        <a:cs typeface="+mn-cs"/>
      </a:defRPr>
    </a:lvl7pPr>
    <a:lvl8pPr marL="3200400" algn="l" defTabSz="457200" rtl="0" eaLnBrk="1" latinLnBrk="0" hangingPunct="1">
      <a:defRPr sz="2000" kern="1200">
        <a:solidFill>
          <a:schemeClr val="tx1"/>
        </a:solidFill>
        <a:latin typeface="Arial" charset="0"/>
        <a:ea typeface="+mn-ea"/>
        <a:cs typeface="+mn-cs"/>
      </a:defRPr>
    </a:lvl8pPr>
    <a:lvl9pPr marL="3657600" algn="l" defTabSz="457200" rtl="0" eaLnBrk="1" latinLnBrk="0" hangingPunct="1">
      <a:defRPr sz="20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FFF4A8"/>
    <a:srgbClr val="808080"/>
    <a:srgbClr val="66CCFF"/>
    <a:srgbClr val="CCCCCC"/>
    <a:srgbClr val="000000"/>
    <a:srgbClr val="005AB3"/>
    <a:srgbClr val="FFA701"/>
    <a:srgbClr val="004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5423" autoAdjust="0"/>
  </p:normalViewPr>
  <p:slideViewPr>
    <p:cSldViewPr>
      <p:cViewPr>
        <p:scale>
          <a:sx n="100" d="100"/>
          <a:sy n="100" d="100"/>
        </p:scale>
        <p:origin x="-2840" y="-25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notesMaster" Target="notesMasters/notesMaster1.xml"/><Relationship Id="rId24" Type="http://schemas.openxmlformats.org/officeDocument/2006/relationships/printerSettings" Target="printerSettings/printerSettings1.bin"/><Relationship Id="rId25" Type="http://schemas.openxmlformats.org/officeDocument/2006/relationships/presProps" Target="presProps.xml"/><Relationship Id="rId26" Type="http://schemas.openxmlformats.org/officeDocument/2006/relationships/viewProps" Target="viewProps.xml"/><Relationship Id="rId27" Type="http://schemas.openxmlformats.org/officeDocument/2006/relationships/theme" Target="theme/theme1.xml"/><Relationship Id="rId28"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hdr" sz="quarter"/>
          </p:nvPr>
        </p:nvSpPr>
        <p:spPr bwMode="auto">
          <a:xfrm>
            <a:off x="0" y="0"/>
            <a:ext cx="3048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spcBef>
                <a:spcPct val="0"/>
              </a:spcBef>
              <a:spcAft>
                <a:spcPct val="0"/>
              </a:spcAft>
              <a:buClrTx/>
              <a:buSzTx/>
              <a:buFontTx/>
              <a:buNone/>
              <a:defRPr sz="1200">
                <a:latin typeface="Times" charset="0"/>
              </a:defRPr>
            </a:lvl1pPr>
          </a:lstStyle>
          <a:p>
            <a:endParaRPr lang="en-US"/>
          </a:p>
        </p:txBody>
      </p:sp>
      <p:sp>
        <p:nvSpPr>
          <p:cNvPr id="78851" name="Rectangle 3"/>
          <p:cNvSpPr>
            <a:spLocks noGrp="1" noChangeArrowheads="1"/>
          </p:cNvSpPr>
          <p:nvPr>
            <p:ph type="dt" idx="1"/>
          </p:nvPr>
        </p:nvSpPr>
        <p:spPr bwMode="auto">
          <a:xfrm>
            <a:off x="3962400" y="0"/>
            <a:ext cx="3048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spcBef>
                <a:spcPct val="0"/>
              </a:spcBef>
              <a:spcAft>
                <a:spcPct val="0"/>
              </a:spcAft>
              <a:buClrTx/>
              <a:buSzTx/>
              <a:buFontTx/>
              <a:buNone/>
              <a:defRPr sz="1200">
                <a:latin typeface="Times" charset="0"/>
              </a:defRPr>
            </a:lvl1pPr>
          </a:lstStyle>
          <a:p>
            <a:endParaRPr lang="en-US"/>
          </a:p>
        </p:txBody>
      </p:sp>
      <p:sp>
        <p:nvSpPr>
          <p:cNvPr id="13316" name="Rectangle 4"/>
          <p:cNvSpPr>
            <a:spLocks noGrp="1" noRot="1" noChangeAspect="1" noChangeArrowheads="1" noTextEdit="1"/>
          </p:cNvSpPr>
          <p:nvPr>
            <p:ph type="sldImg" idx="2"/>
          </p:nvPr>
        </p:nvSpPr>
        <p:spPr bwMode="auto">
          <a:xfrm>
            <a:off x="1168400" y="685800"/>
            <a:ext cx="4673600" cy="3505200"/>
          </a:xfrm>
          <a:prstGeom prst="rect">
            <a:avLst/>
          </a:prstGeom>
          <a:noFill/>
          <a:ln w="9525">
            <a:solidFill>
              <a:srgbClr val="000000"/>
            </a:solidFill>
            <a:miter lim="800000"/>
            <a:headEnd/>
            <a:tailEnd/>
          </a:ln>
        </p:spPr>
      </p:sp>
      <p:sp>
        <p:nvSpPr>
          <p:cNvPr id="78853" name="Rectangle 5"/>
          <p:cNvSpPr>
            <a:spLocks noGrp="1" noChangeArrowheads="1"/>
          </p:cNvSpPr>
          <p:nvPr>
            <p:ph type="body" sz="quarter" idx="3"/>
          </p:nvPr>
        </p:nvSpPr>
        <p:spPr bwMode="auto">
          <a:xfrm>
            <a:off x="914400" y="4419600"/>
            <a:ext cx="5181600" cy="419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8854" name="Rectangle 6"/>
          <p:cNvSpPr>
            <a:spLocks noGrp="1" noChangeArrowheads="1"/>
          </p:cNvSpPr>
          <p:nvPr>
            <p:ph type="ftr" sz="quarter" idx="4"/>
          </p:nvPr>
        </p:nvSpPr>
        <p:spPr bwMode="auto">
          <a:xfrm>
            <a:off x="0" y="8839200"/>
            <a:ext cx="3048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spcBef>
                <a:spcPct val="0"/>
              </a:spcBef>
              <a:spcAft>
                <a:spcPct val="0"/>
              </a:spcAft>
              <a:buClrTx/>
              <a:buSzTx/>
              <a:buFontTx/>
              <a:buNone/>
              <a:defRPr sz="1200">
                <a:latin typeface="Times" charset="0"/>
              </a:defRPr>
            </a:lvl1pPr>
          </a:lstStyle>
          <a:p>
            <a:endParaRPr lang="en-US"/>
          </a:p>
        </p:txBody>
      </p:sp>
      <p:sp>
        <p:nvSpPr>
          <p:cNvPr id="78855" name="Rectangle 7"/>
          <p:cNvSpPr>
            <a:spLocks noGrp="1" noChangeArrowheads="1"/>
          </p:cNvSpPr>
          <p:nvPr>
            <p:ph type="sldNum" sz="quarter" idx="5"/>
          </p:nvPr>
        </p:nvSpPr>
        <p:spPr bwMode="auto">
          <a:xfrm>
            <a:off x="3962400" y="8839200"/>
            <a:ext cx="3048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spcBef>
                <a:spcPct val="0"/>
              </a:spcBef>
              <a:spcAft>
                <a:spcPct val="0"/>
              </a:spcAft>
              <a:buClrTx/>
              <a:buSzTx/>
              <a:buFontTx/>
              <a:buNone/>
              <a:defRPr sz="1200">
                <a:latin typeface="Times" charset="0"/>
              </a:defRPr>
            </a:lvl1pPr>
          </a:lstStyle>
          <a:p>
            <a:fld id="{A5A649BE-554B-FE4D-BBCB-FCCC2B9FE385}" type="slidenum">
              <a:rPr lang="en-US"/>
              <a:pPr/>
              <a:t>‹#›</a:t>
            </a:fld>
            <a:endParaRPr lang="en-US"/>
          </a:p>
        </p:txBody>
      </p:sp>
    </p:spTree>
    <p:extLst>
      <p:ext uri="{BB962C8B-B14F-4D97-AF65-F5344CB8AC3E}">
        <p14:creationId xmlns:p14="http://schemas.microsoft.com/office/powerpoint/2010/main" val="296938315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65" charset="0"/>
        <a:ea typeface="ＭＳ Ｐゴシック" pitchFamily="-107" charset="-128"/>
        <a:cs typeface="ＭＳ Ｐゴシック" pitchFamily="-107" charset="-128"/>
      </a:defRPr>
    </a:lvl1pPr>
    <a:lvl2pPr marL="457200" algn="l" rtl="0" eaLnBrk="0" fontAlgn="base" hangingPunct="0">
      <a:spcBef>
        <a:spcPct val="30000"/>
      </a:spcBef>
      <a:spcAft>
        <a:spcPct val="0"/>
      </a:spcAft>
      <a:defRPr sz="1200" kern="1200">
        <a:solidFill>
          <a:schemeClr val="tx1"/>
        </a:solidFill>
        <a:latin typeface="Arial" pitchFamily="-65" charset="0"/>
        <a:ea typeface="ＭＳ Ｐゴシック" pitchFamily="-65" charset="-128"/>
        <a:cs typeface="+mn-cs"/>
      </a:defRPr>
    </a:lvl2pPr>
    <a:lvl3pPr marL="914400" algn="l" rtl="0" eaLnBrk="0" fontAlgn="base" hangingPunct="0">
      <a:spcBef>
        <a:spcPct val="30000"/>
      </a:spcBef>
      <a:spcAft>
        <a:spcPct val="0"/>
      </a:spcAft>
      <a:defRPr sz="1200" kern="1200">
        <a:solidFill>
          <a:schemeClr val="tx1"/>
        </a:solidFill>
        <a:latin typeface="Arial" pitchFamily="-65" charset="0"/>
        <a:ea typeface="ＭＳ Ｐゴシック" pitchFamily="-65" charset="-128"/>
        <a:cs typeface="+mn-cs"/>
      </a:defRPr>
    </a:lvl3pPr>
    <a:lvl4pPr marL="1371600" algn="l" rtl="0" eaLnBrk="0" fontAlgn="base" hangingPunct="0">
      <a:spcBef>
        <a:spcPct val="30000"/>
      </a:spcBef>
      <a:spcAft>
        <a:spcPct val="0"/>
      </a:spcAft>
      <a:defRPr sz="1200" kern="1200">
        <a:solidFill>
          <a:schemeClr val="tx1"/>
        </a:solidFill>
        <a:latin typeface="Arial" pitchFamily="-65" charset="0"/>
        <a:ea typeface="ＭＳ Ｐゴシック" pitchFamily="-65" charset="-128"/>
        <a:cs typeface="+mn-cs"/>
      </a:defRPr>
    </a:lvl4pPr>
    <a:lvl5pPr marL="1828800" algn="l" rtl="0" eaLnBrk="0" fontAlgn="base" hangingPunct="0">
      <a:spcBef>
        <a:spcPct val="30000"/>
      </a:spcBef>
      <a:spcAft>
        <a:spcPct val="0"/>
      </a:spcAft>
      <a:defRPr sz="1200" kern="1200">
        <a:solidFill>
          <a:schemeClr val="tx1"/>
        </a:solidFill>
        <a:latin typeface="Arial" pitchFamily="-65" charset="0"/>
        <a:ea typeface="ＭＳ Ｐゴシック" pitchFamily="-65"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a:t>
            </a:r>
            <a:r>
              <a:rPr lang="en-US" baseline="0" dirty="0" smtClean="0"/>
              <a:t> </a:t>
            </a:r>
            <a:r>
              <a:rPr lang="en-US" dirty="0" smtClean="0"/>
              <a:t>We have extended</a:t>
            </a:r>
            <a:r>
              <a:rPr lang="en-US" baseline="0" dirty="0" smtClean="0"/>
              <a:t> the Los Alamos (</a:t>
            </a:r>
            <a:r>
              <a:rPr lang="en-US" baseline="0" dirty="0" err="1" smtClean="0"/>
              <a:t>Madland</a:t>
            </a:r>
            <a:r>
              <a:rPr lang="en-US" baseline="0" dirty="0" smtClean="0"/>
              <a:t>-Nix) model of PFNS in various ways by introducing an anisotropy parameter to model the emission of neutrons from rotating fragments; different temperature distributions in the light and heavy fragments; modified the optical model potentials used to calculate the inverse cross-sections of neutron emissions from the fragments; etc.</a:t>
            </a:r>
          </a:p>
          <a:p>
            <a:endParaRPr lang="en-US" baseline="0" dirty="0" smtClean="0"/>
          </a:p>
          <a:p>
            <a:r>
              <a:rPr lang="en-US" baseline="0" dirty="0" smtClean="0"/>
              <a:t>2) We have performed an extensive and thorough analysis of experimental PFNS data, including MCNP simulations of several past experimental setups, often leading to significantly increased error bars and significantly more realistic correlation matrices.</a:t>
            </a:r>
          </a:p>
          <a:p>
            <a:endParaRPr lang="en-US" baseline="0" dirty="0" smtClean="0"/>
          </a:p>
          <a:p>
            <a:r>
              <a:rPr lang="en-US" baseline="0" dirty="0" smtClean="0"/>
              <a:t>3) Items 1) and 2) led to a much more robust evaluation of PFNS data for Pu239 at 0.5 MeV incident neutron energy.</a:t>
            </a:r>
          </a:p>
          <a:p>
            <a:endParaRPr lang="en-US" baseline="0" dirty="0" smtClean="0"/>
          </a:p>
          <a:p>
            <a:r>
              <a:rPr lang="en-US" baseline="0" dirty="0" smtClean="0"/>
              <a:t>4) This work is done in collaboration with Chi-Nu at LANSCE, and the IAEA (Roberto Capote)</a:t>
            </a:r>
          </a:p>
          <a:p>
            <a:endParaRPr lang="en-US" baseline="0" dirty="0" smtClean="0"/>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A5A649BE-554B-FE4D-BBCB-FCCC2B9FE385}" type="slidenum">
              <a:rPr lang="en-US" smtClean="0"/>
              <a:pPr/>
              <a:t>1</a:t>
            </a:fld>
            <a:endParaRPr lang="en-US"/>
          </a:p>
        </p:txBody>
      </p:sp>
    </p:spTree>
    <p:extLst>
      <p:ext uri="{BB962C8B-B14F-4D97-AF65-F5344CB8AC3E}">
        <p14:creationId xmlns:p14="http://schemas.microsoft.com/office/powerpoint/2010/main" val="18962555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Need to plot revised cross sections from </a:t>
            </a:r>
            <a:r>
              <a:rPr lang="en-US" dirty="0" err="1" smtClean="0"/>
              <a:t>soln</a:t>
            </a:r>
            <a:r>
              <a:rPr lang="en-US" dirty="0" smtClean="0"/>
              <a:t> 10e</a:t>
            </a:r>
            <a:endParaRPr lang="en-US" dirty="0"/>
          </a:p>
        </p:txBody>
      </p:sp>
      <p:sp>
        <p:nvSpPr>
          <p:cNvPr id="4" name="Slide Number Placeholder 3"/>
          <p:cNvSpPr>
            <a:spLocks noGrp="1"/>
          </p:cNvSpPr>
          <p:nvPr>
            <p:ph type="sldNum" sz="quarter" idx="10"/>
          </p:nvPr>
        </p:nvSpPr>
        <p:spPr/>
        <p:txBody>
          <a:bodyPr/>
          <a:lstStyle/>
          <a:p>
            <a:fld id="{76F89730-9738-F644-8A35-3FE93577E1C3}" type="slidenum">
              <a:rPr lang="en-US" smtClean="0"/>
              <a:t>6</a:t>
            </a:fld>
            <a:endParaRPr lang="en-US"/>
          </a:p>
        </p:txBody>
      </p:sp>
    </p:spTree>
    <p:extLst>
      <p:ext uri="{BB962C8B-B14F-4D97-AF65-F5344CB8AC3E}">
        <p14:creationId xmlns:p14="http://schemas.microsoft.com/office/powerpoint/2010/main" val="39580162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1132" eaLnBrk="1" fontAlgn="auto" hangingPunct="1">
              <a:spcBef>
                <a:spcPts val="0"/>
              </a:spcBef>
              <a:spcAft>
                <a:spcPts val="0"/>
              </a:spcAft>
              <a:defRPr/>
            </a:pPr>
            <a:r>
              <a:rPr lang="en-US" dirty="0">
                <a:latin typeface="Arial"/>
                <a:ea typeface="+mn-ea"/>
                <a:cs typeface="+mn-cs"/>
              </a:rPr>
              <a:t>This slope is larger than the one determined from previous data by Chadwick and Thompson, but given the large uncertainties of the previous data, they are not statistically inconsistent.</a:t>
            </a:r>
          </a:p>
          <a:p>
            <a:pPr defTabSz="461132" eaLnBrk="1" fontAlgn="auto" hangingPunct="1">
              <a:spcBef>
                <a:spcPts val="0"/>
              </a:spcBef>
              <a:spcAft>
                <a:spcPts val="0"/>
              </a:spcAft>
              <a:defRPr/>
            </a:pPr>
            <a:r>
              <a:rPr lang="en-US" dirty="0">
                <a:latin typeface="Arial"/>
                <a:ea typeface="+mn-ea"/>
                <a:cs typeface="+mn-cs"/>
              </a:rPr>
              <a:t>The FPY value presented by </a:t>
            </a:r>
            <a:r>
              <a:rPr lang="en-US" dirty="0" err="1">
                <a:latin typeface="Arial"/>
                <a:ea typeface="+mn-ea"/>
                <a:cs typeface="+mn-cs"/>
              </a:rPr>
              <a:t>MacInnes</a:t>
            </a:r>
            <a:r>
              <a:rPr lang="en-US" dirty="0">
                <a:latin typeface="Arial"/>
                <a:ea typeface="+mn-ea"/>
                <a:cs typeface="+mn-cs"/>
              </a:rPr>
              <a:t> [8] is 2.3s above the present 14.8 MeV value, while the value of </a:t>
            </a:r>
            <a:r>
              <a:rPr lang="en-US" dirty="0" err="1">
                <a:latin typeface="Arial"/>
                <a:ea typeface="+mn-ea"/>
                <a:cs typeface="+mn-cs"/>
              </a:rPr>
              <a:t>Laurec</a:t>
            </a:r>
            <a:r>
              <a:rPr lang="en-US" dirty="0">
                <a:latin typeface="Arial"/>
                <a:ea typeface="+mn-ea"/>
                <a:cs typeface="+mn-cs"/>
              </a:rPr>
              <a:t> [9] is 2s lower.  Our new measurement helps resolve the long-standing discrepancy between these measurements.  Compared to the FPY at 2.4 MeV, the FPY has decreased by 26% at 14.8 MeV.  This general trend is expected since the FPYs for fission products in the valley region (A~110-128) and the high-/low-mass wings increase with increasing excitation energy in the </a:t>
            </a:r>
            <a:r>
              <a:rPr lang="en-US" dirty="0" err="1">
                <a:latin typeface="Arial"/>
                <a:ea typeface="+mn-ea"/>
                <a:cs typeface="+mn-cs"/>
              </a:rPr>
              <a:t>fissioning</a:t>
            </a:r>
            <a:r>
              <a:rPr lang="en-US" dirty="0">
                <a:latin typeface="Arial"/>
                <a:ea typeface="+mn-ea"/>
                <a:cs typeface="+mn-cs"/>
              </a:rPr>
              <a:t> system.  In order to maintain the sum of all fission products to be 200%/fission, it is necessary for the higher yield “peak” products such as </a:t>
            </a:r>
            <a:r>
              <a:rPr lang="en-US" baseline="30000" dirty="0">
                <a:latin typeface="Arial"/>
                <a:ea typeface="+mn-ea"/>
                <a:cs typeface="+mn-cs"/>
              </a:rPr>
              <a:t>147</a:t>
            </a:r>
            <a:r>
              <a:rPr lang="en-US" dirty="0">
                <a:latin typeface="Arial"/>
                <a:ea typeface="+mn-ea"/>
                <a:cs typeface="+mn-cs"/>
              </a:rPr>
              <a:t>Nd to decrease in relative yield.</a:t>
            </a:r>
          </a:p>
          <a:p>
            <a:endParaRPr lang="en-US" dirty="0"/>
          </a:p>
        </p:txBody>
      </p:sp>
      <p:sp>
        <p:nvSpPr>
          <p:cNvPr id="4" name="Slide Number Placeholder 3"/>
          <p:cNvSpPr>
            <a:spLocks noGrp="1"/>
          </p:cNvSpPr>
          <p:nvPr>
            <p:ph type="sldNum" sz="quarter" idx="10"/>
          </p:nvPr>
        </p:nvSpPr>
        <p:spPr/>
        <p:txBody>
          <a:bodyPr/>
          <a:lstStyle/>
          <a:p>
            <a:fld id="{4CFDF800-FE0E-A944-8AC1-D57C07B352FC}" type="slidenum">
              <a:rPr lang="en-US" smtClean="0"/>
              <a:pPr/>
              <a:t>18</a:t>
            </a:fld>
            <a:endParaRPr lang="en-US" dirty="0"/>
          </a:p>
        </p:txBody>
      </p:sp>
    </p:spTree>
    <p:extLst>
      <p:ext uri="{BB962C8B-B14F-4D97-AF65-F5344CB8AC3E}">
        <p14:creationId xmlns:p14="http://schemas.microsoft.com/office/powerpoint/2010/main" val="2238097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1132" eaLnBrk="1" fontAlgn="auto" hangingPunct="1">
              <a:spcBef>
                <a:spcPts val="0"/>
              </a:spcBef>
              <a:spcAft>
                <a:spcPts val="0"/>
              </a:spcAft>
              <a:defRPr/>
            </a:pPr>
            <a:r>
              <a:rPr lang="en-US" dirty="0">
                <a:latin typeface="Arial"/>
                <a:ea typeface="+mn-ea"/>
                <a:cs typeface="+mn-cs"/>
              </a:rPr>
              <a:t>This is due to the different type of potential energy surface for the </a:t>
            </a:r>
            <a:r>
              <a:rPr lang="en-US" dirty="0" err="1">
                <a:latin typeface="Arial"/>
                <a:ea typeface="+mn-ea"/>
                <a:cs typeface="+mn-cs"/>
              </a:rPr>
              <a:t>fissioning</a:t>
            </a:r>
            <a:r>
              <a:rPr lang="en-US" dirty="0">
                <a:latin typeface="Arial"/>
                <a:ea typeface="+mn-ea"/>
                <a:cs typeface="+mn-cs"/>
              </a:rPr>
              <a:t> system of 238,235U and 239Pu.</a:t>
            </a:r>
          </a:p>
          <a:p>
            <a:pPr defTabSz="461132" eaLnBrk="1" fontAlgn="auto" hangingPunct="1">
              <a:spcBef>
                <a:spcPts val="0"/>
              </a:spcBef>
              <a:spcAft>
                <a:spcPts val="0"/>
              </a:spcAft>
              <a:defRPr/>
            </a:pPr>
            <a:r>
              <a:rPr lang="en-US" dirty="0">
                <a:latin typeface="Areal "/>
                <a:cs typeface="Areal "/>
              </a:rPr>
              <a:t>TUNL/LLNL/LANL measurements are providing an unprecedented level of self consistent, high precision fission product yield data</a:t>
            </a:r>
          </a:p>
          <a:p>
            <a:pPr defTabSz="461132" eaLnBrk="1" fontAlgn="auto" hangingPunct="1">
              <a:spcBef>
                <a:spcPts val="0"/>
              </a:spcBef>
              <a:spcAft>
                <a:spcPts val="0"/>
              </a:spcAft>
              <a:defRPr/>
            </a:pPr>
            <a:endParaRPr lang="en-US" dirty="0"/>
          </a:p>
        </p:txBody>
      </p:sp>
      <p:sp>
        <p:nvSpPr>
          <p:cNvPr id="4" name="Slide Number Placeholder 3"/>
          <p:cNvSpPr>
            <a:spLocks noGrp="1"/>
          </p:cNvSpPr>
          <p:nvPr>
            <p:ph type="sldNum" sz="quarter" idx="10"/>
          </p:nvPr>
        </p:nvSpPr>
        <p:spPr/>
        <p:txBody>
          <a:bodyPr/>
          <a:lstStyle/>
          <a:p>
            <a:fld id="{4CFDF800-FE0E-A944-8AC1-D57C07B352FC}" type="slidenum">
              <a:rPr lang="en-US" smtClean="0"/>
              <a:pPr/>
              <a:t>19</a:t>
            </a:fld>
            <a:endParaRPr lang="en-US" dirty="0"/>
          </a:p>
        </p:txBody>
      </p:sp>
    </p:spTree>
    <p:extLst>
      <p:ext uri="{BB962C8B-B14F-4D97-AF65-F5344CB8AC3E}">
        <p14:creationId xmlns:p14="http://schemas.microsoft.com/office/powerpoint/2010/main" val="14072007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a:prstGeom prst="rect">
            <a:avLst/>
          </a:prstGeom>
          <a:noFill/>
          <a:ln w="12700">
            <a:solidFill>
              <a:prstClr val="black"/>
            </a:solidFill>
          </a:ln>
        </p:spPr>
      </p:sp>
      <p:sp>
        <p:nvSpPr>
          <p:cNvPr id="3" name="Notes Placeholder 2"/>
          <p:cNvSpPr>
            <a:spLocks noGrp="1"/>
          </p:cNvSpPr>
          <p:nvPr>
            <p:ph type="body" idx="1"/>
          </p:nvPr>
        </p:nvSpPr>
        <p:spPr>
          <a:xfrm>
            <a:off x="701040" y="4415790"/>
            <a:ext cx="5608320" cy="4183380"/>
          </a:xfrm>
          <a:prstGeom prst="rect">
            <a:avLst/>
          </a:prstGeom>
        </p:spPr>
        <p:txBody>
          <a:bodyPr/>
          <a:lstStyle/>
          <a:p>
            <a:endParaRPr lang="en-US" dirty="0"/>
          </a:p>
        </p:txBody>
      </p:sp>
    </p:spTree>
    <p:extLst>
      <p:ext uri="{BB962C8B-B14F-4D97-AF65-F5344CB8AC3E}">
        <p14:creationId xmlns:p14="http://schemas.microsoft.com/office/powerpoint/2010/main" val="9600624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5"/>
          <p:cNvPicPr>
            <a:picLocks noChangeAspect="1" noChangeArrowheads="1"/>
          </p:cNvPicPr>
          <p:nvPr userDrawn="1"/>
        </p:nvPicPr>
        <p:blipFill>
          <a:blip r:embed="rId2"/>
          <a:srcRect/>
          <a:stretch>
            <a:fillRect/>
          </a:stretch>
        </p:blipFill>
        <p:spPr bwMode="auto">
          <a:xfrm>
            <a:off x="190500" y="5799138"/>
            <a:ext cx="1430338" cy="660400"/>
          </a:xfrm>
          <a:prstGeom prst="rect">
            <a:avLst/>
          </a:prstGeom>
          <a:noFill/>
          <a:ln w="9525">
            <a:noFill/>
            <a:miter lim="800000"/>
            <a:headEnd/>
            <a:tailEnd/>
          </a:ln>
        </p:spPr>
      </p:pic>
      <p:sp>
        <p:nvSpPr>
          <p:cNvPr id="5" name="Rectangle 10"/>
          <p:cNvSpPr>
            <a:spLocks noChangeArrowheads="1"/>
          </p:cNvSpPr>
          <p:nvPr userDrawn="1"/>
        </p:nvSpPr>
        <p:spPr bwMode="auto">
          <a:xfrm>
            <a:off x="1066800" y="2481263"/>
            <a:ext cx="8077200" cy="185737"/>
          </a:xfrm>
          <a:prstGeom prst="rect">
            <a:avLst/>
          </a:prstGeom>
          <a:solidFill>
            <a:srgbClr val="FFCC66"/>
          </a:solidFill>
          <a:ln w="9525">
            <a:noFill/>
            <a:miter lim="800000"/>
            <a:headEnd/>
            <a:tailEnd/>
          </a:ln>
          <a:effectLst/>
        </p:spPr>
        <p:txBody>
          <a:bodyPr wrap="none" anchor="ctr">
            <a:prstTxWarp prst="textNoShape">
              <a:avLst/>
            </a:prstTxWarp>
          </a:bodyPr>
          <a:lstStyle/>
          <a:p>
            <a:endParaRPr lang="en-US"/>
          </a:p>
        </p:txBody>
      </p:sp>
      <p:pic>
        <p:nvPicPr>
          <p:cNvPr id="6" name="Picture 19"/>
          <p:cNvPicPr>
            <a:picLocks noChangeAspect="1" noChangeArrowheads="1"/>
          </p:cNvPicPr>
          <p:nvPr userDrawn="1"/>
        </p:nvPicPr>
        <p:blipFill>
          <a:blip r:embed="rId3"/>
          <a:srcRect/>
          <a:stretch>
            <a:fillRect/>
          </a:stretch>
        </p:blipFill>
        <p:spPr bwMode="auto">
          <a:xfrm>
            <a:off x="7788275" y="6503988"/>
            <a:ext cx="920750" cy="212725"/>
          </a:xfrm>
          <a:prstGeom prst="rect">
            <a:avLst/>
          </a:prstGeom>
          <a:noFill/>
          <a:ln w="9525">
            <a:noFill/>
            <a:miter lim="800000"/>
            <a:headEnd/>
            <a:tailEnd/>
          </a:ln>
        </p:spPr>
      </p:pic>
      <p:sp>
        <p:nvSpPr>
          <p:cNvPr id="7" name="Line 20"/>
          <p:cNvSpPr>
            <a:spLocks noChangeShapeType="1"/>
          </p:cNvSpPr>
          <p:nvPr userDrawn="1"/>
        </p:nvSpPr>
        <p:spPr bwMode="auto">
          <a:xfrm>
            <a:off x="1241425" y="6438900"/>
            <a:ext cx="7445375" cy="0"/>
          </a:xfrm>
          <a:prstGeom prst="line">
            <a:avLst/>
          </a:prstGeom>
          <a:noFill/>
          <a:ln w="9525">
            <a:solidFill>
              <a:schemeClr val="tx1"/>
            </a:solidFill>
            <a:round/>
            <a:headEnd/>
            <a:tailEnd/>
          </a:ln>
          <a:effectLst/>
        </p:spPr>
        <p:txBody>
          <a:bodyPr wrap="none" anchor="ctr">
            <a:prstTxWarp prst="textNoShape">
              <a:avLst/>
            </a:prstTxWarp>
          </a:bodyPr>
          <a:lstStyle/>
          <a:p>
            <a:pPr>
              <a:buFont typeface="Wingdings" pitchFamily="-65" charset="2"/>
              <a:buChar char="§"/>
              <a:defRPr/>
            </a:pPr>
            <a:endParaRPr lang="en-US">
              <a:latin typeface="Arial" pitchFamily="-65" charset="0"/>
            </a:endParaRPr>
          </a:p>
        </p:txBody>
      </p:sp>
      <p:sp>
        <p:nvSpPr>
          <p:cNvPr id="8" name="Line 21"/>
          <p:cNvSpPr>
            <a:spLocks noChangeShapeType="1"/>
          </p:cNvSpPr>
          <p:nvPr userDrawn="1"/>
        </p:nvSpPr>
        <p:spPr bwMode="auto">
          <a:xfrm>
            <a:off x="463550" y="6438900"/>
            <a:ext cx="355600" cy="0"/>
          </a:xfrm>
          <a:prstGeom prst="line">
            <a:avLst/>
          </a:prstGeom>
          <a:noFill/>
          <a:ln w="9525">
            <a:solidFill>
              <a:schemeClr val="tx1"/>
            </a:solidFill>
            <a:round/>
            <a:headEnd/>
            <a:tailEnd/>
          </a:ln>
          <a:effectLst/>
        </p:spPr>
        <p:txBody>
          <a:bodyPr wrap="none" anchor="ctr">
            <a:prstTxWarp prst="textNoShape">
              <a:avLst/>
            </a:prstTxWarp>
          </a:bodyPr>
          <a:lstStyle/>
          <a:p>
            <a:pPr>
              <a:buFont typeface="Wingdings" pitchFamily="-65" charset="2"/>
              <a:buChar char="§"/>
              <a:defRPr/>
            </a:pPr>
            <a:endParaRPr lang="en-US">
              <a:latin typeface="Arial" pitchFamily="-65" charset="0"/>
            </a:endParaRPr>
          </a:p>
        </p:txBody>
      </p:sp>
      <p:sp>
        <p:nvSpPr>
          <p:cNvPr id="9" name="Text Box 23"/>
          <p:cNvSpPr txBox="1">
            <a:spLocks noChangeArrowheads="1"/>
          </p:cNvSpPr>
          <p:nvPr userDrawn="1"/>
        </p:nvSpPr>
        <p:spPr bwMode="auto">
          <a:xfrm>
            <a:off x="407988" y="6450013"/>
            <a:ext cx="5334000" cy="214312"/>
          </a:xfrm>
          <a:prstGeom prst="rect">
            <a:avLst/>
          </a:prstGeom>
          <a:noFill/>
          <a:ln w="9525">
            <a:noFill/>
            <a:miter lim="800000"/>
            <a:headEnd/>
            <a:tailEnd/>
          </a:ln>
          <a:effectLst/>
        </p:spPr>
        <p:txBody>
          <a:bodyPr lIns="45720">
            <a:prstTxWarp prst="textNoShape">
              <a:avLst/>
            </a:prstTxWarp>
            <a:spAutoFit/>
          </a:bodyPr>
          <a:lstStyle/>
          <a:p>
            <a:pPr eaLnBrk="0" hangingPunct="0">
              <a:spcBef>
                <a:spcPct val="0"/>
              </a:spcBef>
              <a:spcAft>
                <a:spcPct val="0"/>
              </a:spcAft>
              <a:buClrTx/>
              <a:buSzTx/>
              <a:buFontTx/>
              <a:buNone/>
            </a:pPr>
            <a:r>
              <a:rPr lang="en-US" sz="800">
                <a:solidFill>
                  <a:srgbClr val="000000"/>
                </a:solidFill>
              </a:rPr>
              <a:t>Operated by Los Alamos National Security, LLC for NNSA</a:t>
            </a:r>
            <a:endParaRPr lang="en-US" sz="900">
              <a:solidFill>
                <a:srgbClr val="000000"/>
              </a:solidFill>
            </a:endParaRPr>
          </a:p>
        </p:txBody>
      </p:sp>
      <p:sp>
        <p:nvSpPr>
          <p:cNvPr id="10" name="Text Box 24"/>
          <p:cNvSpPr txBox="1">
            <a:spLocks noChangeArrowheads="1"/>
          </p:cNvSpPr>
          <p:nvPr userDrawn="1"/>
        </p:nvSpPr>
        <p:spPr bwMode="auto">
          <a:xfrm>
            <a:off x="2181225" y="6116638"/>
            <a:ext cx="4621213" cy="231775"/>
          </a:xfrm>
          <a:prstGeom prst="rect">
            <a:avLst/>
          </a:prstGeom>
          <a:noFill/>
          <a:ln w="9525">
            <a:noFill/>
            <a:miter lim="800000"/>
            <a:headEnd/>
            <a:tailEnd/>
          </a:ln>
          <a:effectLst/>
        </p:spPr>
        <p:txBody>
          <a:bodyPr lIns="9144" tIns="0" rIns="9144" bIns="0" anchor="b">
            <a:prstTxWarp prst="textNoShape">
              <a:avLst/>
            </a:prstTxWarp>
          </a:bodyPr>
          <a:lstStyle/>
          <a:p>
            <a:pPr algn="ctr" eaLnBrk="0" hangingPunct="0">
              <a:spcBef>
                <a:spcPct val="0"/>
              </a:spcBef>
              <a:spcAft>
                <a:spcPct val="0"/>
              </a:spcAft>
              <a:buClrTx/>
              <a:buSzTx/>
              <a:buFontTx/>
              <a:buNone/>
            </a:pPr>
            <a:r>
              <a:rPr lang="en-US" sz="900" b="1">
                <a:solidFill>
                  <a:schemeClr val="accent1"/>
                </a:solidFill>
              </a:rPr>
              <a:t>U N C L A S S I F I E D</a:t>
            </a:r>
            <a:endParaRPr lang="en-US" sz="900">
              <a:solidFill>
                <a:schemeClr val="accent1"/>
              </a:solidFill>
              <a:latin typeface="Times" charset="0"/>
            </a:endParaRPr>
          </a:p>
        </p:txBody>
      </p:sp>
      <p:sp>
        <p:nvSpPr>
          <p:cNvPr id="11" name="TextBox 10"/>
          <p:cNvSpPr txBox="1"/>
          <p:nvPr userDrawn="1"/>
        </p:nvSpPr>
        <p:spPr>
          <a:xfrm>
            <a:off x="3505200" y="6477000"/>
            <a:ext cx="1039813" cy="246063"/>
          </a:xfrm>
          <a:prstGeom prst="rect">
            <a:avLst/>
          </a:prstGeom>
          <a:noFill/>
        </p:spPr>
        <p:txBody>
          <a:bodyPr wrap="none">
            <a:prstTxWarp prst="textNoShape">
              <a:avLst/>
            </a:prstTxWarp>
            <a:spAutoFit/>
          </a:bodyPr>
          <a:lstStyle/>
          <a:p>
            <a:pPr>
              <a:buFontTx/>
              <a:buNone/>
            </a:pPr>
            <a:r>
              <a:rPr lang="en-US" sz="1000">
                <a:solidFill>
                  <a:srgbClr val="000090"/>
                </a:solidFill>
                <a:latin typeface="Tahoma" charset="0"/>
                <a:ea typeface="Tahoma" charset="0"/>
                <a:cs typeface="Tahoma" charset="0"/>
              </a:rPr>
              <a:t>Where? When?</a:t>
            </a:r>
          </a:p>
        </p:txBody>
      </p:sp>
      <p:sp>
        <p:nvSpPr>
          <p:cNvPr id="71691" name="Rectangle 11"/>
          <p:cNvSpPr>
            <a:spLocks noGrp="1" noChangeArrowheads="1"/>
          </p:cNvSpPr>
          <p:nvPr>
            <p:ph type="ctrTitle"/>
          </p:nvPr>
        </p:nvSpPr>
        <p:spPr>
          <a:xfrm>
            <a:off x="1066800" y="1447800"/>
            <a:ext cx="7010400" cy="1143000"/>
          </a:xfrm>
        </p:spPr>
        <p:txBody>
          <a:bodyPr/>
          <a:lstStyle>
            <a:lvl1pPr algn="ctr">
              <a:defRPr sz="3200"/>
            </a:lvl1pPr>
          </a:lstStyle>
          <a:p>
            <a:r>
              <a:rPr lang="en-US"/>
              <a:t>Click to edit Master title style</a:t>
            </a:r>
          </a:p>
        </p:txBody>
      </p:sp>
      <p:sp>
        <p:nvSpPr>
          <p:cNvPr id="71707" name="Rectangle 27"/>
          <p:cNvSpPr>
            <a:spLocks noGrp="1" noChangeArrowheads="1"/>
          </p:cNvSpPr>
          <p:nvPr>
            <p:ph type="subTitle" sz="quarter" idx="1"/>
          </p:nvPr>
        </p:nvSpPr>
        <p:spPr>
          <a:xfrm>
            <a:off x="1371600" y="3352800"/>
            <a:ext cx="6400800" cy="1752600"/>
          </a:xfrm>
        </p:spPr>
        <p:txBody>
          <a:bodyPr/>
          <a:lstStyle>
            <a:lvl1pPr marL="0" indent="0" algn="ctr">
              <a:buFont typeface="Wingdings" pitchFamily="-65" charset="2"/>
              <a:buNone/>
              <a:defRPr sz="2400"/>
            </a:lvl1pPr>
          </a:lstStyle>
          <a:p>
            <a:r>
              <a:rPr lang="en-US"/>
              <a:t>Click to edit Master subtitle style</a:t>
            </a:r>
          </a:p>
        </p:txBody>
      </p:sp>
      <p:sp>
        <p:nvSpPr>
          <p:cNvPr id="12" name="Rectangle 22"/>
          <p:cNvSpPr>
            <a:spLocks noGrp="1" noChangeArrowheads="1"/>
          </p:cNvSpPr>
          <p:nvPr>
            <p:ph type="sldNum" sz="quarter" idx="10"/>
          </p:nvPr>
        </p:nvSpPr>
        <p:spPr/>
        <p:txBody>
          <a:bodyPr/>
          <a:lstStyle>
            <a:lvl1pPr>
              <a:defRPr/>
            </a:lvl1pPr>
          </a:lstStyle>
          <a:p>
            <a:r>
              <a:rPr lang="en-US"/>
              <a:t>Slide </a:t>
            </a:r>
            <a:fld id="{5A7EE686-2348-9243-A152-C03AB2F82268}"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7"/>
          <p:cNvSpPr>
            <a:spLocks noGrp="1" noChangeArrowheads="1"/>
          </p:cNvSpPr>
          <p:nvPr>
            <p:ph type="sldNum" sz="quarter" idx="10"/>
          </p:nvPr>
        </p:nvSpPr>
        <p:spPr>
          <a:ln/>
        </p:spPr>
        <p:txBody>
          <a:bodyPr/>
          <a:lstStyle>
            <a:lvl1pPr>
              <a:defRPr/>
            </a:lvl1pPr>
          </a:lstStyle>
          <a:p>
            <a:r>
              <a:rPr lang="en-US"/>
              <a:t>Slide </a:t>
            </a:r>
            <a:fld id="{A862B232-8F92-2148-B774-8C68568315AB}"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3700" y="401638"/>
            <a:ext cx="2133600" cy="51990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42900" y="401638"/>
            <a:ext cx="6248400" cy="51990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7"/>
          <p:cNvSpPr>
            <a:spLocks noGrp="1" noChangeArrowheads="1"/>
          </p:cNvSpPr>
          <p:nvPr>
            <p:ph type="sldNum" sz="quarter" idx="10"/>
          </p:nvPr>
        </p:nvSpPr>
        <p:spPr>
          <a:ln/>
        </p:spPr>
        <p:txBody>
          <a:bodyPr/>
          <a:lstStyle>
            <a:lvl1pPr>
              <a:defRPr/>
            </a:lvl1pPr>
          </a:lstStyle>
          <a:p>
            <a:r>
              <a:rPr lang="en-US"/>
              <a:t>Slide </a:t>
            </a:r>
            <a:fld id="{BA9BCF94-FAFC-AB4E-92FE-2DD97233B9C1}"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spcBef>
                <a:spcPts val="600"/>
              </a:spcBef>
              <a:spcAft>
                <a:spcPts val="600"/>
              </a:spcAft>
              <a:defRPr/>
            </a:lvl1pPr>
            <a:lvl2pPr>
              <a:spcAft>
                <a:spcPts val="600"/>
              </a:spcAft>
              <a:defRPr/>
            </a:lvl2pPr>
            <a:lvl3pPr>
              <a:spcAft>
                <a:spcPts val="600"/>
              </a:spcAft>
              <a:defRPr/>
            </a:lvl3pPr>
            <a:lvl4pPr>
              <a:spcAft>
                <a:spcPts val="600"/>
              </a:spcAft>
              <a:defRPr/>
            </a:lvl4pPr>
            <a:lvl5pPr>
              <a:spcAft>
                <a:spcPts val="600"/>
              </a:spcAft>
              <a:defRPr/>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
        <p:nvSpPr>
          <p:cNvPr id="5" name="Title Placeholder 1"/>
          <p:cNvSpPr>
            <a:spLocks noGrp="1"/>
          </p:cNvSpPr>
          <p:nvPr>
            <p:ph type="title"/>
          </p:nvPr>
        </p:nvSpPr>
        <p:spPr>
          <a:xfrm>
            <a:off x="457200" y="220136"/>
            <a:ext cx="8229600" cy="1251062"/>
          </a:xfrm>
          <a:prstGeom prst="rect">
            <a:avLst/>
          </a:prstGeom>
          <a:effectLst/>
        </p:spPr>
        <p:txBody>
          <a:bodyPr vert="horz" lIns="91440" rIns="45720" rtlCol="0" anchor="b" anchorCtr="0">
            <a:noAutofit/>
            <a:scene3d>
              <a:camera prst="orthographicFront"/>
              <a:lightRig rig="threePt" dir="t">
                <a:rot lat="0" lon="0" rev="4800000"/>
              </a:lightRig>
            </a:scene3d>
            <a:sp3d prstMaterial="matte">
              <a:bevelT w="50800" h="10160"/>
            </a:sp3d>
          </a:bodyPr>
          <a:lstStyle/>
          <a:p>
            <a:r>
              <a:rPr kumimoji="0" lang="en-US" dirty="0" smtClean="0"/>
              <a:t>Click to edit Master title style</a:t>
            </a:r>
            <a:endParaRPr kumimoji="0" lang="en-US" dirty="0"/>
          </a:p>
        </p:txBody>
      </p:sp>
    </p:spTree>
    <p:extLst>
      <p:ext uri="{BB962C8B-B14F-4D97-AF65-F5344CB8AC3E}">
        <p14:creationId xmlns:p14="http://schemas.microsoft.com/office/powerpoint/2010/main" val="338433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7"/>
          <p:cNvSpPr>
            <a:spLocks noGrp="1" noChangeArrowheads="1"/>
          </p:cNvSpPr>
          <p:nvPr>
            <p:ph type="sldNum" sz="quarter" idx="10"/>
          </p:nvPr>
        </p:nvSpPr>
        <p:spPr>
          <a:ln/>
        </p:spPr>
        <p:txBody>
          <a:bodyPr/>
          <a:lstStyle>
            <a:lvl1pPr>
              <a:defRPr/>
            </a:lvl1pPr>
          </a:lstStyle>
          <a:p>
            <a:r>
              <a:rPr lang="en-US"/>
              <a:t>Slide </a:t>
            </a:r>
            <a:fld id="{EB61D637-7178-914F-9578-67A56A58850F}"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7"/>
          <p:cNvSpPr>
            <a:spLocks noGrp="1" noChangeArrowheads="1"/>
          </p:cNvSpPr>
          <p:nvPr>
            <p:ph type="sldNum" sz="quarter" idx="10"/>
          </p:nvPr>
        </p:nvSpPr>
        <p:spPr>
          <a:ln/>
        </p:spPr>
        <p:txBody>
          <a:bodyPr/>
          <a:lstStyle>
            <a:lvl1pPr>
              <a:defRPr/>
            </a:lvl1pPr>
          </a:lstStyle>
          <a:p>
            <a:r>
              <a:rPr lang="en-US"/>
              <a:t>Slide </a:t>
            </a:r>
            <a:fld id="{DE7020DF-009A-EC44-A1F9-BA4C19FDC94A}"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33400" y="1447800"/>
            <a:ext cx="4095750" cy="4152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81550" y="1447800"/>
            <a:ext cx="4095750" cy="4152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7"/>
          <p:cNvSpPr>
            <a:spLocks noGrp="1" noChangeArrowheads="1"/>
          </p:cNvSpPr>
          <p:nvPr>
            <p:ph type="sldNum" sz="quarter" idx="10"/>
          </p:nvPr>
        </p:nvSpPr>
        <p:spPr>
          <a:ln/>
        </p:spPr>
        <p:txBody>
          <a:bodyPr/>
          <a:lstStyle>
            <a:lvl1pPr>
              <a:defRPr/>
            </a:lvl1pPr>
          </a:lstStyle>
          <a:p>
            <a:r>
              <a:rPr lang="en-US"/>
              <a:t>Slide </a:t>
            </a:r>
            <a:fld id="{09913BE2-16A5-CB48-9187-1953C9C2A095}"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7"/>
          <p:cNvSpPr>
            <a:spLocks noGrp="1" noChangeArrowheads="1"/>
          </p:cNvSpPr>
          <p:nvPr>
            <p:ph type="sldNum" sz="quarter" idx="10"/>
          </p:nvPr>
        </p:nvSpPr>
        <p:spPr>
          <a:ln/>
        </p:spPr>
        <p:txBody>
          <a:bodyPr/>
          <a:lstStyle>
            <a:lvl1pPr>
              <a:defRPr/>
            </a:lvl1pPr>
          </a:lstStyle>
          <a:p>
            <a:r>
              <a:rPr lang="en-US"/>
              <a:t>Slide </a:t>
            </a:r>
            <a:fld id="{129B93FD-F53B-2E4F-A576-746CCA4573EE}"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7"/>
          <p:cNvSpPr>
            <a:spLocks noGrp="1" noChangeArrowheads="1"/>
          </p:cNvSpPr>
          <p:nvPr>
            <p:ph type="sldNum" sz="quarter" idx="10"/>
          </p:nvPr>
        </p:nvSpPr>
        <p:spPr>
          <a:ln/>
        </p:spPr>
        <p:txBody>
          <a:bodyPr/>
          <a:lstStyle>
            <a:lvl1pPr>
              <a:defRPr/>
            </a:lvl1pPr>
          </a:lstStyle>
          <a:p>
            <a:r>
              <a:rPr lang="en-US"/>
              <a:t>Slide </a:t>
            </a:r>
            <a:fld id="{A461E35A-4A05-7C41-927A-AE689547C04E}"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7"/>
          <p:cNvSpPr>
            <a:spLocks noGrp="1" noChangeArrowheads="1"/>
          </p:cNvSpPr>
          <p:nvPr>
            <p:ph type="sldNum" sz="quarter" idx="10"/>
          </p:nvPr>
        </p:nvSpPr>
        <p:spPr>
          <a:ln/>
        </p:spPr>
        <p:txBody>
          <a:bodyPr/>
          <a:lstStyle>
            <a:lvl1pPr>
              <a:defRPr/>
            </a:lvl1pPr>
          </a:lstStyle>
          <a:p>
            <a:r>
              <a:rPr lang="en-US"/>
              <a:t>Slide </a:t>
            </a:r>
            <a:fld id="{00FF07AE-798E-2646-99BF-48EB476929D8}"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7"/>
          <p:cNvSpPr>
            <a:spLocks noGrp="1" noChangeArrowheads="1"/>
          </p:cNvSpPr>
          <p:nvPr>
            <p:ph type="sldNum" sz="quarter" idx="10"/>
          </p:nvPr>
        </p:nvSpPr>
        <p:spPr>
          <a:ln/>
        </p:spPr>
        <p:txBody>
          <a:bodyPr/>
          <a:lstStyle>
            <a:lvl1pPr>
              <a:defRPr/>
            </a:lvl1pPr>
          </a:lstStyle>
          <a:p>
            <a:r>
              <a:rPr lang="en-US"/>
              <a:t>Slide </a:t>
            </a:r>
            <a:fld id="{649E8E59-3D46-484F-A92D-46BB0A3159D7}"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7"/>
          <p:cNvSpPr>
            <a:spLocks noGrp="1" noChangeArrowheads="1"/>
          </p:cNvSpPr>
          <p:nvPr>
            <p:ph type="sldNum" sz="quarter" idx="10"/>
          </p:nvPr>
        </p:nvSpPr>
        <p:spPr>
          <a:ln/>
        </p:spPr>
        <p:txBody>
          <a:bodyPr/>
          <a:lstStyle>
            <a:lvl1pPr>
              <a:defRPr/>
            </a:lvl1pPr>
          </a:lstStyle>
          <a:p>
            <a:r>
              <a:rPr lang="en-US"/>
              <a:t>Slide </a:t>
            </a:r>
            <a:fld id="{4329BF09-071C-084A-ABFC-5306721D4270}"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png"/><Relationship Id="rId15"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0"/>
          <p:cNvSpPr>
            <a:spLocks noGrp="1" noChangeArrowheads="1"/>
          </p:cNvSpPr>
          <p:nvPr>
            <p:ph type="title"/>
          </p:nvPr>
        </p:nvSpPr>
        <p:spPr bwMode="auto">
          <a:xfrm>
            <a:off x="342900" y="401638"/>
            <a:ext cx="8343900" cy="838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1027" name="Rectangle 11"/>
          <p:cNvSpPr>
            <a:spLocks noGrp="1" noChangeArrowheads="1"/>
          </p:cNvSpPr>
          <p:nvPr>
            <p:ph type="body" idx="1"/>
          </p:nvPr>
        </p:nvSpPr>
        <p:spPr bwMode="auto">
          <a:xfrm>
            <a:off x="533400" y="1447800"/>
            <a:ext cx="8343900" cy="41529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28" name="Picture 12"/>
          <p:cNvPicPr>
            <a:picLocks noChangeAspect="1" noChangeArrowheads="1"/>
          </p:cNvPicPr>
          <p:nvPr userDrawn="1"/>
        </p:nvPicPr>
        <p:blipFill>
          <a:blip r:embed="rId14"/>
          <a:srcRect/>
          <a:stretch>
            <a:fillRect/>
          </a:stretch>
        </p:blipFill>
        <p:spPr bwMode="auto">
          <a:xfrm>
            <a:off x="7788275" y="6503988"/>
            <a:ext cx="920750" cy="212725"/>
          </a:xfrm>
          <a:prstGeom prst="rect">
            <a:avLst/>
          </a:prstGeom>
          <a:noFill/>
          <a:ln w="9525">
            <a:noFill/>
            <a:miter lim="800000"/>
            <a:headEnd/>
            <a:tailEnd/>
          </a:ln>
        </p:spPr>
      </p:pic>
      <p:pic>
        <p:nvPicPr>
          <p:cNvPr id="1029" name="Picture 13"/>
          <p:cNvPicPr>
            <a:picLocks noChangeAspect="1" noChangeArrowheads="1"/>
          </p:cNvPicPr>
          <p:nvPr userDrawn="1"/>
        </p:nvPicPr>
        <p:blipFill>
          <a:blip r:embed="rId15"/>
          <a:srcRect/>
          <a:stretch>
            <a:fillRect/>
          </a:stretch>
        </p:blipFill>
        <p:spPr bwMode="auto">
          <a:xfrm>
            <a:off x="190500" y="5799138"/>
            <a:ext cx="1430338" cy="660400"/>
          </a:xfrm>
          <a:prstGeom prst="rect">
            <a:avLst/>
          </a:prstGeom>
          <a:noFill/>
          <a:ln w="9525">
            <a:noFill/>
            <a:miter lim="800000"/>
            <a:headEnd/>
            <a:tailEnd/>
          </a:ln>
        </p:spPr>
      </p:pic>
      <p:sp>
        <p:nvSpPr>
          <p:cNvPr id="70670" name="Line 14"/>
          <p:cNvSpPr>
            <a:spLocks noChangeShapeType="1"/>
          </p:cNvSpPr>
          <p:nvPr userDrawn="1"/>
        </p:nvSpPr>
        <p:spPr bwMode="auto">
          <a:xfrm>
            <a:off x="1241425" y="6438900"/>
            <a:ext cx="7445375" cy="0"/>
          </a:xfrm>
          <a:prstGeom prst="line">
            <a:avLst/>
          </a:prstGeom>
          <a:noFill/>
          <a:ln w="9525">
            <a:solidFill>
              <a:schemeClr val="tx1"/>
            </a:solidFill>
            <a:round/>
            <a:headEnd/>
            <a:tailEnd/>
          </a:ln>
          <a:effectLst/>
        </p:spPr>
        <p:txBody>
          <a:bodyPr wrap="none" anchor="ctr">
            <a:prstTxWarp prst="textNoShape">
              <a:avLst/>
            </a:prstTxWarp>
          </a:bodyPr>
          <a:lstStyle/>
          <a:p>
            <a:pPr>
              <a:buFont typeface="Wingdings" pitchFamily="-65" charset="2"/>
              <a:buChar char="§"/>
              <a:defRPr/>
            </a:pPr>
            <a:endParaRPr lang="en-US">
              <a:latin typeface="Arial" pitchFamily="-65" charset="0"/>
            </a:endParaRPr>
          </a:p>
        </p:txBody>
      </p:sp>
      <p:sp>
        <p:nvSpPr>
          <p:cNvPr id="70671" name="Line 15"/>
          <p:cNvSpPr>
            <a:spLocks noChangeShapeType="1"/>
          </p:cNvSpPr>
          <p:nvPr userDrawn="1"/>
        </p:nvSpPr>
        <p:spPr bwMode="auto">
          <a:xfrm>
            <a:off x="463550" y="6438900"/>
            <a:ext cx="355600" cy="0"/>
          </a:xfrm>
          <a:prstGeom prst="line">
            <a:avLst/>
          </a:prstGeom>
          <a:noFill/>
          <a:ln w="9525">
            <a:solidFill>
              <a:schemeClr val="tx1"/>
            </a:solidFill>
            <a:round/>
            <a:headEnd/>
            <a:tailEnd/>
          </a:ln>
          <a:effectLst/>
        </p:spPr>
        <p:txBody>
          <a:bodyPr wrap="none" anchor="ctr">
            <a:prstTxWarp prst="textNoShape">
              <a:avLst/>
            </a:prstTxWarp>
          </a:bodyPr>
          <a:lstStyle/>
          <a:p>
            <a:pPr>
              <a:buFont typeface="Wingdings" pitchFamily="-65" charset="2"/>
              <a:buChar char="§"/>
              <a:defRPr/>
            </a:pPr>
            <a:endParaRPr lang="en-US">
              <a:latin typeface="Arial" pitchFamily="-65" charset="0"/>
            </a:endParaRPr>
          </a:p>
        </p:txBody>
      </p:sp>
      <p:sp>
        <p:nvSpPr>
          <p:cNvPr id="70672" name="Line 16"/>
          <p:cNvSpPr>
            <a:spLocks noChangeShapeType="1"/>
          </p:cNvSpPr>
          <p:nvPr userDrawn="1"/>
        </p:nvSpPr>
        <p:spPr bwMode="auto">
          <a:xfrm flipV="1">
            <a:off x="457200" y="1265238"/>
            <a:ext cx="8686800" cy="12700"/>
          </a:xfrm>
          <a:prstGeom prst="line">
            <a:avLst/>
          </a:prstGeom>
          <a:noFill/>
          <a:ln w="38100">
            <a:solidFill>
              <a:srgbClr val="FFB300"/>
            </a:solidFill>
            <a:round/>
            <a:headEnd/>
            <a:tailEnd/>
          </a:ln>
          <a:effectLst/>
        </p:spPr>
        <p:txBody>
          <a:bodyPr wrap="none" anchor="ctr">
            <a:prstTxWarp prst="textNoShape">
              <a:avLst/>
            </a:prstTxWarp>
          </a:bodyPr>
          <a:lstStyle/>
          <a:p>
            <a:pPr>
              <a:buFont typeface="Wingdings" pitchFamily="-65" charset="2"/>
              <a:buChar char="§"/>
              <a:defRPr/>
            </a:pPr>
            <a:endParaRPr lang="en-US">
              <a:latin typeface="Arial" pitchFamily="-65" charset="0"/>
            </a:endParaRPr>
          </a:p>
        </p:txBody>
      </p:sp>
      <p:sp>
        <p:nvSpPr>
          <p:cNvPr id="70673" name="Rectangle 17"/>
          <p:cNvSpPr>
            <a:spLocks noGrp="1" noChangeArrowheads="1"/>
          </p:cNvSpPr>
          <p:nvPr>
            <p:ph type="sldNum" sz="quarter" idx="4"/>
          </p:nvPr>
        </p:nvSpPr>
        <p:spPr bwMode="auto">
          <a:xfrm>
            <a:off x="6781800" y="6218238"/>
            <a:ext cx="19939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spcBef>
                <a:spcPct val="0"/>
              </a:spcBef>
              <a:spcAft>
                <a:spcPct val="0"/>
              </a:spcAft>
              <a:buClrTx/>
              <a:buSzTx/>
              <a:buFontTx/>
              <a:buNone/>
              <a:defRPr sz="800" i="1"/>
            </a:lvl1pPr>
          </a:lstStyle>
          <a:p>
            <a:r>
              <a:rPr lang="en-US"/>
              <a:t>Slide </a:t>
            </a:r>
            <a:fld id="{3443AE52-FCDA-5E47-B82D-1AFB91511394}" type="slidenum">
              <a:rPr lang="en-US"/>
              <a:pPr/>
              <a:t>‹#›</a:t>
            </a:fld>
            <a:endParaRPr lang="en-US"/>
          </a:p>
        </p:txBody>
      </p:sp>
      <p:sp>
        <p:nvSpPr>
          <p:cNvPr id="70674" name="Text Box 18"/>
          <p:cNvSpPr txBox="1">
            <a:spLocks noChangeArrowheads="1"/>
          </p:cNvSpPr>
          <p:nvPr userDrawn="1"/>
        </p:nvSpPr>
        <p:spPr bwMode="auto">
          <a:xfrm>
            <a:off x="407988" y="6450013"/>
            <a:ext cx="5334000" cy="214312"/>
          </a:xfrm>
          <a:prstGeom prst="rect">
            <a:avLst/>
          </a:prstGeom>
          <a:noFill/>
          <a:ln w="9525">
            <a:noFill/>
            <a:miter lim="800000"/>
            <a:headEnd/>
            <a:tailEnd/>
          </a:ln>
          <a:effectLst/>
        </p:spPr>
        <p:txBody>
          <a:bodyPr lIns="45720">
            <a:prstTxWarp prst="textNoShape">
              <a:avLst/>
            </a:prstTxWarp>
            <a:spAutoFit/>
          </a:bodyPr>
          <a:lstStyle/>
          <a:p>
            <a:pPr eaLnBrk="0" hangingPunct="0">
              <a:spcBef>
                <a:spcPct val="0"/>
              </a:spcBef>
              <a:spcAft>
                <a:spcPct val="0"/>
              </a:spcAft>
              <a:buClrTx/>
              <a:buSzTx/>
              <a:buFontTx/>
              <a:buNone/>
            </a:pPr>
            <a:r>
              <a:rPr lang="en-US" sz="800">
                <a:solidFill>
                  <a:srgbClr val="000000"/>
                </a:solidFill>
              </a:rPr>
              <a:t>Operated by Los Alamos National Security, LLC for NNSA</a:t>
            </a:r>
            <a:endParaRPr lang="en-US" sz="900">
              <a:solidFill>
                <a:srgbClr val="000000"/>
              </a:solidFill>
            </a:endParaRPr>
          </a:p>
        </p:txBody>
      </p:sp>
      <p:sp>
        <p:nvSpPr>
          <p:cNvPr id="70675" name="Text Box 19"/>
          <p:cNvSpPr txBox="1">
            <a:spLocks noChangeArrowheads="1"/>
          </p:cNvSpPr>
          <p:nvPr userDrawn="1"/>
        </p:nvSpPr>
        <p:spPr bwMode="auto">
          <a:xfrm>
            <a:off x="2181225" y="6116638"/>
            <a:ext cx="4621213" cy="231775"/>
          </a:xfrm>
          <a:prstGeom prst="rect">
            <a:avLst/>
          </a:prstGeom>
          <a:noFill/>
          <a:ln w="9525">
            <a:noFill/>
            <a:miter lim="800000"/>
            <a:headEnd/>
            <a:tailEnd/>
          </a:ln>
          <a:effectLst/>
        </p:spPr>
        <p:txBody>
          <a:bodyPr lIns="9144" tIns="0" rIns="9144" bIns="0" anchor="b">
            <a:prstTxWarp prst="textNoShape">
              <a:avLst/>
            </a:prstTxWarp>
          </a:bodyPr>
          <a:lstStyle/>
          <a:p>
            <a:pPr algn="ctr" eaLnBrk="0" hangingPunct="0">
              <a:spcBef>
                <a:spcPct val="0"/>
              </a:spcBef>
              <a:spcAft>
                <a:spcPct val="0"/>
              </a:spcAft>
              <a:buClrTx/>
              <a:buSzTx/>
              <a:buFontTx/>
              <a:buNone/>
            </a:pPr>
            <a:r>
              <a:rPr lang="en-US" sz="900" b="1">
                <a:solidFill>
                  <a:schemeClr val="accent1"/>
                </a:solidFill>
              </a:rPr>
              <a:t>U N C L A S S I F I E D</a:t>
            </a:r>
            <a:endParaRPr lang="en-US" sz="700"/>
          </a:p>
        </p:txBody>
      </p:sp>
      <p:sp>
        <p:nvSpPr>
          <p:cNvPr id="12" name="TextBox 11"/>
          <p:cNvSpPr txBox="1"/>
          <p:nvPr userDrawn="1"/>
        </p:nvSpPr>
        <p:spPr>
          <a:xfrm>
            <a:off x="3505200" y="6477000"/>
            <a:ext cx="1039813" cy="246063"/>
          </a:xfrm>
          <a:prstGeom prst="rect">
            <a:avLst/>
          </a:prstGeom>
          <a:noFill/>
        </p:spPr>
        <p:txBody>
          <a:bodyPr wrap="none">
            <a:prstTxWarp prst="textNoShape">
              <a:avLst/>
            </a:prstTxWarp>
            <a:spAutoFit/>
          </a:bodyPr>
          <a:lstStyle/>
          <a:p>
            <a:pPr>
              <a:buFontTx/>
              <a:buNone/>
            </a:pPr>
            <a:r>
              <a:rPr lang="en-US" sz="1000">
                <a:solidFill>
                  <a:srgbClr val="000090"/>
                </a:solidFill>
                <a:latin typeface="Tahoma" charset="0"/>
                <a:ea typeface="Tahoma" charset="0"/>
                <a:cs typeface="Tahoma" charset="0"/>
              </a:rPr>
              <a:t>Where? When?</a:t>
            </a:r>
          </a:p>
        </p:txBody>
      </p:sp>
    </p:spTree>
  </p:cSld>
  <p:clrMap bg1="lt1" tx1="dk1" bg2="lt2" tx2="dk2" accent1="accent1" accent2="accent2" accent3="accent3" accent4="accent4" accent5="accent5" accent6="accent6" hlink="hlink" folHlink="folHlink"/>
  <p:sldLayoutIdLst>
    <p:sldLayoutId id="2147483727"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 id="2147483728" r:id="rId12"/>
  </p:sldLayoutIdLst>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2400" b="1">
          <a:solidFill>
            <a:srgbClr val="004080"/>
          </a:solidFill>
          <a:latin typeface="+mj-lt"/>
          <a:ea typeface="ＭＳ Ｐゴシック" pitchFamily="-107" charset="-128"/>
          <a:cs typeface="ＭＳ Ｐゴシック" pitchFamily="-107" charset="-128"/>
        </a:defRPr>
      </a:lvl1pPr>
      <a:lvl2pPr algn="l" rtl="0" eaLnBrk="0" fontAlgn="base" hangingPunct="0">
        <a:spcBef>
          <a:spcPct val="0"/>
        </a:spcBef>
        <a:spcAft>
          <a:spcPct val="0"/>
        </a:spcAft>
        <a:defRPr sz="2400" b="1">
          <a:solidFill>
            <a:srgbClr val="004080"/>
          </a:solidFill>
          <a:latin typeface="Arial" pitchFamily="-65" charset="0"/>
          <a:ea typeface="ＭＳ Ｐゴシック" pitchFamily="-107" charset="-128"/>
          <a:cs typeface="ＭＳ Ｐゴシック" pitchFamily="-107" charset="-128"/>
        </a:defRPr>
      </a:lvl2pPr>
      <a:lvl3pPr algn="l" rtl="0" eaLnBrk="0" fontAlgn="base" hangingPunct="0">
        <a:spcBef>
          <a:spcPct val="0"/>
        </a:spcBef>
        <a:spcAft>
          <a:spcPct val="0"/>
        </a:spcAft>
        <a:defRPr sz="2400" b="1">
          <a:solidFill>
            <a:srgbClr val="004080"/>
          </a:solidFill>
          <a:latin typeface="Arial" pitchFamily="-65" charset="0"/>
          <a:ea typeface="ＭＳ Ｐゴシック" pitchFamily="-107" charset="-128"/>
          <a:cs typeface="ＭＳ Ｐゴシック" pitchFamily="-107" charset="-128"/>
        </a:defRPr>
      </a:lvl3pPr>
      <a:lvl4pPr algn="l" rtl="0" eaLnBrk="0" fontAlgn="base" hangingPunct="0">
        <a:spcBef>
          <a:spcPct val="0"/>
        </a:spcBef>
        <a:spcAft>
          <a:spcPct val="0"/>
        </a:spcAft>
        <a:defRPr sz="2400" b="1">
          <a:solidFill>
            <a:srgbClr val="004080"/>
          </a:solidFill>
          <a:latin typeface="Arial" pitchFamily="-65" charset="0"/>
          <a:ea typeface="ＭＳ Ｐゴシック" pitchFamily="-107" charset="-128"/>
          <a:cs typeface="ＭＳ Ｐゴシック" pitchFamily="-107" charset="-128"/>
        </a:defRPr>
      </a:lvl4pPr>
      <a:lvl5pPr algn="l" rtl="0" eaLnBrk="0" fontAlgn="base" hangingPunct="0">
        <a:spcBef>
          <a:spcPct val="0"/>
        </a:spcBef>
        <a:spcAft>
          <a:spcPct val="0"/>
        </a:spcAft>
        <a:defRPr sz="2400" b="1">
          <a:solidFill>
            <a:srgbClr val="004080"/>
          </a:solidFill>
          <a:latin typeface="Arial" pitchFamily="-65" charset="0"/>
          <a:ea typeface="ＭＳ Ｐゴシック" pitchFamily="-107" charset="-128"/>
          <a:cs typeface="ＭＳ Ｐゴシック" pitchFamily="-107" charset="-128"/>
        </a:defRPr>
      </a:lvl5pPr>
      <a:lvl6pPr marL="457200" algn="l" rtl="0" fontAlgn="base">
        <a:spcBef>
          <a:spcPct val="0"/>
        </a:spcBef>
        <a:spcAft>
          <a:spcPct val="0"/>
        </a:spcAft>
        <a:defRPr sz="2400" b="1">
          <a:solidFill>
            <a:srgbClr val="004080"/>
          </a:solidFill>
          <a:latin typeface="Arial" pitchFamily="-65" charset="0"/>
        </a:defRPr>
      </a:lvl6pPr>
      <a:lvl7pPr marL="914400" algn="l" rtl="0" fontAlgn="base">
        <a:spcBef>
          <a:spcPct val="0"/>
        </a:spcBef>
        <a:spcAft>
          <a:spcPct val="0"/>
        </a:spcAft>
        <a:defRPr sz="2400" b="1">
          <a:solidFill>
            <a:srgbClr val="004080"/>
          </a:solidFill>
          <a:latin typeface="Arial" pitchFamily="-65" charset="0"/>
        </a:defRPr>
      </a:lvl7pPr>
      <a:lvl8pPr marL="1371600" algn="l" rtl="0" fontAlgn="base">
        <a:spcBef>
          <a:spcPct val="0"/>
        </a:spcBef>
        <a:spcAft>
          <a:spcPct val="0"/>
        </a:spcAft>
        <a:defRPr sz="2400" b="1">
          <a:solidFill>
            <a:srgbClr val="004080"/>
          </a:solidFill>
          <a:latin typeface="Arial" pitchFamily="-65" charset="0"/>
        </a:defRPr>
      </a:lvl8pPr>
      <a:lvl9pPr marL="1828800" algn="l" rtl="0" fontAlgn="base">
        <a:spcBef>
          <a:spcPct val="0"/>
        </a:spcBef>
        <a:spcAft>
          <a:spcPct val="0"/>
        </a:spcAft>
        <a:defRPr sz="2400" b="1">
          <a:solidFill>
            <a:srgbClr val="004080"/>
          </a:solidFill>
          <a:latin typeface="Arial" pitchFamily="-65" charset="0"/>
        </a:defRPr>
      </a:lvl9pPr>
    </p:titleStyle>
    <p:bodyStyle>
      <a:lvl1pPr marL="342900" indent="-342900" algn="l" rtl="0" eaLnBrk="0" fontAlgn="base" hangingPunct="0">
        <a:spcBef>
          <a:spcPct val="50000"/>
        </a:spcBef>
        <a:spcAft>
          <a:spcPct val="0"/>
        </a:spcAft>
        <a:buClr>
          <a:srgbClr val="004080"/>
        </a:buClr>
        <a:buSzPct val="65000"/>
        <a:buFont typeface="Wingdings" charset="2"/>
        <a:buChar char="n"/>
        <a:defRPr b="1">
          <a:solidFill>
            <a:schemeClr val="tx1"/>
          </a:solidFill>
          <a:latin typeface="+mn-lt"/>
          <a:ea typeface="ＭＳ Ｐゴシック" pitchFamily="-107" charset="-128"/>
          <a:cs typeface="ＭＳ Ｐゴシック" pitchFamily="-107" charset="-128"/>
        </a:defRPr>
      </a:lvl1pPr>
      <a:lvl2pPr marL="669925" indent="-325438" algn="l" rtl="0" eaLnBrk="0" fontAlgn="base" hangingPunct="0">
        <a:spcBef>
          <a:spcPct val="20000"/>
        </a:spcBef>
        <a:spcAft>
          <a:spcPct val="0"/>
        </a:spcAft>
        <a:buClr>
          <a:srgbClr val="800000"/>
        </a:buClr>
        <a:buFont typeface="Times" charset="0"/>
        <a:buChar char="•"/>
        <a:defRPr sz="1600">
          <a:solidFill>
            <a:schemeClr val="tx1"/>
          </a:solidFill>
          <a:latin typeface="+mn-lt"/>
          <a:ea typeface="ＭＳ Ｐゴシック" pitchFamily="-65" charset="-128"/>
        </a:defRPr>
      </a:lvl2pPr>
      <a:lvl3pPr marL="1022350" indent="-350838" algn="l" rtl="0" eaLnBrk="0" fontAlgn="base" hangingPunct="0">
        <a:spcBef>
          <a:spcPct val="20000"/>
        </a:spcBef>
        <a:spcAft>
          <a:spcPct val="0"/>
        </a:spcAft>
        <a:buSzPct val="65000"/>
        <a:buChar char="—"/>
        <a:defRPr sz="1600">
          <a:solidFill>
            <a:schemeClr val="tx1"/>
          </a:solidFill>
          <a:latin typeface="+mn-lt"/>
          <a:ea typeface="ＭＳ Ｐゴシック" pitchFamily="-65" charset="-128"/>
        </a:defRPr>
      </a:lvl3pPr>
      <a:lvl4pPr marL="1339850" indent="-315913" algn="l" rtl="0" eaLnBrk="0" fontAlgn="base" hangingPunct="0">
        <a:spcBef>
          <a:spcPct val="20000"/>
        </a:spcBef>
        <a:spcAft>
          <a:spcPct val="0"/>
        </a:spcAft>
        <a:buFont typeface="Times" charset="0"/>
        <a:buChar char="•"/>
        <a:defRPr sz="1400">
          <a:solidFill>
            <a:schemeClr val="tx1"/>
          </a:solidFill>
          <a:latin typeface="+mn-lt"/>
          <a:ea typeface="ＭＳ Ｐゴシック" pitchFamily="-65" charset="-128"/>
        </a:defRPr>
      </a:lvl4pPr>
      <a:lvl5pPr marL="1681163" indent="-339725" algn="l" rtl="0" eaLnBrk="0" fontAlgn="base" hangingPunct="0">
        <a:spcBef>
          <a:spcPct val="20000"/>
        </a:spcBef>
        <a:spcAft>
          <a:spcPct val="0"/>
        </a:spcAft>
        <a:buClr>
          <a:schemeClr val="accent1"/>
        </a:buClr>
        <a:buSzPct val="75000"/>
        <a:defRPr sz="1400">
          <a:solidFill>
            <a:schemeClr val="tx1"/>
          </a:solidFill>
          <a:latin typeface="+mn-lt"/>
          <a:ea typeface="ＭＳ Ｐゴシック" pitchFamily="-65" charset="-128"/>
        </a:defRPr>
      </a:lvl5pPr>
      <a:lvl6pPr marL="2138363" indent="-339725" algn="l" rtl="0" fontAlgn="base">
        <a:spcBef>
          <a:spcPct val="20000"/>
        </a:spcBef>
        <a:spcAft>
          <a:spcPct val="0"/>
        </a:spcAft>
        <a:buClr>
          <a:schemeClr val="accent1"/>
        </a:buClr>
        <a:buSzPct val="75000"/>
        <a:defRPr sz="1400">
          <a:solidFill>
            <a:schemeClr val="tx1"/>
          </a:solidFill>
          <a:latin typeface="+mn-lt"/>
          <a:ea typeface="ＭＳ Ｐゴシック" pitchFamily="-65" charset="-128"/>
        </a:defRPr>
      </a:lvl6pPr>
      <a:lvl7pPr marL="2595563" indent="-339725" algn="l" rtl="0" fontAlgn="base">
        <a:spcBef>
          <a:spcPct val="20000"/>
        </a:spcBef>
        <a:spcAft>
          <a:spcPct val="0"/>
        </a:spcAft>
        <a:buClr>
          <a:schemeClr val="accent1"/>
        </a:buClr>
        <a:buSzPct val="75000"/>
        <a:defRPr sz="1400">
          <a:solidFill>
            <a:schemeClr val="tx1"/>
          </a:solidFill>
          <a:latin typeface="+mn-lt"/>
          <a:ea typeface="ＭＳ Ｐゴシック" pitchFamily="-65" charset="-128"/>
        </a:defRPr>
      </a:lvl7pPr>
      <a:lvl8pPr marL="3052763" indent="-339725" algn="l" rtl="0" fontAlgn="base">
        <a:spcBef>
          <a:spcPct val="20000"/>
        </a:spcBef>
        <a:spcAft>
          <a:spcPct val="0"/>
        </a:spcAft>
        <a:buClr>
          <a:schemeClr val="accent1"/>
        </a:buClr>
        <a:buSzPct val="75000"/>
        <a:defRPr sz="1400">
          <a:solidFill>
            <a:schemeClr val="tx1"/>
          </a:solidFill>
          <a:latin typeface="+mn-lt"/>
          <a:ea typeface="ＭＳ Ｐゴシック" pitchFamily="-65" charset="-128"/>
        </a:defRPr>
      </a:lvl8pPr>
      <a:lvl9pPr marL="3509963" indent="-339725" algn="l" rtl="0" fontAlgn="base">
        <a:spcBef>
          <a:spcPct val="20000"/>
        </a:spcBef>
        <a:spcAft>
          <a:spcPct val="0"/>
        </a:spcAft>
        <a:buClr>
          <a:schemeClr val="accent1"/>
        </a:buClr>
        <a:buSzPct val="75000"/>
        <a:defRPr sz="1400">
          <a:solidFill>
            <a:schemeClr val="tx1"/>
          </a:solidFill>
          <a:latin typeface="+mn-lt"/>
          <a:ea typeface="ＭＳ Ｐゴシック" pitchFamily="-6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emf"/><Relationship Id="rId3"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5"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emf"/></Relationships>
</file>

<file path=ppt/slides/_rels/slide17.xml.rels><?xml version="1.0" encoding="UTF-8" standalone="yes"?>
<Relationships xmlns="http://schemas.openxmlformats.org/package/2006/relationships"><Relationship Id="rId3" Type="http://schemas.openxmlformats.org/officeDocument/2006/relationships/image" Target="../media/image18.emf"/><Relationship Id="rId4" Type="http://schemas.openxmlformats.org/officeDocument/2006/relationships/image" Target="../media/image19.emf"/><Relationship Id="rId1" Type="http://schemas.openxmlformats.org/officeDocument/2006/relationships/slideLayout" Target="../slideLayouts/slideLayout2.xml"/><Relationship Id="rId2" Type="http://schemas.openxmlformats.org/officeDocument/2006/relationships/image" Target="../media/image17.emf"/></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21.jpeg"/><Relationship Id="rId1" Type="http://schemas.openxmlformats.org/officeDocument/2006/relationships/slideLayout" Target="../slideLayouts/slideLayout12.xml"/><Relationship Id="rId2" Type="http://schemas.openxmlformats.org/officeDocument/2006/relationships/notesSlide" Target="../notesSlides/notesSlide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 Id="rId3" Type="http://schemas.openxmlformats.org/officeDocument/2006/relationships/image" Target="../media/image2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4" Type="http://schemas.openxmlformats.org/officeDocument/2006/relationships/image" Target="../media/image24.png"/><Relationship Id="rId5" Type="http://schemas.openxmlformats.org/officeDocument/2006/relationships/image" Target="../media/image25.jpe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4" Type="http://schemas.openxmlformats.org/officeDocument/2006/relationships/image" Target="../media/image28.png"/><Relationship Id="rId5" Type="http://schemas.openxmlformats.org/officeDocument/2006/relationships/image" Target="../media/image29.png"/><Relationship Id="rId1" Type="http://schemas.openxmlformats.org/officeDocument/2006/relationships/slideLayout" Target="../slideLayouts/slideLayout2.xml"/><Relationship Id="rId2" Type="http://schemas.openxmlformats.org/officeDocument/2006/relationships/image" Target="../media/image2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e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 Id="rId3" Type="http://schemas.openxmlformats.org/officeDocument/2006/relationships/image" Target="../media/image5.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6.e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7.e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r>
              <a:rPr lang="en-US" dirty="0" smtClean="0"/>
              <a:t>Slide </a:t>
            </a:r>
            <a:fld id="{EB61D637-7178-914F-9578-67A56A58850F}" type="slidenum">
              <a:rPr lang="en-US" smtClean="0"/>
              <a:pPr/>
              <a:t>1</a:t>
            </a:fld>
            <a:endParaRPr lang="en-US" dirty="0"/>
          </a:p>
        </p:txBody>
      </p:sp>
      <p:sp>
        <p:nvSpPr>
          <p:cNvPr id="7" name="Title 1"/>
          <p:cNvSpPr txBox="1">
            <a:spLocks/>
          </p:cNvSpPr>
          <p:nvPr/>
        </p:nvSpPr>
        <p:spPr bwMode="auto">
          <a:xfrm>
            <a:off x="611560" y="2132856"/>
            <a:ext cx="8305800" cy="35814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sz="2400" b="1" kern="0" noProof="0" dirty="0" smtClean="0">
                <a:solidFill>
                  <a:srgbClr val="004080"/>
                </a:solidFill>
                <a:latin typeface="+mj-lt"/>
                <a:ea typeface="ＭＳ Ｐゴシック" pitchFamily="-107" charset="-128"/>
                <a:cs typeface="ＭＳ Ｐゴシック" pitchFamily="-107" charset="-128"/>
              </a:rPr>
              <a:t>Cross Section Evaluations  … for ENDF/B-VIII</a:t>
            </a:r>
          </a:p>
          <a:p>
            <a:pPr marL="0" marR="0" lvl="0" indent="0" algn="ctr" defTabSz="914400" rtl="0" eaLnBrk="0" fontAlgn="base" latinLnBrk="0" hangingPunct="0">
              <a:lnSpc>
                <a:spcPct val="100000"/>
              </a:lnSpc>
              <a:spcBef>
                <a:spcPct val="0"/>
              </a:spcBef>
              <a:spcAft>
                <a:spcPct val="0"/>
              </a:spcAft>
              <a:buClrTx/>
              <a:buSzTx/>
              <a:buFontTx/>
              <a:buNone/>
              <a:tabLst/>
              <a:defRPr/>
            </a:pPr>
            <a:r>
              <a:rPr lang="en-US" sz="2400" b="1" kern="0" dirty="0" smtClean="0">
                <a:solidFill>
                  <a:srgbClr val="004080"/>
                </a:solidFill>
                <a:latin typeface="+mj-lt"/>
                <a:ea typeface="ＭＳ Ｐゴシック" pitchFamily="-107" charset="-128"/>
                <a:cs typeface="ＭＳ Ｐゴシック" pitchFamily="-107" charset="-128"/>
              </a:rPr>
              <a:t>(with CIELO nuclei omitted)</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u="none" strike="noStrike" kern="0" cap="none" spc="0" normalizeH="0" baseline="0" noProof="0" dirty="0" smtClean="0">
              <a:ln>
                <a:noFill/>
              </a:ln>
              <a:solidFill>
                <a:srgbClr val="004080"/>
              </a:solidFill>
              <a:effectLst/>
              <a:uLnTx/>
              <a:uFillTx/>
              <a:latin typeface="+mj-lt"/>
              <a:ea typeface="ＭＳ Ｐゴシック" pitchFamily="-107" charset="-128"/>
              <a:cs typeface="ＭＳ Ｐゴシック" pitchFamily="-107" charset="-128"/>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u="none" strike="noStrike" kern="0" cap="none" spc="0" normalizeH="0" baseline="0" noProof="0" dirty="0" smtClean="0">
              <a:ln>
                <a:noFill/>
              </a:ln>
              <a:solidFill>
                <a:srgbClr val="004080"/>
              </a:solidFill>
              <a:effectLst/>
              <a:uLnTx/>
              <a:uFillTx/>
              <a:latin typeface="+mj-lt"/>
              <a:ea typeface="ＭＳ Ｐゴシック" pitchFamily="-107" charset="-128"/>
              <a:cs typeface="ＭＳ Ｐゴシック" pitchFamily="-107" charset="-128"/>
            </a:endParaRPr>
          </a:p>
          <a:p>
            <a:pPr marL="0" marR="0" lvl="0" indent="0" algn="ctr" defTabSz="914400" rtl="0" eaLnBrk="0" fontAlgn="base" latinLnBrk="0" hangingPunct="0">
              <a:lnSpc>
                <a:spcPct val="100000"/>
              </a:lnSpc>
              <a:spcBef>
                <a:spcPct val="0"/>
              </a:spcBef>
              <a:spcAft>
                <a:spcPct val="0"/>
              </a:spcAft>
              <a:buClrTx/>
              <a:buSzTx/>
              <a:buFontTx/>
              <a:buNone/>
              <a:tabLst/>
              <a:defRPr/>
            </a:pPr>
            <a:r>
              <a:rPr lang="en-US" sz="1800" kern="0" dirty="0" smtClean="0">
                <a:solidFill>
                  <a:srgbClr val="004080"/>
                </a:solidFill>
                <a:latin typeface="+mj-lt"/>
                <a:ea typeface="ＭＳ Ｐゴシック" pitchFamily="-107" charset="-128"/>
                <a:cs typeface="ＭＳ Ｐゴシック" pitchFamily="-107" charset="-128"/>
              </a:rPr>
              <a:t>Mark B. Chadwick (LANL), P. </a:t>
            </a:r>
            <a:r>
              <a:rPr lang="en-US" sz="1800" kern="0" dirty="0" err="1">
                <a:solidFill>
                  <a:srgbClr val="004080"/>
                </a:solidFill>
                <a:latin typeface="+mj-lt"/>
                <a:ea typeface="ＭＳ Ｐゴシック" pitchFamily="-107" charset="-128"/>
                <a:cs typeface="ＭＳ Ｐゴシック" pitchFamily="-107" charset="-128"/>
              </a:rPr>
              <a:t>T</a:t>
            </a:r>
            <a:r>
              <a:rPr lang="en-US" sz="1800" kern="0" dirty="0" err="1" smtClean="0">
                <a:solidFill>
                  <a:srgbClr val="004080"/>
                </a:solidFill>
                <a:latin typeface="+mj-lt"/>
                <a:ea typeface="ＭＳ Ｐゴシック" pitchFamily="-107" charset="-128"/>
                <a:cs typeface="ＭＳ Ｐゴシック" pitchFamily="-107" charset="-128"/>
              </a:rPr>
              <a:t>alou</a:t>
            </a:r>
            <a:r>
              <a:rPr lang="en-US" sz="1800" kern="0" dirty="0" smtClean="0">
                <a:solidFill>
                  <a:srgbClr val="004080"/>
                </a:solidFill>
                <a:latin typeface="+mj-lt"/>
                <a:ea typeface="ＭＳ Ｐゴシック" pitchFamily="-107" charset="-128"/>
                <a:cs typeface="ＭＳ Ｐゴシック" pitchFamily="-107" charset="-128"/>
              </a:rPr>
              <a:t>, T. Kawano,</a:t>
            </a:r>
          </a:p>
          <a:p>
            <a:pPr marL="0" marR="0" lvl="0" indent="0" algn="ctr" defTabSz="914400" rtl="0" eaLnBrk="0" fontAlgn="base" latinLnBrk="0" hangingPunct="0">
              <a:lnSpc>
                <a:spcPct val="100000"/>
              </a:lnSpc>
              <a:spcBef>
                <a:spcPct val="0"/>
              </a:spcBef>
              <a:spcAft>
                <a:spcPct val="0"/>
              </a:spcAft>
              <a:buClrTx/>
              <a:buSzTx/>
              <a:buFontTx/>
              <a:buNone/>
              <a:tabLst/>
              <a:defRPr/>
            </a:pPr>
            <a:r>
              <a:rPr lang="en-US" sz="1800" kern="0" dirty="0" smtClean="0">
                <a:solidFill>
                  <a:srgbClr val="004080"/>
                </a:solidFill>
                <a:latin typeface="+mj-lt"/>
                <a:ea typeface="ＭＳ Ｐゴシック" pitchFamily="-107" charset="-128"/>
                <a:cs typeface="ＭＳ Ｐゴシック" pitchFamily="-107" charset="-128"/>
              </a:rPr>
              <a:t> Fredrik </a:t>
            </a:r>
            <a:r>
              <a:rPr lang="en-US" sz="1800" kern="0" dirty="0" err="1" smtClean="0">
                <a:solidFill>
                  <a:srgbClr val="004080"/>
                </a:solidFill>
                <a:latin typeface="+mj-lt"/>
                <a:ea typeface="ＭＳ Ｐゴシック" pitchFamily="-107" charset="-128"/>
                <a:cs typeface="ＭＳ Ｐゴシック" pitchFamily="-107" charset="-128"/>
              </a:rPr>
              <a:t>Tovesson</a:t>
            </a:r>
            <a:r>
              <a:rPr lang="en-US" sz="1800" kern="0" dirty="0" smtClean="0">
                <a:solidFill>
                  <a:srgbClr val="004080"/>
                </a:solidFill>
                <a:latin typeface="+mj-lt"/>
                <a:ea typeface="ＭＳ Ｐゴシック" pitchFamily="-107" charset="-128"/>
                <a:cs typeface="ＭＳ Ｐゴシック" pitchFamily="-107" charset="-128"/>
              </a:rPr>
              <a:t>, G. Hale (LANL)</a:t>
            </a:r>
          </a:p>
          <a:p>
            <a:pPr marL="0" marR="0" lvl="0" indent="0" algn="ctr" defTabSz="914400" rtl="0" eaLnBrk="0" fontAlgn="base" latinLnBrk="0" hangingPunct="0">
              <a:lnSpc>
                <a:spcPct val="100000"/>
              </a:lnSpc>
              <a:spcBef>
                <a:spcPct val="0"/>
              </a:spcBef>
              <a:spcAft>
                <a:spcPct val="0"/>
              </a:spcAft>
              <a:buClrTx/>
              <a:buSzTx/>
              <a:buFontTx/>
              <a:buNone/>
              <a:tabLst/>
              <a:defRPr/>
            </a:pPr>
            <a:endParaRPr lang="en-US" sz="1800" b="1" kern="0" dirty="0" smtClean="0">
              <a:solidFill>
                <a:srgbClr val="004080"/>
              </a:solidFill>
              <a:latin typeface="+mj-lt"/>
              <a:ea typeface="ＭＳ Ｐゴシック" pitchFamily="-107" charset="-128"/>
              <a:cs typeface="ＭＳ Ｐゴシック" pitchFamily="-107" charset="-128"/>
            </a:endParaRPr>
          </a:p>
          <a:p>
            <a:pPr marL="0" marR="0" lvl="0" indent="0" defTabSz="914400" rtl="0" eaLnBrk="0" fontAlgn="base" latinLnBrk="0" hangingPunct="0">
              <a:lnSpc>
                <a:spcPct val="100000"/>
              </a:lnSpc>
              <a:spcBef>
                <a:spcPct val="0"/>
              </a:spcBef>
              <a:spcAft>
                <a:spcPct val="0"/>
              </a:spcAft>
              <a:buClrTx/>
              <a:buSzTx/>
              <a:buFontTx/>
              <a:buNone/>
              <a:tabLst/>
              <a:defRPr/>
            </a:pPr>
            <a:endParaRPr kumimoji="0" lang="en-US" sz="1800" b="1" i="1" u="sng" strike="noStrike" kern="0" cap="none" spc="0" normalizeH="0" baseline="0" noProof="0" dirty="0" smtClean="0">
              <a:ln>
                <a:noFill/>
              </a:ln>
              <a:solidFill>
                <a:srgbClr val="004080"/>
              </a:solidFill>
              <a:effectLst/>
              <a:uLnTx/>
              <a:uFillTx/>
              <a:latin typeface="+mj-lt"/>
              <a:ea typeface="ＭＳ Ｐゴシック" pitchFamily="-107" charset="-128"/>
              <a:cs typeface="ＭＳ Ｐゴシック" pitchFamily="-107" charset="-128"/>
            </a:endParaRPr>
          </a:p>
          <a:p>
            <a:pPr marL="0" marR="0" lvl="0" indent="0" defTabSz="914400" rtl="0" eaLnBrk="0" fontAlgn="base" latinLnBrk="0" hangingPunct="0">
              <a:lnSpc>
                <a:spcPct val="100000"/>
              </a:lnSpc>
              <a:spcBef>
                <a:spcPct val="0"/>
              </a:spcBef>
              <a:spcAft>
                <a:spcPct val="0"/>
              </a:spcAft>
              <a:buClrTx/>
              <a:buSzTx/>
              <a:buFontTx/>
              <a:buNone/>
              <a:tabLst/>
              <a:defRPr/>
            </a:pPr>
            <a:r>
              <a:rPr lang="en-US" sz="1800" b="1" kern="0" dirty="0" smtClean="0">
                <a:solidFill>
                  <a:srgbClr val="004080"/>
                </a:solidFill>
                <a:latin typeface="+mj-lt"/>
                <a:ea typeface="ＭＳ Ｐゴシック" pitchFamily="-107" charset="-128"/>
                <a:cs typeface="ＭＳ Ｐゴシック" pitchFamily="-107" charset="-128"/>
              </a:rPr>
              <a:t>Kawano talk</a:t>
            </a:r>
          </a:p>
          <a:p>
            <a:pPr marL="0" marR="0" lvl="0" indent="0" defTabSz="914400" rtl="0" eaLnBrk="0" fontAlgn="base" latinLnBrk="0" hangingPunct="0">
              <a:lnSpc>
                <a:spcPct val="100000"/>
              </a:lnSpc>
              <a:spcBef>
                <a:spcPct val="0"/>
              </a:spcBef>
              <a:spcAft>
                <a:spcPct val="0"/>
              </a:spcAft>
              <a:buClrTx/>
              <a:buSzTx/>
              <a:buFontTx/>
              <a:buNone/>
              <a:tabLst/>
              <a:defRPr/>
            </a:pPr>
            <a:r>
              <a:rPr lang="en-US" sz="1800" kern="0" dirty="0" smtClean="0">
                <a:solidFill>
                  <a:srgbClr val="004080"/>
                </a:solidFill>
                <a:latin typeface="+mj-lt"/>
                <a:ea typeface="ＭＳ Ｐゴシック" pitchFamily="-107" charset="-128"/>
                <a:cs typeface="ＭＳ Ｐゴシック" pitchFamily="-107" charset="-128"/>
              </a:rPr>
              <a:t>Ni, V, Cu, …  photonuclear data ….</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i="0" u="none" strike="noStrike" kern="0" cap="none" spc="0" normalizeH="0" baseline="0" noProof="0" dirty="0" smtClean="0">
              <a:ln>
                <a:noFill/>
              </a:ln>
              <a:solidFill>
                <a:srgbClr val="FF0000"/>
              </a:solidFill>
              <a:effectLst/>
              <a:uLnTx/>
              <a:uFillTx/>
              <a:latin typeface="+mj-lt"/>
              <a:ea typeface="ＭＳ Ｐゴシック" pitchFamily="-107" charset="-128"/>
              <a:cs typeface="ＭＳ Ｐゴシック" pitchFamily="-107" charset="-128"/>
            </a:endParaRPr>
          </a:p>
          <a:p>
            <a:pPr lvl="0" eaLnBrk="0" hangingPunct="0">
              <a:spcBef>
                <a:spcPct val="0"/>
              </a:spcBef>
              <a:spcAft>
                <a:spcPct val="0"/>
              </a:spcAft>
              <a:buClrTx/>
              <a:buSzTx/>
              <a:buNone/>
              <a:defRPr/>
            </a:pPr>
            <a:r>
              <a:rPr lang="en-US" sz="1800" b="1" kern="0" dirty="0" smtClean="0">
                <a:solidFill>
                  <a:srgbClr val="004080"/>
                </a:solidFill>
                <a:ea typeface="ＭＳ Ｐゴシック" pitchFamily="-107" charset="-128"/>
                <a:cs typeface="ＭＳ Ｐゴシック" pitchFamily="-107" charset="-128"/>
              </a:rPr>
              <a:t>This talk:</a:t>
            </a:r>
          </a:p>
          <a:p>
            <a:pPr lvl="0" eaLnBrk="0" hangingPunct="0">
              <a:spcBef>
                <a:spcPct val="0"/>
              </a:spcBef>
              <a:spcAft>
                <a:spcPct val="0"/>
              </a:spcAft>
              <a:buClrTx/>
              <a:buSzTx/>
              <a:buNone/>
              <a:defRPr/>
            </a:pPr>
            <a:r>
              <a:rPr lang="en-US" sz="1800" kern="0" noProof="0" dirty="0" smtClean="0">
                <a:solidFill>
                  <a:srgbClr val="004080"/>
                </a:solidFill>
                <a:ea typeface="ＭＳ Ｐゴシック" pitchFamily="-107" charset="-128"/>
                <a:cs typeface="ＭＳ Ｐゴシック" pitchFamily="-107" charset="-128"/>
              </a:rPr>
              <a:t>Prompt fission gamma-rays (PFGS)  (not a focus in CIELO)</a:t>
            </a:r>
          </a:p>
          <a:p>
            <a:pPr lvl="0" eaLnBrk="0" hangingPunct="0">
              <a:spcBef>
                <a:spcPct val="0"/>
              </a:spcBef>
              <a:spcAft>
                <a:spcPct val="0"/>
              </a:spcAft>
              <a:buClrTx/>
              <a:buSzTx/>
              <a:buNone/>
              <a:defRPr/>
            </a:pPr>
            <a:r>
              <a:rPr kumimoji="0" lang="en-US" sz="1800" i="0" u="none" strike="noStrike" kern="0" cap="none" spc="0" normalizeH="0" baseline="0" dirty="0" smtClean="0">
                <a:ln>
                  <a:noFill/>
                </a:ln>
                <a:solidFill>
                  <a:srgbClr val="004080"/>
                </a:solidFill>
                <a:effectLst/>
                <a:uLnTx/>
                <a:uFillTx/>
                <a:latin typeface="+mj-lt"/>
                <a:ea typeface="ＭＳ Ｐゴシック" pitchFamily="-107" charset="-128"/>
                <a:cs typeface="ＭＳ Ｐゴシック" pitchFamily="-107" charset="-128"/>
              </a:rPr>
              <a:t>PFNS</a:t>
            </a:r>
            <a:r>
              <a:rPr kumimoji="0" lang="en-US" sz="1800" i="0" u="none" strike="noStrike" kern="0" cap="none" spc="0" normalizeH="0" dirty="0" smtClean="0">
                <a:ln>
                  <a:noFill/>
                </a:ln>
                <a:solidFill>
                  <a:srgbClr val="004080"/>
                </a:solidFill>
                <a:effectLst/>
                <a:uLnTx/>
                <a:uFillTx/>
                <a:latin typeface="+mj-lt"/>
                <a:ea typeface="ＭＳ Ｐゴシック" pitchFamily="-107" charset="-128"/>
                <a:cs typeface="ＭＳ Ｐゴシック" pitchFamily="-107" charset="-128"/>
              </a:rPr>
              <a:t> (beyond the big three, using a generalized model with data)</a:t>
            </a:r>
          </a:p>
          <a:p>
            <a:pPr lvl="0" eaLnBrk="0" hangingPunct="0">
              <a:spcBef>
                <a:spcPct val="0"/>
              </a:spcBef>
              <a:spcAft>
                <a:spcPct val="0"/>
              </a:spcAft>
              <a:buClrTx/>
              <a:buSzTx/>
              <a:buNone/>
              <a:defRPr/>
            </a:pPr>
            <a:r>
              <a:rPr lang="en-US" sz="1800" kern="0" baseline="0" noProof="0" dirty="0" smtClean="0">
                <a:solidFill>
                  <a:srgbClr val="004080"/>
                </a:solidFill>
                <a:latin typeface="+mj-lt"/>
                <a:ea typeface="ＭＳ Ｐゴシック" pitchFamily="-107" charset="-128"/>
                <a:cs typeface="ＭＳ Ｐゴシック" pitchFamily="-107" charset="-128"/>
              </a:rPr>
              <a:t>C,</a:t>
            </a:r>
            <a:r>
              <a:rPr lang="en-US" sz="1800" kern="0" noProof="0" dirty="0" smtClean="0">
                <a:solidFill>
                  <a:srgbClr val="004080"/>
                </a:solidFill>
                <a:latin typeface="+mj-lt"/>
                <a:ea typeface="ＭＳ Ｐゴシック" pitchFamily="-107" charset="-128"/>
                <a:cs typeface="ＭＳ Ｐゴシック" pitchFamily="-107" charset="-128"/>
              </a:rPr>
              <a:t> H related to standards</a:t>
            </a:r>
          </a:p>
          <a:p>
            <a:pPr lvl="0" eaLnBrk="0" hangingPunct="0">
              <a:spcBef>
                <a:spcPct val="0"/>
              </a:spcBef>
              <a:spcAft>
                <a:spcPct val="0"/>
              </a:spcAft>
              <a:buClrTx/>
              <a:buSzTx/>
              <a:buNone/>
              <a:defRPr/>
            </a:pPr>
            <a:r>
              <a:rPr lang="en-US" sz="1800" kern="0" noProof="0" dirty="0" smtClean="0">
                <a:solidFill>
                  <a:srgbClr val="004080"/>
                </a:solidFill>
                <a:latin typeface="+mj-lt"/>
                <a:ea typeface="ＭＳ Ｐゴシック" pitchFamily="-107" charset="-128"/>
                <a:cs typeface="ＭＳ Ｐゴシック" pitchFamily="-107" charset="-128"/>
              </a:rPr>
              <a:t>Fission product yields, informed by new measurements from TUNL, LANL</a:t>
            </a:r>
            <a:endParaRPr kumimoji="0" lang="en-US" sz="2400" i="0" u="none" strike="noStrike" kern="0" cap="none" spc="0" normalizeH="0" baseline="0" noProof="0" dirty="0">
              <a:ln>
                <a:noFill/>
              </a:ln>
              <a:solidFill>
                <a:srgbClr val="FF0000"/>
              </a:solidFill>
              <a:effectLst/>
              <a:uLnTx/>
              <a:uFillTx/>
              <a:latin typeface="+mj-lt"/>
              <a:ea typeface="ＭＳ Ｐゴシック" pitchFamily="-107" charset="-128"/>
              <a:cs typeface="ＭＳ Ｐゴシック" pitchFamily="-107" charset="-128"/>
            </a:endParaRPr>
          </a:p>
        </p:txBody>
      </p:sp>
    </p:spTree>
    <p:extLst>
      <p:ext uri="{BB962C8B-B14F-4D97-AF65-F5344CB8AC3E}">
        <p14:creationId xmlns:p14="http://schemas.microsoft.com/office/powerpoint/2010/main" val="3405930019"/>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Experiments and calculations for thermal-neutron-induced fission and spontaneous fission</a:t>
            </a:r>
          </a:p>
          <a:p>
            <a:pPr lvl="1"/>
            <a:r>
              <a:rPr lang="en-US" dirty="0"/>
              <a:t>n</a:t>
            </a:r>
            <a:r>
              <a:rPr lang="en-US" dirty="0" smtClean="0"/>
              <a:t>+</a:t>
            </a:r>
            <a:r>
              <a:rPr lang="en-US" baseline="30000" dirty="0" smtClean="0"/>
              <a:t>235</a:t>
            </a:r>
            <a:r>
              <a:rPr lang="en-US" dirty="0" smtClean="0"/>
              <a:t>U, n+</a:t>
            </a:r>
            <a:r>
              <a:rPr lang="en-US" baseline="30000" dirty="0" smtClean="0"/>
              <a:t>239,241</a:t>
            </a:r>
            <a:r>
              <a:rPr lang="en-US" dirty="0" smtClean="0"/>
              <a:t>Pu</a:t>
            </a:r>
          </a:p>
          <a:p>
            <a:pPr lvl="1"/>
            <a:r>
              <a:rPr lang="en-US" baseline="30000" dirty="0" smtClean="0"/>
              <a:t>252</a:t>
            </a:r>
            <a:r>
              <a:rPr lang="en-US" dirty="0" smtClean="0"/>
              <a:t>Cf (</a:t>
            </a:r>
            <a:r>
              <a:rPr lang="en-US" dirty="0" err="1" smtClean="0"/>
              <a:t>sf</a:t>
            </a:r>
            <a:r>
              <a:rPr lang="en-US" dirty="0" smtClean="0"/>
              <a:t>)</a:t>
            </a:r>
          </a:p>
          <a:p>
            <a:r>
              <a:rPr lang="en-US" dirty="0" smtClean="0"/>
              <a:t>Higher energies?</a:t>
            </a:r>
          </a:p>
          <a:p>
            <a:pPr lvl="1"/>
            <a:r>
              <a:rPr lang="en-US" dirty="0" smtClean="0"/>
              <a:t>Recent experimental efforts: n(1.5 MeV)+</a:t>
            </a:r>
            <a:r>
              <a:rPr lang="en-US" baseline="30000" dirty="0" smtClean="0"/>
              <a:t>235</a:t>
            </a:r>
            <a:r>
              <a:rPr lang="en-US" dirty="0" smtClean="0"/>
              <a:t>U, </a:t>
            </a:r>
            <a:r>
              <a:rPr lang="en-US" dirty="0" err="1" smtClean="0"/>
              <a:t>Oberstedt</a:t>
            </a:r>
            <a:r>
              <a:rPr lang="en-US" dirty="0" smtClean="0"/>
              <a:t> et al., FIESTA’2014</a:t>
            </a:r>
          </a:p>
          <a:p>
            <a:pPr lvl="1"/>
            <a:r>
              <a:rPr lang="en-US" dirty="0" smtClean="0"/>
              <a:t>Extension of Monte Carlo simulations up to 20 MeV, including multiple-chance fission and pre-equilibrium emissions, </a:t>
            </a:r>
            <a:r>
              <a:rPr lang="en-US" dirty="0" err="1" smtClean="0"/>
              <a:t>Stetcu</a:t>
            </a:r>
            <a:r>
              <a:rPr lang="en-US" dirty="0" smtClean="0"/>
              <a:t> et al., in progress</a:t>
            </a:r>
          </a:p>
          <a:p>
            <a:r>
              <a:rPr lang="en-US" dirty="0" smtClean="0"/>
              <a:t>Nuclear Data Files</a:t>
            </a:r>
          </a:p>
          <a:p>
            <a:pPr lvl="1"/>
            <a:r>
              <a:rPr lang="en-US" dirty="0" smtClean="0"/>
              <a:t>PFG spectra produced in ENDF form (MF5, MT18) for </a:t>
            </a:r>
            <a:r>
              <a:rPr lang="en-US" baseline="30000" dirty="0" smtClean="0"/>
              <a:t>235</a:t>
            </a:r>
            <a:r>
              <a:rPr lang="en-US" dirty="0" smtClean="0"/>
              <a:t>U and </a:t>
            </a:r>
            <a:r>
              <a:rPr lang="en-US" baseline="30000" dirty="0" smtClean="0"/>
              <a:t>239</a:t>
            </a:r>
            <a:r>
              <a:rPr lang="en-US" dirty="0" smtClean="0"/>
              <a:t>Pu for thermal neutrons</a:t>
            </a:r>
          </a:p>
          <a:p>
            <a:pPr lvl="1"/>
            <a:r>
              <a:rPr lang="en-US" dirty="0" smtClean="0"/>
              <a:t>Plan to extend evaluations to all energies up to 20 MeV, and more isotopes for ENDF/B-VIII.</a:t>
            </a:r>
            <a:endParaRPr lang="en-US" dirty="0"/>
          </a:p>
        </p:txBody>
      </p:sp>
      <p:sp>
        <p:nvSpPr>
          <p:cNvPr id="4" name="Slide Number Placeholder 3"/>
          <p:cNvSpPr>
            <a:spLocks noGrp="1"/>
          </p:cNvSpPr>
          <p:nvPr>
            <p:ph type="sldNum" sz="quarter" idx="10"/>
          </p:nvPr>
        </p:nvSpPr>
        <p:spPr/>
        <p:txBody>
          <a:bodyPr/>
          <a:lstStyle/>
          <a:p>
            <a:r>
              <a:rPr lang="en-US" smtClean="0"/>
              <a:t>Slide </a:t>
            </a:r>
            <a:fld id="{EB61D637-7178-914F-9578-67A56A58850F}" type="slidenum">
              <a:rPr lang="en-US" smtClean="0"/>
              <a:pPr/>
              <a:t>10</a:t>
            </a:fld>
            <a:endParaRPr lang="en-US"/>
          </a:p>
        </p:txBody>
      </p:sp>
    </p:spTree>
    <p:extLst>
      <p:ext uri="{BB962C8B-B14F-4D97-AF65-F5344CB8AC3E}">
        <p14:creationId xmlns:p14="http://schemas.microsoft.com/office/powerpoint/2010/main" val="30884542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for n</a:t>
            </a:r>
            <a:r>
              <a:rPr lang="en-US" baseline="-25000" dirty="0" smtClean="0"/>
              <a:t>th</a:t>
            </a:r>
            <a:r>
              <a:rPr lang="en-US" dirty="0" smtClean="0"/>
              <a:t>+</a:t>
            </a:r>
            <a:r>
              <a:rPr lang="en-US" baseline="30000" dirty="0" smtClean="0"/>
              <a:t>235</a:t>
            </a:r>
            <a:r>
              <a:rPr lang="en-US" dirty="0" smtClean="0"/>
              <a:t>U</a:t>
            </a:r>
            <a:endParaRPr lang="en-US" dirty="0"/>
          </a:p>
        </p:txBody>
      </p:sp>
      <p:sp>
        <p:nvSpPr>
          <p:cNvPr id="4" name="Slide Number Placeholder 3"/>
          <p:cNvSpPr>
            <a:spLocks noGrp="1"/>
          </p:cNvSpPr>
          <p:nvPr>
            <p:ph type="sldNum" sz="quarter" idx="10"/>
          </p:nvPr>
        </p:nvSpPr>
        <p:spPr/>
        <p:txBody>
          <a:bodyPr/>
          <a:lstStyle/>
          <a:p>
            <a:r>
              <a:rPr lang="en-US" smtClean="0"/>
              <a:t>Slide </a:t>
            </a:r>
            <a:fld id="{EB61D637-7178-914F-9578-67A56A58850F}" type="slidenum">
              <a:rPr lang="en-US" smtClean="0"/>
              <a:pPr/>
              <a:t>11</a:t>
            </a:fld>
            <a:endParaRPr lang="en-US"/>
          </a:p>
        </p:txBody>
      </p:sp>
      <p:pic>
        <p:nvPicPr>
          <p:cNvPr id="7" name="Picture 6" descr="Screen Shot 2015-04-24 at 5.43.47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55976" y="548680"/>
            <a:ext cx="4546448" cy="5544616"/>
          </a:xfrm>
          <a:prstGeom prst="rect">
            <a:avLst/>
          </a:prstGeom>
        </p:spPr>
      </p:pic>
      <p:sp>
        <p:nvSpPr>
          <p:cNvPr id="3" name="TextBox 2"/>
          <p:cNvSpPr txBox="1"/>
          <p:nvPr/>
        </p:nvSpPr>
        <p:spPr>
          <a:xfrm>
            <a:off x="683568" y="2060848"/>
            <a:ext cx="3168352" cy="3046988"/>
          </a:xfrm>
          <a:prstGeom prst="rect">
            <a:avLst/>
          </a:prstGeom>
          <a:noFill/>
        </p:spPr>
        <p:txBody>
          <a:bodyPr wrap="square" rtlCol="0">
            <a:spAutoFit/>
          </a:bodyPr>
          <a:lstStyle/>
          <a:p>
            <a:pPr marL="285750" indent="-285750"/>
            <a:r>
              <a:rPr lang="en-US" sz="1600" dirty="0" smtClean="0"/>
              <a:t>Strong fluctuations of PFGS below 1 MeV, due to </a:t>
            </a:r>
            <a:r>
              <a:rPr lang="en-US" sz="1600" dirty="0" smtClean="0">
                <a:latin typeface="Symbol" charset="2"/>
                <a:cs typeface="Symbol" charset="2"/>
              </a:rPr>
              <a:t>g</a:t>
            </a:r>
            <a:r>
              <a:rPr lang="en-US" sz="1600" dirty="0" smtClean="0"/>
              <a:t> transitions in fission fragments</a:t>
            </a:r>
          </a:p>
          <a:p>
            <a:pPr marL="285750" indent="-285750"/>
            <a:r>
              <a:rPr lang="en-US" sz="1600" dirty="0" smtClean="0"/>
              <a:t>Seen in IRMM experiments with </a:t>
            </a:r>
            <a:r>
              <a:rPr lang="en-US" sz="1600" dirty="0" err="1" smtClean="0"/>
              <a:t>LaBr</a:t>
            </a:r>
            <a:r>
              <a:rPr lang="en-US" sz="1600" dirty="0" smtClean="0"/>
              <a:t> detectors, but not at DANCE due to poor energy resolution</a:t>
            </a:r>
          </a:p>
          <a:p>
            <a:pPr marL="285750" indent="-285750"/>
            <a:r>
              <a:rPr lang="en-US" sz="1600" dirty="0" smtClean="0"/>
              <a:t>Well reproduced by Monte Carlo simulations</a:t>
            </a:r>
          </a:p>
        </p:txBody>
      </p:sp>
    </p:spTree>
    <p:extLst>
      <p:ext uri="{BB962C8B-B14F-4D97-AF65-F5344CB8AC3E}">
        <p14:creationId xmlns:p14="http://schemas.microsoft.com/office/powerpoint/2010/main" val="28960217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447800"/>
            <a:ext cx="3534544" cy="4285456"/>
          </a:xfrm>
        </p:spPr>
        <p:txBody>
          <a:bodyPr/>
          <a:lstStyle/>
          <a:p>
            <a:r>
              <a:rPr lang="en-US" b="0" dirty="0" smtClean="0"/>
              <a:t>Results </a:t>
            </a:r>
            <a:br>
              <a:rPr lang="en-US" b="0" dirty="0" smtClean="0"/>
            </a:br>
            <a:r>
              <a:rPr lang="en-US" b="0" dirty="0" smtClean="0"/>
              <a:t>on average multiplicity &lt;M</a:t>
            </a:r>
            <a:r>
              <a:rPr lang="en-US" b="0" baseline="-25000" dirty="0" smtClean="0">
                <a:latin typeface="Symbol" charset="2"/>
                <a:cs typeface="Symbol" charset="2"/>
              </a:rPr>
              <a:t>g</a:t>
            </a:r>
            <a:r>
              <a:rPr lang="en-US" b="0" dirty="0" smtClean="0"/>
              <a:t>&gt; and average </a:t>
            </a:r>
            <a:r>
              <a:rPr lang="en-US" b="0" dirty="0" smtClean="0">
                <a:latin typeface="Symbol" charset="2"/>
                <a:cs typeface="Symbol" charset="2"/>
              </a:rPr>
              <a:t>g</a:t>
            </a:r>
            <a:r>
              <a:rPr lang="en-US" b="0" dirty="0" smtClean="0"/>
              <a:t>-ray energy &lt;</a:t>
            </a:r>
            <a:r>
              <a:rPr lang="en-US" b="0" dirty="0" err="1" smtClean="0">
                <a:latin typeface="Symbol" charset="2"/>
                <a:cs typeface="Symbol" charset="2"/>
              </a:rPr>
              <a:t>e</a:t>
            </a:r>
            <a:r>
              <a:rPr lang="en-US" b="0" baseline="-25000" dirty="0" err="1" smtClean="0">
                <a:latin typeface="Symbol" charset="2"/>
                <a:cs typeface="Symbol" charset="2"/>
              </a:rPr>
              <a:t>g</a:t>
            </a:r>
            <a:r>
              <a:rPr lang="en-US" b="0" dirty="0" smtClean="0"/>
              <a:t>&gt; </a:t>
            </a:r>
            <a:r>
              <a:rPr lang="en-US" dirty="0" smtClean="0"/>
              <a:t>very sensitive </a:t>
            </a:r>
            <a:r>
              <a:rPr lang="en-US" b="0" dirty="0" smtClean="0"/>
              <a:t>to </a:t>
            </a:r>
            <a:r>
              <a:rPr lang="en-US" b="0" dirty="0" smtClean="0">
                <a:solidFill>
                  <a:srgbClr val="CC0000"/>
                </a:solidFill>
              </a:rPr>
              <a:t>energy threshold </a:t>
            </a:r>
            <a:r>
              <a:rPr lang="en-US" b="0" dirty="0" smtClean="0"/>
              <a:t>(</a:t>
            </a:r>
            <a:r>
              <a:rPr lang="en-US" b="0" dirty="0" err="1" smtClean="0"/>
              <a:t>E</a:t>
            </a:r>
            <a:r>
              <a:rPr lang="en-US" b="0" baseline="-25000" dirty="0" err="1" smtClean="0"/>
              <a:t>cut</a:t>
            </a:r>
            <a:r>
              <a:rPr lang="en-US" b="0" dirty="0" smtClean="0"/>
              <a:t>) and </a:t>
            </a:r>
            <a:r>
              <a:rPr lang="en-US" b="0" dirty="0" smtClean="0">
                <a:solidFill>
                  <a:srgbClr val="CC0000"/>
                </a:solidFill>
              </a:rPr>
              <a:t>time-coincidence window </a:t>
            </a:r>
            <a:r>
              <a:rPr lang="en-US" b="0" dirty="0" smtClean="0"/>
              <a:t>used in experiments</a:t>
            </a:r>
          </a:p>
          <a:p>
            <a:r>
              <a:rPr lang="en-US" dirty="0" smtClean="0"/>
              <a:t>Inconsistent experimental data</a:t>
            </a:r>
          </a:p>
          <a:p>
            <a:r>
              <a:rPr lang="en-US" b="0" dirty="0" smtClean="0"/>
              <a:t>Model calculations provide a range of possible values; not discriminating enough yet</a:t>
            </a:r>
            <a:endParaRPr lang="en-US" b="0" dirty="0"/>
          </a:p>
        </p:txBody>
      </p:sp>
      <p:sp>
        <p:nvSpPr>
          <p:cNvPr id="4" name="Slide Number Placeholder 3"/>
          <p:cNvSpPr>
            <a:spLocks noGrp="1"/>
          </p:cNvSpPr>
          <p:nvPr>
            <p:ph type="sldNum" sz="quarter" idx="10"/>
          </p:nvPr>
        </p:nvSpPr>
        <p:spPr/>
        <p:txBody>
          <a:bodyPr/>
          <a:lstStyle/>
          <a:p>
            <a:r>
              <a:rPr lang="en-US" smtClean="0"/>
              <a:t>Slide </a:t>
            </a:r>
            <a:fld id="{EB61D637-7178-914F-9578-67A56A58850F}" type="slidenum">
              <a:rPr lang="en-US" smtClean="0"/>
              <a:pPr/>
              <a:t>12</a:t>
            </a:fld>
            <a:endParaRPr lang="en-US"/>
          </a:p>
        </p:txBody>
      </p:sp>
      <p:pic>
        <p:nvPicPr>
          <p:cNvPr id="5" name="Picture 4" descr="Screen Shot 2015-04-24 at 5.42.23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11960" y="692696"/>
            <a:ext cx="4676026" cy="5184576"/>
          </a:xfrm>
          <a:prstGeom prst="rect">
            <a:avLst/>
          </a:prstGeom>
        </p:spPr>
      </p:pic>
    </p:spTree>
    <p:extLst>
      <p:ext uri="{BB962C8B-B14F-4D97-AF65-F5344CB8AC3E}">
        <p14:creationId xmlns:p14="http://schemas.microsoft.com/office/powerpoint/2010/main" val="6238132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2800" dirty="0" smtClean="0"/>
              <a:t>Average Prompt Fission Gamma Multiplicity &lt;</a:t>
            </a:r>
            <a:r>
              <a:rPr lang="en-US" sz="2800" dirty="0" err="1" smtClean="0">
                <a:latin typeface="Symbol" charset="2"/>
                <a:cs typeface="Symbol" charset="2"/>
              </a:rPr>
              <a:t>n</a:t>
            </a:r>
            <a:r>
              <a:rPr lang="en-US" sz="2800" baseline="-25000" dirty="0" err="1" smtClean="0">
                <a:latin typeface="Symbol" charset="2"/>
                <a:cs typeface="Symbol" charset="2"/>
              </a:rPr>
              <a:t>g</a:t>
            </a:r>
            <a:r>
              <a:rPr lang="en-US" sz="2800" dirty="0" smtClean="0"/>
              <a:t>&gt; and Total Energy &lt;</a:t>
            </a:r>
            <a:r>
              <a:rPr lang="en-US" sz="2800" dirty="0" err="1" smtClean="0"/>
              <a:t>E</a:t>
            </a:r>
            <a:r>
              <a:rPr lang="en-US" sz="2800" baseline="-25000" dirty="0" err="1" smtClean="0">
                <a:latin typeface="Symbol" charset="2"/>
                <a:cs typeface="Symbol" charset="2"/>
              </a:rPr>
              <a:t>g</a:t>
            </a:r>
            <a:r>
              <a:rPr lang="en-US" sz="2800" baseline="30000" dirty="0" err="1" smtClean="0"/>
              <a:t>tot</a:t>
            </a:r>
            <a:r>
              <a:rPr lang="en-US" sz="2800" dirty="0" smtClean="0"/>
              <a:t>&gt;</a:t>
            </a:r>
            <a:endParaRPr lang="en-US" sz="2800" dirty="0"/>
          </a:p>
        </p:txBody>
      </p:sp>
      <p:sp>
        <p:nvSpPr>
          <p:cNvPr id="4" name="Slide Number Placeholder 3"/>
          <p:cNvSpPr>
            <a:spLocks noGrp="1"/>
          </p:cNvSpPr>
          <p:nvPr>
            <p:ph type="sldNum" sz="quarter" idx="10"/>
          </p:nvPr>
        </p:nvSpPr>
        <p:spPr/>
        <p:txBody>
          <a:bodyPr/>
          <a:lstStyle/>
          <a:p>
            <a:r>
              <a:rPr lang="en-US" smtClean="0"/>
              <a:t>Slide </a:t>
            </a:r>
            <a:fld id="{2651EAAB-5D0D-473B-859D-C18D8179491F}" type="slidenum">
              <a:rPr lang="en-US" smtClean="0"/>
              <a:pPr/>
              <a:t>13</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394193436"/>
              </p:ext>
            </p:extLst>
          </p:nvPr>
        </p:nvGraphicFramePr>
        <p:xfrm>
          <a:off x="381000" y="1637215"/>
          <a:ext cx="8305801" cy="2934785"/>
        </p:xfrm>
        <a:graphic>
          <a:graphicData uri="http://schemas.openxmlformats.org/drawingml/2006/table">
            <a:tbl>
              <a:tblPr firstRow="1" bandRow="1">
                <a:tableStyleId>{5C22544A-7EE6-4342-B048-85BDC9FD1C3A}</a:tableStyleId>
              </a:tblPr>
              <a:tblGrid>
                <a:gridCol w="990600"/>
                <a:gridCol w="1219200"/>
                <a:gridCol w="1143001"/>
                <a:gridCol w="1295400"/>
                <a:gridCol w="1295400"/>
                <a:gridCol w="1295400"/>
                <a:gridCol w="1066800"/>
              </a:tblGrid>
              <a:tr h="402771">
                <a:tc>
                  <a:txBody>
                    <a:bodyPr/>
                    <a:lstStyle/>
                    <a:p>
                      <a:pPr algn="ctr"/>
                      <a:r>
                        <a:rPr lang="en-US" sz="1400" dirty="0" smtClean="0"/>
                        <a:t>Isotope</a:t>
                      </a:r>
                      <a:endParaRPr lang="en-US" sz="1400" dirty="0"/>
                    </a:p>
                  </a:txBody>
                  <a:tcPr anchor="ctr"/>
                </a:tc>
                <a:tc>
                  <a:txBody>
                    <a:bodyPr/>
                    <a:lstStyle/>
                    <a:p>
                      <a:pPr algn="ctr"/>
                      <a:r>
                        <a:rPr lang="en-US" sz="1400" dirty="0" smtClean="0"/>
                        <a:t>Quantity</a:t>
                      </a:r>
                      <a:endParaRPr lang="en-US" sz="1400" dirty="0"/>
                    </a:p>
                  </a:txBody>
                  <a:tcPr anchor="ctr"/>
                </a:tc>
                <a:tc>
                  <a:txBody>
                    <a:bodyPr/>
                    <a:lstStyle/>
                    <a:p>
                      <a:pPr algn="ctr"/>
                      <a:r>
                        <a:rPr lang="en-US" sz="1400" dirty="0" smtClean="0"/>
                        <a:t>ENDF/B-VII</a:t>
                      </a:r>
                      <a:endParaRPr lang="en-US" sz="1400" dirty="0"/>
                    </a:p>
                  </a:txBody>
                  <a:tcPr anchor="ctr"/>
                </a:tc>
                <a:tc>
                  <a:txBody>
                    <a:bodyPr/>
                    <a:lstStyle/>
                    <a:p>
                      <a:pPr algn="ctr"/>
                      <a:r>
                        <a:rPr lang="en-US" sz="1400" dirty="0" err="1" smtClean="0"/>
                        <a:t>Oberstedt</a:t>
                      </a:r>
                      <a:endParaRPr lang="en-US" sz="1400" dirty="0"/>
                    </a:p>
                  </a:txBody>
                  <a:tcPr anchor="ctr"/>
                </a:tc>
                <a:tc>
                  <a:txBody>
                    <a:bodyPr/>
                    <a:lstStyle/>
                    <a:p>
                      <a:pPr algn="ctr"/>
                      <a:r>
                        <a:rPr lang="en-US" sz="1400" dirty="0" smtClean="0"/>
                        <a:t>DANCE (LANL)</a:t>
                      </a:r>
                      <a:endParaRPr lang="en-US" sz="1400" dirty="0"/>
                    </a:p>
                  </a:txBody>
                  <a:tcPr anchor="ctr"/>
                </a:tc>
                <a:tc>
                  <a:txBody>
                    <a:bodyPr/>
                    <a:lstStyle/>
                    <a:p>
                      <a:pPr algn="ctr"/>
                      <a:r>
                        <a:rPr lang="en-US" sz="1400" dirty="0" smtClean="0"/>
                        <a:t>DANCE</a:t>
                      </a:r>
                      <a:r>
                        <a:rPr lang="en-US" sz="1400" baseline="0" dirty="0" smtClean="0"/>
                        <a:t> (LLNL</a:t>
                      </a:r>
                      <a:r>
                        <a:rPr lang="en-US" sz="1400" dirty="0" smtClean="0"/>
                        <a:t>)</a:t>
                      </a:r>
                      <a:endParaRPr lang="en-US" sz="1400" dirty="0"/>
                    </a:p>
                  </a:txBody>
                  <a:tcPr anchor="ctr"/>
                </a:tc>
                <a:tc>
                  <a:txBody>
                    <a:bodyPr/>
                    <a:lstStyle/>
                    <a:p>
                      <a:pPr algn="ctr"/>
                      <a:r>
                        <a:rPr lang="en-US" sz="1400" dirty="0" smtClean="0"/>
                        <a:t>CGMF (LANL)</a:t>
                      </a:r>
                      <a:endParaRPr lang="en-US" sz="1400" dirty="0"/>
                    </a:p>
                  </a:txBody>
                  <a:tcPr anchor="ctr"/>
                </a:tc>
              </a:tr>
              <a:tr h="402771">
                <a:tc rowSpan="2">
                  <a:txBody>
                    <a:bodyPr/>
                    <a:lstStyle/>
                    <a:p>
                      <a:pPr algn="ctr"/>
                      <a:r>
                        <a:rPr lang="en-US" sz="1400" dirty="0" smtClean="0"/>
                        <a:t>Pu239T</a:t>
                      </a:r>
                      <a:endParaRPr lang="en-US" sz="1400" dirty="0"/>
                    </a:p>
                  </a:txBody>
                  <a:tcPr anchor="ctr">
                    <a:solidFill>
                      <a:srgbClr val="FFF4A8"/>
                    </a:solidFill>
                  </a:tcPr>
                </a:tc>
                <a:tc>
                  <a:txBody>
                    <a:bodyPr/>
                    <a:lstStyle/>
                    <a:p>
                      <a:pPr algn="ctr"/>
                      <a:r>
                        <a:rPr lang="en-US" sz="1400" baseline="0" dirty="0" smtClean="0"/>
                        <a:t>&lt;</a:t>
                      </a:r>
                      <a:r>
                        <a:rPr lang="en-US" sz="1400" baseline="0" dirty="0" err="1" smtClean="0"/>
                        <a:t>E</a:t>
                      </a:r>
                      <a:r>
                        <a:rPr lang="en-US" sz="1400" baseline="-25000" dirty="0" err="1" smtClean="0">
                          <a:latin typeface="Symbol" charset="2"/>
                          <a:cs typeface="Symbol" charset="2"/>
                        </a:rPr>
                        <a:t>g</a:t>
                      </a:r>
                      <a:r>
                        <a:rPr lang="en-US" sz="1400" baseline="30000" dirty="0" err="1" smtClean="0"/>
                        <a:t>tot</a:t>
                      </a:r>
                      <a:r>
                        <a:rPr lang="en-US" sz="1400" baseline="0" dirty="0" smtClean="0"/>
                        <a:t>&gt; (MeV)</a:t>
                      </a:r>
                      <a:endParaRPr lang="en-US" sz="1400" baseline="0" dirty="0"/>
                    </a:p>
                  </a:txBody>
                  <a:tcPr anchor="ctr"/>
                </a:tc>
                <a:tc>
                  <a:txBody>
                    <a:bodyPr/>
                    <a:lstStyle/>
                    <a:p>
                      <a:pPr algn="ctr"/>
                      <a:r>
                        <a:rPr lang="en-US" sz="1400" dirty="0" smtClean="0"/>
                        <a:t>6.741</a:t>
                      </a:r>
                      <a:endParaRPr lang="en-US" sz="1400" dirty="0"/>
                    </a:p>
                  </a:txBody>
                  <a:tcPr anchor="ctr"/>
                </a:tc>
                <a:tc>
                  <a:txBody>
                    <a:bodyPr/>
                    <a:lstStyle/>
                    <a:p>
                      <a:pPr algn="ctr"/>
                      <a:r>
                        <a:rPr lang="en-US" sz="1400" dirty="0" smtClean="0"/>
                        <a:t>-</a:t>
                      </a:r>
                      <a:endParaRPr lang="en-US" sz="1400" dirty="0"/>
                    </a:p>
                  </a:txBody>
                  <a:tcPr anchor="ctr"/>
                </a:tc>
                <a:tc>
                  <a:txBody>
                    <a:bodyPr/>
                    <a:lstStyle/>
                    <a:p>
                      <a:pPr algn="ctr"/>
                      <a:r>
                        <a:rPr lang="en-US" sz="1400" dirty="0" smtClean="0"/>
                        <a:t>8.07</a:t>
                      </a:r>
                      <a:endParaRPr lang="en-US" sz="1400" dirty="0"/>
                    </a:p>
                  </a:txBody>
                  <a:tcPr anchor="ctr"/>
                </a:tc>
                <a:tc>
                  <a:txBody>
                    <a:bodyPr/>
                    <a:lstStyle/>
                    <a:p>
                      <a:pPr algn="ctr"/>
                      <a:r>
                        <a:rPr lang="en-US" sz="1400" dirty="0" smtClean="0"/>
                        <a:t>7.94</a:t>
                      </a:r>
                      <a:endParaRPr lang="en-US" sz="1400" dirty="0"/>
                    </a:p>
                  </a:txBody>
                  <a:tcPr anchor="ctr"/>
                </a:tc>
                <a:tc>
                  <a:txBody>
                    <a:bodyPr/>
                    <a:lstStyle/>
                    <a:p>
                      <a:pPr algn="ctr"/>
                      <a:r>
                        <a:rPr lang="en-US" sz="1400" dirty="0" smtClean="0"/>
                        <a:t>6.66</a:t>
                      </a:r>
                      <a:endParaRPr lang="en-US" sz="1400" dirty="0"/>
                    </a:p>
                  </a:txBody>
                  <a:tcPr anchor="ctr"/>
                </a:tc>
              </a:tr>
              <a:tr h="402771">
                <a:tc vMerge="1">
                  <a:txBody>
                    <a:bodyPr/>
                    <a:lstStyle/>
                    <a:p>
                      <a:endParaRPr lang="en-US" dirty="0"/>
                    </a:p>
                  </a:txBody>
                  <a:tcPr/>
                </a:tc>
                <a:tc>
                  <a:txBody>
                    <a:bodyPr/>
                    <a:lstStyle/>
                    <a:p>
                      <a:pPr algn="ctr"/>
                      <a:r>
                        <a:rPr lang="en-US" sz="1400" dirty="0" smtClean="0"/>
                        <a:t>&lt;</a:t>
                      </a:r>
                      <a:r>
                        <a:rPr lang="en-US" sz="1400" dirty="0" err="1" smtClean="0">
                          <a:latin typeface="Symbol" charset="2"/>
                          <a:cs typeface="Symbol" charset="2"/>
                        </a:rPr>
                        <a:t>n</a:t>
                      </a:r>
                      <a:r>
                        <a:rPr lang="en-US" sz="1400" baseline="-25000" dirty="0" err="1" smtClean="0">
                          <a:latin typeface="Symbol" charset="2"/>
                          <a:cs typeface="Symbol" charset="2"/>
                        </a:rPr>
                        <a:t>g</a:t>
                      </a:r>
                      <a:r>
                        <a:rPr lang="en-US" sz="1400" dirty="0" smtClean="0"/>
                        <a:t>&gt; (</a:t>
                      </a:r>
                      <a:r>
                        <a:rPr lang="en-US" sz="1400" dirty="0" smtClean="0">
                          <a:latin typeface="Symbol" charset="2"/>
                          <a:cs typeface="Symbol" charset="2"/>
                        </a:rPr>
                        <a:t>g</a:t>
                      </a:r>
                      <a:r>
                        <a:rPr lang="en-US" sz="1400" dirty="0" smtClean="0"/>
                        <a:t>/f)</a:t>
                      </a:r>
                      <a:endParaRPr lang="en-US" sz="1400" dirty="0"/>
                    </a:p>
                  </a:txBody>
                  <a:tcPr anchor="ctr"/>
                </a:tc>
                <a:tc>
                  <a:txBody>
                    <a:bodyPr/>
                    <a:lstStyle/>
                    <a:p>
                      <a:pPr algn="ctr"/>
                      <a:r>
                        <a:rPr lang="en-US" sz="1400" dirty="0" smtClean="0"/>
                        <a:t>7.78</a:t>
                      </a:r>
                      <a:endParaRPr lang="en-US" sz="1400" dirty="0"/>
                    </a:p>
                  </a:txBody>
                  <a:tcPr anchor="ctr"/>
                </a:tc>
                <a:tc>
                  <a:txBody>
                    <a:bodyPr/>
                    <a:lstStyle/>
                    <a:p>
                      <a:pPr algn="ctr"/>
                      <a:r>
                        <a:rPr lang="en-US" sz="1400" dirty="0" smtClean="0"/>
                        <a:t>-</a:t>
                      </a:r>
                      <a:endParaRPr lang="en-US" sz="1400" dirty="0"/>
                    </a:p>
                  </a:txBody>
                  <a:tcPr anchor="ctr"/>
                </a:tc>
                <a:tc>
                  <a:txBody>
                    <a:bodyPr/>
                    <a:lstStyle/>
                    <a:p>
                      <a:pPr algn="ctr"/>
                      <a:r>
                        <a:rPr lang="en-US" sz="1400" dirty="0" smtClean="0"/>
                        <a:t>7.08</a:t>
                      </a:r>
                      <a:endParaRPr lang="en-US" sz="1400" dirty="0"/>
                    </a:p>
                  </a:txBody>
                  <a:tcPr anchor="ctr"/>
                </a:tc>
                <a:tc>
                  <a:txBody>
                    <a:bodyPr/>
                    <a:lstStyle/>
                    <a:p>
                      <a:pPr algn="ctr"/>
                      <a:r>
                        <a:rPr lang="en-US" sz="1400" dirty="0" smtClean="0"/>
                        <a:t>7.93</a:t>
                      </a:r>
                      <a:endParaRPr lang="en-US" sz="1400" dirty="0"/>
                    </a:p>
                  </a:txBody>
                  <a:tcPr anchor="ctr"/>
                </a:tc>
                <a:tc>
                  <a:txBody>
                    <a:bodyPr/>
                    <a:lstStyle/>
                    <a:p>
                      <a:pPr algn="ctr"/>
                      <a:r>
                        <a:rPr lang="en-US" sz="1400" dirty="0" smtClean="0"/>
                        <a:t>7.48</a:t>
                      </a:r>
                      <a:endParaRPr lang="en-US" sz="1400" dirty="0"/>
                    </a:p>
                  </a:txBody>
                  <a:tcPr anchor="ctr"/>
                </a:tc>
              </a:tr>
              <a:tr h="402771">
                <a:tc rowSpan="2">
                  <a:txBody>
                    <a:bodyPr/>
                    <a:lstStyle/>
                    <a:p>
                      <a:pPr algn="ctr"/>
                      <a:r>
                        <a:rPr lang="en-US" sz="1400" dirty="0" smtClean="0"/>
                        <a:t>U235</a:t>
                      </a:r>
                      <a:r>
                        <a:rPr lang="en-US" sz="1400" baseline="0" dirty="0" smtClean="0"/>
                        <a:t>T</a:t>
                      </a:r>
                      <a:endParaRPr lang="en-US" sz="1400" dirty="0"/>
                    </a:p>
                  </a:txBody>
                  <a:tcPr anchor="ctr">
                    <a:solidFill>
                      <a:schemeClr val="accent6">
                        <a:lumMod val="20000"/>
                        <a:lumOff val="80000"/>
                      </a:schemeClr>
                    </a:solidFill>
                  </a:tcPr>
                </a:tc>
                <a:tc>
                  <a:txBody>
                    <a:bodyPr/>
                    <a:lstStyle/>
                    <a:p>
                      <a:pPr algn="ctr"/>
                      <a:r>
                        <a:rPr lang="en-US" sz="1400" baseline="0" dirty="0" smtClean="0"/>
                        <a:t>&lt;</a:t>
                      </a:r>
                      <a:r>
                        <a:rPr lang="en-US" sz="1400" baseline="0" dirty="0" err="1" smtClean="0"/>
                        <a:t>E</a:t>
                      </a:r>
                      <a:r>
                        <a:rPr lang="en-US" sz="1400" baseline="-25000" dirty="0" err="1" smtClean="0">
                          <a:latin typeface="Symbol" charset="2"/>
                          <a:cs typeface="Symbol" charset="2"/>
                        </a:rPr>
                        <a:t>g</a:t>
                      </a:r>
                      <a:r>
                        <a:rPr lang="en-US" sz="1400" baseline="30000" dirty="0" err="1" smtClean="0"/>
                        <a:t>tot</a:t>
                      </a:r>
                      <a:r>
                        <a:rPr lang="en-US" sz="1400" baseline="0" dirty="0" smtClean="0"/>
                        <a:t>&gt; (MeV)</a:t>
                      </a:r>
                      <a:endParaRPr lang="en-US" sz="1400" baseline="0" dirty="0"/>
                    </a:p>
                  </a:txBody>
                  <a:tcPr anchor="ctr"/>
                </a:tc>
                <a:tc>
                  <a:txBody>
                    <a:bodyPr/>
                    <a:lstStyle/>
                    <a:p>
                      <a:pPr algn="ctr"/>
                      <a:r>
                        <a:rPr lang="en-US" sz="1400" dirty="0" smtClean="0"/>
                        <a:t>6.600</a:t>
                      </a:r>
                      <a:endParaRPr lang="en-US" sz="1400" dirty="0"/>
                    </a:p>
                  </a:txBody>
                  <a:tcPr anchor="ctr"/>
                </a:tc>
                <a:tc>
                  <a:txBody>
                    <a:bodyPr/>
                    <a:lstStyle/>
                    <a:p>
                      <a:pPr algn="ctr"/>
                      <a:r>
                        <a:rPr lang="en-US" sz="1400" dirty="0" smtClean="0"/>
                        <a:t>6.96</a:t>
                      </a:r>
                      <a:endParaRPr lang="en-US" sz="1400" dirty="0"/>
                    </a:p>
                  </a:txBody>
                  <a:tcPr anchor="ctr"/>
                </a:tc>
                <a:tc>
                  <a:txBody>
                    <a:bodyPr/>
                    <a:lstStyle/>
                    <a:p>
                      <a:pPr algn="ctr"/>
                      <a:r>
                        <a:rPr lang="en-US" sz="1400" dirty="0" smtClean="0"/>
                        <a:t>6.42</a:t>
                      </a:r>
                      <a:endParaRPr lang="en-US" sz="1400" dirty="0"/>
                    </a:p>
                  </a:txBody>
                  <a:tcPr anchor="ctr"/>
                </a:tc>
                <a:tc>
                  <a:txBody>
                    <a:bodyPr/>
                    <a:lstStyle/>
                    <a:p>
                      <a:pPr algn="ctr"/>
                      <a:r>
                        <a:rPr lang="en-US" sz="1400" dirty="0" smtClean="0"/>
                        <a:t>8.35</a:t>
                      </a:r>
                      <a:endParaRPr lang="en-US" sz="1400" dirty="0"/>
                    </a:p>
                  </a:txBody>
                  <a:tcPr anchor="ctr"/>
                </a:tc>
                <a:tc>
                  <a:txBody>
                    <a:bodyPr/>
                    <a:lstStyle/>
                    <a:p>
                      <a:pPr algn="ctr"/>
                      <a:r>
                        <a:rPr lang="en-US" sz="1400" dirty="0" smtClean="0"/>
                        <a:t>6.45</a:t>
                      </a:r>
                      <a:endParaRPr lang="en-US" sz="1400" dirty="0"/>
                    </a:p>
                  </a:txBody>
                  <a:tcPr anchor="ctr"/>
                </a:tc>
              </a:tr>
              <a:tr h="402771">
                <a:tc vMerge="1">
                  <a:txBody>
                    <a:bodyPr/>
                    <a:lstStyle/>
                    <a:p>
                      <a:endParaRPr lang="en-US" sz="1600" dirty="0"/>
                    </a:p>
                  </a:txBody>
                  <a:tcPr/>
                </a:tc>
                <a:tc>
                  <a:txBody>
                    <a:bodyPr/>
                    <a:lstStyle/>
                    <a:p>
                      <a:pPr algn="ctr"/>
                      <a:r>
                        <a:rPr lang="en-US" sz="1400" dirty="0" smtClean="0"/>
                        <a:t>&lt;</a:t>
                      </a:r>
                      <a:r>
                        <a:rPr lang="en-US" sz="1400" dirty="0" err="1" smtClean="0">
                          <a:latin typeface="Symbol" charset="2"/>
                          <a:cs typeface="Symbol" charset="2"/>
                        </a:rPr>
                        <a:t>n</a:t>
                      </a:r>
                      <a:r>
                        <a:rPr lang="en-US" sz="1400" baseline="-25000" dirty="0" err="1" smtClean="0">
                          <a:latin typeface="Symbol" charset="2"/>
                          <a:cs typeface="Symbol" charset="2"/>
                        </a:rPr>
                        <a:t>g</a:t>
                      </a:r>
                      <a:r>
                        <a:rPr lang="en-US" sz="1400" dirty="0" smtClean="0"/>
                        <a:t>&gt; (</a:t>
                      </a:r>
                      <a:r>
                        <a:rPr lang="en-US" sz="1400" dirty="0" smtClean="0">
                          <a:latin typeface="Symbol" charset="2"/>
                          <a:cs typeface="Symbol" charset="2"/>
                        </a:rPr>
                        <a:t>g</a:t>
                      </a:r>
                      <a:r>
                        <a:rPr lang="en-US" sz="1400" dirty="0" smtClean="0"/>
                        <a:t>/f)</a:t>
                      </a:r>
                      <a:endParaRPr lang="en-US" sz="1400" dirty="0"/>
                    </a:p>
                  </a:txBody>
                  <a:tcPr anchor="ctr"/>
                </a:tc>
                <a:tc>
                  <a:txBody>
                    <a:bodyPr/>
                    <a:lstStyle/>
                    <a:p>
                      <a:pPr algn="ctr"/>
                      <a:r>
                        <a:rPr lang="en-US" sz="1400" dirty="0" smtClean="0"/>
                        <a:t>7.04</a:t>
                      </a:r>
                      <a:endParaRPr lang="en-US" sz="1400" dirty="0"/>
                    </a:p>
                  </a:txBody>
                  <a:tcPr anchor="ctr"/>
                </a:tc>
                <a:tc>
                  <a:txBody>
                    <a:bodyPr/>
                    <a:lstStyle/>
                    <a:p>
                      <a:pPr algn="ctr"/>
                      <a:r>
                        <a:rPr lang="en-US" sz="1400" dirty="0" smtClean="0"/>
                        <a:t>8.19</a:t>
                      </a:r>
                      <a:endParaRPr lang="en-US" sz="1400" dirty="0"/>
                    </a:p>
                  </a:txBody>
                  <a:tcPr anchor="ctr"/>
                </a:tc>
                <a:tc>
                  <a:txBody>
                    <a:bodyPr/>
                    <a:lstStyle/>
                    <a:p>
                      <a:pPr algn="ctr"/>
                      <a:r>
                        <a:rPr lang="en-US" sz="1400" dirty="0" smtClean="0"/>
                        <a:t>6.23</a:t>
                      </a:r>
                      <a:endParaRPr lang="en-US" sz="1400" dirty="0"/>
                    </a:p>
                  </a:txBody>
                  <a:tcPr anchor="ctr"/>
                </a:tc>
                <a:tc>
                  <a:txBody>
                    <a:bodyPr/>
                    <a:lstStyle/>
                    <a:p>
                      <a:pPr algn="ctr"/>
                      <a:r>
                        <a:rPr lang="en-US" sz="1400" dirty="0" smtClean="0"/>
                        <a:t>7.35</a:t>
                      </a:r>
                      <a:endParaRPr lang="en-US" sz="1400" dirty="0"/>
                    </a:p>
                  </a:txBody>
                  <a:tcPr anchor="ctr"/>
                </a:tc>
                <a:tc>
                  <a:txBody>
                    <a:bodyPr/>
                    <a:lstStyle/>
                    <a:p>
                      <a:pPr algn="ctr"/>
                      <a:r>
                        <a:rPr lang="en-US" sz="1400" dirty="0" smtClean="0"/>
                        <a:t>7.41</a:t>
                      </a:r>
                      <a:endParaRPr lang="en-US" sz="1400" dirty="0"/>
                    </a:p>
                  </a:txBody>
                  <a:tcPr anchor="ctr"/>
                </a:tc>
              </a:tr>
              <a:tr h="402771">
                <a:tc rowSpan="2">
                  <a:txBody>
                    <a:bodyPr/>
                    <a:lstStyle/>
                    <a:p>
                      <a:pPr algn="ctr"/>
                      <a:r>
                        <a:rPr lang="en-US" sz="1400" dirty="0" smtClean="0"/>
                        <a:t>Cf252 (</a:t>
                      </a:r>
                      <a:r>
                        <a:rPr lang="en-US" sz="1400" dirty="0" err="1" smtClean="0"/>
                        <a:t>sf</a:t>
                      </a:r>
                      <a:r>
                        <a:rPr lang="en-US" sz="1400" dirty="0" smtClean="0"/>
                        <a:t>)</a:t>
                      </a:r>
                      <a:endParaRPr lang="en-US" sz="1400" dirty="0"/>
                    </a:p>
                  </a:txBody>
                  <a:tcPr anchor="ctr">
                    <a:solidFill>
                      <a:srgbClr val="FFF4A8"/>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aseline="0" dirty="0" smtClean="0"/>
                        <a:t>&lt;</a:t>
                      </a:r>
                      <a:r>
                        <a:rPr lang="en-US" sz="1400" baseline="0" dirty="0" err="1" smtClean="0"/>
                        <a:t>E</a:t>
                      </a:r>
                      <a:r>
                        <a:rPr lang="en-US" sz="1400" baseline="-25000" dirty="0" err="1" smtClean="0">
                          <a:latin typeface="Symbol" charset="2"/>
                          <a:cs typeface="Symbol" charset="2"/>
                        </a:rPr>
                        <a:t>g</a:t>
                      </a:r>
                      <a:r>
                        <a:rPr lang="en-US" sz="1400" baseline="30000" dirty="0" err="1" smtClean="0"/>
                        <a:t>tot</a:t>
                      </a:r>
                      <a:r>
                        <a:rPr lang="en-US" sz="1400" baseline="0" dirty="0" smtClean="0"/>
                        <a:t>&gt; (MeV)</a:t>
                      </a:r>
                    </a:p>
                  </a:txBody>
                  <a:tcPr anchor="ctr"/>
                </a:tc>
                <a:tc>
                  <a:txBody>
                    <a:bodyPr/>
                    <a:lstStyle/>
                    <a:p>
                      <a:pPr algn="ctr"/>
                      <a:endParaRPr lang="en-US" sz="1400" dirty="0"/>
                    </a:p>
                  </a:txBody>
                  <a:tcPr anchor="ctr"/>
                </a:tc>
                <a:tc>
                  <a:txBody>
                    <a:bodyPr/>
                    <a:lstStyle/>
                    <a:p>
                      <a:pPr algn="ctr"/>
                      <a:r>
                        <a:rPr lang="en-US" sz="1400" dirty="0" smtClean="0"/>
                        <a:t>6.64</a:t>
                      </a:r>
                      <a:endParaRPr lang="en-US" sz="1400" dirty="0"/>
                    </a:p>
                  </a:txBody>
                  <a:tcPr anchor="ctr"/>
                </a:tc>
                <a:tc>
                  <a:txBody>
                    <a:bodyPr/>
                    <a:lstStyle/>
                    <a:p>
                      <a:pPr algn="ctr"/>
                      <a:r>
                        <a:rPr lang="en-US" sz="1400" dirty="0" smtClean="0"/>
                        <a:t>7.22</a:t>
                      </a:r>
                      <a:endParaRPr lang="en-US" sz="1400" dirty="0"/>
                    </a:p>
                  </a:txBody>
                  <a:tcPr anchor="ctr"/>
                </a:tc>
                <a:tc>
                  <a:txBody>
                    <a:bodyPr/>
                    <a:lstStyle/>
                    <a:p>
                      <a:pPr algn="ctr"/>
                      <a:r>
                        <a:rPr lang="en-US" sz="1400" dirty="0" smtClean="0"/>
                        <a:t>8.52</a:t>
                      </a:r>
                      <a:endParaRPr lang="en-US" sz="1400" dirty="0"/>
                    </a:p>
                  </a:txBody>
                  <a:tcPr anchor="ctr"/>
                </a:tc>
                <a:tc>
                  <a:txBody>
                    <a:bodyPr/>
                    <a:lstStyle/>
                    <a:p>
                      <a:pPr algn="ctr"/>
                      <a:r>
                        <a:rPr lang="en-US" sz="1400" dirty="0" smtClean="0"/>
                        <a:t>6.85</a:t>
                      </a:r>
                      <a:endParaRPr lang="en-US" sz="1400" dirty="0"/>
                    </a:p>
                  </a:txBody>
                  <a:tcPr anchor="ctr"/>
                </a:tc>
              </a:tr>
              <a:tr h="402771">
                <a:tc vMerge="1">
                  <a:txBody>
                    <a:bodyPr/>
                    <a:lstStyle/>
                    <a:p>
                      <a:endParaRPr lang="en-US" sz="16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t>&lt;</a:t>
                      </a:r>
                      <a:r>
                        <a:rPr lang="en-US" sz="1400" dirty="0" err="1" smtClean="0">
                          <a:latin typeface="Symbol" charset="2"/>
                          <a:cs typeface="Symbol" charset="2"/>
                        </a:rPr>
                        <a:t>n</a:t>
                      </a:r>
                      <a:r>
                        <a:rPr lang="en-US" sz="1400" baseline="-25000" dirty="0" err="1" smtClean="0">
                          <a:latin typeface="Symbol" charset="2"/>
                          <a:cs typeface="Symbol" charset="2"/>
                        </a:rPr>
                        <a:t>g</a:t>
                      </a:r>
                      <a:r>
                        <a:rPr lang="en-US" sz="1400" dirty="0" smtClean="0"/>
                        <a:t>&gt; (</a:t>
                      </a:r>
                      <a:r>
                        <a:rPr lang="en-US" sz="1400" dirty="0" smtClean="0">
                          <a:latin typeface="Symbol" charset="2"/>
                          <a:cs typeface="Symbol" charset="2"/>
                        </a:rPr>
                        <a:t>g</a:t>
                      </a:r>
                      <a:r>
                        <a:rPr lang="en-US" sz="1400" dirty="0" smtClean="0"/>
                        <a:t>/f)</a:t>
                      </a:r>
                    </a:p>
                  </a:txBody>
                  <a:tcPr anchor="ctr"/>
                </a:tc>
                <a:tc>
                  <a:txBody>
                    <a:bodyPr/>
                    <a:lstStyle/>
                    <a:p>
                      <a:pPr algn="ctr"/>
                      <a:endParaRPr lang="en-US" sz="1400" dirty="0"/>
                    </a:p>
                  </a:txBody>
                  <a:tcPr anchor="ctr"/>
                </a:tc>
                <a:tc>
                  <a:txBody>
                    <a:bodyPr/>
                    <a:lstStyle/>
                    <a:p>
                      <a:pPr algn="ctr"/>
                      <a:r>
                        <a:rPr lang="en-US" sz="1400" dirty="0" smtClean="0"/>
                        <a:t>8.30</a:t>
                      </a:r>
                      <a:endParaRPr lang="en-US" sz="1400" dirty="0"/>
                    </a:p>
                  </a:txBody>
                  <a:tcPr anchor="ctr"/>
                </a:tc>
                <a:tc>
                  <a:txBody>
                    <a:bodyPr/>
                    <a:lstStyle/>
                    <a:p>
                      <a:pPr algn="ctr"/>
                      <a:r>
                        <a:rPr lang="en-US" sz="1400" dirty="0" smtClean="0"/>
                        <a:t>8.02</a:t>
                      </a:r>
                      <a:endParaRPr lang="en-US" sz="1400" dirty="0"/>
                    </a:p>
                  </a:txBody>
                  <a:tcPr anchor="ctr"/>
                </a:tc>
                <a:tc>
                  <a:txBody>
                    <a:bodyPr/>
                    <a:lstStyle/>
                    <a:p>
                      <a:pPr algn="ctr"/>
                      <a:r>
                        <a:rPr lang="en-US" sz="1400" dirty="0" smtClean="0"/>
                        <a:t>8.75</a:t>
                      </a:r>
                      <a:endParaRPr lang="en-US" sz="1400" dirty="0"/>
                    </a:p>
                  </a:txBody>
                  <a:tcPr anchor="ctr"/>
                </a:tc>
                <a:tc>
                  <a:txBody>
                    <a:bodyPr/>
                    <a:lstStyle/>
                    <a:p>
                      <a:pPr algn="ctr"/>
                      <a:r>
                        <a:rPr lang="en-US" sz="1400" dirty="0" smtClean="0"/>
                        <a:t>8.15</a:t>
                      </a:r>
                      <a:endParaRPr lang="en-US" sz="1400" dirty="0"/>
                    </a:p>
                  </a:txBody>
                  <a:tcPr anchor="ctr"/>
                </a:tc>
              </a:tr>
            </a:tbl>
          </a:graphicData>
        </a:graphic>
      </p:graphicFrame>
      <p:sp>
        <p:nvSpPr>
          <p:cNvPr id="7" name="TextBox 6"/>
          <p:cNvSpPr txBox="1"/>
          <p:nvPr/>
        </p:nvSpPr>
        <p:spPr>
          <a:xfrm>
            <a:off x="1475656" y="4725144"/>
            <a:ext cx="7200800" cy="1200329"/>
          </a:xfrm>
          <a:prstGeom prst="rect">
            <a:avLst/>
          </a:prstGeom>
          <a:noFill/>
        </p:spPr>
        <p:txBody>
          <a:bodyPr wrap="square" rtlCol="0">
            <a:spAutoFit/>
          </a:bodyPr>
          <a:lstStyle/>
          <a:p>
            <a:pPr>
              <a:buNone/>
            </a:pPr>
            <a:r>
              <a:rPr lang="en-US" sz="1800" dirty="0" smtClean="0">
                <a:solidFill>
                  <a:srgbClr val="FF0000"/>
                </a:solidFill>
              </a:rPr>
              <a:t>Caution</a:t>
            </a:r>
            <a:r>
              <a:rPr lang="en-US" sz="1800" dirty="0" smtClean="0"/>
              <a:t> when comparing data and models… </a:t>
            </a:r>
            <a:br>
              <a:rPr lang="en-US" sz="1800" dirty="0" smtClean="0"/>
            </a:br>
            <a:r>
              <a:rPr lang="en-US" sz="1800" dirty="0" smtClean="0"/>
              <a:t/>
            </a:r>
            <a:br>
              <a:rPr lang="en-US" sz="1800" dirty="0" smtClean="0"/>
            </a:br>
            <a:r>
              <a:rPr lang="en-US" sz="1800" dirty="0" smtClean="0"/>
              <a:t>Threshold </a:t>
            </a:r>
            <a:r>
              <a:rPr lang="en-US" sz="1800" dirty="0" smtClean="0">
                <a:latin typeface="Symbol" charset="2"/>
                <a:cs typeface="Symbol" charset="2"/>
              </a:rPr>
              <a:t>g</a:t>
            </a:r>
            <a:r>
              <a:rPr lang="en-US" sz="1800" dirty="0" smtClean="0"/>
              <a:t> energies (E</a:t>
            </a:r>
            <a:r>
              <a:rPr lang="en-US" sz="1800" baseline="-25000" dirty="0" smtClean="0"/>
              <a:t>th</a:t>
            </a:r>
            <a:r>
              <a:rPr lang="en-US" sz="1800" dirty="0" smtClean="0"/>
              <a:t>=</a:t>
            </a:r>
            <a:r>
              <a:rPr lang="en-US" sz="1800" dirty="0" smtClean="0">
                <a:solidFill>
                  <a:srgbClr val="0000FF"/>
                </a:solidFill>
              </a:rPr>
              <a:t>100 </a:t>
            </a:r>
            <a:r>
              <a:rPr lang="en-US" sz="1800" dirty="0" err="1" smtClean="0">
                <a:solidFill>
                  <a:srgbClr val="0000FF"/>
                </a:solidFill>
              </a:rPr>
              <a:t>keV</a:t>
            </a:r>
            <a:r>
              <a:rPr lang="en-US" sz="1800" dirty="0" smtClean="0"/>
              <a:t>; </a:t>
            </a:r>
            <a:r>
              <a:rPr lang="en-US" sz="1800" dirty="0" smtClean="0">
                <a:solidFill>
                  <a:srgbClr val="008000"/>
                </a:solidFill>
              </a:rPr>
              <a:t>300 </a:t>
            </a:r>
            <a:r>
              <a:rPr lang="en-US" sz="1800" dirty="0" err="1" smtClean="0">
                <a:solidFill>
                  <a:srgbClr val="008000"/>
                </a:solidFill>
              </a:rPr>
              <a:t>keV</a:t>
            </a:r>
            <a:r>
              <a:rPr lang="en-US" sz="1800" dirty="0" smtClean="0"/>
              <a:t>) and time-coincidence window (</a:t>
            </a:r>
            <a:r>
              <a:rPr lang="en-US" sz="1800" dirty="0" smtClean="0">
                <a:solidFill>
                  <a:srgbClr val="0000FF"/>
                </a:solidFill>
              </a:rPr>
              <a:t>6ns</a:t>
            </a:r>
            <a:r>
              <a:rPr lang="en-US" sz="1800" dirty="0" smtClean="0"/>
              <a:t>; </a:t>
            </a:r>
            <a:r>
              <a:rPr lang="en-US" sz="1800" dirty="0" smtClean="0">
                <a:solidFill>
                  <a:srgbClr val="008000"/>
                </a:solidFill>
              </a:rPr>
              <a:t>100ns</a:t>
            </a:r>
            <a:r>
              <a:rPr lang="en-US" sz="1800" dirty="0" smtClean="0"/>
              <a:t>) [</a:t>
            </a:r>
            <a:r>
              <a:rPr lang="en-US" sz="1800" dirty="0" err="1" smtClean="0">
                <a:solidFill>
                  <a:srgbClr val="0000FF"/>
                </a:solidFill>
              </a:rPr>
              <a:t>Oberstedt</a:t>
            </a:r>
            <a:r>
              <a:rPr lang="en-US" sz="1800" dirty="0" smtClean="0"/>
              <a:t>; </a:t>
            </a:r>
            <a:r>
              <a:rPr lang="en-US" sz="1800" dirty="0" err="1" smtClean="0">
                <a:solidFill>
                  <a:srgbClr val="008000"/>
                </a:solidFill>
              </a:rPr>
              <a:t>Jandel</a:t>
            </a:r>
            <a:r>
              <a:rPr lang="en-US" sz="1800" dirty="0" smtClean="0"/>
              <a:t>]</a:t>
            </a:r>
            <a:endParaRPr lang="en-US" sz="1800" dirty="0"/>
          </a:p>
        </p:txBody>
      </p:sp>
    </p:spTree>
    <p:extLst>
      <p:ext uri="{BB962C8B-B14F-4D97-AF65-F5344CB8AC3E}">
        <p14:creationId xmlns:p14="http://schemas.microsoft.com/office/powerpoint/2010/main" val="1346150801"/>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aseline="30000" dirty="0" smtClean="0"/>
              <a:t>235</a:t>
            </a:r>
            <a:r>
              <a:rPr lang="en-US" dirty="0" smtClean="0"/>
              <a:t>U PFNS Evaluations</a:t>
            </a:r>
            <a:endParaRPr lang="en-US" dirty="0"/>
          </a:p>
        </p:txBody>
      </p:sp>
      <p:sp>
        <p:nvSpPr>
          <p:cNvPr id="3" name="Content Placeholder 2"/>
          <p:cNvSpPr>
            <a:spLocks noGrp="1"/>
          </p:cNvSpPr>
          <p:nvPr>
            <p:ph idx="1"/>
          </p:nvPr>
        </p:nvSpPr>
        <p:spPr>
          <a:xfrm>
            <a:off x="533400" y="1447800"/>
            <a:ext cx="8343900" cy="2629272"/>
          </a:xfrm>
        </p:spPr>
        <p:txBody>
          <a:bodyPr/>
          <a:lstStyle/>
          <a:p>
            <a:r>
              <a:rPr lang="en-US" dirty="0" smtClean="0"/>
              <a:t>Rising-Talou, 2013</a:t>
            </a:r>
          </a:p>
          <a:p>
            <a:pPr lvl="1"/>
            <a:r>
              <a:rPr lang="en-US" dirty="0" smtClean="0">
                <a:solidFill>
                  <a:srgbClr val="008000"/>
                </a:solidFill>
              </a:rPr>
              <a:t>M. E. Rising, P. Talou, T. Kawano, and A. K. </a:t>
            </a:r>
            <a:r>
              <a:rPr lang="en-US" dirty="0" err="1" smtClean="0">
                <a:solidFill>
                  <a:srgbClr val="008000"/>
                </a:solidFill>
              </a:rPr>
              <a:t>Prinja</a:t>
            </a:r>
            <a:r>
              <a:rPr lang="en-US" dirty="0" smtClean="0">
                <a:solidFill>
                  <a:srgbClr val="008000"/>
                </a:solidFill>
              </a:rPr>
              <a:t>, </a:t>
            </a:r>
            <a:r>
              <a:rPr lang="en-US" dirty="0" err="1" smtClean="0">
                <a:solidFill>
                  <a:srgbClr val="008000"/>
                </a:solidFill>
              </a:rPr>
              <a:t>Nucl</a:t>
            </a:r>
            <a:r>
              <a:rPr lang="en-US" dirty="0" smtClean="0">
                <a:solidFill>
                  <a:srgbClr val="008000"/>
                </a:solidFill>
              </a:rPr>
              <a:t>. Sci. Eng. </a:t>
            </a:r>
            <a:r>
              <a:rPr lang="en-US" b="1" dirty="0" smtClean="0">
                <a:solidFill>
                  <a:srgbClr val="008000"/>
                </a:solidFill>
              </a:rPr>
              <a:t>175</a:t>
            </a:r>
            <a:r>
              <a:rPr lang="en-US" dirty="0" smtClean="0">
                <a:solidFill>
                  <a:srgbClr val="008000"/>
                </a:solidFill>
              </a:rPr>
              <a:t>, 81 (2013)</a:t>
            </a:r>
          </a:p>
          <a:p>
            <a:pPr lvl="1"/>
            <a:r>
              <a:rPr lang="en-US" dirty="0" smtClean="0"/>
              <a:t>Los Alamos model calculations + Bayesian analysis of experimental data</a:t>
            </a:r>
          </a:p>
          <a:p>
            <a:pPr lvl="1"/>
            <a:r>
              <a:rPr lang="en-US" dirty="0" smtClean="0"/>
              <a:t>Cross-isotope PFNS evaluations across suite of uranium and plutonium isotopes</a:t>
            </a:r>
          </a:p>
          <a:p>
            <a:pPr lvl="1"/>
            <a:r>
              <a:rPr lang="en-US" dirty="0" smtClean="0"/>
              <a:t>Cross-isotope correlations included</a:t>
            </a:r>
            <a:endParaRPr lang="en-US" dirty="0"/>
          </a:p>
          <a:p>
            <a:pPr lvl="1"/>
            <a:r>
              <a:rPr lang="en-US" dirty="0" smtClean="0"/>
              <a:t>Fix problem in B-VII.0 at 2-3 MeV.</a:t>
            </a:r>
          </a:p>
          <a:p>
            <a:r>
              <a:rPr lang="en-US" dirty="0" smtClean="0"/>
              <a:t>Plan to extend evaluations up to 20 MeV with tools developed for </a:t>
            </a:r>
            <a:r>
              <a:rPr lang="en-US" baseline="30000" dirty="0" smtClean="0"/>
              <a:t>239</a:t>
            </a:r>
            <a:r>
              <a:rPr lang="en-US" dirty="0" smtClean="0"/>
              <a:t>Pu</a:t>
            </a:r>
          </a:p>
          <a:p>
            <a:endParaRPr lang="en-US" dirty="0" smtClean="0"/>
          </a:p>
          <a:p>
            <a:endParaRPr lang="en-US" dirty="0" smtClean="0"/>
          </a:p>
        </p:txBody>
      </p:sp>
      <p:sp>
        <p:nvSpPr>
          <p:cNvPr id="4" name="Slide Number Placeholder 3"/>
          <p:cNvSpPr>
            <a:spLocks noGrp="1"/>
          </p:cNvSpPr>
          <p:nvPr>
            <p:ph type="sldNum" sz="quarter" idx="10"/>
          </p:nvPr>
        </p:nvSpPr>
        <p:spPr/>
        <p:txBody>
          <a:bodyPr/>
          <a:lstStyle/>
          <a:p>
            <a:r>
              <a:rPr lang="en-US" smtClean="0"/>
              <a:t>Slide </a:t>
            </a:r>
            <a:fld id="{EB61D637-7178-914F-9578-67A56A58850F}" type="slidenum">
              <a:rPr lang="en-US" smtClean="0"/>
              <a:pPr/>
              <a:t>14</a:t>
            </a:fld>
            <a:endParaRPr lang="en-US"/>
          </a:p>
        </p:txBody>
      </p:sp>
      <p:pic>
        <p:nvPicPr>
          <p:cNvPr id="6" name="Picture 5" descr="aveEout.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60032" y="3781839"/>
            <a:ext cx="4125030" cy="2887521"/>
          </a:xfrm>
          <a:prstGeom prst="rect">
            <a:avLst/>
          </a:prstGeom>
          <a:solidFill>
            <a:schemeClr val="bg1"/>
          </a:solidFill>
        </p:spPr>
      </p:pic>
      <p:pic>
        <p:nvPicPr>
          <p:cNvPr id="7" name="Picture 6" descr="EnergyReleas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9552" y="3717032"/>
            <a:ext cx="4136980" cy="2971800"/>
          </a:xfrm>
          <a:prstGeom prst="rect">
            <a:avLst/>
          </a:prstGeom>
        </p:spPr>
      </p:pic>
    </p:spTree>
    <p:extLst>
      <p:ext uri="{BB962C8B-B14F-4D97-AF65-F5344CB8AC3E}">
        <p14:creationId xmlns:p14="http://schemas.microsoft.com/office/powerpoint/2010/main" val="30042031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r>
              <a:rPr lang="en-US" smtClean="0"/>
              <a:t>Slide </a:t>
            </a:r>
            <a:fld id="{2651EAAB-5D0D-473B-859D-C18D8179491F}" type="slidenum">
              <a:rPr lang="en-US" smtClean="0"/>
              <a:pPr/>
              <a:t>15</a:t>
            </a:fld>
            <a:endParaRPr lang="en-US" dirty="0"/>
          </a:p>
        </p:txBody>
      </p:sp>
      <p:pic>
        <p:nvPicPr>
          <p:cNvPr id="7" name="Picture 6" descr="U233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27576" y="548680"/>
            <a:ext cx="3816424" cy="2807901"/>
          </a:xfrm>
          <a:prstGeom prst="rect">
            <a:avLst/>
          </a:prstGeom>
        </p:spPr>
      </p:pic>
      <p:pic>
        <p:nvPicPr>
          <p:cNvPr id="8" name="Picture 7" descr="U235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7050" y="3645024"/>
            <a:ext cx="3833714" cy="2736304"/>
          </a:xfrm>
          <a:prstGeom prst="rect">
            <a:avLst/>
          </a:prstGeom>
        </p:spPr>
      </p:pic>
      <p:pic>
        <p:nvPicPr>
          <p:cNvPr id="10" name="Picture 9" descr="Table Exp Data.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504" y="3501008"/>
            <a:ext cx="5290077" cy="3240360"/>
          </a:xfrm>
          <a:prstGeom prst="rect">
            <a:avLst/>
          </a:prstGeom>
        </p:spPr>
      </p:pic>
      <p:pic>
        <p:nvPicPr>
          <p:cNvPr id="11" name="Picture 10" descr="U8 vs U5.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1560" y="476672"/>
            <a:ext cx="4102349" cy="3001526"/>
          </a:xfrm>
          <a:prstGeom prst="rect">
            <a:avLst/>
          </a:prstGeom>
        </p:spPr>
      </p:pic>
    </p:spTree>
    <p:extLst>
      <p:ext uri="{BB962C8B-B14F-4D97-AF65-F5344CB8AC3E}">
        <p14:creationId xmlns:p14="http://schemas.microsoft.com/office/powerpoint/2010/main" val="3603749784"/>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7544" y="1628800"/>
            <a:ext cx="4104456" cy="4248472"/>
          </a:xfrm>
        </p:spPr>
        <p:txBody>
          <a:bodyPr/>
          <a:lstStyle/>
          <a:p>
            <a:r>
              <a:rPr lang="en-US" dirty="0" smtClean="0"/>
              <a:t>Different spectra for</a:t>
            </a:r>
            <a:br>
              <a:rPr lang="en-US" dirty="0" smtClean="0"/>
            </a:br>
            <a:r>
              <a:rPr lang="en-US" dirty="0" smtClean="0"/>
              <a:t>different values of </a:t>
            </a:r>
            <a:r>
              <a:rPr lang="en-US" dirty="0" smtClean="0">
                <a:latin typeface="Symbol" charset="2"/>
                <a:cs typeface="Symbol" charset="2"/>
              </a:rPr>
              <a:t>n</a:t>
            </a:r>
          </a:p>
          <a:p>
            <a:pPr>
              <a:tabLst>
                <a:tab pos="6062663" algn="l"/>
              </a:tabLst>
            </a:pPr>
            <a:r>
              <a:rPr lang="en-US" dirty="0" smtClean="0"/>
              <a:t>Scheme</a:t>
            </a:r>
          </a:p>
          <a:p>
            <a:pPr lvl="1"/>
            <a:r>
              <a:rPr lang="en-US" sz="2000" dirty="0" smtClean="0"/>
              <a:t>Calculate with CGMF</a:t>
            </a:r>
          </a:p>
          <a:p>
            <a:pPr lvl="1"/>
            <a:r>
              <a:rPr lang="en-US" sz="2000" dirty="0" smtClean="0"/>
              <a:t>Fit with </a:t>
            </a:r>
            <a:r>
              <a:rPr lang="en-US" sz="2000" dirty="0" err="1" smtClean="0"/>
              <a:t>x</a:t>
            </a:r>
            <a:r>
              <a:rPr lang="en-US" sz="2000" baseline="30000" dirty="0" err="1" smtClean="0"/>
              <a:t>a</a:t>
            </a:r>
            <a:r>
              <a:rPr lang="en-US" sz="2000" dirty="0" err="1" smtClean="0"/>
              <a:t>exp</a:t>
            </a:r>
            <a:r>
              <a:rPr lang="en-US" sz="2000" dirty="0" smtClean="0"/>
              <a:t>(-x/b) functions</a:t>
            </a:r>
          </a:p>
          <a:p>
            <a:pPr lvl="1"/>
            <a:r>
              <a:rPr lang="en-US" sz="2000" dirty="0" smtClean="0"/>
              <a:t>Format in ENDF with P(</a:t>
            </a:r>
            <a:r>
              <a:rPr lang="en-US" sz="2000" dirty="0" smtClean="0">
                <a:latin typeface="Symbol" charset="2"/>
                <a:cs typeface="Symbol" charset="2"/>
              </a:rPr>
              <a:t>n</a:t>
            </a:r>
            <a:r>
              <a:rPr lang="en-US" sz="2000" dirty="0" smtClean="0"/>
              <a:t>)</a:t>
            </a:r>
          </a:p>
          <a:p>
            <a:r>
              <a:rPr lang="en-US" dirty="0" smtClean="0"/>
              <a:t>ENDF Format extension </a:t>
            </a:r>
            <a:r>
              <a:rPr lang="en-US" b="0" dirty="0" smtClean="0"/>
              <a:t>proposed to store </a:t>
            </a:r>
            <a:r>
              <a:rPr lang="en-US" dirty="0" smtClean="0">
                <a:solidFill>
                  <a:srgbClr val="0000FF"/>
                </a:solidFill>
              </a:rPr>
              <a:t>P(</a:t>
            </a:r>
            <a:r>
              <a:rPr lang="en-US" dirty="0" err="1" smtClean="0">
                <a:solidFill>
                  <a:srgbClr val="0000FF"/>
                </a:solidFill>
                <a:latin typeface="Symbol" charset="2"/>
                <a:cs typeface="Symbol" charset="2"/>
              </a:rPr>
              <a:t>n</a:t>
            </a:r>
            <a:r>
              <a:rPr lang="en-US" dirty="0" err="1" smtClean="0">
                <a:solidFill>
                  <a:srgbClr val="0000FF"/>
                </a:solidFill>
              </a:rPr>
              <a:t>,E</a:t>
            </a:r>
            <a:r>
              <a:rPr lang="en-US" baseline="-25000" dirty="0" err="1" smtClean="0">
                <a:solidFill>
                  <a:srgbClr val="0000FF"/>
                </a:solidFill>
              </a:rPr>
              <a:t>inc</a:t>
            </a:r>
            <a:r>
              <a:rPr lang="en-US" dirty="0" smtClean="0">
                <a:solidFill>
                  <a:srgbClr val="0000FF"/>
                </a:solidFill>
              </a:rPr>
              <a:t>) </a:t>
            </a:r>
            <a:r>
              <a:rPr lang="en-US" b="0" dirty="0" smtClean="0"/>
              <a:t>and </a:t>
            </a:r>
            <a:r>
              <a:rPr lang="en-US" dirty="0" smtClean="0">
                <a:solidFill>
                  <a:srgbClr val="0000FF"/>
                </a:solidFill>
                <a:latin typeface="Symbol" charset="2"/>
                <a:cs typeface="Symbol" charset="2"/>
              </a:rPr>
              <a:t>c</a:t>
            </a:r>
            <a:r>
              <a:rPr lang="en-US" baseline="-25000" dirty="0" smtClean="0">
                <a:solidFill>
                  <a:srgbClr val="0000FF"/>
                </a:solidFill>
              </a:rPr>
              <a:t>i=1,</a:t>
            </a:r>
            <a:r>
              <a:rPr lang="en-US" baseline="-25000" dirty="0" smtClean="0">
                <a:solidFill>
                  <a:srgbClr val="0000FF"/>
                </a:solidFill>
                <a:latin typeface="Symbol" charset="2"/>
                <a:cs typeface="Symbol" charset="2"/>
              </a:rPr>
              <a:t>n</a:t>
            </a:r>
            <a:r>
              <a:rPr lang="en-US" dirty="0" smtClean="0">
                <a:solidFill>
                  <a:srgbClr val="0000FF"/>
                </a:solidFill>
              </a:rPr>
              <a:t>(</a:t>
            </a:r>
            <a:r>
              <a:rPr lang="en-US" dirty="0" err="1" smtClean="0">
                <a:solidFill>
                  <a:srgbClr val="0000FF"/>
                </a:solidFill>
              </a:rPr>
              <a:t>E</a:t>
            </a:r>
            <a:r>
              <a:rPr lang="en-US" baseline="-25000" dirty="0" err="1" smtClean="0">
                <a:solidFill>
                  <a:srgbClr val="0000FF"/>
                </a:solidFill>
              </a:rPr>
              <a:t>inc</a:t>
            </a:r>
            <a:r>
              <a:rPr lang="en-US" dirty="0" err="1" smtClean="0">
                <a:solidFill>
                  <a:srgbClr val="0000FF"/>
                </a:solidFill>
              </a:rPr>
              <a:t>,E</a:t>
            </a:r>
            <a:r>
              <a:rPr lang="en-US" baseline="-25000" dirty="0" err="1" smtClean="0">
                <a:solidFill>
                  <a:srgbClr val="0000FF"/>
                </a:solidFill>
              </a:rPr>
              <a:t>out</a:t>
            </a:r>
            <a:r>
              <a:rPr lang="en-US" dirty="0" smtClean="0">
                <a:solidFill>
                  <a:srgbClr val="0000FF"/>
                </a:solidFill>
              </a:rPr>
              <a:t>)</a:t>
            </a:r>
          </a:p>
          <a:p>
            <a:r>
              <a:rPr lang="en-US" dirty="0" smtClean="0"/>
              <a:t>New ENDF files for </a:t>
            </a:r>
            <a:r>
              <a:rPr lang="en-US" baseline="30000" dirty="0" smtClean="0">
                <a:solidFill>
                  <a:srgbClr val="FF0000"/>
                </a:solidFill>
              </a:rPr>
              <a:t>239</a:t>
            </a:r>
            <a:r>
              <a:rPr lang="en-US" dirty="0" smtClean="0">
                <a:solidFill>
                  <a:srgbClr val="FF0000"/>
                </a:solidFill>
              </a:rPr>
              <a:t>Pu</a:t>
            </a:r>
            <a:r>
              <a:rPr lang="en-US" dirty="0" smtClean="0"/>
              <a:t> and </a:t>
            </a:r>
            <a:r>
              <a:rPr lang="en-US" baseline="30000" dirty="0" smtClean="0">
                <a:solidFill>
                  <a:srgbClr val="FF0000"/>
                </a:solidFill>
              </a:rPr>
              <a:t>235</a:t>
            </a:r>
            <a:r>
              <a:rPr lang="en-US" dirty="0" smtClean="0">
                <a:solidFill>
                  <a:srgbClr val="FF0000"/>
                </a:solidFill>
              </a:rPr>
              <a:t>U</a:t>
            </a:r>
            <a:endParaRPr lang="en-US" dirty="0">
              <a:solidFill>
                <a:srgbClr val="FF0000"/>
              </a:solidFill>
            </a:endParaRPr>
          </a:p>
        </p:txBody>
      </p:sp>
      <p:sp>
        <p:nvSpPr>
          <p:cNvPr id="3" name="Title 2"/>
          <p:cNvSpPr>
            <a:spLocks noGrp="1"/>
          </p:cNvSpPr>
          <p:nvPr>
            <p:ph type="title"/>
          </p:nvPr>
        </p:nvSpPr>
        <p:spPr/>
        <p:txBody>
          <a:bodyPr/>
          <a:lstStyle/>
          <a:p>
            <a:r>
              <a:rPr lang="en-US" dirty="0" smtClean="0"/>
              <a:t>Multiplicity-dependent PFNS</a:t>
            </a:r>
            <a:endParaRPr lang="en-US" dirty="0"/>
          </a:p>
        </p:txBody>
      </p:sp>
      <p:sp>
        <p:nvSpPr>
          <p:cNvPr id="4" name="Slide Number Placeholder 3"/>
          <p:cNvSpPr>
            <a:spLocks noGrp="1"/>
          </p:cNvSpPr>
          <p:nvPr>
            <p:ph type="sldNum" sz="quarter" idx="10"/>
          </p:nvPr>
        </p:nvSpPr>
        <p:spPr/>
        <p:txBody>
          <a:bodyPr/>
          <a:lstStyle/>
          <a:p>
            <a:r>
              <a:rPr lang="en-US" smtClean="0"/>
              <a:t>Slide </a:t>
            </a:r>
            <a:fld id="{2651EAAB-5D0D-473B-859D-C18D8179491F}" type="slidenum">
              <a:rPr lang="en-US" smtClean="0"/>
              <a:pPr/>
              <a:t>16</a:t>
            </a:fld>
            <a:endParaRPr lang="en-US" dirty="0"/>
          </a:p>
        </p:txBody>
      </p:sp>
      <p:pic>
        <p:nvPicPr>
          <p:cNvPr id="6" name="Picture 5" descr="pu239t.pfns.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90754" y="1772816"/>
            <a:ext cx="4629086" cy="3240360"/>
          </a:xfrm>
          <a:prstGeom prst="rect">
            <a:avLst/>
          </a:prstGeom>
          <a:solidFill>
            <a:schemeClr val="bg1"/>
          </a:solidFill>
        </p:spPr>
      </p:pic>
      <p:sp>
        <p:nvSpPr>
          <p:cNvPr id="7" name="TextBox 6"/>
          <p:cNvSpPr txBox="1"/>
          <p:nvPr/>
        </p:nvSpPr>
        <p:spPr>
          <a:xfrm>
            <a:off x="5724128" y="4149080"/>
            <a:ext cx="2045427" cy="307777"/>
          </a:xfrm>
          <a:prstGeom prst="rect">
            <a:avLst/>
          </a:prstGeom>
          <a:noFill/>
        </p:spPr>
        <p:txBody>
          <a:bodyPr wrap="none" rtlCol="0">
            <a:spAutoFit/>
          </a:bodyPr>
          <a:lstStyle/>
          <a:p>
            <a:pPr>
              <a:buNone/>
            </a:pPr>
            <a:r>
              <a:rPr lang="en-US" sz="1400" dirty="0" smtClean="0">
                <a:solidFill>
                  <a:srgbClr val="0000FF"/>
                </a:solidFill>
                <a:latin typeface="Arial Unicode MS"/>
                <a:cs typeface="Arial Unicode MS"/>
              </a:rPr>
              <a:t>CGMF calculations + fit</a:t>
            </a:r>
            <a:endParaRPr lang="en-US" sz="1400" dirty="0">
              <a:solidFill>
                <a:srgbClr val="0000FF"/>
              </a:solidFill>
              <a:latin typeface="Arial Unicode MS"/>
              <a:cs typeface="Arial Unicode MS"/>
            </a:endParaRPr>
          </a:p>
        </p:txBody>
      </p:sp>
    </p:spTree>
    <p:extLst>
      <p:ext uri="{BB962C8B-B14F-4D97-AF65-F5344CB8AC3E}">
        <p14:creationId xmlns:p14="http://schemas.microsoft.com/office/powerpoint/2010/main" val="760215598"/>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00201"/>
            <a:ext cx="4419600" cy="3276599"/>
          </a:xfrm>
        </p:spPr>
        <p:txBody>
          <a:bodyPr/>
          <a:lstStyle/>
          <a:p>
            <a:r>
              <a:rPr lang="en-US" sz="2000" dirty="0" smtClean="0"/>
              <a:t>Experiment: </a:t>
            </a:r>
          </a:p>
          <a:p>
            <a:pPr lvl="1"/>
            <a:r>
              <a:rPr lang="en-US" sz="1800" dirty="0" smtClean="0"/>
              <a:t>very little data, esp. at higher energies</a:t>
            </a:r>
          </a:p>
          <a:p>
            <a:r>
              <a:rPr lang="en-US" sz="2000" dirty="0" smtClean="0"/>
              <a:t>Modeling:</a:t>
            </a:r>
          </a:p>
          <a:p>
            <a:pPr lvl="1"/>
            <a:r>
              <a:rPr lang="en-US" sz="1800" dirty="0" smtClean="0"/>
              <a:t>new capabilities with Monte Carlo codes: CGMF, FREYA, FIFRELIN, GEF, …</a:t>
            </a:r>
          </a:p>
          <a:p>
            <a:pPr lvl="1"/>
            <a:r>
              <a:rPr lang="en-US" sz="1800" dirty="0" smtClean="0"/>
              <a:t>Systematics based on </a:t>
            </a:r>
            <a:r>
              <a:rPr lang="en-US" sz="1800" dirty="0" smtClean="0">
                <a:solidFill>
                  <a:srgbClr val="0000FF"/>
                </a:solidFill>
              </a:rPr>
              <a:t>Terrell</a:t>
            </a:r>
            <a:r>
              <a:rPr lang="en-US" sz="1800" dirty="0" smtClean="0"/>
              <a:t>’s formula, and compared to limited data by </a:t>
            </a:r>
            <a:r>
              <a:rPr lang="en-US" sz="1800" dirty="0" err="1" smtClean="0"/>
              <a:t>Frehaut</a:t>
            </a:r>
            <a:endParaRPr lang="en-US" sz="1800" dirty="0" smtClean="0"/>
          </a:p>
          <a:p>
            <a:endParaRPr lang="en-US" sz="2000" dirty="0" smtClean="0">
              <a:solidFill>
                <a:srgbClr val="FF0000"/>
              </a:solidFill>
            </a:endParaRPr>
          </a:p>
        </p:txBody>
      </p:sp>
      <p:sp>
        <p:nvSpPr>
          <p:cNvPr id="3" name="Title 2"/>
          <p:cNvSpPr>
            <a:spLocks noGrp="1"/>
          </p:cNvSpPr>
          <p:nvPr>
            <p:ph type="title"/>
          </p:nvPr>
        </p:nvSpPr>
        <p:spPr/>
        <p:txBody>
          <a:bodyPr/>
          <a:lstStyle/>
          <a:p>
            <a:r>
              <a:rPr lang="en-US" dirty="0" smtClean="0"/>
              <a:t>Neutron Multiplicity</a:t>
            </a:r>
            <a:br>
              <a:rPr lang="en-US" dirty="0" smtClean="0"/>
            </a:br>
            <a:r>
              <a:rPr lang="en-US" dirty="0" smtClean="0"/>
              <a:t>Distribution P(</a:t>
            </a:r>
            <a:r>
              <a:rPr lang="en-US" dirty="0" smtClean="0">
                <a:latin typeface="Symbol" charset="2"/>
                <a:cs typeface="Symbol" charset="2"/>
              </a:rPr>
              <a:t>n</a:t>
            </a:r>
            <a:r>
              <a:rPr lang="en-US" dirty="0" smtClean="0"/>
              <a:t>)</a:t>
            </a:r>
            <a:endParaRPr lang="en-US" dirty="0"/>
          </a:p>
        </p:txBody>
      </p:sp>
      <p:sp>
        <p:nvSpPr>
          <p:cNvPr id="4" name="Slide Number Placeholder 3"/>
          <p:cNvSpPr>
            <a:spLocks noGrp="1"/>
          </p:cNvSpPr>
          <p:nvPr>
            <p:ph type="sldNum" sz="quarter" idx="10"/>
          </p:nvPr>
        </p:nvSpPr>
        <p:spPr/>
        <p:txBody>
          <a:bodyPr/>
          <a:lstStyle/>
          <a:p>
            <a:r>
              <a:rPr lang="en-US" smtClean="0"/>
              <a:t>Slide </a:t>
            </a:r>
            <a:fld id="{2651EAAB-5D0D-473B-859D-C18D8179491F}" type="slidenum">
              <a:rPr lang="en-US" smtClean="0"/>
              <a:pPr/>
              <a:t>17</a:t>
            </a:fld>
            <a:endParaRPr lang="en-US" dirty="0"/>
          </a:p>
        </p:txBody>
      </p:sp>
      <p:pic>
        <p:nvPicPr>
          <p:cNvPr id="7" name="Picture 6" descr="Pnu.Einc.U235.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48200" y="3276600"/>
            <a:ext cx="4463143" cy="3124200"/>
          </a:xfrm>
          <a:prstGeom prst="rect">
            <a:avLst/>
          </a:prstGeom>
          <a:solidFill>
            <a:schemeClr val="bg1"/>
          </a:solidFill>
        </p:spPr>
      </p:pic>
      <p:pic>
        <p:nvPicPr>
          <p:cNvPr id="8" name="Picture 7" descr="Pnu.U235th.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76200"/>
            <a:ext cx="4572000" cy="3200400"/>
          </a:xfrm>
          <a:prstGeom prst="rect">
            <a:avLst/>
          </a:prstGeom>
          <a:solidFill>
            <a:schemeClr val="bg1"/>
          </a:solidFill>
        </p:spPr>
      </p:pic>
      <p:pic>
        <p:nvPicPr>
          <p:cNvPr id="5" name="Picture 4" descr="latex-image-1.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1000" y="5029200"/>
            <a:ext cx="4141693" cy="609600"/>
          </a:xfrm>
          <a:prstGeom prst="rect">
            <a:avLst/>
          </a:prstGeom>
        </p:spPr>
      </p:pic>
    </p:spTree>
    <p:extLst>
      <p:ext uri="{BB962C8B-B14F-4D97-AF65-F5344CB8AC3E}">
        <p14:creationId xmlns:p14="http://schemas.microsoft.com/office/powerpoint/2010/main" val="2068673219"/>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73708" y="332656"/>
            <a:ext cx="8998644" cy="739632"/>
          </a:xfrm>
        </p:spPr>
        <p:txBody>
          <a:bodyPr/>
          <a:lstStyle/>
          <a:p>
            <a:r>
              <a:rPr lang="en-US" sz="2400" dirty="0" smtClean="0"/>
              <a:t>LANL-LLNL Fission Product Yield Measurements at LANSCE &amp; TUNL for Stewardship (Fission Basis) &amp; Forensics</a:t>
            </a:r>
            <a:endParaRPr lang="en-US" sz="2400" dirty="0"/>
          </a:p>
        </p:txBody>
      </p:sp>
      <p:sp>
        <p:nvSpPr>
          <p:cNvPr id="5" name="TextBox 4"/>
          <p:cNvSpPr txBox="1"/>
          <p:nvPr/>
        </p:nvSpPr>
        <p:spPr>
          <a:xfrm>
            <a:off x="107504" y="1340768"/>
            <a:ext cx="5184576" cy="4970592"/>
          </a:xfrm>
          <a:prstGeom prst="rect">
            <a:avLst/>
          </a:prstGeom>
          <a:solidFill>
            <a:srgbClr val="DBF5F9"/>
          </a:solidFill>
          <a:ln>
            <a:solidFill>
              <a:srgbClr val="000000"/>
            </a:solidFill>
          </a:ln>
        </p:spPr>
        <p:txBody>
          <a:bodyPr wrap="square" rtlCol="0">
            <a:spAutoFit/>
          </a:bodyPr>
          <a:lstStyle/>
          <a:p>
            <a:pPr marL="285750" indent="-285750">
              <a:spcBef>
                <a:spcPts val="900"/>
              </a:spcBef>
              <a:buFont typeface="Arial"/>
              <a:buChar char="•"/>
            </a:pPr>
            <a:r>
              <a:rPr lang="en-US" sz="1600" dirty="0"/>
              <a:t>M</a:t>
            </a:r>
            <a:r>
              <a:rPr lang="en-US" sz="1600" dirty="0" smtClean="0"/>
              <a:t>easured FPY at TUNL using quasi-</a:t>
            </a:r>
            <a:r>
              <a:rPr lang="en-US" sz="1600" dirty="0" err="1" smtClean="0"/>
              <a:t>monoenergetic</a:t>
            </a:r>
            <a:r>
              <a:rPr lang="en-US" sz="1600" dirty="0" smtClean="0"/>
              <a:t> neutrons </a:t>
            </a:r>
          </a:p>
          <a:p>
            <a:pPr marL="742950" lvl="1" indent="-285750">
              <a:spcBef>
                <a:spcPts val="900"/>
              </a:spcBef>
              <a:buFont typeface="Arial"/>
              <a:buChar char="•"/>
            </a:pPr>
            <a:r>
              <a:rPr lang="en-US" sz="1600" dirty="0" smtClean="0"/>
              <a:t>Results  support fission basis assessments of primary yields, from ~ 2010, although they may motivate some future small corrections</a:t>
            </a:r>
          </a:p>
          <a:p>
            <a:pPr marL="742950" lvl="1" indent="-285750">
              <a:spcBef>
                <a:spcPts val="900"/>
              </a:spcBef>
              <a:buFont typeface="Arial"/>
              <a:buChar char="•"/>
            </a:pPr>
            <a:r>
              <a:rPr lang="en-US" sz="1600" dirty="0"/>
              <a:t>P</a:t>
            </a:r>
            <a:r>
              <a:rPr lang="en-US" sz="1600" dirty="0" smtClean="0"/>
              <a:t>uzzles in </a:t>
            </a:r>
            <a:r>
              <a:rPr lang="en-US" sz="1600" baseline="30000" dirty="0" smtClean="0"/>
              <a:t>99</a:t>
            </a:r>
            <a:r>
              <a:rPr lang="en-US" sz="1600" dirty="0" smtClean="0"/>
              <a:t>Mo data (SPIDER will address)</a:t>
            </a:r>
            <a:endParaRPr lang="en-US" sz="1600" dirty="0"/>
          </a:p>
          <a:p>
            <a:pPr marL="285750" indent="-285750">
              <a:spcBef>
                <a:spcPts val="900"/>
              </a:spcBef>
              <a:buFont typeface="Arial"/>
              <a:buChar char="•"/>
            </a:pPr>
            <a:r>
              <a:rPr lang="en-US" sz="1600" dirty="0" smtClean="0"/>
              <a:t>SPIDER measurements at LANSCE progressing well, </a:t>
            </a:r>
            <a:r>
              <a:rPr lang="en-US" sz="1600" smtClean="0"/>
              <a:t>for energy</a:t>
            </a:r>
            <a:r>
              <a:rPr lang="en-US" sz="1600" dirty="0" smtClean="0"/>
              <a:t>-dependence trends</a:t>
            </a:r>
          </a:p>
          <a:p>
            <a:pPr marL="742950" lvl="2" indent="-285750">
              <a:spcBef>
                <a:spcPts val="900"/>
              </a:spcBef>
              <a:buFont typeface="Arial"/>
              <a:buChar char="•"/>
            </a:pPr>
            <a:r>
              <a:rPr lang="en-US" sz="1600" dirty="0"/>
              <a:t>fission theory interpretation in T, X-</a:t>
            </a:r>
            <a:r>
              <a:rPr lang="en-US" sz="1600" dirty="0" smtClean="0"/>
              <a:t>CP</a:t>
            </a:r>
          </a:p>
          <a:p>
            <a:pPr marL="285750" indent="-285750">
              <a:spcBef>
                <a:spcPts val="900"/>
              </a:spcBef>
              <a:buFont typeface="Arial"/>
              <a:buChar char="•"/>
            </a:pPr>
            <a:r>
              <a:rPr lang="en-US" sz="1600" dirty="0" smtClean="0"/>
              <a:t>MIT reactor will provide a thermal </a:t>
            </a:r>
            <a:r>
              <a:rPr lang="en-US" sz="1600" baseline="30000" dirty="0" smtClean="0"/>
              <a:t>235</a:t>
            </a:r>
            <a:r>
              <a:rPr lang="en-US" sz="1600" dirty="0" smtClean="0"/>
              <a:t>U irradiation, for validation of the magnitude of the TUNL data (using radiochemistry &amp; </a:t>
            </a:r>
            <a:r>
              <a:rPr lang="en-US" sz="1600" dirty="0" err="1" smtClean="0"/>
              <a:t>Ge</a:t>
            </a:r>
            <a:r>
              <a:rPr lang="en-US" sz="1600" dirty="0" smtClean="0"/>
              <a:t> detection)</a:t>
            </a:r>
          </a:p>
          <a:p>
            <a:pPr marL="285750" indent="-285750">
              <a:spcBef>
                <a:spcPts val="900"/>
              </a:spcBef>
              <a:buFont typeface="Arial"/>
              <a:buChar char="•"/>
            </a:pPr>
            <a:r>
              <a:rPr lang="en-US" sz="1600" dirty="0" smtClean="0"/>
              <a:t>FPYs are also an essential component in our post-detonation forensics assessments </a:t>
            </a:r>
          </a:p>
        </p:txBody>
      </p:sp>
      <p:pic>
        <p:nvPicPr>
          <p:cNvPr id="4" name="Picture 3" descr="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48068" y="1340769"/>
            <a:ext cx="3384550" cy="2592287"/>
          </a:xfrm>
          <a:prstGeom prst="rect">
            <a:avLst/>
          </a:prstGeom>
        </p:spPr>
      </p:pic>
      <p:sp>
        <p:nvSpPr>
          <p:cNvPr id="10" name="TextBox 9"/>
          <p:cNvSpPr txBox="1"/>
          <p:nvPr/>
        </p:nvSpPr>
        <p:spPr>
          <a:xfrm>
            <a:off x="5796136" y="3964994"/>
            <a:ext cx="3347864" cy="400110"/>
          </a:xfrm>
          <a:prstGeom prst="rect">
            <a:avLst/>
          </a:prstGeom>
          <a:solidFill>
            <a:schemeClr val="bg1"/>
          </a:solidFill>
          <a:ln w="25400">
            <a:solidFill>
              <a:schemeClr val="tx1"/>
            </a:solidFill>
          </a:ln>
        </p:spPr>
        <p:txBody>
          <a:bodyPr wrap="square" rtlCol="0">
            <a:spAutoFit/>
          </a:bodyPr>
          <a:lstStyle/>
          <a:p>
            <a:pPr>
              <a:buNone/>
            </a:pPr>
            <a:r>
              <a:rPr lang="en-US" baseline="30000" dirty="0" smtClean="0">
                <a:solidFill>
                  <a:srgbClr val="0000FF"/>
                </a:solidFill>
              </a:rPr>
              <a:t>235</a:t>
            </a:r>
            <a:r>
              <a:rPr lang="en-US" dirty="0" smtClean="0">
                <a:solidFill>
                  <a:srgbClr val="0000FF"/>
                </a:solidFill>
              </a:rPr>
              <a:t>U(</a:t>
            </a:r>
            <a:r>
              <a:rPr lang="en-US" dirty="0" err="1" smtClean="0">
                <a:solidFill>
                  <a:srgbClr val="0000FF"/>
                </a:solidFill>
              </a:rPr>
              <a:t>n,f</a:t>
            </a:r>
            <a:r>
              <a:rPr lang="en-US" baseline="-25000" dirty="0" err="1" smtClean="0">
                <a:solidFill>
                  <a:srgbClr val="0000FF"/>
                </a:solidFill>
              </a:rPr>
              <a:t>th</a:t>
            </a:r>
            <a:r>
              <a:rPr lang="en-US" dirty="0" smtClean="0">
                <a:solidFill>
                  <a:srgbClr val="0000FF"/>
                </a:solidFill>
              </a:rPr>
              <a:t>) </a:t>
            </a:r>
            <a:r>
              <a:rPr lang="en-US" sz="1400" dirty="0" smtClean="0">
                <a:solidFill>
                  <a:srgbClr val="0000FF"/>
                </a:solidFill>
              </a:rPr>
              <a:t>with SPIDER at Lujan</a:t>
            </a:r>
            <a:endParaRPr lang="en-US" sz="1400" dirty="0">
              <a:solidFill>
                <a:srgbClr val="0000FF"/>
              </a:solidFill>
            </a:endParaRPr>
          </a:p>
        </p:txBody>
      </p:sp>
      <p:pic>
        <p:nvPicPr>
          <p:cNvPr id="11"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222" t="19581" r="2963" b="6918"/>
          <a:stretch/>
        </p:blipFill>
        <p:spPr bwMode="auto">
          <a:xfrm>
            <a:off x="5724128" y="4483402"/>
            <a:ext cx="3168352" cy="18979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25459233"/>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663" y="1227660"/>
            <a:ext cx="5644906" cy="4385739"/>
          </a:xfrm>
          <a:prstGeom prst="rect">
            <a:avLst/>
          </a:prstGeom>
        </p:spPr>
      </p:pic>
      <p:sp>
        <p:nvSpPr>
          <p:cNvPr id="6" name="Title 5"/>
          <p:cNvSpPr>
            <a:spLocks noGrp="1"/>
          </p:cNvSpPr>
          <p:nvPr>
            <p:ph type="title"/>
          </p:nvPr>
        </p:nvSpPr>
        <p:spPr>
          <a:xfrm>
            <a:off x="1" y="999070"/>
            <a:ext cx="9033932" cy="364064"/>
          </a:xfrm>
        </p:spPr>
        <p:txBody>
          <a:bodyPr/>
          <a:lstStyle/>
          <a:p>
            <a:pPr algn="ctr"/>
            <a:r>
              <a:rPr lang="en-US" sz="2400" baseline="30000" dirty="0"/>
              <a:t>147</a:t>
            </a:r>
            <a:r>
              <a:rPr lang="en-US" sz="2400" dirty="0"/>
              <a:t>Nd Absolute Fission Product </a:t>
            </a:r>
            <a:r>
              <a:rPr lang="en-US" sz="2400" dirty="0" smtClean="0"/>
              <a:t>Yield from </a:t>
            </a:r>
            <a:r>
              <a:rPr lang="en-US" sz="2400" baseline="30000" dirty="0" smtClean="0"/>
              <a:t>239</a:t>
            </a:r>
            <a:r>
              <a:rPr lang="en-US" sz="2400" dirty="0" smtClean="0"/>
              <a:t>Pu and </a:t>
            </a:r>
            <a:r>
              <a:rPr lang="en-US" sz="2400" baseline="30000" dirty="0" smtClean="0"/>
              <a:t>235,238</a:t>
            </a:r>
            <a:r>
              <a:rPr lang="en-US" sz="2400" dirty="0" smtClean="0"/>
              <a:t>U: </a:t>
            </a:r>
            <a:r>
              <a:rPr lang="en-US" sz="2400" dirty="0"/>
              <a:t/>
            </a:r>
            <a:br>
              <a:rPr lang="en-US" sz="2400" dirty="0"/>
            </a:br>
            <a:r>
              <a:rPr lang="en-US" sz="2400" dirty="0"/>
              <a:t>C</a:t>
            </a:r>
            <a:r>
              <a:rPr lang="en-US" sz="2400" dirty="0" smtClean="0"/>
              <a:t>hallenge the Theory to Help Explain Data</a:t>
            </a:r>
            <a:br>
              <a:rPr lang="en-US" sz="2400" dirty="0" smtClean="0"/>
            </a:br>
            <a:r>
              <a:rPr lang="en-US" sz="2400" dirty="0" smtClean="0"/>
              <a:t> </a:t>
            </a:r>
            <a:endParaRPr lang="en-US" sz="2400" dirty="0"/>
          </a:p>
        </p:txBody>
      </p:sp>
      <p:sp>
        <p:nvSpPr>
          <p:cNvPr id="4" name="TextBox 3"/>
          <p:cNvSpPr txBox="1"/>
          <p:nvPr/>
        </p:nvSpPr>
        <p:spPr>
          <a:xfrm>
            <a:off x="5308614" y="1739893"/>
            <a:ext cx="3583865" cy="4569427"/>
          </a:xfrm>
          <a:prstGeom prst="rect">
            <a:avLst/>
          </a:prstGeom>
          <a:solidFill>
            <a:srgbClr val="DBF5F9"/>
          </a:solidFill>
          <a:ln>
            <a:solidFill>
              <a:schemeClr val="tx1"/>
            </a:solidFill>
          </a:ln>
        </p:spPr>
        <p:txBody>
          <a:bodyPr wrap="square" rtlCol="0">
            <a:spAutoFit/>
          </a:bodyPr>
          <a:lstStyle/>
          <a:p>
            <a:pPr marL="285750" indent="-285750">
              <a:buFont typeface="Wingdings" charset="2"/>
              <a:buChar char="§"/>
            </a:pPr>
            <a:r>
              <a:rPr lang="en-US" sz="1600" dirty="0" smtClean="0">
                <a:solidFill>
                  <a:prstClr val="black"/>
                </a:solidFill>
                <a:latin typeface="Arial"/>
              </a:rPr>
              <a:t>The slope of </a:t>
            </a:r>
            <a:r>
              <a:rPr lang="en-US" sz="1600" baseline="30000" dirty="0" smtClean="0">
                <a:solidFill>
                  <a:prstClr val="black"/>
                </a:solidFill>
                <a:latin typeface="Arial"/>
              </a:rPr>
              <a:t>147</a:t>
            </a:r>
            <a:r>
              <a:rPr lang="en-US" sz="1600" dirty="0" smtClean="0">
                <a:solidFill>
                  <a:prstClr val="black"/>
                </a:solidFill>
                <a:latin typeface="Arial"/>
              </a:rPr>
              <a:t>Nd FPY is positive from 0.5 to 2.6 MeV in all three fissile actinides</a:t>
            </a:r>
          </a:p>
          <a:p>
            <a:pPr marL="171450" indent="-171450">
              <a:buFont typeface="Wingdings" charset="2"/>
              <a:buChar char="§"/>
            </a:pPr>
            <a:endParaRPr lang="en-US" sz="800" dirty="0">
              <a:solidFill>
                <a:prstClr val="black"/>
              </a:solidFill>
              <a:latin typeface="Arial"/>
            </a:endParaRPr>
          </a:p>
          <a:p>
            <a:pPr marL="171450" indent="-171450">
              <a:buFont typeface="Wingdings" charset="2"/>
              <a:buChar char="§"/>
            </a:pPr>
            <a:endParaRPr lang="en-US" sz="800" dirty="0" smtClean="0">
              <a:solidFill>
                <a:prstClr val="black"/>
              </a:solidFill>
              <a:latin typeface="Arial"/>
            </a:endParaRPr>
          </a:p>
          <a:p>
            <a:pPr marL="285750" indent="-285750">
              <a:buFont typeface="Wingdings" charset="2"/>
              <a:buChar char="§"/>
            </a:pPr>
            <a:r>
              <a:rPr lang="en-US" sz="1600" dirty="0" smtClean="0">
                <a:solidFill>
                  <a:prstClr val="black"/>
                </a:solidFill>
                <a:latin typeface="Arial"/>
              </a:rPr>
              <a:t>The </a:t>
            </a:r>
            <a:r>
              <a:rPr lang="en-US" sz="1600" dirty="0">
                <a:solidFill>
                  <a:prstClr val="black"/>
                </a:solidFill>
                <a:latin typeface="Arial"/>
              </a:rPr>
              <a:t>slope of </a:t>
            </a:r>
            <a:r>
              <a:rPr lang="en-US" sz="1600" baseline="30000" dirty="0">
                <a:solidFill>
                  <a:prstClr val="black"/>
                </a:solidFill>
                <a:latin typeface="Arial"/>
              </a:rPr>
              <a:t>147</a:t>
            </a:r>
            <a:r>
              <a:rPr lang="en-US" sz="1600" dirty="0">
                <a:solidFill>
                  <a:prstClr val="black"/>
                </a:solidFill>
                <a:latin typeface="Arial"/>
              </a:rPr>
              <a:t>Nd FPY from </a:t>
            </a:r>
            <a:r>
              <a:rPr lang="en-US" sz="1600" dirty="0" smtClean="0">
                <a:solidFill>
                  <a:prstClr val="black"/>
                </a:solidFill>
                <a:latin typeface="Arial"/>
              </a:rPr>
              <a:t>4.6 </a:t>
            </a:r>
            <a:r>
              <a:rPr lang="en-US" sz="1600" dirty="0">
                <a:solidFill>
                  <a:prstClr val="black"/>
                </a:solidFill>
                <a:latin typeface="Arial"/>
              </a:rPr>
              <a:t>to 14.8 MeV is </a:t>
            </a:r>
            <a:r>
              <a:rPr lang="en-US" sz="1600" dirty="0" smtClean="0">
                <a:solidFill>
                  <a:prstClr val="black"/>
                </a:solidFill>
                <a:latin typeface="Arial"/>
              </a:rPr>
              <a:t>negative in all three fissile actinides</a:t>
            </a:r>
          </a:p>
          <a:p>
            <a:pPr marL="171450" indent="-171450">
              <a:buFont typeface="Wingdings" charset="2"/>
              <a:buChar char="§"/>
            </a:pPr>
            <a:endParaRPr lang="en-US" sz="800" dirty="0">
              <a:solidFill>
                <a:prstClr val="black"/>
              </a:solidFill>
              <a:latin typeface="Arial"/>
            </a:endParaRPr>
          </a:p>
          <a:p>
            <a:pPr marL="285750" indent="-285750">
              <a:spcBef>
                <a:spcPts val="0"/>
              </a:spcBef>
              <a:buFont typeface="Wingdings" charset="2"/>
              <a:buChar char="§"/>
            </a:pPr>
            <a:r>
              <a:rPr lang="en-US" sz="1600" dirty="0">
                <a:latin typeface="Areal "/>
                <a:cs typeface="Areal "/>
              </a:rPr>
              <a:t>Joint LLNL/LANL theoretical teams, using this data, are spearheading a renaissance in fission theory resulting in expanded capabilities to understand detailed fission properties</a:t>
            </a:r>
          </a:p>
        </p:txBody>
      </p:sp>
    </p:spTree>
    <p:extLst>
      <p:ext uri="{BB962C8B-B14F-4D97-AF65-F5344CB8AC3E}">
        <p14:creationId xmlns:p14="http://schemas.microsoft.com/office/powerpoint/2010/main" val="4019758880"/>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2314"/>
          </a:xfrm>
        </p:spPr>
        <p:txBody>
          <a:bodyPr>
            <a:normAutofit/>
          </a:bodyPr>
          <a:lstStyle/>
          <a:p>
            <a:r>
              <a:rPr lang="en-US" dirty="0" smtClean="0"/>
              <a:t>Summary and Outlook – Standards Work</a:t>
            </a:r>
            <a:endParaRPr lang="en-US" dirty="0"/>
          </a:p>
        </p:txBody>
      </p:sp>
      <p:sp>
        <p:nvSpPr>
          <p:cNvPr id="3" name="Content Placeholder 2"/>
          <p:cNvSpPr>
            <a:spLocks noGrp="1"/>
          </p:cNvSpPr>
          <p:nvPr>
            <p:ph idx="1"/>
          </p:nvPr>
        </p:nvSpPr>
        <p:spPr>
          <a:xfrm>
            <a:off x="457200" y="1657048"/>
            <a:ext cx="8229600" cy="4015619"/>
          </a:xfrm>
        </p:spPr>
        <p:txBody>
          <a:bodyPr>
            <a:noAutofit/>
          </a:bodyPr>
          <a:lstStyle/>
          <a:p>
            <a:r>
              <a:rPr lang="en-US" dirty="0" smtClean="0"/>
              <a:t>NN analysis progressing; more p-p elastic scattering data needed in the 30-50 MeV range.  Low-energy parameters retain their earlier (correct) values.  Need to extend analysis above 200 MeV.</a:t>
            </a:r>
          </a:p>
          <a:p>
            <a:r>
              <a:rPr lang="en-US" dirty="0" smtClean="0"/>
              <a:t>New data for n+</a:t>
            </a:r>
            <a:r>
              <a:rPr lang="en-US" baseline="30000" dirty="0" smtClean="0"/>
              <a:t>6</a:t>
            </a:r>
            <a:r>
              <a:rPr lang="en-US" dirty="0" smtClean="0"/>
              <a:t>Li fit in well with the existing data set, and cause no problems with the R-matrix fitting.  </a:t>
            </a:r>
          </a:p>
          <a:p>
            <a:r>
              <a:rPr lang="en-US" dirty="0" smtClean="0"/>
              <a:t>n+</a:t>
            </a:r>
            <a:r>
              <a:rPr lang="en-US" baseline="30000" dirty="0" smtClean="0"/>
              <a:t>12,13</a:t>
            </a:r>
            <a:r>
              <a:rPr lang="en-US" dirty="0" smtClean="0"/>
              <a:t>C analyses in good shape below 2 MeV.  Could produce a natural C standards file in this energy region now.  More work is needed on both evaluations at higher energies, however.</a:t>
            </a:r>
          </a:p>
          <a:p>
            <a:r>
              <a:rPr lang="en-US" dirty="0" smtClean="0"/>
              <a:t>Problem with unrealistically small uncertainties on standards cross sections may be solved by using parameter confidence intervals.</a:t>
            </a:r>
          </a:p>
          <a:p>
            <a:endParaRPr lang="en-US" dirty="0"/>
          </a:p>
          <a:p>
            <a:r>
              <a:rPr lang="en-US" dirty="0" smtClean="0"/>
              <a:t>MC: we await TPC precision data on 239Pu/235U and ratio to 1H. </a:t>
            </a:r>
          </a:p>
        </p:txBody>
      </p:sp>
      <p:sp>
        <p:nvSpPr>
          <p:cNvPr id="4" name="Date Placeholder 3"/>
          <p:cNvSpPr>
            <a:spLocks noGrp="1"/>
          </p:cNvSpPr>
          <p:nvPr>
            <p:ph type="dt" sz="half" idx="10"/>
          </p:nvPr>
        </p:nvSpPr>
        <p:spPr/>
        <p:txBody>
          <a:bodyPr/>
          <a:lstStyle/>
          <a:p>
            <a:fld id="{EE8D3DBB-B53F-EE46-80FC-FF5BF5CB9F97}" type="datetime1">
              <a:rPr lang="en-US" smtClean="0"/>
              <a:t>5/5/15</a:t>
            </a:fld>
            <a:endParaRPr lang="en-US"/>
          </a:p>
        </p:txBody>
      </p:sp>
      <p:sp>
        <p:nvSpPr>
          <p:cNvPr id="5" name="Footer Placeholder 4"/>
          <p:cNvSpPr>
            <a:spLocks noGrp="1"/>
          </p:cNvSpPr>
          <p:nvPr>
            <p:ph type="ftr" sz="quarter" idx="4294967295"/>
          </p:nvPr>
        </p:nvSpPr>
        <p:spPr>
          <a:xfrm>
            <a:off x="3124200" y="6356350"/>
            <a:ext cx="2895600" cy="365125"/>
          </a:xfrm>
          <a:prstGeom prst="rect">
            <a:avLst/>
          </a:prstGeom>
        </p:spPr>
        <p:txBody>
          <a:bodyPr/>
          <a:lstStyle/>
          <a:p>
            <a:r>
              <a:rPr lang="en-US" smtClean="0"/>
              <a:t>UNCLASSIFIED</a:t>
            </a:r>
            <a:endParaRPr lang="en-US" dirty="0"/>
          </a:p>
        </p:txBody>
      </p:sp>
      <p:sp>
        <p:nvSpPr>
          <p:cNvPr id="6" name="Slide Number Placeholder 5"/>
          <p:cNvSpPr>
            <a:spLocks noGrp="1"/>
          </p:cNvSpPr>
          <p:nvPr>
            <p:ph type="sldNum" sz="quarter" idx="4294967295"/>
          </p:nvPr>
        </p:nvSpPr>
        <p:spPr>
          <a:xfrm>
            <a:off x="6553200" y="6356350"/>
            <a:ext cx="2133600" cy="365125"/>
          </a:xfrm>
          <a:prstGeom prst="rect">
            <a:avLst/>
          </a:prstGeom>
        </p:spPr>
        <p:txBody>
          <a:bodyPr/>
          <a:lstStyle/>
          <a:p>
            <a:fld id="{01D86CDD-6771-EB4B-9F2F-56142968B361}" type="slidenum">
              <a:rPr lang="en-US" smtClean="0"/>
              <a:t>2</a:t>
            </a:fld>
            <a:endParaRPr lang="en-US"/>
          </a:p>
        </p:txBody>
      </p:sp>
    </p:spTree>
    <p:extLst>
      <p:ext uri="{BB962C8B-B14F-4D97-AF65-F5344CB8AC3E}">
        <p14:creationId xmlns:p14="http://schemas.microsoft.com/office/powerpoint/2010/main" val="36663871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Total Kinetic Energy (TKE) results – New Data from </a:t>
            </a:r>
            <a:r>
              <a:rPr lang="en-US" dirty="0" err="1" smtClean="0"/>
              <a:t>Tovesson</a:t>
            </a:r>
            <a:r>
              <a:rPr lang="en-US" dirty="0" smtClean="0"/>
              <a:t> Motivates ENDF Changes</a:t>
            </a:r>
            <a:endParaRPr lang="en-US" dirty="0"/>
          </a:p>
        </p:txBody>
      </p:sp>
      <p:sp>
        <p:nvSpPr>
          <p:cNvPr id="3" name="Content Placeholder 2"/>
          <p:cNvSpPr>
            <a:spLocks noGrp="1"/>
          </p:cNvSpPr>
          <p:nvPr>
            <p:ph idx="1"/>
          </p:nvPr>
        </p:nvSpPr>
        <p:spPr>
          <a:xfrm>
            <a:off x="3922877" y="3396510"/>
            <a:ext cx="5080446" cy="2631618"/>
          </a:xfrm>
          <a:noFill/>
        </p:spPr>
        <p:txBody>
          <a:bodyPr/>
          <a:lstStyle/>
          <a:p>
            <a:r>
              <a:rPr lang="en-US" sz="1200" b="1" dirty="0" err="1" smtClean="0"/>
              <a:t>Zöller</a:t>
            </a:r>
            <a:r>
              <a:rPr lang="en-US" sz="1200" b="1" dirty="0" smtClean="0"/>
              <a:t> et al. data for U-238 extends beyond 30 MeV</a:t>
            </a:r>
          </a:p>
          <a:p>
            <a:pPr lvl="1"/>
            <a:r>
              <a:rPr lang="en-US" sz="1100" dirty="0" smtClean="0"/>
              <a:t>For U-235 no previous data above 9 MeV</a:t>
            </a:r>
          </a:p>
          <a:p>
            <a:pPr lvl="1"/>
            <a:r>
              <a:rPr lang="en-US" sz="1100" dirty="0" smtClean="0"/>
              <a:t>For Pu-239 no data beyond 5 MeV</a:t>
            </a:r>
          </a:p>
          <a:p>
            <a:r>
              <a:rPr lang="en-US" sz="1200" b="1" dirty="0" smtClean="0"/>
              <a:t>Madland evaluation is fit to experimental data</a:t>
            </a:r>
          </a:p>
          <a:p>
            <a:pPr lvl="1"/>
            <a:r>
              <a:rPr lang="en-US" sz="1100" dirty="0" smtClean="0"/>
              <a:t>Not intended for extrapolation</a:t>
            </a:r>
          </a:p>
          <a:p>
            <a:pPr lvl="1"/>
            <a:r>
              <a:rPr lang="en-US" sz="1100" dirty="0" smtClean="0"/>
              <a:t>ENDF values for 14 MeV never the less are extrapolations</a:t>
            </a:r>
          </a:p>
          <a:p>
            <a:r>
              <a:rPr lang="en-US" sz="1200" b="1" dirty="0" smtClean="0"/>
              <a:t>Semi-empirical modeling by Lestone et al. in close agreement with new data</a:t>
            </a:r>
          </a:p>
          <a:p>
            <a:pPr lvl="1"/>
            <a:r>
              <a:rPr lang="en-US" sz="1100" dirty="0"/>
              <a:t>J.P. </a:t>
            </a:r>
            <a:r>
              <a:rPr lang="en-US" sz="1100" dirty="0" err="1"/>
              <a:t>Lestone</a:t>
            </a:r>
            <a:r>
              <a:rPr lang="en-US" sz="1100" dirty="0"/>
              <a:t>, T.T. </a:t>
            </a:r>
            <a:r>
              <a:rPr lang="en-US" sz="1100" dirty="0" err="1"/>
              <a:t>Strother</a:t>
            </a:r>
            <a:r>
              <a:rPr lang="en-US" sz="1100" dirty="0"/>
              <a:t>, Nuclear Data Sheets </a:t>
            </a:r>
            <a:r>
              <a:rPr lang="en-US" sz="1100" b="1" dirty="0"/>
              <a:t>118,</a:t>
            </a:r>
            <a:r>
              <a:rPr lang="en-US" sz="1100" dirty="0"/>
              <a:t> 208 (2014)</a:t>
            </a:r>
          </a:p>
          <a:p>
            <a:r>
              <a:rPr lang="en-US" sz="1200" b="1" dirty="0" smtClean="0"/>
              <a:t>ENDF </a:t>
            </a:r>
            <a:r>
              <a:rPr lang="en-US" sz="1200" b="1" baseline="30000" dirty="0"/>
              <a:t>239</a:t>
            </a:r>
            <a:r>
              <a:rPr lang="en-US" sz="1200" b="1" dirty="0"/>
              <a:t>Pu fission energy deposition ‎</a:t>
            </a:r>
            <a:r>
              <a:rPr lang="en-US" sz="1200" b="1" dirty="0" smtClean="0"/>
              <a:t>needs to </a:t>
            </a:r>
            <a:r>
              <a:rPr lang="en-US" sz="1200" b="1" dirty="0"/>
              <a:t>be increased by 2 MeV</a:t>
            </a:r>
            <a:endParaRPr lang="en-US" sz="1200" b="1" dirty="0" smtClean="0"/>
          </a:p>
          <a:p>
            <a:endParaRPr lang="en-US" sz="1100" dirty="0"/>
          </a:p>
        </p:txBody>
      </p:sp>
      <p:sp>
        <p:nvSpPr>
          <p:cNvPr id="4" name="Slide Number Placeholder 3"/>
          <p:cNvSpPr>
            <a:spLocks noGrp="1"/>
          </p:cNvSpPr>
          <p:nvPr>
            <p:ph type="sldNum" sz="quarter" idx="10"/>
          </p:nvPr>
        </p:nvSpPr>
        <p:spPr/>
        <p:txBody>
          <a:bodyPr/>
          <a:lstStyle/>
          <a:p>
            <a:r>
              <a:rPr lang="en-US" smtClean="0"/>
              <a:t>Slide </a:t>
            </a:r>
            <a:fld id="{23B0729D-0C76-4DC3-9F59-8792B55E40AA}" type="slidenum">
              <a:rPr lang="en-US" smtClean="0"/>
              <a:pPr/>
              <a:t>20</a:t>
            </a:fld>
            <a:endParaRPr lang="en-US" dirty="0"/>
          </a:p>
        </p:txBody>
      </p:sp>
      <p:pic>
        <p:nvPicPr>
          <p:cNvPr id="5" name="Picture 3" descr="C:\Users\199801\AppData\Local\Microsoft\Windows\Temporary Internet Files\Content.Outlook\AVV668XM\238UTKE_grayscale.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8255" b="-476"/>
          <a:stretch/>
        </p:blipFill>
        <p:spPr bwMode="auto">
          <a:xfrm>
            <a:off x="349289" y="1458480"/>
            <a:ext cx="3668005" cy="1869047"/>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C:\Users\199801\AppData\Local\Microsoft\Windows\Temporary Internet Files\Content.Outlook\AVV668XM\235U_TKE (2).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7949" b="-472"/>
          <a:stretch/>
        </p:blipFill>
        <p:spPr bwMode="auto">
          <a:xfrm>
            <a:off x="4656112" y="1464160"/>
            <a:ext cx="3479033" cy="189695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493885" y="1316043"/>
            <a:ext cx="1062067" cy="369332"/>
          </a:xfrm>
          <a:prstGeom prst="rect">
            <a:avLst/>
          </a:prstGeom>
          <a:solidFill>
            <a:schemeClr val="bg1"/>
          </a:solidFill>
          <a:ln w="25400">
            <a:solidFill>
              <a:schemeClr val="tx1"/>
            </a:solidFill>
          </a:ln>
        </p:spPr>
        <p:txBody>
          <a:bodyPr wrap="square" rtlCol="0">
            <a:spAutoFit/>
          </a:bodyPr>
          <a:lstStyle/>
          <a:p>
            <a:r>
              <a:rPr lang="en-US" baseline="30000" dirty="0" smtClean="0"/>
              <a:t>238</a:t>
            </a:r>
            <a:r>
              <a:rPr lang="en-US" dirty="0" smtClean="0"/>
              <a:t>U(</a:t>
            </a:r>
            <a:r>
              <a:rPr lang="en-US" dirty="0" err="1" smtClean="0"/>
              <a:t>n,f</a:t>
            </a:r>
            <a:r>
              <a:rPr lang="en-US" dirty="0" smtClean="0"/>
              <a:t>)</a:t>
            </a:r>
            <a:endParaRPr lang="en-US" dirty="0"/>
          </a:p>
        </p:txBody>
      </p:sp>
      <p:sp>
        <p:nvSpPr>
          <p:cNvPr id="8" name="TextBox 7"/>
          <p:cNvSpPr txBox="1"/>
          <p:nvPr/>
        </p:nvSpPr>
        <p:spPr>
          <a:xfrm>
            <a:off x="5819420" y="1279178"/>
            <a:ext cx="1062067" cy="369332"/>
          </a:xfrm>
          <a:prstGeom prst="rect">
            <a:avLst/>
          </a:prstGeom>
          <a:solidFill>
            <a:schemeClr val="bg1"/>
          </a:solidFill>
          <a:ln w="25400">
            <a:solidFill>
              <a:schemeClr val="tx1"/>
            </a:solidFill>
          </a:ln>
        </p:spPr>
        <p:txBody>
          <a:bodyPr wrap="square" rtlCol="0">
            <a:spAutoFit/>
          </a:bodyPr>
          <a:lstStyle/>
          <a:p>
            <a:r>
              <a:rPr lang="en-US" baseline="30000" dirty="0" smtClean="0"/>
              <a:t>235</a:t>
            </a:r>
            <a:r>
              <a:rPr lang="en-US" dirty="0" smtClean="0"/>
              <a:t>U(</a:t>
            </a:r>
            <a:r>
              <a:rPr lang="en-US" dirty="0" err="1" smtClean="0"/>
              <a:t>n,f</a:t>
            </a:r>
            <a:r>
              <a:rPr lang="en-US" dirty="0" smtClean="0"/>
              <a:t>)</a:t>
            </a:r>
            <a:endParaRPr lang="en-US" dirty="0"/>
          </a:p>
        </p:txBody>
      </p:sp>
      <p:pic>
        <p:nvPicPr>
          <p:cNvPr id="2051" name="Picture 3" descr="C:\Users\199801\Desktop\pu239tke (2).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3398" t="13276" r="13323" b="4368"/>
          <a:stretch/>
        </p:blipFill>
        <p:spPr bwMode="auto">
          <a:xfrm>
            <a:off x="453224" y="3700043"/>
            <a:ext cx="3212415" cy="2125891"/>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1124104" y="3534159"/>
            <a:ext cx="1169977" cy="369332"/>
          </a:xfrm>
          <a:prstGeom prst="rect">
            <a:avLst/>
          </a:prstGeom>
          <a:solidFill>
            <a:schemeClr val="bg1"/>
          </a:solidFill>
          <a:ln w="25400">
            <a:solidFill>
              <a:schemeClr val="tx1"/>
            </a:solidFill>
          </a:ln>
        </p:spPr>
        <p:txBody>
          <a:bodyPr wrap="square" rtlCol="0">
            <a:spAutoFit/>
          </a:bodyPr>
          <a:lstStyle/>
          <a:p>
            <a:r>
              <a:rPr lang="en-US" baseline="30000" dirty="0" smtClean="0"/>
              <a:t>239</a:t>
            </a:r>
            <a:r>
              <a:rPr lang="en-US" dirty="0" smtClean="0"/>
              <a:t>Pu(</a:t>
            </a:r>
            <a:r>
              <a:rPr lang="en-US" dirty="0" err="1" smtClean="0"/>
              <a:t>n,f</a:t>
            </a:r>
            <a:r>
              <a:rPr lang="en-US" dirty="0" smtClean="0"/>
              <a:t>)</a:t>
            </a:r>
            <a:endParaRPr lang="en-US" dirty="0"/>
          </a:p>
        </p:txBody>
      </p:sp>
    </p:spTree>
    <p:extLst>
      <p:ext uri="{BB962C8B-B14F-4D97-AF65-F5344CB8AC3E}">
        <p14:creationId xmlns:p14="http://schemas.microsoft.com/office/powerpoint/2010/main" val="31672928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Theoretical calculations of fission fragment properties</a:t>
            </a:r>
            <a:endParaRPr lang="en-US" dirty="0"/>
          </a:p>
        </p:txBody>
      </p:sp>
      <p:sp>
        <p:nvSpPr>
          <p:cNvPr id="4" name="Slide Number Placeholder 3"/>
          <p:cNvSpPr>
            <a:spLocks noGrp="1"/>
          </p:cNvSpPr>
          <p:nvPr>
            <p:ph type="sldNum" sz="quarter" idx="10"/>
          </p:nvPr>
        </p:nvSpPr>
        <p:spPr/>
        <p:txBody>
          <a:bodyPr/>
          <a:lstStyle/>
          <a:p>
            <a:r>
              <a:rPr lang="en-US" smtClean="0"/>
              <a:t>Slide </a:t>
            </a:r>
            <a:fld id="{23B0729D-0C76-4DC3-9F59-8792B55E40AA}" type="slidenum">
              <a:rPr lang="en-US" smtClean="0"/>
              <a:pPr/>
              <a:t>21</a:t>
            </a:fld>
            <a:endParaRPr lang="en-US" dirty="0"/>
          </a:p>
        </p:txBody>
      </p:sp>
      <p:pic>
        <p:nvPicPr>
          <p:cNvPr id="6" name="Picture 2"/>
          <p:cNvPicPr>
            <a:picLocks noChangeAspect="1"/>
          </p:cNvPicPr>
          <p:nvPr/>
        </p:nvPicPr>
        <p:blipFill rotWithShape="1">
          <a:blip r:embed="rId2"/>
          <a:srcRect l="3692" t="15656" r="11886" b="10637"/>
          <a:stretch/>
        </p:blipFill>
        <p:spPr>
          <a:xfrm>
            <a:off x="80398" y="1575351"/>
            <a:ext cx="3311937" cy="2234426"/>
          </a:xfrm>
          <a:prstGeom prst="rect">
            <a:avLst/>
          </a:prstGeom>
        </p:spPr>
      </p:pic>
      <p:pic>
        <p:nvPicPr>
          <p:cNvPr id="8" name="Picture 7" descr="FigC83a2.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35087" y="3864960"/>
            <a:ext cx="3082834" cy="2382190"/>
          </a:xfrm>
          <a:prstGeom prst="rect">
            <a:avLst/>
          </a:prstGeom>
        </p:spPr>
      </p:pic>
      <p:pic>
        <p:nvPicPr>
          <p:cNvPr id="9" name="Picture 8" descr="FigC26a2.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5470" y="3868168"/>
            <a:ext cx="3103285" cy="2397993"/>
          </a:xfrm>
          <a:prstGeom prst="rect">
            <a:avLst/>
          </a:prstGeom>
        </p:spPr>
      </p:pic>
      <p:pic>
        <p:nvPicPr>
          <p:cNvPr id="10" name="Picture 9" descr="FigC83c-1.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71436" y="1494975"/>
            <a:ext cx="3058035" cy="2363027"/>
          </a:xfrm>
          <a:prstGeom prst="rect">
            <a:avLst/>
          </a:prstGeom>
        </p:spPr>
      </p:pic>
      <p:sp>
        <p:nvSpPr>
          <p:cNvPr id="12" name="Content Placeholder 2"/>
          <p:cNvSpPr>
            <a:spLocks noGrp="1"/>
          </p:cNvSpPr>
          <p:nvPr>
            <p:ph idx="1"/>
          </p:nvPr>
        </p:nvSpPr>
        <p:spPr>
          <a:xfrm>
            <a:off x="6045088" y="1816476"/>
            <a:ext cx="2877847" cy="3697252"/>
          </a:xfrm>
          <a:solidFill>
            <a:schemeClr val="bg1"/>
          </a:solidFill>
        </p:spPr>
        <p:txBody>
          <a:bodyPr/>
          <a:lstStyle/>
          <a:p>
            <a:r>
              <a:rPr lang="en-US" sz="1400" dirty="0" smtClean="0"/>
              <a:t>Macroscopic-microscopic description of fission successfully models potential energy of nuclei</a:t>
            </a:r>
          </a:p>
          <a:p>
            <a:r>
              <a:rPr lang="en-US" sz="1400" dirty="0" smtClean="0"/>
              <a:t>New advanced calculations of nuclei advancing through the potential predicts mass, charge and kinetic energy of fission fragments</a:t>
            </a:r>
          </a:p>
          <a:p>
            <a:r>
              <a:rPr lang="en-US" sz="1400" dirty="0" smtClean="0"/>
              <a:t>Theory will provide nuclear data for isotopes that are challenging to measure</a:t>
            </a:r>
          </a:p>
          <a:p>
            <a:r>
              <a:rPr lang="en-US" sz="1400" dirty="0" smtClean="0"/>
              <a:t>Measurements </a:t>
            </a:r>
            <a:r>
              <a:rPr lang="en-US" sz="1400" dirty="0"/>
              <a:t>o</a:t>
            </a:r>
            <a:r>
              <a:rPr lang="en-US" sz="1400" dirty="0" smtClean="0"/>
              <a:t>f fission correlation helps constrain theoretical models</a:t>
            </a:r>
            <a:endParaRPr lang="en-US" sz="1400" dirty="0"/>
          </a:p>
        </p:txBody>
      </p:sp>
      <p:sp>
        <p:nvSpPr>
          <p:cNvPr id="13" name="TextBox 12"/>
          <p:cNvSpPr txBox="1"/>
          <p:nvPr/>
        </p:nvSpPr>
        <p:spPr>
          <a:xfrm>
            <a:off x="2154366" y="6124578"/>
            <a:ext cx="2942157" cy="338554"/>
          </a:xfrm>
          <a:prstGeom prst="rect">
            <a:avLst/>
          </a:prstGeom>
          <a:solidFill>
            <a:srgbClr val="FFFF00"/>
          </a:solidFill>
        </p:spPr>
        <p:txBody>
          <a:bodyPr wrap="square" rtlCol="0">
            <a:spAutoFit/>
          </a:bodyPr>
          <a:lstStyle/>
          <a:p>
            <a:r>
              <a:rPr lang="en-US" sz="1600" dirty="0" smtClean="0"/>
              <a:t>From A. </a:t>
            </a:r>
            <a:r>
              <a:rPr lang="en-US" sz="1600" dirty="0" err="1" smtClean="0"/>
              <a:t>Sierk</a:t>
            </a:r>
            <a:r>
              <a:rPr lang="en-US" sz="1600" dirty="0" smtClean="0"/>
              <a:t>, LANL</a:t>
            </a:r>
            <a:endParaRPr lang="en-US" sz="1600" dirty="0"/>
          </a:p>
        </p:txBody>
      </p:sp>
    </p:spTree>
    <p:extLst>
      <p:ext uri="{BB962C8B-B14F-4D97-AF65-F5344CB8AC3E}">
        <p14:creationId xmlns:p14="http://schemas.microsoft.com/office/powerpoint/2010/main" val="41893796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21759"/>
            <a:ext cx="7772400" cy="1470025"/>
          </a:xfrm>
        </p:spPr>
        <p:txBody>
          <a:bodyPr/>
          <a:lstStyle/>
          <a:p>
            <a:r>
              <a:rPr lang="en-US" dirty="0" smtClean="0"/>
              <a:t>Recent Work on Light-Element Standards</a:t>
            </a:r>
            <a:endParaRPr lang="en-US" dirty="0"/>
          </a:p>
        </p:txBody>
      </p:sp>
      <p:sp>
        <p:nvSpPr>
          <p:cNvPr id="3" name="Subtitle 2"/>
          <p:cNvSpPr>
            <a:spLocks noGrp="1"/>
          </p:cNvSpPr>
          <p:nvPr>
            <p:ph type="subTitle" idx="1"/>
          </p:nvPr>
        </p:nvSpPr>
        <p:spPr>
          <a:xfrm>
            <a:off x="1907704" y="2708920"/>
            <a:ext cx="5128381" cy="1181098"/>
          </a:xfrm>
        </p:spPr>
        <p:txBody>
          <a:bodyPr/>
          <a:lstStyle/>
          <a:p>
            <a:r>
              <a:rPr lang="en-US" dirty="0" smtClean="0"/>
              <a:t>G. Hale and M. Paris</a:t>
            </a:r>
          </a:p>
          <a:p>
            <a:r>
              <a:rPr lang="en-US" dirty="0" smtClean="0"/>
              <a:t>T-2, LANL</a:t>
            </a:r>
            <a:endParaRPr lang="en-US" dirty="0"/>
          </a:p>
        </p:txBody>
      </p:sp>
      <p:sp>
        <p:nvSpPr>
          <p:cNvPr id="10" name="TextBox 9"/>
          <p:cNvSpPr txBox="1"/>
          <p:nvPr/>
        </p:nvSpPr>
        <p:spPr>
          <a:xfrm>
            <a:off x="1995714" y="3718821"/>
            <a:ext cx="5370286" cy="2277547"/>
          </a:xfrm>
          <a:prstGeom prst="rect">
            <a:avLst/>
          </a:prstGeom>
          <a:noFill/>
        </p:spPr>
        <p:txBody>
          <a:bodyPr wrap="square" rtlCol="0">
            <a:spAutoFit/>
          </a:bodyPr>
          <a:lstStyle/>
          <a:p>
            <a:pPr>
              <a:buNone/>
            </a:pPr>
            <a:r>
              <a:rPr lang="en-US" sz="3200" dirty="0" smtClean="0"/>
              <a:t>n-p scattering up to 50 MeV</a:t>
            </a:r>
          </a:p>
          <a:p>
            <a:pPr>
              <a:buNone/>
            </a:pPr>
            <a:r>
              <a:rPr lang="en-US" sz="3200" dirty="0" smtClean="0"/>
              <a:t>n+</a:t>
            </a:r>
            <a:r>
              <a:rPr lang="en-US" sz="3200" baseline="30000" dirty="0" smtClean="0"/>
              <a:t>12,13</a:t>
            </a:r>
            <a:r>
              <a:rPr lang="en-US" sz="3200" dirty="0" smtClean="0"/>
              <a:t>C up to 5-6 MeV</a:t>
            </a:r>
          </a:p>
          <a:p>
            <a:endParaRPr lang="en-US" dirty="0"/>
          </a:p>
        </p:txBody>
      </p:sp>
    </p:spTree>
    <p:extLst>
      <p:ext uri="{BB962C8B-B14F-4D97-AF65-F5344CB8AC3E}">
        <p14:creationId xmlns:p14="http://schemas.microsoft.com/office/powerpoint/2010/main" val="19478389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npdxs.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737810"/>
            <a:ext cx="7728857" cy="5972298"/>
          </a:xfrm>
          <a:prstGeom prst="rect">
            <a:avLst/>
          </a:prstGeom>
        </p:spPr>
      </p:pic>
      <p:sp>
        <p:nvSpPr>
          <p:cNvPr id="3" name="Date Placeholder 2"/>
          <p:cNvSpPr>
            <a:spLocks noGrp="1"/>
          </p:cNvSpPr>
          <p:nvPr>
            <p:ph type="dt" sz="half" idx="10"/>
          </p:nvPr>
        </p:nvSpPr>
        <p:spPr/>
        <p:txBody>
          <a:bodyPr/>
          <a:lstStyle/>
          <a:p>
            <a:fld id="{684798A5-027E-B24F-8D54-981F2990A4EE}" type="datetime1">
              <a:rPr lang="en-US" smtClean="0"/>
              <a:t>5/5/15</a:t>
            </a:fld>
            <a:endParaRPr lang="en-US"/>
          </a:p>
        </p:txBody>
      </p:sp>
      <p:sp>
        <p:nvSpPr>
          <p:cNvPr id="4" name="Footer Placeholder 3"/>
          <p:cNvSpPr>
            <a:spLocks noGrp="1"/>
          </p:cNvSpPr>
          <p:nvPr>
            <p:ph type="ftr" sz="quarter" idx="4294967295"/>
          </p:nvPr>
        </p:nvSpPr>
        <p:spPr>
          <a:xfrm>
            <a:off x="3124200" y="6356350"/>
            <a:ext cx="2895600" cy="365125"/>
          </a:xfrm>
          <a:prstGeom prst="rect">
            <a:avLst/>
          </a:prstGeom>
        </p:spPr>
        <p:txBody>
          <a:bodyPr/>
          <a:lstStyle/>
          <a:p>
            <a:r>
              <a:rPr lang="en-US" smtClean="0"/>
              <a:t>UNCLASSIFIED</a:t>
            </a:r>
            <a:endParaRPr lang="en-US"/>
          </a:p>
        </p:txBody>
      </p:sp>
      <p:sp>
        <p:nvSpPr>
          <p:cNvPr id="5" name="Slide Number Placeholder 4"/>
          <p:cNvSpPr>
            <a:spLocks noGrp="1"/>
          </p:cNvSpPr>
          <p:nvPr>
            <p:ph type="sldNum" sz="quarter" idx="4294967295"/>
          </p:nvPr>
        </p:nvSpPr>
        <p:spPr>
          <a:xfrm>
            <a:off x="6553200" y="6356350"/>
            <a:ext cx="2133600" cy="365125"/>
          </a:xfrm>
          <a:prstGeom prst="rect">
            <a:avLst/>
          </a:prstGeom>
        </p:spPr>
        <p:txBody>
          <a:bodyPr/>
          <a:lstStyle/>
          <a:p>
            <a:fld id="{01D86CDD-6771-EB4B-9F2F-56142968B361}" type="slidenum">
              <a:rPr lang="en-US" smtClean="0"/>
              <a:t>4</a:t>
            </a:fld>
            <a:endParaRPr lang="en-US"/>
          </a:p>
        </p:txBody>
      </p:sp>
      <p:sp>
        <p:nvSpPr>
          <p:cNvPr id="2" name="Title 1"/>
          <p:cNvSpPr>
            <a:spLocks noGrp="1"/>
          </p:cNvSpPr>
          <p:nvPr>
            <p:ph type="title"/>
          </p:nvPr>
        </p:nvSpPr>
        <p:spPr>
          <a:xfrm>
            <a:off x="302381" y="24191"/>
            <a:ext cx="8229600" cy="713619"/>
          </a:xfrm>
        </p:spPr>
        <p:txBody>
          <a:bodyPr>
            <a:normAutofit/>
          </a:bodyPr>
          <a:lstStyle/>
          <a:p>
            <a:r>
              <a:rPr lang="en-US" dirty="0" smtClean="0"/>
              <a:t>n-p Differential Cross Sections</a:t>
            </a:r>
            <a:endParaRPr lang="en-US" dirty="0"/>
          </a:p>
        </p:txBody>
      </p:sp>
    </p:spTree>
    <p:extLst>
      <p:ext uri="{BB962C8B-B14F-4D97-AF65-F5344CB8AC3E}">
        <p14:creationId xmlns:p14="http://schemas.microsoft.com/office/powerpoint/2010/main" val="1295828308"/>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4152" y="15574"/>
            <a:ext cx="8229600" cy="653143"/>
          </a:xfrm>
        </p:spPr>
        <p:txBody>
          <a:bodyPr>
            <a:normAutofit/>
          </a:bodyPr>
          <a:lstStyle/>
          <a:p>
            <a:r>
              <a:rPr lang="en-US" dirty="0" smtClean="0"/>
              <a:t>n-p Polarizations</a:t>
            </a:r>
            <a:endParaRPr lang="en-US" dirty="0"/>
          </a:p>
        </p:txBody>
      </p:sp>
      <p:sp>
        <p:nvSpPr>
          <p:cNvPr id="3" name="Date Placeholder 2"/>
          <p:cNvSpPr>
            <a:spLocks noGrp="1"/>
          </p:cNvSpPr>
          <p:nvPr>
            <p:ph type="dt" sz="half" idx="10"/>
          </p:nvPr>
        </p:nvSpPr>
        <p:spPr/>
        <p:txBody>
          <a:bodyPr/>
          <a:lstStyle/>
          <a:p>
            <a:fld id="{684798A5-027E-B24F-8D54-981F2990A4EE}" type="datetime1">
              <a:rPr lang="en-US" smtClean="0"/>
              <a:t>5/5/15</a:t>
            </a:fld>
            <a:endParaRPr lang="en-US"/>
          </a:p>
        </p:txBody>
      </p:sp>
      <p:sp>
        <p:nvSpPr>
          <p:cNvPr id="4" name="Footer Placeholder 3"/>
          <p:cNvSpPr>
            <a:spLocks noGrp="1"/>
          </p:cNvSpPr>
          <p:nvPr>
            <p:ph type="ftr" sz="quarter" idx="4294967295"/>
          </p:nvPr>
        </p:nvSpPr>
        <p:spPr>
          <a:xfrm>
            <a:off x="3124200" y="6356350"/>
            <a:ext cx="2895600" cy="365125"/>
          </a:xfrm>
          <a:prstGeom prst="rect">
            <a:avLst/>
          </a:prstGeom>
        </p:spPr>
        <p:txBody>
          <a:bodyPr/>
          <a:lstStyle/>
          <a:p>
            <a:r>
              <a:rPr lang="en-US" smtClean="0"/>
              <a:t>UNCLASSIFIED</a:t>
            </a:r>
            <a:endParaRPr lang="en-US"/>
          </a:p>
        </p:txBody>
      </p:sp>
      <p:sp>
        <p:nvSpPr>
          <p:cNvPr id="5" name="Slide Number Placeholder 4"/>
          <p:cNvSpPr>
            <a:spLocks noGrp="1"/>
          </p:cNvSpPr>
          <p:nvPr>
            <p:ph type="sldNum" sz="quarter" idx="4294967295"/>
          </p:nvPr>
        </p:nvSpPr>
        <p:spPr>
          <a:xfrm>
            <a:off x="6553200" y="6356350"/>
            <a:ext cx="2133600" cy="365125"/>
          </a:xfrm>
          <a:prstGeom prst="rect">
            <a:avLst/>
          </a:prstGeom>
        </p:spPr>
        <p:txBody>
          <a:bodyPr/>
          <a:lstStyle/>
          <a:p>
            <a:fld id="{01D86CDD-6771-EB4B-9F2F-56142968B361}" type="slidenum">
              <a:rPr lang="en-US" smtClean="0"/>
              <a:t>5</a:t>
            </a:fld>
            <a:endParaRPr lang="en-US"/>
          </a:p>
        </p:txBody>
      </p:sp>
      <p:pic>
        <p:nvPicPr>
          <p:cNvPr id="8" name="Picture 7" descr="npPol.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75779" y="813860"/>
            <a:ext cx="5696698" cy="5666976"/>
          </a:xfrm>
          <a:prstGeom prst="rect">
            <a:avLst/>
          </a:prstGeom>
        </p:spPr>
      </p:pic>
    </p:spTree>
    <p:extLst>
      <p:ext uri="{BB962C8B-B14F-4D97-AF65-F5344CB8AC3E}">
        <p14:creationId xmlns:p14="http://schemas.microsoft.com/office/powerpoint/2010/main" val="18217025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3"/>
          <p:cNvSpPr>
            <a:spLocks noGrp="1"/>
          </p:cNvSpPr>
          <p:nvPr>
            <p:ph type="title"/>
          </p:nvPr>
        </p:nvSpPr>
        <p:spPr>
          <a:xfrm>
            <a:off x="457200" y="133033"/>
            <a:ext cx="7791752" cy="634353"/>
          </a:xfrm>
        </p:spPr>
        <p:txBody>
          <a:bodyPr>
            <a:normAutofit/>
          </a:bodyPr>
          <a:lstStyle/>
          <a:p>
            <a:r>
              <a:rPr lang="en-US" dirty="0" smtClean="0">
                <a:latin typeface="Arial" charset="0"/>
                <a:ea typeface="ＭＳ Ｐゴシック" charset="0"/>
                <a:cs typeface="ＭＳ Ｐゴシック" charset="0"/>
              </a:rPr>
              <a:t>       n</a:t>
            </a:r>
            <a:r>
              <a:rPr lang="en-US" dirty="0">
                <a:latin typeface="Arial" charset="0"/>
                <a:ea typeface="ＭＳ Ｐゴシック" charset="0"/>
                <a:cs typeface="ＭＳ Ｐゴシック" charset="0"/>
              </a:rPr>
              <a:t>+</a:t>
            </a:r>
            <a:r>
              <a:rPr lang="en-US" baseline="30000" dirty="0">
                <a:latin typeface="Arial" charset="0"/>
                <a:ea typeface="ＭＳ Ｐゴシック" charset="0"/>
                <a:cs typeface="ＭＳ Ｐゴシック" charset="0"/>
              </a:rPr>
              <a:t>12</a:t>
            </a:r>
            <a:r>
              <a:rPr lang="en-US" dirty="0">
                <a:latin typeface="Arial" charset="0"/>
                <a:ea typeface="ＭＳ Ｐゴシック" charset="0"/>
                <a:cs typeface="ＭＳ Ｐゴシック" charset="0"/>
              </a:rPr>
              <a:t>C Total </a:t>
            </a:r>
            <a:r>
              <a:rPr lang="en-US" dirty="0" smtClean="0">
                <a:latin typeface="Arial" charset="0"/>
                <a:ea typeface="ＭＳ Ｐゴシック" charset="0"/>
                <a:cs typeface="ＭＳ Ｐゴシック" charset="0"/>
              </a:rPr>
              <a:t>Cross Section</a:t>
            </a:r>
            <a:endParaRPr lang="en-US" dirty="0">
              <a:latin typeface="Arial" charset="0"/>
              <a:ea typeface="ＭＳ Ｐゴシック" charset="0"/>
              <a:cs typeface="ＭＳ Ｐゴシック" charset="0"/>
            </a:endParaRPr>
          </a:p>
        </p:txBody>
      </p:sp>
      <p:sp>
        <p:nvSpPr>
          <p:cNvPr id="19458"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charset="0"/>
                <a:ea typeface="ＭＳ Ｐゴシック" charset="0"/>
                <a:cs typeface="ＭＳ Ｐゴシック" charset="0"/>
              </a:defRPr>
            </a:lvl1pPr>
            <a:lvl2pPr marL="742950" indent="-285750"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eaLnBrk="0" fontAlgn="base" hangingPunct="0">
              <a:spcBef>
                <a:spcPct val="50000"/>
              </a:spcBef>
              <a:spcAft>
                <a:spcPct val="50000"/>
              </a:spcAft>
              <a:buClr>
                <a:srgbClr val="004080"/>
              </a:buClr>
              <a:buSzPct val="65000"/>
              <a:buFont typeface="Wingdings" charset="0"/>
              <a:buChar char="§"/>
              <a:defRPr sz="2000">
                <a:solidFill>
                  <a:schemeClr val="tx1"/>
                </a:solidFill>
                <a:latin typeface="Arial" charset="0"/>
                <a:ea typeface="ＭＳ Ｐゴシック" charset="0"/>
              </a:defRPr>
            </a:lvl6pPr>
            <a:lvl7pPr marL="2971800" indent="-228600" eaLnBrk="0" fontAlgn="base" hangingPunct="0">
              <a:spcBef>
                <a:spcPct val="50000"/>
              </a:spcBef>
              <a:spcAft>
                <a:spcPct val="50000"/>
              </a:spcAft>
              <a:buClr>
                <a:srgbClr val="004080"/>
              </a:buClr>
              <a:buSzPct val="65000"/>
              <a:buFont typeface="Wingdings" charset="0"/>
              <a:buChar char="§"/>
              <a:defRPr sz="2000">
                <a:solidFill>
                  <a:schemeClr val="tx1"/>
                </a:solidFill>
                <a:latin typeface="Arial" charset="0"/>
                <a:ea typeface="ＭＳ Ｐゴシック" charset="0"/>
              </a:defRPr>
            </a:lvl7pPr>
            <a:lvl8pPr marL="3429000" indent="-228600" eaLnBrk="0" fontAlgn="base" hangingPunct="0">
              <a:spcBef>
                <a:spcPct val="50000"/>
              </a:spcBef>
              <a:spcAft>
                <a:spcPct val="50000"/>
              </a:spcAft>
              <a:buClr>
                <a:srgbClr val="004080"/>
              </a:buClr>
              <a:buSzPct val="65000"/>
              <a:buFont typeface="Wingdings" charset="0"/>
              <a:buChar char="§"/>
              <a:defRPr sz="2000">
                <a:solidFill>
                  <a:schemeClr val="tx1"/>
                </a:solidFill>
                <a:latin typeface="Arial" charset="0"/>
                <a:ea typeface="ＭＳ Ｐゴシック" charset="0"/>
              </a:defRPr>
            </a:lvl8pPr>
            <a:lvl9pPr marL="3886200" indent="-228600" eaLnBrk="0" fontAlgn="base" hangingPunct="0">
              <a:spcBef>
                <a:spcPct val="50000"/>
              </a:spcBef>
              <a:spcAft>
                <a:spcPct val="50000"/>
              </a:spcAft>
              <a:buClr>
                <a:srgbClr val="004080"/>
              </a:buClr>
              <a:buSzPct val="65000"/>
              <a:buFont typeface="Wingdings" charset="0"/>
              <a:buChar char="§"/>
              <a:defRPr sz="2000">
                <a:solidFill>
                  <a:schemeClr val="tx1"/>
                </a:solidFill>
                <a:latin typeface="Arial" charset="0"/>
                <a:ea typeface="ＭＳ Ｐゴシック" charset="0"/>
              </a:defRPr>
            </a:lvl9pPr>
          </a:lstStyle>
          <a:p>
            <a:r>
              <a:rPr lang="en-US" sz="800"/>
              <a:t>Slide </a:t>
            </a:r>
            <a:fld id="{FB21460C-B9F6-1647-A13F-FBF706E69D41}" type="slidenum">
              <a:rPr lang="en-US" sz="800"/>
              <a:pPr/>
              <a:t>6</a:t>
            </a:fld>
            <a:endParaRPr lang="en-US" sz="800"/>
          </a:p>
        </p:txBody>
      </p:sp>
      <p:pic>
        <p:nvPicPr>
          <p:cNvPr id="2" name="Picture 1" descr="txs_sln10e.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2438" y="936719"/>
            <a:ext cx="6070600" cy="5651500"/>
          </a:xfrm>
          <a:prstGeom prst="rect">
            <a:avLst/>
          </a:prstGeom>
        </p:spPr>
      </p:pic>
    </p:spTree>
    <p:extLst>
      <p:ext uri="{BB962C8B-B14F-4D97-AF65-F5344CB8AC3E}">
        <p14:creationId xmlns:p14="http://schemas.microsoft.com/office/powerpoint/2010/main" val="1577014898"/>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2"/>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charset="0"/>
                <a:ea typeface="ＭＳ Ｐゴシック" charset="0"/>
                <a:cs typeface="ＭＳ Ｐゴシック" charset="0"/>
              </a:defRPr>
            </a:lvl1pPr>
            <a:lvl2pPr marL="742950" indent="-285750"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eaLnBrk="0" fontAlgn="base" hangingPunct="0">
              <a:spcBef>
                <a:spcPct val="50000"/>
              </a:spcBef>
              <a:spcAft>
                <a:spcPct val="50000"/>
              </a:spcAft>
              <a:buClr>
                <a:srgbClr val="004080"/>
              </a:buClr>
              <a:buSzPct val="65000"/>
              <a:buFont typeface="Wingdings" charset="0"/>
              <a:buChar char="§"/>
              <a:defRPr sz="2000">
                <a:solidFill>
                  <a:schemeClr val="tx1"/>
                </a:solidFill>
                <a:latin typeface="Arial" charset="0"/>
                <a:ea typeface="ＭＳ Ｐゴシック" charset="0"/>
              </a:defRPr>
            </a:lvl6pPr>
            <a:lvl7pPr marL="2971800" indent="-228600" eaLnBrk="0" fontAlgn="base" hangingPunct="0">
              <a:spcBef>
                <a:spcPct val="50000"/>
              </a:spcBef>
              <a:spcAft>
                <a:spcPct val="50000"/>
              </a:spcAft>
              <a:buClr>
                <a:srgbClr val="004080"/>
              </a:buClr>
              <a:buSzPct val="65000"/>
              <a:buFont typeface="Wingdings" charset="0"/>
              <a:buChar char="§"/>
              <a:defRPr sz="2000">
                <a:solidFill>
                  <a:schemeClr val="tx1"/>
                </a:solidFill>
                <a:latin typeface="Arial" charset="0"/>
                <a:ea typeface="ＭＳ Ｐゴシック" charset="0"/>
              </a:defRPr>
            </a:lvl7pPr>
            <a:lvl8pPr marL="3429000" indent="-228600" eaLnBrk="0" fontAlgn="base" hangingPunct="0">
              <a:spcBef>
                <a:spcPct val="50000"/>
              </a:spcBef>
              <a:spcAft>
                <a:spcPct val="50000"/>
              </a:spcAft>
              <a:buClr>
                <a:srgbClr val="004080"/>
              </a:buClr>
              <a:buSzPct val="65000"/>
              <a:buFont typeface="Wingdings" charset="0"/>
              <a:buChar char="§"/>
              <a:defRPr sz="2000">
                <a:solidFill>
                  <a:schemeClr val="tx1"/>
                </a:solidFill>
                <a:latin typeface="Arial" charset="0"/>
                <a:ea typeface="ＭＳ Ｐゴシック" charset="0"/>
              </a:defRPr>
            </a:lvl8pPr>
            <a:lvl9pPr marL="3886200" indent="-228600" eaLnBrk="0" fontAlgn="base" hangingPunct="0">
              <a:spcBef>
                <a:spcPct val="50000"/>
              </a:spcBef>
              <a:spcAft>
                <a:spcPct val="50000"/>
              </a:spcAft>
              <a:buClr>
                <a:srgbClr val="004080"/>
              </a:buClr>
              <a:buSzPct val="65000"/>
              <a:buFont typeface="Wingdings" charset="0"/>
              <a:buChar char="§"/>
              <a:defRPr sz="2000">
                <a:solidFill>
                  <a:schemeClr val="tx1"/>
                </a:solidFill>
                <a:latin typeface="Arial" charset="0"/>
                <a:ea typeface="ＭＳ Ｐゴシック" charset="0"/>
              </a:defRPr>
            </a:lvl9pPr>
          </a:lstStyle>
          <a:p>
            <a:r>
              <a:rPr lang="en-US" sz="800"/>
              <a:t>Slide </a:t>
            </a:r>
            <a:fld id="{75BA345F-FEF1-9749-B634-E4ED68DB7413}" type="slidenum">
              <a:rPr lang="en-US" sz="800"/>
              <a:pPr/>
              <a:t>7</a:t>
            </a:fld>
            <a:endParaRPr lang="en-US" sz="800"/>
          </a:p>
        </p:txBody>
      </p:sp>
      <p:sp>
        <p:nvSpPr>
          <p:cNvPr id="20483" name="TextBox 1"/>
          <p:cNvSpPr txBox="1">
            <a:spLocks noChangeArrowheads="1"/>
          </p:cNvSpPr>
          <p:nvPr/>
        </p:nvSpPr>
        <p:spPr bwMode="auto">
          <a:xfrm>
            <a:off x="5882640" y="4560268"/>
            <a:ext cx="163036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charset="0"/>
                <a:ea typeface="ＭＳ Ｐゴシック" charset="0"/>
                <a:cs typeface="ＭＳ Ｐゴシック" charset="0"/>
              </a:defRPr>
            </a:lvl1pPr>
            <a:lvl2pPr marL="742950" indent="-285750"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eaLnBrk="0" fontAlgn="base" hangingPunct="0">
              <a:spcBef>
                <a:spcPct val="50000"/>
              </a:spcBef>
              <a:spcAft>
                <a:spcPct val="50000"/>
              </a:spcAft>
              <a:buClr>
                <a:srgbClr val="004080"/>
              </a:buClr>
              <a:buSzPct val="65000"/>
              <a:buFont typeface="Wingdings" charset="0"/>
              <a:buChar char="§"/>
              <a:defRPr sz="2000">
                <a:solidFill>
                  <a:schemeClr val="tx1"/>
                </a:solidFill>
                <a:latin typeface="Arial" charset="0"/>
                <a:ea typeface="ＭＳ Ｐゴシック" charset="0"/>
              </a:defRPr>
            </a:lvl6pPr>
            <a:lvl7pPr marL="2971800" indent="-228600" eaLnBrk="0" fontAlgn="base" hangingPunct="0">
              <a:spcBef>
                <a:spcPct val="50000"/>
              </a:spcBef>
              <a:spcAft>
                <a:spcPct val="50000"/>
              </a:spcAft>
              <a:buClr>
                <a:srgbClr val="004080"/>
              </a:buClr>
              <a:buSzPct val="65000"/>
              <a:buFont typeface="Wingdings" charset="0"/>
              <a:buChar char="§"/>
              <a:defRPr sz="2000">
                <a:solidFill>
                  <a:schemeClr val="tx1"/>
                </a:solidFill>
                <a:latin typeface="Arial" charset="0"/>
                <a:ea typeface="ＭＳ Ｐゴシック" charset="0"/>
              </a:defRPr>
            </a:lvl7pPr>
            <a:lvl8pPr marL="3429000" indent="-228600" eaLnBrk="0" fontAlgn="base" hangingPunct="0">
              <a:spcBef>
                <a:spcPct val="50000"/>
              </a:spcBef>
              <a:spcAft>
                <a:spcPct val="50000"/>
              </a:spcAft>
              <a:buClr>
                <a:srgbClr val="004080"/>
              </a:buClr>
              <a:buSzPct val="65000"/>
              <a:buFont typeface="Wingdings" charset="0"/>
              <a:buChar char="§"/>
              <a:defRPr sz="2000">
                <a:solidFill>
                  <a:schemeClr val="tx1"/>
                </a:solidFill>
                <a:latin typeface="Arial" charset="0"/>
                <a:ea typeface="ＭＳ Ｐゴシック" charset="0"/>
              </a:defRPr>
            </a:lvl8pPr>
            <a:lvl9pPr marL="3886200" indent="-228600" eaLnBrk="0" fontAlgn="base" hangingPunct="0">
              <a:spcBef>
                <a:spcPct val="50000"/>
              </a:spcBef>
              <a:spcAft>
                <a:spcPct val="50000"/>
              </a:spcAft>
              <a:buClr>
                <a:srgbClr val="004080"/>
              </a:buClr>
              <a:buSzPct val="65000"/>
              <a:buFont typeface="Wingdings" charset="0"/>
              <a:buChar char="§"/>
              <a:defRPr sz="2000">
                <a:solidFill>
                  <a:schemeClr val="tx1"/>
                </a:solidFill>
                <a:latin typeface="Arial" charset="0"/>
                <a:ea typeface="ＭＳ Ｐゴシック" charset="0"/>
              </a:defRPr>
            </a:lvl9pPr>
          </a:lstStyle>
          <a:p>
            <a:pPr eaLnBrk="1" hangingPunct="1">
              <a:buFont typeface="Wingdings" charset="0"/>
              <a:buNone/>
            </a:pPr>
            <a:r>
              <a:rPr lang="en-US" sz="1200" dirty="0"/>
              <a:t>(thanks to R. Nelson)</a:t>
            </a:r>
          </a:p>
        </p:txBody>
      </p:sp>
      <p:sp>
        <p:nvSpPr>
          <p:cNvPr id="20481" name="Title 1"/>
          <p:cNvSpPr>
            <a:spLocks noGrp="1"/>
          </p:cNvSpPr>
          <p:nvPr>
            <p:ph type="title"/>
          </p:nvPr>
        </p:nvSpPr>
        <p:spPr>
          <a:xfrm>
            <a:off x="557797" y="98655"/>
            <a:ext cx="8229600" cy="803013"/>
          </a:xfrm>
        </p:spPr>
        <p:txBody>
          <a:bodyPr/>
          <a:lstStyle/>
          <a:p>
            <a:r>
              <a:rPr lang="en-US" dirty="0">
                <a:latin typeface="Arial" charset="0"/>
                <a:ea typeface="ＭＳ Ｐゴシック" charset="0"/>
                <a:cs typeface="ＭＳ Ｐゴシック" charset="0"/>
              </a:rPr>
              <a:t>n+</a:t>
            </a:r>
            <a:r>
              <a:rPr lang="en-US" baseline="30000" dirty="0">
                <a:latin typeface="Arial" charset="0"/>
                <a:ea typeface="ＭＳ Ｐゴシック" charset="0"/>
                <a:cs typeface="ＭＳ Ｐゴシック" charset="0"/>
              </a:rPr>
              <a:t>12</a:t>
            </a:r>
            <a:r>
              <a:rPr lang="en-US" dirty="0">
                <a:latin typeface="Arial" charset="0"/>
                <a:ea typeface="ＭＳ Ｐゴシック" charset="0"/>
                <a:cs typeface="ＭＳ Ｐゴシック" charset="0"/>
              </a:rPr>
              <a:t>C Inelastic Cross Section </a:t>
            </a:r>
          </a:p>
        </p:txBody>
      </p:sp>
      <p:pic>
        <p:nvPicPr>
          <p:cNvPr id="4" name="Picture 3" descr="(n,n1)xs_sln10e.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07702" y="998430"/>
            <a:ext cx="5675818" cy="5454682"/>
          </a:xfrm>
          <a:prstGeom prst="rect">
            <a:avLst/>
          </a:prstGeom>
        </p:spPr>
      </p:pic>
    </p:spTree>
    <p:extLst>
      <p:ext uri="{BB962C8B-B14F-4D97-AF65-F5344CB8AC3E}">
        <p14:creationId xmlns:p14="http://schemas.microsoft.com/office/powerpoint/2010/main" val="3404836993"/>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84798A5-027E-B24F-8D54-981F2990A4EE}" type="datetime1">
              <a:rPr lang="en-US" smtClean="0"/>
              <a:t>5/5/15</a:t>
            </a:fld>
            <a:endParaRPr lang="en-US"/>
          </a:p>
        </p:txBody>
      </p:sp>
      <p:sp>
        <p:nvSpPr>
          <p:cNvPr id="4" name="Footer Placeholder 3"/>
          <p:cNvSpPr>
            <a:spLocks noGrp="1"/>
          </p:cNvSpPr>
          <p:nvPr>
            <p:ph type="ftr" sz="quarter" idx="4294967295"/>
          </p:nvPr>
        </p:nvSpPr>
        <p:spPr>
          <a:xfrm>
            <a:off x="3124200" y="6356350"/>
            <a:ext cx="2895600" cy="365125"/>
          </a:xfrm>
          <a:prstGeom prst="rect">
            <a:avLst/>
          </a:prstGeom>
        </p:spPr>
        <p:txBody>
          <a:bodyPr/>
          <a:lstStyle/>
          <a:p>
            <a:r>
              <a:rPr lang="en-US" smtClean="0"/>
              <a:t>UNCLASSIFIED</a:t>
            </a:r>
            <a:endParaRPr lang="en-US"/>
          </a:p>
        </p:txBody>
      </p:sp>
      <p:sp>
        <p:nvSpPr>
          <p:cNvPr id="5" name="Slide Number Placeholder 4"/>
          <p:cNvSpPr>
            <a:spLocks noGrp="1"/>
          </p:cNvSpPr>
          <p:nvPr>
            <p:ph type="sldNum" sz="quarter" idx="4294967295"/>
          </p:nvPr>
        </p:nvSpPr>
        <p:spPr>
          <a:xfrm>
            <a:off x="6553200" y="6356350"/>
            <a:ext cx="2133600" cy="365125"/>
          </a:xfrm>
          <a:prstGeom prst="rect">
            <a:avLst/>
          </a:prstGeom>
        </p:spPr>
        <p:txBody>
          <a:bodyPr/>
          <a:lstStyle/>
          <a:p>
            <a:fld id="{01D86CDD-6771-EB4B-9F2F-56142968B361}" type="slidenum">
              <a:rPr lang="en-US" smtClean="0"/>
              <a:t>8</a:t>
            </a:fld>
            <a:endParaRPr lang="en-US"/>
          </a:p>
        </p:txBody>
      </p:sp>
      <p:sp>
        <p:nvSpPr>
          <p:cNvPr id="2" name="Title 1"/>
          <p:cNvSpPr>
            <a:spLocks noGrp="1"/>
          </p:cNvSpPr>
          <p:nvPr>
            <p:ph type="title"/>
          </p:nvPr>
        </p:nvSpPr>
        <p:spPr>
          <a:xfrm>
            <a:off x="457200" y="274638"/>
            <a:ext cx="8229600" cy="487362"/>
          </a:xfrm>
        </p:spPr>
        <p:txBody>
          <a:bodyPr>
            <a:noAutofit/>
          </a:bodyPr>
          <a:lstStyle/>
          <a:p>
            <a:r>
              <a:rPr lang="en-US" dirty="0" smtClean="0"/>
              <a:t>n+</a:t>
            </a:r>
            <a:r>
              <a:rPr lang="en-US" baseline="30000" dirty="0" smtClean="0"/>
              <a:t>13</a:t>
            </a:r>
            <a:r>
              <a:rPr lang="en-US" dirty="0" smtClean="0"/>
              <a:t>C Total Cross Section</a:t>
            </a:r>
            <a:endParaRPr lang="en-US" dirty="0"/>
          </a:p>
        </p:txBody>
      </p:sp>
      <p:pic>
        <p:nvPicPr>
          <p:cNvPr id="7" name="Picture 6" descr="sln14TXS.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02202" y="912530"/>
            <a:ext cx="5644988" cy="5401570"/>
          </a:xfrm>
          <a:prstGeom prst="rect">
            <a:avLst/>
          </a:prstGeom>
        </p:spPr>
      </p:pic>
    </p:spTree>
    <p:extLst>
      <p:ext uri="{BB962C8B-B14F-4D97-AF65-F5344CB8AC3E}">
        <p14:creationId xmlns:p14="http://schemas.microsoft.com/office/powerpoint/2010/main" val="3691233905"/>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Prompt Fission </a:t>
            </a:r>
            <a:r>
              <a:rPr lang="en-US" dirty="0" smtClean="0">
                <a:latin typeface="Symbol" charset="2"/>
                <a:cs typeface="Symbol" charset="2"/>
              </a:rPr>
              <a:t>g</a:t>
            </a:r>
            <a:r>
              <a:rPr lang="en-US" dirty="0" smtClean="0"/>
              <a:t> Rays  </a:t>
            </a:r>
            <a:r>
              <a:rPr lang="en-US" dirty="0" err="1"/>
              <a:t>T</a:t>
            </a:r>
            <a:r>
              <a:rPr lang="en-US" dirty="0" err="1" smtClean="0"/>
              <a:t>alou</a:t>
            </a:r>
            <a:r>
              <a:rPr lang="en-US" dirty="0" smtClean="0"/>
              <a:t> et al.</a:t>
            </a:r>
            <a:endParaRPr lang="en-US" dirty="0"/>
          </a:p>
        </p:txBody>
      </p:sp>
      <p:sp>
        <p:nvSpPr>
          <p:cNvPr id="3" name="Content Placeholder 2"/>
          <p:cNvSpPr>
            <a:spLocks noGrp="1"/>
          </p:cNvSpPr>
          <p:nvPr>
            <p:ph idx="1"/>
          </p:nvPr>
        </p:nvSpPr>
        <p:spPr/>
        <p:txBody>
          <a:bodyPr/>
          <a:lstStyle/>
          <a:p>
            <a:r>
              <a:rPr lang="en-US" dirty="0" smtClean="0"/>
              <a:t>Recent experimental efforts</a:t>
            </a:r>
          </a:p>
          <a:p>
            <a:pPr lvl="1"/>
            <a:r>
              <a:rPr lang="en-US" dirty="0" smtClean="0"/>
              <a:t>IRMM, </a:t>
            </a:r>
            <a:r>
              <a:rPr lang="en-US" dirty="0" err="1" smtClean="0"/>
              <a:t>Geel</a:t>
            </a:r>
            <a:r>
              <a:rPr lang="en-US" dirty="0" smtClean="0"/>
              <a:t>, Belgium</a:t>
            </a:r>
          </a:p>
          <a:p>
            <a:pPr lvl="2"/>
            <a:r>
              <a:rPr lang="en-US" sz="1400" dirty="0" smtClean="0">
                <a:solidFill>
                  <a:srgbClr val="008000"/>
                </a:solidFill>
              </a:rPr>
              <a:t>R. </a:t>
            </a:r>
            <a:r>
              <a:rPr lang="en-US" sz="1400" dirty="0" err="1" smtClean="0">
                <a:solidFill>
                  <a:srgbClr val="008000"/>
                </a:solidFill>
              </a:rPr>
              <a:t>Billnert</a:t>
            </a:r>
            <a:r>
              <a:rPr lang="en-US" sz="1400" dirty="0" smtClean="0">
                <a:solidFill>
                  <a:srgbClr val="008000"/>
                </a:solidFill>
              </a:rPr>
              <a:t> et al., Phys. Rev. C 87, 024601 (2013); A. </a:t>
            </a:r>
            <a:r>
              <a:rPr lang="en-US" sz="1400" dirty="0" err="1" smtClean="0">
                <a:solidFill>
                  <a:srgbClr val="008000"/>
                </a:solidFill>
              </a:rPr>
              <a:t>Oberstedt</a:t>
            </a:r>
            <a:r>
              <a:rPr lang="en-US" sz="1400" dirty="0" smtClean="0">
                <a:solidFill>
                  <a:srgbClr val="008000"/>
                </a:solidFill>
              </a:rPr>
              <a:t> et al., Phys. Rev. C 87, 051602(R) (2013); S. </a:t>
            </a:r>
            <a:r>
              <a:rPr lang="en-US" sz="1400" dirty="0" err="1" smtClean="0">
                <a:solidFill>
                  <a:srgbClr val="008000"/>
                </a:solidFill>
              </a:rPr>
              <a:t>Oberstedt</a:t>
            </a:r>
            <a:r>
              <a:rPr lang="en-US" sz="1400" dirty="0" smtClean="0">
                <a:solidFill>
                  <a:srgbClr val="008000"/>
                </a:solidFill>
              </a:rPr>
              <a:t> et al., Phys. Rev. C 90, 024618 (2014)</a:t>
            </a:r>
          </a:p>
          <a:p>
            <a:pPr lvl="1"/>
            <a:r>
              <a:rPr lang="en-US" dirty="0" smtClean="0"/>
              <a:t>DANCE, LANL+LLNL</a:t>
            </a:r>
          </a:p>
          <a:p>
            <a:pPr lvl="2"/>
            <a:r>
              <a:rPr lang="en-US" sz="1400" dirty="0" smtClean="0">
                <a:solidFill>
                  <a:srgbClr val="008000"/>
                </a:solidFill>
              </a:rPr>
              <a:t>M. </a:t>
            </a:r>
            <a:r>
              <a:rPr lang="en-US" sz="1400" dirty="0" err="1" smtClean="0">
                <a:solidFill>
                  <a:srgbClr val="008000"/>
                </a:solidFill>
              </a:rPr>
              <a:t>Jandel</a:t>
            </a:r>
            <a:r>
              <a:rPr lang="en-US" sz="1400" dirty="0" smtClean="0">
                <a:solidFill>
                  <a:srgbClr val="008000"/>
                </a:solidFill>
              </a:rPr>
              <a:t> </a:t>
            </a:r>
            <a:r>
              <a:rPr lang="en-US" sz="1400" dirty="0" smtClean="0">
                <a:solidFill>
                  <a:schemeClr val="tx2"/>
                </a:solidFill>
              </a:rPr>
              <a:t>et al., references</a:t>
            </a:r>
          </a:p>
          <a:p>
            <a:pPr lvl="2"/>
            <a:r>
              <a:rPr lang="en-US" sz="1400" dirty="0" smtClean="0">
                <a:solidFill>
                  <a:srgbClr val="008000"/>
                </a:solidFill>
              </a:rPr>
              <a:t>J. </a:t>
            </a:r>
            <a:r>
              <a:rPr lang="en-US" sz="1400" dirty="0" err="1" smtClean="0">
                <a:solidFill>
                  <a:srgbClr val="008000"/>
                </a:solidFill>
              </a:rPr>
              <a:t>Ullmann</a:t>
            </a:r>
            <a:r>
              <a:rPr lang="en-US" sz="1400" dirty="0" smtClean="0">
                <a:solidFill>
                  <a:srgbClr val="008000"/>
                </a:solidFill>
              </a:rPr>
              <a:t> et al., Phys. Rev. C 87, 044607 (2013)</a:t>
            </a:r>
          </a:p>
          <a:p>
            <a:pPr lvl="2"/>
            <a:r>
              <a:rPr lang="en-US" sz="1400" dirty="0" smtClean="0">
                <a:solidFill>
                  <a:srgbClr val="008000"/>
                </a:solidFill>
              </a:rPr>
              <a:t>A. </a:t>
            </a:r>
            <a:r>
              <a:rPr lang="en-US" sz="1400" dirty="0" err="1" smtClean="0">
                <a:solidFill>
                  <a:srgbClr val="008000"/>
                </a:solidFill>
              </a:rPr>
              <a:t>Chyzh</a:t>
            </a:r>
            <a:r>
              <a:rPr lang="en-US" sz="1400" dirty="0">
                <a:solidFill>
                  <a:srgbClr val="008000"/>
                </a:solidFill>
              </a:rPr>
              <a:t> </a:t>
            </a:r>
            <a:r>
              <a:rPr lang="en-US" sz="1400" dirty="0" smtClean="0">
                <a:solidFill>
                  <a:srgbClr val="008000"/>
                </a:solidFill>
              </a:rPr>
              <a:t>et al., Phys. Rev. C 90, 014602 (2014), Phys. Rev. C 87, 034620 (2013)</a:t>
            </a:r>
          </a:p>
          <a:p>
            <a:r>
              <a:rPr lang="en-US" dirty="0" smtClean="0"/>
              <a:t>Recent model calculations</a:t>
            </a:r>
          </a:p>
          <a:p>
            <a:pPr lvl="1"/>
            <a:r>
              <a:rPr lang="en-US" dirty="0" smtClean="0"/>
              <a:t>Monte Carlo simulations of the decay of fission fragments</a:t>
            </a:r>
          </a:p>
          <a:p>
            <a:pPr lvl="2"/>
            <a:r>
              <a:rPr lang="en-US" sz="1400" dirty="0" smtClean="0">
                <a:solidFill>
                  <a:srgbClr val="008000"/>
                </a:solidFill>
              </a:rPr>
              <a:t>I. </a:t>
            </a:r>
            <a:r>
              <a:rPr lang="en-US" sz="1400" dirty="0" err="1" smtClean="0">
                <a:solidFill>
                  <a:srgbClr val="008000"/>
                </a:solidFill>
              </a:rPr>
              <a:t>Stetcu</a:t>
            </a:r>
            <a:r>
              <a:rPr lang="en-US" sz="1400" dirty="0">
                <a:solidFill>
                  <a:srgbClr val="008000"/>
                </a:solidFill>
              </a:rPr>
              <a:t> </a:t>
            </a:r>
            <a:r>
              <a:rPr lang="en-US" sz="1400" dirty="0" smtClean="0">
                <a:solidFill>
                  <a:srgbClr val="008000"/>
                </a:solidFill>
              </a:rPr>
              <a:t>et al., Phys. Rev. C 90, 024617 (2014)</a:t>
            </a:r>
          </a:p>
          <a:p>
            <a:pPr lvl="2"/>
            <a:r>
              <a:rPr lang="en-US" sz="1400" dirty="0" smtClean="0">
                <a:solidFill>
                  <a:srgbClr val="008000"/>
                </a:solidFill>
              </a:rPr>
              <a:t>R. Vogt and J. </a:t>
            </a:r>
            <a:r>
              <a:rPr lang="en-US" sz="1400" dirty="0" err="1" smtClean="0">
                <a:solidFill>
                  <a:srgbClr val="008000"/>
                </a:solidFill>
              </a:rPr>
              <a:t>Randrup</a:t>
            </a:r>
            <a:r>
              <a:rPr lang="en-US" sz="1400" dirty="0" smtClean="0">
                <a:solidFill>
                  <a:srgbClr val="008000"/>
                </a:solidFill>
              </a:rPr>
              <a:t>, Phys. Rev. C 87, 044602 (2013)</a:t>
            </a:r>
          </a:p>
          <a:p>
            <a:pPr lvl="2"/>
            <a:r>
              <a:rPr lang="en-US" sz="1400" dirty="0" smtClean="0">
                <a:solidFill>
                  <a:srgbClr val="008000"/>
                </a:solidFill>
              </a:rPr>
              <a:t>O. </a:t>
            </a:r>
            <a:r>
              <a:rPr lang="en-US" sz="1400" dirty="0" err="1" smtClean="0">
                <a:solidFill>
                  <a:srgbClr val="008000"/>
                </a:solidFill>
              </a:rPr>
              <a:t>Litaize</a:t>
            </a:r>
            <a:r>
              <a:rPr lang="en-US" sz="1400" dirty="0" smtClean="0">
                <a:solidFill>
                  <a:srgbClr val="008000"/>
                </a:solidFill>
              </a:rPr>
              <a:t> and O. </a:t>
            </a:r>
            <a:r>
              <a:rPr lang="en-US" sz="1400" dirty="0" err="1" smtClean="0">
                <a:solidFill>
                  <a:srgbClr val="008000"/>
                </a:solidFill>
              </a:rPr>
              <a:t>Serot</a:t>
            </a:r>
            <a:r>
              <a:rPr lang="en-US" sz="1400" dirty="0" smtClean="0">
                <a:solidFill>
                  <a:srgbClr val="008000"/>
                </a:solidFill>
              </a:rPr>
              <a:t>, Phys. Rev. C 82, 054616 (2010)</a:t>
            </a:r>
          </a:p>
          <a:p>
            <a:r>
              <a:rPr lang="en-US" dirty="0" smtClean="0"/>
              <a:t>New evaluations in the works</a:t>
            </a:r>
          </a:p>
          <a:p>
            <a:pPr lvl="1"/>
            <a:endParaRPr lang="en-US" dirty="0"/>
          </a:p>
        </p:txBody>
      </p:sp>
      <p:sp>
        <p:nvSpPr>
          <p:cNvPr id="4" name="Slide Number Placeholder 3"/>
          <p:cNvSpPr>
            <a:spLocks noGrp="1"/>
          </p:cNvSpPr>
          <p:nvPr>
            <p:ph type="sldNum" sz="quarter" idx="10"/>
          </p:nvPr>
        </p:nvSpPr>
        <p:spPr/>
        <p:txBody>
          <a:bodyPr/>
          <a:lstStyle/>
          <a:p>
            <a:r>
              <a:rPr lang="en-US" smtClean="0"/>
              <a:t>Slide </a:t>
            </a:r>
            <a:fld id="{EB61D637-7178-914F-9578-67A56A58850F}" type="slidenum">
              <a:rPr lang="en-US" smtClean="0"/>
              <a:pPr/>
              <a:t>9</a:t>
            </a:fld>
            <a:endParaRPr lang="en-US"/>
          </a:p>
        </p:txBody>
      </p:sp>
    </p:spTree>
    <p:extLst>
      <p:ext uri="{BB962C8B-B14F-4D97-AF65-F5344CB8AC3E}">
        <p14:creationId xmlns:p14="http://schemas.microsoft.com/office/powerpoint/2010/main" val="3746706801"/>
      </p:ext>
    </p:extLst>
  </p:cSld>
  <p:clrMapOvr>
    <a:masterClrMapping/>
  </p:clrMapOvr>
</p:sld>
</file>

<file path=ppt/theme/theme1.xml><?xml version="1.0" encoding="utf-8"?>
<a:theme xmlns:a="http://schemas.openxmlformats.org/drawingml/2006/main" name="Edge">
  <a:themeElements>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fontScheme name="Edg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50000"/>
          </a:spcBef>
          <a:spcAft>
            <a:spcPct val="50000"/>
          </a:spcAft>
          <a:buClr>
            <a:srgbClr val="004080"/>
          </a:buClr>
          <a:buSzPct val="65000"/>
          <a:buFont typeface="Wingdings" pitchFamily="-65" charset="2"/>
          <a:buChar char="§"/>
          <a:tabLst/>
          <a:defRPr kumimoji="0" lang="en-US" sz="2000" b="0"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50000"/>
          </a:spcBef>
          <a:spcAft>
            <a:spcPct val="50000"/>
          </a:spcAft>
          <a:buClr>
            <a:srgbClr val="004080"/>
          </a:buClr>
          <a:buSzPct val="65000"/>
          <a:buFont typeface="Wingdings" pitchFamily="-65" charset="2"/>
          <a:buChar char="§"/>
          <a:tabLst/>
          <a:defRPr kumimoji="0" lang="en-US" sz="2000" b="0" i="0" u="none" strike="noStrike" cap="none" normalizeH="0" baseline="0">
            <a:ln>
              <a:noFill/>
            </a:ln>
            <a:solidFill>
              <a:schemeClr val="tx1"/>
            </a:solidFill>
            <a:effectLst/>
            <a:latin typeface="Arial" pitchFamily="-65" charset="0"/>
          </a:defRPr>
        </a:defPPr>
      </a:lstStyle>
    </a:lnDef>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Business Mgt Overview 8.8.05</Template>
  <TotalTime>16701</TotalTime>
  <Words>1770</Words>
  <Application>Microsoft Macintosh PowerPoint</Application>
  <PresentationFormat>On-screen Show (4:3)</PresentationFormat>
  <Paragraphs>212</Paragraphs>
  <Slides>21</Slides>
  <Notes>5</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Edge</vt:lpstr>
      <vt:lpstr>PowerPoint Presentation</vt:lpstr>
      <vt:lpstr>Summary and Outlook – Standards Work</vt:lpstr>
      <vt:lpstr>Recent Work on Light-Element Standards</vt:lpstr>
      <vt:lpstr>n-p Differential Cross Sections</vt:lpstr>
      <vt:lpstr>n-p Polarizations</vt:lpstr>
      <vt:lpstr>       n+12C Total Cross Section</vt:lpstr>
      <vt:lpstr>n+12C Inelastic Cross Section </vt:lpstr>
      <vt:lpstr>n+13C Total Cross Section</vt:lpstr>
      <vt:lpstr>Prompt Fission g Rays  Talou et al.</vt:lpstr>
      <vt:lpstr>PowerPoint Presentation</vt:lpstr>
      <vt:lpstr>Results for nth+235U</vt:lpstr>
      <vt:lpstr>PowerPoint Presentation</vt:lpstr>
      <vt:lpstr>Average Prompt Fission Gamma Multiplicity &lt;ng&gt; and Total Energy &lt;Egtot&gt;</vt:lpstr>
      <vt:lpstr>235U PFNS Evaluations</vt:lpstr>
      <vt:lpstr>PowerPoint Presentation</vt:lpstr>
      <vt:lpstr>Multiplicity-dependent PFNS</vt:lpstr>
      <vt:lpstr>Neutron Multiplicity Distribution P(n)</vt:lpstr>
      <vt:lpstr>LANL-LLNL Fission Product Yield Measurements at LANSCE &amp; TUNL for Stewardship (Fission Basis) &amp; Forensics</vt:lpstr>
      <vt:lpstr>147Nd Absolute Fission Product Yield from 239Pu and 235,238U:  Challenge the Theory to Help Explain Data  </vt:lpstr>
      <vt:lpstr>Total Kinetic Energy (TKE) results – New Data from Tovesson Motivates ENDF Changes</vt:lpstr>
      <vt:lpstr>Theoretical calculations of fission fragment properties</vt:lpstr>
    </vt:vector>
  </TitlesOfParts>
  <Company>LANL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Attendee Introduction</dc:title>
  <dc:creator>LC-LM</dc:creator>
  <cp:lastModifiedBy>System Administrator</cp:lastModifiedBy>
  <cp:revision>80</cp:revision>
  <cp:lastPrinted>2015-05-01T17:00:52Z</cp:lastPrinted>
  <dcterms:created xsi:type="dcterms:W3CDTF">2011-04-13T14:36:39Z</dcterms:created>
  <dcterms:modified xsi:type="dcterms:W3CDTF">2015-05-06T00:28:41Z</dcterms:modified>
</cp:coreProperties>
</file>