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Sheet1!$K$809</c:f>
              <c:strCache>
                <c:ptCount val="1"/>
                <c:pt idx="0">
                  <c:v>% Unc z0i</c:v>
                </c:pt>
              </c:strCache>
            </c:strRef>
          </c:tx>
          <c:spPr>
            <a:ln w="28575">
              <a:solidFill>
                <a:schemeClr val="accent3">
                  <a:lumMod val="75000"/>
                </a:schemeClr>
              </a:solidFill>
              <a:prstDash val="sysDash"/>
            </a:ln>
          </c:spPr>
          <c:xVal>
            <c:numRef>
              <c:f>Sheet1!$J$810:$J$824</c:f>
              <c:numCache>
                <c:formatCode>General</c:formatCode>
                <c:ptCount val="15"/>
                <c:pt idx="0">
                  <c:v>2.5000000000000001E-2</c:v>
                </c:pt>
                <c:pt idx="1">
                  <c:v>7.5000000000000011E-2</c:v>
                </c:pt>
                <c:pt idx="2">
                  <c:v>0.15000000000000002</c:v>
                </c:pt>
                <c:pt idx="3">
                  <c:v>0.25</c:v>
                </c:pt>
                <c:pt idx="4">
                  <c:v>0.4</c:v>
                </c:pt>
                <c:pt idx="5">
                  <c:v>0.75</c:v>
                </c:pt>
                <c:pt idx="6">
                  <c:v>1.25</c:v>
                </c:pt>
                <c:pt idx="7">
                  <c:v>1.75</c:v>
                </c:pt>
                <c:pt idx="8">
                  <c:v>2.5</c:v>
                </c:pt>
                <c:pt idx="9">
                  <c:v>3.5</c:v>
                </c:pt>
                <c:pt idx="10">
                  <c:v>4.5</c:v>
                </c:pt>
                <c:pt idx="11">
                  <c:v>5.5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</c:numCache>
            </c:numRef>
          </c:xVal>
          <c:yVal>
            <c:numRef>
              <c:f>Sheet1!$K$810:$K$824</c:f>
              <c:numCache>
                <c:formatCode>0.00%</c:formatCode>
                <c:ptCount val="15"/>
                <c:pt idx="0">
                  <c:v>8.5439993385795207E-2</c:v>
                </c:pt>
                <c:pt idx="1">
                  <c:v>7.6157726533061576E-2</c:v>
                </c:pt>
                <c:pt idx="2">
                  <c:v>6.7082011449915963E-2</c:v>
                </c:pt>
                <c:pt idx="3">
                  <c:v>5.8309524573769617E-2</c:v>
                </c:pt>
                <c:pt idx="4">
                  <c:v>5.0000005175533567E-2</c:v>
                </c:pt>
                <c:pt idx="5">
                  <c:v>4.9999999317471698E-2</c:v>
                </c:pt>
                <c:pt idx="6">
                  <c:v>5.0000000435911483E-2</c:v>
                </c:pt>
                <c:pt idx="7">
                  <c:v>5.8309519314953838E-2</c:v>
                </c:pt>
                <c:pt idx="8">
                  <c:v>6.7082039195681509E-2</c:v>
                </c:pt>
                <c:pt idx="9">
                  <c:v>7.6157729786162809E-2</c:v>
                </c:pt>
                <c:pt idx="10">
                  <c:v>8.5440042380835274E-2</c:v>
                </c:pt>
                <c:pt idx="11">
                  <c:v>0.10440306336093096</c:v>
                </c:pt>
                <c:pt idx="12">
                  <c:v>0.13341665831859631</c:v>
                </c:pt>
                <c:pt idx="13">
                  <c:v>0.16278789671904495</c:v>
                </c:pt>
                <c:pt idx="14">
                  <c:v>0.20223784767313494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Sheet1!$L$809</c:f>
              <c:strCache>
                <c:ptCount val="1"/>
                <c:pt idx="0">
                  <c:v>% Unc z1i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Sheet1!$J$810:$J$824</c:f>
              <c:numCache>
                <c:formatCode>General</c:formatCode>
                <c:ptCount val="15"/>
                <c:pt idx="0">
                  <c:v>2.5000000000000001E-2</c:v>
                </c:pt>
                <c:pt idx="1">
                  <c:v>7.5000000000000011E-2</c:v>
                </c:pt>
                <c:pt idx="2">
                  <c:v>0.15000000000000002</c:v>
                </c:pt>
                <c:pt idx="3">
                  <c:v>0.25</c:v>
                </c:pt>
                <c:pt idx="4">
                  <c:v>0.4</c:v>
                </c:pt>
                <c:pt idx="5">
                  <c:v>0.75</c:v>
                </c:pt>
                <c:pt idx="6">
                  <c:v>1.25</c:v>
                </c:pt>
                <c:pt idx="7">
                  <c:v>1.75</c:v>
                </c:pt>
                <c:pt idx="8">
                  <c:v>2.5</c:v>
                </c:pt>
                <c:pt idx="9">
                  <c:v>3.5</c:v>
                </c:pt>
                <c:pt idx="10">
                  <c:v>4.5</c:v>
                </c:pt>
                <c:pt idx="11">
                  <c:v>5.5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</c:numCache>
            </c:numRef>
          </c:xVal>
          <c:yVal>
            <c:numRef>
              <c:f>Sheet1!$L$810:$L$824</c:f>
              <c:numCache>
                <c:formatCode>0.00%</c:formatCode>
                <c:ptCount val="15"/>
                <c:pt idx="1">
                  <c:v>0.1529705853616497</c:v>
                </c:pt>
                <c:pt idx="2">
                  <c:v>8.5440037427407592E-2</c:v>
                </c:pt>
                <c:pt idx="4">
                  <c:v>4.99999999849206E-2</c:v>
                </c:pt>
                <c:pt idx="5">
                  <c:v>4.2426406858397561E-2</c:v>
                </c:pt>
                <c:pt idx="6">
                  <c:v>4.242640685839752E-2</c:v>
                </c:pt>
                <c:pt idx="7">
                  <c:v>4.2426406858397596E-2</c:v>
                </c:pt>
                <c:pt idx="8">
                  <c:v>4.2426406858397575E-2</c:v>
                </c:pt>
                <c:pt idx="9">
                  <c:v>5.8309518930867589E-2</c:v>
                </c:pt>
                <c:pt idx="11">
                  <c:v>8.5440037427407634E-2</c:v>
                </c:pt>
                <c:pt idx="12">
                  <c:v>0.1236931687312255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Sheet1!$M$809</c:f>
              <c:strCache>
                <c:ptCount val="1"/>
                <c:pt idx="0">
                  <c:v>% Unc z2i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Sheet1!$J$810:$J$824</c:f>
              <c:numCache>
                <c:formatCode>General</c:formatCode>
                <c:ptCount val="15"/>
                <c:pt idx="0">
                  <c:v>2.5000000000000001E-2</c:v>
                </c:pt>
                <c:pt idx="1">
                  <c:v>7.5000000000000011E-2</c:v>
                </c:pt>
                <c:pt idx="2">
                  <c:v>0.15000000000000002</c:v>
                </c:pt>
                <c:pt idx="3">
                  <c:v>0.25</c:v>
                </c:pt>
                <c:pt idx="4">
                  <c:v>0.4</c:v>
                </c:pt>
                <c:pt idx="5">
                  <c:v>0.75</c:v>
                </c:pt>
                <c:pt idx="6">
                  <c:v>1.25</c:v>
                </c:pt>
                <c:pt idx="7">
                  <c:v>1.75</c:v>
                </c:pt>
                <c:pt idx="8">
                  <c:v>2.5</c:v>
                </c:pt>
                <c:pt idx="9">
                  <c:v>3.5</c:v>
                </c:pt>
                <c:pt idx="10">
                  <c:v>4.5</c:v>
                </c:pt>
                <c:pt idx="11">
                  <c:v>5.5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</c:numCache>
            </c:numRef>
          </c:xVal>
          <c:yVal>
            <c:numRef>
              <c:f>Sheet1!$M$810:$M$824</c:f>
              <c:numCache>
                <c:formatCode>General</c:formatCode>
                <c:ptCount val="15"/>
                <c:pt idx="0" formatCode="0.00%">
                  <c:v>0.17464272082121834</c:v>
                </c:pt>
                <c:pt idx="2" formatCode="0.00%">
                  <c:v>0.10770329617239252</c:v>
                </c:pt>
                <c:pt idx="4" formatCode="0.00%">
                  <c:v>7.2111017887656961E-2</c:v>
                </c:pt>
                <c:pt idx="5" formatCode="0.00%">
                  <c:v>6.403129656253706E-2</c:v>
                </c:pt>
                <c:pt idx="6" formatCode="0.00%">
                  <c:v>6.4031242391987028E-2</c:v>
                </c:pt>
                <c:pt idx="7" formatCode="0.00%">
                  <c:v>6.4031242391987014E-2</c:v>
                </c:pt>
                <c:pt idx="8" formatCode="0.00%">
                  <c:v>6.4031242391987014E-2</c:v>
                </c:pt>
                <c:pt idx="9" formatCode="0.00%">
                  <c:v>7.2111025529166595E-2</c:v>
                </c:pt>
                <c:pt idx="10" formatCode="0.00%">
                  <c:v>0.10770329617239244</c:v>
                </c:pt>
                <c:pt idx="12" formatCode="0.00%">
                  <c:v>0.15524174700541277</c:v>
                </c:pt>
                <c:pt idx="14" formatCode="0.00%">
                  <c:v>0.25317977809326508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Sheet1!$N$809</c:f>
              <c:strCache>
                <c:ptCount val="1"/>
                <c:pt idx="0">
                  <c:v>% Unc Ωi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xVal>
            <c:numRef>
              <c:f>Sheet1!$J$810:$J$824</c:f>
              <c:numCache>
                <c:formatCode>General</c:formatCode>
                <c:ptCount val="15"/>
                <c:pt idx="0">
                  <c:v>2.5000000000000001E-2</c:v>
                </c:pt>
                <c:pt idx="1">
                  <c:v>7.5000000000000011E-2</c:v>
                </c:pt>
                <c:pt idx="2">
                  <c:v>0.15000000000000002</c:v>
                </c:pt>
                <c:pt idx="3">
                  <c:v>0.25</c:v>
                </c:pt>
                <c:pt idx="4">
                  <c:v>0.4</c:v>
                </c:pt>
                <c:pt idx="5">
                  <c:v>0.75</c:v>
                </c:pt>
                <c:pt idx="6">
                  <c:v>1.25</c:v>
                </c:pt>
                <c:pt idx="7">
                  <c:v>1.75</c:v>
                </c:pt>
                <c:pt idx="8">
                  <c:v>2.5</c:v>
                </c:pt>
                <c:pt idx="9">
                  <c:v>3.5</c:v>
                </c:pt>
                <c:pt idx="10">
                  <c:v>4.5</c:v>
                </c:pt>
                <c:pt idx="11">
                  <c:v>5.5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</c:numCache>
            </c:numRef>
          </c:xVal>
          <c:yVal>
            <c:numRef>
              <c:f>Sheet1!$N$810:$N$824</c:f>
              <c:numCache>
                <c:formatCode>0.00%</c:formatCode>
                <c:ptCount val="15"/>
                <c:pt idx="0">
                  <c:v>7.5515857600244499E-2</c:v>
                </c:pt>
                <c:pt idx="1">
                  <c:v>6.6932366364358828E-2</c:v>
                </c:pt>
                <c:pt idx="2">
                  <c:v>4.7413176885121797E-2</c:v>
                </c:pt>
                <c:pt idx="3">
                  <c:v>5.4797191509498404E-2</c:v>
                </c:pt>
                <c:pt idx="4">
                  <c:v>3.1833800803668759E-2</c:v>
                </c:pt>
                <c:pt idx="5">
                  <c:v>2.8808291600568525E-2</c:v>
                </c:pt>
                <c:pt idx="6">
                  <c:v>2.8795309658731165E-2</c:v>
                </c:pt>
                <c:pt idx="7">
                  <c:v>2.98993003752582E-2</c:v>
                </c:pt>
                <c:pt idx="8">
                  <c:v>3.0592681017910323E-2</c:v>
                </c:pt>
                <c:pt idx="9">
                  <c:v>3.8818568366080962E-2</c:v>
                </c:pt>
                <c:pt idx="10">
                  <c:v>6.5893570194290277E-2</c:v>
                </c:pt>
                <c:pt idx="11">
                  <c:v>6.5739104318466482E-2</c:v>
                </c:pt>
                <c:pt idx="12">
                  <c:v>7.8981121899212511E-2</c:v>
                </c:pt>
                <c:pt idx="13">
                  <c:v>0.16227977957716702</c:v>
                </c:pt>
                <c:pt idx="14">
                  <c:v>0.15857735022998409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003264"/>
        <c:axId val="105009536"/>
      </c:scatterChart>
      <c:valAx>
        <c:axId val="105003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Neutron Energy (MeV)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05009536"/>
        <c:crosses val="autoZero"/>
        <c:crossBetween val="midCat"/>
      </c:valAx>
      <c:valAx>
        <c:axId val="1050095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tx1"/>
                </a:solidFill>
              </a:defRPr>
            </a:pPr>
            <a:endParaRPr lang="en-US"/>
          </a:p>
        </c:txPr>
        <c:crossAx val="105003264"/>
        <c:crossesAt val="1.0000000000000002E-2"/>
        <c:crossBetween val="midCat"/>
      </c:valAx>
    </c:plotArea>
    <c:legend>
      <c:legendPos val="r"/>
      <c:layout>
        <c:manualLayout>
          <c:xMode val="edge"/>
          <c:yMode val="edge"/>
          <c:x val="0.68610513830002018"/>
          <c:y val="0.52253276871962506"/>
          <c:w val="0.2946640924692106"/>
          <c:h val="0.33523358267207554"/>
        </c:manualLayout>
      </c:layout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spPr>
    <a:ln w="15875">
      <a:solidFill>
        <a:schemeClr val="tx1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Sheet1!$I$1039</c:f>
              <c:strCache>
                <c:ptCount val="1"/>
                <c:pt idx="0">
                  <c:v>% Unc Ωi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Sheet1!$H$1040:$H$1054</c:f>
              <c:numCache>
                <c:formatCode>General</c:formatCode>
                <c:ptCount val="15"/>
                <c:pt idx="0">
                  <c:v>2.5000000000000001E-2</c:v>
                </c:pt>
                <c:pt idx="1">
                  <c:v>7.5000000000000011E-2</c:v>
                </c:pt>
                <c:pt idx="2">
                  <c:v>0.15000000000000002</c:v>
                </c:pt>
                <c:pt idx="3">
                  <c:v>0.25</c:v>
                </c:pt>
                <c:pt idx="4">
                  <c:v>0.4</c:v>
                </c:pt>
                <c:pt idx="5">
                  <c:v>0.75</c:v>
                </c:pt>
                <c:pt idx="6">
                  <c:v>1.25</c:v>
                </c:pt>
                <c:pt idx="7">
                  <c:v>1.75</c:v>
                </c:pt>
                <c:pt idx="8">
                  <c:v>2.5</c:v>
                </c:pt>
                <c:pt idx="9">
                  <c:v>3.5</c:v>
                </c:pt>
                <c:pt idx="10">
                  <c:v>4.5</c:v>
                </c:pt>
                <c:pt idx="11">
                  <c:v>5.5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</c:numCache>
            </c:numRef>
          </c:xVal>
          <c:yVal>
            <c:numRef>
              <c:f>Sheet1!$I$1040:$I$1054</c:f>
              <c:numCache>
                <c:formatCode>0.00%</c:formatCode>
                <c:ptCount val="15"/>
                <c:pt idx="0">
                  <c:v>7.5515857600244499E-2</c:v>
                </c:pt>
                <c:pt idx="1">
                  <c:v>6.6932366364358828E-2</c:v>
                </c:pt>
                <c:pt idx="2">
                  <c:v>4.7413176885121797E-2</c:v>
                </c:pt>
                <c:pt idx="3">
                  <c:v>5.4797191509498404E-2</c:v>
                </c:pt>
                <c:pt idx="4">
                  <c:v>3.1833800803668759E-2</c:v>
                </c:pt>
                <c:pt idx="5">
                  <c:v>2.8808291600568525E-2</c:v>
                </c:pt>
                <c:pt idx="6">
                  <c:v>2.8795309658731165E-2</c:v>
                </c:pt>
                <c:pt idx="7">
                  <c:v>2.98993003752582E-2</c:v>
                </c:pt>
                <c:pt idx="8">
                  <c:v>3.0592681017910323E-2</c:v>
                </c:pt>
                <c:pt idx="9">
                  <c:v>3.8818568366080962E-2</c:v>
                </c:pt>
                <c:pt idx="10">
                  <c:v>6.5893570194290277E-2</c:v>
                </c:pt>
                <c:pt idx="11">
                  <c:v>6.5739104318466482E-2</c:v>
                </c:pt>
                <c:pt idx="12">
                  <c:v>7.8981121899212511E-2</c:v>
                </c:pt>
                <c:pt idx="13">
                  <c:v>0.16227977957716702</c:v>
                </c:pt>
                <c:pt idx="14">
                  <c:v>0.15857735022998409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Sheet1!$J$1039</c:f>
              <c:strCache>
                <c:ptCount val="1"/>
                <c:pt idx="0">
                  <c:v>% Unc ΩNi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Sheet1!$H$1040:$H$1054</c:f>
              <c:numCache>
                <c:formatCode>General</c:formatCode>
                <c:ptCount val="15"/>
                <c:pt idx="0">
                  <c:v>2.5000000000000001E-2</c:v>
                </c:pt>
                <c:pt idx="1">
                  <c:v>7.5000000000000011E-2</c:v>
                </c:pt>
                <c:pt idx="2">
                  <c:v>0.15000000000000002</c:v>
                </c:pt>
                <c:pt idx="3">
                  <c:v>0.25</c:v>
                </c:pt>
                <c:pt idx="4">
                  <c:v>0.4</c:v>
                </c:pt>
                <c:pt idx="5">
                  <c:v>0.75</c:v>
                </c:pt>
                <c:pt idx="6">
                  <c:v>1.25</c:v>
                </c:pt>
                <c:pt idx="7">
                  <c:v>1.75</c:v>
                </c:pt>
                <c:pt idx="8">
                  <c:v>2.5</c:v>
                </c:pt>
                <c:pt idx="9">
                  <c:v>3.5</c:v>
                </c:pt>
                <c:pt idx="10">
                  <c:v>4.5</c:v>
                </c:pt>
                <c:pt idx="11">
                  <c:v>5.5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</c:numCache>
            </c:numRef>
          </c:xVal>
          <c:yVal>
            <c:numRef>
              <c:f>Sheet1!$J$1040:$J$1054</c:f>
              <c:numCache>
                <c:formatCode>0.00%</c:formatCode>
                <c:ptCount val="15"/>
                <c:pt idx="0">
                  <c:v>7.3563540647109876E-2</c:v>
                </c:pt>
                <c:pt idx="1">
                  <c:v>6.4513529650304477E-2</c:v>
                </c:pt>
                <c:pt idx="2">
                  <c:v>4.3601384664495327E-2</c:v>
                </c:pt>
                <c:pt idx="3">
                  <c:v>5.1174057493781011E-2</c:v>
                </c:pt>
                <c:pt idx="4">
                  <c:v>2.5800513664795938E-2</c:v>
                </c:pt>
                <c:pt idx="5">
                  <c:v>1.9937726650960465E-2</c:v>
                </c:pt>
                <c:pt idx="6">
                  <c:v>2.0291343042436672E-2</c:v>
                </c:pt>
                <c:pt idx="7">
                  <c:v>2.2090628380104872E-2</c:v>
                </c:pt>
                <c:pt idx="8">
                  <c:v>2.136972915549443E-2</c:v>
                </c:pt>
                <c:pt idx="9">
                  <c:v>3.1850966082513886E-2</c:v>
                </c:pt>
                <c:pt idx="10">
                  <c:v>6.055523962019569E-2</c:v>
                </c:pt>
                <c:pt idx="11">
                  <c:v>6.1837474275052269E-2</c:v>
                </c:pt>
                <c:pt idx="12">
                  <c:v>7.5776472628000024E-2</c:v>
                </c:pt>
                <c:pt idx="13">
                  <c:v>0.16074227169470015</c:v>
                </c:pt>
                <c:pt idx="14">
                  <c:v>0.15772139497872106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209024"/>
        <c:axId val="105012608"/>
      </c:scatterChart>
      <c:valAx>
        <c:axId val="104209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Neutron Energy (MeV)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05012608"/>
        <c:crosses val="autoZero"/>
        <c:crossBetween val="midCat"/>
      </c:valAx>
      <c:valAx>
        <c:axId val="1050126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042090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113305259398364"/>
          <c:y val="0.12452889288710821"/>
          <c:w val="0.21740530733360774"/>
          <c:h val="0.15020915180097252"/>
        </c:manualLayout>
      </c:layout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spPr>
    <a:ln w="15875">
      <a:solidFill>
        <a:schemeClr val="tx1"/>
      </a:soli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5E7B1-B3A2-4E33-A1B8-FBFCAACA52AB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0FEF-03A7-4538-B495-DC840310E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9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70FEF-03A7-4538-B495-DC840310EE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8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2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1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0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9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8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7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5AEFD-A9A3-4876-970E-8B5ADE240AA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3A04-4E55-4665-AFF5-BAD4B3D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5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Prompt Fission Neutron Spectrum </a:t>
            </a:r>
            <a:r>
              <a:rPr lang="en-US" dirty="0" err="1"/>
              <a:t>Covariances</a:t>
            </a:r>
            <a:r>
              <a:rPr lang="en-US" dirty="0"/>
              <a:t>: Impact of Scaling and Normalization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6825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Donald L. Smith (ANL-retired)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Denise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Neudecker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(LANL)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Roberto Capote (IAEA-NDS)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8250" y="52578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mini-CSEWG meeting, BNL, 7-8 May 2015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6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52401"/>
            <a:ext cx="4343400" cy="317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328917"/>
            <a:ext cx="7162800" cy="341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876550" y="2314575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1" y="228600"/>
            <a:ext cx="434339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more </a:t>
            </a:r>
            <a:r>
              <a:rPr lang="en-US" sz="1600" dirty="0" smtClean="0">
                <a:solidFill>
                  <a:srgbClr val="FF0000"/>
                </a:solidFill>
              </a:rPr>
              <a:t>detailed example </a:t>
            </a:r>
            <a:r>
              <a:rPr lang="en-US" sz="1600" dirty="0" smtClean="0"/>
              <a:t>illustrates the various </a:t>
            </a:r>
            <a:r>
              <a:rPr lang="en-US" sz="1600" dirty="0" smtClean="0">
                <a:solidFill>
                  <a:srgbClr val="FF0000"/>
                </a:solidFill>
              </a:rPr>
              <a:t>uncertainty components </a:t>
            </a:r>
            <a:r>
              <a:rPr lang="en-US" sz="1600" dirty="0" smtClean="0"/>
              <a:t>for </a:t>
            </a:r>
            <a:r>
              <a:rPr lang="en-US" sz="1600" dirty="0" smtClean="0"/>
              <a:t>the </a:t>
            </a:r>
            <a:r>
              <a:rPr lang="en-US" sz="1600" u="sng" dirty="0" smtClean="0"/>
              <a:t>normalized</a:t>
            </a:r>
            <a:r>
              <a:rPr lang="en-US" sz="1600" dirty="0" smtClean="0"/>
              <a:t> PFNS: Statistical, scaling, and normalization: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scaling uncertainties </a:t>
            </a:r>
            <a:r>
              <a:rPr lang="en-US" sz="1600" dirty="0" smtClean="0"/>
              <a:t>(100% correlated across all PFNS data points) are </a:t>
            </a:r>
            <a:r>
              <a:rPr lang="en-US" sz="1600" dirty="0" smtClean="0">
                <a:solidFill>
                  <a:srgbClr val="FF0000"/>
                </a:solidFill>
              </a:rPr>
              <a:t>completely eliminated</a:t>
            </a:r>
            <a:r>
              <a:rPr lang="en-US" sz="1600" dirty="0" smtClean="0"/>
              <a:t> upon normalization of a PFNS.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strongly correlated uncertainties </a:t>
            </a:r>
            <a:r>
              <a:rPr lang="en-US" sz="1600" dirty="0" smtClean="0"/>
              <a:t>(typical of </a:t>
            </a:r>
            <a:r>
              <a:rPr lang="en-US" sz="1600" dirty="0" smtClean="0">
                <a:solidFill>
                  <a:srgbClr val="FF0000"/>
                </a:solidFill>
              </a:rPr>
              <a:t>model-calculated PFNS</a:t>
            </a:r>
            <a:r>
              <a:rPr lang="en-US" sz="1600" dirty="0" smtClean="0"/>
              <a:t>) are reduced by normalization. Unfortunately, it is difficult to conjure PFNS models that do not have relatively strong correlations (</a:t>
            </a:r>
            <a:r>
              <a:rPr lang="en-US" sz="1600" dirty="0" smtClean="0">
                <a:solidFill>
                  <a:srgbClr val="FF0000"/>
                </a:solidFill>
              </a:rPr>
              <a:t>few parameters</a:t>
            </a:r>
            <a:r>
              <a:rPr lang="en-US" sz="16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So, </a:t>
            </a:r>
            <a:r>
              <a:rPr lang="en-US" sz="1600" dirty="0" smtClean="0">
                <a:solidFill>
                  <a:srgbClr val="FF0000"/>
                </a:solidFill>
              </a:rPr>
              <a:t>inclusion of model PFNS data </a:t>
            </a:r>
            <a:r>
              <a:rPr lang="en-US" sz="1600" dirty="0" smtClean="0"/>
              <a:t>can lead to evaluated PFNS with </a:t>
            </a:r>
            <a:r>
              <a:rPr lang="en-US" sz="1600" dirty="0" smtClean="0">
                <a:solidFill>
                  <a:srgbClr val="FF0000"/>
                </a:solidFill>
              </a:rPr>
              <a:t>too small errors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1" y="3962400"/>
            <a:ext cx="1447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Notice the dramatic difference in correlation patterns!!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8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7114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Key Points and Some References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537865"/>
            <a:ext cx="8915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Collections of </a:t>
            </a:r>
            <a:r>
              <a:rPr lang="en-US" dirty="0" smtClean="0">
                <a:solidFill>
                  <a:srgbClr val="FF0000"/>
                </a:solidFill>
              </a:rPr>
              <a:t>PFNS </a:t>
            </a:r>
            <a:r>
              <a:rPr lang="en-US" dirty="0" smtClean="0"/>
              <a:t>need to be </a:t>
            </a:r>
            <a:r>
              <a:rPr lang="en-US" dirty="0" smtClean="0">
                <a:solidFill>
                  <a:srgbClr val="FF0000"/>
                </a:solidFill>
              </a:rPr>
              <a:t>scaled </a:t>
            </a:r>
            <a:r>
              <a:rPr lang="en-US" dirty="0" smtClean="0"/>
              <a:t>so as to be “</a:t>
            </a:r>
            <a:r>
              <a:rPr lang="en-US" dirty="0" smtClean="0">
                <a:solidFill>
                  <a:srgbClr val="FF0000"/>
                </a:solidFill>
              </a:rPr>
              <a:t>comparable</a:t>
            </a:r>
            <a:r>
              <a:rPr lang="en-US" dirty="0" smtClean="0"/>
              <a:t>” prior to their evaluation.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Scaling is a “</a:t>
            </a:r>
            <a:r>
              <a:rPr lang="en-US" dirty="0" smtClean="0">
                <a:solidFill>
                  <a:srgbClr val="FF0000"/>
                </a:solidFill>
              </a:rPr>
              <a:t>relative</a:t>
            </a:r>
            <a:r>
              <a:rPr lang="en-US" dirty="0" smtClean="0"/>
              <a:t>” process and not an “absolute”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PFNS </a:t>
            </a:r>
            <a:r>
              <a:rPr lang="en-US" dirty="0" smtClean="0">
                <a:solidFill>
                  <a:srgbClr val="FF0000"/>
                </a:solidFill>
              </a:rPr>
              <a:t>scaling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does not affect </a:t>
            </a:r>
            <a:r>
              <a:rPr lang="en-US" dirty="0" smtClean="0"/>
              <a:t>the covariance matrix </a:t>
            </a:r>
            <a:r>
              <a:rPr lang="en-US" dirty="0" smtClean="0">
                <a:solidFill>
                  <a:srgbClr val="FF0000"/>
                </a:solidFill>
              </a:rPr>
              <a:t>correlations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Optimal scaling leads to the </a:t>
            </a:r>
            <a:r>
              <a:rPr lang="en-US" dirty="0" smtClean="0">
                <a:solidFill>
                  <a:srgbClr val="FF0000"/>
                </a:solidFill>
              </a:rPr>
              <a:t>minimal chi-square </a:t>
            </a:r>
            <a:r>
              <a:rPr lang="en-US" dirty="0" smtClean="0"/>
              <a:t>possible for </a:t>
            </a:r>
            <a:r>
              <a:rPr lang="en-US" dirty="0" smtClean="0"/>
              <a:t>the evaluated solution.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” PFNS that span the whole spectrum energy range </a:t>
            </a:r>
            <a:r>
              <a:rPr lang="en-US" dirty="0" smtClean="0">
                <a:solidFill>
                  <a:srgbClr val="FF0000"/>
                </a:solidFill>
              </a:rPr>
              <a:t>can be normalized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PFNS </a:t>
            </a:r>
            <a:r>
              <a:rPr lang="en-US" dirty="0" smtClean="0">
                <a:solidFill>
                  <a:srgbClr val="FF0000"/>
                </a:solidFill>
              </a:rPr>
              <a:t>normalization to unity </a:t>
            </a:r>
            <a:r>
              <a:rPr lang="en-US" dirty="0" smtClean="0"/>
              <a:t>(a probability distribution) is a </a:t>
            </a:r>
            <a:r>
              <a:rPr lang="en-US" dirty="0" smtClean="0">
                <a:solidFill>
                  <a:srgbClr val="FF0000"/>
                </a:solidFill>
              </a:rPr>
              <a:t>non-linear</a:t>
            </a:r>
            <a:r>
              <a:rPr lang="en-US" dirty="0" smtClean="0"/>
              <a:t>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Normalization </a:t>
            </a:r>
            <a:r>
              <a:rPr lang="en-US" dirty="0" smtClean="0">
                <a:solidFill>
                  <a:srgbClr val="FF0000"/>
                </a:solidFill>
              </a:rPr>
              <a:t>does not change the PFNS shape </a:t>
            </a:r>
            <a:r>
              <a:rPr lang="en-US" dirty="0" smtClean="0"/>
              <a:t>but it has a </a:t>
            </a:r>
            <a:r>
              <a:rPr lang="en-US" dirty="0" smtClean="0">
                <a:solidFill>
                  <a:srgbClr val="FF0000"/>
                </a:solidFill>
              </a:rPr>
              <a:t>dramatic effect </a:t>
            </a:r>
            <a:r>
              <a:rPr lang="en-US" dirty="0" smtClean="0"/>
              <a:t>on the properties of the </a:t>
            </a:r>
            <a:r>
              <a:rPr lang="en-US" dirty="0" smtClean="0">
                <a:solidFill>
                  <a:srgbClr val="FF0000"/>
                </a:solidFill>
              </a:rPr>
              <a:t>covariance matrix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Scaling uncertainties (</a:t>
            </a:r>
            <a:r>
              <a:rPr lang="en-US" dirty="0" smtClean="0">
                <a:solidFill>
                  <a:srgbClr val="FF0000"/>
                </a:solidFill>
              </a:rPr>
              <a:t>100% correlated </a:t>
            </a:r>
            <a:r>
              <a:rPr lang="en-US" dirty="0" smtClean="0"/>
              <a:t>across all PFNS data points) </a:t>
            </a:r>
            <a:r>
              <a:rPr lang="en-US" dirty="0" smtClean="0">
                <a:solidFill>
                  <a:srgbClr val="FF0000"/>
                </a:solidFill>
              </a:rPr>
              <a:t>vanish</a:t>
            </a:r>
            <a:r>
              <a:rPr lang="en-US" dirty="0" smtClean="0"/>
              <a:t> when the spectrum is </a:t>
            </a:r>
            <a:r>
              <a:rPr lang="en-US" dirty="0" smtClean="0">
                <a:solidFill>
                  <a:srgbClr val="FF0000"/>
                </a:solidFill>
              </a:rPr>
              <a:t>normalized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PFNS tend to be </a:t>
            </a:r>
            <a:r>
              <a:rPr lang="en-US" dirty="0" smtClean="0">
                <a:solidFill>
                  <a:srgbClr val="FF0000"/>
                </a:solidFill>
              </a:rPr>
              <a:t>inherently normalized </a:t>
            </a:r>
            <a:r>
              <a:rPr lang="en-US" dirty="0" smtClean="0"/>
              <a:t>(e.g., the Los Alamos Model).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strong correlations </a:t>
            </a:r>
            <a:r>
              <a:rPr lang="en-US" dirty="0" smtClean="0"/>
              <a:t>of models tend to lead to </a:t>
            </a:r>
            <a:r>
              <a:rPr lang="en-US" dirty="0" smtClean="0">
                <a:solidFill>
                  <a:srgbClr val="FF0000"/>
                </a:solidFill>
              </a:rPr>
              <a:t>unrealistically small </a:t>
            </a:r>
            <a:r>
              <a:rPr lang="en-US" dirty="0" smtClean="0"/>
              <a:t>evaluated PFNS </a:t>
            </a:r>
            <a:r>
              <a:rPr lang="en-US" dirty="0" smtClean="0">
                <a:solidFill>
                  <a:srgbClr val="FF0000"/>
                </a:solidFill>
              </a:rPr>
              <a:t>uncertainties</a:t>
            </a:r>
            <a:r>
              <a:rPr lang="en-US" dirty="0" smtClean="0"/>
              <a:t>, especially near the “</a:t>
            </a:r>
            <a:r>
              <a:rPr lang="en-US" dirty="0" smtClean="0">
                <a:solidFill>
                  <a:srgbClr val="FF0000"/>
                </a:solidFill>
              </a:rPr>
              <a:t>pivot </a:t>
            </a:r>
            <a:r>
              <a:rPr lang="en-US" dirty="0" smtClean="0">
                <a:solidFill>
                  <a:srgbClr val="FF0000"/>
                </a:solidFill>
              </a:rPr>
              <a:t>point</a:t>
            </a:r>
            <a:r>
              <a:rPr lang="en-US" dirty="0" smtClean="0"/>
              <a:t>”, when the spectrum is normalized.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generally </a:t>
            </a:r>
            <a:r>
              <a:rPr lang="en-US" dirty="0" smtClean="0">
                <a:solidFill>
                  <a:srgbClr val="FF0000"/>
                </a:solidFill>
              </a:rPr>
              <a:t>best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evaluate non-normalized </a:t>
            </a:r>
            <a:r>
              <a:rPr lang="en-US" dirty="0" smtClean="0"/>
              <a:t>(scaled) PFNS and then </a:t>
            </a:r>
            <a:r>
              <a:rPr lang="en-US" dirty="0" smtClean="0">
                <a:solidFill>
                  <a:srgbClr val="FF0000"/>
                </a:solidFill>
              </a:rPr>
              <a:t>normalize</a:t>
            </a:r>
            <a:r>
              <a:rPr lang="en-US" dirty="0" smtClean="0"/>
              <a:t> the evaluated solution </a:t>
            </a:r>
            <a:r>
              <a:rPr lang="en-US" dirty="0" smtClean="0">
                <a:solidFill>
                  <a:srgbClr val="FF0000"/>
                </a:solidFill>
              </a:rPr>
              <a:t>afterwards</a:t>
            </a:r>
            <a:r>
              <a:rPr lang="en-US" dirty="0" smtClean="0"/>
              <a:t>, as required to satisfy ENDF-6 format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However, </a:t>
            </a:r>
            <a:r>
              <a:rPr lang="en-US" dirty="0" smtClean="0">
                <a:solidFill>
                  <a:srgbClr val="FF0000"/>
                </a:solidFill>
              </a:rPr>
              <a:t>mixed non-normalized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normalized PFNS </a:t>
            </a:r>
            <a:r>
              <a:rPr lang="en-US" dirty="0" smtClean="0"/>
              <a:t>can be </a:t>
            </a:r>
            <a:r>
              <a:rPr lang="en-US" dirty="0" smtClean="0">
                <a:solidFill>
                  <a:srgbClr val="FF0000"/>
                </a:solidFill>
              </a:rPr>
              <a:t>evaluated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rgbClr val="FF0000"/>
                </a:solidFill>
              </a:rPr>
              <a:t>properly scaled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expected </a:t>
            </a:r>
            <a:r>
              <a:rPr lang="en-US" dirty="0" smtClean="0">
                <a:solidFill>
                  <a:srgbClr val="FF0000"/>
                </a:solidFill>
              </a:rPr>
              <a:t>minimal uncertainty </a:t>
            </a:r>
            <a:r>
              <a:rPr lang="en-US" dirty="0" smtClean="0"/>
              <a:t> (pivot point) for an </a:t>
            </a:r>
            <a:r>
              <a:rPr lang="en-US" dirty="0" smtClean="0">
                <a:solidFill>
                  <a:srgbClr val="FF0000"/>
                </a:solidFill>
              </a:rPr>
              <a:t>evaluated PFNS </a:t>
            </a:r>
            <a:r>
              <a:rPr lang="en-US" dirty="0" smtClean="0"/>
              <a:t>should be defined by the </a:t>
            </a:r>
            <a:r>
              <a:rPr lang="en-US" dirty="0" smtClean="0">
                <a:solidFill>
                  <a:srgbClr val="FF0000"/>
                </a:solidFill>
              </a:rPr>
              <a:t>experimental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shape</a:t>
            </a:r>
            <a:r>
              <a:rPr lang="en-US" dirty="0" smtClean="0"/>
              <a:t>”</a:t>
            </a:r>
            <a:r>
              <a:rPr lang="en-US" dirty="0" smtClean="0">
                <a:solidFill>
                  <a:srgbClr val="FF0000"/>
                </a:solidFill>
              </a:rPr>
              <a:t> uncertainty</a:t>
            </a:r>
            <a:r>
              <a:rPr lang="en-US" dirty="0" smtClean="0"/>
              <a:t>, i.e., the uncertainty AFTER normalization (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≈ 1%</a:t>
            </a:r>
            <a:r>
              <a:rPr lang="en-US" dirty="0" smtClean="0">
                <a:latin typeface="Calibri"/>
              </a:rPr>
              <a:t>)</a:t>
            </a:r>
            <a:r>
              <a:rPr lang="en-US" dirty="0" smtClean="0"/>
              <a:t>.</a:t>
            </a:r>
          </a:p>
          <a:p>
            <a:r>
              <a:rPr lang="en-US" sz="1400" dirty="0" smtClean="0"/>
              <a:t>*D. </a:t>
            </a:r>
            <a:r>
              <a:rPr lang="en-US" sz="1400" dirty="0" err="1" smtClean="0"/>
              <a:t>Neudecker</a:t>
            </a:r>
            <a:r>
              <a:rPr lang="en-US" sz="1400" dirty="0" smtClean="0"/>
              <a:t> et al., </a:t>
            </a:r>
            <a:r>
              <a:rPr lang="en-US" sz="1400" i="1" dirty="0" smtClean="0"/>
              <a:t>Impact </a:t>
            </a:r>
            <a:r>
              <a:rPr lang="en-US" sz="1400" i="1" dirty="0"/>
              <a:t>of the </a:t>
            </a:r>
            <a:r>
              <a:rPr lang="en-US" sz="1400" i="1" dirty="0" smtClean="0"/>
              <a:t>Normalization Condition </a:t>
            </a:r>
            <a:r>
              <a:rPr lang="en-US" sz="1400" i="1" dirty="0"/>
              <a:t>and </a:t>
            </a:r>
            <a:r>
              <a:rPr lang="en-US" sz="1400" i="1" dirty="0" smtClean="0"/>
              <a:t>Model Information on Evaluated Prompt Fission Neutron Spectra </a:t>
            </a:r>
            <a:r>
              <a:rPr lang="en-US" sz="1400" i="1" dirty="0"/>
              <a:t>and </a:t>
            </a:r>
            <a:r>
              <a:rPr lang="en-US" sz="1400" i="1" dirty="0" smtClean="0"/>
              <a:t>Associated Uncertainties</a:t>
            </a:r>
            <a:r>
              <a:rPr lang="en-US" sz="1400" dirty="0" smtClean="0"/>
              <a:t>, to be published in NSE (2015).</a:t>
            </a:r>
          </a:p>
          <a:p>
            <a:r>
              <a:rPr lang="en-US" sz="1400" dirty="0" smtClean="0"/>
              <a:t>*D. </a:t>
            </a:r>
            <a:r>
              <a:rPr lang="en-US" sz="1400" dirty="0" err="1" smtClean="0"/>
              <a:t>Neudecker</a:t>
            </a:r>
            <a:r>
              <a:rPr lang="en-US" sz="1400" dirty="0"/>
              <a:t> et al., </a:t>
            </a:r>
            <a:r>
              <a:rPr lang="en-US" sz="1400" i="1" dirty="0"/>
              <a:t>Evaluation of the </a:t>
            </a:r>
            <a:r>
              <a:rPr lang="en-US" sz="1400" i="1" dirty="0" smtClean="0"/>
              <a:t>239Pu </a:t>
            </a:r>
            <a:r>
              <a:rPr lang="en-US" sz="1400" i="1" dirty="0"/>
              <a:t>Prompt Fission Neutron Spectrum </a:t>
            </a:r>
            <a:r>
              <a:rPr lang="en-US" sz="1400" i="1" dirty="0" smtClean="0"/>
              <a:t>Induced by </a:t>
            </a:r>
            <a:r>
              <a:rPr lang="en-US" sz="1400" i="1" dirty="0"/>
              <a:t>Neutrons of 500 </a:t>
            </a:r>
            <a:r>
              <a:rPr lang="en-US" sz="1400" i="1" dirty="0" err="1"/>
              <a:t>keV</a:t>
            </a:r>
            <a:r>
              <a:rPr lang="en-US" sz="1400" i="1" dirty="0"/>
              <a:t> and Associated </a:t>
            </a:r>
            <a:r>
              <a:rPr lang="en-US" sz="1400" i="1" dirty="0" err="1" smtClean="0"/>
              <a:t>Covariances</a:t>
            </a:r>
            <a:r>
              <a:rPr lang="en-US" sz="1400" dirty="0" smtClean="0"/>
              <a:t>, submitted to </a:t>
            </a:r>
            <a:r>
              <a:rPr lang="en-US" sz="1400" dirty="0" smtClean="0"/>
              <a:t>NIM-A </a:t>
            </a:r>
            <a:r>
              <a:rPr lang="en-US" sz="1400" dirty="0" smtClean="0"/>
              <a:t>for publication (2015).</a:t>
            </a:r>
          </a:p>
          <a:p>
            <a:r>
              <a:rPr lang="en-US" sz="1400" dirty="0" smtClean="0"/>
              <a:t>*D. Smith et al., </a:t>
            </a:r>
            <a:r>
              <a:rPr lang="en-US" sz="1400" i="1" dirty="0"/>
              <a:t>Prompt Fission Neutron Spectrum Evaluation </a:t>
            </a:r>
            <a:r>
              <a:rPr lang="en-US" sz="1400" i="1" dirty="0" smtClean="0"/>
              <a:t>Techniques</a:t>
            </a:r>
            <a:r>
              <a:rPr lang="en-US" sz="1400" dirty="0" smtClean="0"/>
              <a:t>, Report </a:t>
            </a:r>
            <a:r>
              <a:rPr lang="en-US" sz="1400" dirty="0"/>
              <a:t>INDC(NDS)-</a:t>
            </a:r>
            <a:r>
              <a:rPr lang="en-US" sz="1400" dirty="0" smtClean="0"/>
              <a:t>0678 (2015).</a:t>
            </a:r>
          </a:p>
        </p:txBody>
      </p:sp>
    </p:spTree>
    <p:extLst>
      <p:ext uri="{BB962C8B-B14F-4D97-AF65-F5344CB8AC3E}">
        <p14:creationId xmlns:p14="http://schemas.microsoft.com/office/powerpoint/2010/main" val="137021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9700" y="118824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Representation of Prompt Fission Neutrons in Evaluated Data Libraries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001554"/>
            <a:ext cx="7772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Prompt neutron yield per fission is represented for applications in the following manner (e.g., in the ENDF-6 formats*):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Y(</a:t>
            </a:r>
            <a:r>
              <a:rPr lang="en-US" sz="2000" dirty="0" err="1" smtClean="0"/>
              <a:t>E</a:t>
            </a:r>
            <a:r>
              <a:rPr lang="en-US" sz="1400" dirty="0" err="1" smtClean="0"/>
              <a:t>ni</a:t>
            </a:r>
            <a:r>
              <a:rPr lang="en-US" sz="2000" dirty="0" err="1" smtClean="0"/>
              <a:t>,E</a:t>
            </a:r>
            <a:r>
              <a:rPr lang="en-US" sz="1400" dirty="0" err="1" smtClean="0"/>
              <a:t>no</a:t>
            </a:r>
            <a:r>
              <a:rPr lang="en-US" sz="2000" dirty="0" smtClean="0"/>
              <a:t>) = </a:t>
            </a:r>
            <a:r>
              <a:rPr lang="el-GR" sz="2000" dirty="0" smtClean="0"/>
              <a:t>ν</a:t>
            </a: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1400" dirty="0" err="1" smtClean="0"/>
              <a:t>ni</a:t>
            </a:r>
            <a:r>
              <a:rPr lang="en-US" sz="2000" dirty="0" smtClean="0"/>
              <a:t>) </a:t>
            </a:r>
            <a:r>
              <a:rPr lang="el-GR" sz="2000" dirty="0" smtClean="0">
                <a:latin typeface="Calibri"/>
              </a:rPr>
              <a:t>Ψ</a:t>
            </a:r>
            <a:r>
              <a:rPr lang="en-US" sz="2000" dirty="0" smtClean="0">
                <a:latin typeface="Calibri"/>
              </a:rPr>
              <a:t>(</a:t>
            </a:r>
            <a:r>
              <a:rPr lang="en-US" sz="2000" dirty="0" err="1" smtClean="0">
                <a:latin typeface="Calibri"/>
              </a:rPr>
              <a:t>E</a:t>
            </a:r>
            <a:r>
              <a:rPr lang="en-US" sz="1400" dirty="0" err="1" smtClean="0">
                <a:latin typeface="Calibri"/>
              </a:rPr>
              <a:t>ni</a:t>
            </a:r>
            <a:r>
              <a:rPr lang="en-US" sz="2000" dirty="0" err="1" smtClean="0">
                <a:latin typeface="Calibri"/>
              </a:rPr>
              <a:t>,</a:t>
            </a:r>
            <a:r>
              <a:rPr lang="en-US" sz="2000" dirty="0" err="1" smtClean="0">
                <a:solidFill>
                  <a:prstClr val="black"/>
                </a:solidFill>
              </a:rPr>
              <a:t>E</a:t>
            </a:r>
            <a:r>
              <a:rPr lang="en-US" sz="1400" dirty="0" err="1" smtClean="0">
                <a:solidFill>
                  <a:prstClr val="black"/>
                </a:solidFill>
              </a:rPr>
              <a:t>no</a:t>
            </a:r>
            <a:r>
              <a:rPr lang="en-US" sz="2000" dirty="0" smtClean="0">
                <a:latin typeface="Calibri"/>
              </a:rPr>
              <a:t>)</a:t>
            </a:r>
          </a:p>
          <a:p>
            <a:pPr algn="ctr"/>
            <a:endParaRPr lang="en-US" sz="2000" dirty="0">
              <a:latin typeface="Calibri"/>
            </a:endParaRPr>
          </a:p>
          <a:p>
            <a:pPr algn="ctr"/>
            <a:r>
              <a:rPr lang="en-US" sz="2000" dirty="0" smtClean="0">
                <a:latin typeface="Calibri"/>
              </a:rPr>
              <a:t>∫</a:t>
            </a:r>
            <a:r>
              <a:rPr lang="en-US" sz="1400" dirty="0" smtClean="0">
                <a:latin typeface="Calibri"/>
              </a:rPr>
              <a:t>0,</a:t>
            </a:r>
            <a:r>
              <a:rPr lang="en-US" sz="1400" dirty="0" smtClean="0"/>
              <a:t>Em</a:t>
            </a:r>
            <a:r>
              <a:rPr lang="en-US" sz="2000" dirty="0" smtClean="0"/>
              <a:t> </a:t>
            </a:r>
            <a:r>
              <a:rPr lang="el-GR" sz="2000" dirty="0"/>
              <a:t>Ψ</a:t>
            </a: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1400" dirty="0" err="1" smtClean="0">
                <a:solidFill>
                  <a:prstClr val="black"/>
                </a:solidFill>
              </a:rPr>
              <a:t>ni</a:t>
            </a:r>
            <a:r>
              <a:rPr lang="en-US" sz="2000" dirty="0" err="1" smtClean="0"/>
              <a:t>,</a:t>
            </a:r>
            <a:r>
              <a:rPr lang="en-US" sz="2000" dirty="0" err="1" smtClean="0">
                <a:solidFill>
                  <a:prstClr val="black"/>
                </a:solidFill>
              </a:rPr>
              <a:t>E</a:t>
            </a:r>
            <a:r>
              <a:rPr lang="en-US" sz="1400" dirty="0" err="1" smtClean="0">
                <a:solidFill>
                  <a:prstClr val="black"/>
                </a:solidFill>
              </a:rPr>
              <a:t>no</a:t>
            </a:r>
            <a:r>
              <a:rPr lang="en-US" sz="2000" dirty="0" smtClean="0"/>
              <a:t>) </a:t>
            </a:r>
            <a:r>
              <a:rPr lang="en-US" sz="2000" dirty="0" err="1" smtClean="0"/>
              <a:t>d</a:t>
            </a:r>
            <a:r>
              <a:rPr lang="en-US" sz="2000" dirty="0" err="1" smtClean="0">
                <a:solidFill>
                  <a:prstClr val="black"/>
                </a:solidFill>
              </a:rPr>
              <a:t>E</a:t>
            </a:r>
            <a:r>
              <a:rPr lang="en-US" sz="1400" dirty="0" err="1" smtClean="0">
                <a:solidFill>
                  <a:prstClr val="black"/>
                </a:solidFill>
              </a:rPr>
              <a:t>no</a:t>
            </a:r>
            <a:r>
              <a:rPr lang="en-US" sz="2000" dirty="0" smtClean="0"/>
              <a:t> = 1   (for all </a:t>
            </a:r>
            <a:r>
              <a:rPr lang="en-US" sz="2000" dirty="0" err="1" smtClean="0"/>
              <a:t>E</a:t>
            </a:r>
            <a:r>
              <a:rPr lang="en-US" sz="1400" dirty="0" err="1" smtClean="0">
                <a:solidFill>
                  <a:prstClr val="black"/>
                </a:solidFill>
              </a:rPr>
              <a:t>ni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E</a:t>
            </a:r>
            <a:r>
              <a:rPr lang="en-US" sz="1200" dirty="0" err="1" smtClean="0"/>
              <a:t>ni</a:t>
            </a:r>
            <a:r>
              <a:rPr lang="en-US" sz="1600" dirty="0" smtClean="0"/>
              <a:t> = incident neutron energy; </a:t>
            </a:r>
            <a:r>
              <a:rPr lang="en-US" sz="1600" dirty="0" err="1" smtClean="0"/>
              <a:t>E</a:t>
            </a:r>
            <a:r>
              <a:rPr lang="en-US" sz="1200" dirty="0" err="1" smtClean="0"/>
              <a:t>no</a:t>
            </a:r>
            <a:r>
              <a:rPr lang="en-US" sz="1600" dirty="0" smtClean="0"/>
              <a:t> = outgoing fission neutron energy.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 smtClean="0"/>
              <a:t>Ψ</a:t>
            </a:r>
            <a:r>
              <a:rPr lang="en-US" sz="1600" dirty="0" smtClean="0"/>
              <a:t>(</a:t>
            </a:r>
            <a:r>
              <a:rPr lang="en-US" sz="1600" dirty="0" err="1" smtClean="0"/>
              <a:t>E</a:t>
            </a:r>
            <a:r>
              <a:rPr lang="en-US" sz="1200" dirty="0" err="1" smtClean="0">
                <a:solidFill>
                  <a:prstClr val="black"/>
                </a:solidFill>
              </a:rPr>
              <a:t>ni</a:t>
            </a:r>
            <a:r>
              <a:rPr lang="en-US" sz="1600" dirty="0" err="1" smtClean="0"/>
              <a:t>,</a:t>
            </a:r>
            <a:r>
              <a:rPr lang="en-US" sz="1600" dirty="0" err="1" smtClean="0">
                <a:solidFill>
                  <a:prstClr val="black"/>
                </a:solidFill>
              </a:rPr>
              <a:t>E</a:t>
            </a:r>
            <a:r>
              <a:rPr lang="en-US" sz="1200" dirty="0" err="1" smtClean="0">
                <a:solidFill>
                  <a:prstClr val="black"/>
                </a:solidFill>
              </a:rPr>
              <a:t>no</a:t>
            </a:r>
            <a:r>
              <a:rPr lang="en-US" sz="1600" dirty="0" smtClean="0"/>
              <a:t>) </a:t>
            </a:r>
            <a:r>
              <a:rPr lang="en-US" sz="1600" dirty="0" smtClean="0">
                <a:latin typeface="Calibri"/>
              </a:rPr>
              <a:t>≈ 0 for all </a:t>
            </a:r>
            <a:r>
              <a:rPr lang="en-US" sz="1600" dirty="0" err="1">
                <a:solidFill>
                  <a:prstClr val="black"/>
                </a:solidFill>
              </a:rPr>
              <a:t>E</a:t>
            </a:r>
            <a:r>
              <a:rPr lang="en-US" sz="1200" dirty="0" err="1">
                <a:solidFill>
                  <a:prstClr val="black"/>
                </a:solidFill>
              </a:rPr>
              <a:t>no</a:t>
            </a:r>
            <a:r>
              <a:rPr lang="en-US" sz="1600" dirty="0" smtClean="0">
                <a:latin typeface="Calibri"/>
              </a:rPr>
              <a:t> &gt; </a:t>
            </a:r>
            <a:r>
              <a:rPr lang="en-US" sz="1600" dirty="0" err="1" smtClean="0">
                <a:latin typeface="Calibri"/>
              </a:rPr>
              <a:t>E</a:t>
            </a:r>
            <a:r>
              <a:rPr lang="en-US" sz="1200" dirty="0" err="1" smtClean="0">
                <a:latin typeface="Calibri"/>
              </a:rPr>
              <a:t>m</a:t>
            </a:r>
            <a:r>
              <a:rPr lang="en-US" sz="1600" dirty="0" smtClean="0">
                <a:latin typeface="Calibri"/>
              </a:rPr>
              <a:t> (</a:t>
            </a:r>
            <a:r>
              <a:rPr lang="en-US" sz="1600" dirty="0" err="1" smtClean="0">
                <a:latin typeface="Calibri"/>
              </a:rPr>
              <a:t>E</a:t>
            </a:r>
            <a:r>
              <a:rPr lang="en-US" sz="1200" dirty="0" err="1" smtClean="0">
                <a:latin typeface="Calibri"/>
              </a:rPr>
              <a:t>m</a:t>
            </a:r>
            <a:r>
              <a:rPr lang="en-US" sz="1600" dirty="0" smtClean="0">
                <a:latin typeface="Calibri"/>
              </a:rPr>
              <a:t> ≤ 20 MeV**).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 smtClean="0"/>
              <a:t>ν</a:t>
            </a:r>
            <a:r>
              <a:rPr lang="en-US" sz="1600" dirty="0" smtClean="0"/>
              <a:t>(</a:t>
            </a:r>
            <a:r>
              <a:rPr lang="en-US" sz="1600" dirty="0" err="1" smtClean="0"/>
              <a:t>E</a:t>
            </a:r>
            <a:r>
              <a:rPr lang="en-US" sz="1200" dirty="0" err="1">
                <a:solidFill>
                  <a:prstClr val="black"/>
                </a:solidFill>
              </a:rPr>
              <a:t>ni</a:t>
            </a:r>
            <a:r>
              <a:rPr lang="en-US" sz="1600" dirty="0" smtClean="0"/>
              <a:t>) and </a:t>
            </a:r>
            <a:r>
              <a:rPr lang="el-GR" sz="1600" dirty="0"/>
              <a:t>Ψ</a:t>
            </a:r>
            <a:r>
              <a:rPr lang="en-US" sz="1600" dirty="0" smtClean="0"/>
              <a:t>(</a:t>
            </a:r>
            <a:r>
              <a:rPr lang="en-US" sz="1600" dirty="0" err="1" smtClean="0"/>
              <a:t>E</a:t>
            </a:r>
            <a:r>
              <a:rPr lang="en-US" sz="1200" dirty="0" err="1" smtClean="0">
                <a:solidFill>
                  <a:prstClr val="black"/>
                </a:solidFill>
              </a:rPr>
              <a:t>ni</a:t>
            </a:r>
            <a:r>
              <a:rPr lang="en-US" sz="1600" dirty="0" err="1" smtClean="0"/>
              <a:t>,</a:t>
            </a:r>
            <a:r>
              <a:rPr lang="en-US" sz="1600" dirty="0" err="1" smtClean="0">
                <a:solidFill>
                  <a:prstClr val="black"/>
                </a:solidFill>
              </a:rPr>
              <a:t>E</a:t>
            </a:r>
            <a:r>
              <a:rPr lang="en-US" sz="1200" dirty="0" err="1" smtClean="0">
                <a:solidFill>
                  <a:prstClr val="black"/>
                </a:solidFill>
              </a:rPr>
              <a:t>no</a:t>
            </a:r>
            <a:r>
              <a:rPr lang="en-US" sz="1600" dirty="0" smtClean="0"/>
              <a:t>) appear in </a:t>
            </a:r>
            <a:r>
              <a:rPr lang="en-US" sz="1600" dirty="0" smtClean="0">
                <a:solidFill>
                  <a:srgbClr val="FF0000"/>
                </a:solidFill>
              </a:rPr>
              <a:t>separate </a:t>
            </a:r>
            <a:r>
              <a:rPr lang="en-US" sz="1600" dirty="0" smtClean="0"/>
              <a:t>evaluated data </a:t>
            </a:r>
            <a:r>
              <a:rPr lang="en-US" sz="1600" dirty="0" smtClean="0">
                <a:solidFill>
                  <a:srgbClr val="FF0000"/>
                </a:solidFill>
              </a:rPr>
              <a:t>files</a:t>
            </a:r>
            <a:r>
              <a:rPr lang="en-US" sz="16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 smtClean="0"/>
              <a:t>ν</a:t>
            </a:r>
            <a:r>
              <a:rPr lang="en-US" sz="1600" dirty="0" smtClean="0"/>
              <a:t>(</a:t>
            </a:r>
            <a:r>
              <a:rPr lang="en-US" sz="1600" dirty="0" err="1" smtClean="0"/>
              <a:t>E</a:t>
            </a:r>
            <a:r>
              <a:rPr lang="en-US" sz="1200" dirty="0" err="1">
                <a:solidFill>
                  <a:prstClr val="black"/>
                </a:solidFill>
              </a:rPr>
              <a:t>ni</a:t>
            </a:r>
            <a:r>
              <a:rPr lang="en-US" sz="1600" dirty="0" smtClean="0"/>
              <a:t>) and </a:t>
            </a:r>
            <a:r>
              <a:rPr lang="el-GR" sz="1600" dirty="0" smtClean="0"/>
              <a:t>Ψ</a:t>
            </a:r>
            <a:r>
              <a:rPr lang="en-US" sz="1600" dirty="0" smtClean="0"/>
              <a:t>(</a:t>
            </a:r>
            <a:r>
              <a:rPr lang="en-US" sz="1600" dirty="0" err="1" smtClean="0"/>
              <a:t>E</a:t>
            </a:r>
            <a:r>
              <a:rPr lang="en-US" sz="1200" dirty="0" err="1" smtClean="0">
                <a:solidFill>
                  <a:prstClr val="black"/>
                </a:solidFill>
              </a:rPr>
              <a:t>ni</a:t>
            </a:r>
            <a:r>
              <a:rPr lang="en-US" sz="1600" dirty="0" err="1" smtClean="0"/>
              <a:t>,</a:t>
            </a:r>
            <a:r>
              <a:rPr lang="en-US" sz="1600" dirty="0" err="1" smtClean="0">
                <a:solidFill>
                  <a:prstClr val="black"/>
                </a:solidFill>
              </a:rPr>
              <a:t>E</a:t>
            </a:r>
            <a:r>
              <a:rPr lang="en-US" sz="1200" dirty="0" err="1" smtClean="0">
                <a:solidFill>
                  <a:prstClr val="black"/>
                </a:solidFill>
              </a:rPr>
              <a:t>no</a:t>
            </a:r>
            <a:r>
              <a:rPr lang="en-US" sz="1600" dirty="0" smtClean="0"/>
              <a:t>) are usually </a:t>
            </a:r>
            <a:r>
              <a:rPr lang="en-US" sz="1600" dirty="0" smtClean="0">
                <a:solidFill>
                  <a:srgbClr val="FF0000"/>
                </a:solidFill>
              </a:rPr>
              <a:t>measured </a:t>
            </a:r>
            <a:r>
              <a:rPr lang="en-US" sz="1600" dirty="0" smtClean="0"/>
              <a:t>using quite </a:t>
            </a:r>
            <a:r>
              <a:rPr lang="en-US" sz="1600" dirty="0" smtClean="0">
                <a:solidFill>
                  <a:srgbClr val="FF0000"/>
                </a:solidFill>
              </a:rPr>
              <a:t>different experimental techniques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 smtClean="0"/>
              <a:t>ν</a:t>
            </a:r>
            <a:r>
              <a:rPr lang="en-US" sz="1600" dirty="0" smtClean="0"/>
              <a:t>(</a:t>
            </a:r>
            <a:r>
              <a:rPr lang="en-US" sz="1600" dirty="0" err="1" smtClean="0"/>
              <a:t>E</a:t>
            </a:r>
            <a:r>
              <a:rPr lang="en-US" sz="1200" dirty="0" err="1">
                <a:solidFill>
                  <a:prstClr val="black"/>
                </a:solidFill>
              </a:rPr>
              <a:t>ni</a:t>
            </a:r>
            <a:r>
              <a:rPr lang="en-US" sz="1600" dirty="0" smtClean="0"/>
              <a:t>) is usually known to considerably </a:t>
            </a:r>
            <a:r>
              <a:rPr lang="en-US" sz="1600" dirty="0" smtClean="0">
                <a:solidFill>
                  <a:srgbClr val="FF0000"/>
                </a:solidFill>
              </a:rPr>
              <a:t>better accuracy </a:t>
            </a:r>
            <a:r>
              <a:rPr lang="en-US" sz="1600" dirty="0" smtClean="0"/>
              <a:t>than </a:t>
            </a:r>
            <a:r>
              <a:rPr lang="el-GR" sz="1600" dirty="0" smtClean="0"/>
              <a:t>Ψ</a:t>
            </a:r>
            <a:r>
              <a:rPr lang="en-US" sz="1600" dirty="0" smtClean="0"/>
              <a:t>(</a:t>
            </a:r>
            <a:r>
              <a:rPr lang="en-US" sz="1600" dirty="0" err="1" smtClean="0"/>
              <a:t>E</a:t>
            </a:r>
            <a:r>
              <a:rPr lang="en-US" sz="1200" dirty="0" err="1">
                <a:solidFill>
                  <a:prstClr val="black"/>
                </a:solidFill>
              </a:rPr>
              <a:t>ni</a:t>
            </a:r>
            <a:r>
              <a:rPr lang="en-US" sz="1600" dirty="0" err="1" smtClean="0"/>
              <a:t>,E</a:t>
            </a:r>
            <a:r>
              <a:rPr lang="en-US" sz="1200" dirty="0" err="1" smtClean="0"/>
              <a:t>no</a:t>
            </a:r>
            <a:r>
              <a:rPr lang="en-US" sz="16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l-GR" dirty="0">
                <a:solidFill>
                  <a:srgbClr val="FF0000"/>
                </a:solidFill>
              </a:rPr>
              <a:t>Ψ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sz="1400" dirty="0" err="1">
                <a:solidFill>
                  <a:srgbClr val="FF0000"/>
                </a:solidFill>
              </a:rPr>
              <a:t>ni</a:t>
            </a:r>
            <a:r>
              <a:rPr lang="en-US" dirty="0" err="1">
                <a:solidFill>
                  <a:srgbClr val="FF0000"/>
                </a:solidFill>
              </a:rPr>
              <a:t>,E</a:t>
            </a:r>
            <a:r>
              <a:rPr lang="en-US" sz="1400" dirty="0" err="1">
                <a:solidFill>
                  <a:srgbClr val="FF0000"/>
                </a:solidFill>
              </a:rPr>
              <a:t>no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prstClr val="black"/>
                </a:solidFill>
              </a:rPr>
              <a:t>is referred to as a </a:t>
            </a:r>
            <a:r>
              <a:rPr lang="en-US" dirty="0" smtClean="0">
                <a:solidFill>
                  <a:srgbClr val="FF0000"/>
                </a:solidFill>
              </a:rPr>
              <a:t>prompt fission neutron spectrum</a:t>
            </a:r>
            <a:r>
              <a:rPr lang="en-US" dirty="0" smtClean="0">
                <a:solidFill>
                  <a:prstClr val="black"/>
                </a:solidFill>
              </a:rPr>
              <a:t> or, for short, a </a:t>
            </a:r>
            <a:r>
              <a:rPr lang="en-US" dirty="0" smtClean="0">
                <a:solidFill>
                  <a:srgbClr val="FF0000"/>
                </a:solidFill>
              </a:rPr>
              <a:t>PFNS</a:t>
            </a:r>
            <a:r>
              <a:rPr lang="en-US" dirty="0" smtClean="0">
                <a:solidFill>
                  <a:prstClr val="black"/>
                </a:solidFill>
              </a:rPr>
              <a:t>. It is effectively a </a:t>
            </a:r>
            <a:r>
              <a:rPr lang="en-US" dirty="0" smtClean="0">
                <a:solidFill>
                  <a:srgbClr val="FF0000"/>
                </a:solidFill>
              </a:rPr>
              <a:t>probability distribution</a:t>
            </a:r>
            <a:r>
              <a:rPr lang="en-US" dirty="0" smtClean="0"/>
              <a:t> (PDF)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sz="1400" dirty="0" err="1">
                <a:solidFill>
                  <a:srgbClr val="FF0000"/>
                </a:solidFill>
              </a:rPr>
              <a:t>ni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/>
              <a:t>is known as </a:t>
            </a:r>
            <a:r>
              <a:rPr lang="en-US" dirty="0" smtClean="0">
                <a:solidFill>
                  <a:srgbClr val="FF0000"/>
                </a:solidFill>
              </a:rPr>
              <a:t>nu-bar</a:t>
            </a:r>
            <a:r>
              <a:rPr lang="en-US" dirty="0" smtClean="0"/>
              <a:t>., i.e., total number of prompt neutrons per fission.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833646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i="1" dirty="0"/>
              <a:t>ENDF-6 Formats </a:t>
            </a:r>
            <a:r>
              <a:rPr lang="en-US" sz="1400" i="1" dirty="0" smtClean="0"/>
              <a:t>Manual</a:t>
            </a:r>
            <a:r>
              <a:rPr lang="en-US" sz="1400" dirty="0" smtClean="0"/>
              <a:t>, ed. M. Herman and A. </a:t>
            </a:r>
            <a:r>
              <a:rPr lang="en-US" sz="1400" dirty="0" err="1" smtClean="0"/>
              <a:t>Trkov</a:t>
            </a:r>
            <a:r>
              <a:rPr lang="en-US" sz="1400" dirty="0"/>
              <a:t>, </a:t>
            </a:r>
            <a:r>
              <a:rPr lang="en-US" sz="1400" dirty="0" smtClean="0"/>
              <a:t>Report BNL-90365-2009, Rev.1 (2010).</a:t>
            </a:r>
          </a:p>
          <a:p>
            <a:r>
              <a:rPr lang="en-US" sz="1400" dirty="0" smtClean="0"/>
              <a:t>** For the major actinides (i.e., </a:t>
            </a:r>
            <a:r>
              <a:rPr lang="en-US" sz="1400" baseline="30000" dirty="0" smtClean="0"/>
              <a:t>235,238</a:t>
            </a:r>
            <a:r>
              <a:rPr lang="en-US" sz="1400" dirty="0" smtClean="0"/>
              <a:t>U and </a:t>
            </a:r>
            <a:r>
              <a:rPr lang="en-US" sz="1400" baseline="30000" dirty="0" smtClean="0"/>
              <a:t>239</a:t>
            </a:r>
            <a:r>
              <a:rPr lang="en-US" sz="1400" dirty="0" smtClean="0"/>
              <a:t>Pu) nu-bar and PFNS are given in ENDF/B to ≤ 30 MeV, depending on the fissionable isotope. For most applications, 20 MeV is a practical upper limit of emitted neutron energy.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904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would appear at first glance that the procedures for evaluating PFNS and cross sections should be essentially the same: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Assemble the experimental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Adjust these data as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Eliminate poor quality or otherwise questionable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Include a model to fill regions poorly represented by experimental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Employ least-squares methods.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810000"/>
            <a:ext cx="388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Indeed, there are many </a:t>
            </a:r>
            <a:r>
              <a:rPr lang="en-US" dirty="0" smtClean="0">
                <a:solidFill>
                  <a:srgbClr val="FF0000"/>
                </a:solidFill>
              </a:rPr>
              <a:t>similarities</a:t>
            </a:r>
            <a:r>
              <a:rPr lang="en-US" dirty="0" smtClean="0"/>
              <a:t>, but there are certain </a:t>
            </a:r>
            <a:r>
              <a:rPr lang="en-US" dirty="0" smtClean="0">
                <a:solidFill>
                  <a:srgbClr val="FF0000"/>
                </a:solidFill>
              </a:rPr>
              <a:t>differences</a:t>
            </a:r>
            <a:r>
              <a:rPr lang="en-US" dirty="0" smtClean="0"/>
              <a:t> that have important implications for applications, especially as related to the </a:t>
            </a:r>
            <a:r>
              <a:rPr lang="en-US" dirty="0" smtClean="0">
                <a:solidFill>
                  <a:srgbClr val="FF0000"/>
                </a:solidFill>
              </a:rPr>
              <a:t>covariance matrices</a:t>
            </a:r>
            <a:r>
              <a:rPr lang="en-US" dirty="0" smtClean="0"/>
              <a:t> for the evaluated PFNS as opposed to those for cross sections. These differences stem mainly from: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Scaling.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Normalization.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419475"/>
            <a:ext cx="43719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"/>
            <a:ext cx="43053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4532" y="7620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Scaling? Normalization? What is the Difference?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These two terms tend to be </a:t>
            </a:r>
            <a:r>
              <a:rPr lang="en-US" sz="2800" dirty="0" smtClean="0">
                <a:solidFill>
                  <a:srgbClr val="FF0000"/>
                </a:solidFill>
              </a:rPr>
              <a:t>used interchangeably </a:t>
            </a:r>
            <a:r>
              <a:rPr lang="en-US" sz="2800" dirty="0" smtClean="0"/>
              <a:t>in the literature --- this can lead to </a:t>
            </a:r>
            <a:r>
              <a:rPr lang="en-US" sz="2800" dirty="0" smtClean="0">
                <a:solidFill>
                  <a:srgbClr val="FF0000"/>
                </a:solidFill>
              </a:rPr>
              <a:t>confusion</a:t>
            </a:r>
            <a:r>
              <a:rPr lang="en-US" sz="2800" dirty="0" smtClean="0"/>
              <a:t> for PFNS.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 the case of PFNS, “normalization” is a </a:t>
            </a:r>
            <a:r>
              <a:rPr lang="en-US" sz="2800" dirty="0" smtClean="0">
                <a:solidFill>
                  <a:srgbClr val="FF0000"/>
                </a:solidFill>
              </a:rPr>
              <a:t>particular type </a:t>
            </a:r>
            <a:r>
              <a:rPr lang="en-US" sz="2800" dirty="0" smtClean="0"/>
              <a:t>of “scaling” --- there is no change in the “shape” of a spectrum whether it is “scaled” or “normalized”.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But, there are </a:t>
            </a:r>
            <a:r>
              <a:rPr lang="en-US" sz="2800" dirty="0" smtClean="0">
                <a:solidFill>
                  <a:srgbClr val="FF0000"/>
                </a:solidFill>
              </a:rPr>
              <a:t>profound differences </a:t>
            </a:r>
            <a:r>
              <a:rPr lang="en-US" sz="2800" dirty="0" smtClean="0"/>
              <a:t>in the </a:t>
            </a:r>
            <a:r>
              <a:rPr lang="en-US" sz="2800" dirty="0" smtClean="0">
                <a:solidFill>
                  <a:srgbClr val="FF0000"/>
                </a:solidFill>
              </a:rPr>
              <a:t>covariance matrices </a:t>
            </a:r>
            <a:r>
              <a:rPr lang="en-US" sz="2800" dirty="0" smtClean="0"/>
              <a:t>for “scaled” and “normalized” PFNS.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talk discusses the differences and their impact.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234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2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Concept of Scaling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765750"/>
            <a:ext cx="6705601" cy="341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42672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a proper evaluation, the </a:t>
            </a:r>
            <a:r>
              <a:rPr lang="en-US" dirty="0" smtClean="0">
                <a:solidFill>
                  <a:srgbClr val="FF0000"/>
                </a:solidFill>
              </a:rPr>
              <a:t>input data </a:t>
            </a:r>
            <a:r>
              <a:rPr lang="en-US" dirty="0" smtClean="0"/>
              <a:t>must be </a:t>
            </a:r>
            <a:r>
              <a:rPr lang="en-US" dirty="0" smtClean="0">
                <a:solidFill>
                  <a:srgbClr val="FF0000"/>
                </a:solidFill>
              </a:rPr>
              <a:t>comparable</a:t>
            </a:r>
            <a:r>
              <a:rPr lang="en-US" dirty="0" smtClean="0"/>
              <a:t> (no apples vs. bananas).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Differences in otherwise “comparable” measured PFNS </a:t>
            </a:r>
            <a:r>
              <a:rPr lang="en-US" b="1" dirty="0" smtClean="0">
                <a:solidFill>
                  <a:srgbClr val="FF0000"/>
                </a:solidFill>
              </a:rPr>
              <a:t>SHAPE</a:t>
            </a:r>
            <a:r>
              <a:rPr lang="en-US" dirty="0" smtClean="0"/>
              <a:t> values arise mainly from different </a:t>
            </a:r>
            <a:r>
              <a:rPr lang="en-US" dirty="0" smtClean="0">
                <a:solidFill>
                  <a:srgbClr val="FF0000"/>
                </a:solidFill>
              </a:rPr>
              <a:t>fission fragment </a:t>
            </a:r>
            <a:r>
              <a:rPr lang="en-US" dirty="0" smtClean="0"/>
              <a:t>and/or </a:t>
            </a:r>
            <a:r>
              <a:rPr lang="en-US" dirty="0" smtClean="0">
                <a:solidFill>
                  <a:srgbClr val="FF0000"/>
                </a:solidFill>
              </a:rPr>
              <a:t>neutron detection efficiencies </a:t>
            </a:r>
            <a:r>
              <a:rPr lang="en-US" dirty="0" smtClean="0"/>
              <a:t>in the experimental setups.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Scaled PFNS are PFNS shapes such that each value in a particular set is </a:t>
            </a:r>
            <a:r>
              <a:rPr lang="en-US" dirty="0" smtClean="0">
                <a:solidFill>
                  <a:srgbClr val="FF0000"/>
                </a:solidFill>
              </a:rPr>
              <a:t>multiplied by the same constant </a:t>
            </a:r>
            <a:r>
              <a:rPr lang="en-US" dirty="0" smtClean="0"/>
              <a:t>so that the ensemble of included data sets can be treated as “comparable”. Otherwise, </a:t>
            </a:r>
            <a:r>
              <a:rPr lang="en-US" dirty="0" smtClean="0">
                <a:solidFill>
                  <a:srgbClr val="FF0000"/>
                </a:solidFill>
              </a:rPr>
              <a:t>too large chi-square values </a:t>
            </a:r>
            <a:r>
              <a:rPr lang="en-US" dirty="0" smtClean="0"/>
              <a:t>will be generated in </a:t>
            </a:r>
            <a:r>
              <a:rPr lang="en-US" dirty="0" smtClean="0">
                <a:solidFill>
                  <a:srgbClr val="FF0000"/>
                </a:solidFill>
              </a:rPr>
              <a:t>least-squares evaluations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is </a:t>
            </a:r>
            <a:r>
              <a:rPr lang="en-US" b="1" dirty="0" smtClean="0">
                <a:solidFill>
                  <a:srgbClr val="FF0000"/>
                </a:solidFill>
              </a:rPr>
              <a:t>no unique way to scale </a:t>
            </a:r>
            <a:r>
              <a:rPr lang="en-US" dirty="0" smtClean="0"/>
              <a:t>PFNS. </a:t>
            </a:r>
            <a:r>
              <a:rPr lang="en-US" dirty="0" smtClean="0">
                <a:solidFill>
                  <a:srgbClr val="FF0000"/>
                </a:solidFill>
              </a:rPr>
              <a:t>Optimal scaling minimizes </a:t>
            </a:r>
            <a:r>
              <a:rPr lang="en-US" dirty="0" smtClean="0"/>
              <a:t>the solution </a:t>
            </a:r>
            <a:r>
              <a:rPr lang="en-US" dirty="0" smtClean="0">
                <a:solidFill>
                  <a:srgbClr val="FF0000"/>
                </a:solidFill>
              </a:rPr>
              <a:t>chi-square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scaling process is relative </a:t>
            </a:r>
            <a:r>
              <a:rPr lang="en-US" dirty="0" smtClean="0"/>
              <a:t>… absolute values of the scaled PFNS are not needed.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2505075" y="990600"/>
            <a:ext cx="152400" cy="228600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514600" y="1647825"/>
            <a:ext cx="152400" cy="228600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2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340" y="304800"/>
            <a:ext cx="6588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Scaling Procedures and Characteristics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36345" y="10668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Scaling  equations (in an energy-group formulation):</a:t>
            </a:r>
          </a:p>
          <a:p>
            <a:pPr algn="ctr"/>
            <a:endParaRPr lang="en-US" dirty="0"/>
          </a:p>
          <a:p>
            <a:pPr algn="ctr"/>
            <a:r>
              <a:rPr lang="el-GR" dirty="0" smtClean="0"/>
              <a:t>Ω</a:t>
            </a:r>
            <a:r>
              <a:rPr lang="en-US" sz="1200" dirty="0" err="1" smtClean="0"/>
              <a:t>ki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sz="1200" dirty="0" err="1" smtClean="0"/>
              <a:t>k</a:t>
            </a:r>
            <a:r>
              <a:rPr lang="en-US" dirty="0" smtClean="0"/>
              <a:t> </a:t>
            </a:r>
            <a:r>
              <a:rPr lang="el-GR" dirty="0" smtClean="0">
                <a:latin typeface="Calibri"/>
              </a:rPr>
              <a:t>Φ</a:t>
            </a:r>
            <a:r>
              <a:rPr lang="en-US" sz="1200" dirty="0" err="1" smtClean="0">
                <a:latin typeface="Calibri"/>
              </a:rPr>
              <a:t>ki</a:t>
            </a:r>
            <a:r>
              <a:rPr lang="en-US" dirty="0" smtClean="0">
                <a:latin typeface="Calibri"/>
              </a:rPr>
              <a:t>    (k=1,K; </a:t>
            </a:r>
            <a:r>
              <a:rPr lang="en-US" dirty="0" err="1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=1,n)</a:t>
            </a:r>
          </a:p>
          <a:p>
            <a:endParaRPr lang="en-US" dirty="0">
              <a:latin typeface="Calibri"/>
            </a:endParaRPr>
          </a:p>
          <a:p>
            <a:pPr algn="ctr"/>
            <a:r>
              <a:rPr lang="en-US" dirty="0" err="1" smtClean="0">
                <a:latin typeface="Calibri"/>
              </a:rPr>
              <a:t>Cov</a:t>
            </a:r>
            <a:r>
              <a:rPr lang="en-US" dirty="0" smtClean="0">
                <a:latin typeface="Calibri"/>
              </a:rPr>
              <a:t>(</a:t>
            </a:r>
            <a:r>
              <a:rPr lang="el-GR" b="1" dirty="0"/>
              <a:t>Ω</a:t>
            </a:r>
            <a:r>
              <a:rPr lang="en-US" sz="1200" dirty="0"/>
              <a:t>k</a:t>
            </a:r>
            <a:r>
              <a:rPr lang="en-US" dirty="0" smtClean="0">
                <a:latin typeface="Calibri"/>
              </a:rPr>
              <a:t>) = (</a:t>
            </a:r>
            <a:r>
              <a:rPr lang="en-US" dirty="0" err="1" smtClean="0"/>
              <a:t>c</a:t>
            </a:r>
            <a:r>
              <a:rPr lang="en-US" sz="1200" dirty="0" err="1" smtClean="0"/>
              <a:t>k</a:t>
            </a:r>
            <a:r>
              <a:rPr lang="en-US" dirty="0" smtClean="0">
                <a:latin typeface="Calibri"/>
              </a:rPr>
              <a:t> x </a:t>
            </a:r>
            <a:r>
              <a:rPr lang="en-US" dirty="0" err="1" smtClean="0"/>
              <a:t>c</a:t>
            </a:r>
            <a:r>
              <a:rPr lang="en-US" sz="1200" dirty="0" err="1" smtClean="0"/>
              <a:t>k</a:t>
            </a:r>
            <a:r>
              <a:rPr lang="en-US" dirty="0" smtClean="0">
                <a:latin typeface="Calibri"/>
              </a:rPr>
              <a:t>) </a:t>
            </a:r>
            <a:r>
              <a:rPr lang="en-US" dirty="0" err="1" smtClean="0">
                <a:latin typeface="Calibri"/>
              </a:rPr>
              <a:t>Cov</a:t>
            </a:r>
            <a:r>
              <a:rPr lang="en-US" dirty="0" smtClean="0">
                <a:latin typeface="Calibri"/>
              </a:rPr>
              <a:t>(</a:t>
            </a:r>
            <a:r>
              <a:rPr lang="el-GR" b="1" dirty="0" smtClean="0"/>
              <a:t>Φ</a:t>
            </a:r>
            <a:r>
              <a:rPr lang="en-US" sz="1200" dirty="0" smtClean="0"/>
              <a:t>k</a:t>
            </a:r>
            <a:r>
              <a:rPr lang="en-US" dirty="0" smtClean="0">
                <a:latin typeface="Calibri"/>
              </a:rPr>
              <a:t>)</a:t>
            </a:r>
          </a:p>
          <a:p>
            <a:pPr algn="ctr"/>
            <a:endParaRPr lang="en-US" dirty="0">
              <a:latin typeface="Calibri"/>
            </a:endParaRPr>
          </a:p>
          <a:p>
            <a:pPr algn="ctr"/>
            <a:r>
              <a:rPr lang="el-GR" b="1" dirty="0" smtClean="0"/>
              <a:t>Φ</a:t>
            </a:r>
            <a:r>
              <a:rPr lang="en-US" sz="1200" dirty="0" smtClean="0"/>
              <a:t>k</a:t>
            </a:r>
            <a:r>
              <a:rPr lang="en-US" dirty="0" smtClean="0">
                <a:latin typeface="Calibri"/>
              </a:rPr>
              <a:t> is the unscaled PFNS and </a:t>
            </a:r>
            <a:r>
              <a:rPr lang="el-GR" b="1" dirty="0"/>
              <a:t>Ω</a:t>
            </a:r>
            <a:r>
              <a:rPr lang="en-US" sz="1200" dirty="0"/>
              <a:t>k</a:t>
            </a:r>
            <a:r>
              <a:rPr lang="en-US" dirty="0" smtClean="0">
                <a:latin typeface="Calibri"/>
              </a:rPr>
              <a:t> is the scaled PFNS.</a:t>
            </a:r>
          </a:p>
          <a:p>
            <a:pPr algn="ctr"/>
            <a:endParaRPr lang="en-US" dirty="0" smtClean="0">
              <a:latin typeface="Calibri"/>
            </a:endParaRPr>
          </a:p>
          <a:p>
            <a:pPr algn="ctr"/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l-GR" b="1" dirty="0" smtClean="0"/>
              <a:t>Φ</a:t>
            </a:r>
            <a:r>
              <a:rPr lang="en-US" sz="1200" dirty="0" smtClean="0"/>
              <a:t>k</a:t>
            </a:r>
            <a:r>
              <a:rPr lang="en-US" dirty="0"/>
              <a:t>)</a:t>
            </a:r>
            <a:r>
              <a:rPr lang="en-US" dirty="0" smtClean="0">
                <a:latin typeface="Calibri"/>
              </a:rPr>
              <a:t> is the unscaled covariance matrix and 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l-GR" b="1" dirty="0"/>
              <a:t>Ω</a:t>
            </a:r>
            <a:r>
              <a:rPr lang="en-US" sz="1200" dirty="0"/>
              <a:t>k</a:t>
            </a:r>
            <a:r>
              <a:rPr lang="en-US" dirty="0"/>
              <a:t>)</a:t>
            </a:r>
            <a:r>
              <a:rPr lang="en-US" dirty="0" smtClean="0">
                <a:latin typeface="Calibri"/>
              </a:rPr>
              <a:t> is the scaled covariance matrix.</a:t>
            </a:r>
          </a:p>
          <a:p>
            <a:pPr algn="ctr"/>
            <a:endParaRPr lang="en-US" dirty="0"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</a:rPr>
              <a:t>Scaling 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preserves PFNS shape </a:t>
            </a:r>
            <a:r>
              <a:rPr lang="en-US" dirty="0" smtClean="0">
                <a:latin typeface="Calibri"/>
              </a:rPr>
              <a:t>AND the 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correlation pattern </a:t>
            </a:r>
            <a:r>
              <a:rPr lang="en-US" dirty="0" smtClean="0">
                <a:latin typeface="Calibri"/>
              </a:rPr>
              <a:t>of the 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covariance matrix</a:t>
            </a:r>
            <a:r>
              <a:rPr lang="en-US" dirty="0" smtClean="0">
                <a:latin typeface="Calibri"/>
              </a:rPr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081" y="4648200"/>
            <a:ext cx="2509837" cy="17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2509837" cy="17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48006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/>
              </a:rPr>
              <a:t>←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/>
              <a:t>Before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      After </a:t>
            </a:r>
            <a:r>
              <a:rPr lang="en-US" b="1" dirty="0" smtClean="0">
                <a:latin typeface="Calibri"/>
              </a:rPr>
              <a:t>→</a:t>
            </a:r>
          </a:p>
          <a:p>
            <a:endParaRPr lang="en-US" dirty="0" smtClean="0">
              <a:latin typeface="Calibri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alibri"/>
              </a:rPr>
              <a:t>No change!!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6324600"/>
            <a:ext cx="228600" cy="152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15000" y="63246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1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Normalization </a:t>
            </a:r>
            <a:r>
              <a:rPr lang="en-US" sz="3200" dirty="0"/>
              <a:t>Procedures and Characteristics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u="sng" dirty="0" smtClean="0"/>
              <a:t>Ω</a:t>
            </a:r>
            <a:r>
              <a:rPr lang="en-US" u="sng" dirty="0" smtClean="0"/>
              <a:t> scaled --- but not normalized</a:t>
            </a:r>
            <a:endParaRPr lang="en-US" u="sng" dirty="0"/>
          </a:p>
          <a:p>
            <a:r>
              <a:rPr lang="en-US" dirty="0" smtClean="0"/>
              <a:t>G = ∑</a:t>
            </a:r>
            <a:r>
              <a:rPr lang="en-US" sz="1200" dirty="0" smtClean="0"/>
              <a:t>available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sz="1200" dirty="0" err="1" smtClean="0"/>
              <a:t>i</a:t>
            </a:r>
            <a:r>
              <a:rPr lang="en-US" dirty="0" smtClean="0"/>
              <a:t> = arbitrary    (collection of available scaled group values for a PFNS </a:t>
            </a:r>
            <a:r>
              <a:rPr lang="el-GR" b="1" dirty="0" smtClean="0"/>
              <a:t>Ω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pPr algn="ctr"/>
            <a:r>
              <a:rPr lang="el-GR" b="1" u="sng" dirty="0"/>
              <a:t>Ψ</a:t>
            </a:r>
            <a:r>
              <a:rPr lang="el-GR" u="sng" dirty="0"/>
              <a:t> </a:t>
            </a:r>
            <a:r>
              <a:rPr lang="en-US" u="sng" dirty="0" smtClean="0"/>
              <a:t>normalized</a:t>
            </a:r>
            <a:endParaRPr lang="en-US" u="sng" dirty="0"/>
          </a:p>
          <a:p>
            <a:r>
              <a:rPr lang="en-US" dirty="0" smtClean="0"/>
              <a:t>∑</a:t>
            </a:r>
            <a:r>
              <a:rPr lang="en-US" sz="1200" dirty="0" smtClean="0"/>
              <a:t>all</a:t>
            </a:r>
            <a:r>
              <a:rPr lang="en-US" dirty="0" smtClean="0"/>
              <a:t> </a:t>
            </a:r>
            <a:r>
              <a:rPr lang="el-GR" dirty="0" smtClean="0"/>
              <a:t>Ψ</a:t>
            </a:r>
            <a:r>
              <a:rPr lang="en-US" sz="1200" dirty="0" err="1" smtClean="0"/>
              <a:t>i</a:t>
            </a:r>
            <a:r>
              <a:rPr lang="en-US" dirty="0" smtClean="0"/>
              <a:t> = 1 (</a:t>
            </a:r>
            <a:r>
              <a:rPr lang="en-US" dirty="0" smtClean="0">
                <a:solidFill>
                  <a:srgbClr val="FF0000"/>
                </a:solidFill>
              </a:rPr>
              <a:t>summing every group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 to an upper energy 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sz="1400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should yield</a:t>
            </a:r>
            <a:r>
              <a:rPr lang="en-US" dirty="0" smtClean="0">
                <a:solidFill>
                  <a:srgbClr val="FF0000"/>
                </a:solidFill>
              </a:rPr>
              <a:t> unity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849434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Covariance Normalization</a:t>
            </a:r>
          </a:p>
          <a:p>
            <a:pPr algn="ctr"/>
            <a:r>
              <a:rPr lang="en-US" dirty="0" smtClean="0"/>
              <a:t>Procedure for Group PFNS: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l-GR" b="1" dirty="0" smtClean="0"/>
              <a:t>Ψ</a:t>
            </a:r>
            <a:r>
              <a:rPr lang="en-US" dirty="0" smtClean="0"/>
              <a:t>) = </a:t>
            </a:r>
            <a:r>
              <a:rPr lang="en-US" b="1" dirty="0" smtClean="0"/>
              <a:t>Q </a:t>
            </a:r>
            <a:r>
              <a:rPr lang="en-US" dirty="0" smtClean="0"/>
              <a:t>x 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l-GR" b="1" dirty="0" smtClean="0"/>
              <a:t>Ω</a:t>
            </a:r>
            <a:r>
              <a:rPr lang="en-US" dirty="0" smtClean="0"/>
              <a:t>) x </a:t>
            </a:r>
            <a:r>
              <a:rPr lang="en-US" b="1" dirty="0" err="1" smtClean="0"/>
              <a:t>Q</a:t>
            </a:r>
            <a:r>
              <a:rPr lang="en-US" sz="1400" dirty="0" err="1" smtClean="0"/>
              <a:t>transpose</a:t>
            </a:r>
            <a:endParaRPr lang="en-US" sz="1400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254947"/>
              </p:ext>
            </p:extLst>
          </p:nvPr>
        </p:nvGraphicFramePr>
        <p:xfrm>
          <a:off x="304800" y="4267200"/>
          <a:ext cx="3276600" cy="2204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6600"/>
              </a:tblGrid>
              <a:tr h="541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ij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= (G*</a:t>
                      </a:r>
                      <a:r>
                        <a:rPr lang="el-GR" sz="1800" u="none" strike="noStrike" dirty="0">
                          <a:effectLst/>
                        </a:rPr>
                        <a:t>δ</a:t>
                      </a:r>
                      <a:r>
                        <a:rPr lang="en-US" sz="1400" u="none" strike="noStrike" dirty="0" err="1">
                          <a:effectLst/>
                        </a:rPr>
                        <a:t>ij</a:t>
                      </a:r>
                      <a:r>
                        <a:rPr lang="en-US" sz="1800" u="none" strike="noStrike" dirty="0">
                          <a:effectLst/>
                        </a:rPr>
                        <a:t> - </a:t>
                      </a:r>
                      <a:r>
                        <a:rPr lang="el-GR" sz="1800" u="none" strike="noStrike" dirty="0">
                          <a:effectLst/>
                        </a:rPr>
                        <a:t>Ω</a:t>
                      </a:r>
                      <a:r>
                        <a:rPr lang="en-US" sz="1400" u="none" strike="noStrike" dirty="0" err="1">
                          <a:effectLst/>
                        </a:rPr>
                        <a:t>i</a:t>
                      </a:r>
                      <a:r>
                        <a:rPr lang="en-US" sz="1800" u="none" strike="noStrike" dirty="0">
                          <a:effectLst/>
                        </a:rPr>
                        <a:t>)/</a:t>
                      </a:r>
                      <a:r>
                        <a:rPr lang="en-US" sz="1800" u="none" strike="noStrike" dirty="0" smtClean="0">
                          <a:effectLst/>
                        </a:rPr>
                        <a:t>G^2</a:t>
                      </a:r>
                    </a:p>
                    <a:p>
                      <a:pPr algn="l" fontAlgn="b"/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1800" u="none" strike="noStrike" dirty="0" smtClean="0">
                          <a:effectLst/>
                        </a:rPr>
                        <a:t>δ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ij</a:t>
                      </a:r>
                      <a:r>
                        <a:rPr lang="en-US" sz="1800" u="none" strike="noStrike" dirty="0" smtClean="0">
                          <a:effectLst/>
                        </a:rPr>
                        <a:t> = = 1 if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i</a:t>
                      </a:r>
                      <a:r>
                        <a:rPr lang="en-US" sz="1800" u="none" strike="noStrike" dirty="0" smtClean="0">
                          <a:effectLst/>
                        </a:rPr>
                        <a:t>=j and = 0 otherwise.</a:t>
                      </a:r>
                    </a:p>
                    <a:p>
                      <a:pPr algn="l" fontAlgn="b"/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The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rows</a:t>
                      </a:r>
                      <a:r>
                        <a:rPr lang="en-US" sz="18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and columns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of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cov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(</a:t>
                      </a:r>
                      <a:r>
                        <a:rPr lang="el-GR" b="1" dirty="0" smtClean="0"/>
                        <a:t>Ψ</a:t>
                      </a:r>
                      <a:r>
                        <a:rPr lang="en-US" b="0" dirty="0" smtClean="0"/>
                        <a:t>) should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sum to exactly zero </a:t>
                      </a:r>
                      <a:r>
                        <a:rPr lang="en-US" b="0" dirty="0" smtClean="0"/>
                        <a:t>(to within numerical precision</a:t>
                      </a:r>
                      <a:r>
                        <a:rPr lang="en-US" b="0" baseline="0" dirty="0" smtClean="0"/>
                        <a:t> of the computational procedure).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5200" y="2514600"/>
            <a:ext cx="5486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Any PFNS can be scaled (that’s obvious).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Since a</a:t>
            </a:r>
            <a:r>
              <a:rPr lang="en-US" sz="1600" dirty="0">
                <a:solidFill>
                  <a:srgbClr val="FF0000"/>
                </a:solidFill>
              </a:rPr>
              <a:t> normalized PFNS </a:t>
            </a:r>
            <a:r>
              <a:rPr lang="en-US" sz="1600" dirty="0"/>
              <a:t>is 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PDF</a:t>
            </a:r>
            <a:r>
              <a:rPr lang="en-US" sz="1600" dirty="0" smtClean="0"/>
              <a:t>, the </a:t>
            </a:r>
            <a:r>
              <a:rPr lang="en-US" sz="1600" dirty="0" smtClean="0">
                <a:solidFill>
                  <a:srgbClr val="FF0000"/>
                </a:solidFill>
              </a:rPr>
              <a:t>present interpretation </a:t>
            </a:r>
            <a:r>
              <a:rPr lang="en-US" sz="1600" dirty="0" smtClean="0"/>
              <a:t>of “</a:t>
            </a:r>
            <a:r>
              <a:rPr lang="en-US" sz="1600" dirty="0" smtClean="0">
                <a:solidFill>
                  <a:srgbClr val="FF0000"/>
                </a:solidFill>
              </a:rPr>
              <a:t>normalization to unity</a:t>
            </a:r>
            <a:r>
              <a:rPr lang="en-US" sz="1600" dirty="0" smtClean="0"/>
              <a:t>” requires that the </a:t>
            </a:r>
            <a:r>
              <a:rPr lang="en-US" sz="1600" dirty="0" smtClean="0">
                <a:solidFill>
                  <a:srgbClr val="FF0000"/>
                </a:solidFill>
              </a:rPr>
              <a:t>representation</a:t>
            </a:r>
            <a:r>
              <a:rPr lang="en-US" sz="1600" dirty="0" smtClean="0"/>
              <a:t> of a spectrum being normalized should </a:t>
            </a:r>
            <a:r>
              <a:rPr lang="en-US" sz="1600" dirty="0" smtClean="0">
                <a:solidFill>
                  <a:srgbClr val="FF0000"/>
                </a:solidFill>
              </a:rPr>
              <a:t>span</a:t>
            </a:r>
            <a:r>
              <a:rPr lang="en-US" sz="1600" dirty="0" smtClean="0"/>
              <a:t> the entire energy range </a:t>
            </a:r>
            <a:r>
              <a:rPr lang="en-US" sz="1600" dirty="0" smtClean="0">
                <a:solidFill>
                  <a:srgbClr val="FF0000"/>
                </a:solidFill>
              </a:rPr>
              <a:t>(0,E</a:t>
            </a:r>
            <a:r>
              <a:rPr lang="en-US" sz="1200" dirty="0" smtClean="0">
                <a:solidFill>
                  <a:srgbClr val="FF0000"/>
                </a:solidFill>
              </a:rPr>
              <a:t>m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r>
              <a:rPr lang="en-US" sz="1600" dirty="0" smtClean="0"/>
              <a:t> where the PFNS values contribute significantly to the energy integral</a:t>
            </a:r>
            <a:r>
              <a:rPr lang="en-US" sz="1600" dirty="0"/>
              <a:t> </a:t>
            </a:r>
            <a:r>
              <a:rPr lang="en-US" sz="1600" dirty="0" smtClean="0"/>
              <a:t>of that spectrum.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Most experimental PFNS cannot be directly normalized because of their </a:t>
            </a:r>
            <a:r>
              <a:rPr lang="en-US" sz="1600" dirty="0" smtClean="0">
                <a:solidFill>
                  <a:srgbClr val="FF0000"/>
                </a:solidFill>
              </a:rPr>
              <a:t>limited energy-range coverage</a:t>
            </a:r>
            <a:r>
              <a:rPr lang="en-US" sz="1600" dirty="0" smtClean="0"/>
              <a:t>. However, in some instances adequate </a:t>
            </a:r>
            <a:r>
              <a:rPr lang="en-US" sz="1600" dirty="0" smtClean="0">
                <a:solidFill>
                  <a:srgbClr val="FF0000"/>
                </a:solidFill>
              </a:rPr>
              <a:t>extrapolations</a:t>
            </a:r>
            <a:r>
              <a:rPr lang="en-US" sz="1600" dirty="0" smtClean="0"/>
              <a:t> based on models, systematics, or other information can be introduced to </a:t>
            </a:r>
            <a:r>
              <a:rPr lang="en-US" sz="1600" dirty="0" smtClean="0">
                <a:solidFill>
                  <a:srgbClr val="FF0000"/>
                </a:solidFill>
              </a:rPr>
              <a:t>enable</a:t>
            </a:r>
            <a:r>
              <a:rPr lang="en-US" sz="1600" dirty="0" smtClean="0"/>
              <a:t> a largely experimental PFNS to be normalized.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Most </a:t>
            </a:r>
            <a:r>
              <a:rPr lang="en-US" sz="1600" dirty="0" smtClean="0">
                <a:solidFill>
                  <a:srgbClr val="FF0000"/>
                </a:solidFill>
              </a:rPr>
              <a:t>model-generated</a:t>
            </a:r>
            <a:r>
              <a:rPr lang="en-US" sz="1600" dirty="0" smtClean="0"/>
              <a:t> PFNS are </a:t>
            </a:r>
            <a:r>
              <a:rPr lang="en-US" sz="1600" dirty="0" smtClean="0">
                <a:solidFill>
                  <a:srgbClr val="FF0000"/>
                </a:solidFill>
              </a:rPr>
              <a:t>inherently normalized</a:t>
            </a:r>
            <a:r>
              <a:rPr lang="en-US" sz="16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relationship between a non-normalized and a normalized PFNS is </a:t>
            </a:r>
            <a:r>
              <a:rPr lang="en-US" sz="1600" b="1" dirty="0" smtClean="0">
                <a:solidFill>
                  <a:srgbClr val="FF0000"/>
                </a:solidFill>
              </a:rPr>
              <a:t>NON-LINEAR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matrix transformation </a:t>
            </a:r>
            <a:r>
              <a:rPr lang="en-US" sz="1600" dirty="0" smtClean="0"/>
              <a:t>from non-normalized </a:t>
            </a:r>
            <a:r>
              <a:rPr lang="en-US" sz="1600" dirty="0" err="1"/>
              <a:t>Cov</a:t>
            </a:r>
            <a:r>
              <a:rPr lang="en-US" sz="1600" dirty="0"/>
              <a:t>(</a:t>
            </a:r>
            <a:r>
              <a:rPr lang="el-GR" sz="1600" b="1" dirty="0"/>
              <a:t>Ω</a:t>
            </a:r>
            <a:r>
              <a:rPr lang="en-US" sz="1600" dirty="0" smtClean="0"/>
              <a:t>) to normalized </a:t>
            </a:r>
            <a:r>
              <a:rPr lang="en-US" sz="1600" dirty="0" err="1"/>
              <a:t>Cov</a:t>
            </a:r>
            <a:r>
              <a:rPr lang="en-US" sz="1600" dirty="0"/>
              <a:t>(</a:t>
            </a:r>
            <a:r>
              <a:rPr lang="el-GR" sz="1600" b="1" dirty="0"/>
              <a:t>Ψ</a:t>
            </a:r>
            <a:r>
              <a:rPr lang="en-US" sz="1600" dirty="0" smtClean="0"/>
              <a:t>), as shown here, is </a:t>
            </a:r>
            <a:r>
              <a:rPr lang="en-US" sz="1600" dirty="0" smtClean="0">
                <a:solidFill>
                  <a:srgbClr val="FF0000"/>
                </a:solidFill>
              </a:rPr>
              <a:t>linear.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28598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Maxwell-Boltzmann (M-B)</a:t>
            </a:r>
            <a:r>
              <a:rPr lang="en-US" sz="2000" dirty="0" smtClean="0"/>
              <a:t>  Distribution</a:t>
            </a:r>
            <a:endParaRPr lang="en-US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429000"/>
            <a:ext cx="4584701" cy="28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9858"/>
            <a:ext cx="1905000" cy="153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054599"/>
            <a:ext cx="1905000" cy="153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72325" y="404567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correlations = +1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81849" y="5050054"/>
            <a:ext cx="1819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Blue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correlations = -1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57975" y="228598"/>
            <a:ext cx="2228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M-B function is an </a:t>
            </a:r>
            <a:r>
              <a:rPr lang="en-US" b="1" dirty="0" smtClean="0">
                <a:solidFill>
                  <a:srgbClr val="FF0000"/>
                </a:solidFill>
              </a:rPr>
              <a:t>extreme case</a:t>
            </a:r>
            <a:r>
              <a:rPr lang="en-US" dirty="0" smtClean="0"/>
              <a:t> that demonstrates  how normalization affects the errors and correlation matrices for a spectrum shape.</a:t>
            </a:r>
          </a:p>
          <a:p>
            <a:endParaRPr lang="en-US" dirty="0" smtClean="0"/>
          </a:p>
          <a:p>
            <a:r>
              <a:rPr lang="en-US" dirty="0" smtClean="0"/>
              <a:t>f(E) is non-normalized</a:t>
            </a:r>
          </a:p>
          <a:p>
            <a:r>
              <a:rPr lang="en-US" dirty="0" err="1" smtClean="0"/>
              <a:t>fn</a:t>
            </a:r>
            <a:r>
              <a:rPr lang="en-US" dirty="0" smtClean="0"/>
              <a:t>(E)  is normalized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019175" y="5305859"/>
            <a:ext cx="428626" cy="3905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33488" y="3810000"/>
            <a:ext cx="112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dT</a:t>
            </a:r>
            <a:r>
              <a:rPr lang="en-US" sz="1600" dirty="0" smtClean="0"/>
              <a:t>/T = 0.05</a:t>
            </a:r>
            <a:endParaRPr 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4" y="804920"/>
            <a:ext cx="62484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3581400" y="2590800"/>
            <a:ext cx="990599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1454149" y="2809875"/>
            <a:ext cx="2133599" cy="2700772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91000" y="3048000"/>
            <a:ext cx="1066800" cy="3240087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3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906765"/>
            <a:ext cx="3733800" cy="2812907"/>
          </a:xfrm>
          <a:prstGeom prst="rect">
            <a:avLst/>
          </a:prstGeom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379013"/>
              </p:ext>
            </p:extLst>
          </p:nvPr>
        </p:nvGraphicFramePr>
        <p:xfrm>
          <a:off x="304800" y="228600"/>
          <a:ext cx="3962400" cy="347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526990"/>
              </p:ext>
            </p:extLst>
          </p:nvPr>
        </p:nvGraphicFramePr>
        <p:xfrm>
          <a:off x="4724400" y="226425"/>
          <a:ext cx="4132659" cy="346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3906765"/>
            <a:ext cx="3829050" cy="2871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350" y="3722099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Non-normalized Solution (</a:t>
            </a:r>
            <a:r>
              <a:rPr lang="el-GR" b="1" dirty="0" smtClean="0"/>
              <a:t>Ω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9775" y="372209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Normalized Solution (</a:t>
            </a:r>
            <a:r>
              <a:rPr lang="el-GR" b="1" dirty="0"/>
              <a:t>Ψ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24275" y="4091431"/>
            <a:ext cx="16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Normalization: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Reduces error </a:t>
            </a:r>
            <a:r>
              <a:rPr lang="en-US" dirty="0" smtClean="0"/>
              <a:t>overall, and it also </a:t>
            </a:r>
            <a:r>
              <a:rPr lang="en-US" dirty="0" smtClean="0">
                <a:solidFill>
                  <a:srgbClr val="FF0000"/>
                </a:solidFill>
              </a:rPr>
              <a:t>changes </a:t>
            </a:r>
            <a:r>
              <a:rPr lang="en-US" dirty="0" smtClean="0"/>
              <a:t>the covariance matrix  </a:t>
            </a:r>
            <a:r>
              <a:rPr lang="en-US" dirty="0" smtClean="0">
                <a:solidFill>
                  <a:srgbClr val="FF0000"/>
                </a:solidFill>
              </a:rPr>
              <a:t>correlation pattern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38100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</a:t>
            </a:r>
            <a:r>
              <a:rPr lang="en-US" sz="1600" b="1" dirty="0" smtClean="0"/>
              <a:t>z</a:t>
            </a:r>
            <a:r>
              <a:rPr lang="en-US" sz="1600" dirty="0" smtClean="0"/>
              <a:t>” </a:t>
            </a:r>
            <a:r>
              <a:rPr lang="en-US" sz="1600" dirty="0" smtClean="0">
                <a:sym typeface="Wingdings" panose="05000000000000000000" pitchFamily="2" charset="2"/>
              </a:rPr>
              <a:t> The 3 spectra are scaled. </a:t>
            </a:r>
            <a:r>
              <a:rPr lang="el-GR" sz="1600" b="1" dirty="0" smtClean="0">
                <a:sym typeface="Wingdings" panose="05000000000000000000" pitchFamily="2" charset="2"/>
              </a:rPr>
              <a:t>Ω</a:t>
            </a:r>
            <a:r>
              <a:rPr lang="en-US" sz="1600" dirty="0" smtClean="0">
                <a:sym typeface="Wingdings" panose="05000000000000000000" pitchFamily="2" charset="2"/>
              </a:rPr>
              <a:t> is the solution</a:t>
            </a:r>
            <a:r>
              <a:rPr lang="en-US" sz="1600" dirty="0" smtClean="0">
                <a:sym typeface="Wingdings" panose="05000000000000000000" pitchFamily="2" charset="2"/>
              </a:rPr>
              <a:t>. The errors are shown.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1610618"/>
            <a:ext cx="1828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Compares the non-normalized and normalized errors.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685800" y="2286000"/>
            <a:ext cx="685800" cy="65414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72075" y="2286000"/>
            <a:ext cx="685800" cy="65414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2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1504</Words>
  <Application>Microsoft Office PowerPoint</Application>
  <PresentationFormat>On-screen Show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Prompt Fission Neutron Spectrum Covariances: Impact of Scaling and Normalization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Prompt Fission Neutron Spectrum Covariances: Impact of Scaling and Normalization</dc:title>
  <dc:creator>donsmith</dc:creator>
  <cp:lastModifiedBy>donsmith</cp:lastModifiedBy>
  <cp:revision>99</cp:revision>
  <cp:lastPrinted>2015-04-26T14:51:59Z</cp:lastPrinted>
  <dcterms:created xsi:type="dcterms:W3CDTF">2015-04-07T20:13:22Z</dcterms:created>
  <dcterms:modified xsi:type="dcterms:W3CDTF">2015-04-26T17:50:24Z</dcterms:modified>
</cp:coreProperties>
</file>