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445" r:id="rId4"/>
    <p:sldId id="446" r:id="rId5"/>
    <p:sldId id="447" r:id="rId6"/>
    <p:sldId id="471" r:id="rId7"/>
    <p:sldId id="260" r:id="rId8"/>
    <p:sldId id="385" r:id="rId9"/>
    <p:sldId id="425" r:id="rId10"/>
    <p:sldId id="379" r:id="rId11"/>
    <p:sldId id="377" r:id="rId12"/>
    <p:sldId id="472" r:id="rId13"/>
    <p:sldId id="474" r:id="rId14"/>
    <p:sldId id="391" r:id="rId15"/>
    <p:sldId id="406" r:id="rId16"/>
    <p:sldId id="454" r:id="rId17"/>
    <p:sldId id="469" r:id="rId18"/>
    <p:sldId id="414" r:id="rId19"/>
    <p:sldId id="468" r:id="rId20"/>
    <p:sldId id="456" r:id="rId21"/>
    <p:sldId id="467" r:id="rId22"/>
    <p:sldId id="466" r:id="rId23"/>
    <p:sldId id="463" r:id="rId24"/>
    <p:sldId id="457" r:id="rId25"/>
    <p:sldId id="461" r:id="rId26"/>
    <p:sldId id="476" r:id="rId27"/>
  </p:sldIdLst>
  <p:sldSz cx="9144000" cy="6858000" type="screen4x3"/>
  <p:notesSz cx="7099300" cy="10234613"/>
  <p:defaultTextStyle>
    <a:defPPr>
      <a:defRPr lang="en-US"/>
    </a:defPPr>
    <a:lvl1pPr algn="l" rtl="0" eaLnBrk="0" fontAlgn="base" hangingPunct="0">
      <a:spcBef>
        <a:spcPct val="0"/>
      </a:spcBef>
      <a:spcAft>
        <a:spcPct val="0"/>
      </a:spcAft>
      <a:defRPr sz="2400" kern="1200" baseline="300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baseline="300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baseline="300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baseline="300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baseline="30000">
        <a:solidFill>
          <a:schemeClr val="tx1"/>
        </a:solidFill>
        <a:latin typeface="Times New Roman" pitchFamily="18" charset="0"/>
        <a:ea typeface="+mn-ea"/>
        <a:cs typeface="+mn-cs"/>
      </a:defRPr>
    </a:lvl5pPr>
    <a:lvl6pPr marL="2286000" algn="l" defTabSz="914400" rtl="0" eaLnBrk="1" latinLnBrk="0" hangingPunct="1">
      <a:defRPr sz="2400" kern="1200" baseline="30000">
        <a:solidFill>
          <a:schemeClr val="tx1"/>
        </a:solidFill>
        <a:latin typeface="Times New Roman" pitchFamily="18" charset="0"/>
        <a:ea typeface="+mn-ea"/>
        <a:cs typeface="+mn-cs"/>
      </a:defRPr>
    </a:lvl6pPr>
    <a:lvl7pPr marL="2743200" algn="l" defTabSz="914400" rtl="0" eaLnBrk="1" latinLnBrk="0" hangingPunct="1">
      <a:defRPr sz="2400" kern="1200" baseline="30000">
        <a:solidFill>
          <a:schemeClr val="tx1"/>
        </a:solidFill>
        <a:latin typeface="Times New Roman" pitchFamily="18" charset="0"/>
        <a:ea typeface="+mn-ea"/>
        <a:cs typeface="+mn-cs"/>
      </a:defRPr>
    </a:lvl7pPr>
    <a:lvl8pPr marL="3200400" algn="l" defTabSz="914400" rtl="0" eaLnBrk="1" latinLnBrk="0" hangingPunct="1">
      <a:defRPr sz="2400" kern="1200" baseline="30000">
        <a:solidFill>
          <a:schemeClr val="tx1"/>
        </a:solidFill>
        <a:latin typeface="Times New Roman" pitchFamily="18" charset="0"/>
        <a:ea typeface="+mn-ea"/>
        <a:cs typeface="+mn-cs"/>
      </a:defRPr>
    </a:lvl8pPr>
    <a:lvl9pPr marL="3657600" algn="l" defTabSz="914400" rtl="0" eaLnBrk="1" latinLnBrk="0" hangingPunct="1">
      <a:defRPr sz="2400" kern="1200" baseline="300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CC33"/>
    <a:srgbClr val="006600"/>
    <a:srgbClr val="FF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6" autoAdjust="0"/>
    <p:restoredTop sz="92593" autoAdjust="0"/>
  </p:normalViewPr>
  <p:slideViewPr>
    <p:cSldViewPr>
      <p:cViewPr varScale="1">
        <p:scale>
          <a:sx n="50" d="100"/>
          <a:sy n="50" d="100"/>
        </p:scale>
        <p:origin x="1216"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eaLnBrk="1" hangingPunct="1">
              <a:defRPr sz="1300" baseline="0">
                <a:latin typeface="Arial" panose="020B0604020202020204" pitchFamily="34" charset="0"/>
              </a:defRPr>
            </a:lvl1pPr>
          </a:lstStyle>
          <a:p>
            <a:pPr>
              <a:defRPr/>
            </a:pPr>
            <a:endParaRPr lang="en-US"/>
          </a:p>
        </p:txBody>
      </p:sp>
      <p:sp>
        <p:nvSpPr>
          <p:cNvPr id="7577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baseline="0">
                <a:latin typeface="Arial" panose="020B0604020202020204"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eaLnBrk="1" hangingPunct="1">
              <a:defRPr sz="1300" baseline="0">
                <a:latin typeface="Arial" panose="020B0604020202020204" pitchFamily="34" charset="0"/>
              </a:defRPr>
            </a:lvl1pPr>
          </a:lstStyle>
          <a:p>
            <a:pPr>
              <a:defRPr/>
            </a:pPr>
            <a:endParaRPr lang="en-US"/>
          </a:p>
        </p:txBody>
      </p:sp>
      <p:sp>
        <p:nvSpPr>
          <p:cNvPr id="7578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baseline="0">
                <a:latin typeface="Arial" pitchFamily="34" charset="0"/>
              </a:defRPr>
            </a:lvl1pPr>
          </a:lstStyle>
          <a:p>
            <a:fld id="{27CFAEE6-8BEC-471D-B6A8-A691A0475F75}" type="slidenum">
              <a:rPr lang="en-US" altLang="en-US"/>
              <a:pPr/>
              <a:t>‹#›</a:t>
            </a:fld>
            <a:endParaRPr lang="en-US" altLang="en-US"/>
          </a:p>
        </p:txBody>
      </p:sp>
    </p:spTree>
    <p:extLst>
      <p:ext uri="{BB962C8B-B14F-4D97-AF65-F5344CB8AC3E}">
        <p14:creationId xmlns:p14="http://schemas.microsoft.com/office/powerpoint/2010/main" val="1568477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1</a:t>
            </a:fld>
            <a:endParaRPr lang="en-US" altLang="en-US"/>
          </a:p>
        </p:txBody>
      </p:sp>
    </p:spTree>
    <p:extLst>
      <p:ext uri="{BB962C8B-B14F-4D97-AF65-F5344CB8AC3E}">
        <p14:creationId xmlns:p14="http://schemas.microsoft.com/office/powerpoint/2010/main" val="802850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10</a:t>
            </a:fld>
            <a:endParaRPr lang="en-US" altLang="en-US"/>
          </a:p>
        </p:txBody>
      </p:sp>
    </p:spTree>
    <p:extLst>
      <p:ext uri="{BB962C8B-B14F-4D97-AF65-F5344CB8AC3E}">
        <p14:creationId xmlns:p14="http://schemas.microsoft.com/office/powerpoint/2010/main" val="359691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11</a:t>
            </a:fld>
            <a:endParaRPr lang="en-US" altLang="en-US"/>
          </a:p>
        </p:txBody>
      </p:sp>
    </p:spTree>
    <p:extLst>
      <p:ext uri="{BB962C8B-B14F-4D97-AF65-F5344CB8AC3E}">
        <p14:creationId xmlns:p14="http://schemas.microsoft.com/office/powerpoint/2010/main" val="314385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12</a:t>
            </a:fld>
            <a:endParaRPr lang="en-US" altLang="en-US"/>
          </a:p>
        </p:txBody>
      </p:sp>
    </p:spTree>
    <p:extLst>
      <p:ext uri="{BB962C8B-B14F-4D97-AF65-F5344CB8AC3E}">
        <p14:creationId xmlns:p14="http://schemas.microsoft.com/office/powerpoint/2010/main" val="3153612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13</a:t>
            </a:fld>
            <a:endParaRPr lang="en-US" altLang="en-US"/>
          </a:p>
        </p:txBody>
      </p:sp>
    </p:spTree>
    <p:extLst>
      <p:ext uri="{BB962C8B-B14F-4D97-AF65-F5344CB8AC3E}">
        <p14:creationId xmlns:p14="http://schemas.microsoft.com/office/powerpoint/2010/main" val="3499466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14</a:t>
            </a:fld>
            <a:endParaRPr lang="en-US" altLang="en-US"/>
          </a:p>
        </p:txBody>
      </p:sp>
    </p:spTree>
    <p:extLst>
      <p:ext uri="{BB962C8B-B14F-4D97-AF65-F5344CB8AC3E}">
        <p14:creationId xmlns:p14="http://schemas.microsoft.com/office/powerpoint/2010/main" val="1921555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15</a:t>
            </a:fld>
            <a:endParaRPr lang="en-US" altLang="en-US"/>
          </a:p>
        </p:txBody>
      </p:sp>
    </p:spTree>
    <p:extLst>
      <p:ext uri="{BB962C8B-B14F-4D97-AF65-F5344CB8AC3E}">
        <p14:creationId xmlns:p14="http://schemas.microsoft.com/office/powerpoint/2010/main" val="1850876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16</a:t>
            </a:fld>
            <a:endParaRPr lang="en-US" altLang="en-US"/>
          </a:p>
        </p:txBody>
      </p:sp>
    </p:spTree>
    <p:extLst>
      <p:ext uri="{BB962C8B-B14F-4D97-AF65-F5344CB8AC3E}">
        <p14:creationId xmlns:p14="http://schemas.microsoft.com/office/powerpoint/2010/main" val="3123610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17</a:t>
            </a:fld>
            <a:endParaRPr lang="en-US" altLang="en-US"/>
          </a:p>
        </p:txBody>
      </p:sp>
    </p:spTree>
    <p:extLst>
      <p:ext uri="{BB962C8B-B14F-4D97-AF65-F5344CB8AC3E}">
        <p14:creationId xmlns:p14="http://schemas.microsoft.com/office/powerpoint/2010/main" val="233692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18</a:t>
            </a:fld>
            <a:endParaRPr lang="en-US" altLang="en-US"/>
          </a:p>
        </p:txBody>
      </p:sp>
    </p:spTree>
    <p:extLst>
      <p:ext uri="{BB962C8B-B14F-4D97-AF65-F5344CB8AC3E}">
        <p14:creationId xmlns:p14="http://schemas.microsoft.com/office/powerpoint/2010/main" val="1058269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19</a:t>
            </a:fld>
            <a:endParaRPr lang="en-US" altLang="en-US"/>
          </a:p>
        </p:txBody>
      </p:sp>
    </p:spTree>
    <p:extLst>
      <p:ext uri="{BB962C8B-B14F-4D97-AF65-F5344CB8AC3E}">
        <p14:creationId xmlns:p14="http://schemas.microsoft.com/office/powerpoint/2010/main" val="115205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992188" y="768350"/>
            <a:ext cx="5114925" cy="3836988"/>
          </a:xfrm>
          <a:ln/>
        </p:spPr>
      </p:sp>
      <p:sp>
        <p:nvSpPr>
          <p:cNvPr id="6147" name="Notes Placeholder 2"/>
          <p:cNvSpPr>
            <a:spLocks noGrp="1"/>
          </p:cNvSpPr>
          <p:nvPr>
            <p:ph type="body" idx="1"/>
          </p:nvPr>
        </p:nvSpPr>
        <p:spPr>
          <a:noFill/>
        </p:spPr>
        <p:txBody>
          <a:bodyPr/>
          <a:lstStyle/>
          <a:p>
            <a:endParaRPr lang="en-US" altLang="en-US" smtClean="0"/>
          </a:p>
        </p:txBody>
      </p:sp>
      <p:sp>
        <p:nvSpPr>
          <p:cNvPr id="6148" name="Slide Number Placeholder 3"/>
          <p:cNvSpPr>
            <a:spLocks noGrp="1"/>
          </p:cNvSpPr>
          <p:nvPr>
            <p:ph type="sldNum" sz="quarter" idx="5"/>
          </p:nvPr>
        </p:nvSpPr>
        <p:spPr>
          <a:noFill/>
        </p:spPr>
        <p:txBody>
          <a:bodyPr/>
          <a:lstStyle>
            <a:lvl1pPr defTabSz="990600">
              <a:defRPr sz="2400" baseline="30000">
                <a:solidFill>
                  <a:schemeClr val="tx1"/>
                </a:solidFill>
                <a:latin typeface="Times New Roman" pitchFamily="18" charset="0"/>
              </a:defRPr>
            </a:lvl1pPr>
            <a:lvl2pPr marL="742950" indent="-285750" defTabSz="990600">
              <a:defRPr sz="2400" baseline="30000">
                <a:solidFill>
                  <a:schemeClr val="tx1"/>
                </a:solidFill>
                <a:latin typeface="Times New Roman" pitchFamily="18" charset="0"/>
              </a:defRPr>
            </a:lvl2pPr>
            <a:lvl3pPr marL="1143000" indent="-228600" defTabSz="990600">
              <a:defRPr sz="2400" baseline="30000">
                <a:solidFill>
                  <a:schemeClr val="tx1"/>
                </a:solidFill>
                <a:latin typeface="Times New Roman" pitchFamily="18" charset="0"/>
              </a:defRPr>
            </a:lvl3pPr>
            <a:lvl4pPr marL="1600200" indent="-228600" defTabSz="990600">
              <a:defRPr sz="2400" baseline="30000">
                <a:solidFill>
                  <a:schemeClr val="tx1"/>
                </a:solidFill>
                <a:latin typeface="Times New Roman" pitchFamily="18" charset="0"/>
              </a:defRPr>
            </a:lvl4pPr>
            <a:lvl5pPr marL="2057400" indent="-228600" defTabSz="990600">
              <a:defRPr sz="2400" baseline="30000">
                <a:solidFill>
                  <a:schemeClr val="tx1"/>
                </a:solidFill>
                <a:latin typeface="Times New Roman" pitchFamily="18" charset="0"/>
              </a:defRPr>
            </a:lvl5pPr>
            <a:lvl6pPr marL="2514600" indent="-228600" defTabSz="990600" eaLnBrk="0" fontAlgn="base" hangingPunct="0">
              <a:spcBef>
                <a:spcPct val="0"/>
              </a:spcBef>
              <a:spcAft>
                <a:spcPct val="0"/>
              </a:spcAft>
              <a:defRPr sz="2400" baseline="30000">
                <a:solidFill>
                  <a:schemeClr val="tx1"/>
                </a:solidFill>
                <a:latin typeface="Times New Roman" pitchFamily="18" charset="0"/>
              </a:defRPr>
            </a:lvl6pPr>
            <a:lvl7pPr marL="2971800" indent="-228600" defTabSz="990600" eaLnBrk="0" fontAlgn="base" hangingPunct="0">
              <a:spcBef>
                <a:spcPct val="0"/>
              </a:spcBef>
              <a:spcAft>
                <a:spcPct val="0"/>
              </a:spcAft>
              <a:defRPr sz="2400" baseline="30000">
                <a:solidFill>
                  <a:schemeClr val="tx1"/>
                </a:solidFill>
                <a:latin typeface="Times New Roman" pitchFamily="18" charset="0"/>
              </a:defRPr>
            </a:lvl7pPr>
            <a:lvl8pPr marL="3429000" indent="-228600" defTabSz="990600" eaLnBrk="0" fontAlgn="base" hangingPunct="0">
              <a:spcBef>
                <a:spcPct val="0"/>
              </a:spcBef>
              <a:spcAft>
                <a:spcPct val="0"/>
              </a:spcAft>
              <a:defRPr sz="2400" baseline="30000">
                <a:solidFill>
                  <a:schemeClr val="tx1"/>
                </a:solidFill>
                <a:latin typeface="Times New Roman" pitchFamily="18" charset="0"/>
              </a:defRPr>
            </a:lvl8pPr>
            <a:lvl9pPr marL="3886200" indent="-228600" defTabSz="990600" eaLnBrk="0" fontAlgn="base" hangingPunct="0">
              <a:spcBef>
                <a:spcPct val="0"/>
              </a:spcBef>
              <a:spcAft>
                <a:spcPct val="0"/>
              </a:spcAft>
              <a:defRPr sz="2400" baseline="30000">
                <a:solidFill>
                  <a:schemeClr val="tx1"/>
                </a:solidFill>
                <a:latin typeface="Times New Roman" pitchFamily="18" charset="0"/>
              </a:defRPr>
            </a:lvl9pPr>
          </a:lstStyle>
          <a:p>
            <a:fld id="{6C2AF162-C7DA-468C-8CFD-A50B1A7FF1C6}" type="slidenum">
              <a:rPr lang="en-US" altLang="en-US" sz="1300" baseline="0">
                <a:latin typeface="Arial" pitchFamily="34" charset="0"/>
              </a:rPr>
              <a:pPr/>
              <a:t>2</a:t>
            </a:fld>
            <a:endParaRPr lang="en-US" altLang="en-US" sz="1300" baseline="0">
              <a:latin typeface="Arial" pitchFamily="34" charset="0"/>
            </a:endParaRPr>
          </a:p>
        </p:txBody>
      </p:sp>
    </p:spTree>
    <p:extLst>
      <p:ext uri="{BB962C8B-B14F-4D97-AF65-F5344CB8AC3E}">
        <p14:creationId xmlns:p14="http://schemas.microsoft.com/office/powerpoint/2010/main" val="1231584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20</a:t>
            </a:fld>
            <a:endParaRPr lang="en-US" altLang="en-US"/>
          </a:p>
        </p:txBody>
      </p:sp>
    </p:spTree>
    <p:extLst>
      <p:ext uri="{BB962C8B-B14F-4D97-AF65-F5344CB8AC3E}">
        <p14:creationId xmlns:p14="http://schemas.microsoft.com/office/powerpoint/2010/main" val="465709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21</a:t>
            </a:fld>
            <a:endParaRPr lang="en-US" altLang="en-US"/>
          </a:p>
        </p:txBody>
      </p:sp>
    </p:spTree>
    <p:extLst>
      <p:ext uri="{BB962C8B-B14F-4D97-AF65-F5344CB8AC3E}">
        <p14:creationId xmlns:p14="http://schemas.microsoft.com/office/powerpoint/2010/main" val="2500012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22</a:t>
            </a:fld>
            <a:endParaRPr lang="en-US" altLang="en-US"/>
          </a:p>
        </p:txBody>
      </p:sp>
    </p:spTree>
    <p:extLst>
      <p:ext uri="{BB962C8B-B14F-4D97-AF65-F5344CB8AC3E}">
        <p14:creationId xmlns:p14="http://schemas.microsoft.com/office/powerpoint/2010/main" val="3977885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23</a:t>
            </a:fld>
            <a:endParaRPr lang="en-US" altLang="en-US"/>
          </a:p>
        </p:txBody>
      </p:sp>
    </p:spTree>
    <p:extLst>
      <p:ext uri="{BB962C8B-B14F-4D97-AF65-F5344CB8AC3E}">
        <p14:creationId xmlns:p14="http://schemas.microsoft.com/office/powerpoint/2010/main" val="2828395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24</a:t>
            </a:fld>
            <a:endParaRPr lang="en-US" altLang="en-US"/>
          </a:p>
        </p:txBody>
      </p:sp>
    </p:spTree>
    <p:extLst>
      <p:ext uri="{BB962C8B-B14F-4D97-AF65-F5344CB8AC3E}">
        <p14:creationId xmlns:p14="http://schemas.microsoft.com/office/powerpoint/2010/main" val="4011356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25</a:t>
            </a:fld>
            <a:endParaRPr lang="en-US" altLang="en-US"/>
          </a:p>
        </p:txBody>
      </p:sp>
    </p:spTree>
    <p:extLst>
      <p:ext uri="{BB962C8B-B14F-4D97-AF65-F5344CB8AC3E}">
        <p14:creationId xmlns:p14="http://schemas.microsoft.com/office/powerpoint/2010/main" val="1088651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26</a:t>
            </a:fld>
            <a:endParaRPr lang="en-US" altLang="en-US"/>
          </a:p>
        </p:txBody>
      </p:sp>
    </p:spTree>
    <p:extLst>
      <p:ext uri="{BB962C8B-B14F-4D97-AF65-F5344CB8AC3E}">
        <p14:creationId xmlns:p14="http://schemas.microsoft.com/office/powerpoint/2010/main" val="283813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3</a:t>
            </a:fld>
            <a:endParaRPr lang="en-US" altLang="en-US"/>
          </a:p>
        </p:txBody>
      </p:sp>
    </p:spTree>
    <p:extLst>
      <p:ext uri="{BB962C8B-B14F-4D97-AF65-F5344CB8AC3E}">
        <p14:creationId xmlns:p14="http://schemas.microsoft.com/office/powerpoint/2010/main" val="151321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4</a:t>
            </a:fld>
            <a:endParaRPr lang="en-US" altLang="en-US"/>
          </a:p>
        </p:txBody>
      </p:sp>
    </p:spTree>
    <p:extLst>
      <p:ext uri="{BB962C8B-B14F-4D97-AF65-F5344CB8AC3E}">
        <p14:creationId xmlns:p14="http://schemas.microsoft.com/office/powerpoint/2010/main" val="177026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5</a:t>
            </a:fld>
            <a:endParaRPr lang="en-US" altLang="en-US"/>
          </a:p>
        </p:txBody>
      </p:sp>
    </p:spTree>
    <p:extLst>
      <p:ext uri="{BB962C8B-B14F-4D97-AF65-F5344CB8AC3E}">
        <p14:creationId xmlns:p14="http://schemas.microsoft.com/office/powerpoint/2010/main" val="305208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6</a:t>
            </a:fld>
            <a:endParaRPr lang="en-US" altLang="en-US"/>
          </a:p>
        </p:txBody>
      </p:sp>
    </p:spTree>
    <p:extLst>
      <p:ext uri="{BB962C8B-B14F-4D97-AF65-F5344CB8AC3E}">
        <p14:creationId xmlns:p14="http://schemas.microsoft.com/office/powerpoint/2010/main" val="67218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7</a:t>
            </a:fld>
            <a:endParaRPr lang="en-US" altLang="en-US"/>
          </a:p>
        </p:txBody>
      </p:sp>
    </p:spTree>
    <p:extLst>
      <p:ext uri="{BB962C8B-B14F-4D97-AF65-F5344CB8AC3E}">
        <p14:creationId xmlns:p14="http://schemas.microsoft.com/office/powerpoint/2010/main" val="615289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FAEE6-8BEC-471D-B6A8-A691A0475F75}" type="slidenum">
              <a:rPr lang="en-US" altLang="en-US" smtClean="0"/>
              <a:pPr/>
              <a:t>8</a:t>
            </a:fld>
            <a:endParaRPr lang="en-US" altLang="en-US"/>
          </a:p>
        </p:txBody>
      </p:sp>
    </p:spTree>
    <p:extLst>
      <p:ext uri="{BB962C8B-B14F-4D97-AF65-F5344CB8AC3E}">
        <p14:creationId xmlns:p14="http://schemas.microsoft.com/office/powerpoint/2010/main" val="2880097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90600">
              <a:defRPr sz="2400" baseline="30000">
                <a:solidFill>
                  <a:schemeClr val="tx1"/>
                </a:solidFill>
                <a:latin typeface="Times New Roman" pitchFamily="18" charset="0"/>
              </a:defRPr>
            </a:lvl1pPr>
            <a:lvl2pPr marL="742950" indent="-285750" defTabSz="990600">
              <a:defRPr sz="2400" baseline="30000">
                <a:solidFill>
                  <a:schemeClr val="tx1"/>
                </a:solidFill>
                <a:latin typeface="Times New Roman" pitchFamily="18" charset="0"/>
              </a:defRPr>
            </a:lvl2pPr>
            <a:lvl3pPr marL="1143000" indent="-228600" defTabSz="990600">
              <a:defRPr sz="2400" baseline="30000">
                <a:solidFill>
                  <a:schemeClr val="tx1"/>
                </a:solidFill>
                <a:latin typeface="Times New Roman" pitchFamily="18" charset="0"/>
              </a:defRPr>
            </a:lvl3pPr>
            <a:lvl4pPr marL="1600200" indent="-228600" defTabSz="990600">
              <a:defRPr sz="2400" baseline="30000">
                <a:solidFill>
                  <a:schemeClr val="tx1"/>
                </a:solidFill>
                <a:latin typeface="Times New Roman" pitchFamily="18" charset="0"/>
              </a:defRPr>
            </a:lvl4pPr>
            <a:lvl5pPr marL="2057400" indent="-228600" defTabSz="990600">
              <a:defRPr sz="2400" baseline="30000">
                <a:solidFill>
                  <a:schemeClr val="tx1"/>
                </a:solidFill>
                <a:latin typeface="Times New Roman" pitchFamily="18" charset="0"/>
              </a:defRPr>
            </a:lvl5pPr>
            <a:lvl6pPr marL="2514600" indent="-228600" defTabSz="990600" eaLnBrk="0" fontAlgn="base" hangingPunct="0">
              <a:spcBef>
                <a:spcPct val="0"/>
              </a:spcBef>
              <a:spcAft>
                <a:spcPct val="0"/>
              </a:spcAft>
              <a:defRPr sz="2400" baseline="30000">
                <a:solidFill>
                  <a:schemeClr val="tx1"/>
                </a:solidFill>
                <a:latin typeface="Times New Roman" pitchFamily="18" charset="0"/>
              </a:defRPr>
            </a:lvl6pPr>
            <a:lvl7pPr marL="2971800" indent="-228600" defTabSz="990600" eaLnBrk="0" fontAlgn="base" hangingPunct="0">
              <a:spcBef>
                <a:spcPct val="0"/>
              </a:spcBef>
              <a:spcAft>
                <a:spcPct val="0"/>
              </a:spcAft>
              <a:defRPr sz="2400" baseline="30000">
                <a:solidFill>
                  <a:schemeClr val="tx1"/>
                </a:solidFill>
                <a:latin typeface="Times New Roman" pitchFamily="18" charset="0"/>
              </a:defRPr>
            </a:lvl7pPr>
            <a:lvl8pPr marL="3429000" indent="-228600" defTabSz="990600" eaLnBrk="0" fontAlgn="base" hangingPunct="0">
              <a:spcBef>
                <a:spcPct val="0"/>
              </a:spcBef>
              <a:spcAft>
                <a:spcPct val="0"/>
              </a:spcAft>
              <a:defRPr sz="2400" baseline="30000">
                <a:solidFill>
                  <a:schemeClr val="tx1"/>
                </a:solidFill>
                <a:latin typeface="Times New Roman" pitchFamily="18" charset="0"/>
              </a:defRPr>
            </a:lvl8pPr>
            <a:lvl9pPr marL="3886200" indent="-228600" defTabSz="990600" eaLnBrk="0" fontAlgn="base" hangingPunct="0">
              <a:spcBef>
                <a:spcPct val="0"/>
              </a:spcBef>
              <a:spcAft>
                <a:spcPct val="0"/>
              </a:spcAft>
              <a:defRPr sz="2400" baseline="30000">
                <a:solidFill>
                  <a:schemeClr val="tx1"/>
                </a:solidFill>
                <a:latin typeface="Times New Roman" pitchFamily="18" charset="0"/>
              </a:defRPr>
            </a:lvl9pPr>
          </a:lstStyle>
          <a:p>
            <a:fld id="{09579C8A-934E-4AAB-BFAC-EB256A062A4A}" type="slidenum">
              <a:rPr lang="en-US" altLang="en-US" sz="1300" baseline="0">
                <a:latin typeface="Arial" pitchFamily="34" charset="0"/>
              </a:rPr>
              <a:pPr/>
              <a:t>9</a:t>
            </a:fld>
            <a:endParaRPr lang="en-US" altLang="en-US" sz="1300" baseline="0">
              <a:latin typeface="Arial" pitchFamily="34" charset="0"/>
            </a:endParaRPr>
          </a:p>
        </p:txBody>
      </p:sp>
      <p:sp>
        <p:nvSpPr>
          <p:cNvPr id="14339" name="Slide Image Placeholder 1"/>
          <p:cNvSpPr>
            <a:spLocks noGrp="1" noRot="1" noChangeAspect="1" noTextEdit="1"/>
          </p:cNvSpPr>
          <p:nvPr>
            <p:ph type="sldImg"/>
          </p:nvPr>
        </p:nvSpPr>
        <p:spPr>
          <a:xfrm>
            <a:off x="990600" y="766763"/>
            <a:ext cx="5118100" cy="3838575"/>
          </a:xfrm>
          <a:ln/>
        </p:spPr>
      </p:sp>
      <p:sp>
        <p:nvSpPr>
          <p:cNvPr id="14340" name="Notes Placeholder 2"/>
          <p:cNvSpPr>
            <a:spLocks noGrp="1"/>
          </p:cNvSpPr>
          <p:nvPr>
            <p:ph type="body" idx="1"/>
          </p:nvPr>
        </p:nvSpPr>
        <p:spPr>
          <a:xfrm>
            <a:off x="709613" y="4862513"/>
            <a:ext cx="5680075" cy="4605337"/>
          </a:xfrm>
          <a:noFill/>
        </p:spPr>
        <p:txBody>
          <a:bodyPr lIns="99031" tIns="49516" rIns="99031" bIns="49516"/>
          <a:lstStyle/>
          <a:p>
            <a:pPr defTabSz="457200" eaLnBrk="1" hangingPunct="1">
              <a:spcBef>
                <a:spcPct val="0"/>
              </a:spcBef>
            </a:pPr>
            <a:endParaRPr lang="en-US" altLang="en-US" smtClean="0"/>
          </a:p>
        </p:txBody>
      </p:sp>
      <p:sp>
        <p:nvSpPr>
          <p:cNvPr id="14341" name="Slide Number Placeholder 3"/>
          <p:cNvSpPr txBox="1">
            <a:spLocks noGrp="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1" tIns="49516" rIns="99031" bIns="49516" anchor="b"/>
          <a:lstStyle>
            <a:lvl1pPr defTabSz="490538">
              <a:spcBef>
                <a:spcPct val="30000"/>
              </a:spcBef>
              <a:defRPr sz="1200">
                <a:solidFill>
                  <a:schemeClr val="tx1"/>
                </a:solidFill>
                <a:latin typeface="Arial" pitchFamily="34" charset="0"/>
              </a:defRPr>
            </a:lvl1pPr>
            <a:lvl2pPr marL="796925" indent="-306388" defTabSz="490538">
              <a:spcBef>
                <a:spcPct val="30000"/>
              </a:spcBef>
              <a:defRPr sz="1200">
                <a:solidFill>
                  <a:schemeClr val="tx1"/>
                </a:solidFill>
                <a:latin typeface="Arial" pitchFamily="34" charset="0"/>
              </a:defRPr>
            </a:lvl2pPr>
            <a:lvl3pPr marL="1225550" indent="-244475" defTabSz="490538">
              <a:spcBef>
                <a:spcPct val="30000"/>
              </a:spcBef>
              <a:defRPr sz="1200">
                <a:solidFill>
                  <a:schemeClr val="tx1"/>
                </a:solidFill>
                <a:latin typeface="Arial" pitchFamily="34" charset="0"/>
              </a:defRPr>
            </a:lvl3pPr>
            <a:lvl4pPr marL="1716088" indent="-246063" defTabSz="490538">
              <a:spcBef>
                <a:spcPct val="30000"/>
              </a:spcBef>
              <a:defRPr sz="1200">
                <a:solidFill>
                  <a:schemeClr val="tx1"/>
                </a:solidFill>
                <a:latin typeface="Arial" pitchFamily="34" charset="0"/>
              </a:defRPr>
            </a:lvl4pPr>
            <a:lvl5pPr marL="2205038" indent="-244475" defTabSz="490538">
              <a:spcBef>
                <a:spcPct val="30000"/>
              </a:spcBef>
              <a:defRPr sz="1200">
                <a:solidFill>
                  <a:schemeClr val="tx1"/>
                </a:solidFill>
                <a:latin typeface="Arial" pitchFamily="34" charset="0"/>
              </a:defRPr>
            </a:lvl5pPr>
            <a:lvl6pPr marL="2662238" indent="-244475" defTabSz="490538" eaLnBrk="0" fontAlgn="base" hangingPunct="0">
              <a:spcBef>
                <a:spcPct val="30000"/>
              </a:spcBef>
              <a:spcAft>
                <a:spcPct val="0"/>
              </a:spcAft>
              <a:defRPr sz="1200">
                <a:solidFill>
                  <a:schemeClr val="tx1"/>
                </a:solidFill>
                <a:latin typeface="Arial" pitchFamily="34" charset="0"/>
              </a:defRPr>
            </a:lvl6pPr>
            <a:lvl7pPr marL="3119438" indent="-244475" defTabSz="490538" eaLnBrk="0" fontAlgn="base" hangingPunct="0">
              <a:spcBef>
                <a:spcPct val="30000"/>
              </a:spcBef>
              <a:spcAft>
                <a:spcPct val="0"/>
              </a:spcAft>
              <a:defRPr sz="1200">
                <a:solidFill>
                  <a:schemeClr val="tx1"/>
                </a:solidFill>
                <a:latin typeface="Arial" pitchFamily="34" charset="0"/>
              </a:defRPr>
            </a:lvl7pPr>
            <a:lvl8pPr marL="3576638" indent="-244475" defTabSz="490538" eaLnBrk="0" fontAlgn="base" hangingPunct="0">
              <a:spcBef>
                <a:spcPct val="30000"/>
              </a:spcBef>
              <a:spcAft>
                <a:spcPct val="0"/>
              </a:spcAft>
              <a:defRPr sz="1200">
                <a:solidFill>
                  <a:schemeClr val="tx1"/>
                </a:solidFill>
                <a:latin typeface="Arial" pitchFamily="34" charset="0"/>
              </a:defRPr>
            </a:lvl8pPr>
            <a:lvl9pPr marL="4033838" indent="-244475" defTabSz="49053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31449158-11AB-4D9B-A4F4-57E493C5B7A0}" type="slidenum">
              <a:rPr lang="en-US" altLang="en-US" baseline="0"/>
              <a:pPr algn="r" eaLnBrk="1" hangingPunct="1">
                <a:spcBef>
                  <a:spcPct val="0"/>
                </a:spcBef>
              </a:pPr>
              <a:t>9</a:t>
            </a:fld>
            <a:endParaRPr lang="en-US" altLang="en-US" baseline="0"/>
          </a:p>
        </p:txBody>
      </p:sp>
    </p:spTree>
    <p:extLst>
      <p:ext uri="{BB962C8B-B14F-4D97-AF65-F5344CB8AC3E}">
        <p14:creationId xmlns:p14="http://schemas.microsoft.com/office/powerpoint/2010/main" val="153578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7640067-414F-42F2-BD59-C1C8F1F0FC35}" type="slidenum">
              <a:rPr lang="en-US" altLang="en-US"/>
              <a:pPr/>
              <a:t>‹#›</a:t>
            </a:fld>
            <a:endParaRPr lang="en-US" altLang="en-US"/>
          </a:p>
        </p:txBody>
      </p:sp>
    </p:spTree>
    <p:extLst>
      <p:ext uri="{BB962C8B-B14F-4D97-AF65-F5344CB8AC3E}">
        <p14:creationId xmlns:p14="http://schemas.microsoft.com/office/powerpoint/2010/main" val="1599764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6D998F-74AE-4FEC-B68B-7944B24336B1}" type="slidenum">
              <a:rPr lang="en-US" altLang="en-US"/>
              <a:pPr/>
              <a:t>‹#›</a:t>
            </a:fld>
            <a:endParaRPr lang="en-US" altLang="en-US"/>
          </a:p>
        </p:txBody>
      </p:sp>
    </p:spTree>
    <p:extLst>
      <p:ext uri="{BB962C8B-B14F-4D97-AF65-F5344CB8AC3E}">
        <p14:creationId xmlns:p14="http://schemas.microsoft.com/office/powerpoint/2010/main" val="427889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F523DE7-21D6-455B-9FE8-EFCCBC13BBD3}" type="slidenum">
              <a:rPr lang="en-US" altLang="en-US"/>
              <a:pPr/>
              <a:t>‹#›</a:t>
            </a:fld>
            <a:endParaRPr lang="en-US" altLang="en-US"/>
          </a:p>
        </p:txBody>
      </p:sp>
    </p:spTree>
    <p:extLst>
      <p:ext uri="{BB962C8B-B14F-4D97-AF65-F5344CB8AC3E}">
        <p14:creationId xmlns:p14="http://schemas.microsoft.com/office/powerpoint/2010/main" val="2850232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457200" y="220136"/>
            <a:ext cx="8229600" cy="1251062"/>
          </a:xfrm>
          <a:prstGeom prst="rect">
            <a:avLst/>
          </a:prstGeom>
          <a:effectLst/>
        </p:spPr>
        <p:txBody>
          <a:bodyPr rIns="45720" rtlCol="0" anchor="b">
            <a:noAutofit/>
            <a:scene3d>
              <a:camera prst="orthographicFront"/>
              <a:lightRig rig="threePt" dir="t">
                <a:rot lat="0" lon="0" rev="4800000"/>
              </a:lightRig>
            </a:scene3d>
            <a:sp3d prstMaterial="matte">
              <a:bevelT w="50800" h="10160"/>
            </a:sp3d>
          </a:bodyPr>
          <a:lstStyle/>
          <a:p>
            <a:r>
              <a:rPr lang="en-US" dirty="0" smtClean="0"/>
              <a:t>Click to edit Master title style</a:t>
            </a:r>
            <a:endParaRPr lang="en-US" dirty="0"/>
          </a:p>
        </p:txBody>
      </p:sp>
    </p:spTree>
    <p:extLst>
      <p:ext uri="{BB962C8B-B14F-4D97-AF65-F5344CB8AC3E}">
        <p14:creationId xmlns:p14="http://schemas.microsoft.com/office/powerpoint/2010/main" val="328836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A394145-BFF1-441F-B942-4C39F740D9CB}" type="slidenum">
              <a:rPr lang="en-US" altLang="en-US"/>
              <a:pPr/>
              <a:t>‹#›</a:t>
            </a:fld>
            <a:endParaRPr lang="en-US" altLang="en-US"/>
          </a:p>
        </p:txBody>
      </p:sp>
    </p:spTree>
    <p:extLst>
      <p:ext uri="{BB962C8B-B14F-4D97-AF65-F5344CB8AC3E}">
        <p14:creationId xmlns:p14="http://schemas.microsoft.com/office/powerpoint/2010/main" val="5216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C840F3-1266-4242-8EA4-110AEE54D752}" type="slidenum">
              <a:rPr lang="en-US" altLang="en-US"/>
              <a:pPr/>
              <a:t>‹#›</a:t>
            </a:fld>
            <a:endParaRPr lang="en-US" altLang="en-US"/>
          </a:p>
        </p:txBody>
      </p:sp>
    </p:spTree>
    <p:extLst>
      <p:ext uri="{BB962C8B-B14F-4D97-AF65-F5344CB8AC3E}">
        <p14:creationId xmlns:p14="http://schemas.microsoft.com/office/powerpoint/2010/main" val="136582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88A806E-1805-467C-B793-1DE1D66A7943}" type="slidenum">
              <a:rPr lang="en-US" altLang="en-US"/>
              <a:pPr/>
              <a:t>‹#›</a:t>
            </a:fld>
            <a:endParaRPr lang="en-US" altLang="en-US"/>
          </a:p>
        </p:txBody>
      </p:sp>
    </p:spTree>
    <p:extLst>
      <p:ext uri="{BB962C8B-B14F-4D97-AF65-F5344CB8AC3E}">
        <p14:creationId xmlns:p14="http://schemas.microsoft.com/office/powerpoint/2010/main" val="187180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81AFCAD-CF38-4A40-A5CB-D97DDFD934E6}" type="slidenum">
              <a:rPr lang="en-US" altLang="en-US"/>
              <a:pPr/>
              <a:t>‹#›</a:t>
            </a:fld>
            <a:endParaRPr lang="en-US" altLang="en-US"/>
          </a:p>
        </p:txBody>
      </p:sp>
    </p:spTree>
    <p:extLst>
      <p:ext uri="{BB962C8B-B14F-4D97-AF65-F5344CB8AC3E}">
        <p14:creationId xmlns:p14="http://schemas.microsoft.com/office/powerpoint/2010/main" val="174839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AA01A17-02B1-43D6-BFB2-502E3F51D457}" type="slidenum">
              <a:rPr lang="en-US" altLang="en-US"/>
              <a:pPr/>
              <a:t>‹#›</a:t>
            </a:fld>
            <a:endParaRPr lang="en-US" altLang="en-US"/>
          </a:p>
        </p:txBody>
      </p:sp>
    </p:spTree>
    <p:extLst>
      <p:ext uri="{BB962C8B-B14F-4D97-AF65-F5344CB8AC3E}">
        <p14:creationId xmlns:p14="http://schemas.microsoft.com/office/powerpoint/2010/main" val="193028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FBFC279-9B93-4F4A-B7C3-4CA08E09BD49}" type="slidenum">
              <a:rPr lang="en-US" altLang="en-US"/>
              <a:pPr/>
              <a:t>‹#›</a:t>
            </a:fld>
            <a:endParaRPr lang="en-US" altLang="en-US"/>
          </a:p>
        </p:txBody>
      </p:sp>
    </p:spTree>
    <p:extLst>
      <p:ext uri="{BB962C8B-B14F-4D97-AF65-F5344CB8AC3E}">
        <p14:creationId xmlns:p14="http://schemas.microsoft.com/office/powerpoint/2010/main" val="376175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DC2049-C708-4546-B7BF-20F767D0417C}" type="slidenum">
              <a:rPr lang="en-US" altLang="en-US"/>
              <a:pPr/>
              <a:t>‹#›</a:t>
            </a:fld>
            <a:endParaRPr lang="en-US" altLang="en-US"/>
          </a:p>
        </p:txBody>
      </p:sp>
    </p:spTree>
    <p:extLst>
      <p:ext uri="{BB962C8B-B14F-4D97-AF65-F5344CB8AC3E}">
        <p14:creationId xmlns:p14="http://schemas.microsoft.com/office/powerpoint/2010/main" val="55121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8D63D5C-8765-4CA9-B8A2-3D4926106479}" type="slidenum">
              <a:rPr lang="en-US" altLang="en-US"/>
              <a:pPr/>
              <a:t>‹#›</a:t>
            </a:fld>
            <a:endParaRPr lang="en-US" altLang="en-US"/>
          </a:p>
        </p:txBody>
      </p:sp>
    </p:spTree>
    <p:extLst>
      <p:ext uri="{BB962C8B-B14F-4D97-AF65-F5344CB8AC3E}">
        <p14:creationId xmlns:p14="http://schemas.microsoft.com/office/powerpoint/2010/main" val="3694239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aseline="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a:latin typeface="Arial" pitchFamily="34" charset="0"/>
              </a:defRPr>
            </a:lvl1pPr>
          </a:lstStyle>
          <a:p>
            <a:fld id="{566568E1-B4D5-4AD8-8772-F5F1D785F90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52400"/>
            <a:ext cx="9144000" cy="1470025"/>
          </a:xfrm>
        </p:spPr>
        <p:txBody>
          <a:bodyPr anchor="ctr"/>
          <a:lstStyle/>
          <a:p>
            <a:pPr eaLnBrk="1" hangingPunct="1"/>
            <a:r>
              <a:rPr lang="en-US" altLang="en-US" sz="3200" smtClean="0">
                <a:solidFill>
                  <a:srgbClr val="FF0000"/>
                </a:solidFill>
              </a:rPr>
              <a:t>Fission Product Yields of </a:t>
            </a:r>
            <a:r>
              <a:rPr lang="en-US" altLang="en-US" sz="3200" baseline="30000" smtClean="0">
                <a:solidFill>
                  <a:srgbClr val="FF0000"/>
                </a:solidFill>
              </a:rPr>
              <a:t>235</a:t>
            </a:r>
            <a:r>
              <a:rPr lang="en-US" altLang="en-US" sz="3200" smtClean="0">
                <a:solidFill>
                  <a:srgbClr val="FF0000"/>
                </a:solidFill>
              </a:rPr>
              <a:t>U,</a:t>
            </a:r>
            <a:r>
              <a:rPr lang="en-US" altLang="en-US" sz="3200" baseline="30000" smtClean="0">
                <a:solidFill>
                  <a:srgbClr val="FF0000"/>
                </a:solidFill>
              </a:rPr>
              <a:t>238</a:t>
            </a:r>
            <a:r>
              <a:rPr lang="en-US" altLang="en-US" sz="3200" smtClean="0">
                <a:solidFill>
                  <a:srgbClr val="FF0000"/>
                </a:solidFill>
              </a:rPr>
              <a:t>U and </a:t>
            </a:r>
            <a:r>
              <a:rPr lang="en-US" altLang="en-US" sz="3200" baseline="30000" smtClean="0">
                <a:solidFill>
                  <a:srgbClr val="FF0000"/>
                </a:solidFill>
              </a:rPr>
              <a:t>239</a:t>
            </a:r>
            <a:r>
              <a:rPr lang="en-US" altLang="en-US" sz="3200" smtClean="0">
                <a:solidFill>
                  <a:srgbClr val="FF0000"/>
                </a:solidFill>
              </a:rPr>
              <a:t>Pu</a:t>
            </a:r>
            <a:br>
              <a:rPr lang="en-US" altLang="en-US" sz="3200" smtClean="0">
                <a:solidFill>
                  <a:srgbClr val="FF0000"/>
                </a:solidFill>
              </a:rPr>
            </a:br>
            <a:r>
              <a:rPr lang="en-US" altLang="en-US" sz="3200" smtClean="0">
                <a:solidFill>
                  <a:srgbClr val="FF0000"/>
                </a:solidFill>
              </a:rPr>
              <a:t>&amp;</a:t>
            </a:r>
            <a:br>
              <a:rPr lang="en-US" altLang="en-US" sz="3200" smtClean="0">
                <a:solidFill>
                  <a:srgbClr val="FF0000"/>
                </a:solidFill>
              </a:rPr>
            </a:br>
            <a:r>
              <a:rPr lang="en-US" altLang="en-US" sz="3200" smtClean="0">
                <a:solidFill>
                  <a:srgbClr val="FF0000"/>
                </a:solidFill>
              </a:rPr>
              <a:t>Neutron Induced Reactions on Specific Nuclei </a:t>
            </a:r>
            <a:endParaRPr lang="en-US" altLang="en-US" sz="3200" smtClean="0"/>
          </a:p>
        </p:txBody>
      </p:sp>
      <p:sp>
        <p:nvSpPr>
          <p:cNvPr id="4099" name="Rectangle 3"/>
          <p:cNvSpPr>
            <a:spLocks noGrp="1" noChangeArrowheads="1"/>
          </p:cNvSpPr>
          <p:nvPr>
            <p:ph type="subTitle" idx="1"/>
          </p:nvPr>
        </p:nvSpPr>
        <p:spPr>
          <a:xfrm>
            <a:off x="0" y="2057400"/>
            <a:ext cx="9144000" cy="3886200"/>
          </a:xfrm>
          <a:ln w="76200">
            <a:solidFill>
              <a:schemeClr val="bg1"/>
            </a:solidFill>
            <a:miter lim="800000"/>
            <a:headEnd/>
            <a:tailEnd/>
          </a:ln>
        </p:spPr>
        <p:txBody>
          <a:bodyPr/>
          <a:lstStyle/>
          <a:p>
            <a:pPr eaLnBrk="1" hangingPunct="1">
              <a:lnSpc>
                <a:spcPct val="80000"/>
              </a:lnSpc>
            </a:pPr>
            <a:r>
              <a:rPr lang="en-US" altLang="en-US" dirty="0" smtClean="0"/>
              <a:t>Presenter: </a:t>
            </a:r>
            <a:r>
              <a:rPr lang="en-US" altLang="en-US" dirty="0" smtClean="0">
                <a:solidFill>
                  <a:schemeClr val="accent2"/>
                </a:solidFill>
              </a:rPr>
              <a:t>Werner Tornow (PI)</a:t>
            </a:r>
          </a:p>
          <a:p>
            <a:pPr eaLnBrk="1" hangingPunct="1">
              <a:lnSpc>
                <a:spcPct val="80000"/>
              </a:lnSpc>
            </a:pPr>
            <a:r>
              <a:rPr lang="en-US" altLang="en-US" dirty="0" smtClean="0"/>
              <a:t>Duke University &amp; TUNL</a:t>
            </a:r>
          </a:p>
          <a:p>
            <a:pPr eaLnBrk="1" hangingPunct="1">
              <a:lnSpc>
                <a:spcPct val="80000"/>
              </a:lnSpc>
            </a:pPr>
            <a:r>
              <a:rPr lang="en-US" altLang="en-US" dirty="0" smtClean="0">
                <a:solidFill>
                  <a:schemeClr val="accent2"/>
                </a:solidFill>
              </a:rPr>
              <a:t>Co-PI: C.R. Howell</a:t>
            </a:r>
            <a:r>
              <a:rPr lang="en-US" altLang="en-US" dirty="0" smtClean="0"/>
              <a:t>, Duke University &amp; TUNL</a:t>
            </a:r>
          </a:p>
          <a:p>
            <a:pPr eaLnBrk="1" hangingPunct="1">
              <a:lnSpc>
                <a:spcPct val="80000"/>
              </a:lnSpc>
            </a:pPr>
            <a:endParaRPr lang="en-US" altLang="en-US" dirty="0" smtClean="0"/>
          </a:p>
          <a:p>
            <a:pPr eaLnBrk="1" hangingPunct="1">
              <a:lnSpc>
                <a:spcPct val="80000"/>
              </a:lnSpc>
            </a:pPr>
            <a:r>
              <a:rPr lang="en-US" altLang="en-US" dirty="0" smtClean="0"/>
              <a:t>Co-authors: M. </a:t>
            </a:r>
            <a:r>
              <a:rPr lang="en-US" altLang="en-US" dirty="0" err="1" smtClean="0"/>
              <a:t>Bhike</a:t>
            </a:r>
            <a:r>
              <a:rPr lang="en-US" altLang="en-US" dirty="0" smtClean="0"/>
              <a:t>, </a:t>
            </a:r>
            <a:r>
              <a:rPr lang="en-US" altLang="en-US" dirty="0" err="1" smtClean="0"/>
              <a:t>Krishichayan</a:t>
            </a:r>
            <a:r>
              <a:rPr lang="en-US" altLang="en-US" dirty="0" smtClean="0"/>
              <a:t>, </a:t>
            </a:r>
            <a:r>
              <a:rPr lang="en-US" altLang="en-US" u="sng" dirty="0" smtClean="0">
                <a:solidFill>
                  <a:srgbClr val="33CC33"/>
                </a:solidFill>
              </a:rPr>
              <a:t>B. </a:t>
            </a:r>
            <a:r>
              <a:rPr lang="en-US" altLang="en-US" u="sng" dirty="0" err="1" smtClean="0">
                <a:solidFill>
                  <a:srgbClr val="33CC33"/>
                </a:solidFill>
              </a:rPr>
              <a:t>Fallin</a:t>
            </a:r>
            <a:r>
              <a:rPr lang="en-US" altLang="en-US" dirty="0" smtClean="0">
                <a:solidFill>
                  <a:srgbClr val="33CC33"/>
                </a:solidFill>
              </a:rPr>
              <a:t>, </a:t>
            </a:r>
            <a:r>
              <a:rPr lang="en-US" altLang="en-US" u="sng" dirty="0" smtClean="0">
                <a:solidFill>
                  <a:srgbClr val="33CC33"/>
                </a:solidFill>
              </a:rPr>
              <a:t>M. Gooden</a:t>
            </a:r>
            <a:endParaRPr lang="en-US" altLang="en-US" dirty="0" smtClean="0">
              <a:solidFill>
                <a:srgbClr val="33CC33"/>
              </a:solidFill>
            </a:endParaRPr>
          </a:p>
          <a:p>
            <a:pPr eaLnBrk="1" hangingPunct="1">
              <a:lnSpc>
                <a:spcPct val="80000"/>
              </a:lnSpc>
            </a:pPr>
            <a:r>
              <a:rPr lang="en-US" altLang="en-US" dirty="0" smtClean="0"/>
              <a:t>Duke University &amp; TUNL</a:t>
            </a:r>
          </a:p>
          <a:p>
            <a:pPr eaLnBrk="1" hangingPunct="1">
              <a:lnSpc>
                <a:spcPct val="80000"/>
              </a:lnSpc>
            </a:pPr>
            <a:r>
              <a:rPr lang="en-US" altLang="en-US" dirty="0" smtClean="0"/>
              <a:t>&amp;</a:t>
            </a:r>
          </a:p>
          <a:p>
            <a:pPr eaLnBrk="1" hangingPunct="1">
              <a:lnSpc>
                <a:spcPct val="80000"/>
              </a:lnSpc>
            </a:pPr>
            <a:r>
              <a:rPr lang="en-US" altLang="en-US" dirty="0" smtClean="0"/>
              <a:t>C. Arnold, T. </a:t>
            </a:r>
            <a:r>
              <a:rPr lang="en-US" altLang="en-US" dirty="0" err="1" smtClean="0"/>
              <a:t>Bredeweg</a:t>
            </a:r>
            <a:r>
              <a:rPr lang="en-US" altLang="en-US" dirty="0" smtClean="0"/>
              <a:t>, M. Fowler, G. </a:t>
            </a:r>
            <a:r>
              <a:rPr lang="en-US" altLang="en-US" dirty="0" err="1" smtClean="0"/>
              <a:t>Rusev</a:t>
            </a:r>
            <a:r>
              <a:rPr lang="en-US" altLang="en-US" dirty="0" smtClean="0"/>
              <a:t>, D. Vieira,</a:t>
            </a:r>
          </a:p>
          <a:p>
            <a:pPr eaLnBrk="1" hangingPunct="1">
              <a:lnSpc>
                <a:spcPct val="80000"/>
              </a:lnSpc>
            </a:pPr>
            <a:r>
              <a:rPr lang="en-US" altLang="en-US" dirty="0" smtClean="0"/>
              <a:t> J. </a:t>
            </a:r>
            <a:r>
              <a:rPr lang="en-US" altLang="en-US" dirty="0" err="1" smtClean="0"/>
              <a:t>Wilhelmy</a:t>
            </a:r>
            <a:endParaRPr lang="en-US" altLang="en-US" dirty="0" smtClean="0"/>
          </a:p>
          <a:p>
            <a:pPr eaLnBrk="1" hangingPunct="1">
              <a:lnSpc>
                <a:spcPct val="80000"/>
              </a:lnSpc>
            </a:pPr>
            <a:r>
              <a:rPr lang="en-US" altLang="en-US" dirty="0" smtClean="0"/>
              <a:t>LANL</a:t>
            </a:r>
          </a:p>
          <a:p>
            <a:pPr eaLnBrk="1" hangingPunct="1">
              <a:lnSpc>
                <a:spcPct val="80000"/>
              </a:lnSpc>
            </a:pPr>
            <a:r>
              <a:rPr lang="en-US" altLang="en-US" dirty="0" smtClean="0"/>
              <a:t>&amp;</a:t>
            </a:r>
          </a:p>
          <a:p>
            <a:pPr eaLnBrk="1" hangingPunct="1">
              <a:lnSpc>
                <a:spcPct val="80000"/>
              </a:lnSpc>
            </a:pPr>
            <a:r>
              <a:rPr lang="en-US" altLang="en-US" dirty="0" smtClean="0"/>
              <a:t>J. Becker, M. </a:t>
            </a:r>
            <a:r>
              <a:rPr lang="en-US" altLang="en-US" dirty="0" err="1" smtClean="0"/>
              <a:t>Stoyer</a:t>
            </a:r>
            <a:r>
              <a:rPr lang="en-US" altLang="en-US" dirty="0" smtClean="0"/>
              <a:t>, A. Tonchev </a:t>
            </a:r>
          </a:p>
          <a:p>
            <a:pPr eaLnBrk="1" hangingPunct="1">
              <a:lnSpc>
                <a:spcPct val="80000"/>
              </a:lnSpc>
            </a:pPr>
            <a:r>
              <a:rPr lang="en-US" altLang="en-US" dirty="0" smtClean="0"/>
              <a:t>LLNL</a:t>
            </a:r>
          </a:p>
          <a:p>
            <a:pPr eaLnBrk="1" hangingPunct="1">
              <a:lnSpc>
                <a:spcPct val="80000"/>
              </a:lnSpc>
            </a:pPr>
            <a:endParaRPr lang="en-US" altLang="en-US" dirty="0" smtClean="0"/>
          </a:p>
          <a:p>
            <a:pPr eaLnBrk="1" hangingPunct="1">
              <a:lnSpc>
                <a:spcPct val="80000"/>
              </a:lnSpc>
            </a:pPr>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6169965405_fc145ce0b9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spec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42913"/>
            <a:ext cx="82296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3" y="1371600"/>
            <a:ext cx="546258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3"/>
          <p:cNvSpPr txBox="1">
            <a:spLocks noChangeArrowheads="1"/>
          </p:cNvSpPr>
          <p:nvPr/>
        </p:nvSpPr>
        <p:spPr bwMode="auto">
          <a:xfrm>
            <a:off x="5486400" y="2438400"/>
            <a:ext cx="3581400" cy="1751013"/>
          </a:xfrm>
          <a:prstGeom prst="rect">
            <a:avLst/>
          </a:prstGeom>
          <a:solidFill>
            <a:srgbClr val="DBF5F9"/>
          </a:solidFill>
          <a:ln w="9525">
            <a:solidFill>
              <a:srgbClr val="000000"/>
            </a:solidFill>
            <a:miter lim="800000"/>
            <a:headEnd/>
            <a:tailEnd/>
          </a:ln>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900"/>
              </a:spcBef>
              <a:buFont typeface="Wingdings" pitchFamily="2" charset="2"/>
              <a:buChar char="§"/>
            </a:pPr>
            <a:r>
              <a:rPr lang="en-US" altLang="en-US" sz="1600">
                <a:latin typeface="Times New Roman" pitchFamily="18" charset="0"/>
              </a:rPr>
              <a:t>At higher energies the FPY for 147Nd turns over and decreases</a:t>
            </a:r>
          </a:p>
          <a:p>
            <a:pPr>
              <a:spcBef>
                <a:spcPts val="900"/>
              </a:spcBef>
              <a:buFont typeface="Wingdings" pitchFamily="2" charset="2"/>
              <a:buChar char="§"/>
            </a:pPr>
            <a:r>
              <a:rPr lang="en-US" altLang="en-US" sz="1600">
                <a:latin typeface="Times New Roman" pitchFamily="18" charset="0"/>
              </a:rPr>
              <a:t>The TUNL measurements at 14.8 MeV is in a very good agreement with LLNL value </a:t>
            </a:r>
          </a:p>
          <a:p>
            <a:pPr>
              <a:spcBef>
                <a:spcPts val="900"/>
              </a:spcBef>
              <a:buFont typeface="Wingdings" pitchFamily="2" charset="2"/>
              <a:buChar char="§"/>
            </a:pPr>
            <a:r>
              <a:rPr lang="en-US" altLang="en-US" sz="1600">
                <a:latin typeface="Times New Roman" pitchFamily="18" charset="0"/>
              </a:rPr>
              <a:t>Compared to the FPY at 4.6 MeV, the FPY has decreased by 37% at 14.8 MeV </a:t>
            </a:r>
          </a:p>
          <a:p>
            <a:pPr>
              <a:spcBef>
                <a:spcPts val="900"/>
              </a:spcBef>
              <a:buFont typeface="Wingdings" pitchFamily="2" charset="2"/>
              <a:buChar char="§"/>
            </a:pPr>
            <a:r>
              <a:rPr lang="en-US" altLang="en-US" sz="1600" b="1">
                <a:solidFill>
                  <a:srgbClr val="FF0000"/>
                </a:solidFill>
                <a:latin typeface="Times New Roman" pitchFamily="18" charset="0"/>
              </a:rPr>
              <a:t>Our new measurement helps resolve the long-standing discrepancy at 14.8 MeV !</a:t>
            </a:r>
          </a:p>
        </p:txBody>
      </p:sp>
      <p:sp>
        <p:nvSpPr>
          <p:cNvPr id="18436" name="TextBox 1"/>
          <p:cNvSpPr txBox="1">
            <a:spLocks noChangeArrowheads="1"/>
          </p:cNvSpPr>
          <p:nvPr/>
        </p:nvSpPr>
        <p:spPr bwMode="auto">
          <a:xfrm>
            <a:off x="2698750" y="950913"/>
            <a:ext cx="8826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a:latin typeface="Times New Roman" pitchFamily="18" charset="0"/>
              </a:rPr>
              <a:t>239Pu</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8" y="1219200"/>
            <a:ext cx="5643563"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876800" y="2220913"/>
            <a:ext cx="4419600" cy="2786062"/>
          </a:xfrm>
          <a:prstGeom prst="rect">
            <a:avLst/>
          </a:prstGeom>
        </p:spPr>
        <p:txBody>
          <a:bodyPr>
            <a:spAutoFit/>
          </a:bodyPr>
          <a:lstStyle/>
          <a:p>
            <a:pPr marL="285750" indent="-285750">
              <a:buFont typeface="Wingdings" charset="2"/>
              <a:buChar char="§"/>
              <a:defRPr/>
            </a:pPr>
            <a:r>
              <a:rPr lang="en-US" dirty="0">
                <a:solidFill>
                  <a:prstClr val="black"/>
                </a:solidFill>
                <a:latin typeface="Arial"/>
              </a:rPr>
              <a:t>For</a:t>
            </a:r>
            <a:r>
              <a:rPr lang="en-US" baseline="0" dirty="0">
                <a:solidFill>
                  <a:prstClr val="black"/>
                </a:solidFill>
                <a:latin typeface="Arial"/>
              </a:rPr>
              <a:t> </a:t>
            </a:r>
            <a:r>
              <a:rPr lang="en-US" dirty="0">
                <a:solidFill>
                  <a:prstClr val="black"/>
                </a:solidFill>
                <a:latin typeface="Arial"/>
              </a:rPr>
              <a:t>239Pu</a:t>
            </a:r>
            <a:r>
              <a:rPr lang="en-US" baseline="0" dirty="0">
                <a:solidFill>
                  <a:prstClr val="black"/>
                </a:solidFill>
                <a:latin typeface="Arial"/>
              </a:rPr>
              <a:t> </a:t>
            </a:r>
            <a:r>
              <a:rPr lang="en-US" dirty="0">
                <a:solidFill>
                  <a:prstClr val="black"/>
                </a:solidFill>
                <a:latin typeface="Arial"/>
              </a:rPr>
              <a:t>the slope of  the 147Nd FPY is positive from 0.5 to 2.6 MeV</a:t>
            </a:r>
          </a:p>
          <a:p>
            <a:pPr marL="285750" indent="-285750">
              <a:buFont typeface="Wingdings" charset="2"/>
              <a:buChar char="§"/>
              <a:defRPr/>
            </a:pPr>
            <a:endParaRPr lang="en-US" dirty="0">
              <a:solidFill>
                <a:prstClr val="black"/>
              </a:solidFill>
              <a:latin typeface="Arial"/>
            </a:endParaRPr>
          </a:p>
          <a:p>
            <a:pPr marL="285750" indent="-285750">
              <a:buFont typeface="Wingdings" charset="2"/>
              <a:buChar char="§"/>
              <a:defRPr/>
            </a:pPr>
            <a:r>
              <a:rPr lang="en-US" dirty="0">
                <a:solidFill>
                  <a:prstClr val="black"/>
                </a:solidFill>
                <a:latin typeface="Arial"/>
              </a:rPr>
              <a:t>The slope of 147Nd FPY from 4.6 to 14.8 MeV is negative in all three fissile actinides</a:t>
            </a:r>
          </a:p>
          <a:p>
            <a:pPr marL="171450" indent="-171450">
              <a:buFont typeface="Wingdings" charset="2"/>
              <a:buChar char="§"/>
              <a:defRPr/>
            </a:pPr>
            <a:endParaRPr lang="en-US" sz="1050" dirty="0">
              <a:solidFill>
                <a:prstClr val="black"/>
              </a:solidFill>
              <a:latin typeface="Arial"/>
            </a:endParaRPr>
          </a:p>
          <a:p>
            <a:pPr marL="285750" indent="-285750">
              <a:spcBef>
                <a:spcPts val="0"/>
              </a:spcBef>
              <a:buFont typeface="Wingdings" charset="2"/>
              <a:buChar char="§"/>
              <a:defRPr/>
            </a:pPr>
            <a:r>
              <a:rPr lang="en-US" dirty="0">
                <a:latin typeface="Areal "/>
                <a:cs typeface="Areal "/>
              </a:rPr>
              <a:t>Joint LLNL/LANL theoretical teams, using this data, are spearheading a renaissance in fission theory resulting in expanded capabilities to understand detailed fission properties</a:t>
            </a:r>
          </a:p>
        </p:txBody>
      </p:sp>
      <p:sp>
        <p:nvSpPr>
          <p:cNvPr id="19460" name="TextBox 1"/>
          <p:cNvSpPr txBox="1">
            <a:spLocks noChangeArrowheads="1"/>
          </p:cNvSpPr>
          <p:nvPr/>
        </p:nvSpPr>
        <p:spPr bwMode="auto">
          <a:xfrm>
            <a:off x="1582738" y="5886450"/>
            <a:ext cx="309721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800">
                <a:latin typeface="Times New Roman" pitchFamily="18" charset="0"/>
              </a:rPr>
              <a:t>M. Gooden Thesis, Sept. 2014</a:t>
            </a:r>
          </a:p>
          <a:p>
            <a:pPr>
              <a:spcBef>
                <a:spcPct val="0"/>
              </a:spcBef>
              <a:buFontTx/>
              <a:buNone/>
            </a:pPr>
            <a:r>
              <a:rPr lang="en-US" altLang="en-US" sz="2800">
                <a:latin typeface="Times New Roman" pitchFamily="18" charset="0"/>
              </a:rPr>
              <a:t>SSAP Annual p.58</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66800"/>
            <a:ext cx="6553200" cy="4916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2073275" y="1184275"/>
            <a:ext cx="46958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800" baseline="0">
                <a:latin typeface="Times New Roman" pitchFamily="18" charset="0"/>
              </a:rPr>
              <a:t>National Ignition Facility (NIF)</a:t>
            </a:r>
          </a:p>
          <a:p>
            <a:pPr algn="ctr" eaLnBrk="1" hangingPunct="1">
              <a:spcBef>
                <a:spcPct val="0"/>
              </a:spcBef>
              <a:buFontTx/>
              <a:buNone/>
            </a:pPr>
            <a:r>
              <a:rPr lang="en-US" altLang="en-US" sz="2800" baseline="0">
                <a:latin typeface="Times New Roman" pitchFamily="18" charset="0"/>
              </a:rPr>
              <a:t>  at LLNL </a:t>
            </a:r>
          </a:p>
        </p:txBody>
      </p:sp>
      <p:pic>
        <p:nvPicPr>
          <p:cNvPr id="21507" name="Picture 5" descr="NIF_to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2476500"/>
            <a:ext cx="50800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6"/>
          <p:cNvSpPr txBox="1">
            <a:spLocks noChangeArrowheads="1"/>
          </p:cNvSpPr>
          <p:nvPr/>
        </p:nvSpPr>
        <p:spPr bwMode="auto">
          <a:xfrm>
            <a:off x="407988" y="6172200"/>
            <a:ext cx="8396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aseline="0">
                <a:latin typeface="Times New Roman" pitchFamily="18" charset="0"/>
              </a:rPr>
              <a:t>Inertial Confined Fusion, 192 laser beams, DT capsule in hohlraum</a:t>
            </a:r>
          </a:p>
        </p:txBody>
      </p:sp>
      <p:sp>
        <p:nvSpPr>
          <p:cNvPr id="21509" name="Text Box 7"/>
          <p:cNvSpPr txBox="1">
            <a:spLocks noChangeArrowheads="1"/>
          </p:cNvSpPr>
          <p:nvPr/>
        </p:nvSpPr>
        <p:spPr bwMode="auto">
          <a:xfrm>
            <a:off x="1289050" y="0"/>
            <a:ext cx="62261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3600">
                <a:solidFill>
                  <a:srgbClr val="FF0000"/>
                </a:solidFill>
                <a:latin typeface="Times New Roman" pitchFamily="18" charset="0"/>
              </a:rPr>
              <a:t>  </a:t>
            </a:r>
            <a:r>
              <a:rPr lang="en-US" altLang="en-US">
                <a:solidFill>
                  <a:srgbClr val="FF0000"/>
                </a:solidFill>
                <a:latin typeface="Times New Roman" pitchFamily="18" charset="0"/>
              </a:rPr>
              <a:t>124</a:t>
            </a:r>
            <a:r>
              <a:rPr lang="en-US" altLang="en-US" baseline="0">
                <a:solidFill>
                  <a:srgbClr val="FF0000"/>
                </a:solidFill>
                <a:latin typeface="Times New Roman" pitchFamily="18" charset="0"/>
              </a:rPr>
              <a:t>Xe(n,2n)</a:t>
            </a:r>
            <a:r>
              <a:rPr lang="en-US" altLang="en-US">
                <a:solidFill>
                  <a:srgbClr val="FF0000"/>
                </a:solidFill>
                <a:latin typeface="Times New Roman" pitchFamily="18" charset="0"/>
              </a:rPr>
              <a:t>123</a:t>
            </a:r>
            <a:r>
              <a:rPr lang="en-US" altLang="en-US" baseline="0">
                <a:solidFill>
                  <a:srgbClr val="FF0000"/>
                </a:solidFill>
                <a:latin typeface="Times New Roman" pitchFamily="18" charset="0"/>
              </a:rPr>
              <a:t>Xe</a:t>
            </a:r>
            <a:r>
              <a:rPr lang="en-US" altLang="en-US">
                <a:solidFill>
                  <a:srgbClr val="FF0000"/>
                </a:solidFill>
                <a:latin typeface="Times New Roman" pitchFamily="18" charset="0"/>
              </a:rPr>
              <a:t>  </a:t>
            </a:r>
            <a:r>
              <a:rPr lang="en-US" altLang="en-US" baseline="0">
                <a:solidFill>
                  <a:srgbClr val="FF0000"/>
                </a:solidFill>
                <a:latin typeface="Times New Roman" pitchFamily="18" charset="0"/>
              </a:rPr>
              <a:t>&amp;</a:t>
            </a:r>
            <a:r>
              <a:rPr lang="en-US" altLang="en-US">
                <a:solidFill>
                  <a:srgbClr val="FF0000"/>
                </a:solidFill>
                <a:latin typeface="Times New Roman" pitchFamily="18" charset="0"/>
              </a:rPr>
              <a:t>  124</a:t>
            </a:r>
            <a:r>
              <a:rPr lang="en-US" altLang="en-US" baseline="0">
                <a:solidFill>
                  <a:srgbClr val="FF0000"/>
                </a:solidFill>
                <a:latin typeface="Times New Roman" pitchFamily="18" charset="0"/>
              </a:rPr>
              <a:t>Xe(n,</a:t>
            </a:r>
            <a:r>
              <a:rPr lang="en-US" altLang="en-US" baseline="0">
                <a:solidFill>
                  <a:srgbClr val="FF0000"/>
                </a:solidFill>
                <a:latin typeface="Symbol" pitchFamily="18" charset="2"/>
              </a:rPr>
              <a:t>g</a:t>
            </a:r>
            <a:r>
              <a:rPr lang="en-US" altLang="en-US" baseline="0">
                <a:solidFill>
                  <a:srgbClr val="FF0000"/>
                </a:solidFill>
                <a:latin typeface="Times New Roman" pitchFamily="18" charset="0"/>
              </a:rPr>
              <a:t>)</a:t>
            </a:r>
            <a:r>
              <a:rPr lang="en-US" altLang="en-US">
                <a:solidFill>
                  <a:srgbClr val="FF0000"/>
                </a:solidFill>
                <a:latin typeface="Times New Roman" pitchFamily="18" charset="0"/>
              </a:rPr>
              <a:t>125</a:t>
            </a:r>
            <a:r>
              <a:rPr lang="en-US" altLang="en-US" baseline="0">
                <a:solidFill>
                  <a:srgbClr val="FF0000"/>
                </a:solidFill>
                <a:latin typeface="Times New Roman" pitchFamily="18" charset="0"/>
              </a:rPr>
              <a:t>Xe</a:t>
            </a:r>
          </a:p>
        </p:txBody>
      </p:sp>
      <p:sp>
        <p:nvSpPr>
          <p:cNvPr id="21510" name="TextBox 1"/>
          <p:cNvSpPr txBox="1">
            <a:spLocks noChangeArrowheads="1"/>
          </p:cNvSpPr>
          <p:nvPr/>
        </p:nvSpPr>
        <p:spPr bwMode="auto">
          <a:xfrm>
            <a:off x="1763713" y="533400"/>
            <a:ext cx="5792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a:solidFill>
                  <a:srgbClr val="00B050"/>
                </a:solidFill>
                <a:latin typeface="Times New Roman" pitchFamily="18" charset="0"/>
              </a:rPr>
              <a:t>86</a:t>
            </a:r>
            <a:r>
              <a:rPr lang="en-US" altLang="en-US" baseline="0">
                <a:solidFill>
                  <a:srgbClr val="00B050"/>
                </a:solidFill>
                <a:latin typeface="Times New Roman" pitchFamily="18" charset="0"/>
              </a:rPr>
              <a:t>Kr(n,2n)</a:t>
            </a:r>
            <a:r>
              <a:rPr lang="en-US" altLang="en-US">
                <a:solidFill>
                  <a:srgbClr val="00B050"/>
                </a:solidFill>
                <a:latin typeface="Times New Roman" pitchFamily="18" charset="0"/>
              </a:rPr>
              <a:t>85</a:t>
            </a:r>
            <a:r>
              <a:rPr lang="en-US" altLang="en-US" baseline="0">
                <a:solidFill>
                  <a:srgbClr val="00B050"/>
                </a:solidFill>
                <a:latin typeface="Times New Roman" pitchFamily="18" charset="0"/>
              </a:rPr>
              <a:t>Kr</a:t>
            </a:r>
            <a:r>
              <a:rPr lang="en-US" altLang="en-US">
                <a:solidFill>
                  <a:srgbClr val="00B050"/>
                </a:solidFill>
                <a:latin typeface="Times New Roman" pitchFamily="18" charset="0"/>
              </a:rPr>
              <a:t>m</a:t>
            </a:r>
            <a:r>
              <a:rPr lang="en-US" altLang="en-US" baseline="0">
                <a:solidFill>
                  <a:srgbClr val="00B050"/>
                </a:solidFill>
                <a:latin typeface="Times New Roman" pitchFamily="18" charset="0"/>
              </a:rPr>
              <a:t>  &amp;  </a:t>
            </a:r>
            <a:r>
              <a:rPr lang="en-US" altLang="en-US">
                <a:solidFill>
                  <a:srgbClr val="00B050"/>
                </a:solidFill>
                <a:latin typeface="Times New Roman" pitchFamily="18" charset="0"/>
              </a:rPr>
              <a:t>86</a:t>
            </a:r>
            <a:r>
              <a:rPr lang="en-US" altLang="en-US" baseline="0">
                <a:solidFill>
                  <a:srgbClr val="00B050"/>
                </a:solidFill>
                <a:latin typeface="Times New Roman" pitchFamily="18" charset="0"/>
              </a:rPr>
              <a:t>Kr(n,</a:t>
            </a:r>
            <a:r>
              <a:rPr lang="en-US" altLang="en-US" baseline="0">
                <a:solidFill>
                  <a:srgbClr val="00B050"/>
                </a:solidFill>
                <a:latin typeface="Symbol" pitchFamily="18" charset="2"/>
              </a:rPr>
              <a:t>g</a:t>
            </a:r>
            <a:r>
              <a:rPr lang="en-US" altLang="en-US" baseline="0">
                <a:solidFill>
                  <a:srgbClr val="00B050"/>
                </a:solidFill>
                <a:latin typeface="Times New Roman" pitchFamily="18" charset="0"/>
              </a:rPr>
              <a:t>)</a:t>
            </a:r>
            <a:r>
              <a:rPr lang="en-US" altLang="en-US">
                <a:solidFill>
                  <a:srgbClr val="00B050"/>
                </a:solidFill>
                <a:latin typeface="Times New Roman" pitchFamily="18" charset="0"/>
              </a:rPr>
              <a:t>87</a:t>
            </a:r>
            <a:r>
              <a:rPr lang="en-US" altLang="en-US" baseline="0">
                <a:solidFill>
                  <a:srgbClr val="00B050"/>
                </a:solidFill>
                <a:latin typeface="Times New Roman" pitchFamily="18" charset="0"/>
              </a:rPr>
              <a:t>Kr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4513263"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2"/>
          <p:cNvSpPr txBox="1">
            <a:spLocks noChangeArrowheads="1"/>
          </p:cNvSpPr>
          <p:nvPr/>
        </p:nvSpPr>
        <p:spPr bwMode="auto">
          <a:xfrm>
            <a:off x="304800" y="3581400"/>
            <a:ext cx="8139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800" baseline="0">
                <a:latin typeface="Times New Roman" pitchFamily="18" charset="0"/>
              </a:rPr>
              <a:t> Use a mixture of </a:t>
            </a:r>
            <a:r>
              <a:rPr lang="en-US" altLang="en-US" sz="2800">
                <a:latin typeface="Times New Roman" pitchFamily="18" charset="0"/>
              </a:rPr>
              <a:t>124</a:t>
            </a:r>
            <a:r>
              <a:rPr lang="en-US" altLang="en-US" sz="2800" baseline="0">
                <a:latin typeface="Times New Roman" pitchFamily="18" charset="0"/>
              </a:rPr>
              <a:t>Xe and </a:t>
            </a:r>
            <a:r>
              <a:rPr lang="en-US" altLang="en-US" sz="2800">
                <a:latin typeface="Times New Roman" pitchFamily="18" charset="0"/>
              </a:rPr>
              <a:t>136</a:t>
            </a:r>
            <a:r>
              <a:rPr lang="en-US" altLang="en-US" sz="2800" baseline="0">
                <a:latin typeface="Times New Roman" pitchFamily="18" charset="0"/>
              </a:rPr>
              <a:t>Xe or Kr as tracer nuclei</a:t>
            </a:r>
          </a:p>
        </p:txBody>
      </p:sp>
      <p:sp>
        <p:nvSpPr>
          <p:cNvPr id="23556" name="TextBox 3"/>
          <p:cNvSpPr txBox="1">
            <a:spLocks noChangeArrowheads="1"/>
          </p:cNvSpPr>
          <p:nvPr/>
        </p:nvSpPr>
        <p:spPr bwMode="auto">
          <a:xfrm>
            <a:off x="0" y="6096000"/>
            <a:ext cx="261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aseline="0">
                <a:latin typeface="Times New Roman" pitchFamily="18" charset="0"/>
              </a:rPr>
              <a:t> </a:t>
            </a:r>
          </a:p>
        </p:txBody>
      </p:sp>
      <p:sp>
        <p:nvSpPr>
          <p:cNvPr id="23557" name="TextBox 4"/>
          <p:cNvSpPr txBox="1">
            <a:spLocks noChangeArrowheads="1"/>
          </p:cNvSpPr>
          <p:nvPr/>
        </p:nvSpPr>
        <p:spPr bwMode="auto">
          <a:xfrm>
            <a:off x="0" y="4538663"/>
            <a:ext cx="88058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aseline="0">
                <a:latin typeface="Times New Roman" pitchFamily="18" charset="0"/>
              </a:rPr>
              <a:t>     The (n</a:t>
            </a:r>
            <a:r>
              <a:rPr lang="en-US" altLang="en-US" sz="2400" baseline="0">
                <a:latin typeface="Symbol" pitchFamily="18" charset="2"/>
              </a:rPr>
              <a:t>,g</a:t>
            </a:r>
            <a:r>
              <a:rPr lang="en-US" altLang="en-US" sz="2400" baseline="0">
                <a:latin typeface="Times New Roman" pitchFamily="18" charset="0"/>
              </a:rPr>
              <a:t>) reaction with Q=0 MeV probes the low-energy neutron</a:t>
            </a:r>
          </a:p>
          <a:p>
            <a:pPr>
              <a:spcBef>
                <a:spcPct val="0"/>
              </a:spcBef>
              <a:buFontTx/>
              <a:buNone/>
            </a:pPr>
            <a:r>
              <a:rPr lang="en-US" altLang="en-US" sz="2400" baseline="0">
                <a:latin typeface="Times New Roman" pitchFamily="18" charset="0"/>
              </a:rPr>
              <a:t>                                               component </a:t>
            </a:r>
          </a:p>
          <a:p>
            <a:pPr>
              <a:spcBef>
                <a:spcPct val="0"/>
              </a:spcBef>
              <a:buFontTx/>
              <a:buNone/>
            </a:pPr>
            <a:endParaRPr lang="en-US" altLang="en-US" sz="2400" baseline="0">
              <a:latin typeface="Times New Roman" pitchFamily="18" charset="0"/>
            </a:endParaRPr>
          </a:p>
          <a:p>
            <a:pPr>
              <a:spcBef>
                <a:spcPct val="0"/>
              </a:spcBef>
              <a:buFontTx/>
              <a:buNone/>
            </a:pPr>
            <a:r>
              <a:rPr lang="en-US" altLang="en-US" sz="2400" baseline="0">
                <a:latin typeface="Times New Roman" pitchFamily="18" charset="0"/>
              </a:rPr>
              <a:t>     The (n,2n) reaction with Q&gt;9 MeV probes the high-energy neutron </a:t>
            </a:r>
          </a:p>
          <a:p>
            <a:pPr>
              <a:spcBef>
                <a:spcPct val="0"/>
              </a:spcBef>
              <a:buFontTx/>
              <a:buNone/>
            </a:pPr>
            <a:r>
              <a:rPr lang="en-US" altLang="en-US" sz="2400" baseline="0">
                <a:latin typeface="Times New Roman" pitchFamily="18" charset="0"/>
              </a:rPr>
              <a:t>                                               component</a:t>
            </a:r>
          </a:p>
        </p:txBody>
      </p:sp>
      <p:sp>
        <p:nvSpPr>
          <p:cNvPr id="23558" name="TextBox 5"/>
          <p:cNvSpPr txBox="1">
            <a:spLocks noChangeArrowheads="1"/>
          </p:cNvSpPr>
          <p:nvPr/>
        </p:nvSpPr>
        <p:spPr bwMode="auto">
          <a:xfrm>
            <a:off x="5943600" y="2967038"/>
            <a:ext cx="1243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aseline="0">
                <a:latin typeface="Times New Roman" pitchFamily="18" charset="0"/>
              </a:rPr>
              <a:t>(ablator)</a:t>
            </a:r>
          </a:p>
        </p:txBody>
      </p:sp>
      <p:sp>
        <p:nvSpPr>
          <p:cNvPr id="23559" name="TextBox 6"/>
          <p:cNvSpPr txBox="1">
            <a:spLocks noChangeArrowheads="1"/>
          </p:cNvSpPr>
          <p:nvPr/>
        </p:nvSpPr>
        <p:spPr bwMode="auto">
          <a:xfrm>
            <a:off x="6705600" y="2738438"/>
            <a:ext cx="110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aseline="0">
                <a:latin typeface="Times New Roman" pitchFamily="18" charset="0"/>
              </a:rPr>
              <a:t>or SiO</a:t>
            </a:r>
            <a:r>
              <a:rPr lang="en-US" altLang="en-US" sz="2400" baseline="-25000">
                <a:latin typeface="Times New Roman" pitchFamily="18" charset="0"/>
              </a:rPr>
              <a:t>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77724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495800"/>
            <a:ext cx="3914775"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3"/>
          <p:cNvSpPr txBox="1">
            <a:spLocks noChangeArrowheads="1"/>
          </p:cNvSpPr>
          <p:nvPr/>
        </p:nvSpPr>
        <p:spPr bwMode="auto">
          <a:xfrm>
            <a:off x="2998788" y="152400"/>
            <a:ext cx="286861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4000">
                <a:solidFill>
                  <a:srgbClr val="FF0000"/>
                </a:solidFill>
                <a:latin typeface="Times New Roman" pitchFamily="18" charset="0"/>
              </a:rPr>
              <a:t>Editors’ Suggestion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2"/>
          <p:cNvSpPr>
            <a:spLocks noChangeShapeType="1"/>
          </p:cNvSpPr>
          <p:nvPr/>
        </p:nvSpPr>
        <p:spPr bwMode="auto">
          <a:xfrm>
            <a:off x="1676400" y="2667000"/>
            <a:ext cx="1905000" cy="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1" name="Line 3"/>
          <p:cNvSpPr>
            <a:spLocks noChangeShapeType="1"/>
          </p:cNvSpPr>
          <p:nvPr/>
        </p:nvSpPr>
        <p:spPr bwMode="auto">
          <a:xfrm>
            <a:off x="1981200" y="3429000"/>
            <a:ext cx="1600200" cy="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2" name="Line 4"/>
          <p:cNvSpPr>
            <a:spLocks noChangeShapeType="1"/>
          </p:cNvSpPr>
          <p:nvPr/>
        </p:nvSpPr>
        <p:spPr bwMode="auto">
          <a:xfrm>
            <a:off x="2971800" y="3200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3" name="Line 5"/>
          <p:cNvSpPr>
            <a:spLocks noChangeShapeType="1"/>
          </p:cNvSpPr>
          <p:nvPr/>
        </p:nvSpPr>
        <p:spPr bwMode="auto">
          <a:xfrm>
            <a:off x="3581400" y="2667000"/>
            <a:ext cx="0" cy="22860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4" name="Line 6"/>
          <p:cNvSpPr>
            <a:spLocks noChangeShapeType="1"/>
          </p:cNvSpPr>
          <p:nvPr/>
        </p:nvSpPr>
        <p:spPr bwMode="auto">
          <a:xfrm flipH="1" flipV="1">
            <a:off x="3581400" y="3200400"/>
            <a:ext cx="0" cy="22860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5" name="Line 7"/>
          <p:cNvSpPr>
            <a:spLocks noChangeShapeType="1"/>
          </p:cNvSpPr>
          <p:nvPr/>
        </p:nvSpPr>
        <p:spPr bwMode="auto">
          <a:xfrm>
            <a:off x="3581400" y="2895600"/>
            <a:ext cx="990600" cy="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6" name="Line 8"/>
          <p:cNvSpPr>
            <a:spLocks noChangeShapeType="1"/>
          </p:cNvSpPr>
          <p:nvPr/>
        </p:nvSpPr>
        <p:spPr bwMode="auto">
          <a:xfrm>
            <a:off x="3581400" y="3200400"/>
            <a:ext cx="990600" cy="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7" name="Line 9"/>
          <p:cNvSpPr>
            <a:spLocks noChangeShapeType="1"/>
          </p:cNvSpPr>
          <p:nvPr/>
        </p:nvSpPr>
        <p:spPr bwMode="auto">
          <a:xfrm>
            <a:off x="4572000" y="2895600"/>
            <a:ext cx="0" cy="30480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8" name="Oval 10"/>
          <p:cNvSpPr>
            <a:spLocks noChangeArrowheads="1"/>
          </p:cNvSpPr>
          <p:nvPr/>
        </p:nvSpPr>
        <p:spPr bwMode="auto">
          <a:xfrm>
            <a:off x="5638800" y="2743200"/>
            <a:ext cx="609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27659" name="Line 11"/>
          <p:cNvSpPr>
            <a:spLocks noChangeShapeType="1"/>
          </p:cNvSpPr>
          <p:nvPr/>
        </p:nvSpPr>
        <p:spPr bwMode="auto">
          <a:xfrm>
            <a:off x="5867400" y="3886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0" name="Line 12"/>
          <p:cNvSpPr>
            <a:spLocks noChangeShapeType="1"/>
          </p:cNvSpPr>
          <p:nvPr/>
        </p:nvSpPr>
        <p:spPr bwMode="auto">
          <a:xfrm>
            <a:off x="6019800" y="3886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1" name="Line 13"/>
          <p:cNvSpPr>
            <a:spLocks noChangeShapeType="1"/>
          </p:cNvSpPr>
          <p:nvPr/>
        </p:nvSpPr>
        <p:spPr bwMode="auto">
          <a:xfrm>
            <a:off x="5867400" y="4648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2" name="Line 14"/>
          <p:cNvSpPr>
            <a:spLocks noChangeShapeType="1"/>
          </p:cNvSpPr>
          <p:nvPr/>
        </p:nvSpPr>
        <p:spPr bwMode="auto">
          <a:xfrm>
            <a:off x="5791200" y="42672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3" name="Line 15"/>
          <p:cNvSpPr>
            <a:spLocks noChangeShapeType="1"/>
          </p:cNvSpPr>
          <p:nvPr/>
        </p:nvSpPr>
        <p:spPr bwMode="auto">
          <a:xfrm>
            <a:off x="6019800" y="38862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4" name="Line 16"/>
          <p:cNvSpPr>
            <a:spLocks noChangeShapeType="1"/>
          </p:cNvSpPr>
          <p:nvPr/>
        </p:nvSpPr>
        <p:spPr bwMode="auto">
          <a:xfrm flipH="1">
            <a:off x="5791200" y="42672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5" name="Line 17"/>
          <p:cNvSpPr>
            <a:spLocks noChangeShapeType="1"/>
          </p:cNvSpPr>
          <p:nvPr/>
        </p:nvSpPr>
        <p:spPr bwMode="auto">
          <a:xfrm>
            <a:off x="6019800" y="42672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6" name="Line 18"/>
          <p:cNvSpPr>
            <a:spLocks noChangeShapeType="1"/>
          </p:cNvSpPr>
          <p:nvPr/>
        </p:nvSpPr>
        <p:spPr bwMode="auto">
          <a:xfrm>
            <a:off x="5867400" y="42672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7" name="Line 19"/>
          <p:cNvSpPr>
            <a:spLocks noChangeShapeType="1"/>
          </p:cNvSpPr>
          <p:nvPr/>
        </p:nvSpPr>
        <p:spPr bwMode="auto">
          <a:xfrm>
            <a:off x="6096000" y="42672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8" name="Line 20"/>
          <p:cNvSpPr>
            <a:spLocks noChangeShapeType="1"/>
          </p:cNvSpPr>
          <p:nvPr/>
        </p:nvSpPr>
        <p:spPr bwMode="auto">
          <a:xfrm>
            <a:off x="3657600" y="5943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9" name="Line 21"/>
          <p:cNvSpPr>
            <a:spLocks noChangeShapeType="1"/>
          </p:cNvSpPr>
          <p:nvPr/>
        </p:nvSpPr>
        <p:spPr bwMode="auto">
          <a:xfrm>
            <a:off x="1143000" y="6096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0" name="Line 22"/>
          <p:cNvSpPr>
            <a:spLocks noChangeShapeType="1"/>
          </p:cNvSpPr>
          <p:nvPr/>
        </p:nvSpPr>
        <p:spPr bwMode="auto">
          <a:xfrm>
            <a:off x="5791200" y="5334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1" name="Line 23"/>
          <p:cNvSpPr>
            <a:spLocks noChangeShapeType="1"/>
          </p:cNvSpPr>
          <p:nvPr/>
        </p:nvSpPr>
        <p:spPr bwMode="auto">
          <a:xfrm>
            <a:off x="6019800" y="5334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2" name="Line 24"/>
          <p:cNvSpPr>
            <a:spLocks noChangeShapeType="1"/>
          </p:cNvSpPr>
          <p:nvPr/>
        </p:nvSpPr>
        <p:spPr bwMode="auto">
          <a:xfrm>
            <a:off x="1447800" y="2819400"/>
            <a:ext cx="2057400"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3" name="Line 25"/>
          <p:cNvSpPr>
            <a:spLocks noChangeShapeType="1"/>
          </p:cNvSpPr>
          <p:nvPr/>
        </p:nvSpPr>
        <p:spPr bwMode="auto">
          <a:xfrm flipV="1">
            <a:off x="1447800" y="3276600"/>
            <a:ext cx="2057400"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4" name="Line 26"/>
          <p:cNvSpPr>
            <a:spLocks noChangeShapeType="1"/>
          </p:cNvSpPr>
          <p:nvPr/>
        </p:nvSpPr>
        <p:spPr bwMode="auto">
          <a:xfrm>
            <a:off x="3505200" y="2819400"/>
            <a:ext cx="0" cy="762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5" name="Line 27"/>
          <p:cNvSpPr>
            <a:spLocks noChangeShapeType="1"/>
          </p:cNvSpPr>
          <p:nvPr/>
        </p:nvSpPr>
        <p:spPr bwMode="auto">
          <a:xfrm flipV="1">
            <a:off x="3505200" y="3200400"/>
            <a:ext cx="0" cy="762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6" name="Line 28"/>
          <p:cNvSpPr>
            <a:spLocks noChangeShapeType="1"/>
          </p:cNvSpPr>
          <p:nvPr/>
        </p:nvSpPr>
        <p:spPr bwMode="auto">
          <a:xfrm>
            <a:off x="838200" y="3886200"/>
            <a:ext cx="0" cy="1524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7" name="Line 29"/>
          <p:cNvSpPr>
            <a:spLocks noChangeShapeType="1"/>
          </p:cNvSpPr>
          <p:nvPr/>
        </p:nvSpPr>
        <p:spPr bwMode="auto">
          <a:xfrm>
            <a:off x="838200" y="2514600"/>
            <a:ext cx="0" cy="3048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8" name="Line 30"/>
          <p:cNvSpPr>
            <a:spLocks noChangeShapeType="1"/>
          </p:cNvSpPr>
          <p:nvPr/>
        </p:nvSpPr>
        <p:spPr bwMode="auto">
          <a:xfrm flipH="1">
            <a:off x="838200" y="3276600"/>
            <a:ext cx="60960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9" name="Line 31"/>
          <p:cNvSpPr>
            <a:spLocks noChangeShapeType="1"/>
          </p:cNvSpPr>
          <p:nvPr/>
        </p:nvSpPr>
        <p:spPr bwMode="auto">
          <a:xfrm flipH="1">
            <a:off x="838200" y="2819400"/>
            <a:ext cx="60960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0" name="Line 32"/>
          <p:cNvSpPr>
            <a:spLocks noChangeShapeType="1"/>
          </p:cNvSpPr>
          <p:nvPr/>
        </p:nvSpPr>
        <p:spPr bwMode="auto">
          <a:xfrm flipH="1">
            <a:off x="533400" y="32766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1" name="Line 33"/>
          <p:cNvSpPr>
            <a:spLocks noChangeShapeType="1"/>
          </p:cNvSpPr>
          <p:nvPr/>
        </p:nvSpPr>
        <p:spPr bwMode="auto">
          <a:xfrm>
            <a:off x="5943600" y="3352800"/>
            <a:ext cx="0" cy="457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2" name="Line 34"/>
          <p:cNvSpPr>
            <a:spLocks noChangeShapeType="1"/>
          </p:cNvSpPr>
          <p:nvPr/>
        </p:nvSpPr>
        <p:spPr bwMode="auto">
          <a:xfrm flipH="1">
            <a:off x="5867400" y="3810000"/>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3" name="Line 35"/>
          <p:cNvSpPr>
            <a:spLocks noChangeShapeType="1"/>
          </p:cNvSpPr>
          <p:nvPr/>
        </p:nvSpPr>
        <p:spPr bwMode="auto">
          <a:xfrm>
            <a:off x="5943600" y="3810000"/>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4" name="Line 36"/>
          <p:cNvSpPr>
            <a:spLocks noChangeShapeType="1"/>
          </p:cNvSpPr>
          <p:nvPr/>
        </p:nvSpPr>
        <p:spPr bwMode="auto">
          <a:xfrm flipV="1">
            <a:off x="1676400" y="2286000"/>
            <a:ext cx="0" cy="38100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5" name="Line 37"/>
          <p:cNvSpPr>
            <a:spLocks noChangeShapeType="1"/>
          </p:cNvSpPr>
          <p:nvPr/>
        </p:nvSpPr>
        <p:spPr bwMode="auto">
          <a:xfrm>
            <a:off x="1676400" y="3429000"/>
            <a:ext cx="0" cy="38100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6" name="Line 38"/>
          <p:cNvSpPr>
            <a:spLocks noChangeShapeType="1"/>
          </p:cNvSpPr>
          <p:nvPr/>
        </p:nvSpPr>
        <p:spPr bwMode="auto">
          <a:xfrm flipH="1">
            <a:off x="1524000" y="4038600"/>
            <a:ext cx="152400" cy="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7" name="Line 39"/>
          <p:cNvSpPr>
            <a:spLocks noChangeShapeType="1"/>
          </p:cNvSpPr>
          <p:nvPr/>
        </p:nvSpPr>
        <p:spPr bwMode="auto">
          <a:xfrm flipH="1">
            <a:off x="1524000" y="2057400"/>
            <a:ext cx="152400" cy="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8" name="Line 40"/>
          <p:cNvSpPr>
            <a:spLocks noChangeShapeType="1"/>
          </p:cNvSpPr>
          <p:nvPr/>
        </p:nvSpPr>
        <p:spPr bwMode="auto">
          <a:xfrm flipH="1">
            <a:off x="1524000" y="2286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9" name="Line 41"/>
          <p:cNvSpPr>
            <a:spLocks noChangeShapeType="1"/>
          </p:cNvSpPr>
          <p:nvPr/>
        </p:nvSpPr>
        <p:spPr bwMode="auto">
          <a:xfrm flipH="1" flipV="1">
            <a:off x="1524000" y="3657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0" name="Line 42"/>
          <p:cNvSpPr>
            <a:spLocks noChangeShapeType="1"/>
          </p:cNvSpPr>
          <p:nvPr/>
        </p:nvSpPr>
        <p:spPr bwMode="auto">
          <a:xfrm>
            <a:off x="1524000" y="3657600"/>
            <a:ext cx="76200" cy="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1" name="Line 43"/>
          <p:cNvSpPr>
            <a:spLocks noChangeShapeType="1"/>
          </p:cNvSpPr>
          <p:nvPr/>
        </p:nvSpPr>
        <p:spPr bwMode="auto">
          <a:xfrm flipV="1">
            <a:off x="1600200" y="3581400"/>
            <a:ext cx="0" cy="7620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2" name="Line 44"/>
          <p:cNvSpPr>
            <a:spLocks noChangeShapeType="1"/>
          </p:cNvSpPr>
          <p:nvPr/>
        </p:nvSpPr>
        <p:spPr bwMode="auto">
          <a:xfrm flipH="1">
            <a:off x="1524000" y="3581400"/>
            <a:ext cx="76200" cy="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3" name="Line 45"/>
          <p:cNvSpPr>
            <a:spLocks noChangeShapeType="1"/>
          </p:cNvSpPr>
          <p:nvPr/>
        </p:nvSpPr>
        <p:spPr bwMode="auto">
          <a:xfrm flipV="1">
            <a:off x="1524000" y="3429000"/>
            <a:ext cx="0" cy="7620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4" name="Line 46"/>
          <p:cNvSpPr>
            <a:spLocks noChangeShapeType="1"/>
          </p:cNvSpPr>
          <p:nvPr/>
        </p:nvSpPr>
        <p:spPr bwMode="auto">
          <a:xfrm>
            <a:off x="1524000" y="3505200"/>
            <a:ext cx="0" cy="7620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5" name="Line 47"/>
          <p:cNvSpPr>
            <a:spLocks noChangeShapeType="1"/>
          </p:cNvSpPr>
          <p:nvPr/>
        </p:nvSpPr>
        <p:spPr bwMode="auto">
          <a:xfrm>
            <a:off x="1981200" y="3429000"/>
            <a:ext cx="0" cy="914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6" name="Line 48"/>
          <p:cNvSpPr>
            <a:spLocks noChangeShapeType="1"/>
          </p:cNvSpPr>
          <p:nvPr/>
        </p:nvSpPr>
        <p:spPr bwMode="auto">
          <a:xfrm>
            <a:off x="1905000" y="3429000"/>
            <a:ext cx="0" cy="914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7" name="Line 49"/>
          <p:cNvSpPr>
            <a:spLocks noChangeShapeType="1"/>
          </p:cNvSpPr>
          <p:nvPr/>
        </p:nvSpPr>
        <p:spPr bwMode="auto">
          <a:xfrm flipH="1">
            <a:off x="1676400" y="3429000"/>
            <a:ext cx="228600" cy="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8" name="Line 50"/>
          <p:cNvSpPr>
            <a:spLocks noChangeShapeType="1"/>
          </p:cNvSpPr>
          <p:nvPr/>
        </p:nvSpPr>
        <p:spPr bwMode="auto">
          <a:xfrm>
            <a:off x="1524000" y="2438400"/>
            <a:ext cx="76200" cy="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9" name="Line 51"/>
          <p:cNvSpPr>
            <a:spLocks noChangeShapeType="1"/>
          </p:cNvSpPr>
          <p:nvPr/>
        </p:nvSpPr>
        <p:spPr bwMode="auto">
          <a:xfrm>
            <a:off x="1600200" y="2438400"/>
            <a:ext cx="0" cy="7620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0" name="Line 52"/>
          <p:cNvSpPr>
            <a:spLocks noChangeShapeType="1"/>
          </p:cNvSpPr>
          <p:nvPr/>
        </p:nvSpPr>
        <p:spPr bwMode="auto">
          <a:xfrm>
            <a:off x="1524000" y="2514600"/>
            <a:ext cx="76200" cy="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1" name="Line 53"/>
          <p:cNvSpPr>
            <a:spLocks noChangeShapeType="1"/>
          </p:cNvSpPr>
          <p:nvPr/>
        </p:nvSpPr>
        <p:spPr bwMode="auto">
          <a:xfrm>
            <a:off x="1524000" y="2514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2" name="Oval 54"/>
          <p:cNvSpPr>
            <a:spLocks noChangeArrowheads="1"/>
          </p:cNvSpPr>
          <p:nvPr/>
        </p:nvSpPr>
        <p:spPr bwMode="auto">
          <a:xfrm>
            <a:off x="1828800" y="4343400"/>
            <a:ext cx="228600" cy="228600"/>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27703" name="Line 55"/>
          <p:cNvSpPr>
            <a:spLocks noChangeShapeType="1"/>
          </p:cNvSpPr>
          <p:nvPr/>
        </p:nvSpPr>
        <p:spPr bwMode="auto">
          <a:xfrm flipV="1">
            <a:off x="1524000" y="2286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4" name="Line 56"/>
          <p:cNvSpPr>
            <a:spLocks noChangeShapeType="1"/>
          </p:cNvSpPr>
          <p:nvPr/>
        </p:nvSpPr>
        <p:spPr bwMode="auto">
          <a:xfrm>
            <a:off x="1447800" y="3276600"/>
            <a:ext cx="0" cy="5334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5" name="Line 57"/>
          <p:cNvSpPr>
            <a:spLocks noChangeShapeType="1"/>
          </p:cNvSpPr>
          <p:nvPr/>
        </p:nvSpPr>
        <p:spPr bwMode="auto">
          <a:xfrm flipV="1">
            <a:off x="1524000" y="2286000"/>
            <a:ext cx="0" cy="53340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6" name="Line 58"/>
          <p:cNvSpPr>
            <a:spLocks noChangeShapeType="1"/>
          </p:cNvSpPr>
          <p:nvPr/>
        </p:nvSpPr>
        <p:spPr bwMode="auto">
          <a:xfrm>
            <a:off x="1524000" y="3657600"/>
            <a:ext cx="0" cy="15240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7" name="Line 59"/>
          <p:cNvSpPr>
            <a:spLocks noChangeShapeType="1"/>
          </p:cNvSpPr>
          <p:nvPr/>
        </p:nvSpPr>
        <p:spPr bwMode="auto">
          <a:xfrm>
            <a:off x="1524000" y="3276600"/>
            <a:ext cx="0" cy="53340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8" name="Line 60"/>
          <p:cNvSpPr>
            <a:spLocks noChangeShapeType="1"/>
          </p:cNvSpPr>
          <p:nvPr/>
        </p:nvSpPr>
        <p:spPr bwMode="auto">
          <a:xfrm flipV="1">
            <a:off x="1447800" y="2286000"/>
            <a:ext cx="0" cy="5334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9" name="Line 61"/>
          <p:cNvSpPr>
            <a:spLocks noChangeShapeType="1"/>
          </p:cNvSpPr>
          <p:nvPr/>
        </p:nvSpPr>
        <p:spPr bwMode="auto">
          <a:xfrm>
            <a:off x="1447800" y="4038600"/>
            <a:ext cx="76200"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10" name="Line 62"/>
          <p:cNvSpPr>
            <a:spLocks noChangeShapeType="1"/>
          </p:cNvSpPr>
          <p:nvPr/>
        </p:nvSpPr>
        <p:spPr bwMode="auto">
          <a:xfrm>
            <a:off x="1447800" y="2057400"/>
            <a:ext cx="76200"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11" name="Line 63"/>
          <p:cNvSpPr>
            <a:spLocks noChangeShapeType="1"/>
          </p:cNvSpPr>
          <p:nvPr/>
        </p:nvSpPr>
        <p:spPr bwMode="auto">
          <a:xfrm>
            <a:off x="3505200" y="2895600"/>
            <a:ext cx="0"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12" name="Line 64"/>
          <p:cNvSpPr>
            <a:spLocks noChangeShapeType="1"/>
          </p:cNvSpPr>
          <p:nvPr/>
        </p:nvSpPr>
        <p:spPr bwMode="auto">
          <a:xfrm>
            <a:off x="1524000" y="3810000"/>
            <a:ext cx="152400" cy="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13" name="Line 65"/>
          <p:cNvSpPr>
            <a:spLocks noChangeShapeType="1"/>
          </p:cNvSpPr>
          <p:nvPr/>
        </p:nvSpPr>
        <p:spPr bwMode="auto">
          <a:xfrm>
            <a:off x="1524000" y="3886200"/>
            <a:ext cx="152400" cy="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14" name="Line 66"/>
          <p:cNvSpPr>
            <a:spLocks noChangeShapeType="1"/>
          </p:cNvSpPr>
          <p:nvPr/>
        </p:nvSpPr>
        <p:spPr bwMode="auto">
          <a:xfrm>
            <a:off x="1676400" y="3886200"/>
            <a:ext cx="0" cy="15240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15" name="Line 67"/>
          <p:cNvSpPr>
            <a:spLocks noChangeShapeType="1"/>
          </p:cNvSpPr>
          <p:nvPr/>
        </p:nvSpPr>
        <p:spPr bwMode="auto">
          <a:xfrm>
            <a:off x="1524000" y="3886200"/>
            <a:ext cx="0" cy="15240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16" name="Line 68"/>
          <p:cNvSpPr>
            <a:spLocks noChangeShapeType="1"/>
          </p:cNvSpPr>
          <p:nvPr/>
        </p:nvSpPr>
        <p:spPr bwMode="auto">
          <a:xfrm>
            <a:off x="1447800" y="3886200"/>
            <a:ext cx="0" cy="1524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17" name="Line 69"/>
          <p:cNvSpPr>
            <a:spLocks noChangeShapeType="1"/>
          </p:cNvSpPr>
          <p:nvPr/>
        </p:nvSpPr>
        <p:spPr bwMode="auto">
          <a:xfrm>
            <a:off x="838200" y="4038600"/>
            <a:ext cx="60960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18" name="Line 70"/>
          <p:cNvSpPr>
            <a:spLocks noChangeShapeType="1"/>
          </p:cNvSpPr>
          <p:nvPr/>
        </p:nvSpPr>
        <p:spPr bwMode="auto">
          <a:xfrm>
            <a:off x="838200" y="2057400"/>
            <a:ext cx="60960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19" name="Line 71"/>
          <p:cNvSpPr>
            <a:spLocks noChangeShapeType="1"/>
          </p:cNvSpPr>
          <p:nvPr/>
        </p:nvSpPr>
        <p:spPr bwMode="auto">
          <a:xfrm flipH="1">
            <a:off x="685800" y="2286000"/>
            <a:ext cx="9906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0" name="Line 72"/>
          <p:cNvSpPr>
            <a:spLocks noChangeShapeType="1"/>
          </p:cNvSpPr>
          <p:nvPr/>
        </p:nvSpPr>
        <p:spPr bwMode="auto">
          <a:xfrm flipH="1">
            <a:off x="1524000" y="2209800"/>
            <a:ext cx="152400" cy="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1" name="Line 73"/>
          <p:cNvSpPr>
            <a:spLocks noChangeShapeType="1"/>
          </p:cNvSpPr>
          <p:nvPr/>
        </p:nvSpPr>
        <p:spPr bwMode="auto">
          <a:xfrm flipV="1">
            <a:off x="1676400" y="2057400"/>
            <a:ext cx="0" cy="15240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2" name="Line 74"/>
          <p:cNvSpPr>
            <a:spLocks noChangeShapeType="1"/>
          </p:cNvSpPr>
          <p:nvPr/>
        </p:nvSpPr>
        <p:spPr bwMode="auto">
          <a:xfrm flipV="1">
            <a:off x="1524000" y="2057400"/>
            <a:ext cx="0" cy="152400"/>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3" name="Line 75"/>
          <p:cNvSpPr>
            <a:spLocks noChangeShapeType="1"/>
          </p:cNvSpPr>
          <p:nvPr/>
        </p:nvSpPr>
        <p:spPr bwMode="auto">
          <a:xfrm flipV="1">
            <a:off x="1447800" y="2057400"/>
            <a:ext cx="0" cy="1524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4" name="Line 76"/>
          <p:cNvSpPr>
            <a:spLocks noChangeShapeType="1"/>
          </p:cNvSpPr>
          <p:nvPr/>
        </p:nvSpPr>
        <p:spPr bwMode="auto">
          <a:xfrm>
            <a:off x="1447800" y="3810000"/>
            <a:ext cx="76200"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5" name="Line 77"/>
          <p:cNvSpPr>
            <a:spLocks noChangeShapeType="1"/>
          </p:cNvSpPr>
          <p:nvPr/>
        </p:nvSpPr>
        <p:spPr bwMode="auto">
          <a:xfrm>
            <a:off x="1447800" y="3886200"/>
            <a:ext cx="76200"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6" name="Line 78"/>
          <p:cNvSpPr>
            <a:spLocks noChangeShapeType="1"/>
          </p:cNvSpPr>
          <p:nvPr/>
        </p:nvSpPr>
        <p:spPr bwMode="auto">
          <a:xfrm flipH="1">
            <a:off x="838200" y="38100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7" name="Line 79"/>
          <p:cNvSpPr>
            <a:spLocks noChangeShapeType="1"/>
          </p:cNvSpPr>
          <p:nvPr/>
        </p:nvSpPr>
        <p:spPr bwMode="auto">
          <a:xfrm flipH="1">
            <a:off x="838200" y="38862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8" name="Line 80"/>
          <p:cNvSpPr>
            <a:spLocks noChangeShapeType="1"/>
          </p:cNvSpPr>
          <p:nvPr/>
        </p:nvSpPr>
        <p:spPr bwMode="auto">
          <a:xfrm flipV="1">
            <a:off x="838200" y="3276600"/>
            <a:ext cx="0" cy="3048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9" name="Line 81"/>
          <p:cNvSpPr>
            <a:spLocks noChangeShapeType="1"/>
          </p:cNvSpPr>
          <p:nvPr/>
        </p:nvSpPr>
        <p:spPr bwMode="auto">
          <a:xfrm>
            <a:off x="1447800" y="2209800"/>
            <a:ext cx="76200"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30" name="Line 82"/>
          <p:cNvSpPr>
            <a:spLocks noChangeShapeType="1"/>
          </p:cNvSpPr>
          <p:nvPr/>
        </p:nvSpPr>
        <p:spPr bwMode="auto">
          <a:xfrm flipH="1">
            <a:off x="1371600" y="3581400"/>
            <a:ext cx="7620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31" name="Line 83"/>
          <p:cNvSpPr>
            <a:spLocks noChangeShapeType="1"/>
          </p:cNvSpPr>
          <p:nvPr/>
        </p:nvSpPr>
        <p:spPr bwMode="auto">
          <a:xfrm>
            <a:off x="1371600" y="3581400"/>
            <a:ext cx="0" cy="762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32" name="Line 84"/>
          <p:cNvSpPr>
            <a:spLocks noChangeShapeType="1"/>
          </p:cNvSpPr>
          <p:nvPr/>
        </p:nvSpPr>
        <p:spPr bwMode="auto">
          <a:xfrm>
            <a:off x="1371600" y="3657600"/>
            <a:ext cx="7620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33" name="Line 85"/>
          <p:cNvSpPr>
            <a:spLocks noChangeShapeType="1"/>
          </p:cNvSpPr>
          <p:nvPr/>
        </p:nvSpPr>
        <p:spPr bwMode="auto">
          <a:xfrm flipH="1">
            <a:off x="1371600" y="2438400"/>
            <a:ext cx="7620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34" name="Line 86"/>
          <p:cNvSpPr>
            <a:spLocks noChangeShapeType="1"/>
          </p:cNvSpPr>
          <p:nvPr/>
        </p:nvSpPr>
        <p:spPr bwMode="auto">
          <a:xfrm>
            <a:off x="1371600" y="2438400"/>
            <a:ext cx="0" cy="762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35" name="Line 87"/>
          <p:cNvSpPr>
            <a:spLocks noChangeShapeType="1"/>
          </p:cNvSpPr>
          <p:nvPr/>
        </p:nvSpPr>
        <p:spPr bwMode="auto">
          <a:xfrm>
            <a:off x="1371600" y="2514600"/>
            <a:ext cx="7620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36" name="Line 88"/>
          <p:cNvSpPr>
            <a:spLocks noChangeShapeType="1"/>
          </p:cNvSpPr>
          <p:nvPr/>
        </p:nvSpPr>
        <p:spPr bwMode="auto">
          <a:xfrm flipH="1">
            <a:off x="685800" y="2209800"/>
            <a:ext cx="9906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37" name="Line 89"/>
          <p:cNvSpPr>
            <a:spLocks noChangeShapeType="1"/>
          </p:cNvSpPr>
          <p:nvPr/>
        </p:nvSpPr>
        <p:spPr bwMode="auto">
          <a:xfrm>
            <a:off x="838200" y="2057400"/>
            <a:ext cx="0" cy="1524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38" name="Line 90"/>
          <p:cNvSpPr>
            <a:spLocks noChangeShapeType="1"/>
          </p:cNvSpPr>
          <p:nvPr/>
        </p:nvSpPr>
        <p:spPr bwMode="auto">
          <a:xfrm flipH="1">
            <a:off x="533400" y="44958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39" name="Line 91"/>
          <p:cNvSpPr>
            <a:spLocks noChangeShapeType="1"/>
          </p:cNvSpPr>
          <p:nvPr/>
        </p:nvSpPr>
        <p:spPr bwMode="auto">
          <a:xfrm flipH="1">
            <a:off x="533400" y="16002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40" name="Line 92"/>
          <p:cNvSpPr>
            <a:spLocks noChangeShapeType="1"/>
          </p:cNvSpPr>
          <p:nvPr/>
        </p:nvSpPr>
        <p:spPr bwMode="auto">
          <a:xfrm>
            <a:off x="533400" y="1600200"/>
            <a:ext cx="0" cy="1219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41" name="Line 93"/>
          <p:cNvSpPr>
            <a:spLocks noChangeShapeType="1"/>
          </p:cNvSpPr>
          <p:nvPr/>
        </p:nvSpPr>
        <p:spPr bwMode="auto">
          <a:xfrm>
            <a:off x="533400" y="3276600"/>
            <a:ext cx="0" cy="1219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42" name="Line 94"/>
          <p:cNvSpPr>
            <a:spLocks noChangeShapeType="1"/>
          </p:cNvSpPr>
          <p:nvPr/>
        </p:nvSpPr>
        <p:spPr bwMode="auto">
          <a:xfrm>
            <a:off x="533400" y="28194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43" name="Line 95"/>
          <p:cNvSpPr>
            <a:spLocks noChangeShapeType="1"/>
          </p:cNvSpPr>
          <p:nvPr/>
        </p:nvSpPr>
        <p:spPr bwMode="auto">
          <a:xfrm>
            <a:off x="838200" y="4038600"/>
            <a:ext cx="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44" name="Line 96"/>
          <p:cNvSpPr>
            <a:spLocks noChangeShapeType="1"/>
          </p:cNvSpPr>
          <p:nvPr/>
        </p:nvSpPr>
        <p:spPr bwMode="auto">
          <a:xfrm flipV="1">
            <a:off x="1828800" y="4419600"/>
            <a:ext cx="2286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45" name="Line 97"/>
          <p:cNvSpPr>
            <a:spLocks noChangeShapeType="1"/>
          </p:cNvSpPr>
          <p:nvPr/>
        </p:nvSpPr>
        <p:spPr bwMode="auto">
          <a:xfrm>
            <a:off x="1905000" y="43434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46" name="Line 98"/>
          <p:cNvSpPr>
            <a:spLocks noChangeShapeType="1"/>
          </p:cNvSpPr>
          <p:nvPr/>
        </p:nvSpPr>
        <p:spPr bwMode="auto">
          <a:xfrm flipH="1">
            <a:off x="762000" y="3810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47" name="Line 99"/>
          <p:cNvSpPr>
            <a:spLocks noChangeShapeType="1"/>
          </p:cNvSpPr>
          <p:nvPr/>
        </p:nvSpPr>
        <p:spPr bwMode="auto">
          <a:xfrm flipH="1">
            <a:off x="762000" y="38862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48" name="Line 100"/>
          <p:cNvSpPr>
            <a:spLocks noChangeShapeType="1"/>
          </p:cNvSpPr>
          <p:nvPr/>
        </p:nvSpPr>
        <p:spPr bwMode="auto">
          <a:xfrm>
            <a:off x="1676400" y="3962400"/>
            <a:ext cx="762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49" name="Line 101"/>
          <p:cNvSpPr>
            <a:spLocks noChangeShapeType="1"/>
          </p:cNvSpPr>
          <p:nvPr/>
        </p:nvSpPr>
        <p:spPr bwMode="auto">
          <a:xfrm flipV="1">
            <a:off x="1752600" y="3733800"/>
            <a:ext cx="0" cy="228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50" name="Line 102"/>
          <p:cNvSpPr>
            <a:spLocks noChangeShapeType="1"/>
          </p:cNvSpPr>
          <p:nvPr/>
        </p:nvSpPr>
        <p:spPr bwMode="auto">
          <a:xfrm flipH="1">
            <a:off x="1676400" y="3733800"/>
            <a:ext cx="762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51" name="Line 103"/>
          <p:cNvSpPr>
            <a:spLocks noChangeShapeType="1"/>
          </p:cNvSpPr>
          <p:nvPr/>
        </p:nvSpPr>
        <p:spPr bwMode="auto">
          <a:xfrm>
            <a:off x="1676400" y="3733800"/>
            <a:ext cx="0" cy="228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52" name="Line 104"/>
          <p:cNvSpPr>
            <a:spLocks noChangeShapeType="1"/>
          </p:cNvSpPr>
          <p:nvPr/>
        </p:nvSpPr>
        <p:spPr bwMode="auto">
          <a:xfrm flipH="1">
            <a:off x="685800" y="3810000"/>
            <a:ext cx="9906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53" name="Line 105"/>
          <p:cNvSpPr>
            <a:spLocks noChangeShapeType="1"/>
          </p:cNvSpPr>
          <p:nvPr/>
        </p:nvSpPr>
        <p:spPr bwMode="auto">
          <a:xfrm flipH="1">
            <a:off x="685800" y="3886200"/>
            <a:ext cx="9906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54" name="Line 106"/>
          <p:cNvSpPr>
            <a:spLocks noChangeShapeType="1"/>
          </p:cNvSpPr>
          <p:nvPr/>
        </p:nvSpPr>
        <p:spPr bwMode="auto">
          <a:xfrm>
            <a:off x="685800" y="3810000"/>
            <a:ext cx="0" cy="76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55" name="Line 107"/>
          <p:cNvSpPr>
            <a:spLocks noChangeShapeType="1"/>
          </p:cNvSpPr>
          <p:nvPr/>
        </p:nvSpPr>
        <p:spPr bwMode="auto">
          <a:xfrm>
            <a:off x="1676400" y="2362200"/>
            <a:ext cx="762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56" name="Line 108"/>
          <p:cNvSpPr>
            <a:spLocks noChangeShapeType="1"/>
          </p:cNvSpPr>
          <p:nvPr/>
        </p:nvSpPr>
        <p:spPr bwMode="auto">
          <a:xfrm flipV="1">
            <a:off x="1752600" y="2133600"/>
            <a:ext cx="0" cy="228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57" name="Line 109"/>
          <p:cNvSpPr>
            <a:spLocks noChangeShapeType="1"/>
          </p:cNvSpPr>
          <p:nvPr/>
        </p:nvSpPr>
        <p:spPr bwMode="auto">
          <a:xfrm flipH="1">
            <a:off x="1676400" y="2133600"/>
            <a:ext cx="762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58" name="Line 110"/>
          <p:cNvSpPr>
            <a:spLocks noChangeShapeType="1"/>
          </p:cNvSpPr>
          <p:nvPr/>
        </p:nvSpPr>
        <p:spPr bwMode="auto">
          <a:xfrm>
            <a:off x="1676400" y="2133600"/>
            <a:ext cx="0" cy="228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59" name="Line 111"/>
          <p:cNvSpPr>
            <a:spLocks noChangeShapeType="1"/>
          </p:cNvSpPr>
          <p:nvPr/>
        </p:nvSpPr>
        <p:spPr bwMode="auto">
          <a:xfrm>
            <a:off x="685800" y="2209800"/>
            <a:ext cx="0" cy="76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60" name="Line 112"/>
          <p:cNvSpPr>
            <a:spLocks noChangeShapeType="1"/>
          </p:cNvSpPr>
          <p:nvPr/>
        </p:nvSpPr>
        <p:spPr bwMode="auto">
          <a:xfrm flipV="1">
            <a:off x="838200" y="1600200"/>
            <a:ext cx="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61" name="Line 113"/>
          <p:cNvSpPr>
            <a:spLocks noChangeShapeType="1"/>
          </p:cNvSpPr>
          <p:nvPr/>
        </p:nvSpPr>
        <p:spPr bwMode="auto">
          <a:xfrm flipV="1">
            <a:off x="990600" y="3124200"/>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62" name="Line 114"/>
          <p:cNvSpPr>
            <a:spLocks noChangeShapeType="1"/>
          </p:cNvSpPr>
          <p:nvPr/>
        </p:nvSpPr>
        <p:spPr bwMode="auto">
          <a:xfrm>
            <a:off x="990600" y="2667000"/>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63" name="Line 115"/>
          <p:cNvSpPr>
            <a:spLocks noChangeShapeType="1"/>
          </p:cNvSpPr>
          <p:nvPr/>
        </p:nvSpPr>
        <p:spPr bwMode="auto">
          <a:xfrm flipV="1">
            <a:off x="1295400" y="320040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64" name="Line 116"/>
          <p:cNvSpPr>
            <a:spLocks noChangeShapeType="1"/>
          </p:cNvSpPr>
          <p:nvPr/>
        </p:nvSpPr>
        <p:spPr bwMode="auto">
          <a:xfrm>
            <a:off x="1295400" y="266700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65" name="AutoShape 117"/>
          <p:cNvSpPr>
            <a:spLocks noChangeArrowheads="1"/>
          </p:cNvSpPr>
          <p:nvPr/>
        </p:nvSpPr>
        <p:spPr bwMode="auto">
          <a:xfrm>
            <a:off x="381000" y="2971800"/>
            <a:ext cx="609600" cy="152400"/>
          </a:xfrm>
          <a:prstGeom prst="rightArrow">
            <a:avLst>
              <a:gd name="adj1" fmla="val 50000"/>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27766" name="Line 118"/>
          <p:cNvSpPr>
            <a:spLocks noChangeShapeType="1"/>
          </p:cNvSpPr>
          <p:nvPr/>
        </p:nvSpPr>
        <p:spPr bwMode="auto">
          <a:xfrm flipH="1">
            <a:off x="3505200" y="2133600"/>
            <a:ext cx="9906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67" name="Text Box 119"/>
          <p:cNvSpPr txBox="1">
            <a:spLocks noChangeArrowheads="1"/>
          </p:cNvSpPr>
          <p:nvPr/>
        </p:nvSpPr>
        <p:spPr bwMode="auto">
          <a:xfrm>
            <a:off x="3641725" y="1757363"/>
            <a:ext cx="11588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aseline="0"/>
              <a:t>Havar foil</a:t>
            </a:r>
          </a:p>
        </p:txBody>
      </p:sp>
      <p:sp>
        <p:nvSpPr>
          <p:cNvPr id="27768" name="Text Box 120"/>
          <p:cNvSpPr txBox="1">
            <a:spLocks noChangeArrowheads="1"/>
          </p:cNvSpPr>
          <p:nvPr/>
        </p:nvSpPr>
        <p:spPr bwMode="auto">
          <a:xfrm>
            <a:off x="3900488" y="3429000"/>
            <a:ext cx="442912"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aseline="0"/>
              <a:t>D</a:t>
            </a:r>
            <a:r>
              <a:rPr lang="en-US" altLang="en-US" sz="1800" baseline="-25000"/>
              <a:t>2</a:t>
            </a:r>
          </a:p>
        </p:txBody>
      </p:sp>
      <p:sp>
        <p:nvSpPr>
          <p:cNvPr id="27769" name="Line 121"/>
          <p:cNvSpPr>
            <a:spLocks noChangeShapeType="1"/>
          </p:cNvSpPr>
          <p:nvPr/>
        </p:nvSpPr>
        <p:spPr bwMode="auto">
          <a:xfrm flipV="1">
            <a:off x="4114800" y="30480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70" name="Text Box 122"/>
          <p:cNvSpPr txBox="1">
            <a:spLocks noChangeArrowheads="1"/>
          </p:cNvSpPr>
          <p:nvPr/>
        </p:nvSpPr>
        <p:spPr bwMode="auto">
          <a:xfrm>
            <a:off x="76200" y="28035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baseline="0"/>
              <a:t>d</a:t>
            </a:r>
          </a:p>
        </p:txBody>
      </p:sp>
      <p:sp>
        <p:nvSpPr>
          <p:cNvPr id="27771" name="Text Box 123"/>
          <p:cNvSpPr txBox="1">
            <a:spLocks noChangeArrowheads="1"/>
          </p:cNvSpPr>
          <p:nvPr/>
        </p:nvSpPr>
        <p:spPr bwMode="auto">
          <a:xfrm>
            <a:off x="1219200" y="990600"/>
            <a:ext cx="10572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aseline="0"/>
              <a:t>Ceramic</a:t>
            </a:r>
          </a:p>
          <a:p>
            <a:pPr eaLnBrk="1" hangingPunct="1">
              <a:spcBef>
                <a:spcPct val="0"/>
              </a:spcBef>
              <a:buFontTx/>
              <a:buNone/>
            </a:pPr>
            <a:r>
              <a:rPr lang="en-US" altLang="en-US" sz="1800" baseline="0"/>
              <a:t>insulator</a:t>
            </a:r>
          </a:p>
        </p:txBody>
      </p:sp>
      <p:sp>
        <p:nvSpPr>
          <p:cNvPr id="27772" name="Line 124"/>
          <p:cNvSpPr>
            <a:spLocks noChangeShapeType="1"/>
          </p:cNvSpPr>
          <p:nvPr/>
        </p:nvSpPr>
        <p:spPr bwMode="auto">
          <a:xfrm>
            <a:off x="1219200" y="1600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73" name="Text Box 125"/>
          <p:cNvSpPr txBox="1">
            <a:spLocks noChangeArrowheads="1"/>
          </p:cNvSpPr>
          <p:nvPr/>
        </p:nvSpPr>
        <p:spPr bwMode="auto">
          <a:xfrm>
            <a:off x="73025" y="4800600"/>
            <a:ext cx="10699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aseline="0"/>
              <a:t>Aperture</a:t>
            </a:r>
          </a:p>
        </p:txBody>
      </p:sp>
      <p:sp>
        <p:nvSpPr>
          <p:cNvPr id="27774" name="Line 126"/>
          <p:cNvSpPr>
            <a:spLocks noChangeShapeType="1"/>
          </p:cNvSpPr>
          <p:nvPr/>
        </p:nvSpPr>
        <p:spPr bwMode="auto">
          <a:xfrm flipV="1">
            <a:off x="990600" y="3352800"/>
            <a:ext cx="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75" name="Text Box 127"/>
          <p:cNvSpPr txBox="1">
            <a:spLocks noChangeArrowheads="1"/>
          </p:cNvSpPr>
          <p:nvPr/>
        </p:nvSpPr>
        <p:spPr bwMode="auto">
          <a:xfrm>
            <a:off x="1295400" y="4800600"/>
            <a:ext cx="1362075" cy="37623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aseline="0"/>
              <a:t>Suppressor</a:t>
            </a:r>
          </a:p>
        </p:txBody>
      </p:sp>
      <p:sp>
        <p:nvSpPr>
          <p:cNvPr id="27776" name="Line 128"/>
          <p:cNvSpPr>
            <a:spLocks noChangeShapeType="1"/>
          </p:cNvSpPr>
          <p:nvPr/>
        </p:nvSpPr>
        <p:spPr bwMode="auto">
          <a:xfrm flipH="1" flipV="1">
            <a:off x="1295400" y="3429000"/>
            <a:ext cx="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77" name="Text Box 129"/>
          <p:cNvSpPr txBox="1">
            <a:spLocks noChangeArrowheads="1"/>
          </p:cNvSpPr>
          <p:nvPr/>
        </p:nvSpPr>
        <p:spPr bwMode="auto">
          <a:xfrm>
            <a:off x="2209800" y="3846513"/>
            <a:ext cx="1357313"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aseline="0"/>
              <a:t>D</a:t>
            </a:r>
            <a:r>
              <a:rPr lang="en-US" altLang="en-US" sz="1800" baseline="-25000"/>
              <a:t>2</a:t>
            </a:r>
            <a:r>
              <a:rPr lang="en-US" altLang="en-US" sz="1800" baseline="0"/>
              <a:t> gas inlet</a:t>
            </a:r>
          </a:p>
        </p:txBody>
      </p:sp>
      <p:sp>
        <p:nvSpPr>
          <p:cNvPr id="27778" name="Line 130"/>
          <p:cNvSpPr>
            <a:spLocks noChangeShapeType="1"/>
          </p:cNvSpPr>
          <p:nvPr/>
        </p:nvSpPr>
        <p:spPr bwMode="auto">
          <a:xfrm flipH="1">
            <a:off x="1981200" y="39624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79" name="Text Box 131"/>
          <p:cNvSpPr txBox="1">
            <a:spLocks noChangeArrowheads="1"/>
          </p:cNvSpPr>
          <p:nvPr/>
        </p:nvSpPr>
        <p:spPr bwMode="auto">
          <a:xfrm>
            <a:off x="5181600" y="1600200"/>
            <a:ext cx="16922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aseline="0"/>
              <a:t>High-pressure</a:t>
            </a:r>
          </a:p>
          <a:p>
            <a:pPr eaLnBrk="1" hangingPunct="1">
              <a:spcBef>
                <a:spcPct val="0"/>
              </a:spcBef>
              <a:buFontTx/>
              <a:buNone/>
            </a:pPr>
            <a:r>
              <a:rPr lang="en-US" altLang="en-US" sz="1800" baseline="0"/>
              <a:t>Kr-86 sphere</a:t>
            </a:r>
          </a:p>
        </p:txBody>
      </p:sp>
      <p:sp>
        <p:nvSpPr>
          <p:cNvPr id="27780" name="Line 132"/>
          <p:cNvSpPr>
            <a:spLocks noChangeShapeType="1"/>
          </p:cNvSpPr>
          <p:nvPr/>
        </p:nvSpPr>
        <p:spPr bwMode="auto">
          <a:xfrm>
            <a:off x="5943600" y="22860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81" name="Text Box 133"/>
          <p:cNvSpPr txBox="1">
            <a:spLocks noChangeArrowheads="1"/>
          </p:cNvSpPr>
          <p:nvPr/>
        </p:nvSpPr>
        <p:spPr bwMode="auto">
          <a:xfrm>
            <a:off x="228600" y="995363"/>
            <a:ext cx="8921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aseline="0"/>
              <a:t>Flange</a:t>
            </a:r>
          </a:p>
        </p:txBody>
      </p:sp>
      <p:sp>
        <p:nvSpPr>
          <p:cNvPr id="27782" name="Line 134"/>
          <p:cNvSpPr>
            <a:spLocks noChangeShapeType="1"/>
          </p:cNvSpPr>
          <p:nvPr/>
        </p:nvSpPr>
        <p:spPr bwMode="auto">
          <a:xfrm>
            <a:off x="685800" y="1371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83" name="Line 135"/>
          <p:cNvSpPr>
            <a:spLocks noChangeShapeType="1"/>
          </p:cNvSpPr>
          <p:nvPr/>
        </p:nvSpPr>
        <p:spPr bwMode="auto">
          <a:xfrm>
            <a:off x="838200" y="2514600"/>
            <a:ext cx="7620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84" name="Line 136"/>
          <p:cNvSpPr>
            <a:spLocks noChangeShapeType="1"/>
          </p:cNvSpPr>
          <p:nvPr/>
        </p:nvSpPr>
        <p:spPr bwMode="auto">
          <a:xfrm>
            <a:off x="914400" y="2514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85" name="Line 137"/>
          <p:cNvSpPr>
            <a:spLocks noChangeShapeType="1"/>
          </p:cNvSpPr>
          <p:nvPr/>
        </p:nvSpPr>
        <p:spPr bwMode="auto">
          <a:xfrm flipV="1">
            <a:off x="914400" y="2438400"/>
            <a:ext cx="0" cy="762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86" name="Line 138"/>
          <p:cNvSpPr>
            <a:spLocks noChangeShapeType="1"/>
          </p:cNvSpPr>
          <p:nvPr/>
        </p:nvSpPr>
        <p:spPr bwMode="auto">
          <a:xfrm flipH="1">
            <a:off x="838200" y="2438400"/>
            <a:ext cx="7620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87" name="Line 139"/>
          <p:cNvSpPr>
            <a:spLocks noChangeShapeType="1"/>
          </p:cNvSpPr>
          <p:nvPr/>
        </p:nvSpPr>
        <p:spPr bwMode="auto">
          <a:xfrm flipV="1">
            <a:off x="838200" y="2286000"/>
            <a:ext cx="0" cy="1524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88" name="Line 140"/>
          <p:cNvSpPr>
            <a:spLocks noChangeShapeType="1"/>
          </p:cNvSpPr>
          <p:nvPr/>
        </p:nvSpPr>
        <p:spPr bwMode="auto">
          <a:xfrm>
            <a:off x="838200" y="3581400"/>
            <a:ext cx="7620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89" name="Line 141"/>
          <p:cNvSpPr>
            <a:spLocks noChangeShapeType="1"/>
          </p:cNvSpPr>
          <p:nvPr/>
        </p:nvSpPr>
        <p:spPr bwMode="auto">
          <a:xfrm>
            <a:off x="914400" y="3581400"/>
            <a:ext cx="0" cy="762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90" name="Line 142"/>
          <p:cNvSpPr>
            <a:spLocks noChangeShapeType="1"/>
          </p:cNvSpPr>
          <p:nvPr/>
        </p:nvSpPr>
        <p:spPr bwMode="auto">
          <a:xfrm flipH="1">
            <a:off x="838200" y="3657600"/>
            <a:ext cx="7620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91" name="Line 143"/>
          <p:cNvSpPr>
            <a:spLocks noChangeShapeType="1"/>
          </p:cNvSpPr>
          <p:nvPr/>
        </p:nvSpPr>
        <p:spPr bwMode="auto">
          <a:xfrm>
            <a:off x="838200" y="3657600"/>
            <a:ext cx="0" cy="1524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92" name="AutoShape 144"/>
          <p:cNvSpPr>
            <a:spLocks noChangeArrowheads="1"/>
          </p:cNvSpPr>
          <p:nvPr/>
        </p:nvSpPr>
        <p:spPr bwMode="auto">
          <a:xfrm>
            <a:off x="5029200" y="2971800"/>
            <a:ext cx="533400" cy="152400"/>
          </a:xfrm>
          <a:prstGeom prst="rightArrow">
            <a:avLst>
              <a:gd name="adj1" fmla="val 50000"/>
              <a:gd name="adj2" fmla="val 8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27793" name="Text Box 145"/>
          <p:cNvSpPr txBox="1">
            <a:spLocks noChangeArrowheads="1"/>
          </p:cNvSpPr>
          <p:nvPr/>
        </p:nvSpPr>
        <p:spPr bwMode="auto">
          <a:xfrm>
            <a:off x="4724400" y="2819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baseline="0"/>
              <a:t>n</a:t>
            </a:r>
          </a:p>
        </p:txBody>
      </p:sp>
      <p:sp>
        <p:nvSpPr>
          <p:cNvPr id="27794" name="Line 146"/>
          <p:cNvSpPr>
            <a:spLocks noChangeShapeType="1"/>
          </p:cNvSpPr>
          <p:nvPr/>
        </p:nvSpPr>
        <p:spPr bwMode="auto">
          <a:xfrm>
            <a:off x="5638800" y="2743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95" name="Line 147"/>
          <p:cNvSpPr>
            <a:spLocks noChangeShapeType="1"/>
          </p:cNvSpPr>
          <p:nvPr/>
        </p:nvSpPr>
        <p:spPr bwMode="auto">
          <a:xfrm>
            <a:off x="6248400" y="2743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96" name="Text Box 148"/>
          <p:cNvSpPr txBox="1">
            <a:spLocks noChangeArrowheads="1"/>
          </p:cNvSpPr>
          <p:nvPr/>
        </p:nvSpPr>
        <p:spPr bwMode="auto">
          <a:xfrm>
            <a:off x="7086600" y="3505200"/>
            <a:ext cx="12477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aseline="0"/>
              <a:t>Activation </a:t>
            </a:r>
          </a:p>
          <a:p>
            <a:pPr algn="ctr" eaLnBrk="1" hangingPunct="1">
              <a:spcBef>
                <a:spcPct val="0"/>
              </a:spcBef>
              <a:buFontTx/>
              <a:buNone/>
            </a:pPr>
            <a:r>
              <a:rPr lang="en-US" altLang="en-US" sz="1800" baseline="0"/>
              <a:t>foils</a:t>
            </a:r>
          </a:p>
        </p:txBody>
      </p:sp>
      <p:sp>
        <p:nvSpPr>
          <p:cNvPr id="27797" name="Line 149"/>
          <p:cNvSpPr>
            <a:spLocks noChangeShapeType="1"/>
          </p:cNvSpPr>
          <p:nvPr/>
        </p:nvSpPr>
        <p:spPr bwMode="auto">
          <a:xfrm flipH="1" flipV="1">
            <a:off x="5638800" y="3352800"/>
            <a:ext cx="1447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98" name="Line 150"/>
          <p:cNvSpPr>
            <a:spLocks noChangeShapeType="1"/>
          </p:cNvSpPr>
          <p:nvPr/>
        </p:nvSpPr>
        <p:spPr bwMode="auto">
          <a:xfrm flipH="1" flipV="1">
            <a:off x="6248400" y="3048000"/>
            <a:ext cx="838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384300" y="1928813"/>
            <a:ext cx="1608138"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952875" y="4922838"/>
            <a:ext cx="150812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52875" y="3713163"/>
            <a:ext cx="15081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677" name="TextBox 22"/>
          <p:cNvSpPr txBox="1">
            <a:spLocks noChangeArrowheads="1"/>
          </p:cNvSpPr>
          <p:nvPr/>
        </p:nvSpPr>
        <p:spPr bwMode="auto">
          <a:xfrm>
            <a:off x="1828800" y="1981200"/>
            <a:ext cx="6477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100">
                <a:latin typeface="Times New Roman" pitchFamily="18" charset="0"/>
                <a:cs typeface="Times New Roman" pitchFamily="18" charset="0"/>
              </a:rPr>
              <a:t>87</a:t>
            </a:r>
            <a:r>
              <a:rPr lang="en-US" altLang="en-US" sz="2100" baseline="0">
                <a:latin typeface="Times New Roman" pitchFamily="18" charset="0"/>
                <a:cs typeface="Times New Roman" pitchFamily="18" charset="0"/>
              </a:rPr>
              <a:t>Kr</a:t>
            </a:r>
          </a:p>
        </p:txBody>
      </p:sp>
      <p:sp>
        <p:nvSpPr>
          <p:cNvPr id="28678" name="TextBox 24"/>
          <p:cNvSpPr txBox="1">
            <a:spLocks noChangeArrowheads="1"/>
          </p:cNvSpPr>
          <p:nvPr/>
        </p:nvSpPr>
        <p:spPr bwMode="auto">
          <a:xfrm>
            <a:off x="806450" y="1763713"/>
            <a:ext cx="56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Times New Roman" pitchFamily="18" charset="0"/>
                <a:cs typeface="Times New Roman" pitchFamily="18" charset="0"/>
              </a:rPr>
              <a:t>5/2</a:t>
            </a:r>
            <a:r>
              <a:rPr lang="en-US" altLang="en-US" sz="1800">
                <a:latin typeface="Symbol" pitchFamily="18" charset="2"/>
                <a:cs typeface="Times New Roman" pitchFamily="18" charset="0"/>
              </a:rPr>
              <a:t>+</a:t>
            </a:r>
          </a:p>
        </p:txBody>
      </p:sp>
      <p:sp>
        <p:nvSpPr>
          <p:cNvPr id="28679" name="TextBox 26"/>
          <p:cNvSpPr txBox="1">
            <a:spLocks noChangeArrowheads="1"/>
          </p:cNvSpPr>
          <p:nvPr/>
        </p:nvSpPr>
        <p:spPr bwMode="auto">
          <a:xfrm>
            <a:off x="2992438" y="1752600"/>
            <a:ext cx="30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Times New Roman" pitchFamily="18" charset="0"/>
                <a:cs typeface="Times New Roman" pitchFamily="18" charset="0"/>
              </a:rPr>
              <a:t>0</a:t>
            </a:r>
          </a:p>
        </p:txBody>
      </p:sp>
      <p:sp>
        <p:nvSpPr>
          <p:cNvPr id="28680" name="TextBox 31"/>
          <p:cNvSpPr txBox="1">
            <a:spLocks noChangeArrowheads="1"/>
          </p:cNvSpPr>
          <p:nvPr/>
        </p:nvSpPr>
        <p:spPr bwMode="auto">
          <a:xfrm>
            <a:off x="3429000" y="3505200"/>
            <a:ext cx="56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Times New Roman" pitchFamily="18" charset="0"/>
                <a:cs typeface="Times New Roman" pitchFamily="18" charset="0"/>
              </a:rPr>
              <a:t>5/2</a:t>
            </a:r>
            <a:r>
              <a:rPr lang="en-US" altLang="en-US" sz="1800">
                <a:latin typeface="Symbol" pitchFamily="18" charset="2"/>
                <a:cs typeface="Times New Roman" pitchFamily="18" charset="0"/>
              </a:rPr>
              <a:t>-</a:t>
            </a:r>
          </a:p>
        </p:txBody>
      </p:sp>
      <p:sp>
        <p:nvSpPr>
          <p:cNvPr id="28681" name="TextBox 32"/>
          <p:cNvSpPr txBox="1">
            <a:spLocks noChangeArrowheads="1"/>
          </p:cNvSpPr>
          <p:nvPr/>
        </p:nvSpPr>
        <p:spPr bwMode="auto">
          <a:xfrm>
            <a:off x="3429000" y="4724400"/>
            <a:ext cx="56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Times New Roman" pitchFamily="18" charset="0"/>
                <a:cs typeface="Times New Roman" pitchFamily="18" charset="0"/>
              </a:rPr>
              <a:t>3/2</a:t>
            </a:r>
            <a:r>
              <a:rPr lang="en-US" altLang="en-US" sz="1800">
                <a:latin typeface="Symbol" pitchFamily="18" charset="2"/>
                <a:cs typeface="Times New Roman" pitchFamily="18" charset="0"/>
              </a:rPr>
              <a:t>-</a:t>
            </a:r>
          </a:p>
        </p:txBody>
      </p:sp>
      <p:sp>
        <p:nvSpPr>
          <p:cNvPr id="28682" name="TextBox 33"/>
          <p:cNvSpPr txBox="1">
            <a:spLocks noChangeArrowheads="1"/>
          </p:cNvSpPr>
          <p:nvPr/>
        </p:nvSpPr>
        <p:spPr bwMode="auto">
          <a:xfrm>
            <a:off x="4364038" y="4972050"/>
            <a:ext cx="6778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100">
                <a:latin typeface="Times New Roman" pitchFamily="18" charset="0"/>
                <a:cs typeface="Times New Roman" pitchFamily="18" charset="0"/>
              </a:rPr>
              <a:t>87</a:t>
            </a:r>
            <a:r>
              <a:rPr lang="en-US" altLang="en-US" sz="2100" baseline="0">
                <a:latin typeface="Times New Roman" pitchFamily="18" charset="0"/>
                <a:cs typeface="Times New Roman" pitchFamily="18" charset="0"/>
              </a:rPr>
              <a:t>Rb</a:t>
            </a:r>
          </a:p>
        </p:txBody>
      </p:sp>
      <p:sp>
        <p:nvSpPr>
          <p:cNvPr id="28683" name="TextBox 34"/>
          <p:cNvSpPr txBox="1">
            <a:spLocks noChangeArrowheads="1"/>
          </p:cNvSpPr>
          <p:nvPr/>
        </p:nvSpPr>
        <p:spPr bwMode="auto">
          <a:xfrm>
            <a:off x="5448300" y="47244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Times New Roman" pitchFamily="18" charset="0"/>
                <a:cs typeface="Times New Roman" pitchFamily="18" charset="0"/>
              </a:rPr>
              <a:t>0</a:t>
            </a:r>
          </a:p>
        </p:txBody>
      </p:sp>
      <p:sp>
        <p:nvSpPr>
          <p:cNvPr id="28684" name="TextBox 35"/>
          <p:cNvSpPr txBox="1">
            <a:spLocks noChangeArrowheads="1"/>
          </p:cNvSpPr>
          <p:nvPr/>
        </p:nvSpPr>
        <p:spPr bwMode="auto">
          <a:xfrm>
            <a:off x="5410200" y="3505200"/>
            <a:ext cx="935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Times New Roman" pitchFamily="18" charset="0"/>
                <a:cs typeface="Times New Roman" pitchFamily="18" charset="0"/>
              </a:rPr>
              <a:t>402.587</a:t>
            </a:r>
          </a:p>
        </p:txBody>
      </p:sp>
      <p:cxnSp>
        <p:nvCxnSpPr>
          <p:cNvPr id="38" name="Straight Arrow Connector 37"/>
          <p:cNvCxnSpPr/>
          <p:nvPr/>
        </p:nvCxnSpPr>
        <p:spPr>
          <a:xfrm>
            <a:off x="4670425" y="3713163"/>
            <a:ext cx="0" cy="1209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332038" y="1928813"/>
            <a:ext cx="2347912" cy="178435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8687" name="TextBox 41"/>
          <p:cNvSpPr txBox="1">
            <a:spLocks noChangeArrowheads="1"/>
          </p:cNvSpPr>
          <p:nvPr/>
        </p:nvSpPr>
        <p:spPr bwMode="auto">
          <a:xfrm>
            <a:off x="3963988" y="2438400"/>
            <a:ext cx="60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Times New Roman" pitchFamily="18" charset="0"/>
                <a:cs typeface="Times New Roman" pitchFamily="18" charset="0"/>
              </a:rPr>
              <a:t>50%</a:t>
            </a:r>
          </a:p>
        </p:txBody>
      </p:sp>
      <p:sp>
        <p:nvSpPr>
          <p:cNvPr id="28688" name="TextBox 42"/>
          <p:cNvSpPr txBox="1">
            <a:spLocks noChangeArrowheads="1"/>
          </p:cNvSpPr>
          <p:nvPr/>
        </p:nvSpPr>
        <p:spPr bwMode="auto">
          <a:xfrm>
            <a:off x="3309938" y="1779588"/>
            <a:ext cx="1108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500" baseline="0">
                <a:latin typeface="Times New Roman" pitchFamily="18" charset="0"/>
                <a:cs typeface="Times New Roman" pitchFamily="18" charset="0"/>
              </a:rPr>
              <a:t>T</a:t>
            </a:r>
            <a:r>
              <a:rPr lang="en-US" altLang="en-US" sz="1500" baseline="-25000">
                <a:latin typeface="Times New Roman" pitchFamily="18" charset="0"/>
                <a:cs typeface="Times New Roman" pitchFamily="18" charset="0"/>
              </a:rPr>
              <a:t>1/2</a:t>
            </a:r>
            <a:r>
              <a:rPr lang="en-US" altLang="en-US" sz="1500" baseline="0">
                <a:latin typeface="Times New Roman" pitchFamily="18" charset="0"/>
                <a:cs typeface="Times New Roman" pitchFamily="18" charset="0"/>
              </a:rPr>
              <a:t>=76.3 m</a:t>
            </a:r>
          </a:p>
        </p:txBody>
      </p:sp>
      <p:sp>
        <p:nvSpPr>
          <p:cNvPr id="28689" name="TextBox 43"/>
          <p:cNvSpPr txBox="1">
            <a:spLocks noChangeArrowheads="1"/>
          </p:cNvSpPr>
          <p:nvPr/>
        </p:nvSpPr>
        <p:spPr bwMode="auto">
          <a:xfrm>
            <a:off x="3505200" y="2438400"/>
            <a:ext cx="396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Symbol" pitchFamily="18" charset="2"/>
                <a:cs typeface="Times New Roman" pitchFamily="18" charset="0"/>
              </a:rPr>
              <a:t>b</a:t>
            </a:r>
            <a:r>
              <a:rPr lang="en-US" altLang="en-US" sz="1800">
                <a:latin typeface="Symbol" pitchFamily="18" charset="2"/>
                <a:cs typeface="Times New Roman" pitchFamily="18" charset="0"/>
              </a:rPr>
              <a:t>-</a:t>
            </a:r>
          </a:p>
        </p:txBody>
      </p:sp>
      <p:sp>
        <p:nvSpPr>
          <p:cNvPr id="28690" name="TextBox 44"/>
          <p:cNvSpPr txBox="1">
            <a:spLocks noChangeArrowheads="1"/>
          </p:cNvSpPr>
          <p:nvPr/>
        </p:nvSpPr>
        <p:spPr bwMode="auto">
          <a:xfrm>
            <a:off x="4419600" y="5391150"/>
            <a:ext cx="631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500" baseline="0">
                <a:solidFill>
                  <a:srgbClr val="FF0000"/>
                </a:solidFill>
                <a:latin typeface="Times New Roman" pitchFamily="18" charset="0"/>
                <a:cs typeface="Times New Roman" pitchFamily="18" charset="0"/>
              </a:rPr>
              <a:t>stable</a:t>
            </a:r>
          </a:p>
        </p:txBody>
      </p:sp>
      <p:sp>
        <p:nvSpPr>
          <p:cNvPr id="28691" name="TextBox 1"/>
          <p:cNvSpPr txBox="1">
            <a:spLocks noChangeArrowheads="1"/>
          </p:cNvSpPr>
          <p:nvPr/>
        </p:nvSpPr>
        <p:spPr bwMode="auto">
          <a:xfrm>
            <a:off x="3505200" y="452438"/>
            <a:ext cx="208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800">
                <a:solidFill>
                  <a:srgbClr val="FF0000"/>
                </a:solidFill>
                <a:latin typeface="Times New Roman" pitchFamily="18" charset="0"/>
              </a:rPr>
              <a:t>86</a:t>
            </a:r>
            <a:r>
              <a:rPr lang="en-US" altLang="en-US" sz="2800" baseline="0">
                <a:solidFill>
                  <a:srgbClr val="FF0000"/>
                </a:solidFill>
                <a:latin typeface="Times New Roman" pitchFamily="18" charset="0"/>
              </a:rPr>
              <a:t>Kr(n,</a:t>
            </a:r>
            <a:r>
              <a:rPr lang="en-US" altLang="en-US" sz="2800" baseline="0">
                <a:solidFill>
                  <a:srgbClr val="FF0000"/>
                </a:solidFill>
                <a:latin typeface="Symbol" pitchFamily="18" charset="2"/>
              </a:rPr>
              <a:t>g</a:t>
            </a:r>
            <a:r>
              <a:rPr lang="en-US" altLang="en-US" sz="2800" baseline="0">
                <a:solidFill>
                  <a:srgbClr val="FF0000"/>
                </a:solidFill>
                <a:latin typeface="Times New Roman" pitchFamily="18" charset="0"/>
              </a:rPr>
              <a:t>)</a:t>
            </a:r>
            <a:r>
              <a:rPr lang="en-US" altLang="en-US" sz="2800">
                <a:solidFill>
                  <a:srgbClr val="FF0000"/>
                </a:solidFill>
                <a:latin typeface="Times New Roman" pitchFamily="18" charset="0"/>
              </a:rPr>
              <a:t>87</a:t>
            </a:r>
            <a:r>
              <a:rPr lang="en-US" altLang="en-US" sz="2800" baseline="0">
                <a:solidFill>
                  <a:srgbClr val="FF0000"/>
                </a:solidFill>
                <a:latin typeface="Times New Roman" pitchFamily="18" charset="0"/>
              </a:rPr>
              <a:t>Kr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127000"/>
            <a:ext cx="929640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sz="2800" baseline="0" dirty="0" smtClean="0"/>
              <a:t>                                    </a:t>
            </a:r>
            <a:r>
              <a:rPr lang="en-US" sz="3600" baseline="0" dirty="0" smtClean="0">
                <a:latin typeface="Times New Roman" panose="02020603050405020304" pitchFamily="18" charset="0"/>
              </a:rPr>
              <a:t>Outline</a:t>
            </a:r>
          </a:p>
          <a:p>
            <a:pPr eaLnBrk="1" hangingPunct="1">
              <a:defRPr/>
            </a:pPr>
            <a:r>
              <a:rPr lang="en-US" baseline="0" dirty="0" smtClean="0">
                <a:latin typeface="Times New Roman" panose="02020603050405020304" pitchFamily="18" charset="0"/>
              </a:rPr>
              <a:t> </a:t>
            </a:r>
          </a:p>
          <a:p>
            <a:pPr marL="0" indent="0" eaLnBrk="1" hangingPunct="1">
              <a:defRPr/>
            </a:pPr>
            <a:r>
              <a:rPr lang="en-US" baseline="0" dirty="0" smtClean="0">
                <a:solidFill>
                  <a:srgbClr val="0070C0"/>
                </a:solidFill>
                <a:latin typeface="Times New Roman" panose="02020603050405020304" pitchFamily="18" charset="0"/>
              </a:rPr>
              <a:t>1. </a:t>
            </a:r>
            <a:r>
              <a:rPr lang="en-US" dirty="0" smtClean="0">
                <a:solidFill>
                  <a:srgbClr val="0070C0"/>
                </a:solidFill>
                <a:latin typeface="Times New Roman" panose="02020603050405020304" pitchFamily="18" charset="0"/>
              </a:rPr>
              <a:t>  235,238</a:t>
            </a:r>
            <a:r>
              <a:rPr lang="en-US" baseline="0" dirty="0" smtClean="0">
                <a:solidFill>
                  <a:srgbClr val="0070C0"/>
                </a:solidFill>
                <a:latin typeface="Times New Roman" panose="02020603050405020304" pitchFamily="18" charset="0"/>
              </a:rPr>
              <a:t>U(</a:t>
            </a:r>
            <a:r>
              <a:rPr lang="en-US" baseline="0" dirty="0" err="1" smtClean="0">
                <a:solidFill>
                  <a:srgbClr val="0070C0"/>
                </a:solidFill>
                <a:latin typeface="Times New Roman" panose="02020603050405020304" pitchFamily="18" charset="0"/>
              </a:rPr>
              <a:t>n,f</a:t>
            </a:r>
            <a:r>
              <a:rPr lang="en-US" baseline="0" dirty="0" smtClean="0">
                <a:solidFill>
                  <a:srgbClr val="0070C0"/>
                </a:solidFill>
                <a:latin typeface="Times New Roman" panose="02020603050405020304" pitchFamily="18" charset="0"/>
              </a:rPr>
              <a:t>) and </a:t>
            </a:r>
            <a:r>
              <a:rPr lang="en-US" dirty="0" smtClean="0">
                <a:solidFill>
                  <a:srgbClr val="0070C0"/>
                </a:solidFill>
                <a:latin typeface="Times New Roman" panose="02020603050405020304" pitchFamily="18" charset="0"/>
              </a:rPr>
              <a:t>239</a:t>
            </a:r>
            <a:r>
              <a:rPr lang="en-US" baseline="0" dirty="0" smtClean="0">
                <a:solidFill>
                  <a:srgbClr val="0070C0"/>
                </a:solidFill>
                <a:latin typeface="Times New Roman" panose="02020603050405020304" pitchFamily="18" charset="0"/>
              </a:rPr>
              <a:t>Pu(</a:t>
            </a:r>
            <a:r>
              <a:rPr lang="en-US" baseline="0" dirty="0" err="1" smtClean="0">
                <a:solidFill>
                  <a:srgbClr val="0070C0"/>
                </a:solidFill>
                <a:latin typeface="Times New Roman" panose="02020603050405020304" pitchFamily="18" charset="0"/>
              </a:rPr>
              <a:t>n,f</a:t>
            </a:r>
            <a:r>
              <a:rPr lang="en-US" baseline="0" dirty="0" smtClean="0">
                <a:solidFill>
                  <a:srgbClr val="0070C0"/>
                </a:solidFill>
                <a:latin typeface="Times New Roman" panose="02020603050405020304" pitchFamily="18" charset="0"/>
              </a:rPr>
              <a:t>) product yields between E</a:t>
            </a:r>
            <a:r>
              <a:rPr lang="en-US" baseline="-25000" dirty="0" smtClean="0">
                <a:solidFill>
                  <a:srgbClr val="0070C0"/>
                </a:solidFill>
                <a:latin typeface="Times New Roman" panose="02020603050405020304" pitchFamily="18" charset="0"/>
              </a:rPr>
              <a:t>n</a:t>
            </a:r>
            <a:r>
              <a:rPr lang="en-US" baseline="0" dirty="0" smtClean="0">
                <a:solidFill>
                  <a:srgbClr val="0070C0"/>
                </a:solidFill>
                <a:latin typeface="Times New Roman" panose="02020603050405020304" pitchFamily="18" charset="0"/>
              </a:rPr>
              <a:t>=0.5 and 15 MeV</a:t>
            </a:r>
          </a:p>
          <a:p>
            <a:pPr eaLnBrk="1" hangingPunct="1">
              <a:defRPr/>
            </a:pPr>
            <a:r>
              <a:rPr lang="en-US" baseline="0" dirty="0" smtClean="0">
                <a:latin typeface="Times New Roman" panose="02020603050405020304" pitchFamily="18" charset="0"/>
              </a:rPr>
              <a:t>    </a:t>
            </a:r>
          </a:p>
          <a:p>
            <a:pPr marL="457200" indent="-457200" eaLnBrk="1" hangingPunct="1">
              <a:buFontTx/>
              <a:buAutoNum type="arabicPeriod" startAt="2"/>
              <a:defRPr/>
            </a:pPr>
            <a:r>
              <a:rPr lang="en-US" baseline="0" dirty="0" smtClean="0">
                <a:solidFill>
                  <a:srgbClr val="33CC33"/>
                </a:solidFill>
                <a:latin typeface="Times New Roman" panose="02020603050405020304" pitchFamily="18" charset="0"/>
              </a:rPr>
              <a:t>(</a:t>
            </a:r>
            <a:r>
              <a:rPr lang="en-US" dirty="0" smtClean="0">
                <a:solidFill>
                  <a:srgbClr val="33CC33"/>
                </a:solidFill>
                <a:latin typeface="Times New Roman" panose="02020603050405020304" pitchFamily="18" charset="0"/>
              </a:rPr>
              <a:t>124</a:t>
            </a:r>
            <a:r>
              <a:rPr lang="en-US" baseline="0" dirty="0" smtClean="0">
                <a:solidFill>
                  <a:srgbClr val="33CC33"/>
                </a:solidFill>
                <a:latin typeface="Times New Roman" panose="02020603050405020304" pitchFamily="18" charset="0"/>
              </a:rPr>
              <a:t>Xe(</a:t>
            </a:r>
            <a:r>
              <a:rPr lang="en-US" baseline="0" dirty="0" err="1" smtClean="0">
                <a:solidFill>
                  <a:srgbClr val="33CC33"/>
                </a:solidFill>
                <a:latin typeface="Times New Roman" panose="02020603050405020304" pitchFamily="18" charset="0"/>
              </a:rPr>
              <a:t>n,</a:t>
            </a:r>
            <a:r>
              <a:rPr lang="en-US" baseline="0" dirty="0" err="1" smtClean="0">
                <a:solidFill>
                  <a:srgbClr val="33CC33"/>
                </a:solidFill>
                <a:latin typeface="Symbol" panose="05050102010706020507" pitchFamily="18" charset="2"/>
              </a:rPr>
              <a:t>g</a:t>
            </a:r>
            <a:r>
              <a:rPr lang="en-US" baseline="0" dirty="0" smtClean="0">
                <a:solidFill>
                  <a:srgbClr val="33CC33"/>
                </a:solidFill>
                <a:latin typeface="Times New Roman" panose="02020603050405020304" pitchFamily="18" charset="0"/>
              </a:rPr>
              <a:t>)</a:t>
            </a:r>
            <a:r>
              <a:rPr lang="en-US" dirty="0" smtClean="0">
                <a:solidFill>
                  <a:srgbClr val="33CC33"/>
                </a:solidFill>
                <a:latin typeface="Times New Roman" panose="02020603050405020304" pitchFamily="18" charset="0"/>
              </a:rPr>
              <a:t>125</a:t>
            </a:r>
            <a:r>
              <a:rPr lang="en-US" baseline="0" dirty="0" smtClean="0">
                <a:solidFill>
                  <a:srgbClr val="33CC33"/>
                </a:solidFill>
                <a:latin typeface="Times New Roman" panose="02020603050405020304" pitchFamily="18" charset="0"/>
              </a:rPr>
              <a:t>Xe cross-section data between E</a:t>
            </a:r>
            <a:r>
              <a:rPr lang="en-US" baseline="-25000" dirty="0" smtClean="0">
                <a:solidFill>
                  <a:srgbClr val="33CC33"/>
                </a:solidFill>
                <a:latin typeface="Times New Roman" panose="02020603050405020304" pitchFamily="18" charset="0"/>
              </a:rPr>
              <a:t>n</a:t>
            </a:r>
            <a:r>
              <a:rPr lang="en-US" baseline="0" dirty="0" smtClean="0">
                <a:solidFill>
                  <a:srgbClr val="33CC33"/>
                </a:solidFill>
                <a:latin typeface="Times New Roman" panose="02020603050405020304" pitchFamily="18" charset="0"/>
              </a:rPr>
              <a:t>= 0.5 and 15MeV)</a:t>
            </a:r>
          </a:p>
          <a:p>
            <a:pPr marL="0" indent="0" eaLnBrk="1" hangingPunct="1">
              <a:defRPr/>
            </a:pPr>
            <a:r>
              <a:rPr lang="en-US" baseline="0" dirty="0" smtClean="0">
                <a:solidFill>
                  <a:srgbClr val="33CC33"/>
                </a:solidFill>
                <a:latin typeface="Times New Roman" panose="02020603050405020304" pitchFamily="18" charset="0"/>
              </a:rPr>
              <a:t>     </a:t>
            </a:r>
            <a:r>
              <a:rPr lang="en-US" baseline="0" dirty="0">
                <a:solidFill>
                  <a:srgbClr val="33CC33"/>
                </a:solidFill>
                <a:latin typeface="Times New Roman" panose="02020603050405020304" pitchFamily="18" charset="0"/>
              </a:rPr>
              <a:t> </a:t>
            </a:r>
            <a:r>
              <a:rPr lang="en-US" baseline="0" dirty="0" smtClean="0">
                <a:solidFill>
                  <a:srgbClr val="33CC33"/>
                </a:solidFill>
                <a:latin typeface="Times New Roman" panose="02020603050405020304" pitchFamily="18" charset="0"/>
              </a:rPr>
              <a:t>(</a:t>
            </a:r>
            <a:r>
              <a:rPr lang="en-US" dirty="0" smtClean="0">
                <a:solidFill>
                  <a:srgbClr val="33CC33"/>
                </a:solidFill>
                <a:latin typeface="Times New Roman" panose="02020603050405020304" pitchFamily="18" charset="0"/>
              </a:rPr>
              <a:t>124</a:t>
            </a:r>
            <a:r>
              <a:rPr lang="en-US" baseline="0" dirty="0" smtClean="0">
                <a:solidFill>
                  <a:srgbClr val="33CC33"/>
                </a:solidFill>
                <a:latin typeface="Times New Roman" panose="02020603050405020304" pitchFamily="18" charset="0"/>
              </a:rPr>
              <a:t>Xe(n,2n)</a:t>
            </a:r>
            <a:r>
              <a:rPr lang="en-US" dirty="0" smtClean="0">
                <a:solidFill>
                  <a:srgbClr val="33CC33"/>
                </a:solidFill>
                <a:latin typeface="Times New Roman" panose="02020603050405020304" pitchFamily="18" charset="0"/>
              </a:rPr>
              <a:t>123</a:t>
            </a:r>
            <a:r>
              <a:rPr lang="en-US" baseline="0" dirty="0" smtClean="0">
                <a:solidFill>
                  <a:srgbClr val="33CC33"/>
                </a:solidFill>
                <a:latin typeface="Times New Roman" panose="02020603050405020304" pitchFamily="18" charset="0"/>
              </a:rPr>
              <a:t>Xe cross-section data between </a:t>
            </a:r>
            <a:r>
              <a:rPr lang="en-US" baseline="0" dirty="0" err="1" smtClean="0">
                <a:solidFill>
                  <a:srgbClr val="33CC33"/>
                </a:solidFill>
                <a:latin typeface="Times New Roman" panose="02020603050405020304" pitchFamily="18" charset="0"/>
              </a:rPr>
              <a:t>E</a:t>
            </a:r>
            <a:r>
              <a:rPr lang="en-US" baseline="-25000" dirty="0" err="1" smtClean="0">
                <a:solidFill>
                  <a:srgbClr val="33CC33"/>
                </a:solidFill>
                <a:latin typeface="Times New Roman" panose="02020603050405020304" pitchFamily="18" charset="0"/>
              </a:rPr>
              <a:t>n</a:t>
            </a:r>
            <a:r>
              <a:rPr lang="en-US" baseline="0" dirty="0" smtClean="0">
                <a:solidFill>
                  <a:srgbClr val="33CC33"/>
                </a:solidFill>
                <a:latin typeface="Times New Roman" panose="02020603050405020304" pitchFamily="18" charset="0"/>
              </a:rPr>
              <a:t>=10 and 15 MeV)</a:t>
            </a:r>
          </a:p>
          <a:p>
            <a:pPr marL="0" indent="0" eaLnBrk="1" hangingPunct="1">
              <a:defRPr/>
            </a:pPr>
            <a:r>
              <a:rPr lang="en-US" baseline="0" dirty="0">
                <a:solidFill>
                  <a:srgbClr val="33CC33"/>
                </a:solidFill>
                <a:latin typeface="Times New Roman" panose="02020603050405020304" pitchFamily="18" charset="0"/>
              </a:rPr>
              <a:t> </a:t>
            </a:r>
            <a:r>
              <a:rPr lang="en-US" baseline="0" dirty="0" smtClean="0">
                <a:solidFill>
                  <a:srgbClr val="33CC33"/>
                </a:solidFill>
                <a:latin typeface="Times New Roman" panose="02020603050405020304" pitchFamily="18" charset="0"/>
              </a:rPr>
              <a:t>                                 (see poster of </a:t>
            </a:r>
            <a:r>
              <a:rPr lang="en-US" baseline="0" dirty="0" err="1" smtClean="0">
                <a:solidFill>
                  <a:srgbClr val="33CC33"/>
                </a:solidFill>
                <a:latin typeface="Times New Roman" panose="02020603050405020304" pitchFamily="18" charset="0"/>
              </a:rPr>
              <a:t>Megha</a:t>
            </a:r>
            <a:r>
              <a:rPr lang="en-US" baseline="0" dirty="0" smtClean="0">
                <a:solidFill>
                  <a:srgbClr val="33CC33"/>
                </a:solidFill>
                <a:latin typeface="Times New Roman" panose="02020603050405020304" pitchFamily="18" charset="0"/>
              </a:rPr>
              <a:t> </a:t>
            </a:r>
            <a:r>
              <a:rPr lang="en-US" baseline="0" dirty="0" err="1" smtClean="0">
                <a:solidFill>
                  <a:srgbClr val="33CC33"/>
                </a:solidFill>
                <a:latin typeface="Times New Roman" panose="02020603050405020304" pitchFamily="18" charset="0"/>
              </a:rPr>
              <a:t>Bhike</a:t>
            </a:r>
            <a:r>
              <a:rPr lang="en-US" baseline="0" dirty="0" smtClean="0">
                <a:solidFill>
                  <a:srgbClr val="33CC33"/>
                </a:solidFill>
                <a:latin typeface="Times New Roman" panose="02020603050405020304" pitchFamily="18" charset="0"/>
              </a:rPr>
              <a:t>)</a:t>
            </a:r>
          </a:p>
          <a:p>
            <a:pPr marL="0" indent="0" eaLnBrk="1" hangingPunct="1">
              <a:defRPr/>
            </a:pPr>
            <a:endParaRPr lang="en-US" baseline="0" dirty="0" smtClean="0">
              <a:latin typeface="Times New Roman" panose="02020603050405020304" pitchFamily="18" charset="0"/>
            </a:endParaRPr>
          </a:p>
          <a:p>
            <a:pPr marL="0" indent="0" eaLnBrk="1" hangingPunct="1">
              <a:defRPr/>
            </a:pPr>
            <a:r>
              <a:rPr lang="en-US" baseline="0" dirty="0" smtClean="0">
                <a:solidFill>
                  <a:srgbClr val="FF0000"/>
                </a:solidFill>
                <a:latin typeface="Times New Roman" panose="02020603050405020304" pitchFamily="18" charset="0"/>
              </a:rPr>
              <a:t>3.</a:t>
            </a:r>
            <a:r>
              <a:rPr lang="en-US" baseline="0" dirty="0" smtClean="0">
                <a:latin typeface="Times New Roman" panose="02020603050405020304" pitchFamily="18" charset="0"/>
              </a:rPr>
              <a:t>   </a:t>
            </a:r>
            <a:r>
              <a:rPr lang="en-US" dirty="0" smtClean="0">
                <a:solidFill>
                  <a:srgbClr val="FF0000"/>
                </a:solidFill>
                <a:latin typeface="Times New Roman" panose="02020603050405020304" pitchFamily="18" charset="0"/>
              </a:rPr>
              <a:t>86</a:t>
            </a:r>
            <a:r>
              <a:rPr lang="en-US" baseline="0" dirty="0" smtClean="0">
                <a:solidFill>
                  <a:srgbClr val="FF0000"/>
                </a:solidFill>
                <a:latin typeface="Times New Roman" panose="02020603050405020304" pitchFamily="18" charset="0"/>
              </a:rPr>
              <a:t>Kr(</a:t>
            </a:r>
            <a:r>
              <a:rPr lang="en-US" baseline="0" dirty="0" err="1" smtClean="0">
                <a:solidFill>
                  <a:srgbClr val="FF0000"/>
                </a:solidFill>
                <a:latin typeface="Times New Roman" panose="02020603050405020304" pitchFamily="18" charset="0"/>
              </a:rPr>
              <a:t>n,</a:t>
            </a:r>
            <a:r>
              <a:rPr lang="en-US" baseline="0" dirty="0" err="1" smtClean="0">
                <a:solidFill>
                  <a:srgbClr val="FF0000"/>
                </a:solidFill>
                <a:latin typeface="Symbol" panose="05050102010706020507" pitchFamily="18" charset="2"/>
              </a:rPr>
              <a:t>g</a:t>
            </a:r>
            <a:r>
              <a:rPr lang="en-US" baseline="0" dirty="0" smtClean="0">
                <a:solidFill>
                  <a:srgbClr val="FF0000"/>
                </a:solidFill>
                <a:latin typeface="Times New Roman" panose="02020603050405020304" pitchFamily="18" charset="0"/>
              </a:rPr>
              <a:t>)</a:t>
            </a:r>
            <a:r>
              <a:rPr lang="en-US" dirty="0" smtClean="0">
                <a:solidFill>
                  <a:srgbClr val="FF0000"/>
                </a:solidFill>
                <a:latin typeface="Times New Roman" panose="02020603050405020304" pitchFamily="18" charset="0"/>
              </a:rPr>
              <a:t>87</a:t>
            </a:r>
            <a:r>
              <a:rPr lang="en-US" baseline="0" dirty="0" smtClean="0">
                <a:solidFill>
                  <a:srgbClr val="FF0000"/>
                </a:solidFill>
                <a:latin typeface="Times New Roman" panose="02020603050405020304" pitchFamily="18" charset="0"/>
              </a:rPr>
              <a:t>Kr cross-section data between E</a:t>
            </a:r>
            <a:r>
              <a:rPr lang="en-US" baseline="-25000" dirty="0" smtClean="0">
                <a:solidFill>
                  <a:srgbClr val="FF0000"/>
                </a:solidFill>
                <a:latin typeface="Times New Roman" panose="02020603050405020304" pitchFamily="18" charset="0"/>
              </a:rPr>
              <a:t>n</a:t>
            </a:r>
            <a:r>
              <a:rPr lang="en-US" baseline="0" dirty="0" smtClean="0">
                <a:solidFill>
                  <a:srgbClr val="FF0000"/>
                </a:solidFill>
                <a:latin typeface="Times New Roman" panose="02020603050405020304" pitchFamily="18" charset="0"/>
              </a:rPr>
              <a:t>= 0.5 </a:t>
            </a:r>
            <a:r>
              <a:rPr lang="en-US" baseline="0" dirty="0">
                <a:solidFill>
                  <a:srgbClr val="FF0000"/>
                </a:solidFill>
                <a:latin typeface="Times New Roman" panose="02020603050405020304" pitchFamily="18" charset="0"/>
              </a:rPr>
              <a:t>and 15 MeV</a:t>
            </a:r>
          </a:p>
          <a:p>
            <a:pPr marL="0" indent="0" eaLnBrk="1" hangingPunct="1">
              <a:defRPr/>
            </a:pPr>
            <a:r>
              <a:rPr lang="en-US" baseline="0" dirty="0">
                <a:latin typeface="Times New Roman" panose="02020603050405020304" pitchFamily="18" charset="0"/>
              </a:rPr>
              <a:t> </a:t>
            </a:r>
            <a:r>
              <a:rPr lang="en-US" baseline="0" dirty="0" smtClean="0">
                <a:latin typeface="Times New Roman" panose="02020603050405020304" pitchFamily="18" charset="0"/>
              </a:rPr>
              <a:t>     </a:t>
            </a:r>
            <a:r>
              <a:rPr lang="en-US" dirty="0" smtClean="0">
                <a:solidFill>
                  <a:srgbClr val="FF0000"/>
                </a:solidFill>
                <a:latin typeface="Times New Roman" panose="02020603050405020304" pitchFamily="18" charset="0"/>
              </a:rPr>
              <a:t>86</a:t>
            </a:r>
            <a:r>
              <a:rPr lang="en-US" baseline="0" dirty="0" smtClean="0">
                <a:solidFill>
                  <a:srgbClr val="FF0000"/>
                </a:solidFill>
                <a:latin typeface="Times New Roman" panose="02020603050405020304" pitchFamily="18" charset="0"/>
              </a:rPr>
              <a:t>Kr(n,2n)</a:t>
            </a:r>
            <a:r>
              <a:rPr lang="en-US" dirty="0" smtClean="0">
                <a:solidFill>
                  <a:srgbClr val="FF0000"/>
                </a:solidFill>
                <a:latin typeface="Times New Roman" panose="02020603050405020304" pitchFamily="18" charset="0"/>
              </a:rPr>
              <a:t>85</a:t>
            </a:r>
            <a:r>
              <a:rPr lang="en-US" baseline="0" dirty="0" smtClean="0">
                <a:solidFill>
                  <a:srgbClr val="FF0000"/>
                </a:solidFill>
                <a:latin typeface="Times New Roman" panose="02020603050405020304" pitchFamily="18" charset="0"/>
              </a:rPr>
              <a:t>Kr</a:t>
            </a:r>
            <a:r>
              <a:rPr lang="en-US" dirty="0" smtClean="0">
                <a:solidFill>
                  <a:srgbClr val="FF0000"/>
                </a:solidFill>
                <a:latin typeface="Times New Roman" panose="02020603050405020304" pitchFamily="18" charset="0"/>
              </a:rPr>
              <a:t>m</a:t>
            </a:r>
            <a:r>
              <a:rPr lang="en-US" baseline="0" dirty="0" smtClean="0">
                <a:solidFill>
                  <a:srgbClr val="FF0000"/>
                </a:solidFill>
                <a:latin typeface="Times New Roman" panose="02020603050405020304" pitchFamily="18" charset="0"/>
              </a:rPr>
              <a:t> cross-section data </a:t>
            </a:r>
            <a:r>
              <a:rPr lang="en-US" baseline="0" dirty="0">
                <a:solidFill>
                  <a:srgbClr val="FF0000"/>
                </a:solidFill>
                <a:latin typeface="Times New Roman" panose="02020603050405020304" pitchFamily="18" charset="0"/>
              </a:rPr>
              <a:t>between </a:t>
            </a:r>
            <a:r>
              <a:rPr lang="en-US" baseline="0" dirty="0" smtClean="0">
                <a:solidFill>
                  <a:srgbClr val="FF0000"/>
                </a:solidFill>
                <a:latin typeface="Times New Roman" panose="02020603050405020304" pitchFamily="18" charset="0"/>
              </a:rPr>
              <a:t>E</a:t>
            </a:r>
            <a:r>
              <a:rPr lang="en-US" baseline="-25000" dirty="0" smtClean="0">
                <a:solidFill>
                  <a:srgbClr val="FF0000"/>
                </a:solidFill>
                <a:latin typeface="Times New Roman" panose="02020603050405020304" pitchFamily="18" charset="0"/>
              </a:rPr>
              <a:t>n</a:t>
            </a:r>
            <a:r>
              <a:rPr lang="en-US" baseline="0" dirty="0" smtClean="0">
                <a:solidFill>
                  <a:srgbClr val="FF0000"/>
                </a:solidFill>
                <a:latin typeface="Times New Roman" panose="02020603050405020304" pitchFamily="18" charset="0"/>
              </a:rPr>
              <a:t>=11 </a:t>
            </a:r>
            <a:r>
              <a:rPr lang="en-US" baseline="0" dirty="0">
                <a:solidFill>
                  <a:srgbClr val="FF0000"/>
                </a:solidFill>
                <a:latin typeface="Times New Roman" panose="02020603050405020304" pitchFamily="18" charset="0"/>
              </a:rPr>
              <a:t>and </a:t>
            </a:r>
            <a:r>
              <a:rPr lang="en-US" baseline="0" dirty="0" smtClean="0">
                <a:solidFill>
                  <a:srgbClr val="FF0000"/>
                </a:solidFill>
                <a:latin typeface="Times New Roman" panose="02020603050405020304" pitchFamily="18" charset="0"/>
              </a:rPr>
              <a:t>15 MeV</a:t>
            </a:r>
            <a:r>
              <a:rPr lang="en-US" baseline="0" dirty="0" smtClean="0">
                <a:latin typeface="Times New Roman" panose="02020603050405020304" pitchFamily="18" charset="0"/>
              </a:rPr>
              <a:t> </a:t>
            </a:r>
            <a:endParaRPr lang="en-US" baseline="0" dirty="0">
              <a:latin typeface="Times New Roman" panose="02020603050405020304" pitchFamily="18" charset="0"/>
            </a:endParaRPr>
          </a:p>
          <a:p>
            <a:pPr eaLnBrk="1" hangingPunct="1">
              <a:defRPr/>
            </a:pPr>
            <a:r>
              <a:rPr lang="en-US" baseline="0" dirty="0">
                <a:latin typeface="Times New Roman" panose="02020603050405020304" pitchFamily="18" charset="0"/>
              </a:rPr>
              <a:t> </a:t>
            </a:r>
            <a:r>
              <a:rPr lang="en-US" baseline="0" dirty="0" smtClean="0">
                <a:latin typeface="Times New Roman" panose="02020603050405020304" pitchFamily="18" charset="0"/>
              </a:rPr>
              <a:t>                                 </a:t>
            </a:r>
            <a:r>
              <a:rPr lang="en-US" baseline="0" dirty="0" smtClean="0">
                <a:solidFill>
                  <a:srgbClr val="0070C0"/>
                </a:solidFill>
                <a:latin typeface="Times New Roman" panose="02020603050405020304" pitchFamily="18" charset="0"/>
              </a:rPr>
              <a:t>(see poster by </a:t>
            </a:r>
            <a:r>
              <a:rPr lang="en-US" baseline="0" dirty="0" err="1" smtClean="0">
                <a:solidFill>
                  <a:srgbClr val="0070C0"/>
                </a:solidFill>
                <a:latin typeface="Times New Roman" panose="02020603050405020304" pitchFamily="18" charset="0"/>
              </a:rPr>
              <a:t>Megha</a:t>
            </a:r>
            <a:r>
              <a:rPr lang="en-US" baseline="0" dirty="0" smtClean="0">
                <a:solidFill>
                  <a:srgbClr val="0070C0"/>
                </a:solidFill>
                <a:latin typeface="Times New Roman" panose="02020603050405020304" pitchFamily="18" charset="0"/>
              </a:rPr>
              <a:t> </a:t>
            </a:r>
            <a:r>
              <a:rPr lang="en-US" baseline="0" dirty="0" err="1" smtClean="0">
                <a:solidFill>
                  <a:srgbClr val="0070C0"/>
                </a:solidFill>
                <a:latin typeface="Times New Roman" panose="02020603050405020304" pitchFamily="18" charset="0"/>
              </a:rPr>
              <a:t>Bhike</a:t>
            </a:r>
            <a:r>
              <a:rPr lang="en-US" baseline="0" dirty="0" smtClean="0">
                <a:solidFill>
                  <a:srgbClr val="0070C0"/>
                </a:solidFill>
                <a:latin typeface="Times New Roman" panose="02020603050405020304" pitchFamily="18" charset="0"/>
              </a:rPr>
              <a:t>)</a:t>
            </a:r>
          </a:p>
          <a:p>
            <a:pPr eaLnBrk="1" hangingPunct="1">
              <a:defRPr/>
            </a:pPr>
            <a:endParaRPr lang="en-US" baseline="0" dirty="0" smtClean="0">
              <a:solidFill>
                <a:srgbClr val="0070C0"/>
              </a:solidFill>
              <a:latin typeface="Times New Roman" panose="02020603050405020304" pitchFamily="18" charset="0"/>
            </a:endParaRPr>
          </a:p>
          <a:p>
            <a:pPr marL="457200" indent="-457200" eaLnBrk="1" hangingPunct="1">
              <a:buFontTx/>
              <a:buAutoNum type="arabicPeriod" startAt="4"/>
              <a:defRPr/>
            </a:pPr>
            <a:r>
              <a:rPr lang="en-US" baseline="0" dirty="0" smtClean="0">
                <a:latin typeface="Times New Roman" panose="02020603050405020304" pitchFamily="18" charset="0"/>
              </a:rPr>
              <a:t>(Other NIF related experiments)</a:t>
            </a:r>
          </a:p>
          <a:p>
            <a:pPr marL="457200" indent="-457200" eaLnBrk="1" hangingPunct="1">
              <a:buFontTx/>
              <a:buAutoNum type="arabicPeriod" startAt="4"/>
              <a:defRPr/>
            </a:pPr>
            <a:endParaRPr lang="en-US" baseline="0" dirty="0" smtClean="0">
              <a:latin typeface="Times New Roman" panose="02020603050405020304" pitchFamily="18" charset="0"/>
            </a:endParaRPr>
          </a:p>
          <a:p>
            <a:pPr eaLnBrk="1" hangingPunct="1">
              <a:defRPr/>
            </a:pPr>
            <a:endParaRPr lang="en-US" baseline="0" dirty="0" smtClean="0">
              <a:latin typeface="Times New Roman" panose="02020603050405020304" pitchFamily="18" charset="0"/>
            </a:endParaRPr>
          </a:p>
        </p:txBody>
      </p:sp>
      <p:sp>
        <p:nvSpPr>
          <p:cNvPr id="5123" name="TextBox 2"/>
          <p:cNvSpPr txBox="1">
            <a:spLocks noChangeArrowheads="1"/>
          </p:cNvSpPr>
          <p:nvPr/>
        </p:nvSpPr>
        <p:spPr bwMode="auto">
          <a:xfrm>
            <a:off x="0" y="5938838"/>
            <a:ext cx="2159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aseline="0">
                <a:solidFill>
                  <a:srgbClr val="C00000"/>
                </a:solidFill>
                <a:latin typeface="Times New Roman" pitchFamily="18" charset="0"/>
              </a:rPr>
              <a:t>6.   Future work</a:t>
            </a:r>
          </a:p>
        </p:txBody>
      </p:sp>
      <p:sp>
        <p:nvSpPr>
          <p:cNvPr id="5124" name="TextBox 1"/>
          <p:cNvSpPr txBox="1">
            <a:spLocks noChangeArrowheads="1"/>
          </p:cNvSpPr>
          <p:nvPr/>
        </p:nvSpPr>
        <p:spPr bwMode="auto">
          <a:xfrm>
            <a:off x="0" y="5334000"/>
            <a:ext cx="6021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aseline="0">
                <a:latin typeface="Times New Roman" pitchFamily="18" charset="0"/>
              </a:rPr>
              <a:t>5.   </a:t>
            </a:r>
            <a:r>
              <a:rPr lang="en-US" altLang="en-US" sz="2400">
                <a:solidFill>
                  <a:srgbClr val="7030A0"/>
                </a:solidFill>
                <a:latin typeface="Times New Roman" pitchFamily="18" charset="0"/>
              </a:rPr>
              <a:t>238</a:t>
            </a:r>
            <a:r>
              <a:rPr lang="en-US" altLang="en-US" sz="2400" baseline="0">
                <a:solidFill>
                  <a:srgbClr val="7030A0"/>
                </a:solidFill>
                <a:latin typeface="Times New Roman" pitchFamily="18" charset="0"/>
              </a:rPr>
              <a:t>U(n,2n)</a:t>
            </a:r>
            <a:r>
              <a:rPr lang="en-US" altLang="en-US" sz="2400">
                <a:solidFill>
                  <a:srgbClr val="7030A0"/>
                </a:solidFill>
                <a:latin typeface="Times New Roman" pitchFamily="18" charset="0"/>
              </a:rPr>
              <a:t>237</a:t>
            </a:r>
            <a:r>
              <a:rPr lang="en-US" altLang="en-US" sz="2400" baseline="0">
                <a:solidFill>
                  <a:srgbClr val="7030A0"/>
                </a:solidFill>
                <a:latin typeface="Times New Roman" pitchFamily="18" charset="0"/>
              </a:rPr>
              <a:t>U cross section measurements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8847138" cy="665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3"/>
          <p:cNvSpPr txBox="1">
            <a:spLocks noChangeArrowheads="1"/>
          </p:cNvSpPr>
          <p:nvPr/>
        </p:nvSpPr>
        <p:spPr bwMode="auto">
          <a:xfrm>
            <a:off x="2362200" y="1219200"/>
            <a:ext cx="208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800">
                <a:solidFill>
                  <a:srgbClr val="FF0000"/>
                </a:solidFill>
                <a:latin typeface="Times New Roman" pitchFamily="18" charset="0"/>
              </a:rPr>
              <a:t>86</a:t>
            </a:r>
            <a:r>
              <a:rPr lang="en-US" altLang="en-US" sz="2800" baseline="0">
                <a:solidFill>
                  <a:srgbClr val="FF0000"/>
                </a:solidFill>
                <a:latin typeface="Times New Roman" pitchFamily="18" charset="0"/>
              </a:rPr>
              <a:t>Kr(n,</a:t>
            </a:r>
            <a:r>
              <a:rPr lang="en-US" altLang="en-US" sz="2800" baseline="0">
                <a:solidFill>
                  <a:srgbClr val="FF0000"/>
                </a:solidFill>
                <a:latin typeface="Symbol" pitchFamily="18" charset="2"/>
              </a:rPr>
              <a:t>g</a:t>
            </a:r>
            <a:r>
              <a:rPr lang="en-US" altLang="en-US" sz="2800" baseline="0">
                <a:solidFill>
                  <a:srgbClr val="FF0000"/>
                </a:solidFill>
                <a:latin typeface="Times New Roman" pitchFamily="18" charset="0"/>
              </a:rPr>
              <a:t>)</a:t>
            </a:r>
            <a:r>
              <a:rPr lang="en-US" altLang="en-US" sz="2800">
                <a:solidFill>
                  <a:srgbClr val="FF0000"/>
                </a:solidFill>
                <a:latin typeface="Times New Roman" pitchFamily="18" charset="0"/>
              </a:rPr>
              <a:t>87</a:t>
            </a:r>
            <a:r>
              <a:rPr lang="en-US" altLang="en-US" sz="2800" baseline="0">
                <a:solidFill>
                  <a:srgbClr val="FF0000"/>
                </a:solidFill>
                <a:latin typeface="Times New Roman" pitchFamily="18" charset="0"/>
              </a:rPr>
              <a:t>Kr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384300" y="1954213"/>
            <a:ext cx="160813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384300" y="2901950"/>
            <a:ext cx="160813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952875" y="4973638"/>
            <a:ext cx="150812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52875" y="4535488"/>
            <a:ext cx="15081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726" name="TextBox 22"/>
          <p:cNvSpPr txBox="1">
            <a:spLocks noChangeArrowheads="1"/>
          </p:cNvSpPr>
          <p:nvPr/>
        </p:nvSpPr>
        <p:spPr bwMode="auto">
          <a:xfrm>
            <a:off x="1857375" y="2933700"/>
            <a:ext cx="6477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100">
                <a:latin typeface="Times New Roman" pitchFamily="18" charset="0"/>
                <a:cs typeface="Times New Roman" pitchFamily="18" charset="0"/>
              </a:rPr>
              <a:t>85</a:t>
            </a:r>
            <a:r>
              <a:rPr lang="en-US" altLang="en-US" sz="2100" baseline="0">
                <a:latin typeface="Times New Roman" pitchFamily="18" charset="0"/>
                <a:cs typeface="Times New Roman" pitchFamily="18" charset="0"/>
              </a:rPr>
              <a:t>Kr</a:t>
            </a:r>
          </a:p>
        </p:txBody>
      </p:sp>
      <p:sp>
        <p:nvSpPr>
          <p:cNvPr id="30727" name="TextBox 23"/>
          <p:cNvSpPr txBox="1">
            <a:spLocks noChangeArrowheads="1"/>
          </p:cNvSpPr>
          <p:nvPr/>
        </p:nvSpPr>
        <p:spPr bwMode="auto">
          <a:xfrm>
            <a:off x="838200" y="2667000"/>
            <a:ext cx="566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Times New Roman" pitchFamily="18" charset="0"/>
                <a:cs typeface="Times New Roman" pitchFamily="18" charset="0"/>
              </a:rPr>
              <a:t>9/2</a:t>
            </a:r>
            <a:r>
              <a:rPr lang="en-US" altLang="en-US" sz="1800">
                <a:latin typeface="Times New Roman" pitchFamily="18" charset="0"/>
                <a:cs typeface="Times New Roman" pitchFamily="18" charset="0"/>
              </a:rPr>
              <a:t>+</a:t>
            </a:r>
          </a:p>
        </p:txBody>
      </p:sp>
      <p:sp>
        <p:nvSpPr>
          <p:cNvPr id="30728" name="TextBox 24"/>
          <p:cNvSpPr txBox="1">
            <a:spLocks noChangeArrowheads="1"/>
          </p:cNvSpPr>
          <p:nvPr/>
        </p:nvSpPr>
        <p:spPr bwMode="auto">
          <a:xfrm>
            <a:off x="838200" y="1752600"/>
            <a:ext cx="56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Times New Roman" pitchFamily="18" charset="0"/>
                <a:cs typeface="Times New Roman" pitchFamily="18" charset="0"/>
              </a:rPr>
              <a:t>1/2</a:t>
            </a:r>
            <a:r>
              <a:rPr lang="en-US" altLang="en-US" sz="1800">
                <a:latin typeface="Symbol" pitchFamily="18" charset="2"/>
                <a:cs typeface="Times New Roman" pitchFamily="18" charset="0"/>
              </a:rPr>
              <a:t>-</a:t>
            </a:r>
          </a:p>
        </p:txBody>
      </p:sp>
      <p:sp>
        <p:nvSpPr>
          <p:cNvPr id="30729" name="TextBox 25"/>
          <p:cNvSpPr txBox="1">
            <a:spLocks noChangeArrowheads="1"/>
          </p:cNvSpPr>
          <p:nvPr/>
        </p:nvSpPr>
        <p:spPr bwMode="auto">
          <a:xfrm>
            <a:off x="3114675" y="2759075"/>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Times New Roman" pitchFamily="18" charset="0"/>
                <a:cs typeface="Times New Roman" pitchFamily="18" charset="0"/>
              </a:rPr>
              <a:t>0</a:t>
            </a:r>
          </a:p>
        </p:txBody>
      </p:sp>
      <p:sp>
        <p:nvSpPr>
          <p:cNvPr id="30730" name="TextBox 26"/>
          <p:cNvSpPr txBox="1">
            <a:spLocks noChangeArrowheads="1"/>
          </p:cNvSpPr>
          <p:nvPr/>
        </p:nvSpPr>
        <p:spPr bwMode="auto">
          <a:xfrm>
            <a:off x="2992438" y="1819275"/>
            <a:ext cx="935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Times New Roman" pitchFamily="18" charset="0"/>
                <a:cs typeface="Times New Roman" pitchFamily="18" charset="0"/>
              </a:rPr>
              <a:t>304.871</a:t>
            </a:r>
          </a:p>
        </p:txBody>
      </p:sp>
      <p:cxnSp>
        <p:nvCxnSpPr>
          <p:cNvPr id="29" name="Straight Arrow Connector 28"/>
          <p:cNvCxnSpPr/>
          <p:nvPr/>
        </p:nvCxnSpPr>
        <p:spPr>
          <a:xfrm>
            <a:off x="2157413" y="1954213"/>
            <a:ext cx="0" cy="9477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732" name="TextBox 29"/>
          <p:cNvSpPr txBox="1">
            <a:spLocks noChangeArrowheads="1"/>
          </p:cNvSpPr>
          <p:nvPr/>
        </p:nvSpPr>
        <p:spPr bwMode="auto">
          <a:xfrm>
            <a:off x="2305050" y="2301875"/>
            <a:ext cx="40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Times New Roman" pitchFamily="18" charset="0"/>
                <a:cs typeface="Times New Roman" pitchFamily="18" charset="0"/>
              </a:rPr>
              <a:t>IT</a:t>
            </a:r>
          </a:p>
        </p:txBody>
      </p:sp>
      <p:sp>
        <p:nvSpPr>
          <p:cNvPr id="30733" name="TextBox 30"/>
          <p:cNvSpPr txBox="1">
            <a:spLocks noChangeArrowheads="1"/>
          </p:cNvSpPr>
          <p:nvPr/>
        </p:nvSpPr>
        <p:spPr bwMode="auto">
          <a:xfrm>
            <a:off x="1322388" y="2282825"/>
            <a:ext cx="78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Times New Roman" pitchFamily="18" charset="0"/>
                <a:cs typeface="Times New Roman" pitchFamily="18" charset="0"/>
              </a:rPr>
              <a:t>21.2%</a:t>
            </a:r>
          </a:p>
        </p:txBody>
      </p:sp>
      <p:sp>
        <p:nvSpPr>
          <p:cNvPr id="30734" name="TextBox 31"/>
          <p:cNvSpPr txBox="1">
            <a:spLocks noChangeArrowheads="1"/>
          </p:cNvSpPr>
          <p:nvPr/>
        </p:nvSpPr>
        <p:spPr bwMode="auto">
          <a:xfrm>
            <a:off x="3429000" y="4811713"/>
            <a:ext cx="56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Times New Roman" pitchFamily="18" charset="0"/>
                <a:cs typeface="Times New Roman" pitchFamily="18" charset="0"/>
              </a:rPr>
              <a:t>5/2</a:t>
            </a:r>
            <a:r>
              <a:rPr lang="en-US" altLang="en-US" sz="1800">
                <a:latin typeface="Symbol" pitchFamily="18" charset="2"/>
                <a:cs typeface="Times New Roman" pitchFamily="18" charset="0"/>
              </a:rPr>
              <a:t>-</a:t>
            </a:r>
          </a:p>
        </p:txBody>
      </p:sp>
      <p:sp>
        <p:nvSpPr>
          <p:cNvPr id="30735" name="TextBox 32"/>
          <p:cNvSpPr txBox="1">
            <a:spLocks noChangeArrowheads="1"/>
          </p:cNvSpPr>
          <p:nvPr/>
        </p:nvSpPr>
        <p:spPr bwMode="auto">
          <a:xfrm>
            <a:off x="3429000" y="4354513"/>
            <a:ext cx="56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Times New Roman" pitchFamily="18" charset="0"/>
                <a:cs typeface="Times New Roman" pitchFamily="18" charset="0"/>
              </a:rPr>
              <a:t>3/2</a:t>
            </a:r>
            <a:r>
              <a:rPr lang="en-US" altLang="en-US" sz="1800">
                <a:latin typeface="Symbol" pitchFamily="18" charset="2"/>
                <a:cs typeface="Times New Roman" pitchFamily="18" charset="0"/>
              </a:rPr>
              <a:t>-</a:t>
            </a:r>
          </a:p>
        </p:txBody>
      </p:sp>
      <p:sp>
        <p:nvSpPr>
          <p:cNvPr id="30736" name="TextBox 33"/>
          <p:cNvSpPr txBox="1">
            <a:spLocks noChangeArrowheads="1"/>
          </p:cNvSpPr>
          <p:nvPr/>
        </p:nvSpPr>
        <p:spPr bwMode="auto">
          <a:xfrm>
            <a:off x="4427538" y="5029200"/>
            <a:ext cx="6778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100">
                <a:latin typeface="Times New Roman" pitchFamily="18" charset="0"/>
                <a:cs typeface="Times New Roman" pitchFamily="18" charset="0"/>
              </a:rPr>
              <a:t>85</a:t>
            </a:r>
            <a:r>
              <a:rPr lang="en-US" altLang="en-US" sz="2100" baseline="0">
                <a:latin typeface="Times New Roman" pitchFamily="18" charset="0"/>
                <a:cs typeface="Times New Roman" pitchFamily="18" charset="0"/>
              </a:rPr>
              <a:t>Rb</a:t>
            </a:r>
          </a:p>
        </p:txBody>
      </p:sp>
      <p:sp>
        <p:nvSpPr>
          <p:cNvPr id="30737" name="TextBox 34"/>
          <p:cNvSpPr txBox="1">
            <a:spLocks noChangeArrowheads="1"/>
          </p:cNvSpPr>
          <p:nvPr/>
        </p:nvSpPr>
        <p:spPr bwMode="auto">
          <a:xfrm>
            <a:off x="5448300" y="4784725"/>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Times New Roman" pitchFamily="18" charset="0"/>
                <a:cs typeface="Times New Roman" pitchFamily="18" charset="0"/>
              </a:rPr>
              <a:t>0</a:t>
            </a:r>
          </a:p>
        </p:txBody>
      </p:sp>
      <p:sp>
        <p:nvSpPr>
          <p:cNvPr id="30738" name="TextBox 35"/>
          <p:cNvSpPr txBox="1">
            <a:spLocks noChangeArrowheads="1"/>
          </p:cNvSpPr>
          <p:nvPr/>
        </p:nvSpPr>
        <p:spPr bwMode="auto">
          <a:xfrm>
            <a:off x="5405438" y="4354513"/>
            <a:ext cx="935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Times New Roman" pitchFamily="18" charset="0"/>
                <a:cs typeface="Times New Roman" pitchFamily="18" charset="0"/>
              </a:rPr>
              <a:t>151.161</a:t>
            </a:r>
          </a:p>
        </p:txBody>
      </p:sp>
      <p:cxnSp>
        <p:nvCxnSpPr>
          <p:cNvPr id="38" name="Straight Arrow Connector 37"/>
          <p:cNvCxnSpPr/>
          <p:nvPr/>
        </p:nvCxnSpPr>
        <p:spPr>
          <a:xfrm>
            <a:off x="4706938" y="4522788"/>
            <a:ext cx="0" cy="43021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830513" y="1954213"/>
            <a:ext cx="1876425" cy="256857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0741" name="TextBox 41"/>
          <p:cNvSpPr txBox="1">
            <a:spLocks noChangeArrowheads="1"/>
          </p:cNvSpPr>
          <p:nvPr/>
        </p:nvSpPr>
        <p:spPr bwMode="auto">
          <a:xfrm>
            <a:off x="4343400" y="2971800"/>
            <a:ext cx="78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Times New Roman" pitchFamily="18" charset="0"/>
                <a:cs typeface="Times New Roman" pitchFamily="18" charset="0"/>
              </a:rPr>
              <a:t>75.2%</a:t>
            </a:r>
          </a:p>
        </p:txBody>
      </p:sp>
      <p:sp>
        <p:nvSpPr>
          <p:cNvPr id="30742" name="TextBox 42"/>
          <p:cNvSpPr txBox="1">
            <a:spLocks noChangeArrowheads="1"/>
          </p:cNvSpPr>
          <p:nvPr/>
        </p:nvSpPr>
        <p:spPr bwMode="auto">
          <a:xfrm>
            <a:off x="3948113" y="1885950"/>
            <a:ext cx="1152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500" baseline="0">
                <a:latin typeface="Times New Roman" pitchFamily="18" charset="0"/>
                <a:cs typeface="Times New Roman" pitchFamily="18" charset="0"/>
              </a:rPr>
              <a:t>T</a:t>
            </a:r>
            <a:r>
              <a:rPr lang="en-US" altLang="en-US" sz="1500" baseline="-25000">
                <a:latin typeface="Times New Roman" pitchFamily="18" charset="0"/>
                <a:cs typeface="Times New Roman" pitchFamily="18" charset="0"/>
              </a:rPr>
              <a:t>1/2</a:t>
            </a:r>
            <a:r>
              <a:rPr lang="en-US" altLang="en-US" sz="1500" baseline="0">
                <a:latin typeface="Times New Roman" pitchFamily="18" charset="0"/>
                <a:cs typeface="Times New Roman" pitchFamily="18" charset="0"/>
              </a:rPr>
              <a:t>=4.480 h</a:t>
            </a:r>
          </a:p>
        </p:txBody>
      </p:sp>
      <p:sp>
        <p:nvSpPr>
          <p:cNvPr id="30743" name="TextBox 43"/>
          <p:cNvSpPr txBox="1">
            <a:spLocks noChangeArrowheads="1"/>
          </p:cNvSpPr>
          <p:nvPr/>
        </p:nvSpPr>
        <p:spPr bwMode="auto">
          <a:xfrm>
            <a:off x="3886200" y="2971800"/>
            <a:ext cx="396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0">
                <a:latin typeface="Symbol" pitchFamily="18" charset="2"/>
                <a:cs typeface="Times New Roman" pitchFamily="18" charset="0"/>
              </a:rPr>
              <a:t>b</a:t>
            </a:r>
            <a:r>
              <a:rPr lang="en-US" altLang="en-US" sz="1800">
                <a:latin typeface="Symbol" pitchFamily="18" charset="2"/>
                <a:cs typeface="Times New Roman" pitchFamily="18" charset="0"/>
              </a:rPr>
              <a:t>-</a:t>
            </a:r>
          </a:p>
        </p:txBody>
      </p:sp>
      <p:sp>
        <p:nvSpPr>
          <p:cNvPr id="30744" name="TextBox 44"/>
          <p:cNvSpPr txBox="1">
            <a:spLocks noChangeArrowheads="1"/>
          </p:cNvSpPr>
          <p:nvPr/>
        </p:nvSpPr>
        <p:spPr bwMode="auto">
          <a:xfrm>
            <a:off x="4451350" y="5391150"/>
            <a:ext cx="631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500" baseline="0">
                <a:solidFill>
                  <a:srgbClr val="FF0000"/>
                </a:solidFill>
                <a:latin typeface="Times New Roman" pitchFamily="18" charset="0"/>
                <a:cs typeface="Times New Roman" pitchFamily="18" charset="0"/>
              </a:rPr>
              <a:t>stable</a:t>
            </a:r>
          </a:p>
        </p:txBody>
      </p:sp>
      <p:sp>
        <p:nvSpPr>
          <p:cNvPr id="30745" name="TextBox 45"/>
          <p:cNvSpPr txBox="1">
            <a:spLocks noChangeArrowheads="1"/>
          </p:cNvSpPr>
          <p:nvPr/>
        </p:nvSpPr>
        <p:spPr bwMode="auto">
          <a:xfrm>
            <a:off x="1633538" y="3487738"/>
            <a:ext cx="12477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500" baseline="0">
                <a:solidFill>
                  <a:srgbClr val="FF0000"/>
                </a:solidFill>
                <a:latin typeface="Times New Roman" pitchFamily="18" charset="0"/>
                <a:cs typeface="Times New Roman" pitchFamily="18" charset="0"/>
              </a:rPr>
              <a:t>T</a:t>
            </a:r>
            <a:r>
              <a:rPr lang="en-US" altLang="en-US" sz="1500" baseline="-25000">
                <a:solidFill>
                  <a:srgbClr val="FF0000"/>
                </a:solidFill>
                <a:latin typeface="Times New Roman" pitchFamily="18" charset="0"/>
                <a:cs typeface="Times New Roman" pitchFamily="18" charset="0"/>
              </a:rPr>
              <a:t>1/2</a:t>
            </a:r>
            <a:r>
              <a:rPr lang="en-US" altLang="en-US" sz="1500" baseline="0">
                <a:solidFill>
                  <a:srgbClr val="FF0000"/>
                </a:solidFill>
                <a:latin typeface="Times New Roman" pitchFamily="18" charset="0"/>
                <a:cs typeface="Times New Roman" pitchFamily="18" charset="0"/>
              </a:rPr>
              <a:t>=10.752 y</a:t>
            </a:r>
          </a:p>
        </p:txBody>
      </p:sp>
      <p:sp>
        <p:nvSpPr>
          <p:cNvPr id="30746" name="TextBox 1"/>
          <p:cNvSpPr txBox="1">
            <a:spLocks noChangeArrowheads="1"/>
          </p:cNvSpPr>
          <p:nvPr/>
        </p:nvSpPr>
        <p:spPr bwMode="auto">
          <a:xfrm>
            <a:off x="3200400" y="533400"/>
            <a:ext cx="2479675" cy="5238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800">
                <a:solidFill>
                  <a:srgbClr val="7030A0"/>
                </a:solidFill>
                <a:latin typeface="Times New Roman" pitchFamily="18" charset="0"/>
              </a:rPr>
              <a:t>86</a:t>
            </a:r>
            <a:r>
              <a:rPr lang="en-US" altLang="en-US" sz="2800" baseline="0">
                <a:solidFill>
                  <a:srgbClr val="7030A0"/>
                </a:solidFill>
                <a:latin typeface="Times New Roman" pitchFamily="18" charset="0"/>
              </a:rPr>
              <a:t>Kr(n,2n)</a:t>
            </a:r>
            <a:r>
              <a:rPr lang="en-US" altLang="en-US" sz="2800">
                <a:solidFill>
                  <a:srgbClr val="7030A0"/>
                </a:solidFill>
                <a:latin typeface="Times New Roman" pitchFamily="18" charset="0"/>
              </a:rPr>
              <a:t>85</a:t>
            </a:r>
            <a:r>
              <a:rPr lang="en-US" altLang="en-US" sz="2800" baseline="0">
                <a:solidFill>
                  <a:srgbClr val="7030A0"/>
                </a:solidFill>
                <a:latin typeface="Times New Roman" pitchFamily="18" charset="0"/>
              </a:rPr>
              <a:t>Kr</a:t>
            </a:r>
            <a:r>
              <a:rPr lang="en-US" altLang="en-US" sz="2800">
                <a:solidFill>
                  <a:srgbClr val="7030A0"/>
                </a:solidFill>
                <a:latin typeface="Times New Roman" pitchFamily="18" charset="0"/>
              </a:rPr>
              <a:t>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438" y="111125"/>
            <a:ext cx="8493125"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2"/>
          <p:cNvSpPr txBox="1">
            <a:spLocks noChangeArrowheads="1"/>
          </p:cNvSpPr>
          <p:nvPr/>
        </p:nvSpPr>
        <p:spPr bwMode="auto">
          <a:xfrm>
            <a:off x="5562600" y="1076325"/>
            <a:ext cx="2479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800">
                <a:solidFill>
                  <a:srgbClr val="7030A0"/>
                </a:solidFill>
                <a:latin typeface="Times New Roman" pitchFamily="18" charset="0"/>
              </a:rPr>
              <a:t>86</a:t>
            </a:r>
            <a:r>
              <a:rPr lang="en-US" altLang="en-US" sz="2800" baseline="0">
                <a:solidFill>
                  <a:srgbClr val="7030A0"/>
                </a:solidFill>
                <a:latin typeface="Times New Roman" pitchFamily="18" charset="0"/>
              </a:rPr>
              <a:t>Kr(n,2n)</a:t>
            </a:r>
            <a:r>
              <a:rPr lang="en-US" altLang="en-US" sz="2800">
                <a:solidFill>
                  <a:srgbClr val="7030A0"/>
                </a:solidFill>
                <a:latin typeface="Times New Roman" pitchFamily="18" charset="0"/>
              </a:rPr>
              <a:t>85</a:t>
            </a:r>
            <a:r>
              <a:rPr lang="en-US" altLang="en-US" sz="2800" baseline="0">
                <a:solidFill>
                  <a:srgbClr val="7030A0"/>
                </a:solidFill>
                <a:latin typeface="Times New Roman" pitchFamily="18" charset="0"/>
              </a:rPr>
              <a:t>Kr</a:t>
            </a:r>
            <a:r>
              <a:rPr lang="en-US" altLang="en-US" sz="2800">
                <a:solidFill>
                  <a:srgbClr val="7030A0"/>
                </a:solidFill>
                <a:latin typeface="Times New Roman" pitchFamily="18" charset="0"/>
              </a:rPr>
              <a:t>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228600" y="685800"/>
            <a:ext cx="880427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aseline="0">
                <a:latin typeface="Times New Roman" pitchFamily="18" charset="0"/>
              </a:rPr>
              <a:t>Feb. 21 - 25, 2014:         FPY @ 4.6 MeV on </a:t>
            </a:r>
            <a:r>
              <a:rPr lang="en-US" altLang="en-US" sz="2400">
                <a:solidFill>
                  <a:srgbClr val="0070C0"/>
                </a:solidFill>
                <a:latin typeface="Times New Roman" pitchFamily="18" charset="0"/>
              </a:rPr>
              <a:t>235</a:t>
            </a:r>
            <a:r>
              <a:rPr lang="en-US" altLang="en-US" sz="2400" baseline="0">
                <a:solidFill>
                  <a:srgbClr val="0070C0"/>
                </a:solidFill>
                <a:latin typeface="Times New Roman" pitchFamily="18" charset="0"/>
              </a:rPr>
              <a:t>U</a:t>
            </a:r>
          </a:p>
          <a:p>
            <a:pPr>
              <a:spcBef>
                <a:spcPct val="0"/>
              </a:spcBef>
              <a:buFontTx/>
              <a:buNone/>
            </a:pPr>
            <a:r>
              <a:rPr lang="en-US" altLang="en-US" sz="2400" baseline="0">
                <a:latin typeface="Times New Roman" pitchFamily="18" charset="0"/>
              </a:rPr>
              <a:t>Mar. 21 - 31, 2014:         FPY @ 14.8 MeV on </a:t>
            </a:r>
            <a:r>
              <a:rPr lang="en-US" altLang="en-US" sz="2400">
                <a:solidFill>
                  <a:srgbClr val="FF0000"/>
                </a:solidFill>
                <a:latin typeface="Times New Roman" pitchFamily="18" charset="0"/>
              </a:rPr>
              <a:t>239</a:t>
            </a:r>
            <a:r>
              <a:rPr lang="en-US" altLang="en-US" sz="2400" baseline="0">
                <a:solidFill>
                  <a:srgbClr val="FF0000"/>
                </a:solidFill>
                <a:latin typeface="Times New Roman" pitchFamily="18" charset="0"/>
              </a:rPr>
              <a:t>Pu</a:t>
            </a:r>
          </a:p>
          <a:p>
            <a:pPr>
              <a:spcBef>
                <a:spcPct val="0"/>
              </a:spcBef>
              <a:buFontTx/>
              <a:buNone/>
            </a:pPr>
            <a:r>
              <a:rPr lang="en-US" altLang="en-US" sz="2400" baseline="0">
                <a:latin typeface="Times New Roman" pitchFamily="18" charset="0"/>
              </a:rPr>
              <a:t>Apr. 22 - 27, 2014:         FPY @ 4.6 MeV on </a:t>
            </a:r>
            <a:r>
              <a:rPr lang="en-US" altLang="en-US" sz="2400">
                <a:solidFill>
                  <a:srgbClr val="33CC33"/>
                </a:solidFill>
                <a:latin typeface="Times New Roman" pitchFamily="18" charset="0"/>
              </a:rPr>
              <a:t>238</a:t>
            </a:r>
            <a:r>
              <a:rPr lang="en-US" altLang="en-US" sz="2400" baseline="0">
                <a:solidFill>
                  <a:srgbClr val="33CC33"/>
                </a:solidFill>
                <a:latin typeface="Times New Roman" pitchFamily="18" charset="0"/>
              </a:rPr>
              <a:t>U</a:t>
            </a:r>
          </a:p>
          <a:p>
            <a:pPr>
              <a:spcBef>
                <a:spcPct val="0"/>
              </a:spcBef>
              <a:buFontTx/>
              <a:buNone/>
            </a:pPr>
            <a:r>
              <a:rPr lang="en-US" altLang="en-US" sz="2400" baseline="0">
                <a:latin typeface="Times New Roman" pitchFamily="18" charset="0"/>
              </a:rPr>
              <a:t>May 29 - Jun. 3, 2014:   FPY @ 4.6 MeV on </a:t>
            </a:r>
            <a:r>
              <a:rPr lang="en-US" altLang="en-US" sz="2400">
                <a:solidFill>
                  <a:srgbClr val="FF0000"/>
                </a:solidFill>
                <a:latin typeface="Times New Roman" pitchFamily="18" charset="0"/>
              </a:rPr>
              <a:t>239</a:t>
            </a:r>
            <a:r>
              <a:rPr lang="en-US" altLang="en-US" sz="2400" baseline="0">
                <a:solidFill>
                  <a:srgbClr val="FF0000"/>
                </a:solidFill>
                <a:latin typeface="Times New Roman" pitchFamily="18" charset="0"/>
              </a:rPr>
              <a:t>Pu</a:t>
            </a:r>
          </a:p>
          <a:p>
            <a:pPr>
              <a:spcBef>
                <a:spcPct val="0"/>
              </a:spcBef>
              <a:buFontTx/>
              <a:buNone/>
            </a:pPr>
            <a:r>
              <a:rPr lang="en-US" altLang="en-US" sz="2400" baseline="0">
                <a:latin typeface="Times New Roman" pitchFamily="18" charset="0"/>
              </a:rPr>
              <a:t>Jul. 28 - Aug. 6, 2014:    FPY @ 3.6 MeV on </a:t>
            </a:r>
            <a:r>
              <a:rPr lang="en-US" altLang="en-US" sz="2400">
                <a:solidFill>
                  <a:srgbClr val="FF0000"/>
                </a:solidFill>
                <a:latin typeface="Times New Roman" pitchFamily="18" charset="0"/>
              </a:rPr>
              <a:t>239</a:t>
            </a:r>
            <a:r>
              <a:rPr lang="en-US" altLang="en-US" sz="2400" baseline="0">
                <a:solidFill>
                  <a:srgbClr val="FF0000"/>
                </a:solidFill>
                <a:latin typeface="Times New Roman" pitchFamily="18" charset="0"/>
              </a:rPr>
              <a:t>Pu</a:t>
            </a:r>
            <a:r>
              <a:rPr lang="en-US" altLang="en-US" sz="2400" baseline="0">
                <a:solidFill>
                  <a:srgbClr val="0070C0"/>
                </a:solidFill>
                <a:latin typeface="Times New Roman" pitchFamily="18" charset="0"/>
              </a:rPr>
              <a:t> &amp; </a:t>
            </a:r>
            <a:r>
              <a:rPr lang="en-US" altLang="en-US" sz="2400">
                <a:solidFill>
                  <a:srgbClr val="0070C0"/>
                </a:solidFill>
                <a:latin typeface="Times New Roman" pitchFamily="18" charset="0"/>
              </a:rPr>
              <a:t>235</a:t>
            </a:r>
            <a:r>
              <a:rPr lang="en-US" altLang="en-US" sz="2400" baseline="0">
                <a:solidFill>
                  <a:srgbClr val="0070C0"/>
                </a:solidFill>
                <a:latin typeface="Times New Roman" pitchFamily="18" charset="0"/>
              </a:rPr>
              <a:t>U</a:t>
            </a:r>
          </a:p>
          <a:p>
            <a:pPr>
              <a:spcBef>
                <a:spcPct val="0"/>
              </a:spcBef>
              <a:buFontTx/>
              <a:buNone/>
            </a:pPr>
            <a:endParaRPr lang="en-US" altLang="en-US" sz="2400" baseline="0">
              <a:solidFill>
                <a:srgbClr val="0070C0"/>
              </a:solidFill>
              <a:latin typeface="Times New Roman" pitchFamily="18" charset="0"/>
            </a:endParaRPr>
          </a:p>
          <a:p>
            <a:pPr>
              <a:spcBef>
                <a:spcPct val="0"/>
              </a:spcBef>
              <a:buFontTx/>
              <a:buNone/>
            </a:pPr>
            <a:r>
              <a:rPr lang="en-US" altLang="en-US" sz="2400" baseline="0">
                <a:latin typeface="Times New Roman" pitchFamily="18" charset="0"/>
              </a:rPr>
              <a:t>Sep. 22 - 28, 2014:         Activation @ 17.5 -21.5 MeV of </a:t>
            </a:r>
            <a:r>
              <a:rPr lang="en-US" altLang="en-US" sz="2400">
                <a:latin typeface="Times New Roman" pitchFamily="18" charset="0"/>
              </a:rPr>
              <a:t>169</a:t>
            </a:r>
            <a:r>
              <a:rPr lang="en-US" altLang="en-US" sz="2400" baseline="0">
                <a:latin typeface="Times New Roman" pitchFamily="18" charset="0"/>
              </a:rPr>
              <a:t>Tm (RIF)</a:t>
            </a:r>
          </a:p>
          <a:p>
            <a:pPr>
              <a:spcBef>
                <a:spcPct val="0"/>
              </a:spcBef>
              <a:buFontTx/>
              <a:buNone/>
            </a:pPr>
            <a:r>
              <a:rPr lang="en-US" altLang="en-US" sz="2400" baseline="0">
                <a:latin typeface="Times New Roman" pitchFamily="18" charset="0"/>
              </a:rPr>
              <a:t>                                        LLNL/LBNL (A. Tonchev, E. Norman) </a:t>
            </a:r>
          </a:p>
          <a:p>
            <a:pPr>
              <a:spcBef>
                <a:spcPct val="0"/>
              </a:spcBef>
              <a:buFontTx/>
              <a:buNone/>
            </a:pPr>
            <a:r>
              <a:rPr lang="en-US" altLang="en-US" sz="2400" baseline="0">
                <a:latin typeface="Times New Roman" pitchFamily="18" charset="0"/>
              </a:rPr>
              <a:t>Oct. 27 - Nov. 2, 2014:   NIF NTOF Detector Tests  @ 1 – 29.5 MeV</a:t>
            </a:r>
            <a:endParaRPr lang="en-US" altLang="en-US" sz="2400" baseline="0">
              <a:solidFill>
                <a:srgbClr val="FF0000"/>
              </a:solidFill>
              <a:latin typeface="Times New Roman" pitchFamily="18" charset="0"/>
            </a:endParaRPr>
          </a:p>
          <a:p>
            <a:pPr>
              <a:spcBef>
                <a:spcPct val="0"/>
              </a:spcBef>
              <a:buFontTx/>
              <a:buNone/>
            </a:pPr>
            <a:r>
              <a:rPr lang="en-US" altLang="en-US" sz="2400" baseline="0">
                <a:latin typeface="Times New Roman" pitchFamily="18" charset="0"/>
              </a:rPr>
              <a:t>                                        LANL/LLNL (J. Wilhelmy, J. Caggiano)</a:t>
            </a:r>
          </a:p>
          <a:p>
            <a:pPr>
              <a:spcBef>
                <a:spcPct val="0"/>
              </a:spcBef>
              <a:buFontTx/>
              <a:buNone/>
            </a:pPr>
            <a:endParaRPr lang="en-US" altLang="en-US" sz="2400" baseline="0">
              <a:latin typeface="Times New Roman" pitchFamily="18" charset="0"/>
            </a:endParaRPr>
          </a:p>
          <a:p>
            <a:pPr>
              <a:spcBef>
                <a:spcPct val="0"/>
              </a:spcBef>
              <a:buFontTx/>
              <a:buNone/>
            </a:pPr>
            <a:r>
              <a:rPr lang="en-US" altLang="en-US" sz="2400" baseline="0">
                <a:latin typeface="Times New Roman" pitchFamily="18" charset="0"/>
              </a:rPr>
              <a:t>Dec. 16 - 22, 2014 :        FPY @ 3.6 MeV on </a:t>
            </a:r>
            <a:r>
              <a:rPr lang="en-US" altLang="en-US" sz="2400">
                <a:solidFill>
                  <a:srgbClr val="33CC33"/>
                </a:solidFill>
                <a:latin typeface="Times New Roman" pitchFamily="18" charset="0"/>
              </a:rPr>
              <a:t>238</a:t>
            </a:r>
            <a:r>
              <a:rPr lang="en-US" altLang="en-US" sz="2400" baseline="0">
                <a:solidFill>
                  <a:srgbClr val="33CC33"/>
                </a:solidFill>
                <a:latin typeface="Times New Roman" pitchFamily="18" charset="0"/>
              </a:rPr>
              <a:t>U</a:t>
            </a:r>
            <a:endParaRPr lang="en-US" altLang="en-US" sz="2400" baseline="0">
              <a:latin typeface="Times New Roman" pitchFamily="18" charset="0"/>
            </a:endParaRPr>
          </a:p>
          <a:p>
            <a:pPr>
              <a:spcBef>
                <a:spcPct val="0"/>
              </a:spcBef>
              <a:buFontTx/>
              <a:buNone/>
            </a:pPr>
            <a:endParaRPr lang="en-US" altLang="en-US" sz="2400" baseline="0">
              <a:latin typeface="Times New Roman" pitchFamily="18" charset="0"/>
            </a:endParaRPr>
          </a:p>
          <a:p>
            <a:pPr>
              <a:spcBef>
                <a:spcPct val="0"/>
              </a:spcBef>
              <a:buFontTx/>
              <a:buNone/>
            </a:pPr>
            <a:r>
              <a:rPr lang="en-US" altLang="en-US" sz="2400" baseline="0">
                <a:latin typeface="Times New Roman" pitchFamily="18" charset="0"/>
              </a:rPr>
              <a:t>                                                        </a:t>
            </a:r>
          </a:p>
        </p:txBody>
      </p:sp>
      <p:sp>
        <p:nvSpPr>
          <p:cNvPr id="33795" name="TextBox 2"/>
          <p:cNvSpPr txBox="1">
            <a:spLocks noChangeArrowheads="1"/>
          </p:cNvSpPr>
          <p:nvPr/>
        </p:nvSpPr>
        <p:spPr bwMode="auto">
          <a:xfrm>
            <a:off x="838200" y="76200"/>
            <a:ext cx="784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800" baseline="0">
                <a:solidFill>
                  <a:srgbClr val="FF0000"/>
                </a:solidFill>
                <a:latin typeface="Times New Roman" pitchFamily="18" charset="0"/>
              </a:rPr>
              <a:t> Production runs at TUNL during the past 12 months </a:t>
            </a:r>
          </a:p>
        </p:txBody>
      </p:sp>
      <p:sp>
        <p:nvSpPr>
          <p:cNvPr id="33796" name="TextBox 3"/>
          <p:cNvSpPr txBox="1">
            <a:spLocks noChangeArrowheads="1"/>
          </p:cNvSpPr>
          <p:nvPr/>
        </p:nvSpPr>
        <p:spPr bwMode="auto">
          <a:xfrm>
            <a:off x="3170238" y="5329238"/>
            <a:ext cx="3382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aseline="0">
                <a:solidFill>
                  <a:srgbClr val="0070C0"/>
                </a:solidFill>
                <a:latin typeface="Times New Roman" pitchFamily="18" charset="0"/>
              </a:rPr>
              <a:t>Total 58 days: $350,000   </a:t>
            </a:r>
          </a:p>
        </p:txBody>
      </p:sp>
      <p:sp>
        <p:nvSpPr>
          <p:cNvPr id="33797" name="TextBox 1"/>
          <p:cNvSpPr txBox="1">
            <a:spLocks noChangeArrowheads="1"/>
          </p:cNvSpPr>
          <p:nvPr/>
        </p:nvSpPr>
        <p:spPr bwMode="auto">
          <a:xfrm>
            <a:off x="228600" y="5867400"/>
            <a:ext cx="88582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800" baseline="0">
                <a:solidFill>
                  <a:srgbClr val="FF0000"/>
                </a:solidFill>
                <a:latin typeface="Times New Roman" pitchFamily="18" charset="0"/>
              </a:rPr>
              <a:t>In addition: </a:t>
            </a:r>
            <a:r>
              <a:rPr lang="en-US" altLang="en-US" sz="2400" baseline="0">
                <a:latin typeface="Times New Roman" pitchFamily="18" charset="0"/>
              </a:rPr>
              <a:t>Many short runs throughout the year for (n,</a:t>
            </a:r>
            <a:r>
              <a:rPr lang="en-US" altLang="en-US" sz="2400" baseline="0">
                <a:latin typeface="Symbol" pitchFamily="18" charset="2"/>
              </a:rPr>
              <a:t>g</a:t>
            </a:r>
            <a:r>
              <a:rPr lang="en-US" altLang="en-US" sz="2400" baseline="0">
                <a:latin typeface="Times New Roman" pitchFamily="18" charset="0"/>
              </a:rPr>
              <a:t>) and (n,2n)</a:t>
            </a:r>
          </a:p>
          <a:p>
            <a:pPr>
              <a:spcBef>
                <a:spcPct val="0"/>
              </a:spcBef>
              <a:buFontTx/>
              <a:buNone/>
            </a:pPr>
            <a:r>
              <a:rPr lang="en-US" altLang="en-US" sz="2400" baseline="0">
                <a:latin typeface="Times New Roman" pitchFamily="18" charset="0"/>
              </a:rPr>
              <a:t>                       on  </a:t>
            </a:r>
            <a:r>
              <a:rPr lang="en-US" altLang="en-US" sz="2400">
                <a:latin typeface="Times New Roman" pitchFamily="18" charset="0"/>
              </a:rPr>
              <a:t>86</a:t>
            </a:r>
            <a:r>
              <a:rPr lang="en-US" altLang="en-US" sz="2400" baseline="0">
                <a:latin typeface="Times New Roman" pitchFamily="18" charset="0"/>
              </a:rPr>
              <a:t>Kr and </a:t>
            </a:r>
            <a:r>
              <a:rPr lang="en-US" altLang="en-US" sz="2400">
                <a:latin typeface="Times New Roman" pitchFamily="18" charset="0"/>
              </a:rPr>
              <a:t>238</a:t>
            </a:r>
            <a:r>
              <a:rPr lang="en-US" altLang="en-US" sz="2400" baseline="0">
                <a:latin typeface="Times New Roman" pitchFamily="18" charset="0"/>
              </a:rPr>
              <a:t>U(n,2n)</a:t>
            </a:r>
            <a:r>
              <a:rPr lang="en-US" altLang="en-US" sz="2400">
                <a:latin typeface="Times New Roman" pitchFamily="18" charset="0"/>
              </a:rPr>
              <a:t>237</a:t>
            </a:r>
            <a:r>
              <a:rPr lang="en-US" altLang="en-US" sz="2400" baseline="0">
                <a:latin typeface="Times New Roman" pitchFamily="18" charset="0"/>
              </a:rPr>
              <a:t>U</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1600200" y="609600"/>
            <a:ext cx="570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baseline="0">
                <a:latin typeface="Times New Roman" pitchFamily="18" charset="0"/>
              </a:rPr>
              <a:t>What are the plans for the future?</a:t>
            </a:r>
          </a:p>
        </p:txBody>
      </p:sp>
      <p:sp>
        <p:nvSpPr>
          <p:cNvPr id="34819" name="TextBox 2"/>
          <p:cNvSpPr txBox="1">
            <a:spLocks noChangeArrowheads="1"/>
          </p:cNvSpPr>
          <p:nvPr/>
        </p:nvSpPr>
        <p:spPr bwMode="auto">
          <a:xfrm>
            <a:off x="409575" y="3055938"/>
            <a:ext cx="7969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aseline="0">
                <a:latin typeface="Times New Roman" pitchFamily="18" charset="0"/>
              </a:rPr>
              <a:t>Fission Product Yield at thermal energy on </a:t>
            </a:r>
            <a:r>
              <a:rPr lang="en-US" altLang="en-US" sz="2400">
                <a:latin typeface="Times New Roman" pitchFamily="18" charset="0"/>
              </a:rPr>
              <a:t>239</a:t>
            </a:r>
            <a:r>
              <a:rPr lang="en-US" altLang="en-US" sz="2400" baseline="0">
                <a:latin typeface="Times New Roman" pitchFamily="18" charset="0"/>
              </a:rPr>
              <a:t>Pu, </a:t>
            </a:r>
            <a:r>
              <a:rPr lang="en-US" altLang="en-US" sz="2400">
                <a:latin typeface="Times New Roman" pitchFamily="18" charset="0"/>
              </a:rPr>
              <a:t>235</a:t>
            </a:r>
            <a:r>
              <a:rPr lang="en-US" altLang="en-US" sz="2400" baseline="0">
                <a:latin typeface="Times New Roman" pitchFamily="18" charset="0"/>
              </a:rPr>
              <a:t>U and </a:t>
            </a:r>
            <a:r>
              <a:rPr lang="en-US" altLang="en-US" sz="2400">
                <a:latin typeface="Times New Roman" pitchFamily="18" charset="0"/>
              </a:rPr>
              <a:t>238</a:t>
            </a:r>
            <a:r>
              <a:rPr lang="en-US" altLang="en-US" sz="2400" baseline="0">
                <a:latin typeface="Times New Roman" pitchFamily="18" charset="0"/>
              </a:rPr>
              <a:t>U</a:t>
            </a:r>
          </a:p>
          <a:p>
            <a:pPr>
              <a:spcBef>
                <a:spcPct val="0"/>
              </a:spcBef>
              <a:buFontTx/>
              <a:buNone/>
            </a:pPr>
            <a:r>
              <a:rPr lang="en-US" altLang="en-US" sz="2400" baseline="0">
                <a:latin typeface="Times New Roman" pitchFamily="18" charset="0"/>
              </a:rPr>
              <a:t>                                  at the MIT reactor</a:t>
            </a:r>
          </a:p>
        </p:txBody>
      </p:sp>
      <p:sp>
        <p:nvSpPr>
          <p:cNvPr id="34820" name="TextBox 3"/>
          <p:cNvSpPr txBox="1">
            <a:spLocks noChangeArrowheads="1"/>
          </p:cNvSpPr>
          <p:nvPr/>
        </p:nvSpPr>
        <p:spPr bwMode="auto">
          <a:xfrm>
            <a:off x="952500" y="1524000"/>
            <a:ext cx="6819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aseline="0">
                <a:latin typeface="Times New Roman" pitchFamily="18" charset="0"/>
              </a:rPr>
              <a:t>Fission Product Yield at 5.5 MeV for </a:t>
            </a:r>
            <a:r>
              <a:rPr lang="en-US" altLang="en-US" sz="2400">
                <a:latin typeface="Times New Roman" pitchFamily="18" charset="0"/>
              </a:rPr>
              <a:t>239</a:t>
            </a:r>
            <a:r>
              <a:rPr lang="en-US" altLang="en-US" sz="2400" baseline="0">
                <a:latin typeface="Times New Roman" pitchFamily="18" charset="0"/>
              </a:rPr>
              <a:t>Pu, </a:t>
            </a:r>
            <a:r>
              <a:rPr lang="en-US" altLang="en-US" sz="2400">
                <a:latin typeface="Times New Roman" pitchFamily="18" charset="0"/>
              </a:rPr>
              <a:t>235</a:t>
            </a:r>
            <a:r>
              <a:rPr lang="en-US" altLang="en-US" sz="2400" baseline="0">
                <a:latin typeface="Times New Roman" pitchFamily="18" charset="0"/>
              </a:rPr>
              <a:t>U, </a:t>
            </a:r>
            <a:r>
              <a:rPr lang="en-US" altLang="en-US" sz="2400">
                <a:latin typeface="Times New Roman" pitchFamily="18" charset="0"/>
              </a:rPr>
              <a:t>238</a:t>
            </a:r>
            <a:r>
              <a:rPr lang="en-US" altLang="en-US" sz="2400" baseline="0">
                <a:latin typeface="Times New Roman" pitchFamily="18" charset="0"/>
              </a:rPr>
              <a:t>U</a:t>
            </a:r>
          </a:p>
          <a:p>
            <a:pPr>
              <a:spcBef>
                <a:spcPct val="0"/>
              </a:spcBef>
              <a:buFontTx/>
              <a:buNone/>
            </a:pPr>
            <a:endParaRPr lang="en-US" altLang="en-US" sz="2400" baseline="0">
              <a:latin typeface="Times New Roman" pitchFamily="18" charset="0"/>
            </a:endParaRPr>
          </a:p>
          <a:p>
            <a:pPr>
              <a:spcBef>
                <a:spcPct val="0"/>
              </a:spcBef>
              <a:buFontTx/>
              <a:buNone/>
            </a:pPr>
            <a:r>
              <a:rPr lang="en-US" altLang="en-US" sz="2400" baseline="0">
                <a:latin typeface="Times New Roman" pitchFamily="18" charset="0"/>
              </a:rPr>
              <a:t>Fission Product Yield at 7.5 MeV for </a:t>
            </a:r>
            <a:r>
              <a:rPr lang="en-US" altLang="en-US" sz="2400">
                <a:latin typeface="Times New Roman" pitchFamily="18" charset="0"/>
              </a:rPr>
              <a:t>239</a:t>
            </a:r>
            <a:r>
              <a:rPr lang="en-US" altLang="en-US" sz="2400" baseline="0">
                <a:latin typeface="Times New Roman" pitchFamily="18" charset="0"/>
              </a:rPr>
              <a:t>Pu, </a:t>
            </a:r>
            <a:r>
              <a:rPr lang="en-US" altLang="en-US" sz="2400">
                <a:latin typeface="Times New Roman" pitchFamily="18" charset="0"/>
              </a:rPr>
              <a:t>235</a:t>
            </a:r>
            <a:r>
              <a:rPr lang="en-US" altLang="en-US" sz="2400" baseline="0">
                <a:latin typeface="Times New Roman" pitchFamily="18" charset="0"/>
              </a:rPr>
              <a:t>U, </a:t>
            </a:r>
            <a:r>
              <a:rPr lang="en-US" altLang="en-US" sz="2400">
                <a:latin typeface="Times New Roman" pitchFamily="18" charset="0"/>
              </a:rPr>
              <a:t>238</a:t>
            </a:r>
            <a:r>
              <a:rPr lang="en-US" altLang="en-US" sz="2400" baseline="0">
                <a:latin typeface="Times New Roman" pitchFamily="18" charset="0"/>
              </a:rPr>
              <a:t>U</a:t>
            </a:r>
          </a:p>
        </p:txBody>
      </p:sp>
      <p:sp>
        <p:nvSpPr>
          <p:cNvPr id="34821" name="Rectangle 5"/>
          <p:cNvSpPr>
            <a:spLocks noChangeArrowheads="1"/>
          </p:cNvSpPr>
          <p:nvPr/>
        </p:nvSpPr>
        <p:spPr bwMode="auto">
          <a:xfrm>
            <a:off x="914400" y="4186238"/>
            <a:ext cx="7331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aseline="0">
                <a:latin typeface="Times New Roman" pitchFamily="18" charset="0"/>
              </a:rPr>
              <a:t>Fission Product Yield at 11.5 MeV on </a:t>
            </a:r>
            <a:r>
              <a:rPr lang="en-US" altLang="en-US" sz="2400">
                <a:latin typeface="Times New Roman" pitchFamily="18" charset="0"/>
              </a:rPr>
              <a:t>239</a:t>
            </a:r>
            <a:r>
              <a:rPr lang="en-US" altLang="en-US" sz="2400" baseline="0">
                <a:latin typeface="Times New Roman" pitchFamily="18" charset="0"/>
              </a:rPr>
              <a:t>Pu, </a:t>
            </a:r>
            <a:r>
              <a:rPr lang="en-US" altLang="en-US" sz="2400">
                <a:latin typeface="Times New Roman" pitchFamily="18" charset="0"/>
              </a:rPr>
              <a:t>235</a:t>
            </a:r>
            <a:r>
              <a:rPr lang="en-US" altLang="en-US" sz="2400" baseline="0">
                <a:latin typeface="Times New Roman" pitchFamily="18" charset="0"/>
              </a:rPr>
              <a:t>U, </a:t>
            </a:r>
            <a:r>
              <a:rPr lang="en-US" altLang="en-US" sz="2400">
                <a:latin typeface="Times New Roman" pitchFamily="18" charset="0"/>
              </a:rPr>
              <a:t>238</a:t>
            </a:r>
            <a:r>
              <a:rPr lang="en-US" altLang="en-US" sz="2400" baseline="0">
                <a:latin typeface="Times New Roman" pitchFamily="18" charset="0"/>
              </a:rPr>
              <a:t>U</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0" y="996950"/>
            <a:ext cx="9144000"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800">
                <a:latin typeface="Times New Roman" pitchFamily="18" charset="0"/>
                <a:ea typeface="MS Mincho" pitchFamily="49" charset="-128"/>
              </a:rPr>
              <a:t>                                  Publications during the reporting period:</a:t>
            </a:r>
            <a:endParaRPr lang="en-US" altLang="en-US" sz="2400">
              <a:latin typeface="Times New Roman" pitchFamily="18" charset="0"/>
              <a:ea typeface="MS Mincho" pitchFamily="49" charset="-128"/>
            </a:endParaRPr>
          </a:p>
          <a:p>
            <a:pPr>
              <a:spcBef>
                <a:spcPct val="0"/>
              </a:spcBef>
              <a:buFontTx/>
              <a:buNone/>
            </a:pPr>
            <a:r>
              <a:rPr lang="en-US" altLang="en-US" sz="2400">
                <a:latin typeface="Times New Roman" pitchFamily="18" charset="0"/>
                <a:ea typeface="MS Mincho" pitchFamily="49" charset="-128"/>
              </a:rPr>
              <a:t>                    </a:t>
            </a:r>
          </a:p>
          <a:p>
            <a:pPr>
              <a:spcBef>
                <a:spcPct val="0"/>
              </a:spcBef>
              <a:buFontTx/>
              <a:buNone/>
            </a:pPr>
            <a:r>
              <a:rPr lang="en-US" altLang="en-US" sz="2400">
                <a:latin typeface="Times New Roman" pitchFamily="18" charset="0"/>
                <a:ea typeface="MS Mincho" pitchFamily="49" charset="-128"/>
              </a:rPr>
              <a:t>[1] Dual-Fission Chamber and Neutron Beam Characterization for Fission Product Yields Using Monoenergetic Beams, C. Bhatia, B. Fallin, M.E. Gooden, C.R. Howell, J.H. Kelley, W. Tornow, C. W. Arnold, E. Bond, T.A. Bredeweg, M.M. Fowler, W. Moody, R.S. Rundberg, G. Rusev, D.J. Vieira, J.B. Wilhelmy, J. A. Becker, R. Macri, C. Ryan, S. A. Sheets, M.A. Stoyer, A.P. Tonchev, Nucl. Instr. and Methods in Physics Research, A </a:t>
            </a:r>
            <a:r>
              <a:rPr lang="en-US" altLang="en-US" sz="2400" b="1">
                <a:latin typeface="Times New Roman" pitchFamily="18" charset="0"/>
                <a:ea typeface="MS Mincho" pitchFamily="49" charset="-128"/>
              </a:rPr>
              <a:t>757</a:t>
            </a:r>
            <a:r>
              <a:rPr lang="en-US" altLang="en-US" sz="2400">
                <a:latin typeface="Times New Roman" pitchFamily="18" charset="0"/>
                <a:ea typeface="MS Mincho" pitchFamily="49" charset="-128"/>
              </a:rPr>
              <a:t>, 7 (2014).</a:t>
            </a:r>
          </a:p>
          <a:p>
            <a:pPr>
              <a:spcBef>
                <a:spcPct val="0"/>
              </a:spcBef>
              <a:buFontTx/>
              <a:buNone/>
            </a:pPr>
            <a:r>
              <a:rPr lang="en-US" altLang="en-US" sz="2000">
                <a:latin typeface="Times New Roman" pitchFamily="18" charset="0"/>
                <a:ea typeface="MS Mincho" pitchFamily="49" charset="-128"/>
              </a:rPr>
              <a:t> </a:t>
            </a:r>
            <a:endParaRPr lang="en-US" altLang="en-US" sz="2400">
              <a:latin typeface="Times New Roman" pitchFamily="18" charset="0"/>
              <a:ea typeface="MS Mincho" pitchFamily="49" charset="-128"/>
            </a:endParaRPr>
          </a:p>
          <a:p>
            <a:pPr>
              <a:spcBef>
                <a:spcPct val="0"/>
              </a:spcBef>
              <a:buFontTx/>
              <a:buNone/>
            </a:pPr>
            <a:r>
              <a:rPr lang="en-US" altLang="en-US" sz="2400">
                <a:latin typeface="Times New Roman" pitchFamily="18" charset="0"/>
                <a:ea typeface="MS Mincho" pitchFamily="49" charset="-128"/>
              </a:rPr>
              <a:t>[2] Neutron-capture cross-section measurements of 136Xe between 0.4 and 14.8 MeV, M. Bhike and W. Tornow,</a:t>
            </a:r>
            <a:r>
              <a:rPr lang="en-US" altLang="en-US" sz="2400" baseline="0">
                <a:latin typeface="Times New Roman" pitchFamily="18" charset="0"/>
                <a:ea typeface="MS Mincho" pitchFamily="49" charset="-128"/>
              </a:rPr>
              <a:t> </a:t>
            </a:r>
            <a:r>
              <a:rPr lang="en-US" altLang="en-US" sz="2400">
                <a:latin typeface="Times New Roman" pitchFamily="18" charset="0"/>
                <a:ea typeface="MS Mincho" pitchFamily="49" charset="-128"/>
              </a:rPr>
              <a:t>Phys. Rev. C </a:t>
            </a:r>
            <a:r>
              <a:rPr lang="en-US" altLang="en-US" sz="2400" b="1">
                <a:latin typeface="Times New Roman" pitchFamily="18" charset="0"/>
                <a:ea typeface="MS Mincho" pitchFamily="49" charset="-128"/>
              </a:rPr>
              <a:t>89</a:t>
            </a:r>
            <a:r>
              <a:rPr lang="en-US" altLang="en-US" sz="2400">
                <a:latin typeface="Times New Roman" pitchFamily="18" charset="0"/>
                <a:ea typeface="MS Mincho" pitchFamily="49" charset="-128"/>
              </a:rPr>
              <a:t>, 031602 (Rapid Communication),</a:t>
            </a:r>
            <a:r>
              <a:rPr lang="en-US" altLang="en-US" sz="2400" baseline="0">
                <a:latin typeface="Times New Roman" pitchFamily="18" charset="0"/>
                <a:ea typeface="MS Mincho" pitchFamily="49" charset="-128"/>
              </a:rPr>
              <a:t> </a:t>
            </a:r>
            <a:r>
              <a:rPr lang="en-US" altLang="en-US" sz="2400">
                <a:latin typeface="Times New Roman" pitchFamily="18" charset="0"/>
                <a:ea typeface="MS Mincho" pitchFamily="49" charset="-128"/>
              </a:rPr>
              <a:t>(2014). </a:t>
            </a:r>
          </a:p>
          <a:p>
            <a:pPr>
              <a:spcBef>
                <a:spcPct val="0"/>
              </a:spcBef>
              <a:buFontTx/>
              <a:buNone/>
            </a:pPr>
            <a:r>
              <a:rPr lang="en-US" altLang="en-US" sz="2400">
                <a:latin typeface="Times New Roman" pitchFamily="18" charset="0"/>
                <a:ea typeface="MS Mincho" pitchFamily="49" charset="-128"/>
              </a:rPr>
              <a:t> </a:t>
            </a:r>
          </a:p>
          <a:p>
            <a:pPr>
              <a:spcBef>
                <a:spcPct val="0"/>
              </a:spcBef>
              <a:buFontTx/>
              <a:buNone/>
            </a:pPr>
            <a:r>
              <a:rPr lang="en-US" altLang="en-US" sz="2400">
                <a:latin typeface="Times New Roman" pitchFamily="18" charset="0"/>
                <a:ea typeface="MS Mincho" pitchFamily="49" charset="-128"/>
              </a:rPr>
              <a:t>[3] Comprehensive Sets of 124Xe(n</a:t>
            </a:r>
            <a:r>
              <a:rPr lang="en-US" altLang="en-US" sz="2400">
                <a:latin typeface="Symbol" pitchFamily="18" charset="2"/>
                <a:ea typeface="MS Mincho" pitchFamily="49" charset="-128"/>
              </a:rPr>
              <a:t>,g</a:t>
            </a:r>
            <a:r>
              <a:rPr lang="en-US" altLang="en-US" sz="2400">
                <a:latin typeface="Times New Roman" pitchFamily="18" charset="0"/>
                <a:ea typeface="MS Mincho" pitchFamily="49" charset="-128"/>
              </a:rPr>
              <a:t>)125Xe and 124Xe(n,2n)123Xe Cross-Section Data for Assessment of Inertial Confinement Deuterium-Tritium Fusion Plasma, Megha Bhike, B.Fallin, M.E. Gooden, N. Ludin, and W. Tornow, Phys. Rev. C </a:t>
            </a:r>
            <a:r>
              <a:rPr lang="en-US" altLang="en-US" sz="2400" b="1">
                <a:latin typeface="Times New Roman" pitchFamily="18" charset="0"/>
                <a:ea typeface="MS Mincho" pitchFamily="49" charset="-128"/>
              </a:rPr>
              <a:t>91</a:t>
            </a:r>
            <a:r>
              <a:rPr lang="en-US" altLang="en-US" sz="2400">
                <a:latin typeface="Times New Roman" pitchFamily="18" charset="0"/>
                <a:ea typeface="MS Mincho" pitchFamily="49" charset="-128"/>
              </a:rPr>
              <a:t>, 011601 (Rapid Communication), (2015).</a:t>
            </a:r>
          </a:p>
          <a:p>
            <a:pPr>
              <a:spcBef>
                <a:spcPct val="0"/>
              </a:spcBef>
              <a:buFontTx/>
              <a:buNone/>
            </a:pPr>
            <a:r>
              <a:rPr lang="en-US" altLang="en-US" sz="2400">
                <a:latin typeface="Times New Roman" pitchFamily="18" charset="0"/>
                <a:ea typeface="MS Mincho" pitchFamily="49" charset="-128"/>
              </a:rPr>
              <a:t> </a:t>
            </a:r>
          </a:p>
          <a:p>
            <a:pPr>
              <a:spcBef>
                <a:spcPct val="0"/>
              </a:spcBef>
              <a:buFontTx/>
              <a:buNone/>
            </a:pPr>
            <a:r>
              <a:rPr lang="en-US" altLang="en-US" sz="2400">
                <a:latin typeface="Times New Roman" pitchFamily="18" charset="0"/>
                <a:ea typeface="MS Mincho" pitchFamily="49" charset="-128"/>
              </a:rPr>
              <a:t>[4] Exploratory study of fission product yields of neutron-induced fission of 235U,</a:t>
            </a:r>
            <a:r>
              <a:rPr lang="en-US" altLang="en-US" sz="2400" baseline="0">
                <a:latin typeface="Times New Roman" pitchFamily="18" charset="0"/>
                <a:ea typeface="MS Mincho" pitchFamily="49" charset="-128"/>
              </a:rPr>
              <a:t> </a:t>
            </a:r>
            <a:r>
              <a:rPr lang="en-US" altLang="en-US" sz="2400">
                <a:latin typeface="Times New Roman" pitchFamily="18" charset="0"/>
                <a:ea typeface="MS Mincho" pitchFamily="49" charset="-128"/>
              </a:rPr>
              <a:t>238U and 239Pu at 9</a:t>
            </a:r>
            <a:r>
              <a:rPr lang="en-US" altLang="en-US" sz="2400" baseline="0">
                <a:latin typeface="Times New Roman" pitchFamily="18" charset="0"/>
                <a:ea typeface="MS Mincho" pitchFamily="49" charset="-128"/>
              </a:rPr>
              <a:t> </a:t>
            </a:r>
            <a:r>
              <a:rPr lang="en-US" altLang="en-US" sz="2400">
                <a:latin typeface="Times New Roman" pitchFamily="18" charset="0"/>
                <a:ea typeface="MS Mincho" pitchFamily="49" charset="-128"/>
              </a:rPr>
              <a:t>MeV, C. Bhatia, B. Fallin, M.E. Gooden, C.R. Howell, J.H. Kelley, W.</a:t>
            </a:r>
            <a:r>
              <a:rPr lang="en-US" altLang="en-US" sz="2400" baseline="0">
                <a:latin typeface="Times New Roman" pitchFamily="18" charset="0"/>
                <a:ea typeface="MS Mincho" pitchFamily="49" charset="-128"/>
              </a:rPr>
              <a:t> </a:t>
            </a:r>
            <a:r>
              <a:rPr lang="en-US" altLang="en-US" sz="2400">
                <a:latin typeface="Times New Roman" pitchFamily="18" charset="0"/>
                <a:ea typeface="MS Mincho" pitchFamily="49" charset="-128"/>
              </a:rPr>
              <a:t>Tornow, C.W. Arnold, E. Bond, T. Bredeweg, M. Fowler, W. Moody, R. Rundberg, G. Rusev, D. Vieira, J. Wilhelmy, J. Becker,</a:t>
            </a:r>
            <a:r>
              <a:rPr lang="en-US" altLang="en-US" sz="2400" baseline="0">
                <a:latin typeface="Times New Roman" pitchFamily="18" charset="0"/>
                <a:ea typeface="MS Mincho" pitchFamily="49" charset="-128"/>
              </a:rPr>
              <a:t> </a:t>
            </a:r>
            <a:r>
              <a:rPr lang="en-US" altLang="en-US" sz="2400">
                <a:latin typeface="Times New Roman" pitchFamily="18" charset="0"/>
                <a:ea typeface="MS Mincho" pitchFamily="49" charset="-128"/>
              </a:rPr>
              <a:t>R. Macri, C. Ryan, S. Sheets, M. Stoyer, A.P. Tonchev, </a:t>
            </a:r>
            <a:r>
              <a:rPr lang="en-US" altLang="en-US" sz="2400" baseline="0">
                <a:latin typeface="Times New Roman" pitchFamily="18" charset="0"/>
                <a:ea typeface="MS Mincho" pitchFamily="49" charset="-128"/>
              </a:rPr>
              <a:t> </a:t>
            </a:r>
            <a:r>
              <a:rPr lang="en-US" altLang="en-US" sz="2400">
                <a:latin typeface="Times New Roman" pitchFamily="18" charset="0"/>
                <a:ea typeface="MS Mincho" pitchFamily="49" charset="-128"/>
              </a:rPr>
              <a:t>submitted to PRC.</a:t>
            </a:r>
          </a:p>
          <a:p>
            <a:pPr>
              <a:spcBef>
                <a:spcPct val="0"/>
              </a:spcBef>
              <a:buFontTx/>
              <a:buNone/>
            </a:pPr>
            <a:r>
              <a:rPr lang="en-US" altLang="en-US" sz="2400">
                <a:latin typeface="Times New Roman" pitchFamily="18" charset="0"/>
                <a:ea typeface="MS Mincho" pitchFamily="49" charset="-128"/>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2"/>
          <p:cNvSpPr txBox="1">
            <a:spLocks noChangeArrowheads="1"/>
          </p:cNvSpPr>
          <p:nvPr/>
        </p:nvSpPr>
        <p:spPr bwMode="auto">
          <a:xfrm>
            <a:off x="515938" y="1084263"/>
            <a:ext cx="2705100" cy="3416300"/>
          </a:xfrm>
          <a:prstGeom prst="rect">
            <a:avLst/>
          </a:prstGeom>
          <a:noFill/>
          <a:ln>
            <a:noFill/>
          </a:ln>
          <a:extLst/>
        </p:spPr>
        <p:txBody>
          <a:bodyPr>
            <a:spAutoFit/>
          </a:bodyPr>
          <a:lstStyle>
            <a:lvl1pPr>
              <a:defRPr sz="2400">
                <a:solidFill>
                  <a:srgbClr val="FFFFFF"/>
                </a:solidFill>
                <a:latin typeface="Times New Roman" charset="0"/>
                <a:ea typeface="ＭＳ Ｐゴシック" charset="0"/>
                <a:cs typeface="Arial" charset="0"/>
              </a:defRPr>
            </a:lvl1pPr>
            <a:lvl2pPr marL="742950" indent="-285750">
              <a:defRPr sz="2400">
                <a:solidFill>
                  <a:srgbClr val="FFFFFF"/>
                </a:solidFill>
                <a:latin typeface="Times New Roman" charset="0"/>
                <a:ea typeface="Arial" charset="0"/>
                <a:cs typeface="Arial" charset="0"/>
              </a:defRPr>
            </a:lvl2pPr>
            <a:lvl3pPr marL="1143000" indent="-228600">
              <a:defRPr sz="2400">
                <a:solidFill>
                  <a:srgbClr val="FFFFFF"/>
                </a:solidFill>
                <a:latin typeface="Times New Roman" charset="0"/>
                <a:ea typeface="Arial" charset="0"/>
                <a:cs typeface="Arial" charset="0"/>
              </a:defRPr>
            </a:lvl3pPr>
            <a:lvl4pPr marL="1600200" indent="-228600">
              <a:defRPr sz="2400">
                <a:solidFill>
                  <a:srgbClr val="FFFFFF"/>
                </a:solidFill>
                <a:latin typeface="Times New Roman" charset="0"/>
                <a:ea typeface="Arial" charset="0"/>
                <a:cs typeface="Arial" charset="0"/>
              </a:defRPr>
            </a:lvl4pPr>
            <a:lvl5pPr marL="2057400" indent="-228600">
              <a:defRPr sz="2400">
                <a:solidFill>
                  <a:srgbClr val="FFFFFF"/>
                </a:solidFill>
                <a:latin typeface="Times New Roman" charset="0"/>
                <a:ea typeface="Arial" charset="0"/>
                <a:cs typeface="Arial" charset="0"/>
              </a:defRPr>
            </a:lvl5pPr>
            <a:lvl6pPr marL="2514600" indent="-228600" fontAlgn="base">
              <a:lnSpc>
                <a:spcPct val="86000"/>
              </a:lnSpc>
              <a:spcBef>
                <a:spcPct val="0"/>
              </a:spcBef>
              <a:spcAft>
                <a:spcPct val="0"/>
              </a:spcAft>
              <a:buClr>
                <a:srgbClr val="FFFFFF"/>
              </a:buClr>
              <a:buSzPct val="100000"/>
              <a:buFont typeface="Times New Roman" charset="0"/>
              <a:defRPr sz="2400">
                <a:solidFill>
                  <a:srgbClr val="FFFFFF"/>
                </a:solidFill>
                <a:latin typeface="Times New Roman" charset="0"/>
                <a:ea typeface="Arial" charset="0"/>
                <a:cs typeface="Arial" charset="0"/>
              </a:defRPr>
            </a:lvl6pPr>
            <a:lvl7pPr marL="2971800" indent="-228600" fontAlgn="base">
              <a:lnSpc>
                <a:spcPct val="86000"/>
              </a:lnSpc>
              <a:spcBef>
                <a:spcPct val="0"/>
              </a:spcBef>
              <a:spcAft>
                <a:spcPct val="0"/>
              </a:spcAft>
              <a:buClr>
                <a:srgbClr val="FFFFFF"/>
              </a:buClr>
              <a:buSzPct val="100000"/>
              <a:buFont typeface="Times New Roman" charset="0"/>
              <a:defRPr sz="2400">
                <a:solidFill>
                  <a:srgbClr val="FFFFFF"/>
                </a:solidFill>
                <a:latin typeface="Times New Roman" charset="0"/>
                <a:ea typeface="Arial" charset="0"/>
                <a:cs typeface="Arial" charset="0"/>
              </a:defRPr>
            </a:lvl7pPr>
            <a:lvl8pPr marL="3429000" indent="-228600" fontAlgn="base">
              <a:lnSpc>
                <a:spcPct val="86000"/>
              </a:lnSpc>
              <a:spcBef>
                <a:spcPct val="0"/>
              </a:spcBef>
              <a:spcAft>
                <a:spcPct val="0"/>
              </a:spcAft>
              <a:buClr>
                <a:srgbClr val="FFFFFF"/>
              </a:buClr>
              <a:buSzPct val="100000"/>
              <a:buFont typeface="Times New Roman" charset="0"/>
              <a:defRPr sz="2400">
                <a:solidFill>
                  <a:srgbClr val="FFFFFF"/>
                </a:solidFill>
                <a:latin typeface="Times New Roman" charset="0"/>
                <a:ea typeface="Arial" charset="0"/>
                <a:cs typeface="Arial" charset="0"/>
              </a:defRPr>
            </a:lvl8pPr>
            <a:lvl9pPr marL="3886200" indent="-228600" fontAlgn="base">
              <a:lnSpc>
                <a:spcPct val="86000"/>
              </a:lnSpc>
              <a:spcBef>
                <a:spcPct val="0"/>
              </a:spcBef>
              <a:spcAft>
                <a:spcPct val="0"/>
              </a:spcAft>
              <a:buClr>
                <a:srgbClr val="FFFFFF"/>
              </a:buClr>
              <a:buSzPct val="100000"/>
              <a:buFont typeface="Times New Roman" charset="0"/>
              <a:defRPr sz="2400">
                <a:solidFill>
                  <a:srgbClr val="FFFFFF"/>
                </a:solidFill>
                <a:latin typeface="Times New Roman" charset="0"/>
                <a:ea typeface="Arial" charset="0"/>
                <a:cs typeface="Arial" charset="0"/>
              </a:defRPr>
            </a:lvl9pPr>
          </a:lstStyle>
          <a:p>
            <a:pPr>
              <a:defRPr/>
            </a:pPr>
            <a:r>
              <a:rPr lang="en-US" b="1" dirty="0" smtClean="0">
                <a:solidFill>
                  <a:srgbClr val="0000FF"/>
                </a:solidFill>
                <a:latin typeface="Times New Roman" pitchFamily="18" charset="0"/>
                <a:cs typeface="Times New Roman" pitchFamily="18" charset="0"/>
              </a:rPr>
              <a:t>TUNL</a:t>
            </a:r>
            <a:endParaRPr lang="en-US" b="1" kern="0" dirty="0" smtClean="0">
              <a:latin typeface="Times New Roman" pitchFamily="18" charset="0"/>
              <a:cs typeface="Times New Roman" pitchFamily="18" charset="0"/>
            </a:endParaRPr>
          </a:p>
          <a:p>
            <a:pPr fontAlgn="auto">
              <a:spcBef>
                <a:spcPts val="0"/>
              </a:spcBef>
              <a:spcAft>
                <a:spcPts val="0"/>
              </a:spcAft>
              <a:defRPr/>
            </a:pPr>
            <a:r>
              <a:rPr lang="en-US" b="1" kern="0" dirty="0" smtClean="0">
                <a:solidFill>
                  <a:srgbClr val="0000FF"/>
                </a:solidFill>
                <a:latin typeface="Times New Roman" pitchFamily="18" charset="0"/>
                <a:cs typeface="Times New Roman" pitchFamily="18" charset="0"/>
              </a:rPr>
              <a:t>Duke</a:t>
            </a:r>
          </a:p>
          <a:p>
            <a:pPr>
              <a:defRPr/>
            </a:pPr>
            <a:r>
              <a:rPr lang="en-US" b="1" dirty="0" smtClean="0">
                <a:solidFill>
                  <a:schemeClr val="tx1"/>
                </a:solidFill>
                <a:latin typeface="Times New Roman" pitchFamily="18" charset="0"/>
                <a:cs typeface="Times New Roman" pitchFamily="18" charset="0"/>
              </a:rPr>
              <a:t>C</a:t>
            </a:r>
            <a:r>
              <a:rPr lang="en-US" b="1" dirty="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BHATIA (PD)</a:t>
            </a:r>
          </a:p>
          <a:p>
            <a:pPr>
              <a:defRPr/>
            </a:pPr>
            <a:r>
              <a:rPr lang="en-US" b="1" dirty="0" smtClean="0">
                <a:solidFill>
                  <a:schemeClr val="tx1"/>
                </a:solidFill>
                <a:latin typeface="Times New Roman" pitchFamily="18" charset="0"/>
                <a:cs typeface="Times New Roman" pitchFamily="18" charset="0"/>
              </a:rPr>
              <a:t>M. BHIKE  (PD)</a:t>
            </a:r>
          </a:p>
          <a:p>
            <a:pPr>
              <a:defRPr/>
            </a:pPr>
            <a:r>
              <a:rPr lang="en-US" b="1" dirty="0" smtClean="0">
                <a:solidFill>
                  <a:schemeClr val="tx1"/>
                </a:solidFill>
                <a:latin typeface="Times New Roman" pitchFamily="18" charset="0"/>
                <a:cs typeface="Times New Roman" pitchFamily="18" charset="0"/>
              </a:rPr>
              <a:t>KRISHICHAYAN (PD)</a:t>
            </a:r>
            <a:r>
              <a:rPr lang="en-US" b="1" baseline="0" dirty="0" smtClean="0">
                <a:solidFill>
                  <a:schemeClr val="tx1"/>
                </a:solidFill>
                <a:latin typeface="Times New Roman" pitchFamily="18" charset="0"/>
                <a:cs typeface="Times New Roman" pitchFamily="18" charset="0"/>
              </a:rPr>
              <a:t> </a:t>
            </a:r>
            <a:endParaRPr lang="en-US" b="1" dirty="0" smtClean="0">
              <a:solidFill>
                <a:schemeClr val="tx1"/>
              </a:solidFill>
              <a:latin typeface="Times New Roman" pitchFamily="18" charset="0"/>
              <a:cs typeface="Times New Roman" pitchFamily="18" charset="0"/>
            </a:endParaRPr>
          </a:p>
          <a:p>
            <a:pPr>
              <a:defRPr/>
            </a:pPr>
            <a:r>
              <a:rPr lang="en-US" b="1" dirty="0">
                <a:solidFill>
                  <a:schemeClr val="tx1"/>
                </a:solidFill>
                <a:latin typeface="Times New Roman" pitchFamily="18" charset="0"/>
                <a:cs typeface="Times New Roman" pitchFamily="18" charset="0"/>
              </a:rPr>
              <a:t>B. </a:t>
            </a:r>
            <a:r>
              <a:rPr lang="en-US" b="1" dirty="0" smtClean="0">
                <a:solidFill>
                  <a:schemeClr val="tx1"/>
                </a:solidFill>
                <a:latin typeface="Times New Roman" pitchFamily="18" charset="0"/>
                <a:cs typeface="Times New Roman" pitchFamily="18" charset="0"/>
              </a:rPr>
              <a:t>FALLIN (GS)</a:t>
            </a:r>
          </a:p>
          <a:p>
            <a:pPr>
              <a:defRPr/>
            </a:pPr>
            <a:endParaRPr lang="en-US" b="1" dirty="0" smtClean="0">
              <a:solidFill>
                <a:schemeClr val="tx1"/>
              </a:solidFill>
              <a:latin typeface="Times New Roman" pitchFamily="18" charset="0"/>
              <a:cs typeface="Times New Roman" pitchFamily="18" charset="0"/>
            </a:endParaRPr>
          </a:p>
          <a:p>
            <a:pPr>
              <a:defRPr/>
            </a:pPr>
            <a:r>
              <a:rPr lang="en-US" dirty="0">
                <a:solidFill>
                  <a:schemeClr val="tx1"/>
                </a:solidFill>
                <a:latin typeface="Times New Roman" pitchFamily="18" charset="0"/>
                <a:cs typeface="Times New Roman" pitchFamily="18" charset="0"/>
              </a:rPr>
              <a:t>C. </a:t>
            </a:r>
            <a:r>
              <a:rPr lang="en-US" dirty="0" smtClean="0">
                <a:solidFill>
                  <a:schemeClr val="tx1"/>
                </a:solidFill>
                <a:latin typeface="Times New Roman" pitchFamily="18" charset="0"/>
                <a:cs typeface="Times New Roman" pitchFamily="18" charset="0"/>
              </a:rPr>
              <a:t>HOWELL (Co-PI)</a:t>
            </a:r>
            <a:endParaRPr lang="en-US" kern="0" dirty="0" smtClean="0">
              <a:solidFill>
                <a:schemeClr val="tx1"/>
              </a:solidFill>
              <a:latin typeface="Times New Roman" pitchFamily="18" charset="0"/>
              <a:cs typeface="Times New Roman" pitchFamily="18" charset="0"/>
            </a:endParaRPr>
          </a:p>
          <a:p>
            <a:pPr fontAlgn="auto">
              <a:spcBef>
                <a:spcPts val="0"/>
              </a:spcBef>
              <a:spcAft>
                <a:spcPts val="0"/>
              </a:spcAft>
              <a:defRPr/>
            </a:pPr>
            <a:r>
              <a:rPr lang="en-US" kern="0" dirty="0" smtClean="0">
                <a:solidFill>
                  <a:srgbClr val="000000"/>
                </a:solidFill>
                <a:latin typeface="Times New Roman" pitchFamily="18" charset="0"/>
                <a:cs typeface="Times New Roman" pitchFamily="18" charset="0"/>
              </a:rPr>
              <a:t>   </a:t>
            </a:r>
            <a:endParaRPr lang="en-US" b="1" kern="0" dirty="0" smtClean="0">
              <a:solidFill>
                <a:srgbClr val="000000"/>
              </a:solidFill>
              <a:latin typeface="Times New Roman" pitchFamily="18" charset="0"/>
              <a:cs typeface="Times New Roman" pitchFamily="18" charset="0"/>
            </a:endParaRPr>
          </a:p>
          <a:p>
            <a:pPr fontAlgn="auto">
              <a:spcBef>
                <a:spcPts val="0"/>
              </a:spcBef>
              <a:spcAft>
                <a:spcPts val="0"/>
              </a:spcAft>
              <a:defRPr/>
            </a:pPr>
            <a:r>
              <a:rPr lang="en-US" b="1" kern="0" dirty="0" smtClean="0">
                <a:solidFill>
                  <a:srgbClr val="0000FF"/>
                </a:solidFill>
                <a:latin typeface="Times New Roman" pitchFamily="18" charset="0"/>
                <a:cs typeface="Times New Roman" pitchFamily="18" charset="0"/>
              </a:rPr>
              <a:t>N.C. State Univ.</a:t>
            </a:r>
          </a:p>
          <a:p>
            <a:pPr>
              <a:defRPr/>
            </a:pPr>
            <a:r>
              <a:rPr lang="en-US" b="1" dirty="0">
                <a:solidFill>
                  <a:schemeClr val="tx1"/>
                </a:solidFill>
                <a:latin typeface="Times New Roman" pitchFamily="18" charset="0"/>
                <a:cs typeface="Times New Roman" pitchFamily="18" charset="0"/>
              </a:rPr>
              <a:t>M. </a:t>
            </a:r>
            <a:r>
              <a:rPr lang="en-US" b="1" dirty="0" smtClean="0">
                <a:solidFill>
                  <a:schemeClr val="tx1"/>
                </a:solidFill>
                <a:latin typeface="Times New Roman" pitchFamily="18" charset="0"/>
                <a:cs typeface="Times New Roman" pitchFamily="18" charset="0"/>
              </a:rPr>
              <a:t>GOODEN (GS)</a:t>
            </a:r>
          </a:p>
          <a:p>
            <a:pPr>
              <a:defRPr/>
            </a:pPr>
            <a:r>
              <a:rPr lang="en-US" dirty="0">
                <a:solidFill>
                  <a:schemeClr val="tx1"/>
                </a:solidFill>
                <a:latin typeface="Times New Roman" pitchFamily="18" charset="0"/>
                <a:cs typeface="Times New Roman" pitchFamily="18" charset="0"/>
              </a:rPr>
              <a:t>J. </a:t>
            </a:r>
            <a:r>
              <a:rPr lang="en-US" dirty="0" smtClean="0">
                <a:solidFill>
                  <a:schemeClr val="tx1"/>
                </a:solidFill>
                <a:latin typeface="Times New Roman" pitchFamily="18" charset="0"/>
                <a:cs typeface="Times New Roman" pitchFamily="18" charset="0"/>
              </a:rPr>
              <a:t>KELLEY</a:t>
            </a:r>
          </a:p>
          <a:p>
            <a:pPr>
              <a:defRPr/>
            </a:pPr>
            <a:r>
              <a:rPr lang="en-US" kern="0" dirty="0" smtClean="0">
                <a:solidFill>
                  <a:schemeClr val="tx1"/>
                </a:solidFill>
                <a:latin typeface="Arial" charset="0"/>
              </a:rPr>
              <a:t>    </a:t>
            </a:r>
          </a:p>
        </p:txBody>
      </p:sp>
      <p:sp>
        <p:nvSpPr>
          <p:cNvPr id="7" name="Text Box 11"/>
          <p:cNvSpPr txBox="1">
            <a:spLocks noChangeArrowheads="1"/>
          </p:cNvSpPr>
          <p:nvPr/>
        </p:nvSpPr>
        <p:spPr bwMode="auto">
          <a:xfrm>
            <a:off x="3121025" y="1079500"/>
            <a:ext cx="2898775" cy="2800350"/>
          </a:xfrm>
          <a:prstGeom prst="rect">
            <a:avLst/>
          </a:prstGeom>
          <a:noFill/>
          <a:ln>
            <a:noFill/>
          </a:ln>
          <a:extLst/>
        </p:spPr>
        <p:txBody>
          <a:bodyPr>
            <a:spAutoFit/>
          </a:bodyPr>
          <a:lstStyle>
            <a:lvl1pPr>
              <a:defRPr sz="2400">
                <a:solidFill>
                  <a:srgbClr val="FFFFFF"/>
                </a:solidFill>
                <a:latin typeface="Times New Roman" charset="0"/>
                <a:ea typeface="ＭＳ Ｐゴシック" charset="0"/>
                <a:cs typeface="Arial" charset="0"/>
              </a:defRPr>
            </a:lvl1pPr>
            <a:lvl2pPr marL="742950" indent="-285750">
              <a:defRPr sz="2400">
                <a:solidFill>
                  <a:srgbClr val="FFFFFF"/>
                </a:solidFill>
                <a:latin typeface="Times New Roman" charset="0"/>
                <a:ea typeface="Arial" charset="0"/>
                <a:cs typeface="Arial" charset="0"/>
              </a:defRPr>
            </a:lvl2pPr>
            <a:lvl3pPr marL="1143000" indent="-228600">
              <a:defRPr sz="2400">
                <a:solidFill>
                  <a:srgbClr val="FFFFFF"/>
                </a:solidFill>
                <a:latin typeface="Times New Roman" charset="0"/>
                <a:ea typeface="Arial" charset="0"/>
                <a:cs typeface="Arial" charset="0"/>
              </a:defRPr>
            </a:lvl3pPr>
            <a:lvl4pPr marL="1600200" indent="-228600">
              <a:defRPr sz="2400">
                <a:solidFill>
                  <a:srgbClr val="FFFFFF"/>
                </a:solidFill>
                <a:latin typeface="Times New Roman" charset="0"/>
                <a:ea typeface="Arial" charset="0"/>
                <a:cs typeface="Arial" charset="0"/>
              </a:defRPr>
            </a:lvl4pPr>
            <a:lvl5pPr marL="2057400" indent="-228600">
              <a:defRPr sz="2400">
                <a:solidFill>
                  <a:srgbClr val="FFFFFF"/>
                </a:solidFill>
                <a:latin typeface="Times New Roman" charset="0"/>
                <a:ea typeface="Arial" charset="0"/>
                <a:cs typeface="Arial" charset="0"/>
              </a:defRPr>
            </a:lvl5pPr>
            <a:lvl6pPr marL="2514600" indent="-228600" fontAlgn="base">
              <a:lnSpc>
                <a:spcPct val="86000"/>
              </a:lnSpc>
              <a:spcBef>
                <a:spcPct val="0"/>
              </a:spcBef>
              <a:spcAft>
                <a:spcPct val="0"/>
              </a:spcAft>
              <a:buClr>
                <a:srgbClr val="FFFFFF"/>
              </a:buClr>
              <a:buSzPct val="100000"/>
              <a:buFont typeface="Times New Roman" charset="0"/>
              <a:defRPr sz="2400">
                <a:solidFill>
                  <a:srgbClr val="FFFFFF"/>
                </a:solidFill>
                <a:latin typeface="Times New Roman" charset="0"/>
                <a:ea typeface="Arial" charset="0"/>
                <a:cs typeface="Arial" charset="0"/>
              </a:defRPr>
            </a:lvl6pPr>
            <a:lvl7pPr marL="2971800" indent="-228600" fontAlgn="base">
              <a:lnSpc>
                <a:spcPct val="86000"/>
              </a:lnSpc>
              <a:spcBef>
                <a:spcPct val="0"/>
              </a:spcBef>
              <a:spcAft>
                <a:spcPct val="0"/>
              </a:spcAft>
              <a:buClr>
                <a:srgbClr val="FFFFFF"/>
              </a:buClr>
              <a:buSzPct val="100000"/>
              <a:buFont typeface="Times New Roman" charset="0"/>
              <a:defRPr sz="2400">
                <a:solidFill>
                  <a:srgbClr val="FFFFFF"/>
                </a:solidFill>
                <a:latin typeface="Times New Roman" charset="0"/>
                <a:ea typeface="Arial" charset="0"/>
                <a:cs typeface="Arial" charset="0"/>
              </a:defRPr>
            </a:lvl7pPr>
            <a:lvl8pPr marL="3429000" indent="-228600" fontAlgn="base">
              <a:lnSpc>
                <a:spcPct val="86000"/>
              </a:lnSpc>
              <a:spcBef>
                <a:spcPct val="0"/>
              </a:spcBef>
              <a:spcAft>
                <a:spcPct val="0"/>
              </a:spcAft>
              <a:buClr>
                <a:srgbClr val="FFFFFF"/>
              </a:buClr>
              <a:buSzPct val="100000"/>
              <a:buFont typeface="Times New Roman" charset="0"/>
              <a:defRPr sz="2400">
                <a:solidFill>
                  <a:srgbClr val="FFFFFF"/>
                </a:solidFill>
                <a:latin typeface="Times New Roman" charset="0"/>
                <a:ea typeface="Arial" charset="0"/>
                <a:cs typeface="Arial" charset="0"/>
              </a:defRPr>
            </a:lvl8pPr>
            <a:lvl9pPr marL="3886200" indent="-228600" fontAlgn="base">
              <a:lnSpc>
                <a:spcPct val="86000"/>
              </a:lnSpc>
              <a:spcBef>
                <a:spcPct val="0"/>
              </a:spcBef>
              <a:spcAft>
                <a:spcPct val="0"/>
              </a:spcAft>
              <a:buClr>
                <a:srgbClr val="FFFFFF"/>
              </a:buClr>
              <a:buSzPct val="100000"/>
              <a:buFont typeface="Times New Roman" charset="0"/>
              <a:defRPr sz="2400">
                <a:solidFill>
                  <a:srgbClr val="FFFFFF"/>
                </a:solidFill>
                <a:latin typeface="Times New Roman" charset="0"/>
                <a:ea typeface="Arial" charset="0"/>
                <a:cs typeface="Arial" charset="0"/>
              </a:defRPr>
            </a:lvl9pPr>
          </a:lstStyle>
          <a:p>
            <a:pPr>
              <a:defRPr/>
            </a:pPr>
            <a:r>
              <a:rPr lang="en-US" b="1" dirty="0" smtClean="0">
                <a:solidFill>
                  <a:srgbClr val="FF0000"/>
                </a:solidFill>
              </a:rPr>
              <a:t>LLNL</a:t>
            </a:r>
          </a:p>
          <a:p>
            <a:pPr>
              <a:defRPr/>
            </a:pPr>
            <a:r>
              <a:rPr lang="en-US" dirty="0" smtClean="0">
                <a:solidFill>
                  <a:schemeClr val="tx1"/>
                </a:solidFill>
              </a:rPr>
              <a:t>J</a:t>
            </a:r>
            <a:r>
              <a:rPr lang="en-US" dirty="0">
                <a:solidFill>
                  <a:schemeClr val="tx1"/>
                </a:solidFill>
              </a:rPr>
              <a:t>. </a:t>
            </a:r>
            <a:r>
              <a:rPr lang="en-US" dirty="0" smtClean="0">
                <a:solidFill>
                  <a:schemeClr val="tx1"/>
                </a:solidFill>
              </a:rPr>
              <a:t>BECKER</a:t>
            </a:r>
          </a:p>
          <a:p>
            <a:pPr marL="342900" indent="-342900">
              <a:defRPr/>
            </a:pPr>
            <a:r>
              <a:rPr lang="en-US" dirty="0">
                <a:solidFill>
                  <a:srgbClr val="000000"/>
                </a:solidFill>
              </a:rPr>
              <a:t>R. HENDERSON</a:t>
            </a:r>
          </a:p>
          <a:p>
            <a:pPr marL="342900" indent="-342900">
              <a:defRPr/>
            </a:pPr>
            <a:r>
              <a:rPr lang="en-US" dirty="0">
                <a:solidFill>
                  <a:srgbClr val="000000"/>
                </a:solidFill>
              </a:rPr>
              <a:t>J. </a:t>
            </a:r>
            <a:r>
              <a:rPr lang="en-US" dirty="0" smtClean="0">
                <a:solidFill>
                  <a:srgbClr val="000000"/>
                </a:solidFill>
              </a:rPr>
              <a:t>KENNEALLY</a:t>
            </a:r>
          </a:p>
          <a:p>
            <a:pPr>
              <a:defRPr/>
            </a:pPr>
            <a:r>
              <a:rPr lang="en-US" dirty="0">
                <a:solidFill>
                  <a:schemeClr val="tx1"/>
                </a:solidFill>
              </a:rPr>
              <a:t>R. </a:t>
            </a:r>
            <a:r>
              <a:rPr lang="en-US" dirty="0" smtClean="0">
                <a:solidFill>
                  <a:schemeClr val="tx1"/>
                </a:solidFill>
              </a:rPr>
              <a:t>MACRI</a:t>
            </a:r>
          </a:p>
          <a:p>
            <a:pPr>
              <a:defRPr/>
            </a:pPr>
            <a:r>
              <a:rPr lang="en-US" dirty="0" smtClean="0">
                <a:solidFill>
                  <a:schemeClr val="tx1"/>
                </a:solidFill>
              </a:rPr>
              <a:t>D. REGNIER</a:t>
            </a:r>
          </a:p>
          <a:p>
            <a:pPr>
              <a:defRPr/>
            </a:pPr>
            <a:r>
              <a:rPr lang="en-US" dirty="0">
                <a:solidFill>
                  <a:schemeClr val="tx1"/>
                </a:solidFill>
              </a:rPr>
              <a:t>C. </a:t>
            </a:r>
            <a:r>
              <a:rPr lang="en-US" dirty="0" smtClean="0">
                <a:solidFill>
                  <a:schemeClr val="tx1"/>
                </a:solidFill>
              </a:rPr>
              <a:t>RYAN</a:t>
            </a:r>
          </a:p>
          <a:p>
            <a:pPr>
              <a:defRPr/>
            </a:pPr>
            <a:r>
              <a:rPr lang="en-US" dirty="0">
                <a:solidFill>
                  <a:schemeClr val="tx1"/>
                </a:solidFill>
              </a:rPr>
              <a:t>S. </a:t>
            </a:r>
            <a:r>
              <a:rPr lang="en-US" dirty="0" smtClean="0">
                <a:solidFill>
                  <a:schemeClr val="tx1"/>
                </a:solidFill>
              </a:rPr>
              <a:t>SHEETS</a:t>
            </a:r>
          </a:p>
          <a:p>
            <a:pPr>
              <a:defRPr/>
            </a:pPr>
            <a:r>
              <a:rPr lang="en-US" dirty="0" smtClean="0">
                <a:solidFill>
                  <a:schemeClr val="tx1"/>
                </a:solidFill>
              </a:rPr>
              <a:t>N. SCHUNCK</a:t>
            </a:r>
          </a:p>
          <a:p>
            <a:pPr>
              <a:defRPr/>
            </a:pPr>
            <a:r>
              <a:rPr lang="en-US" dirty="0">
                <a:solidFill>
                  <a:schemeClr val="tx1"/>
                </a:solidFill>
              </a:rPr>
              <a:t>M. </a:t>
            </a:r>
            <a:r>
              <a:rPr lang="en-US" dirty="0" smtClean="0">
                <a:solidFill>
                  <a:schemeClr val="tx1"/>
                </a:solidFill>
              </a:rPr>
              <a:t>STOYER</a:t>
            </a:r>
          </a:p>
          <a:p>
            <a:pPr>
              <a:defRPr/>
            </a:pPr>
            <a:r>
              <a:rPr lang="en-US" dirty="0">
                <a:solidFill>
                  <a:schemeClr val="tx1"/>
                </a:solidFill>
              </a:rPr>
              <a:t>A. </a:t>
            </a:r>
            <a:r>
              <a:rPr lang="en-US" dirty="0" smtClean="0">
                <a:solidFill>
                  <a:schemeClr val="tx1"/>
                </a:solidFill>
              </a:rPr>
              <a:t>TONCHEV</a:t>
            </a:r>
          </a:p>
        </p:txBody>
      </p:sp>
      <p:sp>
        <p:nvSpPr>
          <p:cNvPr id="8" name="Text Box 10"/>
          <p:cNvSpPr txBox="1">
            <a:spLocks noChangeArrowheads="1"/>
          </p:cNvSpPr>
          <p:nvPr/>
        </p:nvSpPr>
        <p:spPr bwMode="auto">
          <a:xfrm>
            <a:off x="5902325" y="1023938"/>
            <a:ext cx="2708275" cy="3540125"/>
          </a:xfrm>
          <a:prstGeom prst="rect">
            <a:avLst/>
          </a:prstGeom>
          <a:noFill/>
          <a:ln>
            <a:noFill/>
          </a:ln>
          <a:extLst/>
        </p:spPr>
        <p:txBody>
          <a:bodyPr>
            <a:spAutoFit/>
          </a:bodyPr>
          <a:lstStyle>
            <a:lvl1pPr>
              <a:defRPr sz="2400">
                <a:solidFill>
                  <a:srgbClr val="FFFFFF"/>
                </a:solidFill>
                <a:latin typeface="Times New Roman" charset="0"/>
                <a:ea typeface="ＭＳ Ｐゴシック" charset="0"/>
                <a:cs typeface="Arial" charset="0"/>
              </a:defRPr>
            </a:lvl1pPr>
            <a:lvl2pPr marL="742950" indent="-285750">
              <a:defRPr sz="2400">
                <a:solidFill>
                  <a:srgbClr val="FFFFFF"/>
                </a:solidFill>
                <a:latin typeface="Times New Roman" charset="0"/>
                <a:ea typeface="Arial" charset="0"/>
                <a:cs typeface="Arial" charset="0"/>
              </a:defRPr>
            </a:lvl2pPr>
            <a:lvl3pPr marL="1143000" indent="-228600">
              <a:defRPr sz="2400">
                <a:solidFill>
                  <a:srgbClr val="FFFFFF"/>
                </a:solidFill>
                <a:latin typeface="Times New Roman" charset="0"/>
                <a:ea typeface="Arial" charset="0"/>
                <a:cs typeface="Arial" charset="0"/>
              </a:defRPr>
            </a:lvl3pPr>
            <a:lvl4pPr marL="1600200" indent="-228600">
              <a:defRPr sz="2400">
                <a:solidFill>
                  <a:srgbClr val="FFFFFF"/>
                </a:solidFill>
                <a:latin typeface="Times New Roman" charset="0"/>
                <a:ea typeface="Arial" charset="0"/>
                <a:cs typeface="Arial" charset="0"/>
              </a:defRPr>
            </a:lvl4pPr>
            <a:lvl5pPr marL="2057400" indent="-228600">
              <a:defRPr sz="2400">
                <a:solidFill>
                  <a:srgbClr val="FFFFFF"/>
                </a:solidFill>
                <a:latin typeface="Times New Roman" charset="0"/>
                <a:ea typeface="Arial" charset="0"/>
                <a:cs typeface="Arial" charset="0"/>
              </a:defRPr>
            </a:lvl5pPr>
            <a:lvl6pPr marL="2514600" indent="-228600" fontAlgn="base">
              <a:lnSpc>
                <a:spcPct val="86000"/>
              </a:lnSpc>
              <a:spcBef>
                <a:spcPct val="0"/>
              </a:spcBef>
              <a:spcAft>
                <a:spcPct val="0"/>
              </a:spcAft>
              <a:buClr>
                <a:srgbClr val="FFFFFF"/>
              </a:buClr>
              <a:buSzPct val="100000"/>
              <a:buFont typeface="Times New Roman" charset="0"/>
              <a:defRPr sz="2400">
                <a:solidFill>
                  <a:srgbClr val="FFFFFF"/>
                </a:solidFill>
                <a:latin typeface="Times New Roman" charset="0"/>
                <a:ea typeface="Arial" charset="0"/>
                <a:cs typeface="Arial" charset="0"/>
              </a:defRPr>
            </a:lvl6pPr>
            <a:lvl7pPr marL="2971800" indent="-228600" fontAlgn="base">
              <a:lnSpc>
                <a:spcPct val="86000"/>
              </a:lnSpc>
              <a:spcBef>
                <a:spcPct val="0"/>
              </a:spcBef>
              <a:spcAft>
                <a:spcPct val="0"/>
              </a:spcAft>
              <a:buClr>
                <a:srgbClr val="FFFFFF"/>
              </a:buClr>
              <a:buSzPct val="100000"/>
              <a:buFont typeface="Times New Roman" charset="0"/>
              <a:defRPr sz="2400">
                <a:solidFill>
                  <a:srgbClr val="FFFFFF"/>
                </a:solidFill>
                <a:latin typeface="Times New Roman" charset="0"/>
                <a:ea typeface="Arial" charset="0"/>
                <a:cs typeface="Arial" charset="0"/>
              </a:defRPr>
            </a:lvl7pPr>
            <a:lvl8pPr marL="3429000" indent="-228600" fontAlgn="base">
              <a:lnSpc>
                <a:spcPct val="86000"/>
              </a:lnSpc>
              <a:spcBef>
                <a:spcPct val="0"/>
              </a:spcBef>
              <a:spcAft>
                <a:spcPct val="0"/>
              </a:spcAft>
              <a:buClr>
                <a:srgbClr val="FFFFFF"/>
              </a:buClr>
              <a:buSzPct val="100000"/>
              <a:buFont typeface="Times New Roman" charset="0"/>
              <a:defRPr sz="2400">
                <a:solidFill>
                  <a:srgbClr val="FFFFFF"/>
                </a:solidFill>
                <a:latin typeface="Times New Roman" charset="0"/>
                <a:ea typeface="Arial" charset="0"/>
                <a:cs typeface="Arial" charset="0"/>
              </a:defRPr>
            </a:lvl8pPr>
            <a:lvl9pPr marL="3886200" indent="-228600" fontAlgn="base">
              <a:lnSpc>
                <a:spcPct val="86000"/>
              </a:lnSpc>
              <a:spcBef>
                <a:spcPct val="0"/>
              </a:spcBef>
              <a:spcAft>
                <a:spcPct val="0"/>
              </a:spcAft>
              <a:buClr>
                <a:srgbClr val="FFFFFF"/>
              </a:buClr>
              <a:buSzPct val="100000"/>
              <a:buFont typeface="Times New Roman" charset="0"/>
              <a:defRPr sz="2400">
                <a:solidFill>
                  <a:srgbClr val="FFFFFF"/>
                </a:solidFill>
                <a:latin typeface="Times New Roman" charset="0"/>
                <a:ea typeface="Arial" charset="0"/>
                <a:cs typeface="Arial" charset="0"/>
              </a:defRPr>
            </a:lvl9pPr>
          </a:lstStyle>
          <a:p>
            <a:pPr>
              <a:defRPr/>
            </a:pPr>
            <a:r>
              <a:rPr lang="en-US" b="1" dirty="0">
                <a:solidFill>
                  <a:srgbClr val="FF0000"/>
                </a:solidFill>
                <a:latin typeface="Times New Roman" pitchFamily="18" charset="0"/>
                <a:cs typeface="Times New Roman" pitchFamily="18" charset="0"/>
              </a:rPr>
              <a:t>LANL</a:t>
            </a:r>
            <a:endParaRPr lang="en-US" b="1" kern="0" dirty="0" smtClean="0">
              <a:solidFill>
                <a:srgbClr val="FF0000"/>
              </a:solidFill>
              <a:latin typeface="Times New Roman" pitchFamily="18" charset="0"/>
              <a:cs typeface="Times New Roman" pitchFamily="18" charset="0"/>
            </a:endParaRPr>
          </a:p>
          <a:p>
            <a:pPr>
              <a:defRPr/>
            </a:pPr>
            <a:r>
              <a:rPr lang="en-US" dirty="0">
                <a:solidFill>
                  <a:schemeClr val="tx1"/>
                </a:solidFill>
                <a:latin typeface="Times New Roman" pitchFamily="18" charset="0"/>
                <a:cs typeface="Times New Roman" pitchFamily="18" charset="0"/>
              </a:rPr>
              <a:t>C. </a:t>
            </a:r>
            <a:r>
              <a:rPr lang="en-US" dirty="0" smtClean="0">
                <a:solidFill>
                  <a:schemeClr val="tx1"/>
                </a:solidFill>
                <a:latin typeface="Times New Roman" pitchFamily="18" charset="0"/>
                <a:cs typeface="Times New Roman" pitchFamily="18" charset="0"/>
              </a:rPr>
              <a:t>ARNOLD</a:t>
            </a:r>
          </a:p>
          <a:p>
            <a:pPr fontAlgn="auto">
              <a:spcBef>
                <a:spcPts val="0"/>
              </a:spcBef>
              <a:spcAft>
                <a:spcPts val="0"/>
              </a:spcAft>
              <a:defRPr/>
            </a:pPr>
            <a:r>
              <a:rPr lang="en-US" kern="0" dirty="0" smtClean="0">
                <a:solidFill>
                  <a:schemeClr val="tx1"/>
                </a:solidFill>
                <a:latin typeface="Times New Roman" pitchFamily="18" charset="0"/>
                <a:cs typeface="Times New Roman" pitchFamily="18" charset="0"/>
              </a:rPr>
              <a:t>E. BOND</a:t>
            </a:r>
          </a:p>
          <a:p>
            <a:pPr>
              <a:defRPr/>
            </a:pPr>
            <a:r>
              <a:rPr lang="en-US" dirty="0" smtClean="0">
                <a:solidFill>
                  <a:schemeClr val="tx1"/>
                </a:solidFill>
                <a:latin typeface="Times New Roman" pitchFamily="18" charset="0"/>
                <a:cs typeface="Times New Roman" pitchFamily="18" charset="0"/>
              </a:rPr>
              <a:t>T. BREDEWEG</a:t>
            </a:r>
          </a:p>
          <a:p>
            <a:pPr>
              <a:defRPr/>
            </a:pPr>
            <a:r>
              <a:rPr lang="en-US" dirty="0" smtClean="0">
                <a:solidFill>
                  <a:schemeClr val="tx1"/>
                </a:solidFill>
                <a:latin typeface="Times New Roman" pitchFamily="18" charset="0"/>
                <a:cs typeface="Times New Roman" pitchFamily="18" charset="0"/>
              </a:rPr>
              <a:t>M. CHADWICK</a:t>
            </a:r>
          </a:p>
          <a:p>
            <a:pPr>
              <a:defRPr/>
            </a:pPr>
            <a:r>
              <a:rPr lang="en-US" dirty="0">
                <a:solidFill>
                  <a:schemeClr val="tx1"/>
                </a:solidFill>
                <a:latin typeface="Times New Roman" pitchFamily="18" charset="0"/>
                <a:cs typeface="Times New Roman" pitchFamily="18" charset="0"/>
              </a:rPr>
              <a:t>M. </a:t>
            </a:r>
            <a:r>
              <a:rPr lang="en-US" dirty="0" smtClean="0">
                <a:solidFill>
                  <a:schemeClr val="tx1"/>
                </a:solidFill>
                <a:latin typeface="Times New Roman" pitchFamily="18" charset="0"/>
                <a:cs typeface="Times New Roman" pitchFamily="18" charset="0"/>
              </a:rPr>
              <a:t>FOWLER</a:t>
            </a:r>
          </a:p>
          <a:p>
            <a:pPr>
              <a:defRPr/>
            </a:pPr>
            <a:r>
              <a:rPr lang="en-US" dirty="0">
                <a:solidFill>
                  <a:schemeClr val="tx1"/>
                </a:solidFill>
                <a:latin typeface="Times New Roman" pitchFamily="18" charset="0"/>
                <a:cs typeface="Times New Roman" pitchFamily="18" charset="0"/>
              </a:rPr>
              <a:t>W. </a:t>
            </a:r>
            <a:r>
              <a:rPr lang="en-US" dirty="0" smtClean="0">
                <a:solidFill>
                  <a:schemeClr val="tx1"/>
                </a:solidFill>
                <a:latin typeface="Times New Roman" pitchFamily="18" charset="0"/>
                <a:cs typeface="Times New Roman" pitchFamily="18" charset="0"/>
              </a:rPr>
              <a:t>MOODY</a:t>
            </a:r>
          </a:p>
          <a:p>
            <a:pPr>
              <a:defRPr/>
            </a:pPr>
            <a:r>
              <a:rPr lang="en-US" kern="0" dirty="0" smtClean="0">
                <a:solidFill>
                  <a:schemeClr val="tx1"/>
                </a:solidFill>
                <a:latin typeface="Times New Roman" pitchFamily="18" charset="0"/>
                <a:cs typeface="Times New Roman" pitchFamily="18" charset="0"/>
              </a:rPr>
              <a:t>P. MOOLER</a:t>
            </a:r>
          </a:p>
          <a:p>
            <a:pPr>
              <a:defRPr/>
            </a:pPr>
            <a:r>
              <a:rPr lang="en-US" dirty="0" smtClean="0">
                <a:solidFill>
                  <a:schemeClr val="tx1"/>
                </a:solidFill>
                <a:latin typeface="Times New Roman" pitchFamily="18" charset="0"/>
                <a:cs typeface="Times New Roman" pitchFamily="18" charset="0"/>
              </a:rPr>
              <a:t>R</a:t>
            </a:r>
            <a:r>
              <a:rPr lang="en-US" dirty="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RUNDBERG</a:t>
            </a:r>
          </a:p>
          <a:p>
            <a:pPr>
              <a:defRPr/>
            </a:pPr>
            <a:r>
              <a:rPr lang="en-US" dirty="0">
                <a:solidFill>
                  <a:schemeClr val="tx1"/>
                </a:solidFill>
                <a:latin typeface="Times New Roman" pitchFamily="18" charset="0"/>
                <a:cs typeface="Times New Roman" pitchFamily="18" charset="0"/>
              </a:rPr>
              <a:t>G. </a:t>
            </a:r>
            <a:r>
              <a:rPr lang="en-US" dirty="0" smtClean="0">
                <a:solidFill>
                  <a:schemeClr val="tx1"/>
                </a:solidFill>
                <a:latin typeface="Times New Roman" pitchFamily="18" charset="0"/>
                <a:cs typeface="Times New Roman" pitchFamily="18" charset="0"/>
              </a:rPr>
              <a:t>RUSEV</a:t>
            </a:r>
          </a:p>
          <a:p>
            <a:pPr>
              <a:defRPr/>
            </a:pPr>
            <a:r>
              <a:rPr lang="en-US" dirty="0" smtClean="0">
                <a:solidFill>
                  <a:schemeClr val="tx1"/>
                </a:solidFill>
                <a:latin typeface="Times New Roman" pitchFamily="18" charset="0"/>
                <a:cs typeface="Times New Roman" pitchFamily="18" charset="0"/>
              </a:rPr>
              <a:t>A. SIERK</a:t>
            </a:r>
          </a:p>
          <a:p>
            <a:pPr>
              <a:defRPr/>
            </a:pPr>
            <a:r>
              <a:rPr lang="en-US" dirty="0">
                <a:solidFill>
                  <a:schemeClr val="tx1"/>
                </a:solidFill>
                <a:latin typeface="Times New Roman" pitchFamily="18" charset="0"/>
                <a:cs typeface="Times New Roman" pitchFamily="18" charset="0"/>
              </a:rPr>
              <a:t>D. </a:t>
            </a:r>
            <a:r>
              <a:rPr lang="en-US" dirty="0" smtClean="0">
                <a:solidFill>
                  <a:schemeClr val="tx1"/>
                </a:solidFill>
                <a:latin typeface="Times New Roman" pitchFamily="18" charset="0"/>
                <a:cs typeface="Times New Roman" pitchFamily="18" charset="0"/>
              </a:rPr>
              <a:t>VIEIRA</a:t>
            </a:r>
          </a:p>
          <a:p>
            <a:pPr>
              <a:defRPr/>
            </a:pPr>
            <a:r>
              <a:rPr lang="en-US" dirty="0">
                <a:solidFill>
                  <a:schemeClr val="tx1"/>
                </a:solidFill>
                <a:latin typeface="Times New Roman" pitchFamily="18" charset="0"/>
                <a:cs typeface="Times New Roman" pitchFamily="18" charset="0"/>
              </a:rPr>
              <a:t>J. WILHEMY</a:t>
            </a:r>
            <a:endParaRPr lang="en-US" dirty="0" smtClean="0">
              <a:solidFill>
                <a:schemeClr val="tx1"/>
              </a:solidFill>
              <a:latin typeface="Times New Roman" pitchFamily="18" charset="0"/>
              <a:cs typeface="Times New Roman" pitchFamily="18" charset="0"/>
            </a:endParaRPr>
          </a:p>
          <a:p>
            <a:pPr>
              <a:defRPr/>
            </a:pPr>
            <a:r>
              <a:rPr lang="en-US" kern="0" dirty="0">
                <a:solidFill>
                  <a:schemeClr val="tx1"/>
                </a:solidFill>
                <a:latin typeface="Arial" charset="0"/>
              </a:rPr>
              <a:t>	</a:t>
            </a:r>
            <a:endParaRPr lang="en-US" kern="0" dirty="0" smtClean="0">
              <a:solidFill>
                <a:schemeClr val="tx1"/>
              </a:solidFill>
              <a:latin typeface="Arial" charset="0"/>
            </a:endParaRPr>
          </a:p>
        </p:txBody>
      </p:sp>
      <p:sp>
        <p:nvSpPr>
          <p:cNvPr id="10" name="Text Box 1"/>
          <p:cNvSpPr txBox="1">
            <a:spLocks noChangeArrowheads="1"/>
          </p:cNvSpPr>
          <p:nvPr/>
        </p:nvSpPr>
        <p:spPr bwMode="auto">
          <a:xfrm>
            <a:off x="228600" y="228600"/>
            <a:ext cx="8305800" cy="609600"/>
          </a:xfrm>
          <a:prstGeom prst="rect">
            <a:avLst/>
          </a:prstGeom>
          <a:noFill/>
          <a:ln>
            <a:noFill/>
          </a:ln>
          <a:effectLs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charset="0"/>
                <a:ea typeface="ＭＳ Ｐゴシック" charset="0"/>
                <a:cs typeface="ＭＳ Ｐゴシック" charset="0"/>
              </a:defRPr>
            </a:lvl9pPr>
          </a:lstStyle>
          <a:p>
            <a:pPr>
              <a:defRPr/>
            </a:pPr>
            <a:r>
              <a:rPr lang="en-US" b="1" dirty="0" smtClean="0">
                <a:solidFill>
                  <a:srgbClr val="214A8F"/>
                </a:solidFill>
                <a:latin typeface="Arial"/>
                <a:ea typeface="+mj-ea"/>
                <a:cs typeface="Arial"/>
              </a:rPr>
              <a:t>                                                          Acknowledgements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175" y="711200"/>
            <a:ext cx="3394075"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457200" y="220136"/>
            <a:ext cx="8229600" cy="364064"/>
          </a:xfrm>
          <a:extLst/>
        </p:spPr>
        <p:txBody>
          <a:bodyPr/>
          <a:lstStyle/>
          <a:p>
            <a:pPr>
              <a:defRPr/>
            </a:pPr>
            <a:r>
              <a:rPr lang="en-US" sz="2400" dirty="0"/>
              <a:t>Motivation</a:t>
            </a:r>
          </a:p>
        </p:txBody>
      </p:sp>
      <p:sp>
        <p:nvSpPr>
          <p:cNvPr id="7" name="Text Box 4"/>
          <p:cNvSpPr txBox="1">
            <a:spLocks noChangeArrowheads="1"/>
          </p:cNvSpPr>
          <p:nvPr/>
        </p:nvSpPr>
        <p:spPr bwMode="auto">
          <a:xfrm>
            <a:off x="185738" y="812800"/>
            <a:ext cx="4876800" cy="4064000"/>
          </a:xfrm>
          <a:prstGeom prst="rect">
            <a:avLst/>
          </a:prstGeom>
          <a:noFill/>
          <a:ln>
            <a:noFill/>
          </a:ln>
          <a:effectLst/>
          <a:extLst/>
        </p:spPr>
        <p:txBody>
          <a:bodyPr lIns="90000" tIns="46800" rIns="90000" bIns="46800"/>
          <a:lstStyle>
            <a:lvl1pPr marL="336550" indent="-33655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FFFFFF"/>
                </a:solidFill>
                <a:latin typeface="Arial" charset="0"/>
                <a:ea typeface="ＭＳ Ｐゴシック" charset="0"/>
                <a:cs typeface="ＭＳ Ｐゴシック" charset="0"/>
              </a:defRPr>
            </a:lvl1pPr>
            <a:lvl2pPr marL="45720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FFFFFF"/>
                </a:solidFill>
                <a:latin typeface="Arial" charset="0"/>
                <a:ea typeface="ＭＳ Ｐゴシック" charset="0"/>
                <a:cs typeface="ＭＳ Ｐゴシック" charset="0"/>
              </a:defRPr>
            </a:lvl2pPr>
            <a:lvl3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FFFFFF"/>
                </a:solidFill>
                <a:latin typeface="Arial" charset="0"/>
                <a:ea typeface="ＭＳ Ｐゴシック" charset="0"/>
                <a:cs typeface="ＭＳ Ｐゴシック" charset="0"/>
              </a:defRPr>
            </a:lvl3pPr>
            <a:lvl4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FFFFFF"/>
                </a:solidFill>
                <a:latin typeface="Arial" charset="0"/>
                <a:ea typeface="ＭＳ Ｐゴシック" charset="0"/>
                <a:cs typeface="ＭＳ Ｐゴシック" charset="0"/>
              </a:defRPr>
            </a:lvl4pPr>
            <a:lvl5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FFFFFF"/>
                </a:solidFill>
                <a:latin typeface="Arial" charset="0"/>
                <a:ea typeface="ＭＳ Ｐゴシック" charset="0"/>
                <a:cs typeface="ＭＳ Ｐゴシック" charset="0"/>
              </a:defRPr>
            </a:lvl9pPr>
          </a:lstStyle>
          <a:p>
            <a:pPr>
              <a:spcBef>
                <a:spcPts val="2275"/>
              </a:spcBef>
              <a:buFont typeface="Wingdings" charset="0"/>
              <a:buChar char=""/>
              <a:defRPr/>
            </a:pPr>
            <a:r>
              <a:rPr lang="en-US" b="1" dirty="0">
                <a:solidFill>
                  <a:srgbClr val="FF0000"/>
                </a:solidFill>
                <a:cs typeface="Arial" charset="0"/>
              </a:rPr>
              <a:t>Resolve the long-standing difference between </a:t>
            </a:r>
            <a:r>
              <a:rPr lang="en-US" b="1" dirty="0" smtClean="0">
                <a:solidFill>
                  <a:srgbClr val="FF0000"/>
                </a:solidFill>
                <a:cs typeface="Arial" charset="0"/>
              </a:rPr>
              <a:t>LLNL </a:t>
            </a:r>
            <a:r>
              <a:rPr lang="en-US" b="1" dirty="0">
                <a:solidFill>
                  <a:srgbClr val="FF0000"/>
                </a:solidFill>
                <a:cs typeface="Arial" charset="0"/>
              </a:rPr>
              <a:t>and </a:t>
            </a:r>
            <a:r>
              <a:rPr lang="en-US" b="1" dirty="0" smtClean="0">
                <a:solidFill>
                  <a:srgbClr val="FF0000"/>
                </a:solidFill>
                <a:cs typeface="Arial" charset="0"/>
              </a:rPr>
              <a:t>LANL </a:t>
            </a:r>
            <a:r>
              <a:rPr lang="en-US" b="1" dirty="0">
                <a:solidFill>
                  <a:srgbClr val="FF0000"/>
                </a:solidFill>
                <a:cs typeface="Arial" charset="0"/>
              </a:rPr>
              <a:t>with respect </a:t>
            </a:r>
            <a:r>
              <a:rPr lang="en-US" b="1" dirty="0" smtClean="0">
                <a:solidFill>
                  <a:srgbClr val="FF0000"/>
                </a:solidFill>
                <a:cs typeface="Arial" charset="0"/>
              </a:rPr>
              <a:t> to </a:t>
            </a:r>
            <a:r>
              <a:rPr lang="en-US" b="1" dirty="0">
                <a:solidFill>
                  <a:srgbClr val="FF0000"/>
                </a:solidFill>
                <a:cs typeface="Arial" charset="0"/>
              </a:rPr>
              <a:t>selected fission product data </a:t>
            </a:r>
          </a:p>
          <a:p>
            <a:pPr>
              <a:spcBef>
                <a:spcPts val="2275"/>
              </a:spcBef>
              <a:buFont typeface="Wingdings" charset="0"/>
              <a:buChar char=""/>
              <a:defRPr/>
            </a:pPr>
            <a:r>
              <a:rPr lang="en-US" dirty="0" smtClean="0">
                <a:solidFill>
                  <a:srgbClr val="000000"/>
                </a:solidFill>
                <a:cs typeface="Arial" charset="0"/>
              </a:rPr>
              <a:t>Joint </a:t>
            </a:r>
            <a:r>
              <a:rPr lang="en-US" dirty="0">
                <a:solidFill>
                  <a:srgbClr val="000000"/>
                </a:solidFill>
                <a:cs typeface="Arial" charset="0"/>
              </a:rPr>
              <a:t>LANL/LLNL fission product review panel </a:t>
            </a:r>
            <a:r>
              <a:rPr lang="en-US" dirty="0" smtClean="0">
                <a:solidFill>
                  <a:srgbClr val="000000"/>
                </a:solidFill>
                <a:cs typeface="Arial" charset="0"/>
              </a:rPr>
              <a:t>suggested the </a:t>
            </a:r>
            <a:r>
              <a:rPr lang="en-US" dirty="0">
                <a:solidFill>
                  <a:srgbClr val="000000"/>
                </a:solidFill>
                <a:cs typeface="Arial" charset="0"/>
              </a:rPr>
              <a:t>possible energy </a:t>
            </a:r>
            <a:r>
              <a:rPr lang="en-US" dirty="0" smtClean="0">
                <a:solidFill>
                  <a:srgbClr val="000000"/>
                </a:solidFill>
                <a:cs typeface="Arial" charset="0"/>
              </a:rPr>
              <a:t>dependence</a:t>
            </a:r>
            <a:r>
              <a:rPr lang="en-US" sz="1600" baseline="0" dirty="0">
                <a:solidFill>
                  <a:srgbClr val="000000"/>
                </a:solidFill>
                <a:cs typeface="Arial" charset="0"/>
              </a:rPr>
              <a:t> </a:t>
            </a:r>
            <a:r>
              <a:rPr lang="en-US" dirty="0" smtClean="0">
                <a:solidFill>
                  <a:srgbClr val="000000"/>
                </a:solidFill>
                <a:cs typeface="Arial" charset="0"/>
              </a:rPr>
              <a:t> </a:t>
            </a:r>
            <a:r>
              <a:rPr lang="en-US" sz="1600" dirty="0" smtClean="0">
                <a:solidFill>
                  <a:srgbClr val="000000"/>
                </a:solidFill>
                <a:cs typeface="Arial" charset="0"/>
              </a:rPr>
              <a:t>239</a:t>
            </a:r>
            <a:r>
              <a:rPr lang="en-US" sz="1600" baseline="0" dirty="0" smtClean="0">
                <a:solidFill>
                  <a:srgbClr val="000000"/>
                </a:solidFill>
                <a:cs typeface="Arial" charset="0"/>
              </a:rPr>
              <a:t>Pu(</a:t>
            </a:r>
            <a:r>
              <a:rPr lang="en-US" sz="1600" baseline="0" dirty="0" err="1" smtClean="0">
                <a:solidFill>
                  <a:srgbClr val="000000"/>
                </a:solidFill>
                <a:cs typeface="Arial" charset="0"/>
              </a:rPr>
              <a:t>n,f</a:t>
            </a:r>
            <a:r>
              <a:rPr lang="en-US" sz="1600" baseline="0" dirty="0" smtClean="0">
                <a:solidFill>
                  <a:srgbClr val="000000"/>
                </a:solidFill>
                <a:cs typeface="Arial" charset="0"/>
              </a:rPr>
              <a:t>)</a:t>
            </a:r>
            <a:r>
              <a:rPr lang="en-US" sz="1600" dirty="0" smtClean="0">
                <a:solidFill>
                  <a:srgbClr val="000000"/>
                </a:solidFill>
                <a:cs typeface="Arial" charset="0"/>
              </a:rPr>
              <a:t>147</a:t>
            </a:r>
            <a:r>
              <a:rPr lang="en-US" sz="1600" baseline="0" dirty="0" smtClean="0">
                <a:solidFill>
                  <a:srgbClr val="000000"/>
                </a:solidFill>
                <a:cs typeface="Arial" charset="0"/>
              </a:rPr>
              <a:t>Nd</a:t>
            </a:r>
            <a:r>
              <a:rPr lang="en-US" sz="1600" baseline="0" dirty="0" smtClean="0">
                <a:cs typeface="Arial" charset="0"/>
              </a:rPr>
              <a:t> </a:t>
            </a:r>
            <a:r>
              <a:rPr lang="en-US" dirty="0" smtClean="0">
                <a:solidFill>
                  <a:srgbClr val="000000"/>
                </a:solidFill>
                <a:cs typeface="Arial" charset="0"/>
              </a:rPr>
              <a:t> </a:t>
            </a:r>
            <a:r>
              <a:rPr lang="en-US" sz="1600" baseline="0" dirty="0">
                <a:solidFill>
                  <a:srgbClr val="000000"/>
                </a:solidFill>
                <a:cs typeface="Arial" charset="0"/>
              </a:rPr>
              <a:t>fission product </a:t>
            </a:r>
            <a:r>
              <a:rPr lang="en-US" sz="1600" baseline="0" dirty="0" smtClean="0">
                <a:solidFill>
                  <a:srgbClr val="000000"/>
                </a:solidFill>
                <a:cs typeface="Arial" charset="0"/>
              </a:rPr>
              <a:t>yield:</a:t>
            </a:r>
          </a:p>
          <a:p>
            <a:pPr marL="0" indent="0">
              <a:lnSpc>
                <a:spcPct val="0"/>
              </a:lnSpc>
              <a:spcBef>
                <a:spcPts val="2275"/>
              </a:spcBef>
              <a:defRPr/>
            </a:pPr>
            <a:endParaRPr lang="en-US" sz="1600" baseline="0" dirty="0">
              <a:solidFill>
                <a:srgbClr val="000000"/>
              </a:solidFill>
              <a:cs typeface="Arial" charset="0"/>
            </a:endParaRPr>
          </a:p>
          <a:p>
            <a:pPr marL="0" indent="0">
              <a:lnSpc>
                <a:spcPct val="0"/>
              </a:lnSpc>
              <a:spcBef>
                <a:spcPts val="2275"/>
              </a:spcBef>
              <a:defRPr/>
            </a:pPr>
            <a:r>
              <a:rPr lang="en-US" sz="1600" baseline="0" dirty="0" smtClean="0">
                <a:solidFill>
                  <a:srgbClr val="000000"/>
                </a:solidFill>
                <a:cs typeface="Arial" charset="0"/>
              </a:rPr>
              <a:t>     </a:t>
            </a:r>
            <a:r>
              <a:rPr lang="en-US" dirty="0" smtClean="0">
                <a:solidFill>
                  <a:srgbClr val="000000"/>
                </a:solidFill>
                <a:cs typeface="Arial" charset="0"/>
              </a:rPr>
              <a:t> </a:t>
            </a:r>
            <a:r>
              <a:rPr lang="en-US" spc="10" dirty="0">
                <a:solidFill>
                  <a:srgbClr val="000000"/>
                </a:solidFill>
                <a:cs typeface="Arial" charset="0"/>
              </a:rPr>
              <a:t>4</a:t>
            </a:r>
            <a:r>
              <a:rPr lang="en-US" spc="10" dirty="0" smtClean="0">
                <a:solidFill>
                  <a:srgbClr val="000000"/>
                </a:solidFill>
                <a:cs typeface="Arial" charset="0"/>
              </a:rPr>
              <a:t>.7%/MeV </a:t>
            </a:r>
            <a:r>
              <a:rPr lang="en-US" spc="10" dirty="0">
                <a:solidFill>
                  <a:srgbClr val="000000"/>
                </a:solidFill>
                <a:cs typeface="Arial" charset="0"/>
              </a:rPr>
              <a:t>from 0.2 to 1.9 </a:t>
            </a:r>
            <a:r>
              <a:rPr lang="en-US" spc="10" dirty="0" smtClean="0">
                <a:solidFill>
                  <a:srgbClr val="000000"/>
                </a:solidFill>
                <a:cs typeface="Arial" charset="0"/>
              </a:rPr>
              <a:t>MeV (M. Chadwick) </a:t>
            </a:r>
          </a:p>
          <a:p>
            <a:pPr marL="0" indent="0">
              <a:lnSpc>
                <a:spcPct val="0"/>
              </a:lnSpc>
              <a:spcBef>
                <a:spcPts val="2275"/>
              </a:spcBef>
              <a:defRPr/>
            </a:pPr>
            <a:r>
              <a:rPr lang="en-US" spc="10" dirty="0" smtClean="0">
                <a:solidFill>
                  <a:srgbClr val="000000"/>
                </a:solidFill>
                <a:cs typeface="Arial" charset="0"/>
              </a:rPr>
              <a:t>      3.2%/</a:t>
            </a:r>
            <a:r>
              <a:rPr lang="en-US" spc="10" dirty="0">
                <a:solidFill>
                  <a:srgbClr val="000000"/>
                </a:solidFill>
                <a:cs typeface="Arial" charset="0"/>
              </a:rPr>
              <a:t>MeV from 0.2 to 1.9 MeV </a:t>
            </a:r>
            <a:r>
              <a:rPr lang="en-US" spc="10" dirty="0" smtClean="0">
                <a:solidFill>
                  <a:srgbClr val="000000"/>
                </a:solidFill>
                <a:cs typeface="Arial" charset="0"/>
              </a:rPr>
              <a:t>(I. Thompson)</a:t>
            </a:r>
            <a:r>
              <a:rPr lang="en-US" dirty="0" smtClean="0"/>
              <a:t>1</a:t>
            </a:r>
          </a:p>
          <a:p>
            <a:pPr marL="0" indent="0">
              <a:lnSpc>
                <a:spcPct val="0"/>
              </a:lnSpc>
              <a:spcBef>
                <a:spcPts val="2275"/>
              </a:spcBef>
              <a:defRPr/>
            </a:pPr>
            <a:endParaRPr lang="en-US" sz="1600" dirty="0"/>
          </a:p>
          <a:p>
            <a:pPr marL="0" indent="0">
              <a:tabLst/>
              <a:defRPr/>
            </a:pPr>
            <a:r>
              <a:rPr lang="en-US" sz="1600" b="1" dirty="0" smtClean="0">
                <a:solidFill>
                  <a:prstClr val="black"/>
                </a:solidFill>
                <a:latin typeface="Arial"/>
                <a:ea typeface="+mn-ea"/>
                <a:cs typeface="+mn-cs"/>
              </a:rPr>
              <a:t>         Relative </a:t>
            </a:r>
            <a:r>
              <a:rPr lang="en-US" sz="1600" b="1" dirty="0">
                <a:solidFill>
                  <a:prstClr val="black"/>
                </a:solidFill>
                <a:latin typeface="Arial"/>
                <a:ea typeface="+mn-ea"/>
                <a:cs typeface="+mn-cs"/>
              </a:rPr>
              <a:t>slope (%) = 100* [(FPY(E2)-FPY(E1)) / (E2-E1)] / FPY(E1</a:t>
            </a:r>
            <a:r>
              <a:rPr lang="en-US" sz="1600" b="1" dirty="0" smtClean="0">
                <a:solidFill>
                  <a:prstClr val="black"/>
                </a:solidFill>
                <a:latin typeface="Arial"/>
                <a:ea typeface="+mn-ea"/>
                <a:cs typeface="+mn-cs"/>
              </a:rPr>
              <a:t>) </a:t>
            </a:r>
            <a:endParaRPr lang="en-US" sz="1600" b="1" spc="10" dirty="0">
              <a:solidFill>
                <a:srgbClr val="000000"/>
              </a:solidFill>
              <a:cs typeface="Arial" charset="0"/>
            </a:endParaRPr>
          </a:p>
          <a:p>
            <a:pPr>
              <a:spcBef>
                <a:spcPts val="2275"/>
              </a:spcBef>
              <a:buFont typeface="Wingdings" charset="0"/>
              <a:buChar char=""/>
              <a:defRPr/>
            </a:pPr>
            <a:r>
              <a:rPr lang="en-US" dirty="0">
                <a:solidFill>
                  <a:srgbClr val="000000"/>
                </a:solidFill>
                <a:cs typeface="Arial" charset="0"/>
              </a:rPr>
              <a:t>Mostly low energy data from critical </a:t>
            </a:r>
            <a:r>
              <a:rPr lang="en-US" dirty="0" smtClean="0">
                <a:solidFill>
                  <a:srgbClr val="000000"/>
                </a:solidFill>
                <a:cs typeface="Arial" charset="0"/>
              </a:rPr>
              <a:t>assemblies </a:t>
            </a:r>
            <a:r>
              <a:rPr lang="en-US" dirty="0">
                <a:solidFill>
                  <a:srgbClr val="000000"/>
                </a:solidFill>
                <a:cs typeface="Arial" charset="0"/>
              </a:rPr>
              <a:t>or fast </a:t>
            </a:r>
            <a:r>
              <a:rPr lang="en-US" dirty="0" smtClean="0">
                <a:solidFill>
                  <a:srgbClr val="000000"/>
                </a:solidFill>
                <a:cs typeface="Arial" charset="0"/>
              </a:rPr>
              <a:t>reactors</a:t>
            </a:r>
          </a:p>
        </p:txBody>
      </p:sp>
      <p:sp>
        <p:nvSpPr>
          <p:cNvPr id="7173" name="Text Box 4"/>
          <p:cNvSpPr txBox="1">
            <a:spLocks noChangeArrowheads="1"/>
          </p:cNvSpPr>
          <p:nvPr/>
        </p:nvSpPr>
        <p:spPr bwMode="auto">
          <a:xfrm>
            <a:off x="261938" y="6056313"/>
            <a:ext cx="88233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pitchFamily="34" charset="0"/>
              </a:defRPr>
            </a:lvl1pPr>
            <a:lvl2pPr marL="742950" indent="-28575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itchFamily="34" charset="0"/>
              </a:defRPr>
            </a:lvl2pPr>
            <a:lvl3pPr marL="11430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defRPr>
            </a:lvl3pPr>
            <a:lvl4pPr marL="16002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itchFamily="34" charset="0"/>
              </a:defRPr>
            </a:lvl4pPr>
            <a:lvl5pPr marL="20574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itchFamily="34" charset="0"/>
              </a:defRPr>
            </a:lvl9pPr>
          </a:lstStyle>
          <a:p>
            <a:pPr>
              <a:spcBef>
                <a:spcPct val="0"/>
              </a:spcBef>
              <a:buFontTx/>
              <a:buNone/>
            </a:pPr>
            <a:r>
              <a:rPr lang="fi-FI" altLang="en-US" sz="1800">
                <a:solidFill>
                  <a:srgbClr val="000000"/>
                </a:solidFill>
                <a:ea typeface="ＭＳ Ｐゴシック" pitchFamily="34" charset="-128"/>
              </a:rPr>
              <a:t>M.B. Chadwick et al. </a:t>
            </a:r>
            <a:r>
              <a:rPr lang="en-US" altLang="en-US" sz="1800">
                <a:solidFill>
                  <a:srgbClr val="000000"/>
                </a:solidFill>
                <a:ea typeface="ＭＳ Ｐゴシック" pitchFamily="34" charset="-128"/>
              </a:rPr>
              <a:t>Nuclear Data Sheets 111 (2010) 2923; H.D Selby et al. Nuclear Data Sheets 111 (2010) 2891.</a:t>
            </a:r>
          </a:p>
          <a:p>
            <a:pPr>
              <a:spcBef>
                <a:spcPct val="0"/>
              </a:spcBef>
              <a:buFontTx/>
              <a:buNone/>
            </a:pPr>
            <a:r>
              <a:rPr lang="fi-FI" altLang="en-US" sz="1800">
                <a:solidFill>
                  <a:srgbClr val="000000"/>
                </a:solidFill>
                <a:ea typeface="ＭＳ Ｐゴシック" pitchFamily="34" charset="-128"/>
              </a:rPr>
              <a:t>P. Baisden et al, </a:t>
            </a:r>
            <a:r>
              <a:rPr lang="en-US" altLang="en-US" sz="1800">
                <a:solidFill>
                  <a:srgbClr val="000000"/>
                </a:solidFill>
                <a:ea typeface="ＭＳ Ｐゴシック" pitchFamily="34" charset="-128"/>
              </a:rPr>
              <a:t>LLNL-TR-426165, 2010; R. Henderson et al. LLNL-TR-418425-DRAFT;  I. Thompson et al. Nucl. Sci. Eng. </a:t>
            </a:r>
            <a:r>
              <a:rPr lang="en-US" altLang="en-US" sz="1800" b="1">
                <a:solidFill>
                  <a:srgbClr val="000000"/>
                </a:solidFill>
                <a:ea typeface="ＭＳ Ｐゴシック" pitchFamily="34" charset="-128"/>
              </a:rPr>
              <a:t>171</a:t>
            </a:r>
            <a:r>
              <a:rPr lang="en-US" altLang="en-US" sz="1800">
                <a:solidFill>
                  <a:srgbClr val="000000"/>
                </a:solidFill>
                <a:ea typeface="ＭＳ Ｐゴシック" pitchFamily="34" charset="-128"/>
              </a:rPr>
              <a:t>, 85 (2012)</a:t>
            </a:r>
          </a:p>
        </p:txBody>
      </p:sp>
      <p:sp>
        <p:nvSpPr>
          <p:cNvPr id="3" name="TextBox 2"/>
          <p:cNvSpPr txBox="1"/>
          <p:nvPr/>
        </p:nvSpPr>
        <p:spPr>
          <a:xfrm>
            <a:off x="6121400" y="3403600"/>
            <a:ext cx="1930400" cy="461963"/>
          </a:xfrm>
          <a:prstGeom prst="rect">
            <a:avLst/>
          </a:prstGeom>
          <a:noFill/>
        </p:spPr>
        <p:txBody>
          <a:bodyPr>
            <a:spAutoFit/>
          </a:bodyPr>
          <a:lstStyle/>
          <a:p>
            <a:pPr algn="ctr">
              <a:defRPr/>
            </a:pPr>
            <a:r>
              <a:rPr lang="en-US" sz="1200" dirty="0">
                <a:solidFill>
                  <a:srgbClr val="FF0000"/>
                </a:solidFill>
                <a:latin typeface="+mj-lt"/>
              </a:rPr>
              <a:t>There are no 147Nd data between 1.9 and 14 MeV</a:t>
            </a:r>
          </a:p>
        </p:txBody>
      </p:sp>
      <p:sp>
        <p:nvSpPr>
          <p:cNvPr id="4" name="TextBox 3"/>
          <p:cNvSpPr txBox="1"/>
          <p:nvPr/>
        </p:nvSpPr>
        <p:spPr>
          <a:xfrm>
            <a:off x="231775" y="4953000"/>
            <a:ext cx="4864100" cy="1104900"/>
          </a:xfrm>
          <a:prstGeom prst="rect">
            <a:avLst/>
          </a:prstGeom>
          <a:noFill/>
        </p:spPr>
        <p:txBody>
          <a:bodyPr>
            <a:spAutoFit/>
          </a:bodyPr>
          <a:lstStyle/>
          <a:p>
            <a:pPr>
              <a:spcBef>
                <a:spcPts val="2275"/>
              </a:spcBef>
              <a:buFont typeface="Wingdings" charset="0"/>
              <a:buChar char=""/>
              <a:defRPr/>
            </a:pPr>
            <a:r>
              <a:rPr lang="en-US" sz="1600" dirty="0">
                <a:solidFill>
                  <a:srgbClr val="000000"/>
                </a:solidFill>
                <a:cs typeface="Arial" charset="0"/>
              </a:rPr>
              <a:t>    </a:t>
            </a:r>
            <a:r>
              <a:rPr lang="en-US" sz="2800" dirty="0">
                <a:solidFill>
                  <a:srgbClr val="000000"/>
                </a:solidFill>
                <a:latin typeface="+mj-lt"/>
                <a:cs typeface="Arial" charset="0"/>
              </a:rPr>
              <a:t>Not</a:t>
            </a:r>
            <a:r>
              <a:rPr lang="en-US" sz="2800" baseline="0" dirty="0">
                <a:solidFill>
                  <a:srgbClr val="000000"/>
                </a:solidFill>
                <a:latin typeface="+mj-lt"/>
                <a:cs typeface="Arial" charset="0"/>
              </a:rPr>
              <a:t> </a:t>
            </a:r>
            <a:r>
              <a:rPr lang="en-US" sz="2800" dirty="0">
                <a:solidFill>
                  <a:srgbClr val="000000"/>
                </a:solidFill>
                <a:latin typeface="+mj-lt"/>
                <a:cs typeface="Arial" charset="0"/>
              </a:rPr>
              <a:t>many data exist in the MeV</a:t>
            </a:r>
            <a:r>
              <a:rPr lang="en-US" sz="2800" baseline="0" dirty="0">
                <a:solidFill>
                  <a:srgbClr val="000000"/>
                </a:solidFill>
                <a:latin typeface="+mj-lt"/>
                <a:cs typeface="Arial" charset="0"/>
              </a:rPr>
              <a:t> </a:t>
            </a:r>
            <a:r>
              <a:rPr lang="en-US" sz="2800" dirty="0">
                <a:solidFill>
                  <a:srgbClr val="000000"/>
                </a:solidFill>
                <a:latin typeface="+mj-lt"/>
                <a:cs typeface="Arial" charset="0"/>
              </a:rPr>
              <a:t>range</a:t>
            </a:r>
          </a:p>
          <a:p>
            <a:pPr>
              <a:spcBef>
                <a:spcPts val="2275"/>
              </a:spcBef>
              <a:buFont typeface="Wingdings" charset="0"/>
              <a:buChar char=""/>
              <a:defRPr/>
            </a:pPr>
            <a:r>
              <a:rPr lang="en-US" sz="2800" dirty="0">
                <a:solidFill>
                  <a:srgbClr val="000000"/>
                </a:solidFill>
                <a:latin typeface="+mj-lt"/>
                <a:cs typeface="Arial" charset="0"/>
              </a:rPr>
              <a:t>Large discrepancy (~20%)  at 14 MeV </a:t>
            </a:r>
          </a:p>
        </p:txBody>
      </p:sp>
      <p:sp>
        <p:nvSpPr>
          <p:cNvPr id="7176" name="Rectangle 14"/>
          <p:cNvSpPr>
            <a:spLocks noChangeArrowheads="1"/>
          </p:cNvSpPr>
          <p:nvPr/>
        </p:nvSpPr>
        <p:spPr bwMode="auto">
          <a:xfrm>
            <a:off x="5834063" y="838200"/>
            <a:ext cx="142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600">
                <a:solidFill>
                  <a:srgbClr val="000000"/>
                </a:solidFill>
                <a:latin typeface="Times New Roman" pitchFamily="18" charset="0"/>
                <a:cs typeface="Arial" pitchFamily="34" charset="0"/>
              </a:rPr>
              <a:t>239</a:t>
            </a:r>
            <a:r>
              <a:rPr lang="en-US" altLang="en-US" sz="1600" baseline="0">
                <a:solidFill>
                  <a:srgbClr val="000000"/>
                </a:solidFill>
                <a:latin typeface="Times New Roman" pitchFamily="18" charset="0"/>
                <a:cs typeface="Arial" pitchFamily="34" charset="0"/>
              </a:rPr>
              <a:t>Pu(n,f)</a:t>
            </a:r>
            <a:r>
              <a:rPr lang="en-US" altLang="en-US" sz="1600">
                <a:solidFill>
                  <a:srgbClr val="000000"/>
                </a:solidFill>
                <a:latin typeface="Times New Roman" pitchFamily="18" charset="0"/>
                <a:cs typeface="Arial" pitchFamily="34" charset="0"/>
              </a:rPr>
              <a:t>147</a:t>
            </a:r>
            <a:r>
              <a:rPr lang="en-US" altLang="en-US" sz="1600" baseline="0">
                <a:solidFill>
                  <a:srgbClr val="000000"/>
                </a:solidFill>
                <a:latin typeface="Times New Roman" pitchFamily="18" charset="0"/>
                <a:cs typeface="Arial" pitchFamily="34" charset="0"/>
              </a:rPr>
              <a:t>Nd</a:t>
            </a:r>
            <a:endParaRPr lang="en-US" altLang="en-US" sz="1600" baseline="0">
              <a:latin typeface="Times New Roman" pitchFamily="18" charset="0"/>
            </a:endParaRPr>
          </a:p>
          <a:p>
            <a:pPr>
              <a:spcBef>
                <a:spcPct val="0"/>
              </a:spcBef>
              <a:buFontTx/>
              <a:buNone/>
            </a:pPr>
            <a:endParaRPr lang="en-US" altLang="en-US" sz="1600" baseline="0">
              <a:latin typeface="Times New Roman" pitchFamily="18" charset="0"/>
            </a:endParaRPr>
          </a:p>
        </p:txBody>
      </p:sp>
      <p:pic>
        <p:nvPicPr>
          <p:cNvPr id="7177" name="Picture 7" descr="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9225" y="3309938"/>
            <a:ext cx="33194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4"/>
          <p:cNvSpPr>
            <a:spLocks noChangeArrowheads="1"/>
          </p:cNvSpPr>
          <p:nvPr/>
        </p:nvSpPr>
        <p:spPr bwMode="auto">
          <a:xfrm>
            <a:off x="6956425" y="3429000"/>
            <a:ext cx="1425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600">
                <a:solidFill>
                  <a:srgbClr val="000000"/>
                </a:solidFill>
                <a:latin typeface="Times New Roman" pitchFamily="18" charset="0"/>
                <a:cs typeface="Arial" pitchFamily="34" charset="0"/>
              </a:rPr>
              <a:t>239</a:t>
            </a:r>
            <a:r>
              <a:rPr lang="en-US" altLang="en-US" sz="1600" baseline="0">
                <a:solidFill>
                  <a:srgbClr val="000000"/>
                </a:solidFill>
                <a:latin typeface="Times New Roman" pitchFamily="18" charset="0"/>
                <a:cs typeface="Arial" pitchFamily="34" charset="0"/>
              </a:rPr>
              <a:t>Pu(n,f)</a:t>
            </a:r>
            <a:r>
              <a:rPr lang="en-US" altLang="en-US" sz="1600">
                <a:solidFill>
                  <a:srgbClr val="000000"/>
                </a:solidFill>
                <a:latin typeface="Times New Roman" pitchFamily="18" charset="0"/>
                <a:cs typeface="Arial" pitchFamily="34" charset="0"/>
              </a:rPr>
              <a:t>147</a:t>
            </a:r>
            <a:r>
              <a:rPr lang="en-US" altLang="en-US" sz="1600" baseline="0">
                <a:solidFill>
                  <a:srgbClr val="000000"/>
                </a:solidFill>
                <a:latin typeface="Times New Roman" pitchFamily="18" charset="0"/>
                <a:cs typeface="Arial" pitchFamily="34" charset="0"/>
              </a:rPr>
              <a:t>Nd</a:t>
            </a:r>
            <a:endParaRPr lang="en-US" altLang="en-US" sz="1600" baseline="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5600" y="524936"/>
            <a:ext cx="8703733" cy="364064"/>
          </a:xfrm>
          <a:extLst/>
        </p:spPr>
        <p:txBody>
          <a:bodyPr/>
          <a:lstStyle/>
          <a:p>
            <a:pPr>
              <a:defRPr/>
            </a:pPr>
            <a:r>
              <a:rPr lang="en-US" sz="2400" dirty="0" smtClean="0"/>
              <a:t>Theory Prediction</a:t>
            </a:r>
            <a:endParaRPr lang="en-US" sz="2400" dirty="0"/>
          </a:p>
        </p:txBody>
      </p:sp>
      <p:sp>
        <p:nvSpPr>
          <p:cNvPr id="8195" name="TextBox 12"/>
          <p:cNvSpPr txBox="1">
            <a:spLocks noChangeArrowheads="1"/>
          </p:cNvSpPr>
          <p:nvPr/>
        </p:nvSpPr>
        <p:spPr bwMode="auto">
          <a:xfrm>
            <a:off x="2514600" y="5889625"/>
            <a:ext cx="5532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a:latin typeface="Times New Roman" pitchFamily="18" charset="0"/>
              </a:rPr>
              <a:t>J. Lestone. Nuclear Data Sheets 112 (2011) 3120</a:t>
            </a:r>
          </a:p>
          <a:p>
            <a:pPr>
              <a:spcBef>
                <a:spcPct val="0"/>
              </a:spcBef>
              <a:buFontTx/>
              <a:buNone/>
            </a:pPr>
            <a:r>
              <a:rPr lang="en-US" altLang="en-US" sz="2400">
                <a:latin typeface="Times New Roman" pitchFamily="18" charset="0"/>
              </a:rPr>
              <a:t>T. Kawano </a:t>
            </a:r>
            <a:r>
              <a:rPr lang="en-US" altLang="en-US" sz="2400" i="1">
                <a:latin typeface="Times New Roman" pitchFamily="18" charset="0"/>
              </a:rPr>
              <a:t>et al.</a:t>
            </a:r>
            <a:r>
              <a:rPr lang="en-US" altLang="en-US" sz="2400">
                <a:latin typeface="Times New Roman" pitchFamily="18" charset="0"/>
              </a:rPr>
              <a:t> J. Nucl. Sci. Technol. 50 (2013) 1034</a:t>
            </a:r>
          </a:p>
        </p:txBody>
      </p:sp>
      <p:pic>
        <p:nvPicPr>
          <p:cNvPr id="8196" name="Picture 2" descr="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688" y="1206500"/>
            <a:ext cx="5718175"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5600" y="524936"/>
            <a:ext cx="8703733" cy="364064"/>
          </a:xfrm>
          <a:extLst/>
        </p:spPr>
        <p:txBody>
          <a:bodyPr/>
          <a:lstStyle/>
          <a:p>
            <a:pPr>
              <a:defRPr/>
            </a:pPr>
            <a:r>
              <a:rPr lang="en-US" sz="2400" dirty="0"/>
              <a:t>Theory Prediction</a:t>
            </a:r>
          </a:p>
        </p:txBody>
      </p:sp>
      <p:pic>
        <p:nvPicPr>
          <p:cNvPr id="9219" name="Picture 1" desc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688" y="1206500"/>
            <a:ext cx="5718175"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4"/>
          <p:cNvSpPr txBox="1">
            <a:spLocks noChangeArrowheads="1"/>
          </p:cNvSpPr>
          <p:nvPr/>
        </p:nvSpPr>
        <p:spPr bwMode="auto">
          <a:xfrm>
            <a:off x="4173538" y="1905000"/>
            <a:ext cx="2684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600" baseline="0">
                <a:latin typeface="Times New Roman" pitchFamily="18" charset="0"/>
              </a:rPr>
              <a:t>GEF Code, Version 2.2, 2013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609600"/>
            <a:ext cx="7086600" cy="3559175"/>
          </a:xfrm>
          <a:prstGeom prst="rect">
            <a:avLst/>
          </a:prstGeom>
        </p:spPr>
        <p:txBody>
          <a:bodyPr>
            <a:spAutoFit/>
          </a:bodyPr>
          <a:lstStyle/>
          <a:p>
            <a:pPr>
              <a:spcBef>
                <a:spcPts val="1200"/>
              </a:spcBef>
              <a:defRPr/>
            </a:pPr>
            <a:endParaRPr lang="en-US" spc="10" dirty="0">
              <a:solidFill>
                <a:srgbClr val="000000"/>
              </a:solidFill>
              <a:cs typeface="Arial" charset="0"/>
            </a:endParaRPr>
          </a:p>
          <a:p>
            <a:pPr>
              <a:spcBef>
                <a:spcPts val="1200"/>
              </a:spcBef>
              <a:defRPr/>
            </a:pPr>
            <a:endParaRPr lang="en-US" spc="10" dirty="0">
              <a:solidFill>
                <a:srgbClr val="000000"/>
              </a:solidFill>
              <a:cs typeface="Arial" charset="0"/>
            </a:endParaRPr>
          </a:p>
          <a:p>
            <a:pPr>
              <a:spcBef>
                <a:spcPts val="1200"/>
              </a:spcBef>
              <a:defRPr/>
            </a:pPr>
            <a:r>
              <a:rPr lang="en-US" baseline="0" dirty="0"/>
              <a:t>                                 </a:t>
            </a:r>
            <a:r>
              <a:rPr lang="en-US" sz="4000" b="1" dirty="0">
                <a:solidFill>
                  <a:srgbClr val="214A8F"/>
                </a:solidFill>
                <a:latin typeface="Arial"/>
                <a:cs typeface="Arial"/>
              </a:rPr>
              <a:t>Approach</a:t>
            </a:r>
          </a:p>
          <a:p>
            <a:pPr>
              <a:spcBef>
                <a:spcPts val="1200"/>
              </a:spcBef>
              <a:defRPr/>
            </a:pPr>
            <a:endParaRPr lang="en-US" sz="4000" b="1" dirty="0">
              <a:solidFill>
                <a:srgbClr val="214A8F"/>
              </a:solidFill>
              <a:latin typeface="Arial"/>
              <a:cs typeface="Arial"/>
            </a:endParaRPr>
          </a:p>
          <a:p>
            <a:pPr marL="285750" indent="-285750">
              <a:spcBef>
                <a:spcPts val="1200"/>
              </a:spcBef>
              <a:buFont typeface="Wingdings" charset="2"/>
              <a:buChar char="Ø"/>
              <a:defRPr/>
            </a:pPr>
            <a:r>
              <a:rPr lang="en-US" sz="4000" dirty="0">
                <a:cs typeface="Arial" charset="0"/>
              </a:rPr>
              <a:t>Mono-energetic neutron beams</a:t>
            </a:r>
          </a:p>
          <a:p>
            <a:pPr marL="285750" indent="-285750">
              <a:spcBef>
                <a:spcPts val="1200"/>
              </a:spcBef>
              <a:buFont typeface="Wingdings" charset="2"/>
              <a:buChar char="Ø"/>
              <a:defRPr/>
            </a:pPr>
            <a:r>
              <a:rPr lang="en-US" sz="4000" dirty="0">
                <a:cs typeface="Arial" charset="0"/>
              </a:rPr>
              <a:t>Dual fission chambers </a:t>
            </a:r>
            <a:r>
              <a:rPr lang="en-US" sz="4000" dirty="0">
                <a:cs typeface="Arial" charset="0"/>
                <a:sym typeface="Wingdings"/>
              </a:rPr>
              <a:t> to get absolute yields</a:t>
            </a:r>
          </a:p>
          <a:p>
            <a:pPr marL="285750" indent="-285750">
              <a:spcBef>
                <a:spcPts val="1200"/>
              </a:spcBef>
              <a:buFont typeface="Wingdings" charset="2"/>
              <a:buChar char="Ø"/>
              <a:defRPr/>
            </a:pPr>
            <a:r>
              <a:rPr lang="en-US" sz="4000" dirty="0">
                <a:cs typeface="Arial" charset="0"/>
                <a:sym typeface="Wingdings"/>
              </a:rPr>
              <a:t>High-resolution </a:t>
            </a:r>
            <a:r>
              <a:rPr lang="en-US" sz="4000" dirty="0">
                <a:latin typeface="Symbol" charset="2"/>
                <a:cs typeface="Symbol" charset="2"/>
                <a:sym typeface="Wingdings"/>
              </a:rPr>
              <a:t>g</a:t>
            </a:r>
            <a:r>
              <a:rPr lang="en-US" sz="4000" dirty="0">
                <a:cs typeface="Arial" charset="0"/>
                <a:sym typeface="Wingdings"/>
              </a:rPr>
              <a:t>-ray spectroscopy</a:t>
            </a: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1975"/>
            <a:ext cx="91440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ext Box 5"/>
          <p:cNvSpPr txBox="1">
            <a:spLocks noChangeArrowheads="1"/>
          </p:cNvSpPr>
          <p:nvPr/>
        </p:nvSpPr>
        <p:spPr bwMode="auto">
          <a:xfrm>
            <a:off x="1023938" y="152400"/>
            <a:ext cx="7129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baseline="0"/>
              <a:t>Floor Plan of TUNL (Triangle Universities Nuclear Laboratory)</a:t>
            </a:r>
          </a:p>
        </p:txBody>
      </p:sp>
      <p:sp>
        <p:nvSpPr>
          <p:cNvPr id="11268" name="Rectangle 1"/>
          <p:cNvSpPr>
            <a:spLocks noChangeArrowheads="1"/>
          </p:cNvSpPr>
          <p:nvPr/>
        </p:nvSpPr>
        <p:spPr bwMode="auto">
          <a:xfrm>
            <a:off x="1295400" y="4275138"/>
            <a:ext cx="7391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aseline="0">
                <a:latin typeface="Times New Roman" pitchFamily="18" charset="0"/>
              </a:rPr>
              <a:t>For neutron energies below E</a:t>
            </a:r>
            <a:r>
              <a:rPr lang="en-US" altLang="en-US" sz="2400" baseline="-25000">
                <a:latin typeface="Times New Roman" pitchFamily="18" charset="0"/>
              </a:rPr>
              <a:t>n</a:t>
            </a:r>
            <a:r>
              <a:rPr lang="en-US" altLang="en-US" sz="2400" baseline="0">
                <a:latin typeface="Times New Roman" pitchFamily="18" charset="0"/>
              </a:rPr>
              <a:t>=0.6 MeV: </a:t>
            </a:r>
            <a:r>
              <a:rPr lang="en-US" altLang="en-US" sz="2400">
                <a:solidFill>
                  <a:srgbClr val="002060"/>
                </a:solidFill>
                <a:latin typeface="Times New Roman" pitchFamily="18" charset="0"/>
              </a:rPr>
              <a:t>7</a:t>
            </a:r>
            <a:r>
              <a:rPr lang="en-US" altLang="en-US" sz="2400" baseline="0">
                <a:solidFill>
                  <a:srgbClr val="002060"/>
                </a:solidFill>
                <a:latin typeface="Times New Roman" pitchFamily="18" charset="0"/>
              </a:rPr>
              <a:t>Li(p,n)</a:t>
            </a:r>
            <a:r>
              <a:rPr lang="en-US" altLang="en-US" sz="2400">
                <a:solidFill>
                  <a:srgbClr val="002060"/>
                </a:solidFill>
                <a:latin typeface="Times New Roman" pitchFamily="18" charset="0"/>
              </a:rPr>
              <a:t>7</a:t>
            </a:r>
            <a:r>
              <a:rPr lang="en-US" altLang="en-US" sz="2400" baseline="0">
                <a:solidFill>
                  <a:srgbClr val="002060"/>
                </a:solidFill>
                <a:latin typeface="Times New Roman" pitchFamily="18" charset="0"/>
              </a:rPr>
              <a:t>Be</a:t>
            </a:r>
          </a:p>
        </p:txBody>
      </p:sp>
      <p:sp>
        <p:nvSpPr>
          <p:cNvPr id="11269" name="Rectangle 2"/>
          <p:cNvSpPr>
            <a:spLocks noChangeArrowheads="1"/>
          </p:cNvSpPr>
          <p:nvPr/>
        </p:nvSpPr>
        <p:spPr bwMode="auto">
          <a:xfrm>
            <a:off x="990600" y="4800600"/>
            <a:ext cx="701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aseline="0">
                <a:latin typeface="Times New Roman" pitchFamily="18" charset="0"/>
              </a:rPr>
              <a:t>For neutron energies below  E</a:t>
            </a:r>
            <a:r>
              <a:rPr lang="en-US" altLang="en-US" sz="2400" baseline="-25000">
                <a:latin typeface="Times New Roman" pitchFamily="18" charset="0"/>
              </a:rPr>
              <a:t>n</a:t>
            </a:r>
            <a:r>
              <a:rPr lang="en-US" altLang="en-US" sz="2400" baseline="0">
                <a:latin typeface="Times New Roman" pitchFamily="18" charset="0"/>
              </a:rPr>
              <a:t>=4 MeV: </a:t>
            </a:r>
            <a:r>
              <a:rPr lang="en-US" altLang="en-US" sz="2400">
                <a:solidFill>
                  <a:srgbClr val="FF0066"/>
                </a:solidFill>
                <a:latin typeface="Times New Roman" pitchFamily="18" charset="0"/>
              </a:rPr>
              <a:t>3</a:t>
            </a:r>
            <a:r>
              <a:rPr lang="en-US" altLang="en-US" sz="2400" baseline="0">
                <a:solidFill>
                  <a:srgbClr val="FF0066"/>
                </a:solidFill>
                <a:latin typeface="Times New Roman" pitchFamily="18" charset="0"/>
              </a:rPr>
              <a:t>H(p,n)</a:t>
            </a:r>
            <a:r>
              <a:rPr lang="en-US" altLang="en-US" sz="2400">
                <a:solidFill>
                  <a:srgbClr val="FF0066"/>
                </a:solidFill>
                <a:latin typeface="Times New Roman" pitchFamily="18" charset="0"/>
              </a:rPr>
              <a:t>3</a:t>
            </a:r>
            <a:r>
              <a:rPr lang="en-US" altLang="en-US" sz="2400" baseline="0">
                <a:solidFill>
                  <a:srgbClr val="FF0066"/>
                </a:solidFill>
                <a:latin typeface="Times New Roman" pitchFamily="18" charset="0"/>
              </a:rPr>
              <a:t>He</a:t>
            </a:r>
          </a:p>
        </p:txBody>
      </p:sp>
      <p:sp>
        <p:nvSpPr>
          <p:cNvPr id="11270" name="Rectangle 3"/>
          <p:cNvSpPr>
            <a:spLocks noChangeArrowheads="1"/>
          </p:cNvSpPr>
          <p:nvPr/>
        </p:nvSpPr>
        <p:spPr bwMode="auto">
          <a:xfrm>
            <a:off x="1295400" y="5341938"/>
            <a:ext cx="655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baseline="0">
                <a:latin typeface="Times New Roman" pitchFamily="18" charset="0"/>
              </a:rPr>
              <a:t>For neutron energies above E</a:t>
            </a:r>
            <a:r>
              <a:rPr lang="en-US" altLang="en-US" sz="2400" baseline="-25000">
                <a:latin typeface="Times New Roman" pitchFamily="18" charset="0"/>
              </a:rPr>
              <a:t>n</a:t>
            </a:r>
            <a:r>
              <a:rPr lang="en-US" altLang="en-US" sz="2400" baseline="0">
                <a:latin typeface="Times New Roman" pitchFamily="18" charset="0"/>
              </a:rPr>
              <a:t>=4 MeV: </a:t>
            </a:r>
            <a:r>
              <a:rPr lang="en-US" altLang="en-US" sz="2400">
                <a:latin typeface="Times New Roman" pitchFamily="18" charset="0"/>
              </a:rPr>
              <a:t> 2</a:t>
            </a:r>
            <a:r>
              <a:rPr lang="en-US" altLang="en-US" sz="2400" baseline="0">
                <a:latin typeface="Times New Roman" pitchFamily="18" charset="0"/>
              </a:rPr>
              <a:t>H(d,n)</a:t>
            </a:r>
            <a:r>
              <a:rPr lang="en-US" altLang="en-US" sz="2400">
                <a:latin typeface="Times New Roman" pitchFamily="18" charset="0"/>
              </a:rPr>
              <a:t>3</a:t>
            </a:r>
            <a:r>
              <a:rPr lang="en-US" altLang="en-US" sz="2400" baseline="0">
                <a:latin typeface="Times New Roman" pitchFamily="18" charset="0"/>
              </a:rPr>
              <a:t>He</a:t>
            </a:r>
          </a:p>
        </p:txBody>
      </p:sp>
      <p:sp>
        <p:nvSpPr>
          <p:cNvPr id="11271" name="Rectangle 4"/>
          <p:cNvSpPr>
            <a:spLocks noChangeArrowheads="1"/>
          </p:cNvSpPr>
          <p:nvPr/>
        </p:nvSpPr>
        <p:spPr bwMode="auto">
          <a:xfrm>
            <a:off x="-76200" y="5862638"/>
            <a:ext cx="922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aseline="0">
                <a:latin typeface="Times New Roman" pitchFamily="18" charset="0"/>
              </a:rPr>
              <a:t>For neutron energies above E</a:t>
            </a:r>
            <a:r>
              <a:rPr lang="en-US" altLang="en-US" sz="2400" baseline="-25000">
                <a:latin typeface="Times New Roman" pitchFamily="18" charset="0"/>
              </a:rPr>
              <a:t>n</a:t>
            </a:r>
            <a:r>
              <a:rPr lang="en-US" altLang="en-US" sz="2400" baseline="0">
                <a:latin typeface="Times New Roman" pitchFamily="18" charset="0"/>
              </a:rPr>
              <a:t>=14.5 MeV and below 30 MeV: </a:t>
            </a:r>
            <a:r>
              <a:rPr lang="en-US" altLang="en-US" sz="2400">
                <a:solidFill>
                  <a:srgbClr val="33CC33"/>
                </a:solidFill>
                <a:latin typeface="Times New Roman" pitchFamily="18" charset="0"/>
              </a:rPr>
              <a:t>3</a:t>
            </a:r>
            <a:r>
              <a:rPr lang="en-US" altLang="en-US" sz="2400" baseline="0">
                <a:solidFill>
                  <a:srgbClr val="33CC33"/>
                </a:solidFill>
                <a:latin typeface="Times New Roman" pitchFamily="18" charset="0"/>
              </a:rPr>
              <a:t>H(d,n)</a:t>
            </a:r>
            <a:r>
              <a:rPr lang="en-US" altLang="en-US" sz="2400">
                <a:solidFill>
                  <a:srgbClr val="33CC33"/>
                </a:solidFill>
                <a:latin typeface="Times New Roman" pitchFamily="18" charset="0"/>
              </a:rPr>
              <a:t>4</a:t>
            </a:r>
            <a:r>
              <a:rPr lang="en-US" altLang="en-US" sz="2400" baseline="0">
                <a:solidFill>
                  <a:srgbClr val="33CC33"/>
                </a:solidFill>
                <a:latin typeface="Times New Roman" pitchFamily="18" charset="0"/>
              </a:rPr>
              <a:t>He</a:t>
            </a:r>
            <a:r>
              <a:rPr lang="en-US" altLang="en-US" sz="2400">
                <a:latin typeface="Times New Roman"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90700"/>
            <a:ext cx="83820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ext Box 5"/>
          <p:cNvSpPr txBox="1">
            <a:spLocks noChangeArrowheads="1"/>
          </p:cNvSpPr>
          <p:nvPr/>
        </p:nvSpPr>
        <p:spPr bwMode="auto">
          <a:xfrm>
            <a:off x="3108325" y="990600"/>
            <a:ext cx="1773238"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aseline="0">
                <a:latin typeface="Times New Roman" pitchFamily="18" charset="0"/>
              </a:rPr>
              <a:t>Thick Target</a:t>
            </a:r>
          </a:p>
        </p:txBody>
      </p:sp>
      <p:sp>
        <p:nvSpPr>
          <p:cNvPr id="12292" name="Line 6"/>
          <p:cNvSpPr>
            <a:spLocks noChangeShapeType="1"/>
          </p:cNvSpPr>
          <p:nvPr/>
        </p:nvSpPr>
        <p:spPr bwMode="auto">
          <a:xfrm>
            <a:off x="4114800" y="1524000"/>
            <a:ext cx="10668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3" name="Text Box 7"/>
          <p:cNvSpPr txBox="1">
            <a:spLocks noChangeArrowheads="1"/>
          </p:cNvSpPr>
          <p:nvPr/>
        </p:nvSpPr>
        <p:spPr bwMode="auto">
          <a:xfrm>
            <a:off x="4943475" y="990600"/>
            <a:ext cx="2528888"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aseline="0">
                <a:latin typeface="Times New Roman" pitchFamily="18" charset="0"/>
              </a:rPr>
              <a:t>Thin Monitor Foils</a:t>
            </a:r>
          </a:p>
        </p:txBody>
      </p:sp>
      <p:sp>
        <p:nvSpPr>
          <p:cNvPr id="12294" name="Line 8"/>
          <p:cNvSpPr>
            <a:spLocks noChangeShapeType="1"/>
          </p:cNvSpPr>
          <p:nvPr/>
        </p:nvSpPr>
        <p:spPr bwMode="auto">
          <a:xfrm flipH="1">
            <a:off x="5562600" y="1600200"/>
            <a:ext cx="60960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Line 9"/>
          <p:cNvSpPr>
            <a:spLocks noChangeShapeType="1"/>
          </p:cNvSpPr>
          <p:nvPr/>
        </p:nvSpPr>
        <p:spPr bwMode="auto">
          <a:xfrm flipH="1">
            <a:off x="5943600" y="1524000"/>
            <a:ext cx="228600" cy="2895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Text Box 10"/>
          <p:cNvSpPr txBox="1">
            <a:spLocks noChangeArrowheads="1"/>
          </p:cNvSpPr>
          <p:nvPr/>
        </p:nvSpPr>
        <p:spPr bwMode="auto">
          <a:xfrm>
            <a:off x="4019550" y="6172200"/>
            <a:ext cx="2386013"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aseline="0">
                <a:latin typeface="Times New Roman" pitchFamily="18" charset="0"/>
              </a:rPr>
              <a:t>Fission Chambers</a:t>
            </a:r>
          </a:p>
        </p:txBody>
      </p:sp>
      <p:sp>
        <p:nvSpPr>
          <p:cNvPr id="12297" name="Line 11"/>
          <p:cNvSpPr>
            <a:spLocks noChangeShapeType="1"/>
          </p:cNvSpPr>
          <p:nvPr/>
        </p:nvSpPr>
        <p:spPr bwMode="auto">
          <a:xfrm flipH="1" flipV="1">
            <a:off x="4038600" y="3200400"/>
            <a:ext cx="1066800" cy="2895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Line 12"/>
          <p:cNvSpPr>
            <a:spLocks noChangeShapeType="1"/>
          </p:cNvSpPr>
          <p:nvPr/>
        </p:nvSpPr>
        <p:spPr bwMode="auto">
          <a:xfrm flipV="1">
            <a:off x="5105400" y="4953000"/>
            <a:ext cx="2286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Line 13"/>
          <p:cNvSpPr>
            <a:spLocks noChangeShapeType="1"/>
          </p:cNvSpPr>
          <p:nvPr/>
        </p:nvSpPr>
        <p:spPr bwMode="auto">
          <a:xfrm>
            <a:off x="1371600" y="51054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0" name="Text Box 14"/>
          <p:cNvSpPr txBox="1">
            <a:spLocks noChangeArrowheads="1"/>
          </p:cNvSpPr>
          <p:nvPr/>
        </p:nvSpPr>
        <p:spPr bwMode="auto">
          <a:xfrm>
            <a:off x="833438" y="6172200"/>
            <a:ext cx="1557337"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aseline="0">
                <a:latin typeface="Times New Roman" pitchFamily="18" charset="0"/>
              </a:rPr>
              <a:t>Gas Inflow</a:t>
            </a:r>
          </a:p>
        </p:txBody>
      </p:sp>
      <p:sp>
        <p:nvSpPr>
          <p:cNvPr id="12301" name="Line 15"/>
          <p:cNvSpPr>
            <a:spLocks noChangeShapeType="1"/>
          </p:cNvSpPr>
          <p:nvPr/>
        </p:nvSpPr>
        <p:spPr bwMode="auto">
          <a:xfrm flipV="1">
            <a:off x="1676400" y="5105400"/>
            <a:ext cx="152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2" name="Text Box 16"/>
          <p:cNvSpPr txBox="1">
            <a:spLocks noChangeArrowheads="1"/>
          </p:cNvSpPr>
          <p:nvPr/>
        </p:nvSpPr>
        <p:spPr bwMode="auto">
          <a:xfrm>
            <a:off x="47625" y="66675"/>
            <a:ext cx="3381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800" baseline="0">
                <a:latin typeface="Times New Roman" pitchFamily="18" charset="0"/>
              </a:rPr>
              <a:t>Dual Fission Chamber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1200" y="4176713"/>
            <a:ext cx="2590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5" name="Group 11"/>
          <p:cNvGrpSpPr>
            <a:grpSpLocks/>
          </p:cNvGrpSpPr>
          <p:nvPr/>
        </p:nvGrpSpPr>
        <p:grpSpPr bwMode="auto">
          <a:xfrm>
            <a:off x="1541463" y="1322388"/>
            <a:ext cx="2257425" cy="1497012"/>
            <a:chOff x="768" y="2609"/>
            <a:chExt cx="1422" cy="943"/>
          </a:xfrm>
        </p:grpSpPr>
        <p:sp>
          <p:nvSpPr>
            <p:cNvPr id="13349" name="Line 12"/>
            <p:cNvSpPr>
              <a:spLocks noChangeShapeType="1"/>
            </p:cNvSpPr>
            <p:nvPr/>
          </p:nvSpPr>
          <p:spPr bwMode="auto">
            <a:xfrm>
              <a:off x="1680" y="3456"/>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3350" name="Group 13"/>
            <p:cNvGrpSpPr>
              <a:grpSpLocks/>
            </p:cNvGrpSpPr>
            <p:nvPr/>
          </p:nvGrpSpPr>
          <p:grpSpPr bwMode="auto">
            <a:xfrm>
              <a:off x="768" y="2609"/>
              <a:ext cx="1422" cy="943"/>
              <a:chOff x="768" y="2609"/>
              <a:chExt cx="1422" cy="943"/>
            </a:xfrm>
          </p:grpSpPr>
          <p:sp>
            <p:nvSpPr>
              <p:cNvPr id="13351" name="Line 14"/>
              <p:cNvSpPr>
                <a:spLocks noChangeShapeType="1"/>
              </p:cNvSpPr>
              <p:nvPr/>
            </p:nvSpPr>
            <p:spPr bwMode="auto">
              <a:xfrm>
                <a:off x="2064" y="3264"/>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3352" name="Group 15"/>
              <p:cNvGrpSpPr>
                <a:grpSpLocks/>
              </p:cNvGrpSpPr>
              <p:nvPr/>
            </p:nvGrpSpPr>
            <p:grpSpPr bwMode="auto">
              <a:xfrm>
                <a:off x="768" y="2609"/>
                <a:ext cx="1422" cy="943"/>
                <a:chOff x="768" y="2609"/>
                <a:chExt cx="1422" cy="943"/>
              </a:xfrm>
            </p:grpSpPr>
            <p:sp>
              <p:nvSpPr>
                <p:cNvPr id="13353" name="Line 16"/>
                <p:cNvSpPr>
                  <a:spLocks noChangeShapeType="1"/>
                </p:cNvSpPr>
                <p:nvPr/>
              </p:nvSpPr>
              <p:spPr bwMode="auto">
                <a:xfrm>
                  <a:off x="1680" y="316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4" name="Line 17"/>
                <p:cNvSpPr>
                  <a:spLocks noChangeShapeType="1"/>
                </p:cNvSpPr>
                <p:nvPr/>
              </p:nvSpPr>
              <p:spPr bwMode="auto">
                <a:xfrm>
                  <a:off x="1680" y="345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5" name="Line 18"/>
                <p:cNvSpPr>
                  <a:spLocks noChangeShapeType="1"/>
                </p:cNvSpPr>
                <p:nvPr/>
              </p:nvSpPr>
              <p:spPr bwMode="auto">
                <a:xfrm>
                  <a:off x="1680" y="3264"/>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3356" name="Group 19"/>
                <p:cNvGrpSpPr>
                  <a:grpSpLocks/>
                </p:cNvGrpSpPr>
                <p:nvPr/>
              </p:nvGrpSpPr>
              <p:grpSpPr bwMode="auto">
                <a:xfrm>
                  <a:off x="768" y="2609"/>
                  <a:ext cx="1422" cy="943"/>
                  <a:chOff x="768" y="2609"/>
                  <a:chExt cx="1422" cy="943"/>
                </a:xfrm>
              </p:grpSpPr>
              <p:sp>
                <p:nvSpPr>
                  <p:cNvPr id="13357" name="Rectangle 20"/>
                  <p:cNvSpPr>
                    <a:spLocks noChangeArrowheads="1"/>
                  </p:cNvSpPr>
                  <p:nvPr/>
                </p:nvSpPr>
                <p:spPr bwMode="auto">
                  <a:xfrm>
                    <a:off x="1680" y="3264"/>
                    <a:ext cx="384" cy="192"/>
                  </a:xfrm>
                  <a:prstGeom prst="rect">
                    <a:avLst/>
                  </a:prstGeom>
                  <a:solidFill>
                    <a:schemeClr val="accent1"/>
                  </a:solidFill>
                  <a:ln w="9525">
                    <a:solidFill>
                      <a:schemeClr val="tx1"/>
                    </a:solidFill>
                    <a:miter lim="800000"/>
                    <a:headEnd/>
                    <a:tailEnd/>
                  </a:ln>
                </p:spPr>
                <p:txBody>
                  <a:bodyPr wrap="none" anchor="ctr"/>
                  <a:lstStyle>
                    <a:lvl1pPr defTabSz="457200">
                      <a:spcBef>
                        <a:spcPct val="20000"/>
                      </a:spcBef>
                      <a:buChar char="•"/>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baseline="0"/>
                  </a:p>
                </p:txBody>
              </p:sp>
              <p:sp>
                <p:nvSpPr>
                  <p:cNvPr id="13358" name="Line 21"/>
                  <p:cNvSpPr>
                    <a:spLocks noChangeShapeType="1"/>
                  </p:cNvSpPr>
                  <p:nvPr/>
                </p:nvSpPr>
                <p:spPr bwMode="auto">
                  <a:xfrm>
                    <a:off x="768" y="3168"/>
                    <a:ext cx="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9" name="Line 22"/>
                  <p:cNvSpPr>
                    <a:spLocks noChangeShapeType="1"/>
                  </p:cNvSpPr>
                  <p:nvPr/>
                </p:nvSpPr>
                <p:spPr bwMode="auto">
                  <a:xfrm>
                    <a:off x="768" y="3552"/>
                    <a:ext cx="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0" name="Line 23"/>
                  <p:cNvSpPr>
                    <a:spLocks noChangeShapeType="1"/>
                  </p:cNvSpPr>
                  <p:nvPr/>
                </p:nvSpPr>
                <p:spPr bwMode="auto">
                  <a:xfrm>
                    <a:off x="1680" y="3264"/>
                    <a:ext cx="0" cy="19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1" name="Text Box 24"/>
                  <p:cNvSpPr txBox="1">
                    <a:spLocks noChangeArrowheads="1"/>
                  </p:cNvSpPr>
                  <p:nvPr/>
                </p:nvSpPr>
                <p:spPr bwMode="auto">
                  <a:xfrm>
                    <a:off x="1495" y="2609"/>
                    <a:ext cx="69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t>2</a:t>
                    </a:r>
                    <a:r>
                      <a:rPr lang="en-US" altLang="en-US" sz="2400" baseline="0"/>
                      <a:t>H gas</a:t>
                    </a:r>
                    <a:endParaRPr lang="en-US" altLang="en-US" sz="2400" baseline="0">
                      <a:latin typeface="Times New Roman" pitchFamily="18" charset="0"/>
                    </a:endParaRPr>
                  </a:p>
                </p:txBody>
              </p:sp>
              <p:sp>
                <p:nvSpPr>
                  <p:cNvPr id="13362" name="Line 25"/>
                  <p:cNvSpPr>
                    <a:spLocks noChangeShapeType="1"/>
                  </p:cNvSpPr>
                  <p:nvPr/>
                </p:nvSpPr>
                <p:spPr bwMode="auto">
                  <a:xfrm>
                    <a:off x="1872" y="292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sp>
        <p:nvSpPr>
          <p:cNvPr id="13316" name="Line 32"/>
          <p:cNvSpPr>
            <a:spLocks noChangeShapeType="1"/>
          </p:cNvSpPr>
          <p:nvPr/>
        </p:nvSpPr>
        <p:spPr bwMode="auto">
          <a:xfrm>
            <a:off x="1389063" y="2514600"/>
            <a:ext cx="1905000" cy="0"/>
          </a:xfrm>
          <a:prstGeom prst="line">
            <a:avLst/>
          </a:prstGeom>
          <a:noFill/>
          <a:ln w="381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17" name="Text Box 33"/>
          <p:cNvSpPr txBox="1">
            <a:spLocks noChangeArrowheads="1"/>
          </p:cNvSpPr>
          <p:nvPr/>
        </p:nvSpPr>
        <p:spPr bwMode="auto">
          <a:xfrm>
            <a:off x="352425" y="2809875"/>
            <a:ext cx="2711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baseline="0"/>
              <a:t>From VdG accelerator</a:t>
            </a:r>
            <a:endParaRPr lang="en-US" altLang="en-US" sz="2000" baseline="0">
              <a:latin typeface="Times New Roman" pitchFamily="18" charset="0"/>
            </a:endParaRPr>
          </a:p>
        </p:txBody>
      </p:sp>
      <p:cxnSp>
        <p:nvCxnSpPr>
          <p:cNvPr id="22" name="Straight Arrow Connector 21"/>
          <p:cNvCxnSpPr/>
          <p:nvPr/>
        </p:nvCxnSpPr>
        <p:spPr>
          <a:xfrm>
            <a:off x="3344863" y="2506663"/>
            <a:ext cx="1658937" cy="0"/>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319" name="TextBox 22"/>
          <p:cNvSpPr txBox="1">
            <a:spLocks noChangeArrowheads="1"/>
          </p:cNvSpPr>
          <p:nvPr/>
        </p:nvSpPr>
        <p:spPr bwMode="auto">
          <a:xfrm>
            <a:off x="381000" y="2260600"/>
            <a:ext cx="1004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b="1" baseline="0"/>
              <a:t>p</a:t>
            </a:r>
            <a:r>
              <a:rPr lang="en-US" altLang="en-US" sz="2400" baseline="0"/>
              <a:t> or </a:t>
            </a:r>
            <a:r>
              <a:rPr lang="en-US" altLang="en-US" sz="2400" b="1" baseline="0"/>
              <a:t>d</a:t>
            </a:r>
          </a:p>
        </p:txBody>
      </p:sp>
      <p:sp>
        <p:nvSpPr>
          <p:cNvPr id="13320" name="TextBox 23"/>
          <p:cNvSpPr txBox="1">
            <a:spLocks noChangeArrowheads="1"/>
          </p:cNvSpPr>
          <p:nvPr/>
        </p:nvSpPr>
        <p:spPr bwMode="auto">
          <a:xfrm>
            <a:off x="4081463" y="1905000"/>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b="1" baseline="0"/>
              <a:t>n</a:t>
            </a:r>
          </a:p>
        </p:txBody>
      </p:sp>
      <p:cxnSp>
        <p:nvCxnSpPr>
          <p:cNvPr id="25" name="Straight Arrow Connector 24"/>
          <p:cNvCxnSpPr/>
          <p:nvPr/>
        </p:nvCxnSpPr>
        <p:spPr>
          <a:xfrm flipV="1">
            <a:off x="3370263" y="2395538"/>
            <a:ext cx="1481137" cy="101600"/>
          </a:xfrm>
          <a:prstGeom prst="straightConnector1">
            <a:avLst/>
          </a:prstGeom>
          <a:ln w="95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352800" y="2514600"/>
            <a:ext cx="1516063" cy="119063"/>
          </a:xfrm>
          <a:prstGeom prst="straightConnector1">
            <a:avLst/>
          </a:prstGeom>
          <a:ln w="95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3" name="Frame 32"/>
          <p:cNvSpPr/>
          <p:nvPr/>
        </p:nvSpPr>
        <p:spPr bwMode="auto">
          <a:xfrm>
            <a:off x="5334000" y="2125663"/>
            <a:ext cx="533400" cy="787400"/>
          </a:xfrm>
          <a:prstGeom prst="frame">
            <a:avLst/>
          </a:prstGeom>
          <a:solidFill>
            <a:srgbClr val="0000FF"/>
          </a:solidFill>
          <a:ln w="9525">
            <a:noFill/>
            <a:miter lim="800000"/>
            <a:headEnd/>
            <a:tailEnd/>
          </a:ln>
        </p:spPr>
        <p:txBody>
          <a:bodyPr anchor="b"/>
          <a:lstStyle/>
          <a:p>
            <a:pPr algn="ctr" defTabSz="457200" eaLnBrk="1" fontAlgn="auto" hangingPunct="1">
              <a:spcAft>
                <a:spcPts val="0"/>
              </a:spcAft>
              <a:defRPr/>
            </a:pPr>
            <a:endParaRPr lang="en-US" sz="1600" baseline="0" dirty="0">
              <a:solidFill>
                <a:schemeClr val="accent1"/>
              </a:solidFill>
              <a:latin typeface="+mn-lt"/>
            </a:endParaRPr>
          </a:p>
        </p:txBody>
      </p:sp>
      <p:sp>
        <p:nvSpPr>
          <p:cNvPr id="13324" name="Line 25"/>
          <p:cNvSpPr>
            <a:spLocks noChangeShapeType="1"/>
          </p:cNvSpPr>
          <p:nvPr/>
        </p:nvSpPr>
        <p:spPr bwMode="auto">
          <a:xfrm>
            <a:off x="5511800" y="2286000"/>
            <a:ext cx="0" cy="4826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5" name="Line 25"/>
          <p:cNvSpPr>
            <a:spLocks noChangeShapeType="1"/>
          </p:cNvSpPr>
          <p:nvPr/>
        </p:nvSpPr>
        <p:spPr bwMode="auto">
          <a:xfrm>
            <a:off x="5681663" y="2278063"/>
            <a:ext cx="0" cy="48260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6" name="Line 25"/>
          <p:cNvSpPr>
            <a:spLocks noChangeShapeType="1"/>
          </p:cNvSpPr>
          <p:nvPr/>
        </p:nvSpPr>
        <p:spPr bwMode="auto">
          <a:xfrm>
            <a:off x="5595938" y="2278063"/>
            <a:ext cx="0" cy="482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7" name="TextBox 37"/>
          <p:cNvSpPr txBox="1">
            <a:spLocks noChangeArrowheads="1"/>
          </p:cNvSpPr>
          <p:nvPr/>
        </p:nvSpPr>
        <p:spPr bwMode="auto">
          <a:xfrm>
            <a:off x="5634038" y="3208338"/>
            <a:ext cx="3294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baseline="0"/>
              <a:t>One thick target ~0.2 g/cm</a:t>
            </a:r>
            <a:r>
              <a:rPr lang="en-US" altLang="en-US" sz="2000"/>
              <a:t>2</a:t>
            </a:r>
            <a:endParaRPr lang="en-US" altLang="en-US" sz="2000" baseline="0"/>
          </a:p>
        </p:txBody>
      </p:sp>
      <p:sp>
        <p:nvSpPr>
          <p:cNvPr id="13328" name="TextBox 38"/>
          <p:cNvSpPr txBox="1">
            <a:spLocks noChangeArrowheads="1"/>
          </p:cNvSpPr>
          <p:nvPr/>
        </p:nvSpPr>
        <p:spPr bwMode="auto">
          <a:xfrm>
            <a:off x="4719638" y="3513138"/>
            <a:ext cx="3371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baseline="0"/>
              <a:t>Two thin targets ~10 μg/cm</a:t>
            </a:r>
            <a:r>
              <a:rPr lang="en-US" altLang="en-US" sz="2000"/>
              <a:t>2</a:t>
            </a:r>
            <a:endParaRPr lang="en-US" altLang="en-US" sz="2000" baseline="0"/>
          </a:p>
        </p:txBody>
      </p:sp>
      <p:sp>
        <p:nvSpPr>
          <p:cNvPr id="13329" name="Rectangle 40"/>
          <p:cNvSpPr>
            <a:spLocks noChangeArrowheads="1"/>
          </p:cNvSpPr>
          <p:nvPr/>
        </p:nvSpPr>
        <p:spPr bwMode="auto">
          <a:xfrm>
            <a:off x="5392738" y="2278063"/>
            <a:ext cx="111125" cy="4905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spcBef>
                <a:spcPct val="20000"/>
              </a:spcBef>
              <a:buChar char="•"/>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600" baseline="0">
              <a:solidFill>
                <a:srgbClr val="000000"/>
              </a:solidFill>
            </a:endParaRPr>
          </a:p>
        </p:txBody>
      </p:sp>
      <p:sp>
        <p:nvSpPr>
          <p:cNvPr id="13330" name="Rectangle 41"/>
          <p:cNvSpPr>
            <a:spLocks noChangeArrowheads="1"/>
          </p:cNvSpPr>
          <p:nvPr/>
        </p:nvSpPr>
        <p:spPr bwMode="auto">
          <a:xfrm>
            <a:off x="5689600" y="2268538"/>
            <a:ext cx="109538" cy="492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spcBef>
                <a:spcPct val="20000"/>
              </a:spcBef>
              <a:buChar char="•"/>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600" baseline="0">
              <a:solidFill>
                <a:srgbClr val="000000"/>
              </a:solidFill>
            </a:endParaRPr>
          </a:p>
        </p:txBody>
      </p:sp>
      <p:sp>
        <p:nvSpPr>
          <p:cNvPr id="13331" name="Line 25"/>
          <p:cNvSpPr>
            <a:spLocks noChangeShapeType="1"/>
          </p:cNvSpPr>
          <p:nvPr/>
        </p:nvSpPr>
        <p:spPr bwMode="auto">
          <a:xfrm flipH="1">
            <a:off x="4978400" y="2751138"/>
            <a:ext cx="533400" cy="804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2" name="Line 25"/>
          <p:cNvSpPr>
            <a:spLocks noChangeShapeType="1"/>
          </p:cNvSpPr>
          <p:nvPr/>
        </p:nvSpPr>
        <p:spPr bwMode="auto">
          <a:xfrm flipH="1">
            <a:off x="4978400" y="2735263"/>
            <a:ext cx="711200" cy="8207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25"/>
          <p:cNvSpPr>
            <a:spLocks noChangeShapeType="1"/>
          </p:cNvSpPr>
          <p:nvPr/>
        </p:nvSpPr>
        <p:spPr bwMode="auto">
          <a:xfrm>
            <a:off x="5595938" y="2751138"/>
            <a:ext cx="203200" cy="517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4" name="TextBox 45"/>
          <p:cNvSpPr txBox="1">
            <a:spLocks noChangeArrowheads="1"/>
          </p:cNvSpPr>
          <p:nvPr/>
        </p:nvSpPr>
        <p:spPr bwMode="auto">
          <a:xfrm>
            <a:off x="4686300" y="1338263"/>
            <a:ext cx="2582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baseline="0"/>
              <a:t>Dual fission chamber</a:t>
            </a:r>
          </a:p>
        </p:txBody>
      </p:sp>
      <p:sp>
        <p:nvSpPr>
          <p:cNvPr id="13335" name="Line 25"/>
          <p:cNvSpPr>
            <a:spLocks noChangeShapeType="1"/>
          </p:cNvSpPr>
          <p:nvPr/>
        </p:nvSpPr>
        <p:spPr bwMode="auto">
          <a:xfrm flipH="1">
            <a:off x="5588000" y="1727200"/>
            <a:ext cx="0" cy="40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6" name="Can 48"/>
          <p:cNvSpPr>
            <a:spLocks noChangeArrowheads="1"/>
          </p:cNvSpPr>
          <p:nvPr/>
        </p:nvSpPr>
        <p:spPr bwMode="auto">
          <a:xfrm rot="5400000">
            <a:off x="8153400" y="2362201"/>
            <a:ext cx="263525" cy="279400"/>
          </a:xfrm>
          <a:prstGeom prst="can">
            <a:avLst>
              <a:gd name="adj" fmla="val 24901"/>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spcBef>
                <a:spcPct val="20000"/>
              </a:spcBef>
              <a:buChar char="•"/>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600" baseline="0">
              <a:solidFill>
                <a:srgbClr val="000000"/>
              </a:solidFill>
            </a:endParaRPr>
          </a:p>
        </p:txBody>
      </p:sp>
      <p:sp>
        <p:nvSpPr>
          <p:cNvPr id="13337" name="TextBox 49"/>
          <p:cNvSpPr txBox="1">
            <a:spLocks noChangeArrowheads="1"/>
          </p:cNvSpPr>
          <p:nvPr/>
        </p:nvSpPr>
        <p:spPr bwMode="auto">
          <a:xfrm>
            <a:off x="7616825" y="1338263"/>
            <a:ext cx="1339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baseline="0"/>
              <a:t>n-detector</a:t>
            </a:r>
          </a:p>
        </p:txBody>
      </p:sp>
      <p:sp>
        <p:nvSpPr>
          <p:cNvPr id="52" name="Title 5"/>
          <p:cNvSpPr txBox="1">
            <a:spLocks/>
          </p:cNvSpPr>
          <p:nvPr/>
        </p:nvSpPr>
        <p:spPr>
          <a:xfrm>
            <a:off x="457199" y="575736"/>
            <a:ext cx="8686801" cy="364064"/>
          </a:xfrm>
          <a:prstGeom prst="rect">
            <a:avLst/>
          </a:prstGeom>
          <a:effectLst/>
        </p:spPr>
        <p:txBody>
          <a:bodyPr rIns="45720" anchor="b">
            <a:scene3d>
              <a:camera prst="orthographicFront"/>
              <a:lightRig rig="threePt" dir="t">
                <a:rot lat="0" lon="0" rev="4800000"/>
              </a:lightRig>
            </a:scene3d>
            <a:sp3d prstMaterial="matte">
              <a:bevelT w="50800" h="10160"/>
            </a:sp3d>
          </a:bodyPr>
          <a:lstStyle>
            <a:lvl1pPr algn="l" rtl="0" eaLnBrk="1" latinLnBrk="0" hangingPunct="1">
              <a:lnSpc>
                <a:spcPct val="100000"/>
              </a:lnSpc>
              <a:spcBef>
                <a:spcPct val="0"/>
              </a:spcBef>
              <a:buNone/>
              <a:defRPr kumimoji="0" sz="3600" b="1" kern="1200">
                <a:solidFill>
                  <a:srgbClr val="214A8F"/>
                </a:solidFill>
                <a:effectLst/>
                <a:latin typeface="Arial"/>
                <a:ea typeface="+mj-ea"/>
                <a:cs typeface="Arial"/>
              </a:defRPr>
            </a:lvl1pPr>
          </a:lstStyle>
          <a:p>
            <a:pPr defTabSz="457200" fontAlgn="auto">
              <a:spcAft>
                <a:spcPts val="0"/>
              </a:spcAft>
              <a:defRPr/>
            </a:pPr>
            <a:r>
              <a:rPr lang="en-US" sz="2400" baseline="0" dirty="0" err="1" smtClean="0"/>
              <a:t>Monoenergetic</a:t>
            </a:r>
            <a:r>
              <a:rPr lang="en-US" sz="2400" baseline="0" dirty="0" smtClean="0"/>
              <a:t> Neutron Irradiation</a:t>
            </a:r>
            <a:br>
              <a:rPr lang="en-US" sz="2400" baseline="0" dirty="0" smtClean="0"/>
            </a:br>
            <a:endParaRPr lang="en-US" sz="2400" baseline="0" dirty="0"/>
          </a:p>
        </p:txBody>
      </p:sp>
      <p:sp>
        <p:nvSpPr>
          <p:cNvPr id="13339" name="Line 25"/>
          <p:cNvSpPr>
            <a:spLocks noChangeShapeType="1"/>
          </p:cNvSpPr>
          <p:nvPr/>
        </p:nvSpPr>
        <p:spPr bwMode="auto">
          <a:xfrm>
            <a:off x="8272463" y="170973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4137025"/>
            <a:ext cx="27082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noChangeArrowheads="1"/>
          </p:cNvPicPr>
          <p:nvPr/>
        </p:nvPicPr>
        <p:blipFill>
          <a:blip r:embed="rId5">
            <a:extLst>
              <a:ext uri="{28A0092B-C50C-407E-A947-70E740481C1C}">
                <a14:useLocalDpi xmlns:a14="http://schemas.microsoft.com/office/drawing/2010/main" val="0"/>
              </a:ext>
            </a:extLst>
          </a:blip>
          <a:srcRect l="394" t="2335" r="9448" b="1749"/>
          <a:stretch>
            <a:fillRect/>
          </a:stretch>
        </p:blipFill>
        <p:spPr bwMode="auto">
          <a:xfrm>
            <a:off x="6184900" y="4275138"/>
            <a:ext cx="2552700"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Line 25"/>
          <p:cNvSpPr>
            <a:spLocks noChangeShapeType="1"/>
          </p:cNvSpPr>
          <p:nvPr/>
        </p:nvSpPr>
        <p:spPr bwMode="auto">
          <a:xfrm flipH="1">
            <a:off x="736600" y="2506663"/>
            <a:ext cx="3505200" cy="177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25"/>
          <p:cNvSpPr>
            <a:spLocks noChangeShapeType="1"/>
          </p:cNvSpPr>
          <p:nvPr/>
        </p:nvSpPr>
        <p:spPr bwMode="auto">
          <a:xfrm flipH="1">
            <a:off x="2344738" y="2506663"/>
            <a:ext cx="1889125" cy="1785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25"/>
          <p:cNvSpPr>
            <a:spLocks noChangeShapeType="1"/>
          </p:cNvSpPr>
          <p:nvPr/>
        </p:nvSpPr>
        <p:spPr bwMode="auto">
          <a:xfrm flipH="1">
            <a:off x="3716338" y="3894138"/>
            <a:ext cx="1092200" cy="373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25"/>
          <p:cNvSpPr>
            <a:spLocks noChangeShapeType="1"/>
          </p:cNvSpPr>
          <p:nvPr/>
        </p:nvSpPr>
        <p:spPr bwMode="auto">
          <a:xfrm>
            <a:off x="5207000" y="3911600"/>
            <a:ext cx="508000" cy="3635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25"/>
          <p:cNvSpPr>
            <a:spLocks noChangeShapeType="1"/>
          </p:cNvSpPr>
          <p:nvPr/>
        </p:nvSpPr>
        <p:spPr bwMode="auto">
          <a:xfrm flipH="1">
            <a:off x="8491538" y="3649663"/>
            <a:ext cx="246062" cy="668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25"/>
          <p:cNvSpPr>
            <a:spLocks noChangeShapeType="1"/>
          </p:cNvSpPr>
          <p:nvPr/>
        </p:nvSpPr>
        <p:spPr bwMode="auto">
          <a:xfrm flipH="1">
            <a:off x="6738938" y="3632200"/>
            <a:ext cx="1778000" cy="693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TextBox 62"/>
          <p:cNvSpPr txBox="1">
            <a:spLocks noChangeArrowheads="1"/>
          </p:cNvSpPr>
          <p:nvPr/>
        </p:nvSpPr>
        <p:spPr bwMode="auto">
          <a:xfrm>
            <a:off x="1782763" y="5986463"/>
            <a:ext cx="6384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baseline="0">
                <a:solidFill>
                  <a:srgbClr val="FF0000"/>
                </a:solidFill>
              </a:rPr>
              <a:t>(Gamma_count / Fission_count) = (m</a:t>
            </a:r>
            <a:r>
              <a:rPr lang="en-US" altLang="en-US" sz="1800" b="1" baseline="-25000">
                <a:solidFill>
                  <a:srgbClr val="FF0000"/>
                </a:solidFill>
              </a:rPr>
              <a:t>thick </a:t>
            </a:r>
            <a:r>
              <a:rPr lang="en-US" altLang="en-US" sz="1800" b="1" baseline="0">
                <a:solidFill>
                  <a:srgbClr val="FF0000"/>
                </a:solidFill>
              </a:rPr>
              <a:t>/ m</a:t>
            </a:r>
            <a:r>
              <a:rPr lang="en-US" altLang="en-US" sz="1800" b="1" baseline="-25000">
                <a:solidFill>
                  <a:srgbClr val="FF0000"/>
                </a:solidFill>
              </a:rPr>
              <a:t>thin</a:t>
            </a:r>
            <a:r>
              <a:rPr lang="en-US" altLang="en-US" sz="1800" b="1" baseline="0">
                <a:solidFill>
                  <a:srgbClr val="FF0000"/>
                </a:solidFill>
              </a:rPr>
              <a:t>) * FPY * C</a:t>
            </a:r>
            <a:endParaRPr lang="en-US" altLang="en-US" sz="1800" baseline="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4270</TotalTime>
  <Words>1308</Words>
  <Application>Microsoft Office PowerPoint</Application>
  <PresentationFormat>On-screen Show (4:3)</PresentationFormat>
  <Paragraphs>252</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MS Mincho</vt:lpstr>
      <vt:lpstr>ＭＳ Ｐゴシック</vt:lpstr>
      <vt:lpstr>Areal </vt:lpstr>
      <vt:lpstr>Arial</vt:lpstr>
      <vt:lpstr>Symbol</vt:lpstr>
      <vt:lpstr>Times New Roman</vt:lpstr>
      <vt:lpstr>Wingdings</vt:lpstr>
      <vt:lpstr>Default Design</vt:lpstr>
      <vt:lpstr>Fission Product Yields of 235U,238U and 239Pu &amp; Neutron Induced Reactions on Specific Nuclei </vt:lpstr>
      <vt:lpstr>PowerPoint Presentation</vt:lpstr>
      <vt:lpstr>Motivation</vt:lpstr>
      <vt:lpstr>Theory Prediction</vt:lpstr>
      <vt:lpstr>Theory Prediction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Duke University - TUNL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Neutron Induced Reactions on Specific Nuclei</dc:title>
  <dc:creator>Werner Tornow</dc:creator>
  <cp:lastModifiedBy>Yaron Danon</cp:lastModifiedBy>
  <cp:revision>274</cp:revision>
  <dcterms:created xsi:type="dcterms:W3CDTF">2010-01-14T20:23:18Z</dcterms:created>
  <dcterms:modified xsi:type="dcterms:W3CDTF">2015-05-08T00:50:25Z</dcterms:modified>
</cp:coreProperties>
</file>