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3.xml" ContentType="application/vnd.openxmlformats-officedocument.presentationml.notesSlide+xml"/>
  <Override PartName="/ppt/embeddings/oleObject12.bin" ContentType="application/vnd.openxmlformats-officedocument.oleObject"/>
  <Override PartName="/ppt/notesSlides/notesSlide4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notesMasterIdLst>
    <p:notesMasterId r:id="rId38"/>
  </p:notesMasterIdLst>
  <p:handoutMasterIdLst>
    <p:handoutMasterId r:id="rId39"/>
  </p:handoutMasterIdLst>
  <p:sldIdLst>
    <p:sldId id="256" r:id="rId5"/>
    <p:sldId id="259" r:id="rId6"/>
    <p:sldId id="302" r:id="rId7"/>
    <p:sldId id="303" r:id="rId8"/>
    <p:sldId id="304" r:id="rId9"/>
    <p:sldId id="270" r:id="rId10"/>
    <p:sldId id="264" r:id="rId11"/>
    <p:sldId id="265" r:id="rId12"/>
    <p:sldId id="266" r:id="rId13"/>
    <p:sldId id="272" r:id="rId14"/>
    <p:sldId id="305" r:id="rId15"/>
    <p:sldId id="307" r:id="rId16"/>
    <p:sldId id="274" r:id="rId17"/>
    <p:sldId id="306" r:id="rId18"/>
    <p:sldId id="308" r:id="rId19"/>
    <p:sldId id="309" r:id="rId20"/>
    <p:sldId id="310" r:id="rId21"/>
    <p:sldId id="311" r:id="rId22"/>
    <p:sldId id="269" r:id="rId23"/>
    <p:sldId id="281" r:id="rId24"/>
    <p:sldId id="282" r:id="rId25"/>
    <p:sldId id="283" r:id="rId26"/>
    <p:sldId id="285" r:id="rId27"/>
    <p:sldId id="286" r:id="rId28"/>
    <p:sldId id="287" r:id="rId29"/>
    <p:sldId id="289" r:id="rId30"/>
    <p:sldId id="288" r:id="rId31"/>
    <p:sldId id="290" r:id="rId32"/>
    <p:sldId id="291" r:id="rId33"/>
    <p:sldId id="298" r:id="rId34"/>
    <p:sldId id="292" r:id="rId35"/>
    <p:sldId id="300" r:id="rId36"/>
    <p:sldId id="312" r:id="rId3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94586" autoAdjust="0"/>
  </p:normalViewPr>
  <p:slideViewPr>
    <p:cSldViewPr showGuides="1">
      <p:cViewPr>
        <p:scale>
          <a:sx n="100" d="100"/>
          <a:sy n="100" d="100"/>
        </p:scale>
        <p:origin x="-3096" y="-1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6" d="100"/>
          <a:sy n="126" d="100"/>
        </p:scale>
        <p:origin x="-4352" y="-1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541426810995"/>
          <c:y val="0.0414625534465999"/>
          <c:w val="0.508880570678114"/>
          <c:h val="0.81923113819427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Model Benchmark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Sheet1!$B$17:$B$20</c:f>
                <c:numCache>
                  <c:formatCode>General</c:formatCode>
                  <c:ptCount val="4"/>
                  <c:pt idx="0">
                    <c:v>0.000801844</c:v>
                  </c:pt>
                  <c:pt idx="1">
                    <c:v>0.0008</c:v>
                  </c:pt>
                  <c:pt idx="2">
                    <c:v>0.000898652</c:v>
                  </c:pt>
                  <c:pt idx="3">
                    <c:v>0.0008</c:v>
                  </c:pt>
                </c:numCache>
              </c:numRef>
            </c:plus>
            <c:minus>
              <c:numRef>
                <c:f>Sheet1!$B$17:$B$20</c:f>
                <c:numCache>
                  <c:formatCode>General</c:formatCode>
                  <c:ptCount val="4"/>
                  <c:pt idx="0">
                    <c:v>0.000801844</c:v>
                  </c:pt>
                  <c:pt idx="1">
                    <c:v>0.0008</c:v>
                  </c:pt>
                  <c:pt idx="2">
                    <c:v>0.000898652</c:v>
                  </c:pt>
                  <c:pt idx="3">
                    <c:v>0.0008</c:v>
                  </c:pt>
                </c:numCache>
              </c:numRef>
            </c:minus>
          </c:errBars>
          <c:cat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ENDF/B-VII.1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0.99599077879122</c:v>
                </c:pt>
                <c:pt idx="1">
                  <c:v>0.996300369963004</c:v>
                </c:pt>
                <c:pt idx="2">
                  <c:v>0.999700449326011</c:v>
                </c:pt>
                <c:pt idx="3">
                  <c:v>1.005091853035144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Cu New Res, ENDF Ang Dist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0.998927533326651</c:v>
                </c:pt>
                <c:pt idx="1">
                  <c:v>1.000869913008699</c:v>
                </c:pt>
                <c:pt idx="2">
                  <c:v>1.004053919121318</c:v>
                </c:pt>
                <c:pt idx="3">
                  <c:v>1.011930910543131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Cu ENDF Res, New Ang Dist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0.990919113962113</c:v>
                </c:pt>
                <c:pt idx="1">
                  <c:v>0.992290770922908</c:v>
                </c:pt>
                <c:pt idx="2">
                  <c:v>0.994208686969546</c:v>
                </c:pt>
                <c:pt idx="3">
                  <c:v>0.99911142172524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Cu New Res, New Ang Dist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0">
                  <c:v>0.994647689686278</c:v>
                </c:pt>
                <c:pt idx="1">
                  <c:v>0.996120387961204</c:v>
                </c:pt>
                <c:pt idx="2">
                  <c:v>0.998512231652521</c:v>
                </c:pt>
                <c:pt idx="3">
                  <c:v>1.00536142172524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Cu New, U New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</c:numCache>
            </c:numRef>
          </c:cat>
          <c:val>
            <c:numRef>
              <c:f>Sheet1!$G$2:$G$5</c:f>
              <c:numCache>
                <c:formatCode>General</c:formatCode>
                <c:ptCount val="4"/>
                <c:pt idx="0">
                  <c:v>0.997915204971434</c:v>
                </c:pt>
                <c:pt idx="1">
                  <c:v>0.998930106989301</c:v>
                </c:pt>
                <c:pt idx="2">
                  <c:v>0.999860209685472</c:v>
                </c:pt>
                <c:pt idx="3">
                  <c:v>1.002625798722045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6021240"/>
        <c:axId val="-2086034248"/>
      </c:lineChart>
      <c:catAx>
        <c:axId val="-2086021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Case Number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8100"/>
        </c:spPr>
        <c:crossAx val="-2086034248"/>
        <c:crosses val="autoZero"/>
        <c:auto val="1"/>
        <c:lblAlgn val="ctr"/>
        <c:lblOffset val="100"/>
        <c:noMultiLvlLbl val="0"/>
      </c:catAx>
      <c:valAx>
        <c:axId val="-2086034248"/>
        <c:scaling>
          <c:orientation val="minMax"/>
          <c:max val="1.015"/>
          <c:min val="0.985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C/E</a:t>
                </a:r>
              </a:p>
            </c:rich>
          </c:tx>
          <c:layout>
            <c:manualLayout>
              <c:xMode val="edge"/>
              <c:yMode val="edge"/>
              <c:x val="0.0"/>
              <c:y val="0.4294947637370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8100"/>
        </c:spPr>
        <c:crossAx val="-2086021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5056090068095"/>
          <c:y val="0.226950346680346"/>
          <c:w val="0.344943909931905"/>
          <c:h val="0.53189957842006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5" Type="http://schemas.openxmlformats.org/officeDocument/2006/relationships/image" Target="../media/image17.emf"/><Relationship Id="rId1" Type="http://schemas.openxmlformats.org/officeDocument/2006/relationships/image" Target="../media/image13.emf"/><Relationship Id="rId2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60B6A-7705-0F49-851A-DF0032B36F2D}" type="datetimeFigureOut">
              <a:rPr lang="en-US" smtClean="0"/>
              <a:t>5/1/15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42414-867E-D24B-B128-D19579F07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242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415E3-535A-714C-A65B-AE7181161E21}" type="datetimeFigureOut">
              <a:rPr lang="en-US" smtClean="0"/>
              <a:t>5/1/15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1E908-5E93-844D-BF65-82F66CBC3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107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1E908-5E93-844D-BF65-82F66CBC3C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98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1E908-5E93-844D-BF65-82F66CBC3C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98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12073-3CBD-BF42-882E-02292F2CB48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M.T. Pigni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ICSBEP – integral criticality</a:t>
            </a:r>
            <a:r>
              <a:rPr lang="en-US" baseline="0" dirty="0" smtClean="0"/>
              <a:t> safety experiments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12073-3CBD-BF42-882E-02292F2CB48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M.T. Pigni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1E908-5E93-844D-BF65-82F66CBC3C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85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1E908-5E93-844D-BF65-82F66CBC3C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85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1E908-5E93-844D-BF65-82F66CBC3C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85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5791200" y="0"/>
            <a:ext cx="3365147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5786057" y="-2183"/>
            <a:ext cx="3377288" cy="6696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5" y="254996"/>
            <a:ext cx="4160172" cy="88870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5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33" y="660861"/>
            <a:ext cx="4626280" cy="466343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2279" y="6293793"/>
            <a:ext cx="2075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1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1" cy="4962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6"/>
            <a:ext cx="864264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87" y="256032"/>
            <a:ext cx="8628679" cy="49629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44752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270334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44752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70334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5791200" y="0"/>
            <a:ext cx="3365147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1" y="6338371"/>
            <a:ext cx="1329900" cy="316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3911891" cy="888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5786057" y="-2183"/>
            <a:ext cx="3377288" cy="669608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57912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6" y="253529"/>
            <a:ext cx="8628679" cy="4962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" y="153988"/>
            <a:ext cx="8775700" cy="504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0650" y="1354138"/>
            <a:ext cx="8229600" cy="45339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5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662738"/>
            <a:ext cx="2895600" cy="1825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paradigm shift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58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083728" y="1812022"/>
            <a:ext cx="4060272" cy="5045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1" y="6338371"/>
            <a:ext cx="1329900" cy="31676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861" y="244475"/>
            <a:ext cx="8628679" cy="49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8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6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 userDrawn="1"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1000" baseline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. Leal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9" r:id="rId3"/>
    <p:sldLayoutId id="2147483940" r:id="rId4"/>
    <p:sldLayoutId id="2147483941" r:id="rId5"/>
    <p:sldLayoutId id="2147483942" r:id="rId6"/>
    <p:sldLayoutId id="2147483944" r:id="rId7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0.w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eg"/><Relationship Id="rId3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jpg"/><Relationship Id="rId3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0.e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.bin"/><Relationship Id="rId12" Type="http://schemas.openxmlformats.org/officeDocument/2006/relationships/image" Target="../media/image1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4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5.w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8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" y="152400"/>
            <a:ext cx="5446776" cy="1334212"/>
          </a:xfrm>
        </p:spPr>
        <p:txBody>
          <a:bodyPr/>
          <a:lstStyle/>
          <a:p>
            <a:r>
              <a:rPr lang="en-US" dirty="0" smtClean="0"/>
              <a:t>Nuclear Data Evaluations for Tungsten </a:t>
            </a:r>
            <a:r>
              <a:rPr lang="en-US" sz="3200" baseline="30000" dirty="0" smtClean="0"/>
              <a:t>182</a:t>
            </a:r>
            <a:r>
              <a:rPr lang="en-US" sz="3200" baseline="30000" dirty="0"/>
              <a:t>-184,186</a:t>
            </a:r>
            <a:r>
              <a:rPr lang="en-US" sz="3200" dirty="0"/>
              <a:t>W and </a:t>
            </a:r>
            <a:r>
              <a:rPr lang="en-US" sz="3200" baseline="30000" dirty="0"/>
              <a:t>63,65</a:t>
            </a:r>
            <a:r>
              <a:rPr lang="en-US" sz="3200" dirty="0"/>
              <a:t>Cu </a:t>
            </a:r>
            <a:r>
              <a:rPr lang="en-US" dirty="0" smtClean="0"/>
              <a:t>isotopes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2133600"/>
            <a:ext cx="5105399" cy="3810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2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2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dirty="0" smtClean="0"/>
              <a:t>L.C</a:t>
            </a:r>
            <a:r>
              <a:rPr lang="en-US" sz="2200" b="1" dirty="0"/>
              <a:t>. Leal, M.T. </a:t>
            </a:r>
            <a:r>
              <a:rPr lang="en-US" sz="2200" b="1" dirty="0" err="1" smtClean="0"/>
              <a:t>Pigni</a:t>
            </a:r>
            <a:r>
              <a:rPr lang="en-US" sz="2200" b="1" dirty="0"/>
              <a:t>,</a:t>
            </a:r>
            <a:r>
              <a:rPr lang="en-US" sz="2200" b="1" dirty="0" smtClean="0"/>
              <a:t> and </a:t>
            </a:r>
            <a:r>
              <a:rPr lang="en-US" sz="2200" b="1" dirty="0"/>
              <a:t>V</a:t>
            </a:r>
            <a:r>
              <a:rPr lang="en-US" sz="2200" b="1" dirty="0" smtClean="0"/>
              <a:t>. </a:t>
            </a:r>
            <a:r>
              <a:rPr lang="en-US" sz="2200" b="1" dirty="0" err="1" smtClean="0"/>
              <a:t>Sobes</a:t>
            </a:r>
            <a:endParaRPr lang="en-US" sz="22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 smtClean="0"/>
              <a:t>Oak </a:t>
            </a:r>
            <a:r>
              <a:rPr lang="en-US" sz="1800" b="1" dirty="0"/>
              <a:t>Ridge National Laboratory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/>
              <a:t>Oak Ridge, </a:t>
            </a:r>
            <a:r>
              <a:rPr lang="en-US" sz="1800" b="1" dirty="0" smtClean="0"/>
              <a:t>TN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 smtClean="0"/>
              <a:t>CSEWG</a:t>
            </a:r>
            <a:endParaRPr lang="en-US" sz="18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 smtClean="0"/>
              <a:t>Brookhaven National Laboratory</a:t>
            </a:r>
            <a:endParaRPr lang="en-US" sz="18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 smtClean="0"/>
              <a:t>May 7-8, 2015</a:t>
            </a:r>
            <a:endParaRPr lang="en-US" sz="18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855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96290"/>
          </a:xfrm>
        </p:spPr>
        <p:txBody>
          <a:bodyPr/>
          <a:lstStyle/>
          <a:p>
            <a:r>
              <a:rPr lang="en-US" dirty="0" smtClean="0"/>
              <a:t>External Levels Evaluation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6811" y="649293"/>
            <a:ext cx="8847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cs typeface="Arial"/>
              </a:rPr>
              <a:t>Contribution from the external levels - bound levels (negative resonances) and levels above the resonance region - and potential scattering cross section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81036" y="1494034"/>
            <a:ext cx="3613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6C3A"/>
              </a:buClr>
              <a:buFont typeface="Arial"/>
              <a:buChar char="•"/>
            </a:pPr>
            <a:r>
              <a:rPr lang="en-US" sz="1600" dirty="0" smtClean="0"/>
              <a:t>At low energies the effective radius is well defined and the potential scattering cross section is depending by the channel radius, a, and distant-level parameter, R∞, as</a:t>
            </a:r>
          </a:p>
        </p:txBody>
      </p:sp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5797550" y="3054175"/>
          <a:ext cx="294322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Equation" r:id="rId3" imgW="1765080" imgH="203040" progId="Equation.3">
                  <p:embed/>
                </p:oleObj>
              </mc:Choice>
              <mc:Fallback>
                <p:oleObj name="Equation" r:id="rId3" imgW="1765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7550" y="3054175"/>
                        <a:ext cx="2943225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04398" y="3425694"/>
            <a:ext cx="36137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6C3A"/>
              </a:buClr>
              <a:buFont typeface="Arial"/>
              <a:buChar char="•"/>
            </a:pPr>
            <a:r>
              <a:rPr lang="en-US" sz="1600" dirty="0" smtClean="0"/>
              <a:t>R∞(E) is essentially the difference between the contribution to the R-matrix from the resonances below and above E</a:t>
            </a:r>
          </a:p>
          <a:p>
            <a:pPr marL="342900" indent="-342900" algn="just">
              <a:buClr>
                <a:schemeClr val="accent4">
                  <a:lumMod val="75000"/>
                </a:schemeClr>
              </a:buClr>
            </a:pPr>
            <a:endParaRPr lang="en-US" sz="800" dirty="0" smtClean="0"/>
          </a:p>
          <a:p>
            <a:pPr marL="342900" indent="-342900">
              <a:buClr>
                <a:srgbClr val="006C3A"/>
              </a:buClr>
              <a:buFont typeface="Arial"/>
              <a:buChar char="•"/>
            </a:pPr>
            <a:r>
              <a:rPr lang="en-US" sz="1600" dirty="0" smtClean="0"/>
              <a:t>External levels important to avoid troublesome edge effects near the boundaries of the internal region </a:t>
            </a:r>
          </a:p>
        </p:txBody>
      </p:sp>
      <p:pic>
        <p:nvPicPr>
          <p:cNvPr id="10" name="Picture 9" descr="external-levels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861" y="1480285"/>
            <a:ext cx="5317671" cy="3880045"/>
          </a:xfrm>
          <a:prstGeom prst="rect">
            <a:avLst/>
          </a:prstGeom>
        </p:spPr>
      </p:pic>
      <p:pic>
        <p:nvPicPr>
          <p:cNvPr id="11" name="Picture 10" descr="external-levels-caption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728" y="5484618"/>
            <a:ext cx="60579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4876800" cy="496290"/>
          </a:xfrm>
        </p:spPr>
        <p:txBody>
          <a:bodyPr/>
          <a:lstStyle/>
          <a:p>
            <a:r>
              <a:rPr lang="en-US" b="1" baseline="30000" dirty="0" smtClean="0">
                <a:latin typeface="Times New Roman"/>
                <a:cs typeface="Times New Roman"/>
              </a:rPr>
              <a:t>182</a:t>
            </a:r>
            <a:r>
              <a:rPr lang="en-US" b="1" dirty="0" smtClean="0">
                <a:latin typeface="Times New Roman"/>
                <a:cs typeface="Times New Roman"/>
              </a:rPr>
              <a:t>W cross section evaluation</a:t>
            </a:r>
            <a:endParaRPr lang="en-US" b="1" dirty="0">
              <a:latin typeface="Times New Roman"/>
              <a:cs typeface="Times New Roman"/>
            </a:endParaRPr>
          </a:p>
        </p:txBody>
      </p:sp>
      <p:pic>
        <p:nvPicPr>
          <p:cNvPr id="7" name="Picture 6" descr="w182_0_500ke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769171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88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4876800" cy="496290"/>
          </a:xfrm>
        </p:spPr>
        <p:txBody>
          <a:bodyPr/>
          <a:lstStyle/>
          <a:p>
            <a:r>
              <a:rPr lang="en-US" b="1" baseline="30000" dirty="0" smtClean="0">
                <a:latin typeface="Times New Roman"/>
                <a:cs typeface="Times New Roman"/>
              </a:rPr>
              <a:t>182</a:t>
            </a:r>
            <a:r>
              <a:rPr lang="en-US" b="1" dirty="0" smtClean="0">
                <a:latin typeface="Times New Roman"/>
                <a:cs typeface="Times New Roman"/>
              </a:rPr>
              <a:t>W cross section evaluation</a:t>
            </a:r>
            <a:endParaRPr lang="en-US" b="1" dirty="0">
              <a:latin typeface="Times New Roman"/>
              <a:cs typeface="Times New Roman"/>
            </a:endParaRPr>
          </a:p>
        </p:txBody>
      </p:sp>
      <p:pic>
        <p:nvPicPr>
          <p:cNvPr id="4" name="Picture 3" descr="w182_2000-5000ke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82" y="533400"/>
            <a:ext cx="8184777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11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77114"/>
            <a:ext cx="7274004" cy="496290"/>
          </a:xfrm>
        </p:spPr>
        <p:txBody>
          <a:bodyPr/>
          <a:lstStyle/>
          <a:p>
            <a:pPr algn="ctr"/>
            <a:r>
              <a:rPr lang="en-US" b="1" baseline="30000" dirty="0" smtClean="0">
                <a:latin typeface="Times New Roman"/>
                <a:cs typeface="Times New Roman"/>
              </a:rPr>
              <a:t>183</a:t>
            </a:r>
            <a:r>
              <a:rPr lang="en-US" b="1" dirty="0" smtClean="0">
                <a:latin typeface="Times New Roman"/>
                <a:cs typeface="Times New Roman"/>
              </a:rPr>
              <a:t>W cross section evaluation (Pigni)</a:t>
            </a:r>
            <a:endParaRPr lang="en-US" b="1" dirty="0">
              <a:latin typeface="Times New Roman"/>
              <a:cs typeface="Times New Roman"/>
            </a:endParaRPr>
          </a:p>
        </p:txBody>
      </p:sp>
      <p:pic>
        <p:nvPicPr>
          <p:cNvPr id="3" name="Picture 2" descr="w183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67327"/>
            <a:ext cx="8011459" cy="619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87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4876800" cy="496290"/>
          </a:xfrm>
        </p:spPr>
        <p:txBody>
          <a:bodyPr/>
          <a:lstStyle/>
          <a:p>
            <a:r>
              <a:rPr lang="en-US" b="1" baseline="30000" dirty="0" smtClean="0">
                <a:latin typeface="Times New Roman"/>
                <a:cs typeface="Times New Roman"/>
              </a:rPr>
              <a:t>184</a:t>
            </a:r>
            <a:r>
              <a:rPr lang="en-US" b="1" dirty="0" smtClean="0">
                <a:latin typeface="Times New Roman"/>
                <a:cs typeface="Times New Roman"/>
              </a:rPr>
              <a:t>W cross section evaluation</a:t>
            </a:r>
            <a:endParaRPr lang="en-US" b="1" dirty="0">
              <a:latin typeface="Times New Roman"/>
              <a:cs typeface="Times New Roman"/>
            </a:endParaRPr>
          </a:p>
        </p:txBody>
      </p:sp>
      <p:pic>
        <p:nvPicPr>
          <p:cNvPr id="5" name="Picture 4" descr="w18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808616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03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4876800" cy="496290"/>
          </a:xfrm>
        </p:spPr>
        <p:txBody>
          <a:bodyPr/>
          <a:lstStyle/>
          <a:p>
            <a:r>
              <a:rPr lang="en-US" b="1" baseline="30000" dirty="0" smtClean="0">
                <a:latin typeface="Times New Roman"/>
                <a:cs typeface="Times New Roman"/>
              </a:rPr>
              <a:t>184</a:t>
            </a:r>
            <a:r>
              <a:rPr lang="en-US" b="1" dirty="0" smtClean="0">
                <a:latin typeface="Times New Roman"/>
                <a:cs typeface="Times New Roman"/>
              </a:rPr>
              <a:t>W cross section evaluation</a:t>
            </a:r>
            <a:endParaRPr lang="en-US" b="1" dirty="0">
              <a:latin typeface="Times New Roman"/>
              <a:cs typeface="Times New Roman"/>
            </a:endParaRPr>
          </a:p>
        </p:txBody>
      </p:sp>
      <p:pic>
        <p:nvPicPr>
          <p:cNvPr id="5" name="Picture 4" descr="w18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8445"/>
            <a:ext cx="8087659" cy="624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78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4876800" cy="496290"/>
          </a:xfrm>
        </p:spPr>
        <p:txBody>
          <a:bodyPr/>
          <a:lstStyle/>
          <a:p>
            <a:r>
              <a:rPr lang="en-US" b="1" baseline="30000" dirty="0" smtClean="0">
                <a:latin typeface="Times New Roman"/>
                <a:cs typeface="Times New Roman"/>
              </a:rPr>
              <a:t>186</a:t>
            </a:r>
            <a:r>
              <a:rPr lang="en-US" b="1" dirty="0" smtClean="0">
                <a:latin typeface="Times New Roman"/>
                <a:cs typeface="Times New Roman"/>
              </a:rPr>
              <a:t>W cross section evaluation</a:t>
            </a:r>
            <a:endParaRPr lang="en-US" b="1" dirty="0">
              <a:latin typeface="Times New Roman"/>
              <a:cs typeface="Times New Roman"/>
            </a:endParaRPr>
          </a:p>
        </p:txBody>
      </p:sp>
      <p:pic>
        <p:nvPicPr>
          <p:cNvPr id="5" name="Picture 4" descr="w186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9564"/>
            <a:ext cx="8163859" cy="630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36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4876800" cy="496290"/>
          </a:xfrm>
        </p:spPr>
        <p:txBody>
          <a:bodyPr/>
          <a:lstStyle/>
          <a:p>
            <a:r>
              <a:rPr lang="en-US" b="1" baseline="30000" dirty="0" smtClean="0">
                <a:latin typeface="Times New Roman"/>
                <a:cs typeface="Times New Roman"/>
              </a:rPr>
              <a:t>186</a:t>
            </a:r>
            <a:r>
              <a:rPr lang="en-US" b="1" dirty="0" smtClean="0">
                <a:latin typeface="Times New Roman"/>
                <a:cs typeface="Times New Roman"/>
              </a:rPr>
              <a:t>W cross section evaluation</a:t>
            </a:r>
            <a:endParaRPr lang="en-US" b="1" dirty="0">
              <a:latin typeface="Times New Roman"/>
              <a:cs typeface="Times New Roman"/>
            </a:endParaRPr>
          </a:p>
        </p:txBody>
      </p:sp>
      <p:pic>
        <p:nvPicPr>
          <p:cNvPr id="3" name="Picture 2" descr="w186therm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67327"/>
            <a:ext cx="8011459" cy="619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43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4876800" cy="496290"/>
          </a:xfrm>
        </p:spPr>
        <p:txBody>
          <a:bodyPr/>
          <a:lstStyle/>
          <a:p>
            <a:r>
              <a:rPr lang="en-US" b="1" baseline="30000" dirty="0" smtClean="0">
                <a:latin typeface="Times New Roman"/>
                <a:cs typeface="Times New Roman"/>
              </a:rPr>
              <a:t>186</a:t>
            </a:r>
            <a:r>
              <a:rPr lang="en-US" b="1" dirty="0" smtClean="0">
                <a:latin typeface="Times New Roman"/>
                <a:cs typeface="Times New Roman"/>
              </a:rPr>
              <a:t>W cross section evaluation</a:t>
            </a:r>
            <a:endParaRPr lang="en-US" b="1" dirty="0">
              <a:latin typeface="Times New Roman"/>
              <a:cs typeface="Times New Roman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128958"/>
              </p:ext>
            </p:extLst>
          </p:nvPr>
        </p:nvGraphicFramePr>
        <p:xfrm>
          <a:off x="228600" y="685800"/>
          <a:ext cx="8610600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914400"/>
                <a:gridCol w="1371600"/>
                <a:gridCol w="1524000"/>
                <a:gridCol w="1295400"/>
                <a:gridCol w="914400"/>
                <a:gridCol w="914400"/>
                <a:gridCol w="838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/>
                        <a:t>σ</a:t>
                      </a:r>
                      <a:r>
                        <a:rPr lang="en-US" dirty="0" err="1" smtClean="0"/>
                        <a:t>t</a:t>
                      </a:r>
                      <a:endParaRPr lang="en-US" dirty="0" smtClean="0"/>
                    </a:p>
                    <a:p>
                      <a:pPr algn="ctr"/>
                      <a:r>
                        <a:rPr lang="en-US" baseline="0" dirty="0" smtClean="0"/>
                        <a:t>(barns)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/>
                        <a:t>σ</a:t>
                      </a:r>
                      <a:r>
                        <a:rPr lang="en-US" dirty="0" err="1" smtClean="0"/>
                        <a:t>γ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(barns)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/>
                        <a:t>σ</a:t>
                      </a:r>
                      <a:r>
                        <a:rPr lang="en-US" dirty="0" err="1" smtClean="0"/>
                        <a:t>s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/>
                        <a:t>(barns)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/>
                        <a:t>R’</a:t>
                      </a:r>
                      <a:endParaRPr lang="en-US" sz="3200" baseline="-25000" dirty="0" smtClean="0"/>
                    </a:p>
                    <a:p>
                      <a:pPr algn="ctr"/>
                      <a:r>
                        <a:rPr lang="en-US" sz="3200" baseline="-25000" dirty="0" smtClean="0"/>
                        <a:t>(</a:t>
                      </a:r>
                      <a:r>
                        <a:rPr lang="en-US" sz="3200" baseline="-25000" dirty="0" err="1" smtClean="0"/>
                        <a:t>fm</a:t>
                      </a:r>
                      <a:r>
                        <a:rPr lang="en-US" sz="3200" baseline="-25000" dirty="0" smtClean="0"/>
                        <a:t>)</a:t>
                      </a:r>
                      <a:endParaRPr lang="en-US" sz="3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b</a:t>
                      </a:r>
                      <a:r>
                        <a:rPr lang="en-US" sz="3200" baseline="-25000" dirty="0" err="1" smtClean="0"/>
                        <a:t>coh</a:t>
                      </a:r>
                      <a:endParaRPr lang="en-US" sz="3200" baseline="-25000" dirty="0" smtClean="0"/>
                    </a:p>
                    <a:p>
                      <a:pPr algn="ctr"/>
                      <a:r>
                        <a:rPr lang="en-US" sz="3200" baseline="-25000" dirty="0" smtClean="0"/>
                        <a:t>(</a:t>
                      </a:r>
                      <a:r>
                        <a:rPr lang="en-US" sz="3200" baseline="-25000" dirty="0" err="1" smtClean="0"/>
                        <a:t>fm</a:t>
                      </a:r>
                      <a:r>
                        <a:rPr lang="en-US" sz="3200" baseline="-25000" dirty="0" smtClean="0"/>
                        <a:t>)</a:t>
                      </a:r>
                      <a:endParaRPr lang="en-US" sz="3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b</a:t>
                      </a:r>
                      <a:r>
                        <a:rPr lang="en-US" sz="3200" baseline="-25000" dirty="0" err="1" smtClean="0"/>
                        <a:t>inc</a:t>
                      </a:r>
                      <a:endParaRPr lang="en-US" sz="3200" baseline="-25000" dirty="0" smtClean="0"/>
                    </a:p>
                    <a:p>
                      <a:pPr algn="ctr"/>
                      <a:r>
                        <a:rPr lang="en-US" sz="3200" baseline="-25000" dirty="0" smtClean="0"/>
                        <a:t>(</a:t>
                      </a:r>
                      <a:r>
                        <a:rPr lang="en-US" sz="3200" baseline="-25000" dirty="0" err="1" smtClean="0"/>
                        <a:t>fm</a:t>
                      </a:r>
                      <a:r>
                        <a:rPr lang="en-US" sz="3200" baseline="-25000" dirty="0" smtClean="0"/>
                        <a:t>)</a:t>
                      </a:r>
                      <a:endParaRPr lang="en-US" sz="3200" baseline="-250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aseline="30000" dirty="0" smtClean="0"/>
                        <a:t>182</a:t>
                      </a:r>
                      <a:r>
                        <a:rPr lang="en-US" sz="2400" dirty="0" smtClean="0"/>
                        <a:t>W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ORNL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28.18±0.40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20.31±0.64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8.87±0.28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ATLAS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19.90±0.30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8.84±0.30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aseline="30000" dirty="0" smtClean="0"/>
                        <a:t>183</a:t>
                      </a:r>
                      <a:r>
                        <a:rPr lang="en-US" sz="2400" dirty="0" smtClean="0"/>
                        <a:t>W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ORNL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15.56±0.50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9.87±0.53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5.69±0.11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-0.43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ATLAS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10.40±0.20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2.40±0.60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aseline="30000" dirty="0" smtClean="0"/>
                        <a:t>184</a:t>
                      </a:r>
                      <a:r>
                        <a:rPr lang="en-US" sz="2400" dirty="0" smtClean="0"/>
                        <a:t>W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ORNL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8.98±0.40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1.63±0.13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7.35±0.10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ATLAS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1.70±0.10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7.35±0.10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aseline="30000" dirty="0" smtClean="0"/>
                        <a:t>186</a:t>
                      </a:r>
                      <a:r>
                        <a:rPr lang="en-US" sz="2400" dirty="0" smtClean="0"/>
                        <a:t>W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ORNL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37.97±0.40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37.88±0.59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0.09±0.02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ATLAS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38.10±0.50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0.09±0.01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923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400"/>
            <a:ext cx="8636291" cy="496290"/>
          </a:xfrm>
        </p:spPr>
        <p:txBody>
          <a:bodyPr>
            <a:normAutofit/>
          </a:bodyPr>
          <a:lstStyle/>
          <a:p>
            <a:r>
              <a:rPr lang="en-US" dirty="0" smtClean="0"/>
              <a:t>Covariance Evaluations (Total)</a:t>
            </a:r>
            <a:endParaRPr lang="en-US" dirty="0"/>
          </a:p>
        </p:txBody>
      </p:sp>
      <p:pic>
        <p:nvPicPr>
          <p:cNvPr id="18" name="Content Placeholder 17" descr="w182-cov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24" r="-3124"/>
          <a:stretch>
            <a:fillRect/>
          </a:stretch>
        </p:blipFill>
        <p:spPr>
          <a:xfrm>
            <a:off x="457200" y="533400"/>
            <a:ext cx="8789987" cy="5791200"/>
          </a:xfrm>
        </p:spPr>
      </p:pic>
    </p:spTree>
    <p:extLst>
      <p:ext uri="{BB962C8B-B14F-4D97-AF65-F5344CB8AC3E}">
        <p14:creationId xmlns:p14="http://schemas.microsoft.com/office/powerpoint/2010/main" val="2757018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1" cy="496290"/>
          </a:xfrm>
        </p:spPr>
        <p:txBody>
          <a:bodyPr>
            <a:normAutofit/>
          </a:bodyPr>
          <a:lstStyle/>
          <a:p>
            <a:r>
              <a:rPr lang="en-US" dirty="0" smtClean="0"/>
              <a:t>Presentation Road Map</a:t>
            </a:r>
            <a:endParaRPr lang="en-US" dirty="0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304801" y="990601"/>
            <a:ext cx="8534399" cy="4633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6C3A"/>
              </a:buClr>
              <a:buFont typeface="Arial"/>
              <a:buChar char="•"/>
            </a:pPr>
            <a:r>
              <a:rPr lang="en-US" sz="2800" b="1" dirty="0" smtClean="0">
                <a:latin typeface="Times New Roman"/>
                <a:cs typeface="Times New Roman"/>
              </a:rPr>
              <a:t>Nuclear Data Evaluation Overview at ORNL not including </a:t>
            </a:r>
            <a:r>
              <a:rPr lang="en-US" b="1" dirty="0" smtClean="0">
                <a:latin typeface="Times New Roman"/>
                <a:cs typeface="Times New Roman"/>
              </a:rPr>
              <a:t>CIELO activities</a:t>
            </a:r>
            <a:endParaRPr lang="en-US" sz="2000" b="1" dirty="0" smtClean="0">
              <a:latin typeface="Times New Roman"/>
              <a:cs typeface="Times New Roman"/>
            </a:endParaRPr>
          </a:p>
          <a:p>
            <a:pPr marL="342900" indent="-342900">
              <a:buClr>
                <a:srgbClr val="006C3A"/>
              </a:buClr>
              <a:buFont typeface="Arial"/>
              <a:buChar char="•"/>
            </a:pPr>
            <a:r>
              <a:rPr lang="en-US" sz="2800" b="1" dirty="0" smtClean="0">
                <a:latin typeface="Times New Roman"/>
                <a:cs typeface="Times New Roman"/>
              </a:rPr>
              <a:t>Evaluation Procedure with SAMMY</a:t>
            </a:r>
            <a:endParaRPr lang="en-US" sz="800" b="1" dirty="0" smtClean="0">
              <a:latin typeface="Times New Roman"/>
              <a:cs typeface="Times New Roman"/>
            </a:endParaRPr>
          </a:p>
          <a:p>
            <a:pPr marL="800100" lvl="1" indent="-342900">
              <a:buClr>
                <a:srgbClr val="006C3A"/>
              </a:buClr>
              <a:buFont typeface="Wingdings" charset="2"/>
              <a:buChar char="§"/>
            </a:pPr>
            <a:r>
              <a:rPr lang="en-US" sz="2400" b="1" dirty="0" smtClean="0">
                <a:latin typeface="Times New Roman"/>
                <a:cs typeface="Times New Roman"/>
              </a:rPr>
              <a:t>Differential data evaluation process </a:t>
            </a:r>
          </a:p>
          <a:p>
            <a:pPr marL="800100" lvl="1" indent="-342900">
              <a:spcBef>
                <a:spcPts val="1200"/>
              </a:spcBef>
              <a:buClr>
                <a:srgbClr val="006C3A"/>
              </a:buClr>
              <a:buFont typeface="Wingdings" charset="2"/>
              <a:buChar char="§"/>
            </a:pPr>
            <a:r>
              <a:rPr lang="en-US" sz="2400" b="1" dirty="0" smtClean="0">
                <a:latin typeface="Times New Roman"/>
                <a:cs typeface="Times New Roman"/>
              </a:rPr>
              <a:t>Connection to integral data (benchmark)</a:t>
            </a:r>
            <a:endParaRPr lang="en-US" sz="2000" b="1" dirty="0" smtClean="0">
              <a:latin typeface="Times New Roman"/>
              <a:cs typeface="Times New Roman"/>
            </a:endParaRPr>
          </a:p>
          <a:p>
            <a:pPr marL="342900" indent="-342900">
              <a:buClr>
                <a:srgbClr val="006C3A"/>
              </a:buClr>
              <a:buFont typeface="Arial"/>
              <a:buChar char="•"/>
            </a:pPr>
            <a:r>
              <a:rPr lang="en-US" sz="2800" b="1" dirty="0" smtClean="0">
                <a:latin typeface="Times New Roman"/>
                <a:cs typeface="Times New Roman"/>
              </a:rPr>
              <a:t>Evaluation work on </a:t>
            </a:r>
            <a:r>
              <a:rPr lang="en-US" sz="2800" b="1" baseline="30000" dirty="0" smtClean="0">
                <a:latin typeface="Times New Roman"/>
                <a:cs typeface="Times New Roman"/>
              </a:rPr>
              <a:t>183</a:t>
            </a:r>
            <a:r>
              <a:rPr lang="en-US" sz="2800" b="1" dirty="0" smtClean="0">
                <a:latin typeface="Times New Roman"/>
                <a:cs typeface="Times New Roman"/>
              </a:rPr>
              <a:t>W (Pigni)</a:t>
            </a:r>
            <a:endParaRPr lang="en-US" sz="2000" b="1" dirty="0" smtClean="0">
              <a:latin typeface="Times New Roman"/>
              <a:cs typeface="Times New Roman"/>
            </a:endParaRPr>
          </a:p>
          <a:p>
            <a:pPr marL="342900" indent="-342900">
              <a:buClr>
                <a:srgbClr val="006C3A"/>
              </a:buClr>
              <a:buFont typeface="Arial"/>
              <a:buChar char="•"/>
            </a:pPr>
            <a:r>
              <a:rPr lang="en-US" sz="2800" b="1" dirty="0" smtClean="0">
                <a:latin typeface="Times New Roman"/>
                <a:cs typeface="Times New Roman"/>
              </a:rPr>
              <a:t>Evaluation work on </a:t>
            </a:r>
            <a:r>
              <a:rPr lang="en-US" sz="2800" b="1" baseline="30000" dirty="0" smtClean="0">
                <a:latin typeface="Times New Roman"/>
                <a:cs typeface="Times New Roman"/>
              </a:rPr>
              <a:t>182,184,186</a:t>
            </a:r>
            <a:r>
              <a:rPr lang="en-US" sz="2800" b="1" dirty="0" smtClean="0">
                <a:latin typeface="Times New Roman"/>
                <a:cs typeface="Times New Roman"/>
              </a:rPr>
              <a:t>Tungsten (Leal)</a:t>
            </a:r>
            <a:endParaRPr lang="en-US" sz="2000" b="1" dirty="0" smtClean="0">
              <a:latin typeface="Times New Roman"/>
              <a:cs typeface="Times New Roman"/>
            </a:endParaRPr>
          </a:p>
          <a:p>
            <a:pPr marL="342900" indent="-342900">
              <a:buClr>
                <a:srgbClr val="006C3A"/>
              </a:buClr>
              <a:buFont typeface="Arial"/>
              <a:buChar char="•"/>
            </a:pPr>
            <a:r>
              <a:rPr lang="en-US" sz="2800" b="1" dirty="0" smtClean="0">
                <a:latin typeface="Times New Roman"/>
                <a:cs typeface="Times New Roman"/>
              </a:rPr>
              <a:t>Evaluation work on </a:t>
            </a:r>
            <a:r>
              <a:rPr lang="en-US" sz="2800" b="1" baseline="30000" dirty="0" smtClean="0">
                <a:latin typeface="Times New Roman"/>
                <a:cs typeface="Times New Roman"/>
              </a:rPr>
              <a:t>63,65</a:t>
            </a:r>
            <a:r>
              <a:rPr lang="en-US" sz="2800" b="1" dirty="0" smtClean="0">
                <a:latin typeface="Times New Roman"/>
                <a:cs typeface="Times New Roman"/>
              </a:rPr>
              <a:t>Cu (</a:t>
            </a:r>
            <a:r>
              <a:rPr lang="en-US" sz="2800" b="1" dirty="0" err="1" smtClean="0">
                <a:latin typeface="Times New Roman"/>
                <a:cs typeface="Times New Roman"/>
              </a:rPr>
              <a:t>Sobes</a:t>
            </a:r>
            <a:r>
              <a:rPr lang="en-US" sz="2800" b="1" dirty="0" smtClean="0">
                <a:latin typeface="Times New Roman"/>
                <a:cs typeface="Times New Roman"/>
              </a:rPr>
              <a:t>)</a:t>
            </a:r>
          </a:p>
          <a:p>
            <a:pPr marL="342900" indent="-342900">
              <a:buClr>
                <a:srgbClr val="006C3A"/>
              </a:buClr>
              <a:buFont typeface="Arial"/>
              <a:buChar char="•"/>
            </a:pPr>
            <a:r>
              <a:rPr lang="en-US" b="1" dirty="0" smtClean="0">
                <a:latin typeface="Times New Roman"/>
                <a:cs typeface="Times New Roman"/>
              </a:rPr>
              <a:t>Concluding Remarks</a:t>
            </a:r>
            <a:endParaRPr lang="en-US" sz="2800" b="1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6696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400"/>
            <a:ext cx="8636291" cy="496290"/>
          </a:xfrm>
        </p:spPr>
        <p:txBody>
          <a:bodyPr>
            <a:normAutofit/>
          </a:bodyPr>
          <a:lstStyle/>
          <a:p>
            <a:r>
              <a:rPr lang="en-US" dirty="0" smtClean="0"/>
              <a:t>Covariance Evaluations (Total)</a:t>
            </a:r>
            <a:endParaRPr lang="en-US" dirty="0"/>
          </a:p>
        </p:txBody>
      </p:sp>
      <p:pic>
        <p:nvPicPr>
          <p:cNvPr id="4" name="Content Placeholder 3" descr="w183-cov.pdf"/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01" r="-22101"/>
          <a:stretch>
            <a:fillRect/>
          </a:stretch>
        </p:blipFill>
        <p:spPr>
          <a:xfrm>
            <a:off x="-1371600" y="304800"/>
            <a:ext cx="11942547" cy="5797296"/>
          </a:xfrm>
        </p:spPr>
      </p:pic>
    </p:spTree>
    <p:extLst>
      <p:ext uri="{BB962C8B-B14F-4D97-AF65-F5344CB8AC3E}">
        <p14:creationId xmlns:p14="http://schemas.microsoft.com/office/powerpoint/2010/main" val="2795855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400"/>
            <a:ext cx="8636291" cy="496290"/>
          </a:xfrm>
        </p:spPr>
        <p:txBody>
          <a:bodyPr>
            <a:normAutofit/>
          </a:bodyPr>
          <a:lstStyle/>
          <a:p>
            <a:r>
              <a:rPr lang="en-US" dirty="0" smtClean="0"/>
              <a:t>Covariance Evaluations (Total)</a:t>
            </a:r>
            <a:endParaRPr lang="en-US" dirty="0"/>
          </a:p>
        </p:txBody>
      </p:sp>
      <p:pic>
        <p:nvPicPr>
          <p:cNvPr id="4" name="Content Placeholder 3" descr="w184-cov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01" r="-22101"/>
          <a:stretch>
            <a:fillRect/>
          </a:stretch>
        </p:blipFill>
        <p:spPr>
          <a:xfrm>
            <a:off x="-1371600" y="381000"/>
            <a:ext cx="11942547" cy="5797296"/>
          </a:xfrm>
        </p:spPr>
      </p:pic>
    </p:spTree>
    <p:extLst>
      <p:ext uri="{BB962C8B-B14F-4D97-AF65-F5344CB8AC3E}">
        <p14:creationId xmlns:p14="http://schemas.microsoft.com/office/powerpoint/2010/main" val="216847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400"/>
            <a:ext cx="8636291" cy="49629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Covariance Evaluations (Total)</a:t>
            </a:r>
            <a:endParaRPr lang="en-US" dirty="0"/>
          </a:p>
        </p:txBody>
      </p:sp>
      <p:pic>
        <p:nvPicPr>
          <p:cNvPr id="5" name="Content Placeholder 4" descr="w186-cov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01" r="-22101"/>
          <a:stretch>
            <a:fillRect/>
          </a:stretch>
        </p:blipFill>
        <p:spPr>
          <a:xfrm>
            <a:off x="-1143000" y="381000"/>
            <a:ext cx="11942547" cy="5797296"/>
          </a:xfrm>
        </p:spPr>
      </p:pic>
    </p:spTree>
    <p:extLst>
      <p:ext uri="{BB962C8B-B14F-4D97-AF65-F5344CB8AC3E}">
        <p14:creationId xmlns:p14="http://schemas.microsoft.com/office/powerpoint/2010/main" val="3298270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888705"/>
          </a:xfrm>
        </p:spPr>
        <p:txBody>
          <a:bodyPr/>
          <a:lstStyle/>
          <a:p>
            <a:pPr algn="ctr"/>
            <a:r>
              <a:rPr lang="en-US" dirty="0" smtClean="0"/>
              <a:t>Cu Cross Section Evaluations Thermal (Sobes)</a:t>
            </a:r>
            <a:endParaRPr lang="en-US" dirty="0"/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>
          <a:xfrm>
            <a:off x="6952194" y="7617410"/>
            <a:ext cx="2165317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A3B8C9-935A-438F-8E0E-A99C32B540E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219200"/>
            <a:ext cx="8305800" cy="464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9pPr>
          </a:lstStyle>
          <a:p>
            <a:pPr marL="457200" lvl="1" indent="0" hangingPunct="0">
              <a:spcBef>
                <a:spcPct val="0"/>
              </a:spcBef>
              <a:spcAft>
                <a:spcPct val="0"/>
              </a:spcAft>
              <a:buClr>
                <a:srgbClr val="006C3A"/>
              </a:buClr>
              <a:buSzPct val="100000"/>
              <a:buNone/>
              <a:defRPr/>
            </a:pPr>
            <a:r>
              <a:rPr lang="en-US" sz="2400" b="1" dirty="0" smtClean="0">
                <a:latin typeface="Arial Narrow" pitchFamily="34" charset="0"/>
              </a:rPr>
              <a:t>Motivation</a:t>
            </a:r>
          </a:p>
          <a:p>
            <a:pPr marL="457200" lvl="1" indent="0" hangingPunct="0">
              <a:spcBef>
                <a:spcPct val="0"/>
              </a:spcBef>
              <a:spcAft>
                <a:spcPct val="0"/>
              </a:spcAft>
              <a:buClr>
                <a:srgbClr val="006C3A"/>
              </a:buClr>
              <a:buSzPct val="100000"/>
              <a:buNone/>
              <a:defRPr/>
            </a:pPr>
            <a:endParaRPr lang="en-US" sz="2400" b="1" dirty="0" smtClean="0">
              <a:latin typeface="Arial Narrow" pitchFamily="34" charset="0"/>
              <a:ea typeface="+mn-ea"/>
              <a:cs typeface="Arial" charset="0"/>
            </a:endParaRPr>
          </a:p>
          <a:p>
            <a:pPr marL="800100" marR="0" lvl="1" indent="-342900" defTabSz="914400" eaLnBrk="1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C3A"/>
              </a:buClr>
              <a:buSzPct val="100000"/>
              <a:buFont typeface="Wingdings" charset="2"/>
              <a:buChar char="§"/>
              <a:tabLst/>
              <a:defRPr/>
            </a:pPr>
            <a:r>
              <a:rPr lang="en-US" sz="2400" b="1" dirty="0" smtClean="0">
                <a:latin typeface="Arial Narrow" pitchFamily="34" charset="0"/>
                <a:ea typeface="+mn-ea"/>
                <a:cs typeface="Arial" charset="0"/>
              </a:rPr>
              <a:t>Nuclear Data Advisory Group (NDAG) identified </a:t>
            </a:r>
            <a:r>
              <a:rPr lang="en-US" sz="2400" b="1" baseline="30000" dirty="0" smtClean="0">
                <a:latin typeface="Arial Narrow" pitchFamily="34" charset="0"/>
                <a:ea typeface="+mn-ea"/>
                <a:cs typeface="Arial" charset="0"/>
              </a:rPr>
              <a:t>63</a:t>
            </a:r>
            <a:r>
              <a:rPr lang="en-US" sz="2400" b="1" dirty="0" smtClean="0">
                <a:latin typeface="Arial Narrow" pitchFamily="34" charset="0"/>
                <a:ea typeface="+mn-ea"/>
                <a:cs typeface="Arial" charset="0"/>
              </a:rPr>
              <a:t>Cu and</a:t>
            </a:r>
            <a:br>
              <a:rPr lang="en-US" sz="2400" b="1" dirty="0" smtClean="0">
                <a:latin typeface="Arial Narrow" pitchFamily="34" charset="0"/>
                <a:ea typeface="+mn-ea"/>
                <a:cs typeface="Arial" charset="0"/>
              </a:rPr>
            </a:br>
            <a:r>
              <a:rPr lang="en-US" sz="2400" b="1" baseline="30000" dirty="0" smtClean="0">
                <a:latin typeface="Arial Narrow" pitchFamily="34" charset="0"/>
                <a:ea typeface="+mn-ea"/>
                <a:cs typeface="Arial" charset="0"/>
              </a:rPr>
              <a:t>65</a:t>
            </a:r>
            <a:r>
              <a:rPr lang="en-US" sz="2400" b="1" dirty="0" smtClean="0">
                <a:latin typeface="Arial Narrow" pitchFamily="34" charset="0"/>
                <a:ea typeface="+mn-ea"/>
                <a:cs typeface="Arial" charset="0"/>
              </a:rPr>
              <a:t>Cu important for criticality safety applications</a:t>
            </a:r>
          </a:p>
          <a:p>
            <a:pPr marL="800100" marR="0" lvl="1" indent="-342900" defTabSz="914400" eaLnBrk="1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6C3A"/>
              </a:buClr>
              <a:buSzPct val="100000"/>
              <a:buFont typeface="Wingdings" charset="2"/>
              <a:buChar char="§"/>
              <a:tabLst/>
              <a:defRPr/>
            </a:pPr>
            <a:r>
              <a:rPr lang="en-US" sz="2400" b="1" dirty="0" smtClean="0">
                <a:latin typeface="Arial Narrow" pitchFamily="34" charset="0"/>
                <a:ea typeface="+mn-ea"/>
                <a:cs typeface="Arial" charset="0"/>
              </a:rPr>
              <a:t>Purpose of Differential Measurements:</a:t>
            </a:r>
          </a:p>
          <a:p>
            <a:pPr marL="1031875" marR="0" lvl="1" indent="-234950" defTabSz="914400" rtl="0" eaLnBrk="1" fontAlgn="auto" latinLnBrk="0" hangingPunct="0">
              <a:lnSpc>
                <a:spcPct val="100000"/>
              </a:lnSpc>
              <a:spcAft>
                <a:spcPts val="1200"/>
              </a:spcAft>
              <a:buClr>
                <a:srgbClr val="006C3A"/>
              </a:buClr>
              <a:buSzPct val="100000"/>
              <a:buFontTx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Thermal Cross Section Shape</a:t>
            </a:r>
          </a:p>
          <a:p>
            <a:pPr marL="1031875" lvl="1" indent="-234950" fontAlgn="auto" hangingPunct="0">
              <a:spcAft>
                <a:spcPts val="1200"/>
              </a:spcAft>
              <a:buClr>
                <a:srgbClr val="006C3A"/>
              </a:buClr>
              <a:buSzPct val="100000"/>
              <a:buFontTx/>
              <a:buChar char="–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Arial Narrow" pitchFamily="34" charset="0"/>
              </a:rPr>
              <a:t>Thermal Cross Section Uncertainty</a:t>
            </a:r>
          </a:p>
          <a:p>
            <a:pPr marL="1031875" lvl="1" indent="-234950" fontAlgn="auto" hangingPunct="0">
              <a:spcAft>
                <a:spcPts val="1200"/>
              </a:spcAft>
              <a:buClr>
                <a:srgbClr val="006C3A"/>
              </a:buClr>
              <a:buSzPct val="100000"/>
              <a:buFontTx/>
              <a:buChar char="–"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Arial Narrow" pitchFamily="34" charset="0"/>
              </a:rPr>
              <a:t>SAMMY Resolved Resonance Analysis </a:t>
            </a:r>
            <a:endParaRPr lang="en-US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794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26" y="93224"/>
            <a:ext cx="8229600" cy="888705"/>
          </a:xfrm>
        </p:spPr>
        <p:txBody>
          <a:bodyPr/>
          <a:lstStyle/>
          <a:p>
            <a:pPr algn="ctr"/>
            <a:r>
              <a:rPr lang="en-US" dirty="0" smtClean="0"/>
              <a:t>Cu Cross-section Evaluations Thermal (Sobes)</a:t>
            </a:r>
            <a:endParaRPr lang="en-US" dirty="0"/>
          </a:p>
        </p:txBody>
      </p:sp>
      <p:pic>
        <p:nvPicPr>
          <p:cNvPr id="3" name="Picture Placeholder 2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35969" y="970669"/>
            <a:ext cx="4701963" cy="3601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4509544" y="1888839"/>
            <a:ext cx="4580181" cy="34464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74640" y="4534570"/>
            <a:ext cx="4034804" cy="152043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117475" marR="0" lvl="0" indent="-117475" hangingPunct="0">
              <a:lnSpc>
                <a:spcPct val="100000"/>
              </a:lnSpc>
              <a:buClr>
                <a:srgbClr val="006C3A"/>
              </a:buClr>
              <a:buFont typeface="Arial"/>
              <a:buChar char="•"/>
              <a:tabLst/>
            </a:pPr>
            <a:r>
              <a:rPr lang="en-US" sz="1600" dirty="0" smtClean="0"/>
              <a:t> A better definition </a:t>
            </a:r>
            <a:r>
              <a:rPr lang="en-US" sz="1600" dirty="0"/>
              <a:t>of the </a:t>
            </a:r>
            <a:r>
              <a:rPr lang="en-US" sz="1600" dirty="0" smtClean="0"/>
              <a:t>negative external </a:t>
            </a:r>
            <a:r>
              <a:rPr lang="en-US" sz="1600" dirty="0"/>
              <a:t>levels if we fit a differential cross </a:t>
            </a:r>
            <a:r>
              <a:rPr lang="en-US" sz="1600" dirty="0" smtClean="0"/>
              <a:t>section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endParaRPr lang="en-US" sz="1600" b="0" i="0" u="none" strike="noStrike" kern="1200" dirty="0" smtClean="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  <a:p>
            <a:pPr marL="117475" marR="0" lvl="0" indent="-117475" hangingPunct="0">
              <a:lnSpc>
                <a:spcPct val="100000"/>
              </a:lnSpc>
              <a:buClr>
                <a:srgbClr val="006C3A"/>
              </a:buClr>
              <a:buFont typeface="Arial"/>
              <a:buChar char="•"/>
              <a:tabLst/>
            </a:pPr>
            <a:r>
              <a:rPr lang="en-US" sz="1600" dirty="0" smtClean="0"/>
              <a:t> A better definition of the uncertainty and correlations at the thermal energy</a:t>
            </a:r>
            <a:endParaRPr lang="en-US" sz="1600" dirty="0"/>
          </a:p>
        </p:txBody>
      </p:sp>
      <p:sp>
        <p:nvSpPr>
          <p:cNvPr id="6" name="Straight Connector 5"/>
          <p:cNvSpPr/>
          <p:nvPr/>
        </p:nvSpPr>
        <p:spPr>
          <a:xfrm flipV="1">
            <a:off x="2971800" y="3200399"/>
            <a:ext cx="5791200" cy="800863"/>
          </a:xfrm>
          <a:prstGeom prst="line">
            <a:avLst/>
          </a:prstGeom>
          <a:noFill/>
          <a:ln w="3672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 flipV="1">
            <a:off x="3048001" y="3048000"/>
            <a:ext cx="2209800" cy="561196"/>
          </a:xfrm>
          <a:prstGeom prst="line">
            <a:avLst/>
          </a:prstGeom>
          <a:noFill/>
          <a:ln w="3672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8" name="Frame 7"/>
          <p:cNvSpPr/>
          <p:nvPr/>
        </p:nvSpPr>
        <p:spPr>
          <a:xfrm>
            <a:off x="2590800" y="3581400"/>
            <a:ext cx="445056" cy="455933"/>
          </a:xfrm>
          <a:prstGeom prst="fram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0229" y="1295400"/>
            <a:ext cx="4201071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/>
              <a:t>Measurements Performed </a:t>
            </a:r>
          </a:p>
          <a:p>
            <a:pPr algn="ctr">
              <a:lnSpc>
                <a:spcPct val="90000"/>
              </a:lnSpc>
            </a:pPr>
            <a:r>
              <a:rPr lang="en-US" b="1" dirty="0"/>
              <a:t>a</a:t>
            </a:r>
            <a:r>
              <a:rPr lang="en-US" b="1" dirty="0" smtClean="0"/>
              <a:t>t the MIT </a:t>
            </a:r>
            <a:r>
              <a:rPr lang="en-US" b="1" dirty="0"/>
              <a:t>Nuclear Reactor (MITR-II)</a:t>
            </a:r>
            <a:endParaRPr lang="en-US" b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00" y="2514600"/>
            <a:ext cx="2057400" cy="0"/>
          </a:xfrm>
          <a:prstGeom prst="line">
            <a:avLst/>
          </a:prstGeom>
          <a:ln w="57150" cmpd="sng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19400" y="1219200"/>
            <a:ext cx="0" cy="2286000"/>
          </a:xfrm>
          <a:prstGeom prst="line">
            <a:avLst/>
          </a:prstGeom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4400" y="1905000"/>
            <a:ext cx="158352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B</a:t>
            </a:r>
            <a:r>
              <a:rPr lang="en-US" dirty="0" smtClean="0"/>
              <a:t>ound Levels</a:t>
            </a:r>
          </a:p>
        </p:txBody>
      </p:sp>
    </p:spTree>
    <p:extLst>
      <p:ext uri="{BB962C8B-B14F-4D97-AF65-F5344CB8AC3E}">
        <p14:creationId xmlns:p14="http://schemas.microsoft.com/office/powerpoint/2010/main" val="4037927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96290"/>
          </a:xfrm>
        </p:spPr>
        <p:txBody>
          <a:bodyPr/>
          <a:lstStyle/>
          <a:p>
            <a:r>
              <a:rPr lang="en-US" dirty="0" smtClean="0"/>
              <a:t>Cu Cross-section Evaluations (Sobes)</a:t>
            </a:r>
            <a:endParaRPr lang="en-US" dirty="0"/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DBA418-435F-44E4-A2E9-BF1E30A6F1F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0233" y="843286"/>
            <a:ext cx="7613807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342900" indent="-342900" hangingPunct="0">
              <a:buClr>
                <a:srgbClr val="006C3A"/>
              </a:buClr>
              <a:buSzPct val="100000"/>
              <a:buFont typeface="Arial"/>
              <a:buChar char="•"/>
              <a:defRPr/>
            </a:pPr>
            <a:r>
              <a:rPr lang="en-US" sz="2800" b="1" dirty="0" smtClean="0">
                <a:latin typeface="Arial Narrow" pitchFamily="34" charset="0"/>
              </a:rPr>
              <a:t>SAMMY Evaluation of the Transmission Data</a:t>
            </a: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71342" y="1296969"/>
            <a:ext cx="8495767" cy="412420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800100" lvl="1" indent="-342900" hangingPunct="0">
              <a:spcAft>
                <a:spcPts val="1200"/>
              </a:spcAft>
              <a:buClr>
                <a:srgbClr val="006C3A"/>
              </a:buClr>
              <a:buSzPct val="100000"/>
              <a:buFont typeface="Wingdings" charset="2"/>
              <a:buChar char="§"/>
              <a:defRPr/>
            </a:pPr>
            <a:r>
              <a:rPr lang="en-US" sz="2400" b="1" dirty="0" smtClean="0">
                <a:latin typeface="Arial Narrow" pitchFamily="34" charset="0"/>
              </a:rPr>
              <a:t>SAMMY analysis of transmission data for Cu-63 and Cu-65  </a:t>
            </a:r>
          </a:p>
          <a:p>
            <a:pPr marL="800100" lvl="1" indent="-342900" hangingPunct="0">
              <a:spcAft>
                <a:spcPts val="1200"/>
              </a:spcAft>
              <a:buClr>
                <a:srgbClr val="006C3A"/>
              </a:buClr>
              <a:buSzPct val="100000"/>
              <a:buFont typeface="Wingdings" charset="2"/>
              <a:buChar char="§"/>
              <a:defRPr/>
            </a:pPr>
            <a:r>
              <a:rPr lang="en-US" sz="2400" b="1" dirty="0" smtClean="0">
                <a:latin typeface="Arial Narrow" pitchFamily="34" charset="0"/>
              </a:rPr>
              <a:t>Measurements made at the Oak Ridge Electron Linear Accelerator (ORELA) by M. S. </a:t>
            </a:r>
            <a:r>
              <a:rPr lang="en-US" sz="2400" b="1" dirty="0" err="1" smtClean="0">
                <a:latin typeface="Arial Narrow" pitchFamily="34" charset="0"/>
              </a:rPr>
              <a:t>Pandey</a:t>
            </a:r>
            <a:r>
              <a:rPr lang="en-US" sz="2400" b="1" dirty="0" smtClean="0">
                <a:latin typeface="Arial Narrow" pitchFamily="34" charset="0"/>
              </a:rPr>
              <a:t>, J. B. </a:t>
            </a:r>
            <a:r>
              <a:rPr lang="en-US" sz="2400" b="1" dirty="0" err="1" smtClean="0">
                <a:latin typeface="Arial Narrow" pitchFamily="34" charset="0"/>
              </a:rPr>
              <a:t>Garg</a:t>
            </a:r>
            <a:r>
              <a:rPr lang="en-US" sz="2400" b="1" dirty="0" smtClean="0">
                <a:latin typeface="Arial Narrow" pitchFamily="34" charset="0"/>
              </a:rPr>
              <a:t>, and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J. A. Harvey (1977)</a:t>
            </a:r>
          </a:p>
          <a:p>
            <a:pPr marL="800100" lvl="1" indent="-342900" hangingPunct="0">
              <a:spcAft>
                <a:spcPts val="1200"/>
              </a:spcAft>
              <a:buClr>
                <a:srgbClr val="006C3A"/>
              </a:buClr>
              <a:buSzPct val="100000"/>
              <a:buFont typeface="Wingdings" charset="2"/>
              <a:buChar char="§"/>
              <a:defRPr/>
            </a:pPr>
            <a:r>
              <a:rPr lang="en-US" sz="2400" b="1" dirty="0" smtClean="0">
                <a:latin typeface="Arial Narrow" pitchFamily="34" charset="0"/>
              </a:rPr>
              <a:t>Flight-path length:  80 meters</a:t>
            </a:r>
          </a:p>
          <a:p>
            <a:pPr marL="800100" lvl="1" indent="-342900" hangingPunct="0">
              <a:spcAft>
                <a:spcPts val="1200"/>
              </a:spcAft>
              <a:buClr>
                <a:srgbClr val="006C3A"/>
              </a:buClr>
              <a:buSzPct val="100000"/>
              <a:buFont typeface="Wingdings" charset="2"/>
              <a:buChar char="§"/>
              <a:defRPr/>
            </a:pPr>
            <a:r>
              <a:rPr lang="en-US" sz="2400" b="1" dirty="0" smtClean="0">
                <a:latin typeface="Arial Narrow" pitchFamily="34" charset="0"/>
              </a:rPr>
              <a:t>Thicknesses: </a:t>
            </a:r>
          </a:p>
          <a:p>
            <a:pPr marL="1031875" lvl="1" indent="-234950" fontAlgn="auto" hangingPunct="0">
              <a:spcBef>
                <a:spcPts val="0"/>
              </a:spcBef>
              <a:spcAft>
                <a:spcPts val="1200"/>
              </a:spcAft>
              <a:buClr>
                <a:srgbClr val="006C3A"/>
              </a:buClr>
              <a:buSzPct val="100000"/>
              <a:buFontTx/>
              <a:buChar char="–"/>
              <a:defRPr/>
            </a:pPr>
            <a:r>
              <a:rPr lang="en-US" sz="2000" dirty="0" smtClean="0">
                <a:solidFill>
                  <a:sysClr val="windowText" lastClr="000000"/>
                </a:solidFill>
                <a:latin typeface="Arial Narrow" pitchFamily="34" charset="0"/>
                <a:ea typeface="WenQuanYi Micro Hei" pitchFamily="2"/>
                <a:cs typeface="Lohit Hindi" pitchFamily="2"/>
              </a:rPr>
              <a:t>Cu-63	0.07895 at/barns</a:t>
            </a:r>
          </a:p>
          <a:p>
            <a:pPr marL="1031875" lvl="1" indent="-234950" fontAlgn="auto" hangingPunct="0">
              <a:spcBef>
                <a:spcPts val="0"/>
              </a:spcBef>
              <a:spcAft>
                <a:spcPts val="1200"/>
              </a:spcAft>
              <a:buClr>
                <a:srgbClr val="006C3A"/>
              </a:buClr>
              <a:buSzPct val="100000"/>
              <a:buFontTx/>
              <a:buChar char="–"/>
              <a:defRPr/>
            </a:pPr>
            <a:r>
              <a:rPr lang="en-US" sz="2000" dirty="0" smtClean="0">
                <a:solidFill>
                  <a:sysClr val="windowText" lastClr="000000"/>
                </a:solidFill>
                <a:latin typeface="Arial Narrow" pitchFamily="34" charset="0"/>
                <a:ea typeface="WenQuanYi Micro Hei" pitchFamily="2"/>
                <a:cs typeface="Lohit Hindi" pitchFamily="2"/>
              </a:rPr>
              <a:t>Cu-65	0.07437 at/barns </a:t>
            </a:r>
          </a:p>
          <a:p>
            <a:pPr marL="800100" lvl="1" indent="-342900" hangingPunct="0">
              <a:buClr>
                <a:srgbClr val="006C3A"/>
              </a:buClr>
              <a:buSzPct val="100000"/>
              <a:buFont typeface="Wingdings" charset="2"/>
              <a:buChar char="§"/>
              <a:defRPr/>
            </a:pPr>
            <a:r>
              <a:rPr lang="en-US" sz="2400" b="1" dirty="0" smtClean="0">
                <a:latin typeface="Arial Narrow" pitchFamily="34" charset="0"/>
              </a:rPr>
              <a:t>Energy Range:  0.0001 </a:t>
            </a:r>
            <a:r>
              <a:rPr lang="en-US" sz="2400" b="1" dirty="0" err="1" smtClean="0">
                <a:latin typeface="Arial Narrow" pitchFamily="34" charset="0"/>
              </a:rPr>
              <a:t>eV</a:t>
            </a:r>
            <a:r>
              <a:rPr lang="en-US" sz="2400" b="1" dirty="0" smtClean="0">
                <a:latin typeface="Arial Narrow" pitchFamily="34" charset="0"/>
              </a:rPr>
              <a:t> to 300 </a:t>
            </a:r>
            <a:r>
              <a:rPr lang="en-US" sz="2400" b="1" dirty="0" err="1" smtClean="0">
                <a:latin typeface="Arial Narrow" pitchFamily="34" charset="0"/>
              </a:rPr>
              <a:t>keV</a:t>
            </a:r>
            <a:endParaRPr lang="en-US" sz="2400" b="1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02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523220"/>
          </a:xfrm>
        </p:spPr>
        <p:txBody>
          <a:bodyPr/>
          <a:lstStyle/>
          <a:p>
            <a:r>
              <a:rPr lang="en-US" sz="3200" dirty="0"/>
              <a:t>Updated </a:t>
            </a:r>
            <a:r>
              <a:rPr lang="en-US" sz="3200" baseline="30000" dirty="0"/>
              <a:t>63,65</a:t>
            </a:r>
            <a:r>
              <a:rPr lang="en-US" sz="3200" dirty="0"/>
              <a:t>Cu </a:t>
            </a:r>
            <a:r>
              <a:rPr lang="en-US" sz="3200" dirty="0" smtClean="0"/>
              <a:t>Evaluations</a:t>
            </a:r>
            <a:r>
              <a:rPr lang="en-US" dirty="0" smtClean="0"/>
              <a:t> (Sobes)</a:t>
            </a:r>
            <a:endParaRPr lang="en-US" dirty="0"/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DBA418-435F-44E4-A2E9-BF1E30A6F1F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1295400"/>
            <a:ext cx="807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Three major improvements of consequence to the Zeus benchmarks:</a:t>
            </a:r>
          </a:p>
          <a:p>
            <a:pPr lvl="1"/>
            <a:r>
              <a:rPr lang="en-US" sz="2000" b="1" dirty="0" smtClean="0"/>
              <a:t>Resolved resonance region expanded</a:t>
            </a:r>
            <a:br>
              <a:rPr lang="en-US" sz="2000" b="1" dirty="0" smtClean="0"/>
            </a:br>
            <a:r>
              <a:rPr lang="en-US" sz="2000" b="1" dirty="0" smtClean="0"/>
              <a:t>three-fold</a:t>
            </a:r>
          </a:p>
          <a:p>
            <a:pPr lvl="1"/>
            <a:r>
              <a:rPr lang="en-US" sz="2000" b="1" dirty="0" smtClean="0"/>
              <a:t>Capture cross section evaluated based on experimental measurements</a:t>
            </a:r>
          </a:p>
          <a:p>
            <a:pPr lvl="1"/>
            <a:r>
              <a:rPr lang="en-US" sz="2000" b="1" dirty="0" smtClean="0"/>
              <a:t>Detailed angular distributions generated for elastic scattering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89738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96290"/>
          </a:xfrm>
        </p:spPr>
        <p:txBody>
          <a:bodyPr/>
          <a:lstStyle/>
          <a:p>
            <a:r>
              <a:rPr lang="en-US" dirty="0" smtClean="0"/>
              <a:t>Cu cross section evaluations (</a:t>
            </a:r>
            <a:r>
              <a:rPr lang="en-US" dirty="0" err="1" smtClean="0"/>
              <a:t>Sobes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 descr="Cu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810000"/>
            <a:ext cx="8770859" cy="28877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3600784"/>
            <a:ext cx="903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/>
              </a:rPr>
              <a:t>SAMMY Fit of the transmission data of </a:t>
            </a:r>
            <a:r>
              <a:rPr lang="en-US" b="1" baseline="30000" dirty="0" smtClean="0">
                <a:latin typeface="Times New Roman"/>
              </a:rPr>
              <a:t>63</a:t>
            </a:r>
            <a:r>
              <a:rPr lang="en-US" b="1" dirty="0" smtClean="0">
                <a:latin typeface="Times New Roman"/>
              </a:rPr>
              <a:t>Cu and </a:t>
            </a:r>
            <a:r>
              <a:rPr lang="en-US" b="1" baseline="30000" dirty="0" smtClean="0">
                <a:latin typeface="Times New Roman"/>
              </a:rPr>
              <a:t>65</a:t>
            </a:r>
            <a:r>
              <a:rPr lang="en-US" b="1" dirty="0" smtClean="0">
                <a:latin typeface="Times New Roman"/>
              </a:rPr>
              <a:t>Cu in the energy range 30 </a:t>
            </a:r>
            <a:r>
              <a:rPr lang="en-US" b="1" dirty="0" err="1" smtClean="0">
                <a:latin typeface="Times New Roman"/>
              </a:rPr>
              <a:t>eV</a:t>
            </a:r>
            <a:r>
              <a:rPr lang="en-US" b="1" dirty="0" smtClean="0">
                <a:latin typeface="Times New Roman"/>
              </a:rPr>
              <a:t>–300 </a:t>
            </a:r>
            <a:r>
              <a:rPr lang="en-US" b="1" dirty="0" err="1" smtClean="0">
                <a:latin typeface="Times New Roman"/>
              </a:rPr>
              <a:t>keV</a:t>
            </a:r>
            <a:endParaRPr lang="en-US" b="1" dirty="0">
              <a:latin typeface="Times New Roman"/>
            </a:endParaRPr>
          </a:p>
        </p:txBody>
      </p:sp>
      <p:pic>
        <p:nvPicPr>
          <p:cNvPr id="5" name="Picture 4" descr="Cu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24256"/>
            <a:ext cx="8629743" cy="303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71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28678" cy="469359"/>
          </a:xfrm>
        </p:spPr>
        <p:txBody>
          <a:bodyPr/>
          <a:lstStyle/>
          <a:p>
            <a:r>
              <a:rPr lang="en-US" sz="2800" dirty="0" smtClean="0"/>
              <a:t>Extending the Resolved Resonance Region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-12700" y="1066800"/>
            <a:ext cx="8643254" cy="639763"/>
          </a:xfrm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</a:rPr>
              <a:t>Resolved resonance region of both copper isotopes, has been extended from 99.5 </a:t>
            </a:r>
            <a:r>
              <a:rPr lang="en-US" sz="2000" dirty="0" err="1">
                <a:solidFill>
                  <a:srgbClr val="000000"/>
                </a:solidFill>
              </a:rPr>
              <a:t>keV</a:t>
            </a:r>
            <a:r>
              <a:rPr lang="en-US" sz="2000" dirty="0">
                <a:solidFill>
                  <a:srgbClr val="000000"/>
                </a:solidFill>
              </a:rPr>
              <a:t> to 300 </a:t>
            </a:r>
            <a:r>
              <a:rPr lang="en-US" sz="2000" dirty="0" err="1">
                <a:solidFill>
                  <a:srgbClr val="000000"/>
                </a:solidFill>
              </a:rPr>
              <a:t>keV</a:t>
            </a:r>
            <a:r>
              <a:rPr lang="en-US" sz="2000" b="0" dirty="0" smtClean="0">
                <a:solidFill>
                  <a:srgbClr val="000000"/>
                </a:solidFill>
              </a:rPr>
              <a:t>.</a:t>
            </a:r>
            <a:endParaRPr lang="en-US" sz="2000" b="0" dirty="0">
              <a:solidFill>
                <a:srgbClr val="000000"/>
              </a:solidFill>
            </a:endParaRPr>
          </a:p>
        </p:txBody>
      </p:sp>
      <p:pic>
        <p:nvPicPr>
          <p:cNvPr id="9" name="Content Placeholder 8" descr="FourPlotsAndCircles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t="5778" r="6175" b="9890"/>
          <a:stretch/>
        </p:blipFill>
        <p:spPr>
          <a:xfrm>
            <a:off x="0" y="1905000"/>
            <a:ext cx="4439457" cy="3332152"/>
          </a:xfrm>
        </p:spPr>
      </p:pic>
      <p:pic>
        <p:nvPicPr>
          <p:cNvPr id="8" name="Content Placeholder 7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70" b="-3470"/>
          <a:stretch>
            <a:fillRect/>
          </a:stretch>
        </p:blipFill>
        <p:spPr>
          <a:xfrm>
            <a:off x="4648200" y="1676400"/>
            <a:ext cx="4194175" cy="36746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031265" y="2436565"/>
            <a:ext cx="423321" cy="3087003"/>
          </a:xfrm>
          <a:prstGeom prst="rect">
            <a:avLst/>
          </a:prstGeom>
          <a:noFill/>
          <a:ln w="38100" cmpd="sng">
            <a:solidFill>
              <a:srgbClr val="EFAA00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79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1" cy="523220"/>
          </a:xfrm>
        </p:spPr>
        <p:txBody>
          <a:bodyPr/>
          <a:lstStyle/>
          <a:p>
            <a:r>
              <a:rPr lang="en-US" sz="3200" dirty="0" smtClean="0"/>
              <a:t>Detailed Angular Distributions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5562600" cy="5105400"/>
          </a:xfrm>
        </p:spPr>
        <p:txBody>
          <a:bodyPr/>
          <a:lstStyle/>
          <a:p>
            <a:r>
              <a:rPr lang="en-US" sz="1800" b="1" dirty="0" smtClean="0"/>
              <a:t>For the Zeus cases, system </a:t>
            </a:r>
            <a:r>
              <a:rPr lang="en-US" sz="1800" b="1" dirty="0" err="1"/>
              <a:t>k</a:t>
            </a:r>
            <a:r>
              <a:rPr lang="en-US" sz="1800" b="1" baseline="-25000" dirty="0" err="1"/>
              <a:t>eff</a:t>
            </a:r>
            <a:r>
              <a:rPr lang="en-US" sz="1800" b="1" dirty="0"/>
              <a:t> is most sensitive to the elastic scattering reaction in </a:t>
            </a:r>
            <a:r>
              <a:rPr lang="en-US" sz="1800" b="1" dirty="0" smtClean="0"/>
              <a:t>copper</a:t>
            </a:r>
            <a:endParaRPr lang="en-US" sz="1800" b="1" dirty="0"/>
          </a:p>
          <a:p>
            <a:r>
              <a:rPr lang="en-US" sz="1800" b="1" dirty="0" smtClean="0"/>
              <a:t>Previous </a:t>
            </a:r>
            <a:r>
              <a:rPr lang="en-US" sz="1800" b="1" dirty="0"/>
              <a:t>angular </a:t>
            </a:r>
            <a:r>
              <a:rPr lang="en-US" sz="1800" b="1" dirty="0" smtClean="0"/>
              <a:t>distributions came </a:t>
            </a:r>
            <a:r>
              <a:rPr lang="en-US" sz="1800" b="1" dirty="0"/>
              <a:t>from model </a:t>
            </a:r>
            <a:r>
              <a:rPr lang="en-US" sz="1800" b="1" dirty="0" smtClean="0"/>
              <a:t>calculations</a:t>
            </a:r>
          </a:p>
          <a:p>
            <a:r>
              <a:rPr lang="en-US" sz="1800" b="1" dirty="0" smtClean="0"/>
              <a:t>New </a:t>
            </a:r>
            <a:r>
              <a:rPr lang="en-US" sz="1800" b="1" dirty="0"/>
              <a:t>angular distributions </a:t>
            </a:r>
            <a:r>
              <a:rPr lang="en-US" sz="1800" b="1" dirty="0" smtClean="0"/>
              <a:t>generated </a:t>
            </a:r>
            <a:r>
              <a:rPr lang="en-US" sz="1800" b="1" dirty="0"/>
              <a:t>from resonance </a:t>
            </a:r>
            <a:r>
              <a:rPr lang="en-US" sz="1800" b="1" dirty="0" smtClean="0"/>
              <a:t>parameters using Blatt-</a:t>
            </a:r>
            <a:r>
              <a:rPr lang="en-US" sz="1800" b="1" dirty="0" err="1" smtClean="0"/>
              <a:t>Biedenharn</a:t>
            </a:r>
            <a:r>
              <a:rPr lang="en-US" sz="1800" b="1" dirty="0" smtClean="0"/>
              <a:t> formalism.</a:t>
            </a:r>
          </a:p>
          <a:p>
            <a:pPr lvl="1"/>
            <a:r>
              <a:rPr lang="en-US" sz="1800" b="1" dirty="0" smtClean="0"/>
              <a:t>Self</a:t>
            </a:r>
            <a:r>
              <a:rPr lang="en-US" sz="1800" b="1" dirty="0"/>
              <a:t>-consistent with the angle-integrated elastic </a:t>
            </a:r>
            <a:r>
              <a:rPr lang="en-US" sz="1800" b="1" dirty="0" smtClean="0"/>
              <a:t>scattering</a:t>
            </a:r>
          </a:p>
          <a:p>
            <a:pPr lvl="1"/>
            <a:r>
              <a:rPr lang="en-US" sz="1800" b="1" dirty="0" smtClean="0"/>
              <a:t>Display </a:t>
            </a:r>
            <a:r>
              <a:rPr lang="en-US" sz="1800" b="1" dirty="0"/>
              <a:t>resonance behavior. </a:t>
            </a:r>
            <a:endParaRPr lang="en-US" sz="1800" b="1" dirty="0" smtClean="0"/>
          </a:p>
          <a:p>
            <a:r>
              <a:rPr lang="en-US" sz="1800" b="1" dirty="0" smtClean="0"/>
              <a:t>For </a:t>
            </a:r>
            <a:r>
              <a:rPr lang="en-US" sz="1800" b="1" dirty="0"/>
              <a:t>heavily reflected </a:t>
            </a:r>
            <a:r>
              <a:rPr lang="en-US" sz="1800" b="1" dirty="0" smtClean="0"/>
              <a:t>systems, </a:t>
            </a:r>
            <a:r>
              <a:rPr lang="en-US" sz="1800" b="1" dirty="0"/>
              <a:t>such as the Zeus </a:t>
            </a:r>
            <a:r>
              <a:rPr lang="en-US" sz="1800" b="1" dirty="0" smtClean="0"/>
              <a:t>cases, </a:t>
            </a:r>
            <a:r>
              <a:rPr lang="en-US" sz="1800" b="1" dirty="0"/>
              <a:t>the f</a:t>
            </a:r>
            <a:r>
              <a:rPr lang="en-US" sz="1800" b="1" dirty="0" smtClean="0"/>
              <a:t>orward</a:t>
            </a:r>
            <a:r>
              <a:rPr lang="en-US" sz="1800" b="1" dirty="0"/>
              <a:t>/backward component of the angular distribution of elastic scattering determines whether scattered neutrons leak out of the system or return back into the fuel region.</a:t>
            </a:r>
          </a:p>
          <a:p>
            <a:endParaRPr lang="en-US" sz="2000" dirty="0"/>
          </a:p>
        </p:txBody>
      </p:sp>
      <p:pic>
        <p:nvPicPr>
          <p:cNvPr id="4" name="Picture 3" descr="Zeus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208" y="1828800"/>
            <a:ext cx="3612192" cy="309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89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1" cy="49629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General Information: R-Matrix Limited Format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152400" y="838200"/>
            <a:ext cx="8686800" cy="4695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006C3A"/>
              </a:buClr>
              <a:buFont typeface="Arial"/>
              <a:buChar char="•"/>
            </a:pPr>
            <a:r>
              <a:rPr lang="en-US" sz="2800" b="1" dirty="0" smtClean="0">
                <a:latin typeface="Times New Roman"/>
                <a:cs typeface="Times New Roman"/>
              </a:rPr>
              <a:t>R-matrix Limited (RML) Format, ENDF option LRF=7, was developed for allowing including more channels in the evaluation </a:t>
            </a:r>
            <a:r>
              <a:rPr lang="en-US" sz="2800" b="1" dirty="0" smtClean="0">
                <a:latin typeface="Times New Roman"/>
                <a:cs typeface="Times New Roman"/>
              </a:rPr>
              <a:t>process;</a:t>
            </a:r>
            <a:endParaRPr lang="en-US" sz="2800" b="1" dirty="0" smtClean="0">
              <a:latin typeface="Times New Roman"/>
              <a:cs typeface="Times New Roman"/>
            </a:endParaRPr>
          </a:p>
          <a:p>
            <a:pPr marL="342900" indent="-342900" algn="just">
              <a:buClr>
                <a:srgbClr val="006C3A"/>
              </a:buClr>
              <a:buFont typeface="Arial"/>
              <a:buChar char="•"/>
            </a:pPr>
            <a:r>
              <a:rPr lang="en-US" b="1" dirty="0" smtClean="0">
                <a:latin typeface="Times New Roman"/>
                <a:cs typeface="Times New Roman"/>
              </a:rPr>
              <a:t>Identical assumption as in the Reich-Moore formalism, i.e.,</a:t>
            </a:r>
            <a:r>
              <a:rPr lang="en-US" sz="2800" b="1" dirty="0" smtClean="0">
                <a:latin typeface="Times New Roman"/>
                <a:cs typeface="Times New Roman"/>
              </a:rPr>
              <a:t> gamma channels are eliminated using the </a:t>
            </a:r>
            <a:r>
              <a:rPr lang="en-US" b="1" dirty="0" err="1">
                <a:latin typeface="Times New Roman"/>
                <a:cs typeface="Times New Roman"/>
              </a:rPr>
              <a:t>Teichmann</a:t>
            </a:r>
            <a:r>
              <a:rPr lang="en-US" dirty="0">
                <a:latin typeface="Times New Roman"/>
                <a:cs typeface="Times New Roman"/>
              </a:rPr>
              <a:t>-</a:t>
            </a:r>
            <a:r>
              <a:rPr lang="en-US" b="1" dirty="0">
                <a:latin typeface="Times New Roman"/>
                <a:cs typeface="Times New Roman"/>
              </a:rPr>
              <a:t>Wigner channel elimination</a:t>
            </a:r>
            <a:r>
              <a:rPr lang="en-US" sz="2800" b="1" dirty="0" smtClean="0">
                <a:latin typeface="Times New Roman"/>
                <a:cs typeface="Times New Roman"/>
              </a:rPr>
              <a:t> approach;</a:t>
            </a:r>
          </a:p>
          <a:p>
            <a:pPr marL="342900" indent="-342900" algn="just">
              <a:buClr>
                <a:srgbClr val="006C3A"/>
              </a:buClr>
              <a:buFont typeface="Arial"/>
              <a:buChar char="•"/>
            </a:pPr>
            <a:r>
              <a:rPr lang="en-US" b="1" dirty="0" smtClean="0">
                <a:latin typeface="Times New Roman"/>
                <a:cs typeface="Times New Roman"/>
              </a:rPr>
              <a:t>Channel Matrix Elements are still of the form:</a:t>
            </a:r>
          </a:p>
          <a:p>
            <a:pPr marL="0" indent="0" algn="just">
              <a:buClr>
                <a:srgbClr val="006C3A"/>
              </a:buClr>
              <a:buNone/>
            </a:pPr>
            <a:endParaRPr lang="en-US" sz="2800" b="1" dirty="0" smtClean="0">
              <a:latin typeface="Times New Roman"/>
              <a:cs typeface="Times New Roman"/>
            </a:endParaRPr>
          </a:p>
          <a:p>
            <a:pPr marL="0" indent="0">
              <a:buClr>
                <a:srgbClr val="006C3A"/>
              </a:buClr>
              <a:buNone/>
            </a:pPr>
            <a:endParaRPr lang="en-US" sz="2800" b="1" dirty="0" smtClean="0">
              <a:latin typeface="Arial Narrow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514541"/>
              </p:ext>
            </p:extLst>
          </p:nvPr>
        </p:nvGraphicFramePr>
        <p:xfrm>
          <a:off x="2667000" y="4724400"/>
          <a:ext cx="3937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" name="Equation" r:id="rId4" imgW="1574800" imgH="609600" progId="Equation.3">
                  <p:embed/>
                </p:oleObj>
              </mc:Choice>
              <mc:Fallback>
                <p:oleObj name="Equation" r:id="rId4" imgW="1574800" imgH="60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7000" y="4724400"/>
                        <a:ext cx="3937000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9369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388568"/>
          </a:xfrm>
        </p:spPr>
        <p:txBody>
          <a:bodyPr/>
          <a:lstStyle/>
          <a:p>
            <a:r>
              <a:rPr lang="en-US" sz="2200" dirty="0" smtClean="0"/>
              <a:t>Detailed Angular Distribution</a:t>
            </a:r>
            <a:endParaRPr lang="en-US" sz="2200" dirty="0"/>
          </a:p>
        </p:txBody>
      </p:sp>
      <p:pic>
        <p:nvPicPr>
          <p:cNvPr id="13" name="Content Placeholder 12" descr="Figure412-eps-converted-to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42" r="-176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31690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523220"/>
          </a:xfrm>
        </p:spPr>
        <p:txBody>
          <a:bodyPr/>
          <a:lstStyle/>
          <a:p>
            <a:pPr algn="ctr"/>
            <a:r>
              <a:rPr lang="en-US" sz="3200" dirty="0" smtClean="0"/>
              <a:t>Benchmarking Results: </a:t>
            </a:r>
            <a:r>
              <a:rPr lang="en-US" sz="3200" dirty="0" err="1" smtClean="0"/>
              <a:t>k</a:t>
            </a:r>
            <a:r>
              <a:rPr lang="en-US" sz="3200" baseline="-25000" dirty="0" err="1" smtClean="0"/>
              <a:t>eff</a:t>
            </a:r>
            <a:endParaRPr lang="en-US" sz="3200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616093"/>
              </p:ext>
            </p:extLst>
          </p:nvPr>
        </p:nvGraphicFramePr>
        <p:xfrm>
          <a:off x="152400" y="990600"/>
          <a:ext cx="8839200" cy="389953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700742"/>
                <a:gridCol w="1289968"/>
                <a:gridCol w="1416260"/>
                <a:gridCol w="1086446"/>
                <a:gridCol w="1086446"/>
                <a:gridCol w="1086446"/>
                <a:gridCol w="1086446"/>
                <a:gridCol w="1086446"/>
              </a:tblGrid>
              <a:tr h="485775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Case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187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Model Benchmark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187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Cu Res</a:t>
                      </a:r>
                      <a:r>
                        <a:rPr lang="en-US" sz="1600" b="0" dirty="0" smtClean="0">
                          <a:effectLst/>
                        </a:rPr>
                        <a:t>.</a:t>
                      </a:r>
                      <a:br>
                        <a:rPr lang="en-US" sz="1600" b="0" dirty="0" smtClean="0">
                          <a:effectLst/>
                        </a:rPr>
                      </a:br>
                      <a:r>
                        <a:rPr lang="en-US" sz="1600" b="0" dirty="0" smtClean="0">
                          <a:effectLst/>
                        </a:rPr>
                        <a:t>(</a:t>
                      </a:r>
                      <a:r>
                        <a:rPr lang="en-US" sz="1600" b="0" dirty="0">
                          <a:effectLst/>
                        </a:rPr>
                        <a:t>File 2)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VII.1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ORNL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VII</a:t>
                      </a:r>
                      <a:r>
                        <a:rPr lang="en-US" sz="1600" b="0" dirty="0">
                          <a:effectLst/>
                        </a:rPr>
                        <a:t>.1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ORNL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ORNL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mpd="sng">
                      <a:noFill/>
                    </a:lnB>
                  </a:tcPr>
                </a:tc>
              </a:tr>
              <a:tr h="485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Cu Ang. Dist</a:t>
                      </a:r>
                      <a:r>
                        <a:rPr lang="en-US" sz="1600" b="0" dirty="0" smtClean="0">
                          <a:effectLst/>
                        </a:rPr>
                        <a:t>.</a:t>
                      </a:r>
                      <a:br>
                        <a:rPr lang="en-US" sz="1600" b="0" dirty="0" smtClean="0">
                          <a:effectLst/>
                        </a:rPr>
                      </a:br>
                      <a:r>
                        <a:rPr lang="en-US" sz="1600" b="0" dirty="0" smtClean="0">
                          <a:effectLst/>
                        </a:rPr>
                        <a:t>(</a:t>
                      </a:r>
                      <a:r>
                        <a:rPr lang="en-US" sz="1600" b="0" dirty="0">
                          <a:effectLst/>
                        </a:rPr>
                        <a:t>File 4-2)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VII</a:t>
                      </a:r>
                      <a:r>
                        <a:rPr lang="en-US" sz="1600" b="0" dirty="0">
                          <a:effectLst/>
                        </a:rPr>
                        <a:t>.1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VII</a:t>
                      </a:r>
                      <a:r>
                        <a:rPr lang="en-US" sz="1600" b="0" dirty="0">
                          <a:effectLst/>
                        </a:rPr>
                        <a:t>.1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ORNL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ORNL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ORNL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5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30000" dirty="0" smtClean="0">
                          <a:effectLst/>
                        </a:rPr>
                        <a:t>235</a:t>
                      </a:r>
                      <a:r>
                        <a:rPr lang="en-US" sz="1600" b="0" dirty="0" smtClean="0">
                          <a:effectLst/>
                        </a:rPr>
                        <a:t>U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VII</a:t>
                      </a:r>
                      <a:r>
                        <a:rPr lang="en-US" sz="1600" b="0" dirty="0">
                          <a:effectLst/>
                        </a:rPr>
                        <a:t>.1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VII</a:t>
                      </a:r>
                      <a:r>
                        <a:rPr lang="en-US" sz="1600" b="0" dirty="0">
                          <a:effectLst/>
                        </a:rPr>
                        <a:t>.1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VII</a:t>
                      </a:r>
                      <a:r>
                        <a:rPr lang="en-US" sz="1600" b="0" dirty="0">
                          <a:effectLst/>
                        </a:rPr>
                        <a:t>.1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VII</a:t>
                      </a:r>
                      <a:r>
                        <a:rPr lang="en-US" sz="1600" b="0" dirty="0">
                          <a:effectLst/>
                        </a:rPr>
                        <a:t>.1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ORNL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>
                      <a:noFill/>
                    </a:lnT>
                  </a:tcPr>
                </a:tc>
              </a:tr>
              <a:tr h="485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All other isotopes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87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VII</a:t>
                      </a:r>
                      <a:r>
                        <a:rPr lang="en-US" sz="1600" b="0" dirty="0">
                          <a:effectLst/>
                        </a:rPr>
                        <a:t>.1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B w="12700" cap="flat" cmpd="sng" algn="ctr">
                      <a:solidFill>
                        <a:srgbClr val="187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VII</a:t>
                      </a:r>
                      <a:r>
                        <a:rPr lang="en-US" sz="1600" b="0" dirty="0">
                          <a:effectLst/>
                        </a:rPr>
                        <a:t>.1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187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VII</a:t>
                      </a:r>
                      <a:r>
                        <a:rPr lang="en-US" sz="1600" b="0" dirty="0">
                          <a:effectLst/>
                        </a:rPr>
                        <a:t>.1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187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VII</a:t>
                      </a:r>
                      <a:r>
                        <a:rPr lang="en-US" sz="1600" b="0" dirty="0">
                          <a:effectLst/>
                        </a:rPr>
                        <a:t>.1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187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VII</a:t>
                      </a:r>
                      <a:r>
                        <a:rPr lang="en-US" sz="1600" b="0" dirty="0">
                          <a:effectLst/>
                        </a:rPr>
                        <a:t>.1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187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187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0.99770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+/- 0.00080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187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187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0.99370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187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0.99663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187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0.98864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187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0.99236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187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0.99562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1878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1.00010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+/- 0.00080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0.99640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1.00097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0.99239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0.99622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0.99903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57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1.00150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+/- 0.00090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1.00120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1.00556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0.99570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1.00001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1.00136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57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1.00160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+/-0.00080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1.00670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1.01355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1.00071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1.00697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1.00423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5562600"/>
            <a:ext cx="1676400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 smtClean="0"/>
              <a:t>VII.1 = ENDF/B-VII.1</a:t>
            </a:r>
          </a:p>
        </p:txBody>
      </p:sp>
    </p:spTree>
    <p:extLst>
      <p:ext uri="{BB962C8B-B14F-4D97-AF65-F5344CB8AC3E}">
        <p14:creationId xmlns:p14="http://schemas.microsoft.com/office/powerpoint/2010/main" val="3821756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388568"/>
          </a:xfrm>
        </p:spPr>
        <p:txBody>
          <a:bodyPr/>
          <a:lstStyle/>
          <a:p>
            <a:r>
              <a:rPr lang="en-US" sz="2200" dirty="0" smtClean="0"/>
              <a:t>Full Results</a:t>
            </a:r>
            <a:endParaRPr lang="en-US" sz="2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953925"/>
              </p:ext>
            </p:extLst>
          </p:nvPr>
        </p:nvGraphicFramePr>
        <p:xfrm>
          <a:off x="196850" y="1366838"/>
          <a:ext cx="8642350" cy="4471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4237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577081"/>
          </a:xfrm>
        </p:spPr>
        <p:txBody>
          <a:bodyPr/>
          <a:lstStyle/>
          <a:p>
            <a:r>
              <a:rPr lang="en-US" sz="3600" b="1" dirty="0" smtClean="0">
                <a:latin typeface="Times New Roman"/>
                <a:cs typeface="Times New Roman"/>
              </a:rPr>
              <a:t>Concluding Remarks</a:t>
            </a:r>
            <a:endParaRPr lang="en-US" sz="36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642640" cy="5638800"/>
          </a:xfrm>
        </p:spPr>
        <p:txBody>
          <a:bodyPr/>
          <a:lstStyle/>
          <a:p>
            <a:r>
              <a:rPr lang="en-US" b="1" dirty="0" smtClean="0"/>
              <a:t>Resolved resonance evaluations were done for </a:t>
            </a:r>
            <a:r>
              <a:rPr lang="en-US" b="1" baseline="30000" dirty="0" smtClean="0"/>
              <a:t>182</a:t>
            </a:r>
            <a:r>
              <a:rPr lang="en-US" b="1" dirty="0" smtClean="0"/>
              <a:t>W, </a:t>
            </a:r>
            <a:r>
              <a:rPr lang="en-US" b="1" baseline="30000" dirty="0" smtClean="0"/>
              <a:t>183</a:t>
            </a:r>
            <a:r>
              <a:rPr lang="en-US" b="1" dirty="0" smtClean="0"/>
              <a:t>W, </a:t>
            </a:r>
            <a:r>
              <a:rPr lang="en-US" b="1" baseline="30000" dirty="0" smtClean="0"/>
              <a:t>184</a:t>
            </a:r>
            <a:r>
              <a:rPr lang="en-US" b="1" dirty="0" smtClean="0"/>
              <a:t>W, </a:t>
            </a:r>
            <a:r>
              <a:rPr lang="en-US" b="1" baseline="30000" dirty="0" smtClean="0"/>
              <a:t>186</a:t>
            </a:r>
            <a:r>
              <a:rPr lang="en-US" b="1" dirty="0" smtClean="0"/>
              <a:t>W, </a:t>
            </a:r>
            <a:r>
              <a:rPr lang="en-US" b="1" baseline="30000" dirty="0" smtClean="0"/>
              <a:t>63</a:t>
            </a:r>
            <a:r>
              <a:rPr lang="en-US" b="1" dirty="0" smtClean="0"/>
              <a:t>Cu and </a:t>
            </a:r>
            <a:r>
              <a:rPr lang="en-US" b="1" baseline="30000" dirty="0" smtClean="0"/>
              <a:t>65</a:t>
            </a:r>
            <a:r>
              <a:rPr lang="en-US" b="1" dirty="0" smtClean="0"/>
              <a:t>Cu;</a:t>
            </a:r>
          </a:p>
          <a:p>
            <a:r>
              <a:rPr lang="en-US" b="1" dirty="0" smtClean="0"/>
              <a:t>Thermal data, coherent and incoherent data were used in the evaluation;</a:t>
            </a:r>
          </a:p>
          <a:p>
            <a:r>
              <a:rPr lang="en-US" b="1" dirty="0" smtClean="0"/>
              <a:t>Resonance parameter covariance generated;</a:t>
            </a:r>
          </a:p>
          <a:p>
            <a:r>
              <a:rPr lang="en-US" b="1" dirty="0" smtClean="0"/>
              <a:t>Resonance ranges extended with the help of high-resolution differential data;</a:t>
            </a:r>
          </a:p>
          <a:p>
            <a:r>
              <a:rPr lang="en-US" b="1" dirty="0" smtClean="0"/>
              <a:t>RML </a:t>
            </a:r>
            <a:r>
              <a:rPr lang="en-US" b="1" dirty="0" smtClean="0"/>
              <a:t>Format (</a:t>
            </a:r>
            <a:r>
              <a:rPr lang="en-US" b="1" dirty="0" smtClean="0"/>
              <a:t>LRF=7) were used;</a:t>
            </a:r>
          </a:p>
          <a:p>
            <a:r>
              <a:rPr lang="en-US" b="1" dirty="0" smtClean="0"/>
              <a:t>Blatt and </a:t>
            </a:r>
            <a:r>
              <a:rPr lang="en-US" b="1" dirty="0" err="1" smtClean="0"/>
              <a:t>Biedenharn</a:t>
            </a:r>
            <a:r>
              <a:rPr lang="en-US" b="1" dirty="0" smtClean="0"/>
              <a:t> methodology used for angular data representation;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11705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" y="0"/>
            <a:ext cx="9105900" cy="888705"/>
          </a:xfrm>
        </p:spPr>
        <p:txBody>
          <a:bodyPr/>
          <a:lstStyle/>
          <a:p>
            <a:r>
              <a:rPr lang="en-US" b="1" dirty="0" smtClean="0">
                <a:latin typeface="Times New Roman" charset="0"/>
                <a:ea typeface="ＭＳ Ｐゴシック" charset="0"/>
              </a:rPr>
              <a:t>General Information: </a:t>
            </a:r>
            <a:r>
              <a:rPr lang="en-US" b="1" dirty="0">
                <a:latin typeface="Times New Roman"/>
                <a:cs typeface="Times New Roman"/>
              </a:rPr>
              <a:t>Blatt and </a:t>
            </a:r>
            <a:r>
              <a:rPr lang="en-US" b="1" dirty="0" err="1">
                <a:latin typeface="Times New Roman"/>
                <a:cs typeface="Times New Roman"/>
              </a:rPr>
              <a:t>Biedenharn</a:t>
            </a:r>
            <a:r>
              <a:rPr lang="en-US" b="1" dirty="0">
                <a:latin typeface="Times New Roman"/>
                <a:cs typeface="Times New Roman"/>
              </a:rPr>
              <a:t> formalism</a:t>
            </a:r>
            <a:endParaRPr lang="en-US" b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838200"/>
            <a:ext cx="883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latin typeface="Times New Roman"/>
                <a:cs typeface="Times New Roman"/>
              </a:rPr>
              <a:t>Angular Distribution</a:t>
            </a:r>
            <a:endParaRPr lang="en-US" sz="2800" b="1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370758"/>
              </p:ext>
            </p:extLst>
          </p:nvPr>
        </p:nvGraphicFramePr>
        <p:xfrm>
          <a:off x="4508500" y="333375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1" name="Equation" r:id="rId3" imgW="127000" imgH="190500" progId="Equation.3">
                  <p:embed/>
                </p:oleObj>
              </mc:Choice>
              <mc:Fallback>
                <p:oleObj name="Equation" r:id="rId3" imgW="127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08500" y="333375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139018"/>
              </p:ext>
            </p:extLst>
          </p:nvPr>
        </p:nvGraphicFramePr>
        <p:xfrm>
          <a:off x="361950" y="1219200"/>
          <a:ext cx="6007100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2" name="Equation" r:id="rId5" imgW="1930400" imgH="482600" progId="Equation.3">
                  <p:embed/>
                </p:oleObj>
              </mc:Choice>
              <mc:Fallback>
                <p:oleObj name="Equation" r:id="rId5" imgW="19304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1950" y="1219200"/>
                        <a:ext cx="6007100" cy="1579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8600" y="2819400"/>
            <a:ext cx="936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where</a:t>
            </a:r>
            <a:endParaRPr lang="en-US" sz="2400" dirty="0">
              <a:latin typeface="Times New Roman"/>
              <a:cs typeface="Times New Roman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113432"/>
              </p:ext>
            </p:extLst>
          </p:nvPr>
        </p:nvGraphicFramePr>
        <p:xfrm>
          <a:off x="285750" y="3429000"/>
          <a:ext cx="1790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3" name="Equation" r:id="rId7" imgW="596900" imgH="241300" progId="Equation.3">
                  <p:embed/>
                </p:oleObj>
              </mc:Choice>
              <mc:Fallback>
                <p:oleObj name="Equation" r:id="rId7" imgW="596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5750" y="3429000"/>
                        <a:ext cx="17907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33600" y="3581400"/>
            <a:ext cx="4519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Legendre polynomial of degree L 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452613"/>
              </p:ext>
            </p:extLst>
          </p:nvPr>
        </p:nvGraphicFramePr>
        <p:xfrm>
          <a:off x="381000" y="4343400"/>
          <a:ext cx="381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4" name="Equation" r:id="rId9" imgW="127000" imgH="203200" progId="Equation.3">
                  <p:embed/>
                </p:oleObj>
              </mc:Choice>
              <mc:Fallback>
                <p:oleObj name="Equation" r:id="rId9" imgW="127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1000" y="4343400"/>
                        <a:ext cx="3810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90601" y="43434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Angle of the outgoing particle relative to the incoming particle in </a:t>
            </a:r>
            <a:r>
              <a:rPr lang="en-US" sz="2400" b="1" dirty="0" smtClean="0">
                <a:latin typeface="Times New Roman"/>
                <a:cs typeface="Times New Roman"/>
              </a:rPr>
              <a:t>the </a:t>
            </a:r>
            <a:r>
              <a:rPr lang="en-US" sz="2400" b="1" dirty="0" smtClean="0">
                <a:latin typeface="Times New Roman"/>
                <a:cs typeface="Times New Roman"/>
              </a:rPr>
              <a:t>CM system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363082"/>
              </p:ext>
            </p:extLst>
          </p:nvPr>
        </p:nvGraphicFramePr>
        <p:xfrm>
          <a:off x="323850" y="5257800"/>
          <a:ext cx="990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5" name="Equation" r:id="rId11" imgW="330200" imgH="241300" progId="Equation.3">
                  <p:embed/>
                </p:oleObj>
              </mc:Choice>
              <mc:Fallback>
                <p:oleObj name="Equation" r:id="rId11" imgW="330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3850" y="5257800"/>
                        <a:ext cx="9906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295400" y="5257800"/>
            <a:ext cx="82807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Includes all the ingredients for determining the cross sections.</a:t>
            </a:r>
          </a:p>
          <a:p>
            <a:r>
              <a:rPr lang="en-US" sz="2400" b="1" dirty="0" smtClean="0">
                <a:latin typeface="Times New Roman"/>
                <a:cs typeface="Times New Roman"/>
              </a:rPr>
              <a:t>It contains the collision matrix </a:t>
            </a:r>
            <a:r>
              <a:rPr lang="en-US" sz="2400" b="1" dirty="0" err="1" smtClean="0">
                <a:latin typeface="Times New Roman"/>
                <a:cs typeface="Times New Roman"/>
              </a:rPr>
              <a:t>U</a:t>
            </a:r>
            <a:r>
              <a:rPr lang="en-US" sz="2400" b="1" baseline="-25000" dirty="0" err="1" smtClean="0">
                <a:latin typeface="Times New Roman"/>
                <a:cs typeface="Times New Roman"/>
              </a:rPr>
              <a:t>cc</a:t>
            </a:r>
            <a:r>
              <a:rPr lang="en-US" sz="2400" b="1" baseline="-25000" dirty="0" smtClean="0">
                <a:latin typeface="Times New Roman"/>
                <a:cs typeface="Times New Roman"/>
              </a:rPr>
              <a:t>’</a:t>
            </a:r>
            <a:r>
              <a:rPr lang="en-US" sz="2400" b="1" baseline="30000" dirty="0"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54843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 rot="16200000">
            <a:off x="5559623" y="1103312"/>
            <a:ext cx="615553" cy="6248400"/>
          </a:xfrm>
        </p:spPr>
        <p:txBody>
          <a:bodyPr vert="eaVert"/>
          <a:lstStyle/>
          <a:p>
            <a:r>
              <a:rPr lang="en-US" sz="3200" dirty="0">
                <a:latin typeface="Times New Roman" charset="0"/>
                <a:ea typeface="ＭＳ Ｐゴシック" charset="0"/>
              </a:rPr>
              <a:t>calculated from resonance parameters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28600" y="6613525"/>
            <a:ext cx="5029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altLang="en-US" sz="1000"/>
          </a:p>
        </p:txBody>
      </p:sp>
      <p:graphicFrame>
        <p:nvGraphicFramePr>
          <p:cNvPr id="29699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792566"/>
              </p:ext>
            </p:extLst>
          </p:nvPr>
        </p:nvGraphicFramePr>
        <p:xfrm>
          <a:off x="1409700" y="1092200"/>
          <a:ext cx="5789613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0" name="Equation" r:id="rId3" imgW="2286000" imgH="469900" progId="Equation.3">
                  <p:embed/>
                </p:oleObj>
              </mc:Choice>
              <mc:Fallback>
                <p:oleObj name="Equation" r:id="rId3" imgW="22860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1092200"/>
                        <a:ext cx="5789613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t 2"/>
          <p:cNvGraphicFramePr>
            <a:graphicFrameLocks noChangeAspect="1"/>
          </p:cNvGraphicFramePr>
          <p:nvPr/>
        </p:nvGraphicFramePr>
        <p:xfrm>
          <a:off x="798513" y="3429000"/>
          <a:ext cx="1093787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1" name="Equation" r:id="rId5" imgW="431613" imgH="228501" progId="Equation.3">
                  <p:embed/>
                </p:oleObj>
              </mc:Choice>
              <mc:Fallback>
                <p:oleObj name="Equation" r:id="rId5" imgW="431613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3" y="3429000"/>
                        <a:ext cx="1093787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t 3"/>
          <p:cNvGraphicFramePr>
            <a:graphicFrameLocks noChangeAspect="1"/>
          </p:cNvGraphicFramePr>
          <p:nvPr/>
        </p:nvGraphicFramePr>
        <p:xfrm>
          <a:off x="892175" y="4464050"/>
          <a:ext cx="99695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2" name="Equation" r:id="rId7" imgW="393529" imgH="228501" progId="Equation.3">
                  <p:embed/>
                </p:oleObj>
              </mc:Choice>
              <mc:Fallback>
                <p:oleObj name="Equation" r:id="rId7" imgW="393529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175" y="4464050"/>
                        <a:ext cx="996950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t 4"/>
          <p:cNvGraphicFramePr>
            <a:graphicFrameLocks noChangeAspect="1"/>
          </p:cNvGraphicFramePr>
          <p:nvPr/>
        </p:nvGraphicFramePr>
        <p:xfrm>
          <a:off x="682625" y="2500313"/>
          <a:ext cx="1446213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3" name="Equation" r:id="rId9" imgW="571252" imgH="228501" progId="Equation.3">
                  <p:embed/>
                </p:oleObj>
              </mc:Choice>
              <mc:Fallback>
                <p:oleObj name="Equation" r:id="rId9" imgW="57125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2500313"/>
                        <a:ext cx="1446213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ccolade fermante 5"/>
          <p:cNvSpPr>
            <a:spLocks/>
          </p:cNvSpPr>
          <p:nvPr/>
        </p:nvSpPr>
        <p:spPr bwMode="auto">
          <a:xfrm>
            <a:off x="1855788" y="3295650"/>
            <a:ext cx="669925" cy="1785938"/>
          </a:xfrm>
          <a:prstGeom prst="rightBrace">
            <a:avLst>
              <a:gd name="adj1" fmla="val 8331"/>
              <a:gd name="adj2" fmla="val 50000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>
              <a:defRPr/>
            </a:pPr>
            <a:endParaRPr lang="fr-FR"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228600"/>
            <a:ext cx="8686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General Information</a:t>
            </a:r>
            <a:r>
              <a:rPr lang="en-US" sz="3200" b="1" dirty="0" smtClean="0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: </a:t>
            </a:r>
            <a:r>
              <a:rPr lang="en-US" sz="32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ENDF Representation</a:t>
            </a:r>
            <a:endParaRPr lang="en-US" sz="3200" b="1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015241"/>
              </p:ext>
            </p:extLst>
          </p:nvPr>
        </p:nvGraphicFramePr>
        <p:xfrm>
          <a:off x="6019799" y="2590800"/>
          <a:ext cx="1285876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4" name="Equation" r:id="rId11" imgW="571500" imgH="203200" progId="Equation.3">
                  <p:embed/>
                </p:oleObj>
              </mc:Choice>
              <mc:Fallback>
                <p:oleObj name="Equation" r:id="rId11" imgW="571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19799" y="2590800"/>
                        <a:ext cx="1285876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681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16" y="177114"/>
            <a:ext cx="8778796" cy="880369"/>
          </a:xfrm>
        </p:spPr>
        <p:txBody>
          <a:bodyPr/>
          <a:lstStyle/>
          <a:p>
            <a:r>
              <a:rPr lang="en-US" dirty="0" smtClean="0"/>
              <a:t>Nuclear Data Evaluation Status Overview</a:t>
            </a:r>
            <a:endParaRPr lang="en-US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4773"/>
              </p:ext>
            </p:extLst>
          </p:nvPr>
        </p:nvGraphicFramePr>
        <p:xfrm>
          <a:off x="152402" y="838200"/>
          <a:ext cx="8839198" cy="4953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638"/>
                <a:gridCol w="1170063"/>
                <a:gridCol w="1936808"/>
                <a:gridCol w="847587"/>
                <a:gridCol w="1113555"/>
                <a:gridCol w="894347"/>
                <a:gridCol w="838200"/>
                <a:gridCol w="1524000"/>
              </a:tblGrid>
              <a:tr h="655187">
                <a:tc gridSpan="8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Resolved Resonance Region (RRR) Cross</a:t>
                      </a:r>
                      <a:r>
                        <a:rPr lang="en-US" baseline="0" dirty="0" smtClean="0"/>
                        <a:t> Section Evaluations 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5897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No.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Nucleus ( </a:t>
                      </a:r>
                      <a:r>
                        <a:rPr lang="en-US" sz="1400" b="1" baseline="0" dirty="0" smtClean="0"/>
                        <a:t>I</a:t>
                      </a:r>
                      <a:r>
                        <a:rPr lang="en-US" sz="1400" b="1" baseline="30000" dirty="0" smtClean="0"/>
                        <a:t>π </a:t>
                      </a:r>
                      <a:r>
                        <a:rPr lang="en-US" sz="1400" b="1" dirty="0" smtClean="0"/>
                        <a:t>)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Method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No. Levels</a:t>
                      </a:r>
                      <a:r>
                        <a:rPr lang="en-US" sz="1400" b="1" baseline="30000" dirty="0" smtClean="0"/>
                        <a:t>(*)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s-wave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p-wave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Evaluator</a:t>
                      </a:r>
                      <a:endParaRPr lang="en-US" sz="1400" b="1" dirty="0"/>
                    </a:p>
                  </a:txBody>
                  <a:tcPr anchor="ctr"/>
                </a:tc>
              </a:tr>
              <a:tr h="572018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30000" dirty="0" smtClean="0"/>
                        <a:t>1 </a:t>
                      </a:r>
                      <a:r>
                        <a:rPr lang="en-US" sz="1800" baseline="300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sz="1800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30000" dirty="0" smtClean="0"/>
                        <a:t>182</a:t>
                      </a:r>
                      <a:r>
                        <a:rPr lang="en-US" sz="1400" baseline="0" dirty="0" smtClean="0"/>
                        <a:t>W ( 0</a:t>
                      </a:r>
                      <a:r>
                        <a:rPr lang="en-US" sz="1400" baseline="30000" dirty="0" smtClean="0"/>
                        <a:t>+ 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r>
                        <a:rPr lang="en-US" sz="1400" baseline="30000" dirty="0" smtClean="0"/>
                        <a:t>-5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eV</a:t>
                      </a:r>
                      <a:r>
                        <a:rPr lang="en-US" sz="1400" baseline="0" dirty="0" smtClean="0"/>
                        <a:t>–10 (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5.0</a:t>
                      </a:r>
                      <a:r>
                        <a:rPr lang="en-US" sz="1400" baseline="0" dirty="0" smtClean="0"/>
                        <a:t>) </a:t>
                      </a:r>
                      <a:r>
                        <a:rPr lang="en-US" sz="1400" baseline="0" dirty="0" err="1" smtClean="0"/>
                        <a:t>keV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L. C. Leal</a:t>
                      </a:r>
                      <a:endParaRPr lang="en-US" sz="1400" dirty="0"/>
                    </a:p>
                  </a:txBody>
                  <a:tcPr/>
                </a:tc>
              </a:tr>
              <a:tr h="5720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30000" dirty="0" smtClean="0"/>
                        <a:t>2 </a:t>
                      </a:r>
                      <a:r>
                        <a:rPr lang="en-US" sz="1800" baseline="300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sz="1800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30000" dirty="0" smtClean="0"/>
                        <a:t>183</a:t>
                      </a:r>
                      <a:r>
                        <a:rPr lang="en-US" sz="1400" baseline="0" dirty="0" smtClean="0"/>
                        <a:t>W ( 1/2</a:t>
                      </a:r>
                      <a:r>
                        <a:rPr lang="en-US" sz="1400" baseline="30000" dirty="0" smtClean="0"/>
                        <a:t>- 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r>
                        <a:rPr lang="en-US" sz="1400" baseline="30000" dirty="0" smtClean="0"/>
                        <a:t>-5</a:t>
                      </a:r>
                      <a:r>
                        <a:rPr lang="en-US" sz="1400" baseline="0" dirty="0" smtClean="0"/>
                        <a:t>  </a:t>
                      </a:r>
                      <a:r>
                        <a:rPr lang="en-US" sz="1400" baseline="0" dirty="0" err="1" smtClean="0"/>
                        <a:t>eV</a:t>
                      </a:r>
                      <a:r>
                        <a:rPr lang="en-US" sz="1400" baseline="0" dirty="0" smtClean="0"/>
                        <a:t>–5  (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2.2</a:t>
                      </a:r>
                      <a:r>
                        <a:rPr lang="en-US" sz="1400" baseline="0" dirty="0" smtClean="0"/>
                        <a:t>) </a:t>
                      </a:r>
                      <a:r>
                        <a:rPr lang="en-US" sz="1400" baseline="0" dirty="0" err="1" smtClean="0"/>
                        <a:t>keV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387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346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M. T. Pigni</a:t>
                      </a:r>
                      <a:endParaRPr lang="en-US" sz="1400" dirty="0"/>
                    </a:p>
                  </a:txBody>
                  <a:tcPr/>
                </a:tc>
              </a:tr>
              <a:tr h="5720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30000" dirty="0" smtClean="0"/>
                        <a:t>3 </a:t>
                      </a:r>
                      <a:r>
                        <a:rPr lang="en-US" sz="1800" baseline="300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sz="1800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30000" dirty="0" smtClean="0"/>
                        <a:t>184</a:t>
                      </a:r>
                      <a:r>
                        <a:rPr lang="en-US" sz="1400" baseline="0" dirty="0" smtClean="0"/>
                        <a:t>W ( 0</a:t>
                      </a:r>
                      <a:r>
                        <a:rPr lang="en-US" sz="1400" baseline="30000" dirty="0" smtClean="0"/>
                        <a:t>+ 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10</a:t>
                      </a:r>
                      <a:r>
                        <a:rPr lang="en-US" sz="1400" baseline="30000" dirty="0" smtClean="0"/>
                        <a:t>-5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eV</a:t>
                      </a:r>
                      <a:r>
                        <a:rPr lang="en-US" sz="1400" baseline="0" dirty="0" smtClean="0"/>
                        <a:t>–10 (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4.0</a:t>
                      </a:r>
                      <a:r>
                        <a:rPr lang="en-US" sz="1400" baseline="0" dirty="0" smtClean="0"/>
                        <a:t>) </a:t>
                      </a:r>
                      <a:r>
                        <a:rPr lang="en-US" sz="1400" baseline="0" dirty="0" err="1" smtClean="0"/>
                        <a:t>keV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RM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L. C. Leal</a:t>
                      </a:r>
                      <a:endParaRPr lang="en-US" sz="1400" dirty="0"/>
                    </a:p>
                  </a:txBody>
                  <a:tcPr/>
                </a:tc>
              </a:tr>
              <a:tr h="5720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30000" dirty="0" smtClean="0"/>
                        <a:t>4 </a:t>
                      </a:r>
                      <a:r>
                        <a:rPr lang="en-US" sz="1800" baseline="300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sz="1800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30000" dirty="0" smtClean="0"/>
                        <a:t>186</a:t>
                      </a:r>
                      <a:r>
                        <a:rPr lang="en-US" sz="1400" baseline="0" dirty="0" smtClean="0"/>
                        <a:t>W ( 0</a:t>
                      </a:r>
                      <a:r>
                        <a:rPr lang="en-US" sz="1400" baseline="30000" dirty="0" smtClean="0"/>
                        <a:t>+ 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10</a:t>
                      </a:r>
                      <a:r>
                        <a:rPr lang="en-US" sz="1400" baseline="30000" dirty="0" smtClean="0"/>
                        <a:t>-5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eV</a:t>
                      </a:r>
                      <a:r>
                        <a:rPr lang="en-US" sz="1400" baseline="0" dirty="0" smtClean="0"/>
                        <a:t>–10 (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8.3</a:t>
                      </a:r>
                      <a:r>
                        <a:rPr lang="en-US" sz="1400" baseline="0" dirty="0" smtClean="0"/>
                        <a:t>) </a:t>
                      </a:r>
                      <a:r>
                        <a:rPr lang="en-US" sz="1400" baseline="0" dirty="0" err="1" smtClean="0"/>
                        <a:t>keV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RM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L. C. Leal</a:t>
                      </a:r>
                      <a:endParaRPr lang="en-US" sz="1400" dirty="0"/>
                    </a:p>
                  </a:txBody>
                  <a:tcPr/>
                </a:tc>
              </a:tr>
              <a:tr h="5753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30000" dirty="0" smtClean="0"/>
                        <a:t>5 </a:t>
                      </a:r>
                      <a:r>
                        <a:rPr lang="en-US" sz="1800" baseline="300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sz="1800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30000" dirty="0" smtClean="0"/>
                        <a:t>63</a:t>
                      </a:r>
                      <a:r>
                        <a:rPr lang="en-US" sz="1400" baseline="0" dirty="0" smtClean="0"/>
                        <a:t>Cu ( 3/2</a:t>
                      </a:r>
                      <a:r>
                        <a:rPr lang="en-US" sz="1400" baseline="30000" dirty="0" smtClean="0"/>
                        <a:t>- 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10</a:t>
                      </a:r>
                      <a:r>
                        <a:rPr lang="en-US" sz="1400" baseline="30000" dirty="0" smtClean="0"/>
                        <a:t>-5</a:t>
                      </a:r>
                      <a:r>
                        <a:rPr lang="en-US" sz="1400" baseline="0" dirty="0" smtClean="0"/>
                        <a:t> eV-300 (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r>
                        <a:rPr lang="en-US" sz="1400" baseline="0" dirty="0" smtClean="0"/>
                        <a:t>) </a:t>
                      </a:r>
                      <a:r>
                        <a:rPr lang="en-US" sz="1400" baseline="0" dirty="0" err="1" smtClean="0"/>
                        <a:t>keV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RM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527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V.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Sobes</a:t>
                      </a:r>
                      <a:endParaRPr lang="en-US" sz="1400" dirty="0"/>
                    </a:p>
                  </a:txBody>
                  <a:tcPr/>
                </a:tc>
              </a:tr>
              <a:tr h="5753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30000" dirty="0" smtClean="0"/>
                        <a:t>6 </a:t>
                      </a:r>
                      <a:r>
                        <a:rPr lang="en-US" sz="1800" baseline="300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sz="1800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30000" dirty="0" smtClean="0"/>
                        <a:t>65</a:t>
                      </a:r>
                      <a:r>
                        <a:rPr lang="en-US" sz="1400" baseline="0" dirty="0" smtClean="0"/>
                        <a:t>Cu ( 3/2</a:t>
                      </a:r>
                      <a:r>
                        <a:rPr lang="en-US" sz="1400" baseline="30000" dirty="0" smtClean="0"/>
                        <a:t>- 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10</a:t>
                      </a:r>
                      <a:r>
                        <a:rPr lang="en-US" sz="1400" baseline="30000" dirty="0" smtClean="0"/>
                        <a:t>-5</a:t>
                      </a:r>
                      <a:r>
                        <a:rPr lang="en-US" sz="1400" baseline="0" dirty="0" smtClean="0"/>
                        <a:t> eV-300 (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r>
                        <a:rPr lang="en-US" sz="1400" baseline="0" dirty="0" smtClean="0"/>
                        <a:t>) </a:t>
                      </a:r>
                      <a:r>
                        <a:rPr lang="en-US" sz="1400" baseline="0" dirty="0" err="1" smtClean="0"/>
                        <a:t>keV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RM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762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V.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Sobes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66800" y="6324600"/>
            <a:ext cx="4789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RM – Reich-Moore Approximation         (*) bound and external levels not included</a:t>
            </a:r>
          </a:p>
          <a:p>
            <a:endParaRPr lang="en-US" sz="1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114592"/>
              </p:ext>
            </p:extLst>
          </p:nvPr>
        </p:nvGraphicFramePr>
        <p:xfrm>
          <a:off x="1905000" y="1676400"/>
          <a:ext cx="170815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Equation" r:id="rId4" imgW="1333500" imgH="203200" progId="Equation.3">
                  <p:embed/>
                </p:oleObj>
              </mc:Choice>
              <mc:Fallback>
                <p:oleObj name="Equation" r:id="rId4" imgW="1333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676400"/>
                        <a:ext cx="1708150" cy="26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0195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02" y="148337"/>
            <a:ext cx="8982927" cy="458587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SAMMY Evaluation Procedure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8242" y="611393"/>
            <a:ext cx="8755700" cy="5851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6C3A"/>
              </a:buClr>
              <a:buFont typeface="Arial"/>
              <a:buChar char="•"/>
            </a:pPr>
            <a:r>
              <a:rPr lang="en-US" sz="2400" b="1" dirty="0" smtClean="0">
                <a:latin typeface="Arial Narrow" pitchFamily="34" charset="0"/>
              </a:rPr>
              <a:t>All experimental data have been reasonably represented by a set of resonance parameters and covariance (uncertainty) is obtained</a:t>
            </a:r>
          </a:p>
          <a:p>
            <a:pPr marL="342900" indent="-342900" algn="just">
              <a:buClr>
                <a:schemeClr val="accent4">
                  <a:lumMod val="75000"/>
                </a:schemeClr>
              </a:buClr>
            </a:pPr>
            <a:endParaRPr lang="en-US" sz="800" dirty="0" smtClean="0"/>
          </a:p>
          <a:p>
            <a:pPr marL="687388" lvl="1" indent="-342900">
              <a:spcBef>
                <a:spcPts val="0"/>
              </a:spcBef>
              <a:buClr>
                <a:srgbClr val="006C3A"/>
              </a:buClr>
              <a:buSzPct val="85000"/>
              <a:buFont typeface="Wingdings" charset="2"/>
              <a:buChar char="§"/>
            </a:pPr>
            <a:r>
              <a:rPr lang="en-US" sz="2000" b="1" dirty="0" smtClean="0">
                <a:latin typeface="Arial Narrow" pitchFamily="34" charset="0"/>
              </a:rPr>
              <a:t>SAMMY resonance parameter and covariance are converted into the ENDF/B format - file 2 (parameter) and 32 (covariance matrix)</a:t>
            </a:r>
          </a:p>
          <a:p>
            <a:pPr marL="800100" lvl="1" indent="-342900">
              <a:buClr>
                <a:schemeClr val="accent2">
                  <a:lumMod val="75000"/>
                </a:schemeClr>
              </a:buClr>
              <a:buSzPct val="85000"/>
            </a:pPr>
            <a:endParaRPr lang="en-US" sz="800" dirty="0" smtClean="0"/>
          </a:p>
          <a:p>
            <a:pPr marL="342900" indent="-342900">
              <a:buClr>
                <a:srgbClr val="006C3A"/>
              </a:buClr>
              <a:buSzPct val="100000"/>
              <a:buFont typeface="Arial"/>
              <a:buChar char="•"/>
            </a:pPr>
            <a:r>
              <a:rPr lang="en-US" sz="2400" b="1" dirty="0" smtClean="0">
                <a:latin typeface="Arial Narrow" pitchFamily="34" charset="0"/>
              </a:rPr>
              <a:t>Process ENDF/B file with NJOY or AMPX in order to generate cross section in </a:t>
            </a:r>
            <a:r>
              <a:rPr lang="en-US" sz="2400" b="1" dirty="0" err="1" smtClean="0">
                <a:latin typeface="Arial Narrow" pitchFamily="34" charset="0"/>
              </a:rPr>
              <a:t>pointwise</a:t>
            </a:r>
            <a:r>
              <a:rPr lang="en-US" sz="2400" b="1" dirty="0" smtClean="0">
                <a:latin typeface="Arial Narrow" pitchFamily="34" charset="0"/>
              </a:rPr>
              <a:t> and/or group representation</a:t>
            </a:r>
          </a:p>
          <a:p>
            <a:pPr marL="342900" indent="-342900">
              <a:buClr>
                <a:schemeClr val="accent4">
                  <a:lumMod val="75000"/>
                </a:schemeClr>
              </a:buClr>
              <a:buSzPct val="100000"/>
            </a:pPr>
            <a:endParaRPr lang="en-US" sz="800" dirty="0" smtClean="0"/>
          </a:p>
          <a:p>
            <a:pPr marL="342900" indent="-342900">
              <a:buClr>
                <a:srgbClr val="006C3A"/>
              </a:buClr>
              <a:buSzPct val="100000"/>
              <a:buFont typeface="Arial"/>
              <a:buChar char="•"/>
            </a:pPr>
            <a:r>
              <a:rPr lang="en-US" sz="2400" b="1" dirty="0" smtClean="0">
                <a:latin typeface="Arial Narrow" pitchFamily="34" charset="0"/>
              </a:rPr>
              <a:t>Find in the ICSBEP database integral benchmark experiments sensitive to the data of the evaluated </a:t>
            </a:r>
            <a:r>
              <a:rPr lang="en-US" sz="2400" b="1" dirty="0" err="1" smtClean="0">
                <a:latin typeface="Arial Narrow" pitchFamily="34" charset="0"/>
              </a:rPr>
              <a:t>isotope(s</a:t>
            </a:r>
            <a:r>
              <a:rPr lang="en-US" sz="2400" b="1" dirty="0" smtClean="0">
                <a:latin typeface="Arial Narrow" pitchFamily="34" charset="0"/>
              </a:rPr>
              <a:t>)</a:t>
            </a:r>
          </a:p>
          <a:p>
            <a:pPr marL="342900" indent="-342900">
              <a:buClr>
                <a:schemeClr val="accent4">
                  <a:lumMod val="75000"/>
                </a:schemeClr>
              </a:buClr>
              <a:buSzPct val="100000"/>
            </a:pPr>
            <a:endParaRPr lang="en-US" sz="800" dirty="0" smtClean="0"/>
          </a:p>
          <a:p>
            <a:pPr marL="342900" indent="-342900">
              <a:buClr>
                <a:srgbClr val="006C3A"/>
              </a:buClr>
              <a:buSzPct val="100000"/>
              <a:buFont typeface="Arial"/>
              <a:buChar char="•"/>
            </a:pPr>
            <a:r>
              <a:rPr lang="en-US" sz="2400" b="1" dirty="0" smtClean="0">
                <a:latin typeface="Arial Narrow" pitchFamily="34" charset="0"/>
              </a:rPr>
              <a:t>Run MCNP and/or KENO codes</a:t>
            </a:r>
          </a:p>
          <a:p>
            <a:pPr marL="342900" indent="-342900">
              <a:buClr>
                <a:schemeClr val="accent4">
                  <a:lumMod val="75000"/>
                </a:schemeClr>
              </a:buClr>
              <a:buSzPct val="100000"/>
            </a:pPr>
            <a:endParaRPr lang="en-US" sz="800" dirty="0" smtClean="0"/>
          </a:p>
          <a:p>
            <a:pPr marL="687388" lvl="1" indent="-342900">
              <a:spcBef>
                <a:spcPts val="0"/>
              </a:spcBef>
              <a:buClr>
                <a:srgbClr val="006C3A"/>
              </a:buClr>
              <a:buSzPct val="85000"/>
              <a:buFont typeface="Wingdings" charset="2"/>
              <a:buChar char="§"/>
            </a:pPr>
            <a:r>
              <a:rPr lang="en-US" sz="2000" b="1" dirty="0" smtClean="0">
                <a:latin typeface="Arial Narrow" pitchFamily="34" charset="0"/>
              </a:rPr>
              <a:t>sensitivity analysis using TSUNAMI and TSURFER in order to improve agreement with benchmark experiments</a:t>
            </a:r>
          </a:p>
          <a:p>
            <a:pPr marL="800100" lvl="1" indent="-342900">
              <a:buClr>
                <a:schemeClr val="accent2">
                  <a:lumMod val="75000"/>
                </a:schemeClr>
              </a:buClr>
              <a:buSzPct val="85000"/>
            </a:pPr>
            <a:endParaRPr lang="en-US" sz="800" dirty="0" smtClean="0"/>
          </a:p>
          <a:p>
            <a:pPr marL="687388" lvl="1" indent="-342900">
              <a:spcBef>
                <a:spcPts val="0"/>
              </a:spcBef>
              <a:buClr>
                <a:srgbClr val="006C3A"/>
              </a:buClr>
              <a:buSzPct val="85000"/>
              <a:buFont typeface="Wingdings" charset="2"/>
              <a:buChar char="§"/>
            </a:pPr>
            <a:r>
              <a:rPr lang="en-US" sz="2000" b="1" dirty="0" smtClean="0">
                <a:latin typeface="Arial Narrow" pitchFamily="34" charset="0"/>
              </a:rPr>
              <a:t>Goal: improve results of integral data calculations and, at the same time, have reasonable description of differential data</a:t>
            </a:r>
          </a:p>
          <a:p>
            <a:pPr marL="342900" indent="-342900">
              <a:spcBef>
                <a:spcPts val="600"/>
              </a:spcBef>
              <a:buClr>
                <a:srgbClr val="006C3A"/>
              </a:buClr>
              <a:buFont typeface="Arial"/>
              <a:buChar char="•"/>
            </a:pPr>
            <a:r>
              <a:rPr lang="en-US" sz="2400" b="1" dirty="0" smtClean="0">
                <a:latin typeface="Arial Narrow" pitchFamily="34" charset="0"/>
              </a:rPr>
              <a:t>SAMMY analysis together with TSUNAMI/TSURFER is the way to go</a:t>
            </a:r>
            <a:endParaRPr lang="en-US" sz="2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566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73" y="12700"/>
            <a:ext cx="8982927" cy="40883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Times New Roman"/>
                <a:cs typeface="Times New Roman"/>
              </a:rPr>
              <a:t>Integral quantities helping in the SAMMY Evaluation Procedure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4963" y="1185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362200" y="533400"/>
            <a:ext cx="4412085" cy="872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ＭＳ Ｐゴシック" charset="-128"/>
              </a:rPr>
              <a:t>Differential and Integral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ＭＳ Ｐゴシック" charset="-128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773777" y="5692472"/>
            <a:ext cx="13866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rial Narrow" pitchFamily="34" charset="0"/>
              </a:rPr>
              <a:t>Differential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6414613" y="5678993"/>
            <a:ext cx="10265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rial Narrow" pitchFamily="34" charset="0"/>
              </a:rPr>
              <a:t>Integral</a:t>
            </a:r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-438385" y="3091275"/>
            <a:ext cx="3049588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>
            <a:off x="1095023" y="4596459"/>
            <a:ext cx="30480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6" name="Freeform 15"/>
          <p:cNvSpPr>
            <a:spLocks noChangeArrowheads="1"/>
          </p:cNvSpPr>
          <p:nvPr/>
        </p:nvSpPr>
        <p:spPr bwMode="auto">
          <a:xfrm>
            <a:off x="1468440" y="1929461"/>
            <a:ext cx="2003425" cy="2359025"/>
          </a:xfrm>
          <a:custGeom>
            <a:avLst/>
            <a:gdLst>
              <a:gd name="T0" fmla="*/ 0 w 2004052"/>
              <a:gd name="T1" fmla="*/ 0 h 1682837"/>
              <a:gd name="T2" fmla="*/ 2004052 w 2004052"/>
              <a:gd name="T3" fmla="*/ 1682837 h 1682837"/>
            </a:gdLst>
            <a:ahLst/>
            <a:cxnLst>
              <a:cxn ang="0">
                <a:pos x="49483" y="1459632"/>
              </a:cxn>
              <a:cxn ang="0">
                <a:pos x="173190" y="1393660"/>
              </a:cxn>
              <a:cxn ang="0">
                <a:pos x="239167" y="1311195"/>
              </a:cxn>
              <a:cxn ang="0">
                <a:pos x="329885" y="1187497"/>
              </a:cxn>
              <a:cxn ang="0">
                <a:pos x="371121" y="1088539"/>
              </a:cxn>
              <a:cxn ang="0">
                <a:pos x="420604" y="948349"/>
              </a:cxn>
              <a:cxn ang="0">
                <a:pos x="437098" y="874130"/>
              </a:cxn>
              <a:cxn ang="0">
                <a:pos x="470086" y="775172"/>
              </a:cxn>
              <a:cxn ang="0">
                <a:pos x="503075" y="634981"/>
              </a:cxn>
              <a:cxn ang="0">
                <a:pos x="527816" y="544270"/>
              </a:cxn>
              <a:cxn ang="0">
                <a:pos x="552558" y="437065"/>
              </a:cxn>
              <a:cxn ang="0">
                <a:pos x="585546" y="329861"/>
              </a:cxn>
              <a:cxn ang="0">
                <a:pos x="635029" y="230903"/>
              </a:cxn>
              <a:cxn ang="0">
                <a:pos x="668017" y="148438"/>
              </a:cxn>
              <a:cxn ang="0">
                <a:pos x="701006" y="90712"/>
              </a:cxn>
              <a:cxn ang="0">
                <a:pos x="766983" y="0"/>
              </a:cxn>
              <a:cxn ang="0">
                <a:pos x="857701" y="49480"/>
              </a:cxn>
              <a:cxn ang="0">
                <a:pos x="890690" y="115452"/>
              </a:cxn>
              <a:cxn ang="0">
                <a:pos x="915431" y="206163"/>
              </a:cxn>
              <a:cxn ang="0">
                <a:pos x="931925" y="305121"/>
              </a:cxn>
              <a:cxn ang="0">
                <a:pos x="948420" y="404079"/>
              </a:cxn>
              <a:cxn ang="0">
                <a:pos x="973161" y="643228"/>
              </a:cxn>
              <a:cxn ang="0">
                <a:pos x="1014397" y="791665"/>
              </a:cxn>
              <a:cxn ang="0">
                <a:pos x="1055632" y="989581"/>
              </a:cxn>
              <a:cxn ang="0">
                <a:pos x="1088621" y="1129772"/>
              </a:cxn>
              <a:cxn ang="0">
                <a:pos x="1113362" y="1228730"/>
              </a:cxn>
              <a:cxn ang="0">
                <a:pos x="1138104" y="1278209"/>
              </a:cxn>
              <a:cxn ang="0">
                <a:pos x="1204081" y="1377167"/>
              </a:cxn>
              <a:cxn ang="0">
                <a:pos x="1278305" y="1467878"/>
              </a:cxn>
              <a:cxn ang="0">
                <a:pos x="1385517" y="1533850"/>
              </a:cxn>
              <a:cxn ang="0">
                <a:pos x="1459741" y="1566836"/>
              </a:cxn>
              <a:cxn ang="0">
                <a:pos x="1542213" y="1591576"/>
              </a:cxn>
              <a:cxn ang="0">
                <a:pos x="1624684" y="1624562"/>
              </a:cxn>
              <a:cxn ang="0">
                <a:pos x="1764885" y="1657548"/>
              </a:cxn>
              <a:cxn ang="0">
                <a:pos x="1979310" y="1682288"/>
              </a:cxn>
            </a:cxnLst>
            <a:rect l="T0" t="T1" r="T2" b="T3"/>
            <a:pathLst>
              <a:path w="2004052" h="1682837">
                <a:moveTo>
                  <a:pt x="0" y="1443139"/>
                </a:moveTo>
                <a:cubicBezTo>
                  <a:pt x="16494" y="1448637"/>
                  <a:pt x="32333" y="1462490"/>
                  <a:pt x="49483" y="1459632"/>
                </a:cubicBezTo>
                <a:cubicBezTo>
                  <a:pt x="110146" y="1449522"/>
                  <a:pt x="82743" y="1455440"/>
                  <a:pt x="131954" y="1443139"/>
                </a:cubicBezTo>
                <a:cubicBezTo>
                  <a:pt x="185884" y="1389216"/>
                  <a:pt x="94791" y="1481853"/>
                  <a:pt x="173190" y="1393660"/>
                </a:cubicBezTo>
                <a:cubicBezTo>
                  <a:pt x="186104" y="1379132"/>
                  <a:pt x="202283" y="1367605"/>
                  <a:pt x="214426" y="1352427"/>
                </a:cubicBezTo>
                <a:cubicBezTo>
                  <a:pt x="224439" y="1339911"/>
                  <a:pt x="230276" y="1324531"/>
                  <a:pt x="239167" y="1311195"/>
                </a:cubicBezTo>
                <a:cubicBezTo>
                  <a:pt x="287550" y="1238625"/>
                  <a:pt x="243523" y="1312472"/>
                  <a:pt x="280403" y="1253469"/>
                </a:cubicBezTo>
                <a:cubicBezTo>
                  <a:pt x="314562" y="1198820"/>
                  <a:pt x="291324" y="1226057"/>
                  <a:pt x="329885" y="1187497"/>
                </a:cubicBezTo>
                <a:cubicBezTo>
                  <a:pt x="355524" y="1110588"/>
                  <a:pt x="310937" y="1238373"/>
                  <a:pt x="362874" y="1121525"/>
                </a:cubicBezTo>
                <a:cubicBezTo>
                  <a:pt x="367477" y="1111168"/>
                  <a:pt x="366762" y="1099001"/>
                  <a:pt x="371121" y="1088539"/>
                </a:cubicBezTo>
                <a:cubicBezTo>
                  <a:pt x="380578" y="1065844"/>
                  <a:pt x="398145" y="1046419"/>
                  <a:pt x="404109" y="1022567"/>
                </a:cubicBezTo>
                <a:cubicBezTo>
                  <a:pt x="424215" y="942158"/>
                  <a:pt x="399674" y="1042526"/>
                  <a:pt x="420604" y="948349"/>
                </a:cubicBezTo>
                <a:cubicBezTo>
                  <a:pt x="423063" y="937285"/>
                  <a:pt x="426392" y="926427"/>
                  <a:pt x="428851" y="915363"/>
                </a:cubicBezTo>
                <a:cubicBezTo>
                  <a:pt x="431892" y="901680"/>
                  <a:pt x="432665" y="887427"/>
                  <a:pt x="437098" y="874130"/>
                </a:cubicBezTo>
                <a:cubicBezTo>
                  <a:pt x="440986" y="862468"/>
                  <a:pt x="449704" y="852806"/>
                  <a:pt x="453592" y="841144"/>
                </a:cubicBezTo>
                <a:cubicBezTo>
                  <a:pt x="460760" y="819640"/>
                  <a:pt x="464588" y="797163"/>
                  <a:pt x="470086" y="775172"/>
                </a:cubicBezTo>
                <a:cubicBezTo>
                  <a:pt x="482780" y="711712"/>
                  <a:pt x="474934" y="747537"/>
                  <a:pt x="494828" y="667967"/>
                </a:cubicBezTo>
                <a:lnTo>
                  <a:pt x="503075" y="634981"/>
                </a:lnTo>
                <a:cubicBezTo>
                  <a:pt x="505824" y="623986"/>
                  <a:pt x="507738" y="612747"/>
                  <a:pt x="511322" y="601995"/>
                </a:cubicBezTo>
                <a:cubicBezTo>
                  <a:pt x="519977" y="576032"/>
                  <a:pt x="521602" y="573266"/>
                  <a:pt x="527816" y="544270"/>
                </a:cubicBezTo>
                <a:cubicBezTo>
                  <a:pt x="533690" y="516860"/>
                  <a:pt x="535446" y="488399"/>
                  <a:pt x="544311" y="461805"/>
                </a:cubicBezTo>
                <a:cubicBezTo>
                  <a:pt x="547060" y="453558"/>
                  <a:pt x="550170" y="445423"/>
                  <a:pt x="552558" y="437065"/>
                </a:cubicBezTo>
                <a:cubicBezTo>
                  <a:pt x="555672" y="426167"/>
                  <a:pt x="557472" y="414912"/>
                  <a:pt x="560805" y="404079"/>
                </a:cubicBezTo>
                <a:cubicBezTo>
                  <a:pt x="568475" y="379155"/>
                  <a:pt x="571080" y="351558"/>
                  <a:pt x="585546" y="329861"/>
                </a:cubicBezTo>
                <a:lnTo>
                  <a:pt x="618535" y="280382"/>
                </a:lnTo>
                <a:cubicBezTo>
                  <a:pt x="624033" y="263889"/>
                  <a:pt x="628572" y="247045"/>
                  <a:pt x="635029" y="230903"/>
                </a:cubicBezTo>
                <a:cubicBezTo>
                  <a:pt x="639595" y="219489"/>
                  <a:pt x="646957" y="209331"/>
                  <a:pt x="651523" y="197917"/>
                </a:cubicBezTo>
                <a:cubicBezTo>
                  <a:pt x="657980" y="181775"/>
                  <a:pt x="661560" y="164580"/>
                  <a:pt x="668017" y="148438"/>
                </a:cubicBezTo>
                <a:cubicBezTo>
                  <a:pt x="672583" y="137024"/>
                  <a:pt x="678412" y="126125"/>
                  <a:pt x="684512" y="115452"/>
                </a:cubicBezTo>
                <a:cubicBezTo>
                  <a:pt x="689430" y="106847"/>
                  <a:pt x="696980" y="99769"/>
                  <a:pt x="701006" y="90712"/>
                </a:cubicBezTo>
                <a:cubicBezTo>
                  <a:pt x="709449" y="71715"/>
                  <a:pt x="714233" y="32960"/>
                  <a:pt x="733994" y="16493"/>
                </a:cubicBezTo>
                <a:cubicBezTo>
                  <a:pt x="743439" y="8623"/>
                  <a:pt x="755987" y="5498"/>
                  <a:pt x="766983" y="0"/>
                </a:cubicBezTo>
                <a:cubicBezTo>
                  <a:pt x="783477" y="2749"/>
                  <a:pt x="800602" y="2959"/>
                  <a:pt x="816466" y="8247"/>
                </a:cubicBezTo>
                <a:cubicBezTo>
                  <a:pt x="843457" y="17244"/>
                  <a:pt x="841705" y="29487"/>
                  <a:pt x="857701" y="49480"/>
                </a:cubicBezTo>
                <a:cubicBezTo>
                  <a:pt x="862558" y="55551"/>
                  <a:pt x="868698" y="60475"/>
                  <a:pt x="874196" y="65973"/>
                </a:cubicBezTo>
                <a:lnTo>
                  <a:pt x="890690" y="115452"/>
                </a:lnTo>
                <a:cubicBezTo>
                  <a:pt x="893439" y="123698"/>
                  <a:pt x="897232" y="131667"/>
                  <a:pt x="898937" y="140191"/>
                </a:cubicBezTo>
                <a:cubicBezTo>
                  <a:pt x="908889" y="189948"/>
                  <a:pt x="902751" y="168127"/>
                  <a:pt x="915431" y="206163"/>
                </a:cubicBezTo>
                <a:cubicBezTo>
                  <a:pt x="918180" y="230903"/>
                  <a:pt x="919586" y="255829"/>
                  <a:pt x="923678" y="280382"/>
                </a:cubicBezTo>
                <a:cubicBezTo>
                  <a:pt x="925107" y="288956"/>
                  <a:pt x="929537" y="296763"/>
                  <a:pt x="931925" y="305121"/>
                </a:cubicBezTo>
                <a:cubicBezTo>
                  <a:pt x="935039" y="316019"/>
                  <a:pt x="937424" y="327112"/>
                  <a:pt x="940173" y="338107"/>
                </a:cubicBezTo>
                <a:cubicBezTo>
                  <a:pt x="942922" y="360098"/>
                  <a:pt x="944776" y="382219"/>
                  <a:pt x="948420" y="404079"/>
                </a:cubicBezTo>
                <a:cubicBezTo>
                  <a:pt x="951872" y="424788"/>
                  <a:pt x="958378" y="442197"/>
                  <a:pt x="964914" y="461805"/>
                </a:cubicBezTo>
                <a:cubicBezTo>
                  <a:pt x="967663" y="522279"/>
                  <a:pt x="966711" y="583036"/>
                  <a:pt x="973161" y="643228"/>
                </a:cubicBezTo>
                <a:cubicBezTo>
                  <a:pt x="974711" y="657693"/>
                  <a:pt x="999908" y="718336"/>
                  <a:pt x="1006150" y="733939"/>
                </a:cubicBezTo>
                <a:cubicBezTo>
                  <a:pt x="1008899" y="753181"/>
                  <a:pt x="1012463" y="772324"/>
                  <a:pt x="1014397" y="791665"/>
                </a:cubicBezTo>
                <a:cubicBezTo>
                  <a:pt x="1023600" y="883689"/>
                  <a:pt x="1013924" y="872474"/>
                  <a:pt x="1030891" y="931856"/>
                </a:cubicBezTo>
                <a:cubicBezTo>
                  <a:pt x="1044163" y="978304"/>
                  <a:pt x="1033643" y="934612"/>
                  <a:pt x="1055632" y="989581"/>
                </a:cubicBezTo>
                <a:cubicBezTo>
                  <a:pt x="1062089" y="1005723"/>
                  <a:pt x="1072127" y="1039060"/>
                  <a:pt x="1072127" y="1039060"/>
                </a:cubicBezTo>
                <a:cubicBezTo>
                  <a:pt x="1077178" y="1069365"/>
                  <a:pt x="1081706" y="1099807"/>
                  <a:pt x="1088621" y="1129772"/>
                </a:cubicBezTo>
                <a:cubicBezTo>
                  <a:pt x="1093718" y="1151859"/>
                  <a:pt x="1099617" y="1173753"/>
                  <a:pt x="1105115" y="1195744"/>
                </a:cubicBezTo>
                <a:lnTo>
                  <a:pt x="1113362" y="1228730"/>
                </a:lnTo>
                <a:cubicBezTo>
                  <a:pt x="1116111" y="1239725"/>
                  <a:pt x="1113594" y="1253702"/>
                  <a:pt x="1121609" y="1261716"/>
                </a:cubicBezTo>
                <a:lnTo>
                  <a:pt x="1138104" y="1278209"/>
                </a:lnTo>
                <a:cubicBezTo>
                  <a:pt x="1151119" y="1304237"/>
                  <a:pt x="1167684" y="1340774"/>
                  <a:pt x="1187586" y="1360674"/>
                </a:cubicBezTo>
                <a:cubicBezTo>
                  <a:pt x="1193084" y="1366172"/>
                  <a:pt x="1199416" y="1370947"/>
                  <a:pt x="1204081" y="1377167"/>
                </a:cubicBezTo>
                <a:cubicBezTo>
                  <a:pt x="1215975" y="1393025"/>
                  <a:pt x="1223052" y="1412630"/>
                  <a:pt x="1237069" y="1426646"/>
                </a:cubicBezTo>
                <a:lnTo>
                  <a:pt x="1278305" y="1467878"/>
                </a:lnTo>
                <a:cubicBezTo>
                  <a:pt x="1297720" y="1487291"/>
                  <a:pt x="1326221" y="1519028"/>
                  <a:pt x="1352529" y="1525604"/>
                </a:cubicBezTo>
                <a:lnTo>
                  <a:pt x="1385517" y="1533850"/>
                </a:lnTo>
                <a:cubicBezTo>
                  <a:pt x="1393764" y="1539348"/>
                  <a:pt x="1401201" y="1546318"/>
                  <a:pt x="1410259" y="1550343"/>
                </a:cubicBezTo>
                <a:cubicBezTo>
                  <a:pt x="1426147" y="1557404"/>
                  <a:pt x="1443247" y="1561338"/>
                  <a:pt x="1459741" y="1566836"/>
                </a:cubicBezTo>
                <a:cubicBezTo>
                  <a:pt x="1459751" y="1566839"/>
                  <a:pt x="1509213" y="1583326"/>
                  <a:pt x="1509224" y="1583329"/>
                </a:cubicBezTo>
                <a:lnTo>
                  <a:pt x="1542213" y="1591576"/>
                </a:lnTo>
                <a:cubicBezTo>
                  <a:pt x="1550460" y="1597074"/>
                  <a:pt x="1558089" y="1603637"/>
                  <a:pt x="1566954" y="1608069"/>
                </a:cubicBezTo>
                <a:cubicBezTo>
                  <a:pt x="1578790" y="1613987"/>
                  <a:pt x="1614108" y="1621919"/>
                  <a:pt x="1624684" y="1624562"/>
                </a:cubicBezTo>
                <a:cubicBezTo>
                  <a:pt x="1632931" y="1630060"/>
                  <a:pt x="1640315" y="1637151"/>
                  <a:pt x="1649425" y="1641055"/>
                </a:cubicBezTo>
                <a:cubicBezTo>
                  <a:pt x="1677215" y="1652964"/>
                  <a:pt x="1749137" y="1655580"/>
                  <a:pt x="1764885" y="1657548"/>
                </a:cubicBezTo>
                <a:cubicBezTo>
                  <a:pt x="1781478" y="1659622"/>
                  <a:pt x="1797814" y="1663430"/>
                  <a:pt x="1814368" y="1665795"/>
                </a:cubicBezTo>
                <a:cubicBezTo>
                  <a:pt x="1872288" y="1674069"/>
                  <a:pt x="1919352" y="1678291"/>
                  <a:pt x="1979310" y="1682288"/>
                </a:cubicBezTo>
                <a:cubicBezTo>
                  <a:pt x="1987539" y="1682837"/>
                  <a:pt x="1995805" y="1682288"/>
                  <a:pt x="2004052" y="1682288"/>
                </a:cubicBezTo>
              </a:path>
            </a:pathLst>
          </a:custGeom>
          <a:noFill/>
          <a:ln w="25400">
            <a:solidFill>
              <a:schemeClr val="accent1"/>
            </a:solidFill>
            <a:miter lim="800000"/>
            <a:headEnd/>
            <a:tailEnd/>
          </a:ln>
          <a:effectLst>
            <a:outerShdw blurRad="63500" dist="20000" dir="5400000" rotWithShape="0">
              <a:srgbClr val="80808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" name="TextBox 20"/>
          <p:cNvSpPr txBox="1">
            <a:spLocks noChangeArrowheads="1"/>
          </p:cNvSpPr>
          <p:nvPr/>
        </p:nvSpPr>
        <p:spPr bwMode="auto">
          <a:xfrm>
            <a:off x="2576571" y="2209742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i="1" dirty="0" err="1">
                <a:latin typeface="Arial Narrow" pitchFamily="34" charset="0"/>
              </a:rPr>
              <a:t>σ(E</a:t>
            </a:r>
            <a:r>
              <a:rPr lang="en-US" b="1" i="1" baseline="-25000" dirty="0" err="1">
                <a:latin typeface="Arial Narrow" pitchFamily="34" charset="0"/>
              </a:rPr>
              <a:t>p</a:t>
            </a:r>
            <a:r>
              <a:rPr lang="en-US" b="1" i="1" dirty="0">
                <a:latin typeface="Arial Narrow" pitchFamily="34" charset="0"/>
              </a:rPr>
              <a:t>)</a:t>
            </a:r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3886200" y="4549422"/>
            <a:ext cx="457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500" b="1" i="1" dirty="0">
                <a:latin typeface="Arial Narrow" pitchFamily="34" charset="0"/>
              </a:rPr>
              <a:t>E</a:t>
            </a:r>
          </a:p>
        </p:txBody>
      </p: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 rot="5400000">
            <a:off x="943887" y="3395751"/>
            <a:ext cx="2362200" cy="1588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sys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1085615" y="2215446"/>
            <a:ext cx="1004888" cy="1588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sys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1" name="TextBox 27"/>
          <p:cNvSpPr txBox="1">
            <a:spLocks noChangeArrowheads="1"/>
          </p:cNvSpPr>
          <p:nvPr/>
        </p:nvSpPr>
        <p:spPr bwMode="auto">
          <a:xfrm>
            <a:off x="1914407" y="4606928"/>
            <a:ext cx="4374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i="1" dirty="0" err="1">
                <a:latin typeface="Arial Narrow" pitchFamily="34" charset="0"/>
              </a:rPr>
              <a:t>E</a:t>
            </a:r>
            <a:r>
              <a:rPr lang="en-US" b="1" i="1" baseline="-25000" dirty="0" err="1">
                <a:latin typeface="Arial Narrow" pitchFamily="34" charset="0"/>
              </a:rPr>
              <a:t>p</a:t>
            </a:r>
            <a:endParaRPr lang="en-US" b="1" i="1" baseline="-25000" dirty="0">
              <a:latin typeface="Arial Narrow" pitchFamily="34" charset="0"/>
            </a:endParaRPr>
          </a:p>
        </p:txBody>
      </p:sp>
      <p:sp>
        <p:nvSpPr>
          <p:cNvPr id="22" name="TextBox 28"/>
          <p:cNvSpPr txBox="1">
            <a:spLocks noChangeArrowheads="1"/>
          </p:cNvSpPr>
          <p:nvPr/>
        </p:nvSpPr>
        <p:spPr bwMode="auto">
          <a:xfrm>
            <a:off x="533400" y="1828800"/>
            <a:ext cx="45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i="1" dirty="0" err="1"/>
              <a:t>σ</a:t>
            </a:r>
            <a:endParaRPr lang="en-US" sz="2000" b="1" i="1" dirty="0"/>
          </a:p>
        </p:txBody>
      </p: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rot="16200000" flipH="1">
            <a:off x="2208693" y="3322881"/>
            <a:ext cx="4554756" cy="16288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sys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4" name="Arc 23"/>
          <p:cNvSpPr/>
          <p:nvPr/>
        </p:nvSpPr>
        <p:spPr bwMode="auto">
          <a:xfrm>
            <a:off x="1493897" y="1264355"/>
            <a:ext cx="5372100" cy="2362200"/>
          </a:xfrm>
          <a:prstGeom prst="arc">
            <a:avLst>
              <a:gd name="adj1" fmla="val 9890670"/>
              <a:gd name="adj2" fmla="val 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5" name="Rectangle 38"/>
          <p:cNvSpPr>
            <a:spLocks noChangeArrowheads="1"/>
          </p:cNvSpPr>
          <p:nvPr/>
        </p:nvSpPr>
        <p:spPr bwMode="auto">
          <a:xfrm>
            <a:off x="1096869" y="4591256"/>
            <a:ext cx="668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i="1" dirty="0" smtClean="0">
                <a:latin typeface="Arial Narrow" pitchFamily="34" charset="0"/>
              </a:rPr>
              <a:t>E</a:t>
            </a:r>
            <a:r>
              <a:rPr lang="en-US" b="1" i="1" baseline="-25000" dirty="0">
                <a:latin typeface="Arial Narrow" pitchFamily="34" charset="0"/>
              </a:rPr>
              <a:t>a</a:t>
            </a:r>
            <a:endParaRPr lang="en-US" b="1" i="1" dirty="0">
              <a:latin typeface="Arial Narrow" pitchFamily="34" charset="0"/>
            </a:endParaRPr>
          </a:p>
        </p:txBody>
      </p:sp>
      <p:sp>
        <p:nvSpPr>
          <p:cNvPr id="26" name="Rectangle 42"/>
          <p:cNvSpPr>
            <a:spLocks noChangeArrowheads="1"/>
          </p:cNvSpPr>
          <p:nvPr/>
        </p:nvSpPr>
        <p:spPr bwMode="auto">
          <a:xfrm>
            <a:off x="3267193" y="4570119"/>
            <a:ext cx="4957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i="1" dirty="0" err="1">
                <a:latin typeface="Arial Narrow" pitchFamily="34" charset="0"/>
              </a:rPr>
              <a:t>E</a:t>
            </a:r>
            <a:r>
              <a:rPr lang="en-US" b="1" i="1" baseline="-25000" dirty="0" err="1">
                <a:latin typeface="Arial Narrow" pitchFamily="34" charset="0"/>
              </a:rPr>
              <a:t>b</a:t>
            </a:r>
            <a:endParaRPr lang="en-US" b="1" i="1" dirty="0">
              <a:latin typeface="Arial Narrow" pitchFamily="34" charset="0"/>
            </a:endParaRPr>
          </a:p>
        </p:txBody>
      </p: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rot="5400000">
            <a:off x="1112722" y="4262969"/>
            <a:ext cx="687388" cy="1587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sys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8" name="Straight Connector 27"/>
          <p:cNvCxnSpPr>
            <a:cxnSpLocks noChangeShapeType="1"/>
            <a:stCxn id="16" idx="70"/>
          </p:cNvCxnSpPr>
          <p:nvPr/>
        </p:nvCxnSpPr>
        <p:spPr bwMode="auto">
          <a:xfrm flipH="1">
            <a:off x="3429000" y="4286898"/>
            <a:ext cx="19051" cy="309562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sys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9" name="TextBox 72"/>
          <p:cNvSpPr txBox="1">
            <a:spLocks noChangeArrowheads="1"/>
          </p:cNvSpPr>
          <p:nvPr/>
        </p:nvSpPr>
        <p:spPr bwMode="auto">
          <a:xfrm>
            <a:off x="144153" y="5050450"/>
            <a:ext cx="457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 i="1" dirty="0" smtClean="0">
                <a:latin typeface="Arial Narrow" pitchFamily="34" charset="0"/>
              </a:rPr>
              <a:t>σ</a:t>
            </a:r>
            <a:r>
              <a:rPr lang="en-US" sz="2200" b="1" dirty="0" smtClean="0">
                <a:latin typeface="Arial Narrow" pitchFamily="34" charset="0"/>
              </a:rPr>
              <a:t>(E) as </a:t>
            </a:r>
            <a:r>
              <a:rPr lang="en-US" sz="2200" b="1" dirty="0">
                <a:latin typeface="Arial Narrow" pitchFamily="34" charset="0"/>
              </a:rPr>
              <a:t>a function of energy</a:t>
            </a:r>
          </a:p>
        </p:txBody>
      </p:sp>
      <p:sp>
        <p:nvSpPr>
          <p:cNvPr id="30" name="TextBox 73"/>
          <p:cNvSpPr txBox="1">
            <a:spLocks noChangeArrowheads="1"/>
          </p:cNvSpPr>
          <p:nvPr/>
        </p:nvSpPr>
        <p:spPr bwMode="auto">
          <a:xfrm>
            <a:off x="5887703" y="4953979"/>
            <a:ext cx="24461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i="1" dirty="0">
                <a:latin typeface="Arial Narrow" pitchFamily="34" charset="0"/>
              </a:rPr>
              <a:t>R</a:t>
            </a:r>
            <a:r>
              <a:rPr lang="en-US" b="1" dirty="0">
                <a:latin typeface="Arial Narrow" pitchFamily="34" charset="0"/>
              </a:rPr>
              <a:t> is the reaction </a:t>
            </a:r>
            <a:r>
              <a:rPr lang="en-US" b="1" dirty="0" smtClean="0">
                <a:latin typeface="Arial Narrow" pitchFamily="34" charset="0"/>
              </a:rPr>
              <a:t>rate </a:t>
            </a:r>
          </a:p>
          <a:p>
            <a:r>
              <a:rPr lang="en-US" b="1" dirty="0" smtClean="0">
                <a:latin typeface="Arial Narrow" pitchFamily="34" charset="0"/>
              </a:rPr>
              <a:t>(measured quantity)</a:t>
            </a:r>
            <a:endParaRPr lang="en-US" b="1" dirty="0">
              <a:latin typeface="Arial Narrow" pitchFamily="34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261330"/>
              </p:ext>
            </p:extLst>
          </p:nvPr>
        </p:nvGraphicFramePr>
        <p:xfrm>
          <a:off x="5330825" y="2865438"/>
          <a:ext cx="3471863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Equation" r:id="rId3" imgW="1219200" imgH="482600" progId="Equation.3">
                  <p:embed/>
                </p:oleObj>
              </mc:Choice>
              <mc:Fallback>
                <p:oleObj name="Equation" r:id="rId3" imgW="12192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0825" y="2865438"/>
                        <a:ext cx="3471863" cy="1374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 bwMode="auto">
          <a:xfrm rot="5400000">
            <a:off x="6428951" y="2270158"/>
            <a:ext cx="1236975" cy="89068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41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5" y="177115"/>
            <a:ext cx="9032796" cy="442429"/>
          </a:xfrm>
        </p:spPr>
        <p:txBody>
          <a:bodyPr/>
          <a:lstStyle/>
          <a:p>
            <a:pPr algn="ctr"/>
            <a:r>
              <a:rPr lang="en-US" sz="2600" b="1" dirty="0" smtClean="0">
                <a:latin typeface="Times New Roman"/>
                <a:cs typeface="Times New Roman"/>
              </a:rPr>
              <a:t>External Levels and Database</a:t>
            </a:r>
            <a:endParaRPr lang="en-US" sz="2600" b="1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407" y="769862"/>
            <a:ext cx="828670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6C3A"/>
              </a:buClr>
              <a:buFont typeface="Arial"/>
              <a:buChar char="•"/>
            </a:pPr>
            <a:r>
              <a:rPr lang="en-US" sz="2400" b="1" dirty="0" smtClean="0">
                <a:latin typeface="Arial Narrow" pitchFamily="34" charset="0"/>
              </a:rPr>
              <a:t>External levels: bound levels (negative resonances) and levels above the resonance region</a:t>
            </a:r>
          </a:p>
          <a:p>
            <a:pPr marL="342900" indent="-342900">
              <a:buClr>
                <a:schemeClr val="accent4">
                  <a:lumMod val="75000"/>
                </a:schemeClr>
              </a:buClr>
            </a:pPr>
            <a:endParaRPr lang="en-US" sz="800" b="1" dirty="0" smtClean="0">
              <a:latin typeface="Arial"/>
              <a:cs typeface="Arial"/>
            </a:endParaRPr>
          </a:p>
          <a:p>
            <a:pPr marL="687388" lvl="1" indent="-342900">
              <a:spcBef>
                <a:spcPts val="0"/>
              </a:spcBef>
              <a:buClr>
                <a:srgbClr val="006C3A"/>
              </a:buClr>
              <a:buSzPct val="85000"/>
              <a:buFont typeface="Wingdings" charset="2"/>
              <a:buChar char="§"/>
            </a:pPr>
            <a:r>
              <a:rPr lang="en-US" sz="2000" b="1" dirty="0" smtClean="0">
                <a:latin typeface="Arial Narrow" pitchFamily="34" charset="0"/>
              </a:rPr>
              <a:t>Careful determination of the external levels is needed before starting a SAMMY evaluation</a:t>
            </a:r>
          </a:p>
          <a:p>
            <a:pPr marL="687388" lvl="1" indent="-342900">
              <a:spcBef>
                <a:spcPts val="600"/>
              </a:spcBef>
              <a:buClr>
                <a:srgbClr val="006C3A"/>
              </a:buClr>
              <a:buSzPct val="85000"/>
              <a:buFont typeface="Wingdings" charset="2"/>
              <a:buChar char="§"/>
            </a:pPr>
            <a:r>
              <a:rPr lang="en-US" sz="2000" b="1" dirty="0" smtClean="0">
                <a:latin typeface="Arial Narrow" pitchFamily="34" charset="0"/>
              </a:rPr>
              <a:t>It provides a good understanding of the scattering potential cross section</a:t>
            </a:r>
          </a:p>
          <a:p>
            <a:pPr marL="687388" lvl="1" indent="-342900">
              <a:spcBef>
                <a:spcPts val="600"/>
              </a:spcBef>
              <a:buClr>
                <a:srgbClr val="006C3A"/>
              </a:buClr>
              <a:buSzPct val="85000"/>
              <a:buFont typeface="Wingdings" charset="2"/>
              <a:buChar char="§"/>
            </a:pPr>
            <a:r>
              <a:rPr lang="en-US" sz="2000" b="1" dirty="0" smtClean="0">
                <a:latin typeface="Arial Narrow" pitchFamily="34" charset="0"/>
              </a:rPr>
              <a:t>Indicates whether background effects a properly calculated</a:t>
            </a:r>
          </a:p>
          <a:p>
            <a:pPr marL="687388" lvl="1" indent="-342900">
              <a:spcBef>
                <a:spcPts val="600"/>
              </a:spcBef>
              <a:buClr>
                <a:srgbClr val="006C3A"/>
              </a:buClr>
              <a:buSzPct val="85000"/>
              <a:buFont typeface="Wingdings" charset="2"/>
              <a:buChar char="§"/>
            </a:pPr>
            <a:r>
              <a:rPr lang="en-US" sz="2000" b="1" dirty="0" smtClean="0">
                <a:latin typeface="Arial Narrow" pitchFamily="34" charset="0"/>
              </a:rPr>
              <a:t>(Effective) nuclear scattering radii are well defined once the external levels have been determined</a:t>
            </a:r>
          </a:p>
          <a:p>
            <a:pPr marL="687388" lvl="1" indent="-342900">
              <a:spcBef>
                <a:spcPts val="600"/>
              </a:spcBef>
              <a:buClr>
                <a:srgbClr val="006C3A"/>
              </a:buClr>
              <a:buSzPct val="85000"/>
              <a:buFont typeface="Wingdings" charset="2"/>
              <a:buChar char="§"/>
            </a:pPr>
            <a:r>
              <a:rPr lang="en-US" sz="2000" b="1" dirty="0" smtClean="0">
                <a:latin typeface="Arial Narrow" pitchFamily="34" charset="0"/>
              </a:rPr>
              <a:t>Provides an insight whether a direct reaction component is present</a:t>
            </a:r>
          </a:p>
          <a:p>
            <a:pPr marL="1257300" lvl="2" indent="-342900" algn="just">
              <a:buClr>
                <a:schemeClr val="accent2">
                  <a:lumMod val="75000"/>
                </a:schemeClr>
              </a:buClr>
              <a:buSzPct val="80000"/>
            </a:pPr>
            <a:endParaRPr lang="en-US" sz="800" dirty="0" smtClean="0">
              <a:latin typeface="Arial"/>
              <a:cs typeface="Arial"/>
            </a:endParaRPr>
          </a:p>
          <a:p>
            <a:pPr marL="342900" indent="-342900">
              <a:buClr>
                <a:srgbClr val="006C3A"/>
              </a:buClr>
              <a:buFont typeface="Arial"/>
              <a:buChar char="•"/>
            </a:pPr>
            <a:r>
              <a:rPr lang="en-US" sz="2400" b="1" dirty="0" smtClean="0">
                <a:latin typeface="Arial Narrow" pitchFamily="34" charset="0"/>
              </a:rPr>
              <a:t>Consistency of the database</a:t>
            </a:r>
          </a:p>
          <a:p>
            <a:pPr marL="342900" indent="-342900">
              <a:buClr>
                <a:schemeClr val="accent4">
                  <a:lumMod val="75000"/>
                </a:schemeClr>
              </a:buClr>
            </a:pPr>
            <a:endParaRPr lang="en-US" sz="800" b="1" dirty="0" smtClean="0">
              <a:latin typeface="Arial"/>
              <a:cs typeface="Arial"/>
            </a:endParaRPr>
          </a:p>
          <a:p>
            <a:pPr marL="687388" lvl="1" indent="-342900">
              <a:spcBef>
                <a:spcPts val="0"/>
              </a:spcBef>
              <a:buClr>
                <a:srgbClr val="006C3A"/>
              </a:buClr>
              <a:buSzPct val="85000"/>
              <a:buFont typeface="Wingdings" charset="2"/>
              <a:buChar char="§"/>
            </a:pPr>
            <a:r>
              <a:rPr lang="en-US" sz="2000" b="1" dirty="0" smtClean="0">
                <a:latin typeface="Arial Narrow" pitchFamily="34" charset="0"/>
              </a:rPr>
              <a:t>Resolution function (ORELA, GELINA, …)</a:t>
            </a:r>
          </a:p>
          <a:p>
            <a:pPr marL="687388" lvl="1" indent="-342900">
              <a:spcBef>
                <a:spcPts val="0"/>
              </a:spcBef>
              <a:buClr>
                <a:srgbClr val="006C3A"/>
              </a:buClr>
              <a:buSzPct val="85000"/>
              <a:buFont typeface="Wingdings" charset="2"/>
              <a:buChar char="§"/>
            </a:pPr>
            <a:r>
              <a:rPr lang="en-US" sz="2000" b="1" dirty="0" smtClean="0">
                <a:latin typeface="Arial Narrow" pitchFamily="34" charset="0"/>
              </a:rPr>
              <a:t>Data normalization</a:t>
            </a:r>
          </a:p>
          <a:p>
            <a:pPr marL="687388" lvl="1" indent="-342900">
              <a:spcBef>
                <a:spcPts val="0"/>
              </a:spcBef>
              <a:buClr>
                <a:srgbClr val="006C3A"/>
              </a:buClr>
              <a:buSzPct val="85000"/>
              <a:buFont typeface="Wingdings" charset="2"/>
              <a:buChar char="§"/>
            </a:pPr>
            <a:r>
              <a:rPr lang="en-US" sz="2000" b="1" dirty="0" smtClean="0">
                <a:latin typeface="Arial Narrow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75388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CSP2015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8F7293-55C5-495D-8310-E2405A6C8D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E77B73-CC8B-4B83-8D05-315263FA3F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ADCCB12-0940-4923-97F5-47BC8975F92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NCSP2015.potx</Template>
  <TotalTime>31293</TotalTime>
  <Words>1493</Words>
  <Application>Microsoft Macintosh PowerPoint</Application>
  <PresentationFormat>On-screen Show (4:3)</PresentationFormat>
  <Paragraphs>349</Paragraphs>
  <Slides>33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NCSP2015</vt:lpstr>
      <vt:lpstr>Equation</vt:lpstr>
      <vt:lpstr>Nuclear Data Evaluations for Tungsten 182-184,186W and 63,65Cu isotopes </vt:lpstr>
      <vt:lpstr>Presentation Road Map</vt:lpstr>
      <vt:lpstr>General Information: R-Matrix Limited Format</vt:lpstr>
      <vt:lpstr>General Information: Blatt and Biedenharn formalism</vt:lpstr>
      <vt:lpstr>calculated from resonance parameters</vt:lpstr>
      <vt:lpstr>Nuclear Data Evaluation Status Overview</vt:lpstr>
      <vt:lpstr>SAMMY Evaluation Procedure</vt:lpstr>
      <vt:lpstr>Integral quantities helping in the SAMMY Evaluation Procedure</vt:lpstr>
      <vt:lpstr>External Levels and Database</vt:lpstr>
      <vt:lpstr>External Levels Evaluation</vt:lpstr>
      <vt:lpstr>182W cross section evaluation</vt:lpstr>
      <vt:lpstr>182W cross section evaluation</vt:lpstr>
      <vt:lpstr>183W cross section evaluation (Pigni)</vt:lpstr>
      <vt:lpstr>184W cross section evaluation</vt:lpstr>
      <vt:lpstr>184W cross section evaluation</vt:lpstr>
      <vt:lpstr>186W cross section evaluation</vt:lpstr>
      <vt:lpstr>186W cross section evaluation</vt:lpstr>
      <vt:lpstr>186W cross section evaluation</vt:lpstr>
      <vt:lpstr>Covariance Evaluations (Total)</vt:lpstr>
      <vt:lpstr>Covariance Evaluations (Total)</vt:lpstr>
      <vt:lpstr>Covariance Evaluations (Total)</vt:lpstr>
      <vt:lpstr>Covariance Evaluations (Total)</vt:lpstr>
      <vt:lpstr>Cu Cross Section Evaluations Thermal (Sobes)</vt:lpstr>
      <vt:lpstr>Cu Cross-section Evaluations Thermal (Sobes)</vt:lpstr>
      <vt:lpstr>Cu Cross-section Evaluations (Sobes)</vt:lpstr>
      <vt:lpstr>Updated 63,65Cu Evaluations (Sobes)</vt:lpstr>
      <vt:lpstr>Cu cross section evaluations (Sobes)</vt:lpstr>
      <vt:lpstr>Extending the Resolved Resonance Region</vt:lpstr>
      <vt:lpstr>Detailed Angular Distributions</vt:lpstr>
      <vt:lpstr>Detailed Angular Distribution</vt:lpstr>
      <vt:lpstr>Benchmarking Results: keff</vt:lpstr>
      <vt:lpstr>Full Results</vt:lpstr>
      <vt:lpstr>Concluding Remarks</vt:lpstr>
    </vt:vector>
  </TitlesOfParts>
  <Manager/>
  <Company>ORNL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Tungsten and Copper evaluations</dc:title>
  <dc:subject>NCSP technical program review</dc:subject>
  <dc:creator>Pigni, Marco T</dc:creator>
  <cp:keywords/>
  <dc:description/>
  <cp:lastModifiedBy>Luiz Leal</cp:lastModifiedBy>
  <cp:revision>120</cp:revision>
  <dcterms:created xsi:type="dcterms:W3CDTF">2014-07-01T12:34:57Z</dcterms:created>
  <dcterms:modified xsi:type="dcterms:W3CDTF">2015-05-01T20:51:14Z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