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10"/>
  </p:notesMasterIdLst>
  <p:handoutMasterIdLst>
    <p:handoutMasterId r:id="rId11"/>
  </p:handoutMasterIdLst>
  <p:sldIdLst>
    <p:sldId id="265" r:id="rId3"/>
    <p:sldId id="260" r:id="rId4"/>
    <p:sldId id="273" r:id="rId5"/>
    <p:sldId id="269" r:id="rId6"/>
    <p:sldId id="272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683" autoAdjust="0"/>
  </p:normalViewPr>
  <p:slideViewPr>
    <p:cSldViewPr>
      <p:cViewPr varScale="1">
        <p:scale>
          <a:sx n="77" d="100"/>
          <a:sy n="77" d="100"/>
        </p:scale>
        <p:origin x="-86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3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Operated by Los Alamos National Security,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LLC for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UNCLASSIFIED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42048" y="6565392"/>
            <a:ext cx="170078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17520"/>
            <a:ext cx="7772400" cy="1097280"/>
          </a:xfrm>
        </p:spPr>
        <p:txBody>
          <a:bodyPr/>
          <a:lstStyle/>
          <a:p>
            <a:r>
              <a:rPr lang="en-US" dirty="0" smtClean="0"/>
              <a:t>Criticality Data Testing with Revised </a:t>
            </a:r>
            <a:r>
              <a:rPr lang="en-US" baseline="30000" dirty="0" smtClean="0"/>
              <a:t>63,65</a:t>
            </a:r>
            <a:r>
              <a:rPr lang="en-US" dirty="0" smtClean="0"/>
              <a:t>Cu, </a:t>
            </a:r>
            <a:r>
              <a:rPr lang="en-US" baseline="30000" dirty="0" smtClean="0"/>
              <a:t>182,3,4,6</a:t>
            </a:r>
            <a:r>
              <a:rPr lang="en-US" dirty="0" smtClean="0"/>
              <a:t>W and H-H</a:t>
            </a:r>
            <a:r>
              <a:rPr lang="en-US" baseline="-25000" dirty="0" smtClean="0"/>
              <a:t>2</a:t>
            </a:r>
            <a:r>
              <a:rPr lang="en-US" dirty="0" smtClean="0"/>
              <a:t>O Data Files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206240"/>
            <a:ext cx="6400800" cy="99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A.C. (Skip) </a:t>
            </a:r>
            <a:r>
              <a:rPr lang="en-US" dirty="0" err="1" smtClean="0"/>
              <a:t>Kahler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Los Alamos National Laboratory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0" y="5303519"/>
            <a:ext cx="4480560" cy="7315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Cross Section Evaluation Working Group</a:t>
            </a:r>
          </a:p>
          <a:p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7-8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b="1" dirty="0" smtClean="0"/>
              <a:t>ABSTRACT</a:t>
            </a:r>
            <a:r>
              <a:rPr lang="en-US" sz="2000" dirty="0" smtClean="0"/>
              <a:t>  We summarize criticality calculations with ICSBEP benchmarks performed with a </a:t>
            </a:r>
            <a:r>
              <a:rPr lang="en-US" sz="2000" dirty="0" smtClean="0"/>
              <a:t>revised Copper, Tungsten and Hydrogen-bound-in-water scattering kernel data files.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Critical Benchmarks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1234440"/>
          </a:xfrm>
        </p:spPr>
        <p:txBody>
          <a:bodyPr/>
          <a:lstStyle/>
          <a:p>
            <a:r>
              <a:rPr lang="en-US" sz="2400" b="1" dirty="0" smtClean="0"/>
              <a:t>HMI6.x</a:t>
            </a:r>
            <a:r>
              <a:rPr lang="en-US" sz="2400" dirty="0" smtClean="0"/>
              <a:t> – Copper reflected Graphite-HEU core.</a:t>
            </a:r>
          </a:p>
          <a:p>
            <a:r>
              <a:rPr lang="en-US" sz="2400" b="1" dirty="0" smtClean="0"/>
              <a:t>HMF72.x</a:t>
            </a:r>
            <a:r>
              <a:rPr lang="en-US" sz="2400" dirty="0" smtClean="0"/>
              <a:t> – Copper reflected Iron-HEU or Iron-CH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-HEU 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2011680"/>
            <a:ext cx="3219069" cy="2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4206240"/>
            <a:ext cx="3219069" cy="19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7440"/>
            <a:ext cx="3790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Benchmarks (HMF72, HMI6)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88720"/>
            <a:ext cx="3093720" cy="50292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baseline="30000" dirty="0" smtClean="0"/>
              <a:t>63,65</a:t>
            </a:r>
            <a:r>
              <a:rPr lang="en-US" dirty="0" smtClean="0"/>
              <a:t>Cu data sets from Kawano.</a:t>
            </a:r>
          </a:p>
          <a:p>
            <a:pPr lvl="0">
              <a:spcBef>
                <a:spcPts val="600"/>
              </a:spcBef>
            </a:pPr>
            <a:endParaRPr lang="en-US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Latest results (open squares) show reduced bias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r>
              <a:rPr lang="en-US" dirty="0" smtClean="0"/>
              <a:t>, but still have work to do.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7" y="1097276"/>
            <a:ext cx="6059949" cy="43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ICSBEP Benchmarks with W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HMF3.x</a:t>
            </a:r>
            <a:r>
              <a:rPr lang="en-US" sz="2400" dirty="0" smtClean="0"/>
              <a:t> – reflected spherical HEU assemblies (1.9”, 2.9”, 4.5” and 6.5” W reflector).</a:t>
            </a:r>
          </a:p>
          <a:p>
            <a:r>
              <a:rPr lang="en-US" sz="2400" b="1" dirty="0" smtClean="0"/>
              <a:t>HMF49.x</a:t>
            </a:r>
            <a:r>
              <a:rPr lang="en-US" sz="2400" dirty="0" smtClean="0"/>
              <a:t> – axially reflected HEU cylinders (1,3 &amp; 8 cm thick).</a:t>
            </a:r>
          </a:p>
          <a:p>
            <a:r>
              <a:rPr lang="en-US" sz="2400" b="1" dirty="0" smtClean="0"/>
              <a:t>HMF50</a:t>
            </a:r>
            <a:r>
              <a:rPr lang="en-US" sz="2400" dirty="0" smtClean="0"/>
              <a:t> – HEU cylinder with interstitial W.</a:t>
            </a:r>
          </a:p>
          <a:p>
            <a:r>
              <a:rPr lang="en-US" sz="2400" b="1" dirty="0" smtClean="0"/>
              <a:t>HMM17</a:t>
            </a:r>
            <a:r>
              <a:rPr lang="en-US" sz="2400" dirty="0" smtClean="0"/>
              <a:t> – HEU cylinder with interstitial W &amp;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; also axial and radial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PMF5</a:t>
            </a:r>
            <a:r>
              <a:rPr lang="en-US" sz="2400" dirty="0" smtClean="0"/>
              <a:t> – Pu sphere with 4.7 cm thick W reflector.</a:t>
            </a:r>
          </a:p>
          <a:p>
            <a:r>
              <a:rPr lang="en-US" sz="2400" b="1" dirty="0" smtClean="0"/>
              <a:t>UMF4.x</a:t>
            </a:r>
            <a:r>
              <a:rPr lang="en-US" sz="2400" dirty="0" smtClean="0"/>
              <a:t> – </a:t>
            </a:r>
            <a:r>
              <a:rPr lang="en-US" sz="2400" baseline="30000" dirty="0" smtClean="0"/>
              <a:t>233</a:t>
            </a:r>
            <a:r>
              <a:rPr lang="en-US" sz="2400" dirty="0" smtClean="0"/>
              <a:t>U spheres with 2.4 cm or 5.8 cm thick W reflector.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3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Calculated 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111252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 smtClean="0"/>
              <a:t>Compare calculated eigenvalues for E71 versus the new ORNL </a:t>
            </a:r>
            <a:r>
              <a:rPr lang="en-US" baseline="30000" dirty="0" smtClean="0"/>
              <a:t>182,183,184,186</a:t>
            </a:r>
            <a:r>
              <a:rPr lang="en-US" dirty="0" smtClean="0"/>
              <a:t>W evaluations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3741580"/>
              </p:ext>
            </p:extLst>
          </p:nvPr>
        </p:nvGraphicFramePr>
        <p:xfrm>
          <a:off x="822960" y="2362200"/>
          <a:ext cx="6568440" cy="3368040"/>
        </p:xfrm>
        <a:graphic>
          <a:graphicData uri="http://schemas.openxmlformats.org/drawingml/2006/table">
            <a:tbl>
              <a:tblPr firstRow="1" firstCol="1" bandRow="1"/>
              <a:tblGrid>
                <a:gridCol w="1632902"/>
                <a:gridCol w="1632902"/>
                <a:gridCol w="1632902"/>
                <a:gridCol w="1669734"/>
              </a:tblGrid>
              <a:tr h="481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E71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100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calc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E71 EALF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E71 + revised 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 (BNL Sourceforge, v633-v636)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HMF3.8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HMF3.9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HMF3.10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HMF3.11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1.00211(7)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1.00223(7)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1.00505(7)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1.00881(6)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638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531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514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keV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1.00141(9)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1.00180(9)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1.00558(9)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1.01089(9)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HMF49.1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HMF49.2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HMF49.3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0.99799(6)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0.99974(6)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0.99869(6)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803 keV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765 keV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726 keV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0.99781(9)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0.99946(9)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0.99849(9)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HMF50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0.99810(6)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 keV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0.99793(9)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HMM17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0.99540(8)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 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0.99654(12)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PMF5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1.00112(6)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1.008 MeV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1.00063(9)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UMF4.1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UMF4.2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0.99866(6)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0.99559(6)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985 keV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893 keV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0.99857(9)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0.99528(9)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HST Benchmarks and H-H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88720"/>
            <a:ext cx="3093720" cy="545592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WPEC Sub-Group 42 will examine scattering kernel data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Already have a h-h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file submitted by Ignacio Marquez from the </a:t>
            </a:r>
            <a:r>
              <a:rPr lang="en-US" sz="2400" dirty="0" err="1" smtClean="0"/>
              <a:t>Comisión</a:t>
            </a:r>
            <a:r>
              <a:rPr lang="en-US" sz="2400" dirty="0" smtClean="0"/>
              <a:t> Nacional de </a:t>
            </a:r>
            <a:r>
              <a:rPr lang="en-US" sz="2400" dirty="0" err="1" smtClean="0"/>
              <a:t>Energía</a:t>
            </a:r>
            <a:r>
              <a:rPr lang="en-US" sz="2400" dirty="0" smtClean="0"/>
              <a:t> </a:t>
            </a:r>
            <a:r>
              <a:rPr lang="en-US" sz="2400" dirty="0" err="1" smtClean="0"/>
              <a:t>Atómica</a:t>
            </a:r>
            <a:r>
              <a:rPr lang="en-US" sz="2400" dirty="0" smtClean="0"/>
              <a:t> (CNEA)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b</a:t>
            </a:r>
            <a:r>
              <a:rPr lang="en-US" sz="2000" dirty="0" smtClean="0"/>
              <a:t> = 1.0003(33)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</a:t>
            </a:r>
            <a:r>
              <a:rPr lang="en-US" sz="2000" dirty="0" smtClean="0"/>
              <a:t> = -0.0005(54)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4" y="1097274"/>
            <a:ext cx="5877663" cy="44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powerpoint-template_r4</Template>
  <TotalTime>663</TotalTime>
  <Words>358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powerpoint-template_r4</vt:lpstr>
      <vt:lpstr>1_LANL2014_white-background_010614</vt:lpstr>
      <vt:lpstr>Criticality Data Testing with Revised 63,65Cu, 182,3,4,6W and H-H2O Data Files</vt:lpstr>
      <vt:lpstr>PowerPoint Presentation</vt:lpstr>
      <vt:lpstr>ZEUS Critical Benchmarks …</vt:lpstr>
      <vt:lpstr>ZEUS Benchmarks (HMF72, HMI6)</vt:lpstr>
      <vt:lpstr>ICSBEP Benchmarks with W …</vt:lpstr>
      <vt:lpstr>… and Calculated Eigenvalues</vt:lpstr>
      <vt:lpstr>HST Benchmarks and H-H2O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Bingham, Dana A</dc:creator>
  <cp:lastModifiedBy>Windows User</cp:lastModifiedBy>
  <cp:revision>81</cp:revision>
  <dcterms:created xsi:type="dcterms:W3CDTF">2014-01-16T17:11:37Z</dcterms:created>
  <dcterms:modified xsi:type="dcterms:W3CDTF">2015-05-07T02:41:45Z</dcterms:modified>
</cp:coreProperties>
</file>