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83" r:id="rId8"/>
    <p:sldId id="264" r:id="rId9"/>
    <p:sldId id="265" r:id="rId10"/>
    <p:sldId id="266" r:id="rId11"/>
    <p:sldId id="267" r:id="rId12"/>
    <p:sldId id="268" r:id="rId13"/>
    <p:sldId id="269" r:id="rId14"/>
    <p:sldId id="270" r:id="rId15"/>
    <p:sldId id="271" r:id="rId16"/>
    <p:sldId id="272" r:id="rId17"/>
    <p:sldId id="281" r:id="rId18"/>
    <p:sldId id="273" r:id="rId19"/>
    <p:sldId id="274" r:id="rId20"/>
    <p:sldId id="275" r:id="rId21"/>
    <p:sldId id="276" r:id="rId22"/>
    <p:sldId id="277" r:id="rId23"/>
    <p:sldId id="278" r:id="rId24"/>
    <p:sldId id="279" r:id="rId25"/>
    <p:sldId id="280"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C1544-B3AF-4A46-B90D-9C91978618BF}" type="datetimeFigureOut">
              <a:rPr lang="en-US" smtClean="0"/>
              <a:pPr/>
              <a:t>5/5/2015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ADBC0-C5E5-4500-8761-B64E7F99E94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DBAD4878-F861-4564-A3A6-E696B4D1DB50}" type="datetime1">
              <a:rPr lang="en-US" smtClean="0"/>
              <a:pPr/>
              <a:t>5/5/2015</a:t>
            </a:fld>
            <a:endParaRPr lang="en-US" dirty="0"/>
          </a:p>
        </p:txBody>
      </p:sp>
      <p:sp>
        <p:nvSpPr>
          <p:cNvPr id="5" name="Rectangle 4"/>
          <p:cNvSpPr>
            <a:spLocks noGrp="1"/>
          </p:cNvSpPr>
          <p:nvPr>
            <p:ph type="ftr" sz="quarter" idx="11"/>
          </p:nvPr>
        </p:nvSpPr>
        <p:spPr>
          <a:xfrm>
            <a:off x="2895600" y="6553200"/>
            <a:ext cx="3429000" cy="287782"/>
          </a:xfrm>
        </p:spPr>
        <p:txBody>
          <a:bodyPr/>
          <a:lstStyle/>
          <a:p>
            <a:endParaRPr lang="en-US" dirty="0"/>
          </a:p>
        </p:txBody>
      </p:sp>
      <p:sp>
        <p:nvSpPr>
          <p:cNvPr id="6" name="Rectangle 5"/>
          <p:cNvSpPr>
            <a:spLocks noGrp="1"/>
          </p:cNvSpPr>
          <p:nvPr>
            <p:ph type="sldNum" sz="quarter" idx="12"/>
          </p:nvPr>
        </p:nvSpPr>
        <p:spPr>
          <a:xfrm>
            <a:off x="6858000" y="6553200"/>
            <a:ext cx="2057400" cy="287782"/>
          </a:xfrm>
        </p:spPr>
        <p:txBody>
          <a:bodyPr/>
          <a:lstStyle/>
          <a:p>
            <a:fld id="{DD27A1BA-3471-477A-B5F7-A975E76BCA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468F47B5-3422-490C-8F1C-BE11199D7ED7}" type="datetime1">
              <a:rPr lang="en-US" smtClean="0"/>
              <a:pPr/>
              <a:t>5/5/2015</a:t>
            </a:fld>
            <a:endParaRPr lang="en-US" dirty="0"/>
          </a:p>
        </p:txBody>
      </p:sp>
      <p:sp>
        <p:nvSpPr>
          <p:cNvPr id="5" name="Rectangle 4"/>
          <p:cNvSpPr>
            <a:spLocks noGrp="1"/>
          </p:cNvSpPr>
          <p:nvPr>
            <p:ph type="ftr" sz="quarter" idx="11"/>
          </p:nvPr>
        </p:nvSpPr>
        <p:spPr/>
        <p:txBody>
          <a:bodyPr/>
          <a:lstStyle/>
          <a:p>
            <a:endParaRPr lang="en-US" dirty="0"/>
          </a:p>
        </p:txBody>
      </p:sp>
      <p:sp>
        <p:nvSpPr>
          <p:cNvPr id="6" name="Rectangle 5"/>
          <p:cNvSpPr>
            <a:spLocks noGrp="1"/>
          </p:cNvSpPr>
          <p:nvPr>
            <p:ph type="sldNum" sz="quarter" idx="12"/>
          </p:nvPr>
        </p:nvSpPr>
        <p:spPr/>
        <p:txBody>
          <a:bodyPr/>
          <a:lstStyle/>
          <a:p>
            <a:fld id="{DD27A1BA-3471-477A-B5F7-A975E76BCA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8FBA035B-6D08-4359-B7E7-99272844F5F3}" type="datetime1">
              <a:rPr lang="en-US" smtClean="0"/>
              <a:pPr/>
              <a:t>5/5/2015</a:t>
            </a:fld>
            <a:endParaRPr lang="en-US" dirty="0"/>
          </a:p>
        </p:txBody>
      </p:sp>
      <p:sp>
        <p:nvSpPr>
          <p:cNvPr id="5" name="Rectangle 4"/>
          <p:cNvSpPr>
            <a:spLocks noGrp="1"/>
          </p:cNvSpPr>
          <p:nvPr>
            <p:ph type="ftr" sz="quarter" idx="11"/>
          </p:nvPr>
        </p:nvSpPr>
        <p:spPr/>
        <p:txBody>
          <a:bodyPr/>
          <a:lstStyle/>
          <a:p>
            <a:endParaRPr lang="en-US" dirty="0"/>
          </a:p>
        </p:txBody>
      </p:sp>
      <p:sp>
        <p:nvSpPr>
          <p:cNvPr id="6" name="Rectangle 5"/>
          <p:cNvSpPr>
            <a:spLocks noGrp="1"/>
          </p:cNvSpPr>
          <p:nvPr>
            <p:ph type="sldNum" sz="quarter" idx="12"/>
          </p:nvPr>
        </p:nvSpPr>
        <p:spPr/>
        <p:txBody>
          <a:bodyPr/>
          <a:lstStyle/>
          <a:p>
            <a:fld id="{DD27A1BA-3471-477A-B5F7-A975E76BCA2C}" type="slidenum">
              <a:rPr lang="en-US" smtClean="0"/>
              <a:pPr/>
              <a:t>‹#›</a:t>
            </a:fld>
            <a:endParaRPr lang="en-US" dirty="0"/>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A582A1B4-DA53-40CF-A49B-FD9E68122763}" type="datetime1">
              <a:rPr lang="en-US" smtClean="0"/>
              <a:pPr/>
              <a:t>5/5/2015</a:t>
            </a:fld>
            <a:endParaRPr lang="en-US" dirty="0"/>
          </a:p>
        </p:txBody>
      </p:sp>
      <p:sp>
        <p:nvSpPr>
          <p:cNvPr id="5" name="Rectangle 4"/>
          <p:cNvSpPr>
            <a:spLocks noGrp="1"/>
          </p:cNvSpPr>
          <p:nvPr>
            <p:ph type="ftr" sz="quarter" idx="11"/>
          </p:nvPr>
        </p:nvSpPr>
        <p:spPr/>
        <p:txBody>
          <a:bodyPr/>
          <a:lstStyle/>
          <a:p>
            <a:endParaRPr lang="en-US" dirty="0"/>
          </a:p>
        </p:txBody>
      </p:sp>
      <p:sp>
        <p:nvSpPr>
          <p:cNvPr id="6" name="Rectangle 5"/>
          <p:cNvSpPr>
            <a:spLocks noGrp="1"/>
          </p:cNvSpPr>
          <p:nvPr>
            <p:ph type="sldNum" sz="quarter" idx="12"/>
          </p:nvPr>
        </p:nvSpPr>
        <p:spPr/>
        <p:txBody>
          <a:bodyPr/>
          <a:lstStyle/>
          <a:p>
            <a:fld id="{DD27A1BA-3471-477A-B5F7-A975E76BCA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BDD09C09-093C-4F70-9878-779075143036}" type="datetime1">
              <a:rPr lang="en-US" smtClean="0"/>
              <a:pPr/>
              <a:t>5/5/2015</a:t>
            </a:fld>
            <a:endParaRPr lang="en-US" dirty="0"/>
          </a:p>
        </p:txBody>
      </p:sp>
      <p:sp>
        <p:nvSpPr>
          <p:cNvPr id="5" name="Rectangle 4"/>
          <p:cNvSpPr>
            <a:spLocks noGrp="1"/>
          </p:cNvSpPr>
          <p:nvPr>
            <p:ph type="ftr" sz="quarter" idx="11"/>
          </p:nvPr>
        </p:nvSpPr>
        <p:spPr/>
        <p:txBody>
          <a:bodyPr/>
          <a:lstStyle/>
          <a:p>
            <a:endParaRPr lang="en-US" dirty="0"/>
          </a:p>
        </p:txBody>
      </p:sp>
      <p:sp>
        <p:nvSpPr>
          <p:cNvPr id="6" name="Rectangle 5"/>
          <p:cNvSpPr>
            <a:spLocks noGrp="1"/>
          </p:cNvSpPr>
          <p:nvPr>
            <p:ph type="sldNum" sz="quarter" idx="12"/>
          </p:nvPr>
        </p:nvSpPr>
        <p:spPr/>
        <p:txBody>
          <a:bodyPr/>
          <a:lstStyle/>
          <a:p>
            <a:fld id="{DD27A1BA-3471-477A-B5F7-A975E76BCA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D3FD26A2-29CD-4532-8211-F680F9251491}" type="datetime1">
              <a:rPr lang="en-US" smtClean="0"/>
              <a:pPr/>
              <a:t>5/5/2015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DD27A1BA-3471-477A-B5F7-A975E76BCA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8AEC476E-420F-4362-9298-B948629B9562}" type="datetime1">
              <a:rPr lang="en-US" smtClean="0"/>
              <a:pPr/>
              <a:t>5/5/2015</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p:txBody>
          <a:bodyPr/>
          <a:lstStyle/>
          <a:p>
            <a:fld id="{DD27A1BA-3471-477A-B5F7-A975E76BCA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A44A86C5-5718-421E-BC72-3FC274A35EA8}" type="datetime1">
              <a:rPr lang="en-US" smtClean="0"/>
              <a:pPr/>
              <a:t>5/5/2015</a:t>
            </a:fld>
            <a:endParaRPr lang="en-US" dirty="0"/>
          </a:p>
        </p:txBody>
      </p:sp>
      <p:sp>
        <p:nvSpPr>
          <p:cNvPr id="4" name="Rectangle 3"/>
          <p:cNvSpPr>
            <a:spLocks noGrp="1"/>
          </p:cNvSpPr>
          <p:nvPr>
            <p:ph type="ftr" sz="quarter" idx="11"/>
          </p:nvPr>
        </p:nvSpPr>
        <p:spPr/>
        <p:txBody>
          <a:bodyPr/>
          <a:lstStyle/>
          <a:p>
            <a:endParaRPr lang="en-US" dirty="0"/>
          </a:p>
        </p:txBody>
      </p:sp>
      <p:sp>
        <p:nvSpPr>
          <p:cNvPr id="5" name="Rectangle 4"/>
          <p:cNvSpPr>
            <a:spLocks noGrp="1"/>
          </p:cNvSpPr>
          <p:nvPr>
            <p:ph type="sldNum" sz="quarter" idx="12"/>
          </p:nvPr>
        </p:nvSpPr>
        <p:spPr/>
        <p:txBody>
          <a:bodyPr/>
          <a:lstStyle/>
          <a:p>
            <a:fld id="{DD27A1BA-3471-477A-B5F7-A975E76BCA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D5BB8D5B-29A4-46B0-BE74-8EC0FEB0729D}" type="datetime1">
              <a:rPr lang="en-US" smtClean="0"/>
              <a:pPr/>
              <a:t>5/5/2015</a:t>
            </a:fld>
            <a:endParaRPr lang="en-US" dirty="0"/>
          </a:p>
        </p:txBody>
      </p:sp>
      <p:sp>
        <p:nvSpPr>
          <p:cNvPr id="3" name="Rectangle 2"/>
          <p:cNvSpPr>
            <a:spLocks noGrp="1"/>
          </p:cNvSpPr>
          <p:nvPr>
            <p:ph type="ftr" sz="quarter" idx="11"/>
          </p:nvPr>
        </p:nvSpPr>
        <p:spPr/>
        <p:txBody>
          <a:bodyPr/>
          <a:lstStyle/>
          <a:p>
            <a:endParaRPr lang="en-US" dirty="0"/>
          </a:p>
        </p:txBody>
      </p:sp>
      <p:sp>
        <p:nvSpPr>
          <p:cNvPr id="4" name="Rectangle 3"/>
          <p:cNvSpPr>
            <a:spLocks noGrp="1"/>
          </p:cNvSpPr>
          <p:nvPr>
            <p:ph type="sldNum" sz="quarter" idx="12"/>
          </p:nvPr>
        </p:nvSpPr>
        <p:spPr/>
        <p:txBody>
          <a:bodyPr/>
          <a:lstStyle/>
          <a:p>
            <a:fld id="{DD27A1BA-3471-477A-B5F7-A975E76BCA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3ACB3523-C851-4A3A-86E0-D5B9E7AA936F}" type="datetime1">
              <a:rPr lang="en-US" smtClean="0"/>
              <a:pPr/>
              <a:t>5/5/2015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DD27A1BA-3471-477A-B5F7-A975E76BCA2C}" type="slidenum">
              <a:rPr lang="en-US" smtClean="0"/>
              <a:pPr/>
              <a:t>‹#›</a:t>
            </a:fld>
            <a:endParaRPr lang="en-US" dirty="0"/>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Rectangle 4"/>
          <p:cNvSpPr>
            <a:spLocks noGrp="1"/>
          </p:cNvSpPr>
          <p:nvPr>
            <p:ph type="dt" sz="half" idx="10"/>
          </p:nvPr>
        </p:nvSpPr>
        <p:spPr/>
        <p:txBody>
          <a:bodyPr/>
          <a:lstStyle/>
          <a:p>
            <a:fld id="{B023221C-0E92-4D9A-9186-DEE6321D71A5}" type="datetime1">
              <a:rPr lang="en-US" smtClean="0"/>
              <a:pPr/>
              <a:t>5/5/2015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DD27A1BA-3471-477A-B5F7-A975E76BCA2C}" type="slidenum">
              <a:rPr lang="en-US" smtClean="0"/>
              <a:pPr/>
              <a:t>‹#›</a:t>
            </a:fld>
            <a:endParaRPr lang="en-US" dirty="0"/>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2EC064FE-0A2D-4152-8DFB-D458CEC66BE4}" type="datetime1">
              <a:rPr lang="en-US" smtClean="0"/>
              <a:pPr/>
              <a:t>5/5/2015</a:t>
            </a:fld>
            <a:endParaRPr lang="en-US" dirty="0"/>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DD27A1BA-3471-477A-B5F7-A975E76BCA2C}" type="slidenum">
              <a:rPr lang="en-US" smtClean="0"/>
              <a:pPr/>
              <a:t>‹#›</a:t>
            </a:fld>
            <a:endParaRPr lang="en-US" dirty="0"/>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1.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85800" y="304800"/>
            <a:ext cx="7924800" cy="2133599"/>
          </a:xfrm>
        </p:spPr>
        <p:txBody>
          <a:bodyPr>
            <a:noAutofit/>
          </a:bodyPr>
          <a:lstStyle/>
          <a:p>
            <a:r>
              <a:rPr lang="en-US" sz="3200" b="1" dirty="0" smtClean="0">
                <a:solidFill>
                  <a:schemeClr val="accent1">
                    <a:lumMod val="20000"/>
                    <a:lumOff val="80000"/>
                  </a:schemeClr>
                </a:solidFill>
                <a:latin typeface="Arial" pitchFamily="34" charset="0"/>
                <a:cs typeface="Arial" pitchFamily="34" charset="0"/>
              </a:rPr>
              <a:t>A Covariance Methodology for </a:t>
            </a:r>
            <a:br>
              <a:rPr lang="en-US" sz="3200" b="1" dirty="0" smtClean="0">
                <a:solidFill>
                  <a:schemeClr val="accent1">
                    <a:lumMod val="20000"/>
                    <a:lumOff val="80000"/>
                  </a:schemeClr>
                </a:solidFill>
                <a:latin typeface="Arial" pitchFamily="34" charset="0"/>
                <a:cs typeface="Arial" pitchFamily="34" charset="0"/>
              </a:rPr>
            </a:br>
            <a:r>
              <a:rPr lang="en-US" sz="3200" b="1" dirty="0" smtClean="0">
                <a:solidFill>
                  <a:schemeClr val="accent1">
                    <a:lumMod val="20000"/>
                    <a:lumOff val="80000"/>
                  </a:schemeClr>
                </a:solidFill>
                <a:latin typeface="Arial" pitchFamily="34" charset="0"/>
                <a:cs typeface="Arial" pitchFamily="34" charset="0"/>
              </a:rPr>
              <a:t>ENDF File 7 </a:t>
            </a:r>
            <a:r>
              <a:rPr lang="en-US" sz="3200" b="1" i="1" dirty="0" smtClean="0">
                <a:solidFill>
                  <a:schemeClr val="accent1">
                    <a:lumMod val="20000"/>
                    <a:lumOff val="80000"/>
                  </a:schemeClr>
                </a:solidFill>
                <a:latin typeface="Arial" pitchFamily="34" charset="0"/>
                <a:cs typeface="Arial" pitchFamily="34" charset="0"/>
              </a:rPr>
              <a:t>S</a:t>
            </a:r>
            <a:r>
              <a:rPr lang="en-US" sz="3200" b="1" dirty="0" smtClean="0">
                <a:solidFill>
                  <a:schemeClr val="accent1">
                    <a:lumMod val="20000"/>
                    <a:lumOff val="80000"/>
                  </a:schemeClr>
                </a:solidFill>
                <a:latin typeface="Arial" pitchFamily="34" charset="0"/>
                <a:cs typeface="Arial" pitchFamily="34" charset="0"/>
              </a:rPr>
              <a:t>(</a:t>
            </a:r>
            <a:r>
              <a:rPr lang="el-GR" sz="3200" b="1" i="1" dirty="0" smtClean="0">
                <a:solidFill>
                  <a:schemeClr val="accent1">
                    <a:lumMod val="20000"/>
                    <a:lumOff val="80000"/>
                  </a:schemeClr>
                </a:solidFill>
                <a:latin typeface="Arial" pitchFamily="34" charset="0"/>
                <a:cs typeface="Arial" pitchFamily="34" charset="0"/>
              </a:rPr>
              <a:t>α</a:t>
            </a:r>
            <a:r>
              <a:rPr lang="en-US" sz="3200" b="1" dirty="0" smtClean="0">
                <a:solidFill>
                  <a:schemeClr val="accent1">
                    <a:lumMod val="20000"/>
                    <a:lumOff val="80000"/>
                  </a:schemeClr>
                </a:solidFill>
                <a:latin typeface="Arial" pitchFamily="34" charset="0"/>
                <a:cs typeface="Arial" pitchFamily="34" charset="0"/>
              </a:rPr>
              <a:t>,</a:t>
            </a:r>
            <a:r>
              <a:rPr lang="el-GR" sz="3200" b="1" i="1" dirty="0" smtClean="0">
                <a:solidFill>
                  <a:schemeClr val="accent1">
                    <a:lumMod val="20000"/>
                    <a:lumOff val="80000"/>
                  </a:schemeClr>
                </a:solidFill>
                <a:latin typeface="Arial" pitchFamily="34" charset="0"/>
                <a:cs typeface="Arial" pitchFamily="34" charset="0"/>
              </a:rPr>
              <a:t>β</a:t>
            </a:r>
            <a:r>
              <a:rPr lang="en-US" sz="3200" b="1" dirty="0" smtClean="0">
                <a:solidFill>
                  <a:schemeClr val="accent1">
                    <a:lumMod val="20000"/>
                    <a:lumOff val="80000"/>
                  </a:schemeClr>
                </a:solidFill>
                <a:latin typeface="Arial" pitchFamily="34" charset="0"/>
                <a:cs typeface="Arial" pitchFamily="34" charset="0"/>
              </a:rPr>
              <a:t>) and </a:t>
            </a:r>
            <a:br>
              <a:rPr lang="en-US" sz="3200" b="1" dirty="0" smtClean="0">
                <a:solidFill>
                  <a:schemeClr val="accent1">
                    <a:lumMod val="20000"/>
                    <a:lumOff val="80000"/>
                  </a:schemeClr>
                </a:solidFill>
                <a:latin typeface="Arial" pitchFamily="34" charset="0"/>
                <a:cs typeface="Arial" pitchFamily="34" charset="0"/>
              </a:rPr>
            </a:br>
            <a:r>
              <a:rPr lang="en-US" sz="3200" b="1" dirty="0" smtClean="0">
                <a:solidFill>
                  <a:schemeClr val="accent1">
                    <a:lumMod val="20000"/>
                    <a:lumOff val="80000"/>
                  </a:schemeClr>
                </a:solidFill>
                <a:latin typeface="Arial" pitchFamily="34" charset="0"/>
                <a:cs typeface="Arial" pitchFamily="34" charset="0"/>
              </a:rPr>
              <a:t>Thermal Neutron Inelastic Scattering Cross Section Data</a:t>
            </a:r>
            <a:endParaRPr lang="en-US" sz="3200" b="1" dirty="0">
              <a:solidFill>
                <a:schemeClr val="accent1">
                  <a:lumMod val="20000"/>
                  <a:lumOff val="80000"/>
                </a:schemeClr>
              </a:solidFill>
              <a:latin typeface="Arial" pitchFamily="34" charset="0"/>
              <a:cs typeface="Arial" pitchFamily="34" charset="0"/>
            </a:endParaRPr>
          </a:p>
        </p:txBody>
      </p:sp>
      <p:pic>
        <p:nvPicPr>
          <p:cNvPr id="15" name="Picture 14" descr="Bettis_web.jpg"/>
          <p:cNvPicPr>
            <a:picLocks noChangeAspect="1"/>
          </p:cNvPicPr>
          <p:nvPr/>
        </p:nvPicPr>
        <p:blipFill>
          <a:blip r:embed="rId3" cstate="print"/>
          <a:stretch>
            <a:fillRect/>
          </a:stretch>
        </p:blipFill>
        <p:spPr>
          <a:xfrm>
            <a:off x="457199" y="4876800"/>
            <a:ext cx="2321983" cy="1511246"/>
          </a:xfrm>
          <a:prstGeom prst="rect">
            <a:avLst/>
          </a:prstGeom>
          <a:ln>
            <a:solidFill>
              <a:schemeClr val="tx1"/>
            </a:solidFill>
          </a:ln>
          <a:effectLst>
            <a:innerShdw blurRad="114300">
              <a:prstClr val="black"/>
            </a:innerShdw>
          </a:effectLst>
        </p:spPr>
      </p:pic>
      <p:pic>
        <p:nvPicPr>
          <p:cNvPr id="16" name="Picture 15" descr="NCSU.png"/>
          <p:cNvPicPr>
            <a:picLocks noChangeAspect="1"/>
          </p:cNvPicPr>
          <p:nvPr/>
        </p:nvPicPr>
        <p:blipFill>
          <a:blip r:embed="rId4" cstate="print"/>
          <a:stretch>
            <a:fillRect/>
          </a:stretch>
        </p:blipFill>
        <p:spPr>
          <a:xfrm>
            <a:off x="6858000" y="4876800"/>
            <a:ext cx="1600200" cy="1533689"/>
          </a:xfrm>
          <a:prstGeom prst="rect">
            <a:avLst/>
          </a:prstGeom>
          <a:ln>
            <a:solidFill>
              <a:schemeClr val="tx1"/>
            </a:solidFill>
          </a:ln>
          <a:effectLst>
            <a:innerShdw blurRad="114300">
              <a:prstClr val="black"/>
            </a:innerShdw>
          </a:effectLst>
        </p:spPr>
      </p:pic>
      <p:sp>
        <p:nvSpPr>
          <p:cNvPr id="17" name="TextBox 16"/>
          <p:cNvSpPr txBox="1"/>
          <p:nvPr/>
        </p:nvSpPr>
        <p:spPr>
          <a:xfrm>
            <a:off x="990600" y="2514600"/>
            <a:ext cx="7543800" cy="415498"/>
          </a:xfrm>
          <a:prstGeom prst="rect">
            <a:avLst/>
          </a:prstGeom>
          <a:noFill/>
        </p:spPr>
        <p:txBody>
          <a:bodyPr wrap="square" rtlCol="0">
            <a:spAutoFit/>
          </a:bodyPr>
          <a:lstStyle/>
          <a:p>
            <a:pPr algn="ctr"/>
            <a:r>
              <a:rPr lang="en-US" sz="2100" dirty="0" smtClean="0">
                <a:solidFill>
                  <a:schemeClr val="tx2">
                    <a:lumMod val="20000"/>
                    <a:lumOff val="80000"/>
                  </a:schemeClr>
                </a:solidFill>
                <a:latin typeface="Arial" pitchFamily="34" charset="0"/>
                <a:cs typeface="Arial" pitchFamily="34" charset="0"/>
              </a:rPr>
              <a:t>Jesse C. Holmes </a:t>
            </a:r>
            <a:r>
              <a:rPr lang="en-US" sz="2100" baseline="30000" dirty="0" smtClean="0">
                <a:solidFill>
                  <a:schemeClr val="tx2">
                    <a:lumMod val="20000"/>
                    <a:lumOff val="80000"/>
                  </a:schemeClr>
                </a:solidFill>
                <a:latin typeface="Arial" pitchFamily="34" charset="0"/>
                <a:cs typeface="Arial" pitchFamily="34" charset="0"/>
              </a:rPr>
              <a:t>1</a:t>
            </a:r>
            <a:r>
              <a:rPr lang="en-US" sz="2100" dirty="0" smtClean="0">
                <a:solidFill>
                  <a:schemeClr val="tx2">
                    <a:lumMod val="20000"/>
                    <a:lumOff val="80000"/>
                  </a:schemeClr>
                </a:solidFill>
                <a:latin typeface="Arial" pitchFamily="34" charset="0"/>
                <a:cs typeface="Arial" pitchFamily="34" charset="0"/>
              </a:rPr>
              <a:t>     Ayman I. Hawari </a:t>
            </a:r>
            <a:r>
              <a:rPr lang="en-US" sz="2100" baseline="30000" dirty="0" smtClean="0">
                <a:solidFill>
                  <a:schemeClr val="tx2">
                    <a:lumMod val="20000"/>
                    <a:lumOff val="80000"/>
                  </a:schemeClr>
                </a:solidFill>
                <a:latin typeface="Arial" pitchFamily="34" charset="0"/>
                <a:cs typeface="Arial" pitchFamily="34" charset="0"/>
              </a:rPr>
              <a:t>2</a:t>
            </a:r>
            <a:r>
              <a:rPr lang="en-US" sz="2100" dirty="0" smtClean="0">
                <a:solidFill>
                  <a:schemeClr val="tx2">
                    <a:lumMod val="20000"/>
                    <a:lumOff val="80000"/>
                  </a:schemeClr>
                </a:solidFill>
                <a:latin typeface="Arial" pitchFamily="34" charset="0"/>
                <a:cs typeface="Arial" pitchFamily="34" charset="0"/>
              </a:rPr>
              <a:t>     Michael L. Zerkle </a:t>
            </a:r>
            <a:r>
              <a:rPr lang="en-US" sz="2100" baseline="30000" dirty="0" smtClean="0">
                <a:solidFill>
                  <a:schemeClr val="tx2">
                    <a:lumMod val="20000"/>
                    <a:lumOff val="80000"/>
                  </a:schemeClr>
                </a:solidFill>
                <a:latin typeface="Arial" pitchFamily="34" charset="0"/>
                <a:cs typeface="Arial" pitchFamily="34" charset="0"/>
              </a:rPr>
              <a:t>1</a:t>
            </a:r>
            <a:endParaRPr lang="en-US" sz="2100" dirty="0">
              <a:solidFill>
                <a:schemeClr val="tx2">
                  <a:lumMod val="20000"/>
                  <a:lumOff val="80000"/>
                </a:schemeClr>
              </a:solidFill>
              <a:latin typeface="Arial" pitchFamily="34" charset="0"/>
              <a:cs typeface="Arial" pitchFamily="34" charset="0"/>
            </a:endParaRPr>
          </a:p>
        </p:txBody>
      </p:sp>
      <p:sp>
        <p:nvSpPr>
          <p:cNvPr id="21" name="TextBox 20"/>
          <p:cNvSpPr txBox="1"/>
          <p:nvPr/>
        </p:nvSpPr>
        <p:spPr>
          <a:xfrm>
            <a:off x="2743200" y="4876800"/>
            <a:ext cx="4114800" cy="1600438"/>
          </a:xfrm>
          <a:prstGeom prst="rect">
            <a:avLst/>
          </a:prstGeom>
          <a:noFill/>
        </p:spPr>
        <p:txBody>
          <a:bodyPr wrap="square" rtlCol="0">
            <a:spAutoFit/>
          </a:bodyPr>
          <a:lstStyle/>
          <a:p>
            <a:pPr algn="ctr"/>
            <a:r>
              <a:rPr lang="en-US" sz="1400" baseline="30000" dirty="0" smtClean="0">
                <a:solidFill>
                  <a:schemeClr val="tx2">
                    <a:lumMod val="20000"/>
                    <a:lumOff val="80000"/>
                  </a:schemeClr>
                </a:solidFill>
                <a:latin typeface="Arial" pitchFamily="34" charset="0"/>
                <a:cs typeface="Arial" pitchFamily="34" charset="0"/>
              </a:rPr>
              <a:t>1</a:t>
            </a:r>
            <a:r>
              <a:rPr lang="en-US" sz="1400" dirty="0" smtClean="0">
                <a:solidFill>
                  <a:schemeClr val="tx2">
                    <a:lumMod val="20000"/>
                    <a:lumOff val="80000"/>
                  </a:schemeClr>
                </a:solidFill>
                <a:latin typeface="Arial" pitchFamily="34" charset="0"/>
                <a:cs typeface="Arial" pitchFamily="34" charset="0"/>
              </a:rPr>
              <a:t>   Bechtel Marine Propulsion Corporation  </a:t>
            </a:r>
          </a:p>
          <a:p>
            <a:r>
              <a:rPr lang="en-US" sz="1400" dirty="0" smtClean="0">
                <a:solidFill>
                  <a:schemeClr val="tx2">
                    <a:lumMod val="20000"/>
                    <a:lumOff val="80000"/>
                  </a:schemeClr>
                </a:solidFill>
                <a:latin typeface="Arial" pitchFamily="34" charset="0"/>
                <a:cs typeface="Arial" pitchFamily="34" charset="0"/>
              </a:rPr>
              <a:t>                Bettis Atomic Power Laboratory                                                                                   </a:t>
            </a:r>
          </a:p>
          <a:p>
            <a:r>
              <a:rPr lang="en-US" sz="1400" dirty="0" smtClean="0">
                <a:solidFill>
                  <a:schemeClr val="tx2">
                    <a:lumMod val="20000"/>
                    <a:lumOff val="80000"/>
                  </a:schemeClr>
                </a:solidFill>
                <a:latin typeface="Arial" pitchFamily="34" charset="0"/>
                <a:cs typeface="Arial" pitchFamily="34" charset="0"/>
              </a:rPr>
              <a:t>                            West Mifflin, PA</a:t>
            </a:r>
          </a:p>
          <a:p>
            <a:endParaRPr lang="en-US" sz="1400" dirty="0" smtClean="0">
              <a:solidFill>
                <a:schemeClr val="tx2">
                  <a:lumMod val="20000"/>
                  <a:lumOff val="80000"/>
                </a:schemeClr>
              </a:solidFill>
              <a:latin typeface="Arial" pitchFamily="34" charset="0"/>
              <a:cs typeface="Arial" pitchFamily="34" charset="0"/>
            </a:endParaRPr>
          </a:p>
          <a:p>
            <a:r>
              <a:rPr lang="en-US" sz="1400" baseline="30000" dirty="0" smtClean="0">
                <a:solidFill>
                  <a:schemeClr val="tx2">
                    <a:lumMod val="20000"/>
                    <a:lumOff val="80000"/>
                  </a:schemeClr>
                </a:solidFill>
                <a:latin typeface="Arial" pitchFamily="34" charset="0"/>
                <a:cs typeface="Arial" pitchFamily="34" charset="0"/>
              </a:rPr>
              <a:t>              2</a:t>
            </a:r>
            <a:r>
              <a:rPr lang="en-US" sz="1400" dirty="0" smtClean="0">
                <a:solidFill>
                  <a:schemeClr val="tx2">
                    <a:lumMod val="20000"/>
                    <a:lumOff val="80000"/>
                  </a:schemeClr>
                </a:solidFill>
                <a:latin typeface="Arial" pitchFamily="34" charset="0"/>
                <a:cs typeface="Arial" pitchFamily="34" charset="0"/>
              </a:rPr>
              <a:t>      North Carolina State University</a:t>
            </a:r>
          </a:p>
          <a:p>
            <a:r>
              <a:rPr lang="en-US" sz="1400" dirty="0" smtClean="0">
                <a:solidFill>
                  <a:schemeClr val="tx2">
                    <a:lumMod val="20000"/>
                    <a:lumOff val="80000"/>
                  </a:schemeClr>
                </a:solidFill>
                <a:latin typeface="Arial" pitchFamily="34" charset="0"/>
                <a:cs typeface="Arial" pitchFamily="34" charset="0"/>
              </a:rPr>
              <a:t>            Department of Nuclear Engineering                                                   </a:t>
            </a:r>
          </a:p>
          <a:p>
            <a:r>
              <a:rPr lang="en-US" sz="1400" dirty="0" smtClean="0">
                <a:solidFill>
                  <a:schemeClr val="tx2">
                    <a:lumMod val="20000"/>
                    <a:lumOff val="80000"/>
                  </a:schemeClr>
                </a:solidFill>
                <a:latin typeface="Arial" pitchFamily="34" charset="0"/>
                <a:cs typeface="Arial" pitchFamily="34" charset="0"/>
              </a:rPr>
              <a:t>                               Raleigh, NC                                                                            </a:t>
            </a:r>
          </a:p>
        </p:txBody>
      </p:sp>
      <p:sp>
        <p:nvSpPr>
          <p:cNvPr id="22" name="TextBox 21"/>
          <p:cNvSpPr txBox="1"/>
          <p:nvPr/>
        </p:nvSpPr>
        <p:spPr>
          <a:xfrm>
            <a:off x="838200" y="3276600"/>
            <a:ext cx="7467600" cy="1000274"/>
          </a:xfrm>
          <a:prstGeom prst="rect">
            <a:avLst/>
          </a:prstGeom>
          <a:noFill/>
        </p:spPr>
        <p:txBody>
          <a:bodyPr wrap="square" rtlCol="0">
            <a:spAutoFit/>
          </a:bodyPr>
          <a:lstStyle/>
          <a:p>
            <a:pPr algn="ctr"/>
            <a:r>
              <a:rPr lang="en-US" sz="2400" dirty="0" smtClean="0">
                <a:solidFill>
                  <a:schemeClr val="tx2">
                    <a:lumMod val="20000"/>
                    <a:lumOff val="80000"/>
                  </a:schemeClr>
                </a:solidFill>
                <a:latin typeface="Arial" pitchFamily="34" charset="0"/>
                <a:cs typeface="Arial" pitchFamily="34" charset="0"/>
              </a:rPr>
              <a:t>     </a:t>
            </a:r>
            <a:r>
              <a:rPr lang="en-US" sz="2700" dirty="0" smtClean="0">
                <a:solidFill>
                  <a:schemeClr val="tx2">
                    <a:lumMod val="20000"/>
                    <a:lumOff val="80000"/>
                  </a:schemeClr>
                </a:solidFill>
                <a:latin typeface="Arial" pitchFamily="34" charset="0"/>
                <a:cs typeface="Arial" pitchFamily="34" charset="0"/>
              </a:rPr>
              <a:t>mini-CSEWG</a:t>
            </a:r>
          </a:p>
          <a:p>
            <a:pPr algn="ctr"/>
            <a:endParaRPr lang="en-US" sz="1600" dirty="0" smtClean="0">
              <a:solidFill>
                <a:schemeClr val="tx2">
                  <a:lumMod val="20000"/>
                  <a:lumOff val="80000"/>
                </a:schemeClr>
              </a:solidFill>
              <a:latin typeface="Arial" pitchFamily="34" charset="0"/>
              <a:cs typeface="Arial" pitchFamily="34" charset="0"/>
            </a:endParaRPr>
          </a:p>
          <a:p>
            <a:r>
              <a:rPr lang="en-US" sz="1600" dirty="0" smtClean="0">
                <a:solidFill>
                  <a:schemeClr val="tx2">
                    <a:lumMod val="20000"/>
                    <a:lumOff val="80000"/>
                  </a:schemeClr>
                </a:solidFill>
                <a:latin typeface="Arial" pitchFamily="34" charset="0"/>
                <a:cs typeface="Arial" pitchFamily="34" charset="0"/>
              </a:rPr>
              <a:t>           Brookhaven National Laboratory             Upton, NY May 7</a:t>
            </a:r>
            <a:r>
              <a:rPr lang="en-US" sz="1600" baseline="30000" dirty="0" smtClean="0">
                <a:solidFill>
                  <a:schemeClr val="tx2">
                    <a:lumMod val="20000"/>
                    <a:lumOff val="80000"/>
                  </a:schemeClr>
                </a:solidFill>
                <a:latin typeface="Arial" pitchFamily="34" charset="0"/>
                <a:cs typeface="Arial" pitchFamily="34" charset="0"/>
              </a:rPr>
              <a:t>th</a:t>
            </a:r>
            <a:r>
              <a:rPr lang="en-US" sz="1600" dirty="0" smtClean="0">
                <a:solidFill>
                  <a:schemeClr val="tx2">
                    <a:lumMod val="20000"/>
                    <a:lumOff val="80000"/>
                  </a:schemeClr>
                </a:solidFill>
                <a:latin typeface="Arial" pitchFamily="34" charset="0"/>
                <a:cs typeface="Arial" pitchFamily="34" charset="0"/>
              </a:rPr>
              <a:t> – 8</a:t>
            </a:r>
            <a:r>
              <a:rPr lang="en-US" sz="1600" baseline="30000" dirty="0" smtClean="0">
                <a:solidFill>
                  <a:schemeClr val="tx2">
                    <a:lumMod val="20000"/>
                    <a:lumOff val="80000"/>
                  </a:schemeClr>
                </a:solidFill>
                <a:latin typeface="Arial" pitchFamily="34" charset="0"/>
                <a:cs typeface="Arial" pitchFamily="34" charset="0"/>
              </a:rPr>
              <a:t>th</a:t>
            </a:r>
            <a:r>
              <a:rPr lang="en-US" sz="1600" smtClean="0">
                <a:solidFill>
                  <a:schemeClr val="tx2">
                    <a:lumMod val="20000"/>
                    <a:lumOff val="80000"/>
                  </a:schemeClr>
                </a:solidFill>
                <a:latin typeface="Arial" pitchFamily="34" charset="0"/>
                <a:cs typeface="Arial" pitchFamily="34" charset="0"/>
              </a:rPr>
              <a:t>, </a:t>
            </a:r>
            <a:r>
              <a:rPr lang="en-US" sz="1600" smtClean="0">
                <a:solidFill>
                  <a:schemeClr val="tx2">
                    <a:lumMod val="20000"/>
                    <a:lumOff val="80000"/>
                  </a:schemeClr>
                </a:solidFill>
                <a:latin typeface="Arial" pitchFamily="34" charset="0"/>
                <a:cs typeface="Arial" pitchFamily="34" charset="0"/>
              </a:rPr>
              <a:t>2015 </a:t>
            </a:r>
            <a:endParaRPr lang="en-US" sz="1600" dirty="0">
              <a:solidFill>
                <a:schemeClr val="tx2">
                  <a:lumMod val="20000"/>
                  <a:lumOff val="80000"/>
                </a:schemeClr>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DD27A1BA-3471-477A-B5F7-A975E76BCA2C}" type="slidenum">
              <a:rPr lang="en-US" smtClean="0"/>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533400" y="3657600"/>
          <a:ext cx="4038600" cy="2819400"/>
        </p:xfrm>
        <a:graphic>
          <a:graphicData uri="http://schemas.openxmlformats.org/presentationml/2006/ole">
            <p:oleObj spid="_x0000_s5122" name="SPW 10.0 Graph" r:id="rId3" imgW="6227978" imgH="4380890" progId="">
              <p:embed/>
            </p:oleObj>
          </a:graphicData>
        </a:graphic>
      </p:graphicFrame>
      <p:graphicFrame>
        <p:nvGraphicFramePr>
          <p:cNvPr id="5123" name="Object 3"/>
          <p:cNvGraphicFramePr>
            <a:graphicFrameLocks noChangeAspect="1"/>
          </p:cNvGraphicFramePr>
          <p:nvPr/>
        </p:nvGraphicFramePr>
        <p:xfrm>
          <a:off x="4572000" y="3657600"/>
          <a:ext cx="4191000" cy="2819400"/>
        </p:xfrm>
        <a:graphic>
          <a:graphicData uri="http://schemas.openxmlformats.org/presentationml/2006/ole">
            <p:oleObj spid="_x0000_s5123" name="SPW 10.0 Graph" r:id="rId4" imgW="6274613" imgH="4389120" progId="">
              <p:embed/>
            </p:oleObj>
          </a:graphicData>
        </a:graphic>
      </p:graphicFrame>
      <p:sp>
        <p:nvSpPr>
          <p:cNvPr id="9" name="Rectangle 8"/>
          <p:cNvSpPr/>
          <p:nvPr/>
        </p:nvSpPr>
        <p:spPr>
          <a:xfrm>
            <a:off x="533400" y="4343400"/>
            <a:ext cx="152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4343400"/>
            <a:ext cx="22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Directional Properties of the </a:t>
            </a:r>
            <a:br>
              <a:rPr lang="en-US" sz="3200" b="1" dirty="0" smtClean="0">
                <a:solidFill>
                  <a:schemeClr val="tx2">
                    <a:lumMod val="20000"/>
                    <a:lumOff val="80000"/>
                  </a:schemeClr>
                </a:solidFill>
                <a:latin typeface="Arial" pitchFamily="34" charset="0"/>
                <a:cs typeface="Arial" pitchFamily="34" charset="0"/>
              </a:rPr>
            </a:br>
            <a:r>
              <a:rPr lang="en-US" sz="3200" b="1" dirty="0" smtClean="0">
                <a:solidFill>
                  <a:schemeClr val="tx2">
                    <a:lumMod val="20000"/>
                    <a:lumOff val="80000"/>
                  </a:schemeClr>
                </a:solidFill>
                <a:latin typeface="Arial" pitchFamily="34" charset="0"/>
                <a:cs typeface="Arial" pitchFamily="34" charset="0"/>
              </a:rPr>
              <a:t>Phonon Spectrum for Graphite</a:t>
            </a:r>
            <a:endParaRPr lang="en-US" sz="3200" b="1" dirty="0"/>
          </a:p>
        </p:txBody>
      </p:sp>
      <p:sp>
        <p:nvSpPr>
          <p:cNvPr id="12" name="TextBox 11"/>
          <p:cNvSpPr txBox="1"/>
          <p:nvPr/>
        </p:nvSpPr>
        <p:spPr>
          <a:xfrm>
            <a:off x="1447800" y="3657600"/>
            <a:ext cx="2309222" cy="276999"/>
          </a:xfrm>
          <a:prstGeom prst="rect">
            <a:avLst/>
          </a:prstGeom>
          <a:noFill/>
        </p:spPr>
        <p:txBody>
          <a:bodyPr wrap="none" rtlCol="0">
            <a:spAutoFit/>
          </a:bodyPr>
          <a:lstStyle/>
          <a:p>
            <a:r>
              <a:rPr lang="en-US" sz="1200" dirty="0" smtClean="0"/>
              <a:t>Total Phonon Energy Spectrum</a:t>
            </a:r>
          </a:p>
        </p:txBody>
      </p:sp>
      <p:sp>
        <p:nvSpPr>
          <p:cNvPr id="13" name="TextBox 12"/>
          <p:cNvSpPr txBox="1"/>
          <p:nvPr/>
        </p:nvSpPr>
        <p:spPr>
          <a:xfrm>
            <a:off x="5181600" y="3657600"/>
            <a:ext cx="3057247" cy="276999"/>
          </a:xfrm>
          <a:prstGeom prst="rect">
            <a:avLst/>
          </a:prstGeom>
          <a:noFill/>
        </p:spPr>
        <p:txBody>
          <a:bodyPr wrap="none" rtlCol="0">
            <a:spAutoFit/>
          </a:bodyPr>
          <a:lstStyle/>
          <a:p>
            <a:r>
              <a:rPr lang="en-US" sz="1200" dirty="0" smtClean="0"/>
              <a:t>Directional Partial Phonon Energy Spectra</a:t>
            </a:r>
          </a:p>
        </p:txBody>
      </p:sp>
      <p:sp>
        <p:nvSpPr>
          <p:cNvPr id="14" name="Content Placeholder 2"/>
          <p:cNvSpPr>
            <a:spLocks noGrp="1"/>
          </p:cNvSpPr>
          <p:nvPr>
            <p:ph idx="1"/>
          </p:nvPr>
        </p:nvSpPr>
        <p:spPr>
          <a:xfrm>
            <a:off x="381000" y="1524000"/>
            <a:ext cx="8382000" cy="4530725"/>
          </a:xfrm>
        </p:spPr>
        <p:txBody>
          <a:bodyPr>
            <a:normAutofit/>
          </a:bodyPr>
          <a:lstStyle/>
          <a:p>
            <a:pPr marL="0" indent="0" algn="just">
              <a:buClr>
                <a:schemeClr val="accent1"/>
              </a:buClr>
              <a:buSzPct val="120000"/>
              <a:buFont typeface="Arial" pitchFamily="34" charset="0"/>
              <a:buChar char="•"/>
            </a:pPr>
            <a:r>
              <a:rPr lang="en-US" sz="1350" dirty="0" smtClean="0">
                <a:cs typeface="Times New Roman" pitchFamily="18" charset="0"/>
              </a:rPr>
              <a:t>   The total phonon energy spectrum for graphite (left) and each directional partial phonon energy spectrum  </a:t>
            </a:r>
          </a:p>
          <a:p>
            <a:pPr marL="0" indent="0" algn="just">
              <a:buClr>
                <a:schemeClr val="accent1"/>
              </a:buClr>
              <a:buSzPct val="120000"/>
              <a:buNone/>
            </a:pPr>
            <a:r>
              <a:rPr lang="en-US" sz="1350" dirty="0" smtClean="0">
                <a:cs typeface="Times New Roman" pitchFamily="18" charset="0"/>
              </a:rPr>
              <a:t>     for graphite (right) calculated with VASP/PHONON in this work.</a:t>
            </a:r>
          </a:p>
          <a:p>
            <a:pPr marL="0" indent="0" algn="just">
              <a:lnSpc>
                <a:spcPts val="1000"/>
              </a:lnSpc>
              <a:buClrTx/>
              <a:buNone/>
            </a:pPr>
            <a:endParaRPr lang="en-US" sz="1350" dirty="0" smtClean="0">
              <a:cs typeface="Times New Roman" pitchFamily="18" charset="0"/>
            </a:endParaRPr>
          </a:p>
          <a:p>
            <a:pPr marL="0" indent="0" algn="just">
              <a:buClr>
                <a:schemeClr val="accent1"/>
              </a:buClr>
              <a:buSzPct val="120000"/>
              <a:buFont typeface="Arial" pitchFamily="34" charset="0"/>
              <a:buChar char="•"/>
            </a:pPr>
            <a:r>
              <a:rPr lang="en-US" sz="1350" dirty="0" smtClean="0">
                <a:cs typeface="Times New Roman" pitchFamily="18" charset="0"/>
              </a:rPr>
              <a:t>   For the partial spectra on the right, the in-plane parallel spectrum (blue) is normalized to 2/3 and the out-</a:t>
            </a:r>
          </a:p>
          <a:p>
            <a:pPr marL="0" indent="0" algn="just">
              <a:buClr>
                <a:schemeClr val="accent1"/>
              </a:buClr>
              <a:buSzPct val="120000"/>
              <a:buNone/>
            </a:pPr>
            <a:r>
              <a:rPr lang="en-US" sz="1350" dirty="0" smtClean="0">
                <a:cs typeface="Times New Roman" pitchFamily="18" charset="0"/>
              </a:rPr>
              <a:t>     of-plane perpendicular spectrum (black) is normalized to 1/3.</a:t>
            </a:r>
          </a:p>
          <a:p>
            <a:pPr marL="0" indent="0" algn="just">
              <a:lnSpc>
                <a:spcPts val="1000"/>
              </a:lnSpc>
              <a:buClrTx/>
              <a:buNone/>
            </a:pPr>
            <a:endParaRPr lang="en-US" sz="1350" dirty="0" smtClean="0">
              <a:cs typeface="Times New Roman" pitchFamily="18" charset="0"/>
            </a:endParaRPr>
          </a:p>
          <a:p>
            <a:pPr marL="0" indent="0" algn="just">
              <a:buClr>
                <a:schemeClr val="accent1"/>
              </a:buClr>
              <a:buSzPct val="120000"/>
              <a:buFont typeface="Arial" pitchFamily="34" charset="0"/>
              <a:buChar char="•"/>
            </a:pPr>
            <a:r>
              <a:rPr lang="en-US" sz="1350" dirty="0" smtClean="0">
                <a:cs typeface="Times New Roman" pitchFamily="18" charset="0"/>
              </a:rPr>
              <a:t>   In the low-energy region, phonon modes perpendicular to the plane are highly dominant.  The low-energy </a:t>
            </a:r>
          </a:p>
          <a:p>
            <a:pPr marL="0" indent="0" algn="just">
              <a:buClr>
                <a:schemeClr val="accent1"/>
              </a:buClr>
              <a:buSzPct val="120000"/>
              <a:buNone/>
            </a:pPr>
            <a:r>
              <a:rPr lang="en-US" sz="1350" dirty="0" smtClean="0">
                <a:cs typeface="Times New Roman" pitchFamily="18" charset="0"/>
              </a:rPr>
              <a:t>     perpendicular mode population is heavily influenced by the weak interplanar forces in graphite.   </a:t>
            </a:r>
            <a:endParaRPr lang="en-US" sz="1350" dirty="0">
              <a:cs typeface="Times New Roman" pitchFamily="18" charset="0"/>
            </a:endParaRPr>
          </a:p>
        </p:txBody>
      </p:sp>
      <p:pic>
        <p:nvPicPr>
          <p:cNvPr id="5125" name="Picture 5"/>
          <p:cNvPicPr>
            <a:picLocks noChangeAspect="1" noChangeArrowheads="1"/>
          </p:cNvPicPr>
          <p:nvPr/>
        </p:nvPicPr>
        <p:blipFill>
          <a:blip r:embed="rId5" cstate="print"/>
          <a:srcRect/>
          <a:stretch>
            <a:fillRect/>
          </a:stretch>
        </p:blipFill>
        <p:spPr bwMode="auto">
          <a:xfrm flipH="1">
            <a:off x="533400" y="4267200"/>
            <a:ext cx="158570" cy="1447800"/>
          </a:xfrm>
          <a:prstGeom prst="rect">
            <a:avLst/>
          </a:prstGeom>
          <a:noFill/>
          <a:ln w="9525">
            <a:noFill/>
            <a:miter lim="800000"/>
            <a:headEnd/>
            <a:tailEnd/>
          </a:ln>
          <a:scene3d>
            <a:camera prst="orthographicFront">
              <a:rot lat="0" lon="10799977" rev="0"/>
            </a:camera>
            <a:lightRig rig="threePt" dir="t"/>
          </a:scene3d>
        </p:spPr>
      </p:pic>
      <p:pic>
        <p:nvPicPr>
          <p:cNvPr id="17" name="Picture 5"/>
          <p:cNvPicPr>
            <a:picLocks noChangeAspect="1" noChangeArrowheads="1"/>
          </p:cNvPicPr>
          <p:nvPr/>
        </p:nvPicPr>
        <p:blipFill>
          <a:blip r:embed="rId5" cstate="print"/>
          <a:srcRect/>
          <a:stretch>
            <a:fillRect/>
          </a:stretch>
        </p:blipFill>
        <p:spPr bwMode="auto">
          <a:xfrm flipH="1">
            <a:off x="4572000" y="4267200"/>
            <a:ext cx="158570" cy="1447800"/>
          </a:xfrm>
          <a:prstGeom prst="rect">
            <a:avLst/>
          </a:prstGeom>
          <a:noFill/>
          <a:ln w="9525">
            <a:noFill/>
            <a:miter lim="800000"/>
            <a:headEnd/>
            <a:tailEnd/>
          </a:ln>
          <a:scene3d>
            <a:camera prst="orthographicFront">
              <a:rot lat="0" lon="10799977" rev="0"/>
            </a:camera>
            <a:lightRig rig="threePt" dir="t"/>
          </a:scene3d>
        </p:spPr>
      </p:pic>
      <p:sp>
        <p:nvSpPr>
          <p:cNvPr id="15" name="Slide Number Placeholder 14"/>
          <p:cNvSpPr>
            <a:spLocks noGrp="1"/>
          </p:cNvSpPr>
          <p:nvPr>
            <p:ph type="sldNum" sz="quarter" idx="12"/>
          </p:nvPr>
        </p:nvSpPr>
        <p:spPr/>
        <p:txBody>
          <a:bodyPr/>
          <a:lstStyle/>
          <a:p>
            <a:fld id="{DD27A1BA-3471-477A-B5F7-A975E76BCA2C}"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600200"/>
            <a:ext cx="4572000" cy="4724400"/>
          </a:xfrm>
        </p:spPr>
        <p:txBody>
          <a:bodyPr>
            <a:noAutofit/>
          </a:bodyPr>
          <a:lstStyle/>
          <a:p>
            <a:pPr marL="0" indent="0">
              <a:buClr>
                <a:schemeClr val="accent1"/>
              </a:buClr>
              <a:buSzPct val="120000"/>
              <a:buFont typeface="Arial" pitchFamily="34" charset="0"/>
              <a:buChar char="•"/>
            </a:pPr>
            <a:r>
              <a:rPr lang="en-US" sz="1300" dirty="0" smtClean="0">
                <a:cs typeface="Times New Roman" pitchFamily="18" charset="0"/>
              </a:rPr>
              <a:t>   The phonon energy spectrum maps the distribution of </a:t>
            </a:r>
          </a:p>
          <a:p>
            <a:pPr marL="0" indent="0">
              <a:buClr>
                <a:schemeClr val="accent1"/>
              </a:buClr>
              <a:buSzPct val="120000"/>
              <a:buNone/>
            </a:pPr>
            <a:r>
              <a:rPr lang="en-US" sz="1300" dirty="0" smtClean="0">
                <a:cs typeface="Times New Roman" pitchFamily="18" charset="0"/>
              </a:rPr>
              <a:t>     available phonon modes as a function of energy.  It </a:t>
            </a:r>
          </a:p>
          <a:p>
            <a:pPr marL="0" indent="0">
              <a:buClr>
                <a:schemeClr val="accent1"/>
              </a:buClr>
              <a:buSzPct val="120000"/>
              <a:buNone/>
            </a:pPr>
            <a:r>
              <a:rPr lang="en-US" sz="1300" dirty="0" smtClean="0">
                <a:cs typeface="Times New Roman" pitchFamily="18" charset="0"/>
              </a:rPr>
              <a:t>     does not provide information about the likelihood that a </a:t>
            </a:r>
          </a:p>
          <a:p>
            <a:pPr marL="0" indent="0">
              <a:buClr>
                <a:schemeClr val="accent1"/>
              </a:buClr>
              <a:buSzPct val="120000"/>
              <a:buNone/>
            </a:pPr>
            <a:r>
              <a:rPr lang="en-US" sz="1300" dirty="0" smtClean="0">
                <a:cs typeface="Times New Roman" pitchFamily="18" charset="0"/>
              </a:rPr>
              <a:t>     </a:t>
            </a:r>
            <a:r>
              <a:rPr lang="en-US" sz="1300" b="1" i="1" dirty="0" smtClean="0">
                <a:cs typeface="Times New Roman" pitchFamily="18" charset="0"/>
              </a:rPr>
              <a:t>particular</a:t>
            </a:r>
            <a:r>
              <a:rPr lang="en-US" sz="1300" dirty="0" smtClean="0">
                <a:cs typeface="Times New Roman" pitchFamily="18" charset="0"/>
              </a:rPr>
              <a:t> phonon mode will interact with a scattering </a:t>
            </a:r>
          </a:p>
          <a:p>
            <a:pPr marL="0" indent="0">
              <a:buClr>
                <a:schemeClr val="accent1"/>
              </a:buClr>
              <a:buSzPct val="120000"/>
              <a:buNone/>
            </a:pPr>
            <a:r>
              <a:rPr lang="en-US" sz="1300" dirty="0" smtClean="0">
                <a:cs typeface="Times New Roman" pitchFamily="18" charset="0"/>
              </a:rPr>
              <a:t>     neutron (independent of the population density).</a:t>
            </a:r>
          </a:p>
          <a:p>
            <a:pPr marL="0" indent="0">
              <a:lnSpc>
                <a:spcPts val="1200"/>
              </a:lnSpc>
              <a:buClrTx/>
              <a:buNone/>
            </a:pPr>
            <a:endParaRPr lang="en-US" sz="800" dirty="0" smtClean="0">
              <a:cs typeface="Times New Roman" pitchFamily="18" charset="0"/>
            </a:endParaRPr>
          </a:p>
          <a:p>
            <a:pPr marL="0" indent="0">
              <a:buClr>
                <a:schemeClr val="accent1"/>
              </a:buClr>
              <a:buSzPct val="120000"/>
              <a:buFont typeface="Arial" pitchFamily="34" charset="0"/>
              <a:buChar char="•"/>
            </a:pPr>
            <a:r>
              <a:rPr lang="en-US" sz="1300" dirty="0" smtClean="0">
                <a:cs typeface="Times New Roman" pitchFamily="18" charset="0"/>
              </a:rPr>
              <a:t>    For a phonon mode with energy </a:t>
            </a:r>
            <a:r>
              <a:rPr lang="el-GR" sz="1300" i="1" dirty="0" smtClean="0">
                <a:cs typeface="Times New Roman" pitchFamily="18" charset="0"/>
              </a:rPr>
              <a:t>ε</a:t>
            </a:r>
            <a:r>
              <a:rPr lang="en-US" sz="1300" dirty="0" smtClean="0">
                <a:cs typeface="Times New Roman" pitchFamily="18" charset="0"/>
              </a:rPr>
              <a:t>, the thermal average </a:t>
            </a:r>
          </a:p>
          <a:p>
            <a:pPr marL="0" indent="0">
              <a:buClr>
                <a:schemeClr val="accent1"/>
              </a:buClr>
              <a:buSzPct val="120000"/>
              <a:buNone/>
            </a:pPr>
            <a:r>
              <a:rPr lang="en-US" sz="1300" dirty="0" smtClean="0">
                <a:cs typeface="Times New Roman" pitchFamily="18" charset="0"/>
              </a:rPr>
              <a:t>     of the phonon occupation number is </a:t>
            </a:r>
          </a:p>
          <a:p>
            <a:pPr marL="0" indent="0">
              <a:lnSpc>
                <a:spcPts val="500"/>
              </a:lnSpc>
              <a:buClrTx/>
              <a:buNone/>
            </a:pPr>
            <a:endParaRPr lang="en-US" sz="1300" dirty="0" smtClean="0">
              <a:cs typeface="Times New Roman" pitchFamily="18" charset="0"/>
            </a:endParaRPr>
          </a:p>
          <a:p>
            <a:pPr marL="0" indent="0">
              <a:buClrTx/>
              <a:buNone/>
            </a:pPr>
            <a:r>
              <a:rPr lang="en-US" sz="1300" dirty="0" smtClean="0">
                <a:cs typeface="Times New Roman" pitchFamily="18" charset="0"/>
              </a:rPr>
              <a:t>                                                               .</a:t>
            </a:r>
          </a:p>
          <a:p>
            <a:pPr marL="0" indent="0">
              <a:buClrTx/>
              <a:buNone/>
            </a:pPr>
            <a:endParaRPr lang="en-US" sz="1200" dirty="0" smtClean="0">
              <a:cs typeface="Times New Roman" pitchFamily="18" charset="0"/>
            </a:endParaRPr>
          </a:p>
          <a:p>
            <a:pPr marL="0" indent="0">
              <a:buClr>
                <a:schemeClr val="accent1"/>
              </a:buClr>
              <a:buSzPct val="120000"/>
              <a:buFont typeface="Arial" pitchFamily="34" charset="0"/>
              <a:buChar char="•"/>
            </a:pPr>
            <a:r>
              <a:rPr lang="en-US" sz="1300" i="1" dirty="0" smtClean="0">
                <a:cs typeface="Times New Roman" pitchFamily="18" charset="0"/>
              </a:rPr>
              <a:t>    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 C &lt; n &gt; </a:t>
            </a:r>
            <a:r>
              <a:rPr lang="el-GR" sz="1300" i="1" dirty="0" smtClean="0">
                <a:cs typeface="Times New Roman" pitchFamily="18" charset="0"/>
              </a:rPr>
              <a:t>ρ</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a:t>
            </a:r>
            <a:r>
              <a:rPr lang="en-US" sz="1300" dirty="0" smtClean="0">
                <a:cs typeface="Times New Roman" pitchFamily="18" charset="0"/>
              </a:rPr>
              <a:t>gives an estimate of the relative </a:t>
            </a:r>
          </a:p>
          <a:p>
            <a:pPr marL="0" indent="0">
              <a:buClr>
                <a:schemeClr val="accent1"/>
              </a:buClr>
              <a:buSzPct val="120000"/>
              <a:buNone/>
            </a:pPr>
            <a:r>
              <a:rPr lang="en-US" sz="1300" dirty="0" smtClean="0">
                <a:cs typeface="Times New Roman" pitchFamily="18" charset="0"/>
              </a:rPr>
              <a:t>     probability that a neutron with incident energy </a:t>
            </a:r>
            <a:r>
              <a:rPr lang="en-US" sz="1300" i="1" dirty="0" smtClean="0">
                <a:cs typeface="Times New Roman" pitchFamily="18" charset="0"/>
              </a:rPr>
              <a:t>E</a:t>
            </a:r>
            <a:r>
              <a:rPr lang="en-US" sz="1300" dirty="0" smtClean="0">
                <a:cs typeface="Times New Roman" pitchFamily="18" charset="0"/>
              </a:rPr>
              <a:t> will </a:t>
            </a:r>
          </a:p>
          <a:p>
            <a:pPr marL="0" indent="0">
              <a:buClr>
                <a:schemeClr val="accent1"/>
              </a:buClr>
              <a:buSzPct val="120000"/>
              <a:buNone/>
            </a:pPr>
            <a:r>
              <a:rPr lang="en-US" sz="1300" dirty="0" smtClean="0">
                <a:cs typeface="Times New Roman" pitchFamily="18" charset="0"/>
              </a:rPr>
              <a:t>     absorb a phonon with energy </a:t>
            </a:r>
            <a:r>
              <a:rPr lang="el-GR" sz="1300" i="1" dirty="0" smtClean="0">
                <a:cs typeface="Times New Roman" pitchFamily="18" charset="0"/>
              </a:rPr>
              <a:t>ε</a:t>
            </a:r>
            <a:r>
              <a:rPr lang="en-US" sz="1300" dirty="0" smtClean="0">
                <a:cs typeface="Times New Roman" pitchFamily="18" charset="0"/>
              </a:rPr>
              <a:t> in a thermal scattering </a:t>
            </a:r>
          </a:p>
          <a:p>
            <a:pPr marL="0" indent="0">
              <a:buClr>
                <a:schemeClr val="accent1"/>
              </a:buClr>
              <a:buSzPct val="120000"/>
              <a:buNone/>
            </a:pPr>
            <a:r>
              <a:rPr lang="en-US" sz="1300" dirty="0" smtClean="0">
                <a:cs typeface="Times New Roman" pitchFamily="18" charset="0"/>
              </a:rPr>
              <a:t>     event.  This is plotted to the right in red as a function of </a:t>
            </a:r>
          </a:p>
          <a:p>
            <a:pPr marL="0" indent="0">
              <a:buClr>
                <a:schemeClr val="accent1"/>
              </a:buClr>
              <a:buSzPct val="120000"/>
              <a:buNone/>
            </a:pPr>
            <a:r>
              <a:rPr lang="en-US" sz="1300" dirty="0" smtClean="0">
                <a:cs typeface="Times New Roman" pitchFamily="18" charset="0"/>
              </a:rPr>
              <a:t>     temperature. </a:t>
            </a:r>
          </a:p>
          <a:p>
            <a:pPr marL="0" indent="0">
              <a:buClrTx/>
              <a:buNone/>
            </a:pPr>
            <a:endParaRPr lang="en-US" sz="800" dirty="0" smtClean="0">
              <a:cs typeface="Times New Roman" pitchFamily="18" charset="0"/>
            </a:endParaRPr>
          </a:p>
          <a:p>
            <a:pPr marL="0" indent="0">
              <a:buClr>
                <a:schemeClr val="accent1"/>
              </a:buClr>
              <a:buSzPct val="120000"/>
              <a:buFont typeface="Arial" pitchFamily="34" charset="0"/>
              <a:buChar char="•"/>
            </a:pPr>
            <a:r>
              <a:rPr lang="en-US" sz="1300" dirty="0" smtClean="0">
                <a:cs typeface="Times New Roman" pitchFamily="18" charset="0"/>
              </a:rPr>
              <a:t>    </a:t>
            </a:r>
            <a:r>
              <a:rPr lang="en-US" sz="1300" i="1" dirty="0" smtClean="0">
                <a:cs typeface="Times New Roman" pitchFamily="18" charset="0"/>
              </a:rPr>
              <a:t>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a:t>
            </a:r>
            <a:r>
              <a:rPr lang="en-US" sz="1300" dirty="0" smtClean="0">
                <a:cs typeface="Times New Roman" pitchFamily="18" charset="0"/>
              </a:rPr>
              <a:t>provides a view of the regions of the phonon </a:t>
            </a:r>
          </a:p>
          <a:p>
            <a:pPr marL="0" indent="0">
              <a:buClrTx/>
              <a:buNone/>
            </a:pPr>
            <a:r>
              <a:rPr lang="en-US" sz="1300" dirty="0" smtClean="0">
                <a:cs typeface="Times New Roman" pitchFamily="18" charset="0"/>
              </a:rPr>
              <a:t>     spectrum that thermal cross sections are expected to </a:t>
            </a:r>
          </a:p>
          <a:p>
            <a:pPr marL="0" indent="0">
              <a:buClrTx/>
              <a:buNone/>
            </a:pPr>
            <a:r>
              <a:rPr lang="en-US" sz="1300" dirty="0" smtClean="0">
                <a:cs typeface="Times New Roman" pitchFamily="18" charset="0"/>
              </a:rPr>
              <a:t>     be sensitive to and informs an uncertainty analysis that </a:t>
            </a:r>
          </a:p>
          <a:p>
            <a:pPr marL="0" indent="0">
              <a:buClrTx/>
              <a:buNone/>
            </a:pPr>
            <a:r>
              <a:rPr lang="en-US" sz="1300" dirty="0" smtClean="0">
                <a:cs typeface="Times New Roman" pitchFamily="18" charset="0"/>
              </a:rPr>
              <a:t>     focuses on the physics of the sensitive regions.   </a:t>
            </a:r>
          </a:p>
          <a:p>
            <a:pPr marL="0" indent="0">
              <a:buNone/>
            </a:pPr>
            <a:r>
              <a:rPr lang="en-US" sz="1300" dirty="0" smtClean="0">
                <a:cs typeface="Times New Roman" pitchFamily="18" charset="0"/>
              </a:rPr>
              <a:t>   </a:t>
            </a:r>
            <a:endParaRPr lang="en-US" sz="1300" dirty="0">
              <a:cs typeface="Times New Roman" pitchFamily="18" charset="0"/>
            </a:endParaRPr>
          </a:p>
        </p:txBody>
      </p:sp>
      <p:sp>
        <p:nvSpPr>
          <p:cNvPr id="5"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Phonon Scattering Probability</a:t>
            </a:r>
            <a:endParaRPr lang="en-US" sz="3200" b="1" dirty="0"/>
          </a:p>
        </p:txBody>
      </p:sp>
      <p:pic>
        <p:nvPicPr>
          <p:cNvPr id="6147" name="Picture 3"/>
          <p:cNvPicPr>
            <a:picLocks noChangeAspect="1" noChangeArrowheads="1"/>
          </p:cNvPicPr>
          <p:nvPr/>
        </p:nvPicPr>
        <p:blipFill>
          <a:blip r:embed="rId3" cstate="print"/>
          <a:srcRect/>
          <a:stretch>
            <a:fillRect/>
          </a:stretch>
        </p:blipFill>
        <p:spPr bwMode="auto">
          <a:xfrm>
            <a:off x="457200" y="3505200"/>
            <a:ext cx="2667000" cy="389267"/>
          </a:xfrm>
          <a:prstGeom prst="rect">
            <a:avLst/>
          </a:prstGeom>
          <a:noFill/>
          <a:ln w="9525">
            <a:noFill/>
            <a:miter lim="800000"/>
            <a:headEnd/>
            <a:tailEnd/>
          </a:ln>
        </p:spPr>
      </p:pic>
      <p:graphicFrame>
        <p:nvGraphicFramePr>
          <p:cNvPr id="6148" name="Object 4"/>
          <p:cNvGraphicFramePr>
            <a:graphicFrameLocks noChangeAspect="1"/>
          </p:cNvGraphicFramePr>
          <p:nvPr/>
        </p:nvGraphicFramePr>
        <p:xfrm>
          <a:off x="4800600" y="1676400"/>
          <a:ext cx="3848100" cy="3657600"/>
        </p:xfrm>
        <a:graphic>
          <a:graphicData uri="http://schemas.openxmlformats.org/presentationml/2006/ole">
            <p:oleObj spid="_x0000_s6148" name="SPW 10.0 Graph" r:id="rId4" imgW="5408676" imgH="4550054" progId="">
              <p:embed/>
            </p:oleObj>
          </a:graphicData>
        </a:graphic>
      </p:graphicFrame>
      <p:sp>
        <p:nvSpPr>
          <p:cNvPr id="9" name="TextBox 8"/>
          <p:cNvSpPr txBox="1"/>
          <p:nvPr/>
        </p:nvSpPr>
        <p:spPr>
          <a:xfrm>
            <a:off x="5334000" y="5486400"/>
            <a:ext cx="2895600" cy="492443"/>
          </a:xfrm>
          <a:prstGeom prst="rect">
            <a:avLst/>
          </a:prstGeom>
          <a:noFill/>
        </p:spPr>
        <p:txBody>
          <a:bodyPr wrap="square" rtlCol="0">
            <a:spAutoFit/>
          </a:bodyPr>
          <a:lstStyle/>
          <a:p>
            <a:pPr algn="ctr"/>
            <a:r>
              <a:rPr lang="en-US" sz="1300" dirty="0" smtClean="0"/>
              <a:t>Phonon spectrum (black) for </a:t>
            </a:r>
          </a:p>
          <a:p>
            <a:pPr algn="ctr"/>
            <a:r>
              <a:rPr lang="en-US" sz="1300" dirty="0" smtClean="0"/>
              <a:t>hexagonal graphite vs. </a:t>
            </a:r>
            <a:r>
              <a:rPr lang="en-US" sz="1300" i="1" dirty="0" smtClean="0">
                <a:cs typeface="Times New Roman" pitchFamily="18" charset="0"/>
              </a:rPr>
              <a:t>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dirty="0" smtClean="0"/>
              <a:t> (red).  </a:t>
            </a:r>
            <a:endParaRPr lang="en-US" sz="1300" dirty="0"/>
          </a:p>
        </p:txBody>
      </p:sp>
      <p:sp>
        <p:nvSpPr>
          <p:cNvPr id="7" name="Slide Number Placeholder 6"/>
          <p:cNvSpPr>
            <a:spLocks noGrp="1"/>
          </p:cNvSpPr>
          <p:nvPr>
            <p:ph type="sldNum" sz="quarter" idx="12"/>
          </p:nvPr>
        </p:nvSpPr>
        <p:spPr/>
        <p:txBody>
          <a:bodyPr/>
          <a:lstStyle/>
          <a:p>
            <a:fld id="{DD27A1BA-3471-477A-B5F7-A975E76BCA2C}"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600200"/>
            <a:ext cx="4572000" cy="4724400"/>
          </a:xfrm>
        </p:spPr>
        <p:txBody>
          <a:bodyPr>
            <a:noAutofit/>
          </a:bodyPr>
          <a:lstStyle/>
          <a:p>
            <a:pPr marL="0" indent="0">
              <a:buClr>
                <a:schemeClr val="accent1"/>
              </a:buClr>
              <a:buSzPct val="120000"/>
              <a:buFont typeface="Arial" pitchFamily="34" charset="0"/>
              <a:buChar char="•"/>
            </a:pPr>
            <a:r>
              <a:rPr lang="en-US" sz="1300" dirty="0" smtClean="0">
                <a:cs typeface="Times New Roman" pitchFamily="18" charset="0"/>
              </a:rPr>
              <a:t>   The phonon energy spectrum maps the distribution of </a:t>
            </a:r>
          </a:p>
          <a:p>
            <a:pPr marL="0" indent="0">
              <a:buClr>
                <a:schemeClr val="accent1"/>
              </a:buClr>
              <a:buSzPct val="120000"/>
              <a:buNone/>
            </a:pPr>
            <a:r>
              <a:rPr lang="en-US" sz="1300" dirty="0" smtClean="0">
                <a:cs typeface="Times New Roman" pitchFamily="18" charset="0"/>
              </a:rPr>
              <a:t>     available phonon modes as a function of energy.  It </a:t>
            </a:r>
          </a:p>
          <a:p>
            <a:pPr marL="0" indent="0">
              <a:buClr>
                <a:schemeClr val="accent1"/>
              </a:buClr>
              <a:buSzPct val="120000"/>
              <a:buNone/>
            </a:pPr>
            <a:r>
              <a:rPr lang="en-US" sz="1300" dirty="0" smtClean="0">
                <a:cs typeface="Times New Roman" pitchFamily="18" charset="0"/>
              </a:rPr>
              <a:t>     does not provide information about the likelihood that a </a:t>
            </a:r>
          </a:p>
          <a:p>
            <a:pPr marL="0" indent="0">
              <a:buClr>
                <a:schemeClr val="accent1"/>
              </a:buClr>
              <a:buSzPct val="120000"/>
              <a:buNone/>
            </a:pPr>
            <a:r>
              <a:rPr lang="en-US" sz="1300" dirty="0" smtClean="0">
                <a:cs typeface="Times New Roman" pitchFamily="18" charset="0"/>
              </a:rPr>
              <a:t>     </a:t>
            </a:r>
            <a:r>
              <a:rPr lang="en-US" sz="1300" b="1" i="1" dirty="0" smtClean="0">
                <a:cs typeface="Times New Roman" pitchFamily="18" charset="0"/>
              </a:rPr>
              <a:t>particular</a:t>
            </a:r>
            <a:r>
              <a:rPr lang="en-US" sz="1300" dirty="0" smtClean="0">
                <a:cs typeface="Times New Roman" pitchFamily="18" charset="0"/>
              </a:rPr>
              <a:t> phonon mode will interact with a scattering </a:t>
            </a:r>
          </a:p>
          <a:p>
            <a:pPr marL="0" indent="0">
              <a:buClr>
                <a:schemeClr val="accent1"/>
              </a:buClr>
              <a:buSzPct val="120000"/>
              <a:buNone/>
            </a:pPr>
            <a:r>
              <a:rPr lang="en-US" sz="1300" dirty="0" smtClean="0">
                <a:cs typeface="Times New Roman" pitchFamily="18" charset="0"/>
              </a:rPr>
              <a:t>     neutron (independent of the population density).</a:t>
            </a:r>
          </a:p>
          <a:p>
            <a:pPr marL="0" indent="0">
              <a:lnSpc>
                <a:spcPts val="1200"/>
              </a:lnSpc>
              <a:buClrTx/>
              <a:buNone/>
            </a:pPr>
            <a:endParaRPr lang="en-US" sz="800" dirty="0" smtClean="0">
              <a:cs typeface="Times New Roman" pitchFamily="18" charset="0"/>
            </a:endParaRPr>
          </a:p>
          <a:p>
            <a:pPr marL="0" indent="0">
              <a:buClr>
                <a:schemeClr val="accent1"/>
              </a:buClr>
              <a:buSzPct val="120000"/>
              <a:buFont typeface="Arial" pitchFamily="34" charset="0"/>
              <a:buChar char="•"/>
            </a:pPr>
            <a:r>
              <a:rPr lang="en-US" sz="1300" dirty="0" smtClean="0">
                <a:cs typeface="Times New Roman" pitchFamily="18" charset="0"/>
              </a:rPr>
              <a:t>    For a phonon mode with energy </a:t>
            </a:r>
            <a:r>
              <a:rPr lang="el-GR" sz="1300" i="1" dirty="0" smtClean="0">
                <a:cs typeface="Times New Roman" pitchFamily="18" charset="0"/>
              </a:rPr>
              <a:t>ε</a:t>
            </a:r>
            <a:r>
              <a:rPr lang="en-US" sz="1300" dirty="0" smtClean="0">
                <a:cs typeface="Times New Roman" pitchFamily="18" charset="0"/>
              </a:rPr>
              <a:t>, the thermal average </a:t>
            </a:r>
          </a:p>
          <a:p>
            <a:pPr marL="0" indent="0">
              <a:buClr>
                <a:schemeClr val="accent1"/>
              </a:buClr>
              <a:buSzPct val="120000"/>
              <a:buNone/>
            </a:pPr>
            <a:r>
              <a:rPr lang="en-US" sz="1300" dirty="0" smtClean="0">
                <a:cs typeface="Times New Roman" pitchFamily="18" charset="0"/>
              </a:rPr>
              <a:t>     of the phonon occupation number is </a:t>
            </a:r>
          </a:p>
          <a:p>
            <a:pPr marL="0" indent="0">
              <a:lnSpc>
                <a:spcPts val="500"/>
              </a:lnSpc>
              <a:buClrTx/>
              <a:buNone/>
            </a:pPr>
            <a:endParaRPr lang="en-US" sz="1300" dirty="0" smtClean="0">
              <a:cs typeface="Times New Roman" pitchFamily="18" charset="0"/>
            </a:endParaRPr>
          </a:p>
          <a:p>
            <a:pPr marL="0" indent="0">
              <a:buClrTx/>
              <a:buNone/>
            </a:pPr>
            <a:r>
              <a:rPr lang="en-US" sz="1300" dirty="0" smtClean="0">
                <a:cs typeface="Times New Roman" pitchFamily="18" charset="0"/>
              </a:rPr>
              <a:t>                                                               .</a:t>
            </a:r>
          </a:p>
          <a:p>
            <a:pPr marL="0" indent="0">
              <a:buClrTx/>
              <a:buNone/>
            </a:pPr>
            <a:endParaRPr lang="en-US" sz="1200" dirty="0" smtClean="0">
              <a:cs typeface="Times New Roman" pitchFamily="18" charset="0"/>
            </a:endParaRPr>
          </a:p>
          <a:p>
            <a:pPr marL="0" indent="0">
              <a:buClr>
                <a:schemeClr val="accent1"/>
              </a:buClr>
              <a:buSzPct val="120000"/>
              <a:buFont typeface="Arial" pitchFamily="34" charset="0"/>
              <a:buChar char="•"/>
            </a:pPr>
            <a:r>
              <a:rPr lang="en-US" sz="1300" i="1" dirty="0" smtClean="0">
                <a:cs typeface="Times New Roman" pitchFamily="18" charset="0"/>
              </a:rPr>
              <a:t>    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 C &lt; n &gt; </a:t>
            </a:r>
            <a:r>
              <a:rPr lang="el-GR" sz="1300" i="1" dirty="0" smtClean="0">
                <a:cs typeface="Times New Roman" pitchFamily="18" charset="0"/>
              </a:rPr>
              <a:t>ρ</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a:t>
            </a:r>
            <a:r>
              <a:rPr lang="en-US" sz="1300" dirty="0" smtClean="0">
                <a:cs typeface="Times New Roman" pitchFamily="18" charset="0"/>
              </a:rPr>
              <a:t>gives an estimate of the relative </a:t>
            </a:r>
          </a:p>
          <a:p>
            <a:pPr marL="0" indent="0">
              <a:buClr>
                <a:schemeClr val="accent1"/>
              </a:buClr>
              <a:buSzPct val="120000"/>
              <a:buNone/>
            </a:pPr>
            <a:r>
              <a:rPr lang="en-US" sz="1300" dirty="0" smtClean="0">
                <a:cs typeface="Times New Roman" pitchFamily="18" charset="0"/>
              </a:rPr>
              <a:t>     probability that a neutron with incident energy </a:t>
            </a:r>
            <a:r>
              <a:rPr lang="en-US" sz="1300" i="1" dirty="0" smtClean="0">
                <a:cs typeface="Times New Roman" pitchFamily="18" charset="0"/>
              </a:rPr>
              <a:t>E</a:t>
            </a:r>
            <a:r>
              <a:rPr lang="en-US" sz="1300" dirty="0" smtClean="0">
                <a:cs typeface="Times New Roman" pitchFamily="18" charset="0"/>
              </a:rPr>
              <a:t> will </a:t>
            </a:r>
          </a:p>
          <a:p>
            <a:pPr marL="0" indent="0">
              <a:buClr>
                <a:schemeClr val="accent1"/>
              </a:buClr>
              <a:buSzPct val="120000"/>
              <a:buNone/>
            </a:pPr>
            <a:r>
              <a:rPr lang="en-US" sz="1300" dirty="0" smtClean="0">
                <a:cs typeface="Times New Roman" pitchFamily="18" charset="0"/>
              </a:rPr>
              <a:t>     absorb a phonon with energy </a:t>
            </a:r>
            <a:r>
              <a:rPr lang="el-GR" sz="1300" i="1" dirty="0" smtClean="0">
                <a:cs typeface="Times New Roman" pitchFamily="18" charset="0"/>
              </a:rPr>
              <a:t>ε</a:t>
            </a:r>
            <a:r>
              <a:rPr lang="en-US" sz="1300" dirty="0" smtClean="0">
                <a:cs typeface="Times New Roman" pitchFamily="18" charset="0"/>
              </a:rPr>
              <a:t> in a thermal scattering </a:t>
            </a:r>
          </a:p>
          <a:p>
            <a:pPr marL="0" indent="0">
              <a:buClr>
                <a:schemeClr val="accent1"/>
              </a:buClr>
              <a:buSzPct val="120000"/>
              <a:buNone/>
            </a:pPr>
            <a:r>
              <a:rPr lang="en-US" sz="1300" dirty="0" smtClean="0">
                <a:cs typeface="Times New Roman" pitchFamily="18" charset="0"/>
              </a:rPr>
              <a:t>     event.  This is plotted to the right in red as a function of </a:t>
            </a:r>
          </a:p>
          <a:p>
            <a:pPr marL="0" indent="0">
              <a:buClr>
                <a:schemeClr val="accent1"/>
              </a:buClr>
              <a:buSzPct val="120000"/>
              <a:buNone/>
            </a:pPr>
            <a:r>
              <a:rPr lang="en-US" sz="1300" dirty="0" smtClean="0">
                <a:cs typeface="Times New Roman" pitchFamily="18" charset="0"/>
              </a:rPr>
              <a:t>     temperature. </a:t>
            </a:r>
          </a:p>
          <a:p>
            <a:pPr marL="0" indent="0">
              <a:buClrTx/>
              <a:buNone/>
            </a:pPr>
            <a:endParaRPr lang="en-US" sz="800" dirty="0" smtClean="0">
              <a:cs typeface="Times New Roman" pitchFamily="18" charset="0"/>
            </a:endParaRPr>
          </a:p>
          <a:p>
            <a:pPr marL="0" indent="0">
              <a:buClr>
                <a:schemeClr val="accent1"/>
              </a:buClr>
              <a:buSzPct val="120000"/>
              <a:buFont typeface="Arial" pitchFamily="34" charset="0"/>
              <a:buChar char="•"/>
            </a:pPr>
            <a:r>
              <a:rPr lang="en-US" sz="1300" dirty="0" smtClean="0">
                <a:cs typeface="Times New Roman" pitchFamily="18" charset="0"/>
              </a:rPr>
              <a:t>    </a:t>
            </a:r>
            <a:r>
              <a:rPr lang="en-US" sz="1300" i="1" dirty="0" smtClean="0">
                <a:cs typeface="Times New Roman" pitchFamily="18" charset="0"/>
              </a:rPr>
              <a:t>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a:t>
            </a:r>
            <a:r>
              <a:rPr lang="en-US" sz="1300" dirty="0" smtClean="0">
                <a:cs typeface="Times New Roman" pitchFamily="18" charset="0"/>
              </a:rPr>
              <a:t>provides a view of the regions of the phonon </a:t>
            </a:r>
          </a:p>
          <a:p>
            <a:pPr marL="0" indent="0">
              <a:buClrTx/>
              <a:buNone/>
            </a:pPr>
            <a:r>
              <a:rPr lang="en-US" sz="1300" dirty="0" smtClean="0">
                <a:cs typeface="Times New Roman" pitchFamily="18" charset="0"/>
              </a:rPr>
              <a:t>     spectrum that thermal cross sections are expected to </a:t>
            </a:r>
          </a:p>
          <a:p>
            <a:pPr marL="0" indent="0">
              <a:buClrTx/>
              <a:buNone/>
            </a:pPr>
            <a:r>
              <a:rPr lang="en-US" sz="1300" dirty="0" smtClean="0">
                <a:cs typeface="Times New Roman" pitchFamily="18" charset="0"/>
              </a:rPr>
              <a:t>     be sensitive to and informs an uncertainty analysis that </a:t>
            </a:r>
          </a:p>
          <a:p>
            <a:pPr marL="0" indent="0">
              <a:buClrTx/>
              <a:buNone/>
            </a:pPr>
            <a:r>
              <a:rPr lang="en-US" sz="1300" dirty="0" smtClean="0">
                <a:cs typeface="Times New Roman" pitchFamily="18" charset="0"/>
              </a:rPr>
              <a:t>     focuses on the physics of the sensitive regions.   </a:t>
            </a:r>
          </a:p>
          <a:p>
            <a:pPr marL="0" indent="0">
              <a:buNone/>
            </a:pPr>
            <a:r>
              <a:rPr lang="en-US" sz="1300" dirty="0" smtClean="0">
                <a:cs typeface="Times New Roman" pitchFamily="18" charset="0"/>
              </a:rPr>
              <a:t>   </a:t>
            </a:r>
            <a:endParaRPr lang="en-US" sz="1300" dirty="0">
              <a:cs typeface="Times New Roman" pitchFamily="18" charset="0"/>
            </a:endParaRPr>
          </a:p>
        </p:txBody>
      </p:sp>
      <p:sp>
        <p:nvSpPr>
          <p:cNvPr id="5"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Phonon Scattering Probability</a:t>
            </a:r>
            <a:endParaRPr lang="en-US" sz="3200" b="1" dirty="0"/>
          </a:p>
        </p:txBody>
      </p:sp>
      <p:pic>
        <p:nvPicPr>
          <p:cNvPr id="6147" name="Picture 3"/>
          <p:cNvPicPr>
            <a:picLocks noChangeAspect="1" noChangeArrowheads="1"/>
          </p:cNvPicPr>
          <p:nvPr/>
        </p:nvPicPr>
        <p:blipFill>
          <a:blip r:embed="rId3" cstate="print"/>
          <a:srcRect/>
          <a:stretch>
            <a:fillRect/>
          </a:stretch>
        </p:blipFill>
        <p:spPr bwMode="auto">
          <a:xfrm>
            <a:off x="457200" y="3505200"/>
            <a:ext cx="2667000" cy="389267"/>
          </a:xfrm>
          <a:prstGeom prst="rect">
            <a:avLst/>
          </a:prstGeom>
          <a:noFill/>
          <a:ln w="9525">
            <a:noFill/>
            <a:miter lim="800000"/>
            <a:headEnd/>
            <a:tailEnd/>
          </a:ln>
        </p:spPr>
      </p:pic>
      <p:sp>
        <p:nvSpPr>
          <p:cNvPr id="9" name="TextBox 8"/>
          <p:cNvSpPr txBox="1"/>
          <p:nvPr/>
        </p:nvSpPr>
        <p:spPr>
          <a:xfrm>
            <a:off x="5334000" y="5486400"/>
            <a:ext cx="2895600" cy="492443"/>
          </a:xfrm>
          <a:prstGeom prst="rect">
            <a:avLst/>
          </a:prstGeom>
          <a:noFill/>
        </p:spPr>
        <p:txBody>
          <a:bodyPr wrap="square" rtlCol="0">
            <a:spAutoFit/>
          </a:bodyPr>
          <a:lstStyle/>
          <a:p>
            <a:pPr algn="ctr"/>
            <a:r>
              <a:rPr lang="en-US" sz="1300" dirty="0" smtClean="0"/>
              <a:t>Phonon spectrum (black) for </a:t>
            </a:r>
          </a:p>
          <a:p>
            <a:pPr algn="ctr"/>
            <a:r>
              <a:rPr lang="en-US" sz="1300" dirty="0" smtClean="0"/>
              <a:t>hexagonal graphite vs. </a:t>
            </a:r>
            <a:r>
              <a:rPr lang="en-US" sz="1300" i="1" dirty="0" smtClean="0">
                <a:cs typeface="Times New Roman" pitchFamily="18" charset="0"/>
              </a:rPr>
              <a:t>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dirty="0" smtClean="0"/>
              <a:t> (red).  </a:t>
            </a:r>
            <a:endParaRPr lang="en-US" sz="1300" dirty="0"/>
          </a:p>
        </p:txBody>
      </p:sp>
      <p:graphicFrame>
        <p:nvGraphicFramePr>
          <p:cNvPr id="7172" name="Object 4"/>
          <p:cNvGraphicFramePr>
            <a:graphicFrameLocks noChangeAspect="1"/>
          </p:cNvGraphicFramePr>
          <p:nvPr/>
        </p:nvGraphicFramePr>
        <p:xfrm>
          <a:off x="4800600" y="1676400"/>
          <a:ext cx="3810000" cy="3660588"/>
        </p:xfrm>
        <a:graphic>
          <a:graphicData uri="http://schemas.openxmlformats.org/presentationml/2006/ole">
            <p:oleObj spid="_x0000_s7172" name="SPW 10.0 Graph" r:id="rId4" imgW="5408676" imgH="4550054" progId="">
              <p:embed/>
            </p:oleObj>
          </a:graphicData>
        </a:graphic>
      </p:graphicFrame>
      <p:sp>
        <p:nvSpPr>
          <p:cNvPr id="7" name="Slide Number Placeholder 6"/>
          <p:cNvSpPr>
            <a:spLocks noGrp="1"/>
          </p:cNvSpPr>
          <p:nvPr>
            <p:ph type="sldNum" sz="quarter" idx="12"/>
          </p:nvPr>
        </p:nvSpPr>
        <p:spPr/>
        <p:txBody>
          <a:bodyPr/>
          <a:lstStyle/>
          <a:p>
            <a:fld id="{DD27A1BA-3471-477A-B5F7-A975E76BCA2C}"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600200"/>
            <a:ext cx="4572000" cy="4724400"/>
          </a:xfrm>
        </p:spPr>
        <p:txBody>
          <a:bodyPr>
            <a:noAutofit/>
          </a:bodyPr>
          <a:lstStyle/>
          <a:p>
            <a:pPr marL="0" indent="0">
              <a:buClr>
                <a:schemeClr val="accent1"/>
              </a:buClr>
              <a:buSzPct val="120000"/>
              <a:buFont typeface="Arial" pitchFamily="34" charset="0"/>
              <a:buChar char="•"/>
            </a:pPr>
            <a:r>
              <a:rPr lang="en-US" sz="1300" dirty="0" smtClean="0">
                <a:cs typeface="Times New Roman" pitchFamily="18" charset="0"/>
              </a:rPr>
              <a:t>   The phonon energy spectrum maps the distribution of </a:t>
            </a:r>
          </a:p>
          <a:p>
            <a:pPr marL="0" indent="0">
              <a:buClr>
                <a:schemeClr val="accent1"/>
              </a:buClr>
              <a:buSzPct val="120000"/>
              <a:buNone/>
            </a:pPr>
            <a:r>
              <a:rPr lang="en-US" sz="1300" dirty="0" smtClean="0">
                <a:cs typeface="Times New Roman" pitchFamily="18" charset="0"/>
              </a:rPr>
              <a:t>     available phonon modes as a function of energy.  It </a:t>
            </a:r>
          </a:p>
          <a:p>
            <a:pPr marL="0" indent="0">
              <a:buClr>
                <a:schemeClr val="accent1"/>
              </a:buClr>
              <a:buSzPct val="120000"/>
              <a:buNone/>
            </a:pPr>
            <a:r>
              <a:rPr lang="en-US" sz="1300" dirty="0" smtClean="0">
                <a:cs typeface="Times New Roman" pitchFamily="18" charset="0"/>
              </a:rPr>
              <a:t>     does not provide information about the likelihood that a </a:t>
            </a:r>
          </a:p>
          <a:p>
            <a:pPr marL="0" indent="0">
              <a:buClr>
                <a:schemeClr val="accent1"/>
              </a:buClr>
              <a:buSzPct val="120000"/>
              <a:buNone/>
            </a:pPr>
            <a:r>
              <a:rPr lang="en-US" sz="1300" dirty="0" smtClean="0">
                <a:cs typeface="Times New Roman" pitchFamily="18" charset="0"/>
              </a:rPr>
              <a:t>     </a:t>
            </a:r>
            <a:r>
              <a:rPr lang="en-US" sz="1300" b="1" i="1" dirty="0" smtClean="0">
                <a:cs typeface="Times New Roman" pitchFamily="18" charset="0"/>
              </a:rPr>
              <a:t>particular</a:t>
            </a:r>
            <a:r>
              <a:rPr lang="en-US" sz="1300" dirty="0" smtClean="0">
                <a:cs typeface="Times New Roman" pitchFamily="18" charset="0"/>
              </a:rPr>
              <a:t> phonon mode will interact with a scattering </a:t>
            </a:r>
          </a:p>
          <a:p>
            <a:pPr marL="0" indent="0">
              <a:buClr>
                <a:schemeClr val="accent1"/>
              </a:buClr>
              <a:buSzPct val="120000"/>
              <a:buNone/>
            </a:pPr>
            <a:r>
              <a:rPr lang="en-US" sz="1300" dirty="0" smtClean="0">
                <a:cs typeface="Times New Roman" pitchFamily="18" charset="0"/>
              </a:rPr>
              <a:t>     neutron (independent of the population density).</a:t>
            </a:r>
          </a:p>
          <a:p>
            <a:pPr marL="0" indent="0">
              <a:lnSpc>
                <a:spcPts val="1200"/>
              </a:lnSpc>
              <a:buClrTx/>
              <a:buNone/>
            </a:pPr>
            <a:endParaRPr lang="en-US" sz="800" dirty="0" smtClean="0">
              <a:cs typeface="Times New Roman" pitchFamily="18" charset="0"/>
            </a:endParaRPr>
          </a:p>
          <a:p>
            <a:pPr marL="0" indent="0">
              <a:buClr>
                <a:schemeClr val="accent1"/>
              </a:buClr>
              <a:buSzPct val="120000"/>
              <a:buFont typeface="Arial" pitchFamily="34" charset="0"/>
              <a:buChar char="•"/>
            </a:pPr>
            <a:r>
              <a:rPr lang="en-US" sz="1300" dirty="0" smtClean="0">
                <a:cs typeface="Times New Roman" pitchFamily="18" charset="0"/>
              </a:rPr>
              <a:t>    For a phonon mode with energy </a:t>
            </a:r>
            <a:r>
              <a:rPr lang="el-GR" sz="1300" i="1" dirty="0" smtClean="0">
                <a:cs typeface="Times New Roman" pitchFamily="18" charset="0"/>
              </a:rPr>
              <a:t>ε</a:t>
            </a:r>
            <a:r>
              <a:rPr lang="en-US" sz="1300" dirty="0" smtClean="0">
                <a:cs typeface="Times New Roman" pitchFamily="18" charset="0"/>
              </a:rPr>
              <a:t>, the thermal average </a:t>
            </a:r>
          </a:p>
          <a:p>
            <a:pPr marL="0" indent="0">
              <a:buClr>
                <a:schemeClr val="accent1"/>
              </a:buClr>
              <a:buSzPct val="120000"/>
              <a:buNone/>
            </a:pPr>
            <a:r>
              <a:rPr lang="en-US" sz="1300" dirty="0" smtClean="0">
                <a:cs typeface="Times New Roman" pitchFamily="18" charset="0"/>
              </a:rPr>
              <a:t>     of the phonon occupation number is </a:t>
            </a:r>
          </a:p>
          <a:p>
            <a:pPr marL="0" indent="0">
              <a:lnSpc>
                <a:spcPts val="500"/>
              </a:lnSpc>
              <a:buClrTx/>
              <a:buNone/>
            </a:pPr>
            <a:endParaRPr lang="en-US" sz="1300" dirty="0" smtClean="0">
              <a:cs typeface="Times New Roman" pitchFamily="18" charset="0"/>
            </a:endParaRPr>
          </a:p>
          <a:p>
            <a:pPr marL="0" indent="0">
              <a:buClrTx/>
              <a:buNone/>
            </a:pPr>
            <a:r>
              <a:rPr lang="en-US" sz="1300" dirty="0" smtClean="0">
                <a:cs typeface="Times New Roman" pitchFamily="18" charset="0"/>
              </a:rPr>
              <a:t>                                                               .</a:t>
            </a:r>
          </a:p>
          <a:p>
            <a:pPr marL="0" indent="0">
              <a:buClrTx/>
              <a:buNone/>
            </a:pPr>
            <a:endParaRPr lang="en-US" sz="1200" dirty="0" smtClean="0">
              <a:cs typeface="Times New Roman" pitchFamily="18" charset="0"/>
            </a:endParaRPr>
          </a:p>
          <a:p>
            <a:pPr marL="0" indent="0">
              <a:buClr>
                <a:schemeClr val="accent1"/>
              </a:buClr>
              <a:buSzPct val="120000"/>
              <a:buFont typeface="Arial" pitchFamily="34" charset="0"/>
              <a:buChar char="•"/>
            </a:pPr>
            <a:r>
              <a:rPr lang="en-US" sz="1300" i="1" dirty="0" smtClean="0">
                <a:cs typeface="Times New Roman" pitchFamily="18" charset="0"/>
              </a:rPr>
              <a:t>    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 C &lt; n &gt; </a:t>
            </a:r>
            <a:r>
              <a:rPr lang="el-GR" sz="1300" i="1" dirty="0" smtClean="0">
                <a:cs typeface="Times New Roman" pitchFamily="18" charset="0"/>
              </a:rPr>
              <a:t>ρ</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a:t>
            </a:r>
            <a:r>
              <a:rPr lang="en-US" sz="1300" dirty="0" smtClean="0">
                <a:cs typeface="Times New Roman" pitchFamily="18" charset="0"/>
              </a:rPr>
              <a:t>gives an estimate of the relative </a:t>
            </a:r>
          </a:p>
          <a:p>
            <a:pPr marL="0" indent="0">
              <a:buClr>
                <a:schemeClr val="accent1"/>
              </a:buClr>
              <a:buSzPct val="120000"/>
              <a:buNone/>
            </a:pPr>
            <a:r>
              <a:rPr lang="en-US" sz="1300" dirty="0" smtClean="0">
                <a:cs typeface="Times New Roman" pitchFamily="18" charset="0"/>
              </a:rPr>
              <a:t>     probability that a neutron with incident energy </a:t>
            </a:r>
            <a:r>
              <a:rPr lang="en-US" sz="1300" i="1" dirty="0" smtClean="0">
                <a:cs typeface="Times New Roman" pitchFamily="18" charset="0"/>
              </a:rPr>
              <a:t>E</a:t>
            </a:r>
            <a:r>
              <a:rPr lang="en-US" sz="1300" dirty="0" smtClean="0">
                <a:cs typeface="Times New Roman" pitchFamily="18" charset="0"/>
              </a:rPr>
              <a:t> will </a:t>
            </a:r>
          </a:p>
          <a:p>
            <a:pPr marL="0" indent="0">
              <a:buClr>
                <a:schemeClr val="accent1"/>
              </a:buClr>
              <a:buSzPct val="120000"/>
              <a:buNone/>
            </a:pPr>
            <a:r>
              <a:rPr lang="en-US" sz="1300" dirty="0" smtClean="0">
                <a:cs typeface="Times New Roman" pitchFamily="18" charset="0"/>
              </a:rPr>
              <a:t>     absorb a phonon with energy </a:t>
            </a:r>
            <a:r>
              <a:rPr lang="el-GR" sz="1300" i="1" dirty="0" smtClean="0">
                <a:cs typeface="Times New Roman" pitchFamily="18" charset="0"/>
              </a:rPr>
              <a:t>ε</a:t>
            </a:r>
            <a:r>
              <a:rPr lang="en-US" sz="1300" dirty="0" smtClean="0">
                <a:cs typeface="Times New Roman" pitchFamily="18" charset="0"/>
              </a:rPr>
              <a:t> in a thermal scattering </a:t>
            </a:r>
          </a:p>
          <a:p>
            <a:pPr marL="0" indent="0">
              <a:buClr>
                <a:schemeClr val="accent1"/>
              </a:buClr>
              <a:buSzPct val="120000"/>
              <a:buNone/>
            </a:pPr>
            <a:r>
              <a:rPr lang="en-US" sz="1300" dirty="0" smtClean="0">
                <a:cs typeface="Times New Roman" pitchFamily="18" charset="0"/>
              </a:rPr>
              <a:t>     event.  This is plotted to the right in red as a function of </a:t>
            </a:r>
          </a:p>
          <a:p>
            <a:pPr marL="0" indent="0">
              <a:buClr>
                <a:schemeClr val="accent1"/>
              </a:buClr>
              <a:buSzPct val="120000"/>
              <a:buNone/>
            </a:pPr>
            <a:r>
              <a:rPr lang="en-US" sz="1300" dirty="0" smtClean="0">
                <a:cs typeface="Times New Roman" pitchFamily="18" charset="0"/>
              </a:rPr>
              <a:t>     temperature. </a:t>
            </a:r>
          </a:p>
          <a:p>
            <a:pPr marL="0" indent="0">
              <a:buClrTx/>
              <a:buNone/>
            </a:pPr>
            <a:endParaRPr lang="en-US" sz="800" dirty="0" smtClean="0">
              <a:cs typeface="Times New Roman" pitchFamily="18" charset="0"/>
            </a:endParaRPr>
          </a:p>
          <a:p>
            <a:pPr marL="0" indent="0">
              <a:buClr>
                <a:schemeClr val="accent1"/>
              </a:buClr>
              <a:buSzPct val="120000"/>
              <a:buFont typeface="Arial" pitchFamily="34" charset="0"/>
              <a:buChar char="•"/>
            </a:pPr>
            <a:r>
              <a:rPr lang="en-US" sz="1300" dirty="0" smtClean="0">
                <a:cs typeface="Times New Roman" pitchFamily="18" charset="0"/>
              </a:rPr>
              <a:t>    </a:t>
            </a:r>
            <a:r>
              <a:rPr lang="en-US" sz="1300" i="1" dirty="0" smtClean="0">
                <a:cs typeface="Times New Roman" pitchFamily="18" charset="0"/>
              </a:rPr>
              <a:t>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i="1" dirty="0" smtClean="0">
                <a:cs typeface="Times New Roman" pitchFamily="18" charset="0"/>
              </a:rPr>
              <a:t> </a:t>
            </a:r>
            <a:r>
              <a:rPr lang="en-US" sz="1300" dirty="0" smtClean="0">
                <a:cs typeface="Times New Roman" pitchFamily="18" charset="0"/>
              </a:rPr>
              <a:t>provides a view of the regions of the phonon </a:t>
            </a:r>
          </a:p>
          <a:p>
            <a:pPr marL="0" indent="0">
              <a:buClrTx/>
              <a:buNone/>
            </a:pPr>
            <a:r>
              <a:rPr lang="en-US" sz="1300" dirty="0" smtClean="0">
                <a:cs typeface="Times New Roman" pitchFamily="18" charset="0"/>
              </a:rPr>
              <a:t>     spectrum that thermal cross sections are expected to </a:t>
            </a:r>
          </a:p>
          <a:p>
            <a:pPr marL="0" indent="0">
              <a:buClrTx/>
              <a:buNone/>
            </a:pPr>
            <a:r>
              <a:rPr lang="en-US" sz="1300" dirty="0" smtClean="0">
                <a:cs typeface="Times New Roman" pitchFamily="18" charset="0"/>
              </a:rPr>
              <a:t>     be sensitive to and informs an uncertainty analysis that </a:t>
            </a:r>
          </a:p>
          <a:p>
            <a:pPr marL="0" indent="0">
              <a:buClrTx/>
              <a:buNone/>
            </a:pPr>
            <a:r>
              <a:rPr lang="en-US" sz="1300" dirty="0" smtClean="0">
                <a:cs typeface="Times New Roman" pitchFamily="18" charset="0"/>
              </a:rPr>
              <a:t>     focuses on the physics of the sensitive regions.   </a:t>
            </a:r>
          </a:p>
          <a:p>
            <a:pPr marL="0" indent="0">
              <a:buNone/>
            </a:pPr>
            <a:r>
              <a:rPr lang="en-US" sz="1300" dirty="0" smtClean="0">
                <a:cs typeface="Times New Roman" pitchFamily="18" charset="0"/>
              </a:rPr>
              <a:t>   </a:t>
            </a:r>
            <a:endParaRPr lang="en-US" sz="1300" dirty="0">
              <a:cs typeface="Times New Roman" pitchFamily="18" charset="0"/>
            </a:endParaRPr>
          </a:p>
        </p:txBody>
      </p:sp>
      <p:sp>
        <p:nvSpPr>
          <p:cNvPr id="5"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Phonon Scattering Probability</a:t>
            </a:r>
            <a:endParaRPr lang="en-US" sz="3200" b="1" dirty="0"/>
          </a:p>
        </p:txBody>
      </p:sp>
      <p:pic>
        <p:nvPicPr>
          <p:cNvPr id="6147" name="Picture 3"/>
          <p:cNvPicPr>
            <a:picLocks noChangeAspect="1" noChangeArrowheads="1"/>
          </p:cNvPicPr>
          <p:nvPr/>
        </p:nvPicPr>
        <p:blipFill>
          <a:blip r:embed="rId3" cstate="print"/>
          <a:srcRect/>
          <a:stretch>
            <a:fillRect/>
          </a:stretch>
        </p:blipFill>
        <p:spPr bwMode="auto">
          <a:xfrm>
            <a:off x="457200" y="3505200"/>
            <a:ext cx="2667000" cy="389267"/>
          </a:xfrm>
          <a:prstGeom prst="rect">
            <a:avLst/>
          </a:prstGeom>
          <a:noFill/>
          <a:ln w="9525">
            <a:noFill/>
            <a:miter lim="800000"/>
            <a:headEnd/>
            <a:tailEnd/>
          </a:ln>
        </p:spPr>
      </p:pic>
      <p:sp>
        <p:nvSpPr>
          <p:cNvPr id="9" name="TextBox 8"/>
          <p:cNvSpPr txBox="1"/>
          <p:nvPr/>
        </p:nvSpPr>
        <p:spPr>
          <a:xfrm>
            <a:off x="5334000" y="5486400"/>
            <a:ext cx="2895600" cy="492443"/>
          </a:xfrm>
          <a:prstGeom prst="rect">
            <a:avLst/>
          </a:prstGeom>
          <a:noFill/>
        </p:spPr>
        <p:txBody>
          <a:bodyPr wrap="square" rtlCol="0">
            <a:spAutoFit/>
          </a:bodyPr>
          <a:lstStyle/>
          <a:p>
            <a:pPr algn="ctr"/>
            <a:r>
              <a:rPr lang="en-US" sz="1300" dirty="0" smtClean="0"/>
              <a:t>Phonon spectrum (black) for </a:t>
            </a:r>
          </a:p>
          <a:p>
            <a:pPr algn="ctr"/>
            <a:r>
              <a:rPr lang="en-US" sz="1300" dirty="0" smtClean="0"/>
              <a:t>hexagonal graphite vs. </a:t>
            </a:r>
            <a:r>
              <a:rPr lang="en-US" sz="1300" i="1" dirty="0" smtClean="0">
                <a:cs typeface="Times New Roman" pitchFamily="18" charset="0"/>
              </a:rPr>
              <a:t>P</a:t>
            </a:r>
            <a:r>
              <a:rPr lang="en-US" sz="1300" dirty="0" smtClean="0">
                <a:cs typeface="Times New Roman" pitchFamily="18" charset="0"/>
              </a:rPr>
              <a:t>(</a:t>
            </a:r>
            <a:r>
              <a:rPr lang="el-GR" sz="1300" i="1" dirty="0" smtClean="0">
                <a:cs typeface="Times New Roman" pitchFamily="18" charset="0"/>
              </a:rPr>
              <a:t>ε</a:t>
            </a:r>
            <a:r>
              <a:rPr lang="en-US" sz="1300" dirty="0" smtClean="0">
                <a:cs typeface="Times New Roman" pitchFamily="18" charset="0"/>
              </a:rPr>
              <a:t>)</a:t>
            </a:r>
            <a:r>
              <a:rPr lang="en-US" sz="1300" dirty="0" smtClean="0"/>
              <a:t> (red).  </a:t>
            </a:r>
            <a:endParaRPr lang="en-US" sz="1300" dirty="0"/>
          </a:p>
        </p:txBody>
      </p:sp>
      <p:graphicFrame>
        <p:nvGraphicFramePr>
          <p:cNvPr id="8195" name="Object 3"/>
          <p:cNvGraphicFramePr>
            <a:graphicFrameLocks noChangeAspect="1"/>
          </p:cNvGraphicFramePr>
          <p:nvPr/>
        </p:nvGraphicFramePr>
        <p:xfrm>
          <a:off x="4800600" y="1676400"/>
          <a:ext cx="3810000" cy="3657600"/>
        </p:xfrm>
        <a:graphic>
          <a:graphicData uri="http://schemas.openxmlformats.org/presentationml/2006/ole">
            <p:oleObj spid="_x0000_s8195" name="SPW 10.0 Graph" r:id="rId4" imgW="5408676" imgH="4550054" progId="">
              <p:embed/>
            </p:oleObj>
          </a:graphicData>
        </a:graphic>
      </p:graphicFrame>
      <p:sp>
        <p:nvSpPr>
          <p:cNvPr id="7" name="Slide Number Placeholder 6"/>
          <p:cNvSpPr>
            <a:spLocks noGrp="1"/>
          </p:cNvSpPr>
          <p:nvPr>
            <p:ph type="sldNum" sz="quarter" idx="12"/>
          </p:nvPr>
        </p:nvSpPr>
        <p:spPr/>
        <p:txBody>
          <a:bodyPr/>
          <a:lstStyle/>
          <a:p>
            <a:fld id="{DD27A1BA-3471-477A-B5F7-A975E76BCA2C}"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Modeled Sources of Uncertainty</a:t>
            </a:r>
            <a:br>
              <a:rPr lang="en-US" sz="3200" b="1" dirty="0" smtClean="0">
                <a:solidFill>
                  <a:schemeClr val="tx2">
                    <a:lumMod val="20000"/>
                    <a:lumOff val="80000"/>
                  </a:schemeClr>
                </a:solidFill>
                <a:latin typeface="Arial" pitchFamily="34" charset="0"/>
                <a:cs typeface="Arial" pitchFamily="34" charset="0"/>
              </a:rPr>
            </a:br>
            <a:r>
              <a:rPr lang="en-US" sz="3200" b="1" dirty="0" smtClean="0">
                <a:solidFill>
                  <a:schemeClr val="tx2">
                    <a:lumMod val="20000"/>
                    <a:lumOff val="80000"/>
                  </a:schemeClr>
                </a:solidFill>
                <a:latin typeface="Arial" pitchFamily="34" charset="0"/>
                <a:cs typeface="Arial" pitchFamily="34" charset="0"/>
              </a:rPr>
              <a:t>in the Graphite Phonon Spectrum</a:t>
            </a:r>
            <a:endParaRPr lang="en-US" sz="3200" b="1" dirty="0"/>
          </a:p>
        </p:txBody>
      </p:sp>
      <p:sp>
        <p:nvSpPr>
          <p:cNvPr id="5" name="TextBox 4"/>
          <p:cNvSpPr txBox="1"/>
          <p:nvPr/>
        </p:nvSpPr>
        <p:spPr>
          <a:xfrm>
            <a:off x="228600" y="1828800"/>
            <a:ext cx="3276600" cy="4124206"/>
          </a:xfrm>
          <a:prstGeom prst="rect">
            <a:avLst/>
          </a:prstGeom>
          <a:noFill/>
        </p:spPr>
        <p:txBody>
          <a:bodyPr wrap="square" rtlCol="0">
            <a:spAutoFit/>
          </a:bodyPr>
          <a:lstStyle/>
          <a:p>
            <a:pPr>
              <a:buClr>
                <a:schemeClr val="accent1"/>
              </a:buClr>
              <a:buSzPct val="120000"/>
              <a:buFont typeface="Arial" pitchFamily="34" charset="0"/>
              <a:buChar char="•"/>
            </a:pPr>
            <a:r>
              <a:rPr lang="en-US" sz="1400" dirty="0" smtClean="0"/>
              <a:t>   Statistical uncertainty from 10</a:t>
            </a:r>
            <a:r>
              <a:rPr lang="en-US" sz="1400" baseline="30000" dirty="0" smtClean="0"/>
              <a:t>6</a:t>
            </a:r>
            <a:r>
              <a:rPr lang="en-US" sz="1400" dirty="0" smtClean="0"/>
              <a:t> </a:t>
            </a:r>
          </a:p>
          <a:p>
            <a:r>
              <a:rPr lang="en-US" sz="1400" dirty="0" smtClean="0"/>
              <a:t>     random samples of phonon wave </a:t>
            </a:r>
          </a:p>
          <a:p>
            <a:r>
              <a:rPr lang="en-US" sz="1400" dirty="0" smtClean="0"/>
              <a:t>     vectors in the reciprocal space  </a:t>
            </a:r>
          </a:p>
          <a:p>
            <a:r>
              <a:rPr lang="en-US" sz="1400" dirty="0" smtClean="0"/>
              <a:t>     of the first Brillouin zone. </a:t>
            </a:r>
          </a:p>
          <a:p>
            <a:r>
              <a:rPr lang="en-US" sz="800" dirty="0" smtClean="0"/>
              <a:t>     </a:t>
            </a:r>
          </a:p>
          <a:p>
            <a:r>
              <a:rPr lang="en-US" sz="1400" dirty="0" smtClean="0"/>
              <a:t>                 (top graph)</a:t>
            </a:r>
          </a:p>
          <a:p>
            <a:endParaRPr lang="en-US" sz="1400" dirty="0" smtClean="0"/>
          </a:p>
          <a:p>
            <a:endParaRPr lang="en-US" sz="1400" dirty="0" smtClean="0"/>
          </a:p>
          <a:p>
            <a:pPr>
              <a:buClr>
                <a:schemeClr val="accent1"/>
              </a:buClr>
              <a:buSzPct val="120000"/>
              <a:buFont typeface="Arial" pitchFamily="34" charset="0"/>
              <a:buChar char="•"/>
            </a:pPr>
            <a:r>
              <a:rPr lang="en-US" sz="1400" dirty="0" smtClean="0"/>
              <a:t>   Selected parameter-based physics </a:t>
            </a:r>
          </a:p>
          <a:p>
            <a:pPr>
              <a:buClr>
                <a:schemeClr val="accent1"/>
              </a:buClr>
              <a:buSzPct val="120000"/>
            </a:pPr>
            <a:r>
              <a:rPr lang="en-US" sz="1400" dirty="0" smtClean="0"/>
              <a:t>     model uncertainty within the VASP/ </a:t>
            </a:r>
          </a:p>
          <a:p>
            <a:r>
              <a:rPr lang="en-US" sz="1400" dirty="0" smtClean="0"/>
              <a:t>     PHONON simulation process.</a:t>
            </a:r>
          </a:p>
          <a:p>
            <a:r>
              <a:rPr lang="en-US" sz="800" dirty="0" smtClean="0"/>
              <a:t>     </a:t>
            </a:r>
          </a:p>
          <a:p>
            <a:r>
              <a:rPr lang="en-US" sz="1400" dirty="0" smtClean="0"/>
              <a:t>              (bottom graph) </a:t>
            </a:r>
          </a:p>
          <a:p>
            <a:endParaRPr lang="en-US" sz="1400" dirty="0" smtClean="0"/>
          </a:p>
          <a:p>
            <a:endParaRPr lang="en-US" sz="1400" dirty="0" smtClean="0"/>
          </a:p>
          <a:p>
            <a:pPr>
              <a:buClr>
                <a:schemeClr val="accent1"/>
              </a:buClr>
              <a:buSzPct val="120000"/>
              <a:buFont typeface="Arial" pitchFamily="34" charset="0"/>
              <a:buChar char="•"/>
            </a:pPr>
            <a:r>
              <a:rPr lang="en-US" sz="1400" dirty="0" smtClean="0"/>
              <a:t>   Low-energy region uncertainty</a:t>
            </a:r>
          </a:p>
          <a:p>
            <a:r>
              <a:rPr lang="en-US" sz="1400" dirty="0" smtClean="0"/>
              <a:t>     based on incomplete modeling of</a:t>
            </a:r>
          </a:p>
          <a:p>
            <a:r>
              <a:rPr lang="en-US" sz="1400" dirty="0" smtClean="0"/>
              <a:t>     interplanar forces.</a:t>
            </a:r>
          </a:p>
          <a:p>
            <a:r>
              <a:rPr lang="en-US" sz="800" dirty="0" smtClean="0"/>
              <a:t>     </a:t>
            </a:r>
          </a:p>
          <a:p>
            <a:r>
              <a:rPr lang="en-US" sz="1400" dirty="0" smtClean="0"/>
              <a:t>                 (next slide)     </a:t>
            </a:r>
            <a:endParaRPr lang="en-US" sz="1400" dirty="0"/>
          </a:p>
        </p:txBody>
      </p:sp>
      <p:pic>
        <p:nvPicPr>
          <p:cNvPr id="6" name="Picture 1"/>
          <p:cNvPicPr>
            <a:picLocks noChangeAspect="1" noChangeArrowheads="1"/>
          </p:cNvPicPr>
          <p:nvPr/>
        </p:nvPicPr>
        <p:blipFill>
          <a:blip r:embed="rId2" cstate="print"/>
          <a:srcRect/>
          <a:stretch>
            <a:fillRect/>
          </a:stretch>
        </p:blipFill>
        <p:spPr bwMode="auto">
          <a:xfrm>
            <a:off x="3603712" y="1600200"/>
            <a:ext cx="4502064" cy="22860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657600" y="3962400"/>
            <a:ext cx="4495800" cy="22860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flipH="1">
            <a:off x="3733800" y="4191000"/>
            <a:ext cx="158570" cy="1447800"/>
          </a:xfrm>
          <a:prstGeom prst="rect">
            <a:avLst/>
          </a:prstGeom>
          <a:noFill/>
          <a:ln w="9525">
            <a:noFill/>
            <a:miter lim="800000"/>
            <a:headEnd/>
            <a:tailEnd/>
          </a:ln>
          <a:scene3d>
            <a:camera prst="orthographicFront">
              <a:rot lat="0" lon="10799977" rev="0"/>
            </a:camera>
            <a:lightRig rig="threePt" dir="t"/>
          </a:scene3d>
        </p:spPr>
      </p:pic>
      <p:sp>
        <p:nvSpPr>
          <p:cNvPr id="10" name="Rectangle 9"/>
          <p:cNvSpPr/>
          <p:nvPr/>
        </p:nvSpPr>
        <p:spPr>
          <a:xfrm>
            <a:off x="4191000" y="4114800"/>
            <a:ext cx="1371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DD27A1BA-3471-477A-B5F7-A975E76BCA2C}"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Uncertainty in the Low-Energy Region</a:t>
            </a:r>
            <a:br>
              <a:rPr lang="en-US" sz="3200" b="1" dirty="0" smtClean="0">
                <a:solidFill>
                  <a:schemeClr val="tx2">
                    <a:lumMod val="20000"/>
                    <a:lumOff val="80000"/>
                  </a:schemeClr>
                </a:solidFill>
                <a:latin typeface="Arial" pitchFamily="34" charset="0"/>
                <a:cs typeface="Arial" pitchFamily="34" charset="0"/>
              </a:rPr>
            </a:br>
            <a:r>
              <a:rPr lang="en-US" sz="3200" b="1" dirty="0" smtClean="0">
                <a:solidFill>
                  <a:schemeClr val="tx2">
                    <a:lumMod val="20000"/>
                    <a:lumOff val="80000"/>
                  </a:schemeClr>
                </a:solidFill>
                <a:latin typeface="Arial" pitchFamily="34" charset="0"/>
                <a:cs typeface="Arial" pitchFamily="34" charset="0"/>
              </a:rPr>
              <a:t>of the Phonon Spectrum for Graphite</a:t>
            </a:r>
            <a:endParaRPr lang="en-US" sz="3200" b="1" dirty="0"/>
          </a:p>
        </p:txBody>
      </p:sp>
      <p:sp>
        <p:nvSpPr>
          <p:cNvPr id="5" name="TextBox 4"/>
          <p:cNvSpPr txBox="1"/>
          <p:nvPr/>
        </p:nvSpPr>
        <p:spPr>
          <a:xfrm>
            <a:off x="152400" y="1524000"/>
            <a:ext cx="8915400" cy="1800493"/>
          </a:xfrm>
          <a:prstGeom prst="rect">
            <a:avLst/>
          </a:prstGeom>
          <a:noFill/>
        </p:spPr>
        <p:txBody>
          <a:bodyPr wrap="square" rtlCol="0">
            <a:spAutoFit/>
          </a:bodyPr>
          <a:lstStyle/>
          <a:p>
            <a:pPr>
              <a:buClr>
                <a:schemeClr val="accent1"/>
              </a:buClr>
              <a:buSzPct val="120000"/>
              <a:buFont typeface="Arial" pitchFamily="34" charset="0"/>
              <a:buChar char="•"/>
            </a:pPr>
            <a:r>
              <a:rPr lang="en-US" sz="1300" dirty="0" smtClean="0"/>
              <a:t>   The phonon dispersion relations for graphite predicted by VASP using density functional theory match experimental  </a:t>
            </a:r>
          </a:p>
          <a:p>
            <a:pPr>
              <a:buClr>
                <a:schemeClr val="accent1"/>
              </a:buClr>
              <a:buSzPct val="120000"/>
            </a:pPr>
            <a:r>
              <a:rPr lang="en-US" sz="1300" dirty="0" smtClean="0"/>
              <a:t>     dispersion relations data very well except for very low energy phonons propagating in the out-of-plane direction.  </a:t>
            </a:r>
          </a:p>
          <a:p>
            <a:endParaRPr lang="en-US" sz="1000" dirty="0" smtClean="0"/>
          </a:p>
          <a:p>
            <a:pPr>
              <a:buClr>
                <a:schemeClr val="accent1"/>
              </a:buClr>
              <a:buSzPct val="120000"/>
              <a:buFont typeface="Arial" pitchFamily="34" charset="0"/>
              <a:buChar char="•"/>
            </a:pPr>
            <a:r>
              <a:rPr lang="en-US" sz="1300" dirty="0" smtClean="0"/>
              <a:t>   Density functional theory does not account for Van der Waals forces, and low-energy perpendicular phonon modes </a:t>
            </a:r>
          </a:p>
          <a:p>
            <a:pPr>
              <a:buClr>
                <a:schemeClr val="accent1"/>
              </a:buClr>
              <a:buSzPct val="120000"/>
            </a:pPr>
            <a:r>
              <a:rPr lang="en-US" sz="1300" dirty="0" smtClean="0"/>
              <a:t>     are influenced significantly by Van der Waals forces.</a:t>
            </a:r>
          </a:p>
          <a:p>
            <a:endParaRPr lang="en-US" sz="1000" dirty="0" smtClean="0"/>
          </a:p>
          <a:p>
            <a:pPr>
              <a:buClr>
                <a:schemeClr val="accent1"/>
              </a:buClr>
              <a:buSzPct val="120000"/>
              <a:buFont typeface="Arial" pitchFamily="34" charset="0"/>
              <a:buChar char="•"/>
            </a:pPr>
            <a:r>
              <a:rPr lang="en-US" sz="1300" dirty="0" smtClean="0"/>
              <a:t>   To assess the uncertainty in the low-energy phonon mode population, different sets of experimental dispersion </a:t>
            </a:r>
          </a:p>
          <a:p>
            <a:pPr>
              <a:buClr>
                <a:schemeClr val="accent1"/>
              </a:buClr>
              <a:buSzPct val="120000"/>
            </a:pPr>
            <a:r>
              <a:rPr lang="en-US" sz="1300" dirty="0" smtClean="0"/>
              <a:t>     relations data were examined, and the range of low-energy phonon spectra resulting from this experimental data </a:t>
            </a:r>
          </a:p>
          <a:p>
            <a:pPr>
              <a:buClr>
                <a:schemeClr val="accent1"/>
              </a:buClr>
              <a:buSzPct val="120000"/>
            </a:pPr>
            <a:r>
              <a:rPr lang="en-US" sz="1300" dirty="0" smtClean="0"/>
              <a:t>     was calculated geometrically and compared to the reference VASP/PHONON result.</a:t>
            </a:r>
          </a:p>
        </p:txBody>
      </p:sp>
      <p:graphicFrame>
        <p:nvGraphicFramePr>
          <p:cNvPr id="9218" name="Object 2"/>
          <p:cNvGraphicFramePr>
            <a:graphicFrameLocks noChangeAspect="1"/>
          </p:cNvGraphicFramePr>
          <p:nvPr/>
        </p:nvGraphicFramePr>
        <p:xfrm>
          <a:off x="685800" y="3657600"/>
          <a:ext cx="3619500" cy="2819400"/>
        </p:xfrm>
        <a:graphic>
          <a:graphicData uri="http://schemas.openxmlformats.org/presentationml/2006/ole">
            <p:oleObj spid="_x0000_s9218" name="SPW 10.0 Graph" r:id="rId3" imgW="5755234" imgH="4264762" progId="">
              <p:embed/>
            </p:oleObj>
          </a:graphicData>
        </a:graphic>
      </p:graphicFrame>
      <p:graphicFrame>
        <p:nvGraphicFramePr>
          <p:cNvPr id="9219" name="Object 3"/>
          <p:cNvGraphicFramePr>
            <a:graphicFrameLocks noChangeAspect="1"/>
          </p:cNvGraphicFramePr>
          <p:nvPr/>
        </p:nvGraphicFramePr>
        <p:xfrm>
          <a:off x="4800600" y="3657600"/>
          <a:ext cx="3733800" cy="2823839"/>
        </p:xfrm>
        <a:graphic>
          <a:graphicData uri="http://schemas.openxmlformats.org/presentationml/2006/ole">
            <p:oleObj spid="_x0000_s9219" name="SPW 10.0 Graph" r:id="rId4" imgW="5718658" imgH="4228186" progId="">
              <p:embed/>
            </p:oleObj>
          </a:graphicData>
        </a:graphic>
      </p:graphicFrame>
      <p:sp>
        <p:nvSpPr>
          <p:cNvPr id="8" name="TextBox 7"/>
          <p:cNvSpPr txBox="1"/>
          <p:nvPr/>
        </p:nvSpPr>
        <p:spPr>
          <a:xfrm>
            <a:off x="1219200" y="3505200"/>
            <a:ext cx="2637260" cy="430887"/>
          </a:xfrm>
          <a:prstGeom prst="rect">
            <a:avLst/>
          </a:prstGeom>
          <a:noFill/>
        </p:spPr>
        <p:txBody>
          <a:bodyPr wrap="none" rtlCol="0">
            <a:spAutoFit/>
          </a:bodyPr>
          <a:lstStyle/>
          <a:p>
            <a:r>
              <a:rPr lang="en-US" sz="1100" dirty="0" smtClean="0"/>
              <a:t>Comparison of Phonon Energy Spectra</a:t>
            </a:r>
          </a:p>
          <a:p>
            <a:r>
              <a:rPr lang="en-US" sz="1100" dirty="0" smtClean="0"/>
              <a:t> Calculated by Different Methodologies</a:t>
            </a:r>
          </a:p>
        </p:txBody>
      </p:sp>
      <p:sp>
        <p:nvSpPr>
          <p:cNvPr id="9" name="Rectangle 8"/>
          <p:cNvSpPr/>
          <p:nvPr/>
        </p:nvSpPr>
        <p:spPr>
          <a:xfrm>
            <a:off x="685800" y="4343400"/>
            <a:ext cx="152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4343400"/>
            <a:ext cx="152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53000" y="3505200"/>
            <a:ext cx="3575018" cy="430887"/>
          </a:xfrm>
          <a:prstGeom prst="rect">
            <a:avLst/>
          </a:prstGeom>
          <a:noFill/>
        </p:spPr>
        <p:txBody>
          <a:bodyPr wrap="none" rtlCol="0">
            <a:spAutoFit/>
          </a:bodyPr>
          <a:lstStyle/>
          <a:p>
            <a:r>
              <a:rPr lang="en-US" sz="1100" dirty="0" smtClean="0"/>
              <a:t>Range of Possible Phonon Mode Population Densities</a:t>
            </a:r>
          </a:p>
          <a:p>
            <a:r>
              <a:rPr lang="en-US" sz="1100" dirty="0" smtClean="0"/>
              <a:t>             (Including Experimental Uncertainty)</a:t>
            </a:r>
          </a:p>
        </p:txBody>
      </p:sp>
      <p:pic>
        <p:nvPicPr>
          <p:cNvPr id="12" name="Picture 5"/>
          <p:cNvPicPr>
            <a:picLocks noChangeAspect="1" noChangeArrowheads="1"/>
          </p:cNvPicPr>
          <p:nvPr/>
        </p:nvPicPr>
        <p:blipFill>
          <a:blip r:embed="rId5" cstate="print"/>
          <a:srcRect/>
          <a:stretch>
            <a:fillRect/>
          </a:stretch>
        </p:blipFill>
        <p:spPr bwMode="auto">
          <a:xfrm flipH="1">
            <a:off x="609600" y="4267200"/>
            <a:ext cx="158570" cy="1447800"/>
          </a:xfrm>
          <a:prstGeom prst="rect">
            <a:avLst/>
          </a:prstGeom>
          <a:noFill/>
          <a:ln w="9525">
            <a:noFill/>
            <a:miter lim="800000"/>
            <a:headEnd/>
            <a:tailEnd/>
          </a:ln>
          <a:scene3d>
            <a:camera prst="orthographicFront">
              <a:rot lat="0" lon="10799977" rev="0"/>
            </a:camera>
            <a:lightRig rig="threePt" dir="t"/>
          </a:scene3d>
        </p:spPr>
      </p:pic>
      <p:pic>
        <p:nvPicPr>
          <p:cNvPr id="13" name="Picture 5"/>
          <p:cNvPicPr>
            <a:picLocks noChangeAspect="1" noChangeArrowheads="1"/>
          </p:cNvPicPr>
          <p:nvPr/>
        </p:nvPicPr>
        <p:blipFill>
          <a:blip r:embed="rId5" cstate="print"/>
          <a:srcRect/>
          <a:stretch>
            <a:fillRect/>
          </a:stretch>
        </p:blipFill>
        <p:spPr bwMode="auto">
          <a:xfrm flipH="1">
            <a:off x="4724400" y="4267200"/>
            <a:ext cx="158570" cy="1447800"/>
          </a:xfrm>
          <a:prstGeom prst="rect">
            <a:avLst/>
          </a:prstGeom>
          <a:noFill/>
          <a:ln w="9525">
            <a:noFill/>
            <a:miter lim="800000"/>
            <a:headEnd/>
            <a:tailEnd/>
          </a:ln>
          <a:scene3d>
            <a:camera prst="orthographicFront">
              <a:rot lat="0" lon="10799977" rev="0"/>
            </a:camera>
            <a:lightRig rig="threePt" dir="t"/>
          </a:scene3d>
        </p:spPr>
      </p:pic>
      <p:sp>
        <p:nvSpPr>
          <p:cNvPr id="14" name="Slide Number Placeholder 13"/>
          <p:cNvSpPr>
            <a:spLocks noGrp="1"/>
          </p:cNvSpPr>
          <p:nvPr>
            <p:ph type="sldNum" sz="quarter" idx="12"/>
          </p:nvPr>
        </p:nvSpPr>
        <p:spPr/>
        <p:txBody>
          <a:bodyPr/>
          <a:lstStyle/>
          <a:p>
            <a:fld id="{DD27A1BA-3471-477A-B5F7-A975E76BCA2C}"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700" b="1" dirty="0" smtClean="0">
                <a:solidFill>
                  <a:schemeClr val="tx2">
                    <a:lumMod val="20000"/>
                    <a:lumOff val="80000"/>
                  </a:schemeClr>
                </a:solidFill>
                <a:latin typeface="Arial" pitchFamily="34" charset="0"/>
                <a:cs typeface="Arial" pitchFamily="34" charset="0"/>
              </a:rPr>
              <a:t>Describing a Joint-PDF for the Phonon Spectrum Parameters by Monte Carlo Sampling</a:t>
            </a:r>
            <a:endParaRPr lang="en-US" sz="2700" b="1" dirty="0"/>
          </a:p>
        </p:txBody>
      </p:sp>
      <p:sp>
        <p:nvSpPr>
          <p:cNvPr id="6" name="TextBox 5"/>
          <p:cNvSpPr txBox="1"/>
          <p:nvPr/>
        </p:nvSpPr>
        <p:spPr>
          <a:xfrm>
            <a:off x="152400" y="1571938"/>
            <a:ext cx="8779917" cy="4870564"/>
          </a:xfrm>
          <a:prstGeom prst="rect">
            <a:avLst/>
          </a:prstGeom>
          <a:noFill/>
        </p:spPr>
        <p:txBody>
          <a:bodyPr wrap="square" rtlCol="0">
            <a:spAutoFit/>
          </a:bodyPr>
          <a:lstStyle/>
          <a:p>
            <a:pPr algn="just">
              <a:buClr>
                <a:schemeClr val="accent1"/>
              </a:buClr>
              <a:buSzPct val="120000"/>
              <a:buFont typeface="Arial" pitchFamily="34" charset="0"/>
              <a:buChar char="•"/>
            </a:pPr>
            <a:r>
              <a:rPr lang="en-US" sz="1350" dirty="0" smtClean="0"/>
              <a:t>   Specific aspects of uncertainties in the shape of </a:t>
            </a:r>
            <a:r>
              <a:rPr lang="el-GR" sz="1350" i="1" dirty="0" smtClean="0"/>
              <a:t>ρ</a:t>
            </a:r>
            <a:r>
              <a:rPr lang="en-US" sz="1350" dirty="0" smtClean="0"/>
              <a:t>(</a:t>
            </a:r>
            <a:r>
              <a:rPr lang="el-GR" sz="1350" i="1" dirty="0" smtClean="0"/>
              <a:t>ε</a:t>
            </a:r>
            <a:r>
              <a:rPr lang="en-US" sz="1350" dirty="0" smtClean="0"/>
              <a:t>) may be described by one or more reshaping functions </a:t>
            </a:r>
          </a:p>
          <a:p>
            <a:pPr algn="just">
              <a:buClr>
                <a:schemeClr val="accent1"/>
              </a:buClr>
              <a:buSzPct val="120000"/>
            </a:pPr>
            <a:r>
              <a:rPr lang="en-US" sz="1350" dirty="0" smtClean="0"/>
              <a:t>     that operate, independently or dependently, on any number of the parameters </a:t>
            </a:r>
            <a:r>
              <a:rPr lang="en-US" sz="1350" i="1" dirty="0" smtClean="0"/>
              <a:t>p</a:t>
            </a:r>
            <a:r>
              <a:rPr lang="en-US" sz="1350" i="1" baseline="-25000" dirty="0" smtClean="0"/>
              <a:t>d </a:t>
            </a:r>
            <a:r>
              <a:rPr lang="en-US" sz="1350" i="1" dirty="0" smtClean="0"/>
              <a:t>.  </a:t>
            </a:r>
          </a:p>
          <a:p>
            <a:pPr algn="just"/>
            <a:endParaRPr lang="en-US" sz="1350" i="1" dirty="0" smtClean="0"/>
          </a:p>
          <a:p>
            <a:pPr algn="just">
              <a:buClr>
                <a:schemeClr val="accent1"/>
              </a:buClr>
              <a:buSzPct val="120000"/>
              <a:buFont typeface="Arial" pitchFamily="34" charset="0"/>
              <a:buChar char="•"/>
            </a:pPr>
            <a:r>
              <a:rPr lang="en-US" sz="1350" i="1" dirty="0" smtClean="0"/>
              <a:t>  </a:t>
            </a:r>
            <a:r>
              <a:rPr lang="en-US" sz="1350" dirty="0" smtClean="0"/>
              <a:t> For example, statistical uncertainties could be described by randomly revaluing each </a:t>
            </a:r>
            <a:r>
              <a:rPr lang="en-US" sz="1350" i="1" dirty="0" smtClean="0"/>
              <a:t>p</a:t>
            </a:r>
            <a:r>
              <a:rPr lang="en-US" sz="1350" i="1" baseline="-25000" dirty="0" smtClean="0"/>
              <a:t>d</a:t>
            </a:r>
            <a:r>
              <a:rPr lang="en-US" sz="1350" dirty="0" smtClean="0"/>
              <a:t> according to </a:t>
            </a:r>
          </a:p>
          <a:p>
            <a:pPr algn="just">
              <a:buClr>
                <a:schemeClr val="accent1"/>
              </a:buClr>
              <a:buSzPct val="120000"/>
            </a:pPr>
            <a:r>
              <a:rPr lang="en-US" sz="1350" dirty="0" smtClean="0"/>
              <a:t>     Gaussian distributions with known standard deviations.</a:t>
            </a:r>
          </a:p>
          <a:p>
            <a:pPr algn="just"/>
            <a:endParaRPr lang="en-US" sz="1350" dirty="0" smtClean="0"/>
          </a:p>
          <a:p>
            <a:pPr algn="just">
              <a:buClr>
                <a:schemeClr val="accent1"/>
              </a:buClr>
              <a:buSzPct val="120000"/>
              <a:buFont typeface="Arial" pitchFamily="34" charset="0"/>
              <a:buChar char="•"/>
            </a:pPr>
            <a:r>
              <a:rPr lang="en-US" sz="1350" dirty="0" smtClean="0"/>
              <a:t>   Bounds may be established for the possible shift of features in energy.  This shift may be energy-dependent </a:t>
            </a:r>
          </a:p>
          <a:p>
            <a:pPr algn="just">
              <a:buClr>
                <a:schemeClr val="accent1"/>
              </a:buClr>
              <a:buSzPct val="120000"/>
            </a:pPr>
            <a:r>
              <a:rPr lang="en-US" sz="1350" dirty="0" smtClean="0"/>
              <a:t>     (e.g., for modeling the effect of uncertainty in lattice constants).</a:t>
            </a:r>
          </a:p>
          <a:p>
            <a:pPr algn="just"/>
            <a:endParaRPr lang="en-US" sz="1350" dirty="0" smtClean="0"/>
          </a:p>
          <a:p>
            <a:pPr algn="just">
              <a:buClr>
                <a:schemeClr val="accent1"/>
              </a:buClr>
              <a:buSzPct val="120000"/>
              <a:buFont typeface="Arial" pitchFamily="34" charset="0"/>
              <a:buChar char="•"/>
            </a:pPr>
            <a:r>
              <a:rPr lang="en-US" sz="1350" dirty="0" smtClean="0"/>
              <a:t>   Alternatively, bounds may be established for the possible variation in magnitude of the phonon spectrum in a </a:t>
            </a:r>
          </a:p>
          <a:p>
            <a:pPr algn="just">
              <a:buClr>
                <a:schemeClr val="accent1"/>
              </a:buClr>
              <a:buSzPct val="120000"/>
            </a:pPr>
            <a:r>
              <a:rPr lang="en-US" sz="1350" dirty="0" smtClean="0"/>
              <a:t>     particular energy region</a:t>
            </a:r>
            <a:r>
              <a:rPr lang="en-US" sz="1350" i="1" dirty="0" smtClean="0"/>
              <a:t> </a:t>
            </a:r>
            <a:r>
              <a:rPr lang="en-US" sz="1350" dirty="0" smtClean="0"/>
              <a:t>while maintaining features coupled (e.g., when a comparison is made to other </a:t>
            </a:r>
          </a:p>
          <a:p>
            <a:pPr algn="just">
              <a:buClr>
                <a:schemeClr val="accent1"/>
              </a:buClr>
              <a:buSzPct val="120000"/>
            </a:pPr>
            <a:r>
              <a:rPr lang="en-US" sz="1350" dirty="0" smtClean="0"/>
              <a:t>     calculated spectra or experimental data).</a:t>
            </a:r>
          </a:p>
          <a:p>
            <a:pPr algn="just"/>
            <a:endParaRPr lang="en-US" sz="1350" dirty="0" smtClean="0"/>
          </a:p>
          <a:p>
            <a:pPr algn="just">
              <a:buClr>
                <a:schemeClr val="accent1"/>
              </a:buClr>
              <a:buSzPct val="120000"/>
              <a:buFont typeface="Arial" pitchFamily="34" charset="0"/>
              <a:buChar char="•"/>
            </a:pPr>
            <a:r>
              <a:rPr lang="en-US" sz="1350" dirty="0" smtClean="0"/>
              <a:t>   In general, any number of non-redundant reshaping functions may be defined which operate on </a:t>
            </a:r>
            <a:r>
              <a:rPr lang="en-US" sz="1350" b="1" i="1" dirty="0" smtClean="0"/>
              <a:t>p</a:t>
            </a:r>
            <a:r>
              <a:rPr lang="en-US" sz="1350" dirty="0" smtClean="0"/>
              <a:t>.  Any </a:t>
            </a:r>
          </a:p>
          <a:p>
            <a:pPr algn="just">
              <a:buClr>
                <a:schemeClr val="accent1"/>
              </a:buClr>
              <a:buSzPct val="120000"/>
            </a:pPr>
            <a:r>
              <a:rPr lang="en-US" sz="1350" dirty="0" smtClean="0"/>
              <a:t>     appropriate sampling scheme (e.g., Gaussian or flat) may be used to randomly revalue </a:t>
            </a:r>
            <a:r>
              <a:rPr lang="en-US" sz="1350" b="1" i="1" dirty="0" smtClean="0"/>
              <a:t>p</a:t>
            </a:r>
            <a:r>
              <a:rPr lang="en-US" sz="1350" dirty="0" smtClean="0"/>
              <a:t> according to each </a:t>
            </a:r>
          </a:p>
          <a:p>
            <a:pPr algn="just">
              <a:buClr>
                <a:schemeClr val="accent1"/>
              </a:buClr>
              <a:buSzPct val="120000"/>
            </a:pPr>
            <a:r>
              <a:rPr lang="en-US" sz="1350" dirty="0" smtClean="0"/>
              <a:t>     reshaping function.  </a:t>
            </a:r>
          </a:p>
          <a:p>
            <a:pPr algn="just">
              <a:buFont typeface="Arial" pitchFamily="34" charset="0"/>
              <a:buChar char="•"/>
            </a:pPr>
            <a:endParaRPr lang="en-US" sz="1350" dirty="0" smtClean="0"/>
          </a:p>
          <a:p>
            <a:pPr algn="just">
              <a:buClr>
                <a:schemeClr val="accent1"/>
              </a:buClr>
              <a:buSzPct val="120000"/>
              <a:buFont typeface="Arial" pitchFamily="34" charset="0"/>
              <a:buChar char="•"/>
            </a:pPr>
            <a:r>
              <a:rPr lang="en-US" sz="1350" dirty="0" smtClean="0"/>
              <a:t>   After the sequential application of all reshaping functions, the perturbed </a:t>
            </a:r>
            <a:r>
              <a:rPr lang="en-US" sz="1350" b="1" i="1" dirty="0" smtClean="0"/>
              <a:t>p</a:t>
            </a:r>
            <a:r>
              <a:rPr lang="en-US" sz="1350" dirty="0" smtClean="0"/>
              <a:t> must be renormalized.  This entire </a:t>
            </a:r>
          </a:p>
          <a:p>
            <a:pPr algn="just">
              <a:buClr>
                <a:schemeClr val="accent1"/>
              </a:buClr>
              <a:buSzPct val="120000"/>
            </a:pPr>
            <a:r>
              <a:rPr lang="en-US" sz="1350" dirty="0" smtClean="0"/>
              <a:t>     process constitutes one Monte Carlo trial.</a:t>
            </a:r>
          </a:p>
          <a:p>
            <a:pPr algn="just">
              <a:buClr>
                <a:schemeClr val="accent1"/>
              </a:buClr>
              <a:buSzPct val="120000"/>
            </a:pPr>
            <a:endParaRPr lang="en-US" sz="1350" dirty="0" smtClean="0"/>
          </a:p>
          <a:p>
            <a:pPr algn="just">
              <a:buClr>
                <a:schemeClr val="accent1"/>
              </a:buClr>
              <a:buSzPct val="120000"/>
              <a:buFont typeface="Arial" pitchFamily="34" charset="0"/>
              <a:buChar char="•"/>
            </a:pPr>
            <a:r>
              <a:rPr lang="en-US" sz="1350" dirty="0" smtClean="0">
                <a:solidFill>
                  <a:schemeClr val="accent2"/>
                </a:solidFill>
              </a:rPr>
              <a:t>   </a:t>
            </a:r>
            <a:r>
              <a:rPr lang="en-US" sz="1350" dirty="0" smtClean="0">
                <a:solidFill>
                  <a:srgbClr val="C00000"/>
                </a:solidFill>
              </a:rPr>
              <a:t>Applying reshaping functions to a parameterized phonon spectrum allows a geometric description of statistical </a:t>
            </a:r>
          </a:p>
          <a:p>
            <a:pPr algn="just">
              <a:buClr>
                <a:schemeClr val="accent1"/>
              </a:buClr>
              <a:buSzPct val="120000"/>
            </a:pPr>
            <a:r>
              <a:rPr lang="en-US" sz="1350" dirty="0" smtClean="0">
                <a:solidFill>
                  <a:srgbClr val="C00000"/>
                </a:solidFill>
              </a:rPr>
              <a:t>     and systematic uncertainties in </a:t>
            </a:r>
            <a:r>
              <a:rPr lang="el-GR" sz="1350" i="1" dirty="0" smtClean="0">
                <a:solidFill>
                  <a:srgbClr val="C00000"/>
                </a:solidFill>
              </a:rPr>
              <a:t>ρ</a:t>
            </a:r>
            <a:r>
              <a:rPr lang="en-US" sz="1350" dirty="0" smtClean="0">
                <a:solidFill>
                  <a:srgbClr val="C00000"/>
                </a:solidFill>
              </a:rPr>
              <a:t>(</a:t>
            </a:r>
            <a:r>
              <a:rPr lang="el-GR" sz="1350" i="1" dirty="0" smtClean="0">
                <a:solidFill>
                  <a:srgbClr val="C00000"/>
                </a:solidFill>
              </a:rPr>
              <a:t>ε</a:t>
            </a:r>
            <a:r>
              <a:rPr lang="en-US" sz="1350" dirty="0" smtClean="0">
                <a:solidFill>
                  <a:srgbClr val="C00000"/>
                </a:solidFill>
              </a:rPr>
              <a:t>) in the physical context of phonon mode density </a:t>
            </a:r>
            <a:r>
              <a:rPr lang="en-US" sz="1350" i="1" dirty="0" smtClean="0">
                <a:solidFill>
                  <a:srgbClr val="C00000"/>
                </a:solidFill>
              </a:rPr>
              <a:t>regardless of the </a:t>
            </a:r>
          </a:p>
          <a:p>
            <a:pPr algn="just">
              <a:buClr>
                <a:schemeClr val="accent1"/>
              </a:buClr>
              <a:buSzPct val="120000"/>
            </a:pPr>
            <a:r>
              <a:rPr lang="en-US" sz="1350" i="1" dirty="0" smtClean="0">
                <a:solidFill>
                  <a:srgbClr val="C00000"/>
                </a:solidFill>
              </a:rPr>
              <a:t>     methodology employed in generating </a:t>
            </a:r>
            <a:r>
              <a:rPr lang="el-GR" sz="1350" i="1" dirty="0" smtClean="0">
                <a:solidFill>
                  <a:srgbClr val="C00000"/>
                </a:solidFill>
              </a:rPr>
              <a:t>ρ</a:t>
            </a:r>
            <a:r>
              <a:rPr lang="en-US" sz="1350" dirty="0" smtClean="0">
                <a:solidFill>
                  <a:srgbClr val="C00000"/>
                </a:solidFill>
              </a:rPr>
              <a:t>(</a:t>
            </a:r>
            <a:r>
              <a:rPr lang="el-GR" sz="1350" i="1" dirty="0" smtClean="0">
                <a:solidFill>
                  <a:srgbClr val="C00000"/>
                </a:solidFill>
              </a:rPr>
              <a:t>ε</a:t>
            </a:r>
            <a:r>
              <a:rPr lang="en-US" sz="1350" dirty="0" smtClean="0">
                <a:solidFill>
                  <a:srgbClr val="C00000"/>
                </a:solidFill>
              </a:rPr>
              <a:t>).  </a:t>
            </a:r>
            <a:endParaRPr lang="en-US" sz="1350" i="1" dirty="0" smtClean="0"/>
          </a:p>
        </p:txBody>
      </p:sp>
      <p:sp>
        <p:nvSpPr>
          <p:cNvPr id="5" name="Slide Number Placeholder 4"/>
          <p:cNvSpPr>
            <a:spLocks noGrp="1"/>
          </p:cNvSpPr>
          <p:nvPr>
            <p:ph type="sldNum" sz="quarter" idx="12"/>
          </p:nvPr>
        </p:nvSpPr>
        <p:spPr/>
        <p:txBody>
          <a:bodyPr/>
          <a:lstStyle/>
          <a:p>
            <a:fld id="{DD27A1BA-3471-477A-B5F7-A975E76BCA2C}"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lumMod val="20000"/>
                    <a:lumOff val="80000"/>
                  </a:schemeClr>
                </a:solidFill>
                <a:latin typeface="+mn-lt"/>
              </a:rPr>
              <a:t>Uncertainty Calculation Methodology</a:t>
            </a:r>
            <a:endParaRPr lang="en-US" sz="3200" b="1" dirty="0">
              <a:solidFill>
                <a:schemeClr val="tx2">
                  <a:lumMod val="20000"/>
                  <a:lumOff val="80000"/>
                </a:schemeClr>
              </a:solidFill>
              <a:latin typeface="+mn-lt"/>
            </a:endParaRPr>
          </a:p>
        </p:txBody>
      </p:sp>
      <p:pic>
        <p:nvPicPr>
          <p:cNvPr id="12290" name="Picture 2" descr="C:\Users\holmesjc\AppData\Local\Temp\1\msohtmlclip1\01\clip_image001.png"/>
          <p:cNvPicPr>
            <a:picLocks noChangeAspect="1" noChangeArrowheads="1"/>
          </p:cNvPicPr>
          <p:nvPr/>
        </p:nvPicPr>
        <p:blipFill>
          <a:blip r:embed="rId2" cstate="print"/>
          <a:srcRect/>
          <a:stretch>
            <a:fillRect/>
          </a:stretch>
        </p:blipFill>
        <p:spPr bwMode="auto">
          <a:xfrm>
            <a:off x="3810000" y="1524000"/>
            <a:ext cx="4876800" cy="4953000"/>
          </a:xfrm>
          <a:prstGeom prst="rect">
            <a:avLst/>
          </a:prstGeom>
          <a:noFill/>
        </p:spPr>
      </p:pic>
      <p:sp>
        <p:nvSpPr>
          <p:cNvPr id="6" name="TextBox 5"/>
          <p:cNvSpPr txBox="1"/>
          <p:nvPr/>
        </p:nvSpPr>
        <p:spPr>
          <a:xfrm>
            <a:off x="304800" y="1600200"/>
            <a:ext cx="3476273" cy="3416320"/>
          </a:xfrm>
          <a:prstGeom prst="rect">
            <a:avLst/>
          </a:prstGeom>
          <a:noFill/>
        </p:spPr>
        <p:txBody>
          <a:bodyPr wrap="none" rtlCol="0">
            <a:spAutoFit/>
          </a:bodyPr>
          <a:lstStyle/>
          <a:p>
            <a:r>
              <a:rPr lang="en-US" dirty="0" smtClean="0"/>
              <a:t>Flowchart demonstrating the</a:t>
            </a:r>
          </a:p>
          <a:p>
            <a:r>
              <a:rPr lang="en-US" dirty="0" smtClean="0"/>
              <a:t>methodology for calculating</a:t>
            </a:r>
          </a:p>
          <a:p>
            <a:r>
              <a:rPr lang="en-US" dirty="0" smtClean="0"/>
              <a:t>uncertainties and covariances</a:t>
            </a:r>
          </a:p>
          <a:p>
            <a:r>
              <a:rPr lang="en-US" dirty="0" smtClean="0"/>
              <a:t>in the phonon energy spectrum</a:t>
            </a:r>
          </a:p>
          <a:p>
            <a:r>
              <a:rPr lang="en-US" dirty="0" smtClean="0"/>
              <a:t>and in differential and integral</a:t>
            </a:r>
          </a:p>
          <a:p>
            <a:r>
              <a:rPr lang="en-US" dirty="0" smtClean="0"/>
              <a:t>scattering cross sections.</a:t>
            </a:r>
          </a:p>
          <a:p>
            <a:endParaRPr lang="en-US" dirty="0" smtClean="0"/>
          </a:p>
          <a:p>
            <a:endParaRPr lang="en-US" dirty="0" smtClean="0"/>
          </a:p>
          <a:p>
            <a:r>
              <a:rPr lang="en-US" dirty="0" smtClean="0"/>
              <a:t>Calculations for the phonon</a:t>
            </a:r>
          </a:p>
          <a:p>
            <a:r>
              <a:rPr lang="en-US" dirty="0" smtClean="0"/>
              <a:t>spectrum are on the left side</a:t>
            </a:r>
          </a:p>
          <a:p>
            <a:r>
              <a:rPr lang="en-US" dirty="0" smtClean="0"/>
              <a:t>and calculations for cross</a:t>
            </a:r>
          </a:p>
          <a:p>
            <a:r>
              <a:rPr lang="en-US" dirty="0" smtClean="0"/>
              <a:t>sections are on the right side.</a:t>
            </a:r>
            <a:endParaRPr lang="en-US" dirty="0"/>
          </a:p>
        </p:txBody>
      </p:sp>
      <p:sp>
        <p:nvSpPr>
          <p:cNvPr id="7" name="Slide Number Placeholder 6"/>
          <p:cNvSpPr>
            <a:spLocks noGrp="1"/>
          </p:cNvSpPr>
          <p:nvPr>
            <p:ph type="sldNum" sz="quarter" idx="12"/>
          </p:nvPr>
        </p:nvSpPr>
        <p:spPr/>
        <p:txBody>
          <a:bodyPr/>
          <a:lstStyle/>
          <a:p>
            <a:fld id="{DD27A1BA-3471-477A-B5F7-A975E76BCA2C}"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600200"/>
            <a:ext cx="3581400" cy="3108543"/>
          </a:xfrm>
          <a:prstGeom prst="rect">
            <a:avLst/>
          </a:prstGeom>
          <a:noFill/>
        </p:spPr>
        <p:txBody>
          <a:bodyPr wrap="square" rtlCol="0">
            <a:spAutoFit/>
          </a:bodyPr>
          <a:lstStyle/>
          <a:p>
            <a:pPr>
              <a:buClr>
                <a:schemeClr val="accent1"/>
              </a:buClr>
              <a:buSzPct val="120000"/>
              <a:buFont typeface="Arial" pitchFamily="34" charset="0"/>
              <a:buChar char="•"/>
            </a:pPr>
            <a:r>
              <a:rPr lang="en-US" sz="1400" dirty="0" smtClean="0"/>
              <a:t>   Reshaping functions are applied to </a:t>
            </a:r>
            <a:r>
              <a:rPr lang="en-US" sz="1400" b="1" i="1" dirty="0" smtClean="0"/>
              <a:t>p</a:t>
            </a:r>
            <a:r>
              <a:rPr lang="en-US" sz="1400" dirty="0" smtClean="0"/>
              <a:t> to   </a:t>
            </a:r>
          </a:p>
          <a:p>
            <a:r>
              <a:rPr lang="en-US" sz="1400" dirty="0" smtClean="0"/>
              <a:t>     account for statistical uncertainties,   </a:t>
            </a:r>
          </a:p>
          <a:p>
            <a:r>
              <a:rPr lang="en-US" sz="1400" dirty="0" smtClean="0"/>
              <a:t>     selected VASP/PHONON parameter  </a:t>
            </a:r>
          </a:p>
          <a:p>
            <a:r>
              <a:rPr lang="en-US" sz="1400" dirty="0" smtClean="0"/>
              <a:t>     uncertainties, and uncertainties in the </a:t>
            </a:r>
          </a:p>
          <a:p>
            <a:r>
              <a:rPr lang="en-US" sz="1400" dirty="0" smtClean="0"/>
              <a:t>     low-energy region of the spectrum </a:t>
            </a:r>
          </a:p>
          <a:p>
            <a:r>
              <a:rPr lang="en-US" sz="1400" dirty="0" smtClean="0"/>
              <a:t>     resulting primarily from an incomplete </a:t>
            </a:r>
          </a:p>
          <a:p>
            <a:r>
              <a:rPr lang="en-US" sz="1400" dirty="0" smtClean="0"/>
              <a:t>     description of interplanar forces.</a:t>
            </a:r>
          </a:p>
          <a:p>
            <a:endParaRPr lang="en-US" sz="1400" dirty="0" smtClean="0"/>
          </a:p>
          <a:p>
            <a:pPr>
              <a:buClr>
                <a:schemeClr val="accent1"/>
              </a:buClr>
              <a:buSzPct val="120000"/>
              <a:buFont typeface="Arial" pitchFamily="34" charset="0"/>
              <a:buChar char="•"/>
            </a:pPr>
            <a:r>
              <a:rPr lang="en-US" sz="1400" dirty="0" smtClean="0"/>
              <a:t>   500 Monte Carlo trials were carried out, </a:t>
            </a:r>
          </a:p>
          <a:p>
            <a:r>
              <a:rPr lang="en-US" sz="1400" dirty="0" smtClean="0"/>
              <a:t>     resulting in 500 normalized phonon  </a:t>
            </a:r>
          </a:p>
          <a:p>
            <a:r>
              <a:rPr lang="en-US" sz="1400" dirty="0" smtClean="0"/>
              <a:t>     spectra representing the expected </a:t>
            </a:r>
          </a:p>
          <a:p>
            <a:r>
              <a:rPr lang="en-US" sz="1400" dirty="0" smtClean="0"/>
              <a:t>     range and probable distribution of </a:t>
            </a:r>
          </a:p>
          <a:p>
            <a:r>
              <a:rPr lang="en-US" sz="1400" dirty="0" smtClean="0"/>
              <a:t>     spectral shapes for the phonon energy </a:t>
            </a:r>
          </a:p>
          <a:p>
            <a:r>
              <a:rPr lang="en-US" sz="1400" dirty="0" smtClean="0"/>
              <a:t>     spectrum of graphite.</a:t>
            </a:r>
            <a:endParaRPr lang="en-US" sz="1400" dirty="0"/>
          </a:p>
        </p:txBody>
      </p:sp>
      <p:sp>
        <p:nvSpPr>
          <p:cNvPr id="5"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Uncertainty Results in the Phonon Spectrum for Graphite</a:t>
            </a:r>
            <a:endParaRPr lang="en-US" sz="3200" b="1" dirty="0"/>
          </a:p>
        </p:txBody>
      </p:sp>
      <p:graphicFrame>
        <p:nvGraphicFramePr>
          <p:cNvPr id="10242" name="Object 2"/>
          <p:cNvGraphicFramePr>
            <a:graphicFrameLocks noChangeAspect="1"/>
          </p:cNvGraphicFramePr>
          <p:nvPr/>
        </p:nvGraphicFramePr>
        <p:xfrm>
          <a:off x="3962400" y="1447800"/>
          <a:ext cx="4775200" cy="2520134"/>
        </p:xfrm>
        <a:graphic>
          <a:graphicData uri="http://schemas.openxmlformats.org/presentationml/2006/ole">
            <p:oleObj spid="_x0000_s10242" name="SPW 10.0 Graph" r:id="rId3" imgW="6227978" imgH="4380890" progId="">
              <p:embed/>
            </p:oleObj>
          </a:graphicData>
        </a:graphic>
      </p:graphicFrame>
      <p:pic>
        <p:nvPicPr>
          <p:cNvPr id="7" name="Picture 4"/>
          <p:cNvPicPr>
            <a:picLocks noChangeAspect="1" noChangeArrowheads="1"/>
          </p:cNvPicPr>
          <p:nvPr/>
        </p:nvPicPr>
        <p:blipFill>
          <a:blip r:embed="rId4" cstate="print"/>
          <a:srcRect/>
          <a:stretch>
            <a:fillRect/>
          </a:stretch>
        </p:blipFill>
        <p:spPr bwMode="auto">
          <a:xfrm>
            <a:off x="3886200" y="4038600"/>
            <a:ext cx="4648200" cy="2438400"/>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flipH="1">
            <a:off x="3962400" y="1981200"/>
            <a:ext cx="158570" cy="1447800"/>
          </a:xfrm>
          <a:prstGeom prst="rect">
            <a:avLst/>
          </a:prstGeom>
          <a:noFill/>
          <a:ln w="9525">
            <a:noFill/>
            <a:miter lim="800000"/>
            <a:headEnd/>
            <a:tailEnd/>
          </a:ln>
          <a:scene3d>
            <a:camera prst="orthographicFront">
              <a:rot lat="0" lon="10799977" rev="0"/>
            </a:camera>
            <a:lightRig rig="threePt" dir="t"/>
          </a:scene3d>
        </p:spPr>
      </p:pic>
      <p:sp>
        <p:nvSpPr>
          <p:cNvPr id="9" name="Slide Number Placeholder 8"/>
          <p:cNvSpPr>
            <a:spLocks noGrp="1"/>
          </p:cNvSpPr>
          <p:nvPr>
            <p:ph type="sldNum" sz="quarter" idx="12"/>
          </p:nvPr>
        </p:nvSpPr>
        <p:spPr/>
        <p:txBody>
          <a:bodyPr/>
          <a:lstStyle/>
          <a:p>
            <a:fld id="{DD27A1BA-3471-477A-B5F7-A975E76BCA2C}"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Correlation Matrix for the Graphite</a:t>
            </a:r>
            <a:br>
              <a:rPr lang="en-US" sz="3200" b="1" dirty="0" smtClean="0">
                <a:solidFill>
                  <a:schemeClr val="tx2">
                    <a:lumMod val="20000"/>
                    <a:lumOff val="80000"/>
                  </a:schemeClr>
                </a:solidFill>
                <a:latin typeface="Arial" pitchFamily="34" charset="0"/>
                <a:cs typeface="Arial" pitchFamily="34" charset="0"/>
              </a:rPr>
            </a:br>
            <a:r>
              <a:rPr lang="en-US" sz="3200" b="1" dirty="0" smtClean="0">
                <a:solidFill>
                  <a:schemeClr val="tx2">
                    <a:lumMod val="20000"/>
                    <a:lumOff val="80000"/>
                  </a:schemeClr>
                </a:solidFill>
                <a:latin typeface="Arial" pitchFamily="34" charset="0"/>
                <a:cs typeface="Arial" pitchFamily="34" charset="0"/>
              </a:rPr>
              <a:t>Phonon Spectrum</a:t>
            </a:r>
            <a:endParaRPr lang="en-US" sz="3200" b="1" dirty="0"/>
          </a:p>
        </p:txBody>
      </p:sp>
      <p:pic>
        <p:nvPicPr>
          <p:cNvPr id="5" name="Picture 2"/>
          <p:cNvPicPr>
            <a:picLocks noChangeAspect="1" noChangeArrowheads="1"/>
          </p:cNvPicPr>
          <p:nvPr/>
        </p:nvPicPr>
        <p:blipFill>
          <a:blip r:embed="rId2" cstate="print"/>
          <a:srcRect/>
          <a:stretch>
            <a:fillRect/>
          </a:stretch>
        </p:blipFill>
        <p:spPr bwMode="auto">
          <a:xfrm>
            <a:off x="1524000" y="1676400"/>
            <a:ext cx="6096000" cy="466850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D27A1BA-3471-477A-B5F7-A975E76BCA2C}"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20000"/>
                    <a:lumOff val="80000"/>
                  </a:schemeClr>
                </a:solidFill>
                <a:latin typeface="+mn-lt"/>
              </a:rPr>
              <a:t>Motivation</a:t>
            </a:r>
            <a:endParaRPr lang="en-US" b="1" dirty="0">
              <a:solidFill>
                <a:schemeClr val="tx2">
                  <a:lumMod val="20000"/>
                  <a:lumOff val="80000"/>
                </a:schemeClr>
              </a:solidFill>
              <a:latin typeface="+mn-lt"/>
            </a:endParaRPr>
          </a:p>
        </p:txBody>
      </p:sp>
      <p:sp>
        <p:nvSpPr>
          <p:cNvPr id="3" name="Content Placeholder 2"/>
          <p:cNvSpPr>
            <a:spLocks noGrp="1"/>
          </p:cNvSpPr>
          <p:nvPr>
            <p:ph idx="1"/>
          </p:nvPr>
        </p:nvSpPr>
        <p:spPr>
          <a:xfrm>
            <a:off x="304800" y="1828800"/>
            <a:ext cx="8458200" cy="4572000"/>
          </a:xfrm>
        </p:spPr>
        <p:txBody>
          <a:bodyPr>
            <a:normAutofit/>
          </a:bodyPr>
          <a:lstStyle/>
          <a:p>
            <a:pPr marL="342900" indent="-342900" algn="just">
              <a:buClr>
                <a:schemeClr val="accent1"/>
              </a:buClr>
              <a:buSzPct val="100000"/>
              <a:buFont typeface="+mj-lt"/>
              <a:buAutoNum type="arabicPeriod"/>
            </a:pPr>
            <a:r>
              <a:rPr lang="en-US" altLang="zh-CN" sz="1400" dirty="0" smtClean="0">
                <a:cs typeface="Times New Roman" pitchFamily="18" charset="0"/>
              </a:rPr>
              <a:t>For systems with a significant thermal neutron population, calculated system response parameters can be very sensitive to the supplied thermal neutron scattering cross section data.</a:t>
            </a:r>
          </a:p>
          <a:p>
            <a:pPr marL="342900" indent="-342900" algn="just">
              <a:buClr>
                <a:schemeClr val="accent1"/>
              </a:buClr>
              <a:buSzPct val="100000"/>
              <a:buFont typeface="+mj-lt"/>
              <a:buAutoNum type="arabicPeriod"/>
            </a:pPr>
            <a:endParaRPr lang="en-US" altLang="zh-CN" sz="1400" dirty="0" smtClean="0">
              <a:cs typeface="Times New Roman" pitchFamily="18" charset="0"/>
            </a:endParaRPr>
          </a:p>
          <a:p>
            <a:pPr marL="342900" indent="-342900" algn="just">
              <a:buClr>
                <a:schemeClr val="accent1"/>
              </a:buClr>
              <a:buSzPct val="100000"/>
              <a:buFont typeface="+mj-lt"/>
              <a:buAutoNum type="arabicPeriod"/>
            </a:pPr>
            <a:r>
              <a:rPr lang="en-US" altLang="zh-CN" sz="1400" dirty="0" smtClean="0">
                <a:cs typeface="Times New Roman" pitchFamily="18" charset="0"/>
              </a:rPr>
              <a:t>In these situations, any assessment of the impact of nuclear data uncertainties on system response parameter uncertainties is </a:t>
            </a:r>
            <a:r>
              <a:rPr lang="en-US" altLang="zh-CN" sz="1400" dirty="0" smtClean="0">
                <a:solidFill>
                  <a:srgbClr val="C00000"/>
                </a:solidFill>
                <a:cs typeface="Times New Roman" pitchFamily="18" charset="0"/>
              </a:rPr>
              <a:t>incomplete</a:t>
            </a:r>
            <a:r>
              <a:rPr lang="en-US" altLang="zh-CN" sz="1400" dirty="0" smtClean="0">
                <a:cs typeface="Times New Roman" pitchFamily="18" charset="0"/>
              </a:rPr>
              <a:t> without accounting for uncertainties and correlations in the supplied thermal scattering cross section data.</a:t>
            </a:r>
          </a:p>
          <a:p>
            <a:pPr marL="342900" indent="-342900" algn="just">
              <a:buClr>
                <a:schemeClr val="accent1"/>
              </a:buClr>
              <a:buSzPct val="100000"/>
              <a:buFont typeface="+mj-lt"/>
              <a:buAutoNum type="arabicPeriod"/>
            </a:pPr>
            <a:endParaRPr lang="en-US" altLang="zh-CN" sz="1400" dirty="0" smtClean="0">
              <a:cs typeface="Times New Roman" pitchFamily="18" charset="0"/>
            </a:endParaRPr>
          </a:p>
          <a:p>
            <a:pPr marL="342900" lvl="0" indent="-342900" algn="just">
              <a:buClr>
                <a:schemeClr val="accent1"/>
              </a:buClr>
              <a:buSzPct val="100000"/>
              <a:buFont typeface="+mj-lt"/>
              <a:buAutoNum type="arabicPeriod"/>
            </a:pPr>
            <a:r>
              <a:rPr lang="en-US" altLang="zh-CN" sz="1400" dirty="0" smtClean="0">
                <a:cs typeface="Times New Roman" pitchFamily="18" charset="0"/>
              </a:rPr>
              <a:t>For inelastic scattering, differential and integral thermal scattering cross sections are typically calculated by numerical integration of the double-differential </a:t>
            </a:r>
            <a:r>
              <a:rPr lang="en-US" sz="1400" dirty="0" smtClean="0">
                <a:ea typeface="Times New Roman"/>
                <a:cs typeface="Times New Roman"/>
              </a:rPr>
              <a:t>thermal scattering law, </a:t>
            </a:r>
            <a:r>
              <a:rPr lang="en-US" altLang="zh-CN" sz="1400" i="1" dirty="0" smtClean="0">
                <a:cs typeface="Times New Roman" pitchFamily="18" charset="0"/>
              </a:rPr>
              <a:t>S</a:t>
            </a:r>
            <a:r>
              <a:rPr lang="en-US" altLang="zh-CN" sz="1400" dirty="0" smtClean="0">
                <a:cs typeface="Times New Roman" pitchFamily="18" charset="0"/>
              </a:rPr>
              <a:t>(</a:t>
            </a:r>
            <a:r>
              <a:rPr lang="en-US" sz="1400" i="1" dirty="0" smtClean="0">
                <a:ea typeface="Times New Roman"/>
                <a:cs typeface="Times New Roman"/>
              </a:rPr>
              <a:t>α</a:t>
            </a:r>
            <a:r>
              <a:rPr lang="en-US" sz="1400" dirty="0" smtClean="0">
                <a:ea typeface="Times New Roman"/>
                <a:cs typeface="Times New Roman"/>
              </a:rPr>
              <a:t>,</a:t>
            </a:r>
            <a:r>
              <a:rPr lang="en-US" sz="1400" i="1" dirty="0" smtClean="0">
                <a:ea typeface="Times New Roman"/>
                <a:cs typeface="Times New Roman"/>
              </a:rPr>
              <a:t>β</a:t>
            </a:r>
            <a:r>
              <a:rPr lang="en-US" sz="1400" dirty="0" smtClean="0">
                <a:ea typeface="Times New Roman"/>
                <a:cs typeface="Times New Roman"/>
              </a:rPr>
              <a:t>),</a:t>
            </a:r>
            <a:r>
              <a:rPr lang="en-US" sz="1400" i="1" dirty="0" smtClean="0">
                <a:ea typeface="Times New Roman"/>
                <a:cs typeface="Times New Roman"/>
              </a:rPr>
              <a:t> </a:t>
            </a:r>
            <a:r>
              <a:rPr lang="en-US" sz="1400" dirty="0" smtClean="0">
                <a:ea typeface="Times New Roman"/>
                <a:cs typeface="Times New Roman"/>
              </a:rPr>
              <a:t>tabulated in ENDF File 7.  </a:t>
            </a:r>
            <a:endParaRPr lang="en-US" altLang="zh-CN" sz="1400" dirty="0" smtClean="0">
              <a:cs typeface="Times New Roman" pitchFamily="18" charset="0"/>
            </a:endParaRPr>
          </a:p>
          <a:p>
            <a:pPr marL="342900" lvl="0" indent="-342900" algn="just">
              <a:buClr>
                <a:schemeClr val="accent1"/>
              </a:buClr>
              <a:buSzPct val="100000"/>
              <a:buFont typeface="+mj-lt"/>
              <a:buAutoNum type="arabicPeriod"/>
            </a:pPr>
            <a:endParaRPr lang="en-US" altLang="zh-CN" sz="1400" dirty="0" smtClean="0">
              <a:cs typeface="Times New Roman" pitchFamily="18" charset="0"/>
            </a:endParaRPr>
          </a:p>
          <a:p>
            <a:pPr marL="342900" lvl="0" indent="-342900" algn="just">
              <a:buClr>
                <a:schemeClr val="accent1"/>
              </a:buClr>
              <a:buSzPct val="100000"/>
              <a:buFont typeface="+mj-lt"/>
              <a:buAutoNum type="arabicPeriod"/>
            </a:pPr>
            <a:r>
              <a:rPr lang="en-US" altLang="zh-CN" sz="1400" dirty="0" smtClean="0">
                <a:cs typeface="Times New Roman" pitchFamily="18" charset="0"/>
              </a:rPr>
              <a:t>Published ENDF File 7 </a:t>
            </a:r>
            <a:r>
              <a:rPr lang="en-US" altLang="zh-CN" sz="1400" i="1" dirty="0" smtClean="0">
                <a:cs typeface="Times New Roman" pitchFamily="18" charset="0"/>
              </a:rPr>
              <a:t>S</a:t>
            </a:r>
            <a:r>
              <a:rPr lang="en-US" altLang="zh-CN" sz="1400" dirty="0" smtClean="0">
                <a:cs typeface="Times New Roman" pitchFamily="18" charset="0"/>
              </a:rPr>
              <a:t>(</a:t>
            </a:r>
            <a:r>
              <a:rPr lang="en-US" sz="1400" i="1" dirty="0" smtClean="0">
                <a:ea typeface="Times New Roman"/>
                <a:cs typeface="Times New Roman"/>
              </a:rPr>
              <a:t>α</a:t>
            </a:r>
            <a:r>
              <a:rPr lang="en-US" sz="1400" dirty="0" smtClean="0">
                <a:ea typeface="Times New Roman"/>
                <a:cs typeface="Times New Roman"/>
              </a:rPr>
              <a:t>,</a:t>
            </a:r>
            <a:r>
              <a:rPr lang="en-US" sz="1400" i="1" dirty="0" smtClean="0">
                <a:ea typeface="Times New Roman"/>
                <a:cs typeface="Times New Roman"/>
              </a:rPr>
              <a:t>β</a:t>
            </a:r>
            <a:r>
              <a:rPr lang="en-US" sz="1400" dirty="0" smtClean="0">
                <a:ea typeface="Times New Roman"/>
                <a:cs typeface="Times New Roman"/>
              </a:rPr>
              <a:t>)</a:t>
            </a:r>
            <a:r>
              <a:rPr lang="en-US" sz="1400" i="1" dirty="0" smtClean="0">
                <a:ea typeface="Times New Roman"/>
                <a:cs typeface="Times New Roman"/>
              </a:rPr>
              <a:t> </a:t>
            </a:r>
            <a:r>
              <a:rPr lang="en-US" sz="1400" dirty="0" smtClean="0">
                <a:ea typeface="Times New Roman"/>
                <a:cs typeface="Times New Roman"/>
              </a:rPr>
              <a:t>data is calculated theoretically based on fundamental scattering physics models.  In particular, </a:t>
            </a:r>
            <a:r>
              <a:rPr lang="en-US" altLang="zh-CN" sz="1400" i="1" dirty="0" smtClean="0">
                <a:cs typeface="Times New Roman" pitchFamily="18" charset="0"/>
              </a:rPr>
              <a:t>S</a:t>
            </a:r>
            <a:r>
              <a:rPr lang="en-US" altLang="zh-CN" sz="1400" dirty="0" smtClean="0">
                <a:cs typeface="Times New Roman" pitchFamily="18" charset="0"/>
              </a:rPr>
              <a:t>(</a:t>
            </a:r>
            <a:r>
              <a:rPr lang="en-US" sz="1400" i="1" dirty="0" smtClean="0">
                <a:ea typeface="Times New Roman"/>
                <a:cs typeface="Times New Roman"/>
              </a:rPr>
              <a:t>α</a:t>
            </a:r>
            <a:r>
              <a:rPr lang="en-US" sz="1400" dirty="0" smtClean="0">
                <a:ea typeface="Times New Roman"/>
                <a:cs typeface="Times New Roman"/>
              </a:rPr>
              <a:t>,</a:t>
            </a:r>
            <a:r>
              <a:rPr lang="en-US" sz="1400" i="1" dirty="0" smtClean="0">
                <a:ea typeface="Times New Roman"/>
                <a:cs typeface="Times New Roman"/>
              </a:rPr>
              <a:t>β</a:t>
            </a:r>
            <a:r>
              <a:rPr lang="en-US" sz="1400" dirty="0" smtClean="0">
                <a:ea typeface="Times New Roman"/>
                <a:cs typeface="Times New Roman"/>
              </a:rPr>
              <a:t>) is conventionally calculated based on a supplied excitation mode energy spectrum for the material’s interatomic structure.               </a:t>
            </a:r>
          </a:p>
          <a:p>
            <a:pPr marL="342900" lvl="0" indent="-342900" algn="just">
              <a:buClr>
                <a:schemeClr val="accent1"/>
              </a:buClr>
              <a:buSzPct val="100000"/>
              <a:buFont typeface="+mj-lt"/>
              <a:buAutoNum type="arabicPeriod"/>
            </a:pPr>
            <a:endParaRPr lang="en-US" altLang="zh-CN" sz="1400" dirty="0" smtClean="0">
              <a:cs typeface="Times New Roman"/>
            </a:endParaRPr>
          </a:p>
          <a:p>
            <a:pPr marL="342900" indent="-342900" algn="just">
              <a:buClr>
                <a:schemeClr val="accent1"/>
              </a:buClr>
              <a:buSzPct val="100000"/>
              <a:buFont typeface="+mj-lt"/>
              <a:buAutoNum type="arabicPeriod"/>
            </a:pPr>
            <a:r>
              <a:rPr lang="en-US" altLang="zh-CN" sz="1400" dirty="0" smtClean="0">
                <a:solidFill>
                  <a:srgbClr val="000000"/>
                </a:solidFill>
                <a:cs typeface="Times New Roman" pitchFamily="18" charset="0"/>
              </a:rPr>
              <a:t>Currently, no published ENDF File 7 libraries contain covariance data.  </a:t>
            </a:r>
            <a:r>
              <a:rPr lang="en-US" altLang="zh-CN" sz="1400" dirty="0" smtClean="0">
                <a:solidFill>
                  <a:srgbClr val="C00000"/>
                </a:solidFill>
                <a:cs typeface="Times New Roman" pitchFamily="18" charset="0"/>
              </a:rPr>
              <a:t>Furthermore, no accepted procedure exists for quantifying or representing covariances for theoretically generated </a:t>
            </a:r>
            <a:r>
              <a:rPr lang="en-US" altLang="zh-CN" sz="1400" i="1" dirty="0" smtClean="0">
                <a:solidFill>
                  <a:srgbClr val="C00000"/>
                </a:solidFill>
                <a:cs typeface="Times New Roman" pitchFamily="18" charset="0"/>
              </a:rPr>
              <a:t>S</a:t>
            </a:r>
            <a:r>
              <a:rPr lang="en-US" altLang="zh-CN" sz="1400" dirty="0" smtClean="0">
                <a:solidFill>
                  <a:srgbClr val="C00000"/>
                </a:solidFill>
                <a:cs typeface="Times New Roman" pitchFamily="18" charset="0"/>
              </a:rPr>
              <a:t>(</a:t>
            </a:r>
            <a:r>
              <a:rPr lang="en-US" sz="1400" i="1" dirty="0" smtClean="0">
                <a:solidFill>
                  <a:srgbClr val="C00000"/>
                </a:solidFill>
                <a:ea typeface="Times New Roman"/>
                <a:cs typeface="Times New Roman"/>
              </a:rPr>
              <a:t>α</a:t>
            </a:r>
            <a:r>
              <a:rPr lang="en-US" sz="1400" dirty="0" smtClean="0">
                <a:solidFill>
                  <a:srgbClr val="C00000"/>
                </a:solidFill>
                <a:ea typeface="Times New Roman"/>
                <a:cs typeface="Times New Roman"/>
              </a:rPr>
              <a:t>,</a:t>
            </a:r>
            <a:r>
              <a:rPr lang="en-US" sz="1400" i="1" dirty="0" smtClean="0">
                <a:solidFill>
                  <a:srgbClr val="C00000"/>
                </a:solidFill>
                <a:ea typeface="Times New Roman"/>
                <a:cs typeface="Times New Roman"/>
              </a:rPr>
              <a:t>β</a:t>
            </a:r>
            <a:r>
              <a:rPr lang="en-US" sz="1400" dirty="0" smtClean="0">
                <a:solidFill>
                  <a:srgbClr val="C00000"/>
                </a:solidFill>
                <a:ea typeface="Times New Roman"/>
                <a:cs typeface="Times New Roman"/>
              </a:rPr>
              <a:t>) </a:t>
            </a:r>
            <a:r>
              <a:rPr lang="en-US" altLang="zh-CN" sz="1400" dirty="0" smtClean="0">
                <a:solidFill>
                  <a:srgbClr val="C00000"/>
                </a:solidFill>
                <a:cs typeface="Times New Roman" pitchFamily="18" charset="0"/>
              </a:rPr>
              <a:t>or for handling the associated differential and integral cross section covariances.</a:t>
            </a:r>
            <a:r>
              <a:rPr lang="en-US" altLang="zh-CN" sz="1400" dirty="0" smtClean="0">
                <a:solidFill>
                  <a:schemeClr val="accent2"/>
                </a:solidFill>
                <a:cs typeface="Times New Roman" pitchFamily="18" charset="0"/>
              </a:rPr>
              <a:t> </a:t>
            </a:r>
            <a:r>
              <a:rPr lang="en-US" altLang="zh-CN" sz="1400" b="1" dirty="0" smtClean="0">
                <a:solidFill>
                  <a:schemeClr val="accent2"/>
                </a:solidFill>
                <a:cs typeface="Times New Roman" pitchFamily="18" charset="0"/>
              </a:rPr>
              <a:t> </a:t>
            </a:r>
            <a:endParaRPr lang="en-US" altLang="zh-CN" sz="1400" dirty="0" smtClean="0">
              <a:cs typeface="Times New Roman" pitchFamily="18" charset="0"/>
            </a:endParaRPr>
          </a:p>
          <a:p>
            <a:pPr lvl="0">
              <a:buClr>
                <a:schemeClr val="accent1"/>
              </a:buClr>
            </a:pPr>
            <a:endParaRPr lang="en-US" altLang="zh-CN" sz="1400" dirty="0" smtClean="0">
              <a:cs typeface="Times New Roman" pitchFamily="18" charset="0"/>
            </a:endParaRPr>
          </a:p>
          <a:p>
            <a:endParaRPr lang="en-US" sz="1400" dirty="0"/>
          </a:p>
        </p:txBody>
      </p:sp>
      <p:sp>
        <p:nvSpPr>
          <p:cNvPr id="4" name="Slide Number Placeholder 3"/>
          <p:cNvSpPr>
            <a:spLocks noGrp="1"/>
          </p:cNvSpPr>
          <p:nvPr>
            <p:ph type="sldNum" sz="quarter" idx="12"/>
          </p:nvPr>
        </p:nvSpPr>
        <p:spPr/>
        <p:txBody>
          <a:bodyPr/>
          <a:lstStyle/>
          <a:p>
            <a:fld id="{DD27A1BA-3471-477A-B5F7-A975E76BCA2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lumMod val="20000"/>
                    <a:lumOff val="80000"/>
                  </a:schemeClr>
                </a:solidFill>
                <a:latin typeface="+mn-lt"/>
                <a:cs typeface="Times New Roman" pitchFamily="18" charset="0"/>
              </a:rPr>
              <a:t>Uncertainty in </a:t>
            </a:r>
            <a:r>
              <a:rPr lang="en-US" sz="3200" b="1" i="1" dirty="0" smtClean="0">
                <a:solidFill>
                  <a:schemeClr val="tx2">
                    <a:lumMod val="20000"/>
                    <a:lumOff val="80000"/>
                  </a:schemeClr>
                </a:solidFill>
                <a:latin typeface="+mn-lt"/>
                <a:cs typeface="Times New Roman" pitchFamily="18" charset="0"/>
              </a:rPr>
              <a:t>S</a:t>
            </a:r>
            <a:r>
              <a:rPr lang="en-US" sz="3200" b="1" baseline="-25000" dirty="0" smtClean="0">
                <a:solidFill>
                  <a:schemeClr val="tx2">
                    <a:lumMod val="20000"/>
                    <a:lumOff val="80000"/>
                  </a:schemeClr>
                </a:solidFill>
                <a:latin typeface="+mn-lt"/>
                <a:cs typeface="Times New Roman" pitchFamily="18" charset="0"/>
              </a:rPr>
              <a:t>sym</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α</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β</a:t>
            </a:r>
            <a:r>
              <a:rPr lang="en-US" sz="3200" b="1" dirty="0" smtClean="0">
                <a:solidFill>
                  <a:schemeClr val="tx2">
                    <a:lumMod val="20000"/>
                    <a:lumOff val="80000"/>
                  </a:schemeClr>
                </a:solidFill>
                <a:latin typeface="+mn-lt"/>
                <a:cs typeface="Times New Roman" pitchFamily="18" charset="0"/>
              </a:rPr>
              <a:t>)</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for </a:t>
            </a:r>
            <a:r>
              <a:rPr lang="el-GR" sz="3200" b="1" i="1" dirty="0" smtClean="0">
                <a:solidFill>
                  <a:schemeClr val="tx2">
                    <a:lumMod val="20000"/>
                    <a:lumOff val="80000"/>
                  </a:schemeClr>
                </a:solidFill>
                <a:latin typeface="+mn-lt"/>
                <a:cs typeface="Times New Roman" pitchFamily="18" charset="0"/>
              </a:rPr>
              <a:t>α</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 0.2 </a:t>
            </a:r>
            <a:endParaRPr lang="en-US" sz="3200" b="1" dirty="0">
              <a:solidFill>
                <a:schemeClr val="tx2">
                  <a:lumMod val="20000"/>
                  <a:lumOff val="80000"/>
                </a:schemeClr>
              </a:solidFill>
              <a:latin typeface="+mn-lt"/>
            </a:endParaRPr>
          </a:p>
        </p:txBody>
      </p:sp>
      <p:pic>
        <p:nvPicPr>
          <p:cNvPr id="4" name="Picture 2"/>
          <p:cNvPicPr>
            <a:picLocks noChangeAspect="1" noChangeArrowheads="1"/>
          </p:cNvPicPr>
          <p:nvPr/>
        </p:nvPicPr>
        <p:blipFill>
          <a:blip r:embed="rId2" cstate="print"/>
          <a:srcRect/>
          <a:stretch>
            <a:fillRect/>
          </a:stretch>
        </p:blipFill>
        <p:spPr bwMode="auto">
          <a:xfrm>
            <a:off x="4267200" y="1524000"/>
            <a:ext cx="4191000" cy="2590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495800" y="4191000"/>
            <a:ext cx="3886200" cy="2286394"/>
          </a:xfrm>
          <a:prstGeom prst="rect">
            <a:avLst/>
          </a:prstGeom>
          <a:noFill/>
          <a:ln w="9525">
            <a:noFill/>
            <a:miter lim="800000"/>
            <a:headEnd/>
            <a:tailEnd/>
          </a:ln>
        </p:spPr>
      </p:pic>
      <p:sp>
        <p:nvSpPr>
          <p:cNvPr id="6" name="TextBox 5"/>
          <p:cNvSpPr txBox="1"/>
          <p:nvPr/>
        </p:nvSpPr>
        <p:spPr>
          <a:xfrm>
            <a:off x="304800" y="1524000"/>
            <a:ext cx="3810000" cy="4801314"/>
          </a:xfrm>
          <a:prstGeom prst="rect">
            <a:avLst/>
          </a:prstGeom>
          <a:noFill/>
        </p:spPr>
        <p:txBody>
          <a:bodyPr wrap="square" rtlCol="0">
            <a:spAutoFit/>
          </a:bodyPr>
          <a:lstStyle/>
          <a:p>
            <a:pPr>
              <a:buClr>
                <a:schemeClr val="accent1"/>
              </a:buClr>
              <a:buSzPct val="120000"/>
              <a:buFont typeface="Arial" pitchFamily="34" charset="0"/>
              <a:buChar char="•"/>
            </a:pPr>
            <a:r>
              <a:rPr lang="en-US" sz="1400" dirty="0" smtClean="0"/>
              <a:t>   All results are for the symmetric scattering</a:t>
            </a:r>
          </a:p>
          <a:p>
            <a:pPr>
              <a:buClr>
                <a:schemeClr val="accent1"/>
              </a:buClr>
              <a:buSzPct val="120000"/>
            </a:pPr>
            <a:r>
              <a:rPr lang="en-US" sz="1400" dirty="0" smtClean="0"/>
              <a:t>    law,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 </a:t>
            </a:r>
            <a:r>
              <a:rPr lang="en-US" sz="1400" dirty="0" smtClean="0"/>
              <a:t>conventionally  tabulated</a:t>
            </a:r>
          </a:p>
          <a:p>
            <a:pPr>
              <a:buClr>
                <a:schemeClr val="accent1"/>
              </a:buClr>
              <a:buSzPct val="120000"/>
            </a:pPr>
            <a:r>
              <a:rPr lang="en-US" sz="1400" dirty="0" smtClean="0"/>
              <a:t>    in ENDF File 7.</a:t>
            </a:r>
          </a:p>
          <a:p>
            <a:pPr>
              <a:buClr>
                <a:schemeClr val="accent1"/>
              </a:buClr>
              <a:buSzPct val="120000"/>
            </a:pPr>
            <a:endParaRPr lang="en-US" sz="1000" dirty="0" smtClean="0"/>
          </a:p>
          <a:p>
            <a:pPr>
              <a:buClr>
                <a:schemeClr val="accent1"/>
              </a:buClr>
              <a:buSzPct val="120000"/>
              <a:buFont typeface="Arial" pitchFamily="34" charset="0"/>
              <a:buChar char="•"/>
            </a:pPr>
            <a:r>
              <a:rPr lang="en-US" sz="1400" dirty="0" smtClean="0"/>
              <a:t>   For most materials, the principle of   </a:t>
            </a:r>
          </a:p>
          <a:p>
            <a:pPr>
              <a:buClr>
                <a:schemeClr val="accent1"/>
              </a:buClr>
              <a:buSzPct val="120000"/>
            </a:pPr>
            <a:r>
              <a:rPr lang="en-US" sz="1400" dirty="0" smtClean="0"/>
              <a:t>     detailed balance implies the relationship  </a:t>
            </a:r>
          </a:p>
          <a:p>
            <a:pPr>
              <a:buClr>
                <a:schemeClr val="accent1"/>
              </a:buClr>
              <a:buSzPct val="120000"/>
            </a:pPr>
            <a:endParaRPr lang="en-US" sz="1400" dirty="0" smtClean="0"/>
          </a:p>
          <a:p>
            <a:pPr>
              <a:buClr>
                <a:schemeClr val="accent1"/>
              </a:buClr>
              <a:buSzPct val="120000"/>
            </a:pPr>
            <a:endParaRPr lang="en-US" sz="800" dirty="0" smtClean="0"/>
          </a:p>
          <a:p>
            <a:pPr>
              <a:buClr>
                <a:schemeClr val="accent1"/>
              </a:buClr>
              <a:buSzPct val="120000"/>
            </a:pPr>
            <a:r>
              <a:rPr lang="en-US" sz="1400" dirty="0" smtClean="0"/>
              <a:t>     between upscattering and downscattering</a:t>
            </a:r>
          </a:p>
          <a:p>
            <a:pPr>
              <a:buClr>
                <a:schemeClr val="accent1"/>
              </a:buClr>
              <a:buSzPct val="120000"/>
            </a:pPr>
            <a:r>
              <a:rPr lang="en-US" sz="1400" dirty="0" smtClean="0"/>
              <a:t>     processes.</a:t>
            </a:r>
          </a:p>
          <a:p>
            <a:pPr>
              <a:buClr>
                <a:schemeClr val="accent1"/>
              </a:buClr>
              <a:buSzPct val="120000"/>
            </a:pPr>
            <a:endParaRPr lang="en-US" sz="1400" dirty="0" smtClean="0"/>
          </a:p>
          <a:p>
            <a:pPr>
              <a:buClr>
                <a:schemeClr val="accent1"/>
              </a:buClr>
              <a:buSzPct val="120000"/>
              <a:buFont typeface="Arial" pitchFamily="34" charset="0"/>
              <a:buChar char="•"/>
            </a:pPr>
            <a:r>
              <a:rPr lang="en-US" sz="1400" dirty="0" smtClean="0"/>
              <a:t>   Therefore, a symmetric scattering law can</a:t>
            </a:r>
          </a:p>
          <a:p>
            <a:pPr>
              <a:buClr>
                <a:schemeClr val="accent1"/>
              </a:buClr>
              <a:buSzPct val="120000"/>
            </a:pPr>
            <a:r>
              <a:rPr lang="en-US" sz="1400" dirty="0" smtClean="0"/>
              <a:t>     be defined such that</a:t>
            </a:r>
          </a:p>
          <a:p>
            <a:pPr>
              <a:buClr>
                <a:schemeClr val="accent1"/>
              </a:buClr>
              <a:buSzPct val="120000"/>
            </a:pPr>
            <a:endParaRPr lang="en-US" sz="1400" dirty="0" smtClean="0"/>
          </a:p>
          <a:p>
            <a:pPr>
              <a:buClr>
                <a:schemeClr val="accent1"/>
              </a:buClr>
              <a:buSzPct val="120000"/>
            </a:pPr>
            <a:endParaRPr lang="en-US" sz="1400" dirty="0" smtClean="0"/>
          </a:p>
          <a:p>
            <a:pPr>
              <a:buClr>
                <a:schemeClr val="accent1"/>
              </a:buClr>
              <a:buSzPct val="120000"/>
            </a:pPr>
            <a:endParaRPr lang="en-US" sz="1400" dirty="0" smtClean="0"/>
          </a:p>
          <a:p>
            <a:pPr>
              <a:buClr>
                <a:schemeClr val="accent1"/>
              </a:buClr>
              <a:buSzPct val="120000"/>
            </a:pPr>
            <a:endParaRPr lang="en-US" sz="800" dirty="0" smtClean="0"/>
          </a:p>
          <a:p>
            <a:pPr>
              <a:buClr>
                <a:schemeClr val="accent1"/>
              </a:buClr>
              <a:buSzPct val="120000"/>
              <a:buFont typeface="Arial" pitchFamily="34" charset="0"/>
              <a:buChar char="•"/>
            </a:pPr>
            <a:r>
              <a:rPr lang="en-US" sz="1400" dirty="0" smtClean="0"/>
              <a:t>   This allows the full thermal scattering law</a:t>
            </a:r>
          </a:p>
          <a:p>
            <a:pPr>
              <a:buClr>
                <a:schemeClr val="accent1"/>
              </a:buClr>
              <a:buSzPct val="120000"/>
            </a:pPr>
            <a:r>
              <a:rPr lang="en-US" sz="1400" dirty="0" smtClean="0"/>
              <a:t>     to be tabulated in terms of positive </a:t>
            </a:r>
            <a:r>
              <a:rPr lang="el-GR" sz="1400" i="1" dirty="0" smtClean="0"/>
              <a:t>β</a:t>
            </a:r>
            <a:r>
              <a:rPr lang="en-US" sz="1400" i="1" dirty="0" smtClean="0"/>
              <a:t> </a:t>
            </a:r>
            <a:r>
              <a:rPr lang="en-US" sz="1400" dirty="0" smtClean="0"/>
              <a:t>only.</a:t>
            </a:r>
            <a:endParaRPr lang="en-US" sz="1400" i="1" dirty="0" smtClean="0">
              <a:latin typeface="Arial" pitchFamily="34" charset="0"/>
              <a:ea typeface="Times New Roman"/>
              <a:cs typeface="Arial" pitchFamily="34" charset="0"/>
            </a:endParaRPr>
          </a:p>
          <a:p>
            <a:pPr>
              <a:buClr>
                <a:schemeClr val="accent1"/>
              </a:buClr>
              <a:buSzPct val="120000"/>
            </a:pPr>
            <a:endParaRPr lang="en-US" sz="1400" dirty="0" smtClean="0"/>
          </a:p>
          <a:p>
            <a:pPr>
              <a:buClr>
                <a:schemeClr val="accent1"/>
              </a:buClr>
              <a:buSzPct val="120000"/>
              <a:buFont typeface="Arial" pitchFamily="34" charset="0"/>
              <a:buChar char="•"/>
            </a:pPr>
            <a:r>
              <a:rPr lang="en-US" sz="1400" dirty="0" smtClean="0"/>
              <a:t>    All plots are at 293.6 K and in terms of</a:t>
            </a:r>
          </a:p>
          <a:p>
            <a:pPr>
              <a:buClr>
                <a:schemeClr val="accent1"/>
              </a:buClr>
              <a:buSzPct val="120000"/>
            </a:pPr>
            <a:r>
              <a:rPr lang="en-US" sz="1400" dirty="0" smtClean="0"/>
              <a:t>     energy transfer (eV), instead of </a:t>
            </a:r>
            <a:r>
              <a:rPr lang="en-US" sz="1400" i="1" dirty="0" smtClean="0">
                <a:latin typeface="Arial" pitchFamily="34" charset="0"/>
                <a:ea typeface="Times New Roman"/>
                <a:cs typeface="Arial" pitchFamily="34" charset="0"/>
              </a:rPr>
              <a:t>β, </a:t>
            </a:r>
            <a:r>
              <a:rPr lang="en-US" sz="1400" dirty="0" smtClean="0">
                <a:latin typeface="Arial" pitchFamily="34" charset="0"/>
                <a:ea typeface="Times New Roman"/>
                <a:cs typeface="Arial" pitchFamily="34" charset="0"/>
              </a:rPr>
              <a:t>for </a:t>
            </a:r>
          </a:p>
          <a:p>
            <a:pPr>
              <a:buClr>
                <a:schemeClr val="accent1"/>
              </a:buClr>
              <a:buSzPct val="120000"/>
            </a:pPr>
            <a:r>
              <a:rPr lang="en-US" sz="1400" dirty="0" smtClean="0">
                <a:latin typeface="Arial" pitchFamily="34" charset="0"/>
                <a:ea typeface="Times New Roman"/>
                <a:cs typeface="Arial" pitchFamily="34" charset="0"/>
              </a:rPr>
              <a:t>     more intuitive comparison to </a:t>
            </a:r>
            <a:r>
              <a:rPr lang="el-GR" sz="1400" i="1" dirty="0" smtClean="0"/>
              <a:t>ρ</a:t>
            </a:r>
            <a:r>
              <a:rPr lang="en-US" sz="1400" dirty="0" smtClean="0"/>
              <a:t>(</a:t>
            </a:r>
            <a:r>
              <a:rPr lang="el-GR" sz="1400" i="1" dirty="0" smtClean="0"/>
              <a:t>ε</a:t>
            </a:r>
            <a:r>
              <a:rPr lang="en-US" sz="1400" dirty="0" smtClean="0"/>
              <a:t>)</a:t>
            </a:r>
            <a:r>
              <a:rPr lang="en-US" sz="1400" i="1" dirty="0" smtClean="0"/>
              <a:t>.</a:t>
            </a:r>
            <a:endParaRPr lang="en-US" sz="1400" dirty="0"/>
          </a:p>
        </p:txBody>
      </p:sp>
      <p:pic>
        <p:nvPicPr>
          <p:cNvPr id="7" name="Picture 3"/>
          <p:cNvPicPr>
            <a:picLocks noChangeAspect="1" noChangeArrowheads="1"/>
          </p:cNvPicPr>
          <p:nvPr/>
        </p:nvPicPr>
        <p:blipFill>
          <a:blip r:embed="rId4" cstate="print"/>
          <a:srcRect/>
          <a:stretch>
            <a:fillRect/>
          </a:stretch>
        </p:blipFill>
        <p:spPr bwMode="auto">
          <a:xfrm>
            <a:off x="838200" y="2819400"/>
            <a:ext cx="1838325" cy="280088"/>
          </a:xfrm>
          <a:prstGeom prst="rect">
            <a:avLst/>
          </a:prstGeom>
          <a:noFill/>
          <a:ln w="9525">
            <a:noFill/>
            <a:miter lim="800000"/>
            <a:headEnd/>
            <a:tailEnd/>
          </a:ln>
        </p:spPr>
      </p:pic>
      <p:pic>
        <p:nvPicPr>
          <p:cNvPr id="44033" name="Picture 1"/>
          <p:cNvPicPr>
            <a:picLocks noChangeAspect="1" noChangeArrowheads="1"/>
          </p:cNvPicPr>
          <p:nvPr/>
        </p:nvPicPr>
        <p:blipFill>
          <a:blip r:embed="rId5" cstate="print"/>
          <a:srcRect/>
          <a:stretch>
            <a:fillRect/>
          </a:stretch>
        </p:blipFill>
        <p:spPr bwMode="auto">
          <a:xfrm>
            <a:off x="838200" y="4267200"/>
            <a:ext cx="2033587" cy="247127"/>
          </a:xfrm>
          <a:prstGeom prst="rect">
            <a:avLst/>
          </a:prstGeom>
          <a:noFill/>
          <a:ln w="9525">
            <a:noFill/>
            <a:miter lim="800000"/>
            <a:headEnd/>
            <a:tailEnd/>
          </a:ln>
        </p:spPr>
      </p:pic>
      <p:pic>
        <p:nvPicPr>
          <p:cNvPr id="44034" name="Picture 2"/>
          <p:cNvPicPr>
            <a:picLocks noChangeAspect="1" noChangeArrowheads="1"/>
          </p:cNvPicPr>
          <p:nvPr/>
        </p:nvPicPr>
        <p:blipFill>
          <a:blip r:embed="rId6" cstate="print"/>
          <a:srcRect/>
          <a:stretch>
            <a:fillRect/>
          </a:stretch>
        </p:blipFill>
        <p:spPr bwMode="auto">
          <a:xfrm>
            <a:off x="838200" y="4572000"/>
            <a:ext cx="2057400" cy="233863"/>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DD27A1BA-3471-477A-B5F7-A975E76BCA2C}"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mn-lt"/>
                <a:cs typeface="Times New Roman" pitchFamily="18" charset="0"/>
              </a:rPr>
              <a:t>Correlation Matrix for </a:t>
            </a:r>
            <a:r>
              <a:rPr lang="en-US" sz="3200" b="1" i="1" dirty="0" smtClean="0">
                <a:solidFill>
                  <a:schemeClr val="tx2">
                    <a:lumMod val="20000"/>
                    <a:lumOff val="80000"/>
                  </a:schemeClr>
                </a:solidFill>
                <a:latin typeface="+mn-lt"/>
                <a:cs typeface="Times New Roman" pitchFamily="18" charset="0"/>
              </a:rPr>
              <a:t>S</a:t>
            </a:r>
            <a:r>
              <a:rPr lang="en-US" sz="3200" b="1" baseline="-25000" dirty="0" smtClean="0">
                <a:solidFill>
                  <a:schemeClr val="tx2">
                    <a:lumMod val="20000"/>
                    <a:lumOff val="80000"/>
                  </a:schemeClr>
                </a:solidFill>
                <a:latin typeface="+mn-lt"/>
                <a:cs typeface="Times New Roman" pitchFamily="18" charset="0"/>
              </a:rPr>
              <a:t>sym</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α</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β</a:t>
            </a:r>
            <a:r>
              <a:rPr lang="en-US" sz="3200" b="1" dirty="0" smtClean="0">
                <a:solidFill>
                  <a:schemeClr val="tx2">
                    <a:lumMod val="20000"/>
                    <a:lumOff val="80000"/>
                  </a:schemeClr>
                </a:solidFill>
                <a:latin typeface="+mn-lt"/>
                <a:cs typeface="Times New Roman" pitchFamily="18" charset="0"/>
              </a:rPr>
              <a:t>)</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for </a:t>
            </a:r>
            <a:r>
              <a:rPr lang="el-GR" sz="3200" b="1" i="1" dirty="0" smtClean="0">
                <a:solidFill>
                  <a:schemeClr val="tx2">
                    <a:lumMod val="20000"/>
                    <a:lumOff val="80000"/>
                  </a:schemeClr>
                </a:solidFill>
                <a:latin typeface="+mn-lt"/>
                <a:cs typeface="Times New Roman" pitchFamily="18" charset="0"/>
              </a:rPr>
              <a:t>α</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 0.2 </a:t>
            </a:r>
            <a:endParaRPr lang="en-US" sz="3200" b="1" dirty="0">
              <a:solidFill>
                <a:schemeClr val="tx2">
                  <a:lumMod val="20000"/>
                  <a:lumOff val="80000"/>
                </a:schemeClr>
              </a:solidFill>
              <a:latin typeface="+mn-lt"/>
            </a:endParaRPr>
          </a:p>
        </p:txBody>
      </p:sp>
      <p:pic>
        <p:nvPicPr>
          <p:cNvPr id="5" name="Picture 2"/>
          <p:cNvPicPr>
            <a:picLocks noChangeAspect="1" noChangeArrowheads="1"/>
          </p:cNvPicPr>
          <p:nvPr/>
        </p:nvPicPr>
        <p:blipFill>
          <a:blip r:embed="rId2" cstate="print"/>
          <a:srcRect/>
          <a:stretch>
            <a:fillRect/>
          </a:stretch>
        </p:blipFill>
        <p:spPr bwMode="auto">
          <a:xfrm>
            <a:off x="2514600" y="1600200"/>
            <a:ext cx="6324600" cy="4719850"/>
          </a:xfrm>
          <a:prstGeom prst="rect">
            <a:avLst/>
          </a:prstGeom>
          <a:noFill/>
          <a:ln w="9525">
            <a:noFill/>
            <a:miter lim="800000"/>
            <a:headEnd/>
            <a:tailEnd/>
          </a:ln>
        </p:spPr>
      </p:pic>
      <p:sp>
        <p:nvSpPr>
          <p:cNvPr id="6" name="TextBox 5"/>
          <p:cNvSpPr txBox="1"/>
          <p:nvPr/>
        </p:nvSpPr>
        <p:spPr>
          <a:xfrm>
            <a:off x="152400" y="2362200"/>
            <a:ext cx="2438488" cy="3662541"/>
          </a:xfrm>
          <a:prstGeom prst="rect">
            <a:avLst/>
          </a:prstGeom>
          <a:noFill/>
        </p:spPr>
        <p:txBody>
          <a:bodyPr wrap="none" rtlCol="0">
            <a:spAutoFit/>
          </a:bodyPr>
          <a:lstStyle/>
          <a:p>
            <a:pPr>
              <a:buClr>
                <a:schemeClr val="accent1"/>
              </a:buClr>
              <a:buSzPct val="120000"/>
              <a:buFont typeface="Arial" pitchFamily="34" charset="0"/>
              <a:buChar char="•"/>
            </a:pPr>
            <a:r>
              <a:rPr lang="en-US" sz="1300" dirty="0" smtClean="0"/>
              <a:t>   The zero-correlation region</a:t>
            </a:r>
          </a:p>
          <a:p>
            <a:pPr>
              <a:buClr>
                <a:schemeClr val="accent1"/>
              </a:buClr>
              <a:buSzPct val="120000"/>
            </a:pPr>
            <a:r>
              <a:rPr lang="en-US" sz="1300" dirty="0" smtClean="0"/>
              <a:t>     for high energy transfer (or</a:t>
            </a:r>
          </a:p>
          <a:p>
            <a:pPr>
              <a:buClr>
                <a:schemeClr val="accent1"/>
              </a:buClr>
              <a:buSzPct val="120000"/>
            </a:pPr>
            <a:r>
              <a:rPr lang="en-US" sz="1300" dirty="0" smtClean="0"/>
              <a:t>     for high </a:t>
            </a:r>
            <a:r>
              <a:rPr lang="en-US" sz="1200" i="1" dirty="0" smtClean="0">
                <a:latin typeface="Arial" pitchFamily="34" charset="0"/>
                <a:ea typeface="Times New Roman"/>
                <a:cs typeface="Arial" pitchFamily="34" charset="0"/>
              </a:rPr>
              <a:t>β</a:t>
            </a:r>
            <a:r>
              <a:rPr lang="en-US" sz="1200" dirty="0" smtClean="0">
                <a:latin typeface="Arial" pitchFamily="34" charset="0"/>
                <a:ea typeface="Times New Roman"/>
                <a:cs typeface="Arial" pitchFamily="34" charset="0"/>
              </a:rPr>
              <a:t>) is manually</a:t>
            </a:r>
            <a:r>
              <a:rPr lang="en-US" sz="1200" dirty="0" smtClean="0">
                <a:latin typeface="Arial" pitchFamily="34" charset="0"/>
                <a:cs typeface="Arial" pitchFamily="34" charset="0"/>
              </a:rPr>
              <a:t> set to</a:t>
            </a:r>
          </a:p>
          <a:p>
            <a:pPr>
              <a:buClr>
                <a:schemeClr val="accent1"/>
              </a:buClr>
              <a:buSzPct val="120000"/>
            </a:pPr>
            <a:r>
              <a:rPr lang="en-US" sz="1200" dirty="0" smtClean="0">
                <a:latin typeface="Arial" pitchFamily="34" charset="0"/>
                <a:cs typeface="Arial" pitchFamily="34" charset="0"/>
              </a:rPr>
              <a:t>     zero for </a:t>
            </a:r>
            <a:r>
              <a:rPr lang="en-US" altLang="zh-CN" sz="1200" i="1" dirty="0" smtClean="0">
                <a:latin typeface="Arial" pitchFamily="34" charset="0"/>
                <a:cs typeface="Arial" pitchFamily="34" charset="0"/>
              </a:rPr>
              <a:t>S</a:t>
            </a:r>
            <a:r>
              <a:rPr lang="en-US" altLang="zh-CN" sz="1200" baseline="-25000" dirty="0" smtClean="0">
                <a:latin typeface="Arial" pitchFamily="34" charset="0"/>
                <a:cs typeface="Arial" pitchFamily="34" charset="0"/>
              </a:rPr>
              <a:t>sym</a:t>
            </a:r>
            <a:r>
              <a:rPr lang="en-US" altLang="zh-CN" sz="1200" dirty="0" smtClean="0">
                <a:latin typeface="Arial" pitchFamily="34" charset="0"/>
                <a:cs typeface="Arial" pitchFamily="34" charset="0"/>
              </a:rPr>
              <a:t>(</a:t>
            </a:r>
            <a:r>
              <a:rPr lang="en-US" sz="1200" i="1" dirty="0" smtClean="0">
                <a:latin typeface="Arial" pitchFamily="34" charset="0"/>
                <a:ea typeface="Times New Roman"/>
                <a:cs typeface="Arial" pitchFamily="34" charset="0"/>
              </a:rPr>
              <a:t>α</a:t>
            </a:r>
            <a:r>
              <a:rPr lang="en-US" sz="1200" dirty="0" smtClean="0">
                <a:latin typeface="Arial" pitchFamily="34" charset="0"/>
                <a:ea typeface="Times New Roman"/>
                <a:cs typeface="Arial" pitchFamily="34" charset="0"/>
              </a:rPr>
              <a:t>,</a:t>
            </a:r>
            <a:r>
              <a:rPr lang="en-US" sz="1200" i="1" dirty="0" smtClean="0">
                <a:latin typeface="Arial" pitchFamily="34" charset="0"/>
                <a:ea typeface="Times New Roman"/>
                <a:cs typeface="Arial" pitchFamily="34" charset="0"/>
              </a:rPr>
              <a:t>β</a:t>
            </a:r>
            <a:r>
              <a:rPr lang="en-US" sz="1200" dirty="0" smtClean="0">
                <a:latin typeface="Arial" pitchFamily="34" charset="0"/>
                <a:ea typeface="Times New Roman"/>
                <a:cs typeface="Arial" pitchFamily="34" charset="0"/>
              </a:rPr>
              <a:t>)</a:t>
            </a:r>
            <a:r>
              <a:rPr lang="en-US" sz="1200" i="1" dirty="0" smtClean="0">
                <a:latin typeface="Arial" pitchFamily="34" charset="0"/>
                <a:ea typeface="Times New Roman"/>
                <a:cs typeface="Arial" pitchFamily="34" charset="0"/>
              </a:rPr>
              <a:t> </a:t>
            </a:r>
            <a:r>
              <a:rPr lang="en-US" sz="1200" dirty="0" smtClean="0">
                <a:latin typeface="Arial" pitchFamily="34" charset="0"/>
                <a:ea typeface="Times New Roman"/>
                <a:cs typeface="Arial" pitchFamily="34" charset="0"/>
              </a:rPr>
              <a:t>&lt; 1*10</a:t>
            </a:r>
            <a:r>
              <a:rPr lang="en-US" sz="1200" baseline="30000" dirty="0" smtClean="0">
                <a:latin typeface="Arial" pitchFamily="34" charset="0"/>
                <a:ea typeface="Times New Roman"/>
                <a:cs typeface="Arial" pitchFamily="34" charset="0"/>
              </a:rPr>
              <a:t>-10</a:t>
            </a:r>
            <a:r>
              <a:rPr lang="en-US" sz="1200" dirty="0" smtClean="0">
                <a:latin typeface="Arial" pitchFamily="34" charset="0"/>
                <a:ea typeface="Times New Roman"/>
                <a:cs typeface="Arial" pitchFamily="34" charset="0"/>
              </a:rPr>
              <a:t> to</a:t>
            </a:r>
          </a:p>
          <a:p>
            <a:pPr>
              <a:buClr>
                <a:schemeClr val="accent1"/>
              </a:buClr>
              <a:buSzPct val="120000"/>
            </a:pPr>
            <a:r>
              <a:rPr lang="en-US" sz="1200" dirty="0" smtClean="0">
                <a:latin typeface="Arial" pitchFamily="34" charset="0"/>
                <a:cs typeface="Arial" pitchFamily="34" charset="0"/>
              </a:rPr>
              <a:t>     highlight the extremely low</a:t>
            </a:r>
          </a:p>
          <a:p>
            <a:pPr>
              <a:buClr>
                <a:schemeClr val="accent1"/>
              </a:buClr>
              <a:buSzPct val="120000"/>
            </a:pPr>
            <a:r>
              <a:rPr lang="en-US" sz="1200" dirty="0" smtClean="0">
                <a:latin typeface="Arial" pitchFamily="34" charset="0"/>
                <a:cs typeface="Arial" pitchFamily="34" charset="0"/>
              </a:rPr>
              <a:t>     sensitivity of differential and </a:t>
            </a:r>
          </a:p>
          <a:p>
            <a:pPr>
              <a:buClr>
                <a:schemeClr val="accent1"/>
              </a:buClr>
              <a:buSzPct val="120000"/>
            </a:pPr>
            <a:r>
              <a:rPr lang="en-US" sz="1200" dirty="0" smtClean="0">
                <a:latin typeface="Arial" pitchFamily="34" charset="0"/>
                <a:cs typeface="Arial" pitchFamily="34" charset="0"/>
              </a:rPr>
              <a:t>     integral cross sections to </a:t>
            </a:r>
          </a:p>
          <a:p>
            <a:pPr>
              <a:buClr>
                <a:schemeClr val="accent1"/>
              </a:buClr>
              <a:buSzPct val="120000"/>
            </a:pPr>
            <a:r>
              <a:rPr lang="en-US" sz="1200" dirty="0" smtClean="0">
                <a:latin typeface="Arial" pitchFamily="34" charset="0"/>
                <a:cs typeface="Arial" pitchFamily="34" charset="0"/>
              </a:rPr>
              <a:t>     this region. </a:t>
            </a:r>
          </a:p>
          <a:p>
            <a:pPr>
              <a:buClr>
                <a:schemeClr val="accent1"/>
              </a:buClr>
              <a:buSzPct val="120000"/>
            </a:pPr>
            <a:endParaRPr lang="en-US" sz="1200" dirty="0" smtClean="0">
              <a:latin typeface="Arial" pitchFamily="34" charset="0"/>
              <a:cs typeface="Arial" pitchFamily="34" charset="0"/>
            </a:endParaRPr>
          </a:p>
          <a:p>
            <a:pPr>
              <a:buClr>
                <a:schemeClr val="accent1"/>
              </a:buClr>
              <a:buSzPct val="120000"/>
              <a:buFont typeface="Arial" pitchFamily="34" charset="0"/>
              <a:buChar char="•"/>
            </a:pPr>
            <a:r>
              <a:rPr lang="en-US" sz="1200" dirty="0" smtClean="0">
                <a:latin typeface="Arial" pitchFamily="34" charset="0"/>
                <a:cs typeface="Arial" pitchFamily="34" charset="0"/>
              </a:rPr>
              <a:t>   This also demonstrates one</a:t>
            </a:r>
          </a:p>
          <a:p>
            <a:pPr>
              <a:buClr>
                <a:schemeClr val="accent1"/>
              </a:buClr>
              <a:buSzPct val="120000"/>
            </a:pPr>
            <a:r>
              <a:rPr lang="en-US" sz="1200" dirty="0" smtClean="0">
                <a:latin typeface="Arial" pitchFamily="34" charset="0"/>
                <a:cs typeface="Arial" pitchFamily="34" charset="0"/>
              </a:rPr>
              <a:t>     method for greatly reducing</a:t>
            </a:r>
          </a:p>
          <a:p>
            <a:pPr>
              <a:buClr>
                <a:schemeClr val="accent1"/>
              </a:buClr>
              <a:buSzPct val="120000"/>
            </a:pPr>
            <a:r>
              <a:rPr lang="en-US" sz="1200" dirty="0" smtClean="0">
                <a:latin typeface="Arial" pitchFamily="34" charset="0"/>
                <a:cs typeface="Arial" pitchFamily="34" charset="0"/>
              </a:rPr>
              <a:t>     the </a:t>
            </a:r>
            <a:r>
              <a:rPr lang="en-US" altLang="zh-CN" sz="1200" i="1" dirty="0" smtClean="0">
                <a:latin typeface="Arial" pitchFamily="34" charset="0"/>
                <a:cs typeface="Arial" pitchFamily="34" charset="0"/>
              </a:rPr>
              <a:t>S</a:t>
            </a:r>
            <a:r>
              <a:rPr lang="en-US" altLang="zh-CN" sz="1200" baseline="-25000" dirty="0" smtClean="0">
                <a:latin typeface="Arial" pitchFamily="34" charset="0"/>
                <a:cs typeface="Arial" pitchFamily="34" charset="0"/>
              </a:rPr>
              <a:t>sym</a:t>
            </a:r>
            <a:r>
              <a:rPr lang="en-US" altLang="zh-CN" sz="1200" dirty="0" smtClean="0">
                <a:latin typeface="Arial" pitchFamily="34" charset="0"/>
                <a:cs typeface="Arial" pitchFamily="34" charset="0"/>
              </a:rPr>
              <a:t>(</a:t>
            </a:r>
            <a:r>
              <a:rPr lang="en-US" sz="1200" i="1" dirty="0" smtClean="0">
                <a:latin typeface="Arial" pitchFamily="34" charset="0"/>
                <a:ea typeface="Times New Roman"/>
                <a:cs typeface="Arial" pitchFamily="34" charset="0"/>
              </a:rPr>
              <a:t>α</a:t>
            </a:r>
            <a:r>
              <a:rPr lang="en-US" sz="1200" dirty="0" smtClean="0">
                <a:latin typeface="Arial" pitchFamily="34" charset="0"/>
                <a:ea typeface="Times New Roman"/>
                <a:cs typeface="Arial" pitchFamily="34" charset="0"/>
              </a:rPr>
              <a:t>,</a:t>
            </a:r>
            <a:r>
              <a:rPr lang="en-US" sz="1200" i="1" dirty="0" smtClean="0">
                <a:latin typeface="Arial" pitchFamily="34" charset="0"/>
                <a:ea typeface="Times New Roman"/>
                <a:cs typeface="Arial" pitchFamily="34" charset="0"/>
              </a:rPr>
              <a:t>β</a:t>
            </a:r>
            <a:r>
              <a:rPr lang="en-US" sz="1200" dirty="0" smtClean="0">
                <a:latin typeface="Arial" pitchFamily="34" charset="0"/>
                <a:ea typeface="Times New Roman"/>
                <a:cs typeface="Arial" pitchFamily="34" charset="0"/>
              </a:rPr>
              <a:t>)</a:t>
            </a:r>
            <a:r>
              <a:rPr lang="en-US" sz="1200" dirty="0" smtClean="0">
                <a:latin typeface="Arial" pitchFamily="34" charset="0"/>
                <a:cs typeface="Arial" pitchFamily="34" charset="0"/>
              </a:rPr>
              <a:t> covariance data </a:t>
            </a:r>
          </a:p>
          <a:p>
            <a:pPr>
              <a:buClr>
                <a:schemeClr val="accent1"/>
              </a:buClr>
              <a:buSzPct val="120000"/>
            </a:pPr>
            <a:r>
              <a:rPr lang="en-US" sz="1200" dirty="0" smtClean="0">
                <a:latin typeface="Arial" pitchFamily="34" charset="0"/>
                <a:cs typeface="Arial" pitchFamily="34" charset="0"/>
              </a:rPr>
              <a:t>     required for storage.  The</a:t>
            </a:r>
          </a:p>
          <a:p>
            <a:pPr>
              <a:buClr>
                <a:schemeClr val="accent1"/>
              </a:buClr>
              <a:buSzPct val="120000"/>
            </a:pPr>
            <a:r>
              <a:rPr lang="en-US" sz="1200" dirty="0" smtClean="0">
                <a:latin typeface="Arial" pitchFamily="34" charset="0"/>
                <a:cs typeface="Arial" pitchFamily="34" charset="0"/>
              </a:rPr>
              <a:t>     </a:t>
            </a:r>
            <a:r>
              <a:rPr lang="en-US" sz="1200" dirty="0" smtClean="0">
                <a:latin typeface="Arial" pitchFamily="34" charset="0"/>
                <a:ea typeface="Times New Roman"/>
                <a:cs typeface="Arial" pitchFamily="34" charset="0"/>
              </a:rPr>
              <a:t>1*10</a:t>
            </a:r>
            <a:r>
              <a:rPr lang="en-US" sz="1200" baseline="30000" dirty="0" smtClean="0">
                <a:latin typeface="Arial" pitchFamily="34" charset="0"/>
                <a:ea typeface="Times New Roman"/>
                <a:cs typeface="Arial" pitchFamily="34" charset="0"/>
              </a:rPr>
              <a:t>-10</a:t>
            </a:r>
            <a:r>
              <a:rPr lang="en-US" sz="1200" dirty="0" smtClean="0">
                <a:latin typeface="Arial" pitchFamily="34" charset="0"/>
                <a:cs typeface="Arial" pitchFamily="34" charset="0"/>
              </a:rPr>
              <a:t> threshold can be set </a:t>
            </a:r>
          </a:p>
          <a:p>
            <a:pPr>
              <a:buClr>
                <a:schemeClr val="accent1"/>
              </a:buClr>
              <a:buSzPct val="120000"/>
            </a:pPr>
            <a:r>
              <a:rPr lang="en-US" sz="1200" dirty="0" smtClean="0">
                <a:latin typeface="Arial" pitchFamily="34" charset="0"/>
                <a:cs typeface="Arial" pitchFamily="34" charset="0"/>
              </a:rPr>
              <a:t>     much higher without </a:t>
            </a:r>
          </a:p>
          <a:p>
            <a:pPr>
              <a:buClr>
                <a:schemeClr val="accent1"/>
              </a:buClr>
              <a:buSzPct val="120000"/>
            </a:pPr>
            <a:r>
              <a:rPr lang="en-US" sz="1200" dirty="0" smtClean="0">
                <a:latin typeface="Arial" pitchFamily="34" charset="0"/>
                <a:cs typeface="Arial" pitchFamily="34" charset="0"/>
              </a:rPr>
              <a:t>     significant loss of  information.</a:t>
            </a:r>
          </a:p>
          <a:p>
            <a:pPr>
              <a:buClr>
                <a:schemeClr val="accent1"/>
              </a:buClr>
              <a:buSzPct val="120000"/>
            </a:pPr>
            <a:r>
              <a:rPr lang="en-US" sz="1200" dirty="0" smtClean="0">
                <a:latin typeface="Arial" pitchFamily="34" charset="0"/>
                <a:cs typeface="Arial" pitchFamily="34" charset="0"/>
              </a:rPr>
              <a:t>     </a:t>
            </a:r>
          </a:p>
          <a:p>
            <a:pPr>
              <a:buClr>
                <a:schemeClr val="accent1"/>
              </a:buClr>
              <a:buSzPct val="120000"/>
            </a:pPr>
            <a:r>
              <a:rPr lang="en-US" sz="1200" dirty="0" smtClean="0">
                <a:latin typeface="Arial" pitchFamily="34" charset="0"/>
                <a:cs typeface="Arial" pitchFamily="34" charset="0"/>
              </a:rPr>
              <a:t>       </a:t>
            </a:r>
            <a:endParaRPr lang="en-US" sz="1300" dirty="0" smtClean="0"/>
          </a:p>
          <a:p>
            <a:pPr>
              <a:buClr>
                <a:schemeClr val="accent1"/>
              </a:buClr>
              <a:buSzPct val="120000"/>
            </a:pPr>
            <a:r>
              <a:rPr lang="en-US" sz="1300" dirty="0" smtClean="0"/>
              <a:t>  </a:t>
            </a:r>
            <a:endParaRPr lang="en-US" sz="1300" dirty="0"/>
          </a:p>
        </p:txBody>
      </p:sp>
      <p:sp>
        <p:nvSpPr>
          <p:cNvPr id="7" name="Slide Number Placeholder 6"/>
          <p:cNvSpPr>
            <a:spLocks noGrp="1"/>
          </p:cNvSpPr>
          <p:nvPr>
            <p:ph type="sldNum" sz="quarter" idx="12"/>
          </p:nvPr>
        </p:nvSpPr>
        <p:spPr/>
        <p:txBody>
          <a:bodyPr/>
          <a:lstStyle/>
          <a:p>
            <a:fld id="{DD27A1BA-3471-477A-B5F7-A975E76BCA2C}"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lumMod val="20000"/>
                    <a:lumOff val="80000"/>
                  </a:schemeClr>
                </a:solidFill>
                <a:latin typeface="+mn-lt"/>
                <a:cs typeface="Times New Roman" pitchFamily="18" charset="0"/>
              </a:rPr>
              <a:t>Uncertainty in </a:t>
            </a:r>
            <a:r>
              <a:rPr lang="en-US" sz="3200" b="1" i="1" dirty="0" smtClean="0">
                <a:solidFill>
                  <a:schemeClr val="tx2">
                    <a:lumMod val="20000"/>
                    <a:lumOff val="80000"/>
                  </a:schemeClr>
                </a:solidFill>
                <a:latin typeface="+mn-lt"/>
                <a:cs typeface="Times New Roman" pitchFamily="18" charset="0"/>
              </a:rPr>
              <a:t>S</a:t>
            </a:r>
            <a:r>
              <a:rPr lang="en-US" sz="3200" b="1" baseline="-25000" dirty="0" smtClean="0">
                <a:solidFill>
                  <a:schemeClr val="tx2">
                    <a:lumMod val="20000"/>
                    <a:lumOff val="80000"/>
                  </a:schemeClr>
                </a:solidFill>
                <a:latin typeface="+mn-lt"/>
                <a:cs typeface="Times New Roman" pitchFamily="18" charset="0"/>
              </a:rPr>
              <a:t>sym</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α</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β</a:t>
            </a:r>
            <a:r>
              <a:rPr lang="en-US" sz="3200" b="1" dirty="0" smtClean="0">
                <a:solidFill>
                  <a:schemeClr val="tx2">
                    <a:lumMod val="20000"/>
                    <a:lumOff val="80000"/>
                  </a:schemeClr>
                </a:solidFill>
                <a:latin typeface="+mn-lt"/>
                <a:cs typeface="Times New Roman" pitchFamily="18" charset="0"/>
              </a:rPr>
              <a:t>)</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for </a:t>
            </a:r>
            <a:r>
              <a:rPr lang="el-GR" sz="3200" b="1" i="1" dirty="0" smtClean="0">
                <a:solidFill>
                  <a:schemeClr val="tx2">
                    <a:lumMod val="20000"/>
                    <a:lumOff val="80000"/>
                  </a:schemeClr>
                </a:solidFill>
                <a:latin typeface="+mn-lt"/>
                <a:cs typeface="Times New Roman" pitchFamily="18" charset="0"/>
              </a:rPr>
              <a:t>β</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 0.4 </a:t>
            </a:r>
            <a:endParaRPr lang="en-US" sz="3200" b="1" dirty="0">
              <a:solidFill>
                <a:schemeClr val="tx2">
                  <a:lumMod val="20000"/>
                  <a:lumOff val="80000"/>
                </a:schemeClr>
              </a:solidFill>
              <a:latin typeface="+mn-lt"/>
            </a:endParaRPr>
          </a:p>
        </p:txBody>
      </p:sp>
      <p:pic>
        <p:nvPicPr>
          <p:cNvPr id="4" name="Picture 2"/>
          <p:cNvPicPr>
            <a:picLocks noChangeAspect="1" noChangeArrowheads="1"/>
          </p:cNvPicPr>
          <p:nvPr/>
        </p:nvPicPr>
        <p:blipFill>
          <a:blip r:embed="rId2" cstate="print"/>
          <a:srcRect/>
          <a:stretch>
            <a:fillRect/>
          </a:stretch>
        </p:blipFill>
        <p:spPr bwMode="auto">
          <a:xfrm>
            <a:off x="2514600" y="1524000"/>
            <a:ext cx="4114800" cy="27432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2667000" y="4267200"/>
            <a:ext cx="3962400" cy="220980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D27A1BA-3471-477A-B5F7-A975E76BCA2C}"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676400" y="1600200"/>
            <a:ext cx="6172690" cy="4648200"/>
          </a:xfrm>
          <a:prstGeom prst="rect">
            <a:avLst/>
          </a:prstGeom>
          <a:noFill/>
          <a:ln w="9525">
            <a:noFill/>
            <a:miter lim="800000"/>
            <a:headEnd/>
            <a:tailEnd/>
          </a:ln>
        </p:spPr>
      </p:pic>
      <p:sp>
        <p:nvSpPr>
          <p:cNvPr id="5" name="Title 1"/>
          <p:cNvSpPr>
            <a:spLocks noGrp="1"/>
          </p:cNvSpPr>
          <p:nvPr>
            <p:ph type="title"/>
          </p:nvPr>
        </p:nvSpPr>
        <p:spPr/>
        <p:txBody>
          <a:bodyPr/>
          <a:lstStyle/>
          <a:p>
            <a:r>
              <a:rPr lang="en-US" sz="3200" b="1" dirty="0" smtClean="0">
                <a:solidFill>
                  <a:schemeClr val="tx2">
                    <a:lumMod val="20000"/>
                    <a:lumOff val="80000"/>
                  </a:schemeClr>
                </a:solidFill>
                <a:latin typeface="+mn-lt"/>
                <a:cs typeface="Times New Roman" pitchFamily="18" charset="0"/>
              </a:rPr>
              <a:t>Correlation Matrix for </a:t>
            </a:r>
            <a:r>
              <a:rPr lang="en-US" sz="3200" b="1" i="1" dirty="0" smtClean="0">
                <a:solidFill>
                  <a:schemeClr val="tx2">
                    <a:lumMod val="20000"/>
                    <a:lumOff val="80000"/>
                  </a:schemeClr>
                </a:solidFill>
                <a:latin typeface="+mn-lt"/>
                <a:cs typeface="Times New Roman" pitchFamily="18" charset="0"/>
              </a:rPr>
              <a:t>S</a:t>
            </a:r>
            <a:r>
              <a:rPr lang="en-US" sz="3200" b="1" baseline="-25000" dirty="0" smtClean="0">
                <a:solidFill>
                  <a:schemeClr val="tx2">
                    <a:lumMod val="20000"/>
                    <a:lumOff val="80000"/>
                  </a:schemeClr>
                </a:solidFill>
                <a:latin typeface="+mn-lt"/>
                <a:cs typeface="Times New Roman" pitchFamily="18" charset="0"/>
              </a:rPr>
              <a:t>sym</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α</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β</a:t>
            </a:r>
            <a:r>
              <a:rPr lang="en-US" sz="3200" b="1" dirty="0" smtClean="0">
                <a:solidFill>
                  <a:schemeClr val="tx2">
                    <a:lumMod val="20000"/>
                    <a:lumOff val="80000"/>
                  </a:schemeClr>
                </a:solidFill>
                <a:latin typeface="+mn-lt"/>
                <a:cs typeface="Times New Roman" pitchFamily="18" charset="0"/>
              </a:rPr>
              <a:t>)</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for </a:t>
            </a:r>
            <a:r>
              <a:rPr lang="el-GR" sz="3200" b="1" i="1" dirty="0" smtClean="0">
                <a:solidFill>
                  <a:schemeClr val="tx2">
                    <a:lumMod val="20000"/>
                    <a:lumOff val="80000"/>
                  </a:schemeClr>
                </a:solidFill>
                <a:latin typeface="+mn-lt"/>
                <a:cs typeface="Times New Roman" pitchFamily="18" charset="0"/>
              </a:rPr>
              <a:t>β</a:t>
            </a:r>
            <a:r>
              <a:rPr lang="en-US" sz="3200" b="1" i="1" dirty="0" smtClean="0">
                <a:solidFill>
                  <a:schemeClr val="tx2">
                    <a:lumMod val="20000"/>
                    <a:lumOff val="80000"/>
                  </a:schemeClr>
                </a:solidFill>
                <a:latin typeface="+mn-lt"/>
                <a:cs typeface="Times New Roman" pitchFamily="18" charset="0"/>
              </a:rPr>
              <a:t> </a:t>
            </a:r>
            <a:r>
              <a:rPr lang="en-US" sz="3200" b="1" dirty="0" smtClean="0">
                <a:solidFill>
                  <a:schemeClr val="tx2">
                    <a:lumMod val="20000"/>
                    <a:lumOff val="80000"/>
                  </a:schemeClr>
                </a:solidFill>
                <a:latin typeface="+mn-lt"/>
                <a:cs typeface="Times New Roman" pitchFamily="18" charset="0"/>
              </a:rPr>
              <a:t>= 0.4 </a:t>
            </a:r>
            <a:endParaRPr lang="en-US" sz="3200" b="1" dirty="0">
              <a:solidFill>
                <a:schemeClr val="tx2">
                  <a:lumMod val="20000"/>
                  <a:lumOff val="80000"/>
                </a:schemeClr>
              </a:solidFill>
              <a:latin typeface="+mn-lt"/>
            </a:endParaRPr>
          </a:p>
        </p:txBody>
      </p:sp>
      <p:sp>
        <p:nvSpPr>
          <p:cNvPr id="6" name="Slide Number Placeholder 5"/>
          <p:cNvSpPr>
            <a:spLocks noGrp="1"/>
          </p:cNvSpPr>
          <p:nvPr>
            <p:ph type="sldNum" sz="quarter" idx="12"/>
          </p:nvPr>
        </p:nvSpPr>
        <p:spPr/>
        <p:txBody>
          <a:bodyPr/>
          <a:lstStyle/>
          <a:p>
            <a:fld id="{DD27A1BA-3471-477A-B5F7-A975E76BCA2C}"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mn-lt"/>
                <a:cs typeface="Times New Roman" pitchFamily="18" charset="0"/>
              </a:rPr>
              <a:t>Uncertainties in Integral Inelastic</a:t>
            </a:r>
            <a:br>
              <a:rPr lang="en-US" sz="3200" b="1" dirty="0" smtClean="0">
                <a:solidFill>
                  <a:schemeClr val="tx2">
                    <a:lumMod val="20000"/>
                    <a:lumOff val="80000"/>
                  </a:schemeClr>
                </a:solidFill>
                <a:latin typeface="+mn-lt"/>
                <a:cs typeface="Times New Roman" pitchFamily="18" charset="0"/>
              </a:rPr>
            </a:br>
            <a:r>
              <a:rPr lang="en-US" sz="3200" b="1" dirty="0" smtClean="0">
                <a:solidFill>
                  <a:schemeClr val="tx2">
                    <a:lumMod val="20000"/>
                    <a:lumOff val="80000"/>
                  </a:schemeClr>
                </a:solidFill>
                <a:latin typeface="+mn-lt"/>
                <a:cs typeface="Times New Roman" pitchFamily="18" charset="0"/>
              </a:rPr>
              <a:t>Scattering Cross Sections</a:t>
            </a:r>
            <a:endParaRPr lang="en-US" sz="3200" b="1" dirty="0">
              <a:solidFill>
                <a:schemeClr val="tx2">
                  <a:lumMod val="20000"/>
                  <a:lumOff val="80000"/>
                </a:schemeClr>
              </a:solidFill>
              <a:latin typeface="+mn-lt"/>
            </a:endParaRPr>
          </a:p>
        </p:txBody>
      </p:sp>
      <p:pic>
        <p:nvPicPr>
          <p:cNvPr id="6" name="Picture 4"/>
          <p:cNvPicPr>
            <a:picLocks noChangeAspect="1" noChangeArrowheads="1"/>
          </p:cNvPicPr>
          <p:nvPr/>
        </p:nvPicPr>
        <p:blipFill>
          <a:blip r:embed="rId2" cstate="print"/>
          <a:srcRect/>
          <a:stretch>
            <a:fillRect/>
          </a:stretch>
        </p:blipFill>
        <p:spPr bwMode="auto">
          <a:xfrm>
            <a:off x="4267200" y="4191000"/>
            <a:ext cx="4419600" cy="22098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191000" y="1524000"/>
            <a:ext cx="4343400" cy="2591945"/>
          </a:xfrm>
          <a:prstGeom prst="rect">
            <a:avLst/>
          </a:prstGeom>
          <a:noFill/>
          <a:ln w="9525">
            <a:noFill/>
            <a:miter lim="800000"/>
            <a:headEnd/>
            <a:tailEnd/>
          </a:ln>
        </p:spPr>
      </p:pic>
      <p:sp>
        <p:nvSpPr>
          <p:cNvPr id="10" name="TextBox 9"/>
          <p:cNvSpPr txBox="1"/>
          <p:nvPr/>
        </p:nvSpPr>
        <p:spPr>
          <a:xfrm>
            <a:off x="6629400" y="1676400"/>
            <a:ext cx="7620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152400" y="1595021"/>
            <a:ext cx="3687228" cy="4893647"/>
          </a:xfrm>
          <a:prstGeom prst="rect">
            <a:avLst/>
          </a:prstGeom>
          <a:noFill/>
        </p:spPr>
        <p:txBody>
          <a:bodyPr wrap="none" rtlCol="0">
            <a:spAutoFit/>
          </a:bodyPr>
          <a:lstStyle/>
          <a:p>
            <a:pPr>
              <a:buClr>
                <a:schemeClr val="accent1"/>
              </a:buClr>
              <a:buSzPct val="120000"/>
              <a:buFont typeface="Arial" pitchFamily="34" charset="0"/>
              <a:buChar char="•"/>
            </a:pPr>
            <a:r>
              <a:rPr lang="en-US" sz="1200" dirty="0" smtClean="0"/>
              <a:t>   Theoretically calculated integral inelastic</a:t>
            </a:r>
          </a:p>
          <a:p>
            <a:pPr>
              <a:buClr>
                <a:schemeClr val="accent1"/>
              </a:buClr>
              <a:buSzPct val="120000"/>
            </a:pPr>
            <a:r>
              <a:rPr lang="en-US" sz="1200" dirty="0" smtClean="0">
                <a:latin typeface="Arial" pitchFamily="34" charset="0"/>
                <a:cs typeface="Arial" pitchFamily="34" charset="0"/>
              </a:rPr>
              <a:t>     thermal scattering cross sections are always </a:t>
            </a:r>
          </a:p>
          <a:p>
            <a:pPr>
              <a:buClr>
                <a:schemeClr val="accent1"/>
              </a:buClr>
              <a:buSzPct val="120000"/>
            </a:pPr>
            <a:r>
              <a:rPr lang="en-US" sz="1200" dirty="0" smtClean="0">
                <a:latin typeface="Arial" pitchFamily="34" charset="0"/>
                <a:cs typeface="Arial" pitchFamily="34" charset="0"/>
              </a:rPr>
              <a:t>     very highly correlated.  </a:t>
            </a:r>
          </a:p>
          <a:p>
            <a:pPr>
              <a:buClr>
                <a:schemeClr val="accent1"/>
              </a:buClr>
              <a:buSzPct val="120000"/>
            </a:pPr>
            <a:endParaRPr lang="en-US" sz="1200" dirty="0" smtClean="0">
              <a:latin typeface="Arial" pitchFamily="34" charset="0"/>
              <a:cs typeface="Arial" pitchFamily="34" charset="0"/>
            </a:endParaRPr>
          </a:p>
          <a:p>
            <a:pPr>
              <a:buClr>
                <a:schemeClr val="accent1"/>
              </a:buClr>
              <a:buSzPct val="120000"/>
            </a:pPr>
            <a:r>
              <a:rPr lang="en-US" sz="1200" dirty="0" smtClean="0">
                <a:latin typeface="Arial" pitchFamily="34" charset="0"/>
                <a:cs typeface="Arial" pitchFamily="34" charset="0"/>
              </a:rPr>
              <a:t>     Any perturbations in the phonon energy </a:t>
            </a:r>
          </a:p>
          <a:p>
            <a:pPr>
              <a:buClr>
                <a:schemeClr val="accent1"/>
              </a:buClr>
              <a:buSzPct val="120000"/>
            </a:pPr>
            <a:r>
              <a:rPr lang="en-US" sz="1200" dirty="0" smtClean="0">
                <a:latin typeface="Arial" pitchFamily="34" charset="0"/>
                <a:cs typeface="Arial" pitchFamily="34" charset="0"/>
              </a:rPr>
              <a:t>     spectrum tend to adjust all integral cross </a:t>
            </a:r>
          </a:p>
          <a:p>
            <a:pPr>
              <a:buClr>
                <a:schemeClr val="accent1"/>
              </a:buClr>
              <a:buSzPct val="120000"/>
            </a:pPr>
            <a:r>
              <a:rPr lang="en-US" sz="1200" dirty="0" smtClean="0">
                <a:latin typeface="Arial" pitchFamily="34" charset="0"/>
                <a:cs typeface="Arial" pitchFamily="34" charset="0"/>
              </a:rPr>
              <a:t>     sections in the same direction.</a:t>
            </a:r>
          </a:p>
          <a:p>
            <a:pPr>
              <a:buClr>
                <a:schemeClr val="accent1"/>
              </a:buClr>
              <a:buSzPct val="120000"/>
            </a:pPr>
            <a:endParaRPr lang="en-US" sz="1200" dirty="0" smtClean="0">
              <a:latin typeface="Arial" pitchFamily="34" charset="0"/>
              <a:cs typeface="Arial" pitchFamily="34" charset="0"/>
            </a:endParaRPr>
          </a:p>
          <a:p>
            <a:pPr>
              <a:buClr>
                <a:schemeClr val="accent1"/>
              </a:buClr>
              <a:buSzPct val="120000"/>
              <a:buFont typeface="Arial" pitchFamily="34" charset="0"/>
              <a:buChar char="•"/>
            </a:pPr>
            <a:r>
              <a:rPr lang="en-US" sz="1200" dirty="0" smtClean="0">
                <a:latin typeface="Arial" pitchFamily="34" charset="0"/>
                <a:cs typeface="Arial" pitchFamily="34" charset="0"/>
              </a:rPr>
              <a:t>   Uncertainties in the integral inelastic cross</a:t>
            </a:r>
          </a:p>
          <a:p>
            <a:pPr>
              <a:buClr>
                <a:schemeClr val="accent1"/>
              </a:buClr>
              <a:buSzPct val="120000"/>
            </a:pPr>
            <a:r>
              <a:rPr lang="en-US" sz="1200" dirty="0" smtClean="0">
                <a:latin typeface="Arial" pitchFamily="34" charset="0"/>
                <a:cs typeface="Arial" pitchFamily="34" charset="0"/>
              </a:rPr>
              <a:t>     sections (due to phonon spectrum </a:t>
            </a:r>
          </a:p>
          <a:p>
            <a:pPr>
              <a:buClr>
                <a:schemeClr val="accent1"/>
              </a:buClr>
              <a:buSzPct val="120000"/>
            </a:pPr>
            <a:r>
              <a:rPr lang="en-US" sz="1200" dirty="0" smtClean="0">
                <a:latin typeface="Arial" pitchFamily="34" charset="0"/>
                <a:cs typeface="Arial" pitchFamily="34" charset="0"/>
              </a:rPr>
              <a:t>     uncertainties) will always go to zero in the </a:t>
            </a:r>
          </a:p>
          <a:p>
            <a:pPr>
              <a:buClr>
                <a:schemeClr val="accent1"/>
              </a:buClr>
              <a:buSzPct val="120000"/>
            </a:pPr>
            <a:r>
              <a:rPr lang="en-US" sz="1200" dirty="0" smtClean="0">
                <a:latin typeface="Arial" pitchFamily="34" charset="0"/>
                <a:cs typeface="Arial" pitchFamily="34" charset="0"/>
              </a:rPr>
              <a:t>     limit of high incident energy.  </a:t>
            </a:r>
          </a:p>
          <a:p>
            <a:pPr>
              <a:buClr>
                <a:schemeClr val="accent1"/>
              </a:buClr>
              <a:buSzPct val="120000"/>
            </a:pPr>
            <a:endParaRPr lang="en-US" sz="1200" dirty="0" smtClean="0">
              <a:latin typeface="Arial" pitchFamily="34" charset="0"/>
              <a:cs typeface="Arial" pitchFamily="34" charset="0"/>
            </a:endParaRPr>
          </a:p>
          <a:p>
            <a:pPr>
              <a:buClr>
                <a:schemeClr val="accent1"/>
              </a:buClr>
              <a:buSzPct val="120000"/>
            </a:pPr>
            <a:r>
              <a:rPr lang="en-US" sz="1200" dirty="0" smtClean="0">
                <a:latin typeface="Arial" pitchFamily="34" charset="0"/>
                <a:cs typeface="Arial" pitchFamily="34" charset="0"/>
              </a:rPr>
              <a:t>     Integral cross sections always converge to </a:t>
            </a:r>
          </a:p>
          <a:p>
            <a:pPr>
              <a:buClr>
                <a:schemeClr val="accent1"/>
              </a:buClr>
              <a:buSzPct val="120000"/>
            </a:pPr>
            <a:r>
              <a:rPr lang="en-US" sz="1200" dirty="0" smtClean="0">
                <a:latin typeface="Arial" pitchFamily="34" charset="0"/>
                <a:cs typeface="Arial" pitchFamily="34" charset="0"/>
              </a:rPr>
              <a:t>     the free cross section in the high-energy limit</a:t>
            </a:r>
          </a:p>
          <a:p>
            <a:pPr>
              <a:buClr>
                <a:schemeClr val="accent1"/>
              </a:buClr>
              <a:buSzPct val="120000"/>
            </a:pPr>
            <a:r>
              <a:rPr lang="en-US" sz="1200" dirty="0" smtClean="0">
                <a:latin typeface="Arial" pitchFamily="34" charset="0"/>
                <a:cs typeface="Arial" pitchFamily="34" charset="0"/>
              </a:rPr>
              <a:t>     regardless of the features of the phonon </a:t>
            </a:r>
          </a:p>
          <a:p>
            <a:pPr>
              <a:buClr>
                <a:schemeClr val="accent1"/>
              </a:buClr>
              <a:buSzPct val="120000"/>
            </a:pPr>
            <a:r>
              <a:rPr lang="en-US" sz="1200" dirty="0" smtClean="0">
                <a:latin typeface="Arial" pitchFamily="34" charset="0"/>
                <a:cs typeface="Arial" pitchFamily="34" charset="0"/>
              </a:rPr>
              <a:t>     spectrum.</a:t>
            </a:r>
          </a:p>
          <a:p>
            <a:pPr>
              <a:buClr>
                <a:schemeClr val="accent1"/>
              </a:buClr>
              <a:buSzPct val="120000"/>
            </a:pPr>
            <a:endParaRPr lang="en-US" sz="1200" dirty="0" smtClean="0">
              <a:latin typeface="Arial" pitchFamily="34" charset="0"/>
              <a:cs typeface="Arial" pitchFamily="34" charset="0"/>
            </a:endParaRPr>
          </a:p>
          <a:p>
            <a:pPr>
              <a:buClr>
                <a:schemeClr val="accent1"/>
              </a:buClr>
              <a:buSzPct val="120000"/>
            </a:pPr>
            <a:r>
              <a:rPr lang="en-US" sz="1200" dirty="0" smtClean="0">
                <a:latin typeface="Arial" pitchFamily="34" charset="0"/>
                <a:cs typeface="Arial" pitchFamily="34" charset="0"/>
              </a:rPr>
              <a:t>     In this case, uncertainty in the nuclear cross </a:t>
            </a:r>
          </a:p>
          <a:p>
            <a:pPr>
              <a:buClr>
                <a:schemeClr val="accent1"/>
              </a:buClr>
              <a:buSzPct val="120000"/>
            </a:pPr>
            <a:r>
              <a:rPr lang="en-US" sz="1200" dirty="0" smtClean="0">
                <a:latin typeface="Arial" pitchFamily="34" charset="0"/>
                <a:cs typeface="Arial" pitchFamily="34" charset="0"/>
              </a:rPr>
              <a:t>     section is the only significant remaining</a:t>
            </a:r>
          </a:p>
          <a:p>
            <a:pPr>
              <a:buClr>
                <a:schemeClr val="accent1"/>
              </a:buClr>
              <a:buSzPct val="120000"/>
            </a:pPr>
            <a:r>
              <a:rPr lang="en-US" sz="1200" dirty="0" smtClean="0">
                <a:latin typeface="Arial" pitchFamily="34" charset="0"/>
                <a:cs typeface="Arial" pitchFamily="34" charset="0"/>
              </a:rPr>
              <a:t>     uncertainty (typically on the order of 1%).  </a:t>
            </a:r>
          </a:p>
          <a:p>
            <a:pPr>
              <a:buClr>
                <a:schemeClr val="accent1"/>
              </a:buClr>
              <a:buSzPct val="120000"/>
            </a:pPr>
            <a:endParaRPr lang="en-US" sz="1200" dirty="0" smtClean="0">
              <a:latin typeface="Arial" pitchFamily="34" charset="0"/>
              <a:cs typeface="Arial" pitchFamily="34" charset="0"/>
            </a:endParaRPr>
          </a:p>
          <a:p>
            <a:pPr>
              <a:buClr>
                <a:schemeClr val="accent1"/>
              </a:buClr>
              <a:buSzPct val="120000"/>
              <a:buFont typeface="Arial" pitchFamily="34" charset="0"/>
              <a:buChar char="•"/>
            </a:pPr>
            <a:r>
              <a:rPr lang="en-US" sz="1200" dirty="0" smtClean="0">
                <a:latin typeface="Arial" pitchFamily="34" charset="0"/>
                <a:cs typeface="Arial" pitchFamily="34" charset="0"/>
              </a:rPr>
              <a:t>   Almost all of the integral uncertainty (in this</a:t>
            </a:r>
          </a:p>
          <a:p>
            <a:pPr>
              <a:buClr>
                <a:schemeClr val="accent1"/>
              </a:buClr>
              <a:buSzPct val="120000"/>
            </a:pPr>
            <a:r>
              <a:rPr lang="en-US" sz="1200" dirty="0" smtClean="0">
                <a:latin typeface="Arial" pitchFamily="34" charset="0"/>
                <a:cs typeface="Arial" pitchFamily="34" charset="0"/>
              </a:rPr>
              <a:t>     example) is the result of uncertainties in the </a:t>
            </a:r>
          </a:p>
          <a:p>
            <a:pPr>
              <a:buClr>
                <a:schemeClr val="accent1"/>
              </a:buClr>
              <a:buSzPct val="120000"/>
            </a:pPr>
            <a:r>
              <a:rPr lang="en-US" sz="1200" dirty="0" smtClean="0">
                <a:latin typeface="Arial" pitchFamily="34" charset="0"/>
                <a:cs typeface="Arial" pitchFamily="34" charset="0"/>
              </a:rPr>
              <a:t>     low-energy region of the phonon spectrum due </a:t>
            </a:r>
          </a:p>
          <a:p>
            <a:pPr>
              <a:buClr>
                <a:schemeClr val="accent1"/>
              </a:buClr>
              <a:buSzPct val="120000"/>
            </a:pPr>
            <a:r>
              <a:rPr lang="en-US" sz="1200" dirty="0" smtClean="0">
                <a:latin typeface="Arial" pitchFamily="34" charset="0"/>
                <a:cs typeface="Arial" pitchFamily="34" charset="0"/>
              </a:rPr>
              <a:t>     to the modeling of weak interplanar forces.</a:t>
            </a:r>
            <a:r>
              <a:rPr lang="en-US" sz="1200" dirty="0" smtClean="0"/>
              <a:t> </a:t>
            </a:r>
            <a:endParaRPr lang="en-US" sz="1200" dirty="0"/>
          </a:p>
        </p:txBody>
      </p:sp>
      <p:sp>
        <p:nvSpPr>
          <p:cNvPr id="7" name="Slide Number Placeholder 6"/>
          <p:cNvSpPr>
            <a:spLocks noGrp="1"/>
          </p:cNvSpPr>
          <p:nvPr>
            <p:ph type="sldNum" sz="quarter" idx="12"/>
          </p:nvPr>
        </p:nvSpPr>
        <p:spPr/>
        <p:txBody>
          <a:bodyPr/>
          <a:lstStyle/>
          <a:p>
            <a:fld id="{DD27A1BA-3471-477A-B5F7-A975E76BCA2C}"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lumMod val="20000"/>
                    <a:lumOff val="80000"/>
                  </a:schemeClr>
                </a:solidFill>
                <a:latin typeface="+mn-lt"/>
                <a:cs typeface="Times New Roman" pitchFamily="18" charset="0"/>
              </a:rPr>
              <a:t>Storage Issues for an </a:t>
            </a:r>
            <a:r>
              <a:rPr lang="en-US" sz="3200" b="1" i="1" dirty="0" smtClean="0">
                <a:solidFill>
                  <a:schemeClr val="tx2">
                    <a:lumMod val="20000"/>
                    <a:lumOff val="80000"/>
                  </a:schemeClr>
                </a:solidFill>
                <a:latin typeface="+mn-lt"/>
                <a:cs typeface="Times New Roman" pitchFamily="18" charset="0"/>
              </a:rPr>
              <a:t>S</a:t>
            </a:r>
            <a:r>
              <a:rPr lang="en-US" sz="3200" b="1" baseline="-25000" dirty="0" smtClean="0">
                <a:solidFill>
                  <a:schemeClr val="tx2">
                    <a:lumMod val="20000"/>
                    <a:lumOff val="80000"/>
                  </a:schemeClr>
                </a:solidFill>
                <a:latin typeface="+mn-lt"/>
                <a:cs typeface="Times New Roman" pitchFamily="18" charset="0"/>
              </a:rPr>
              <a:t>sym</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α</a:t>
            </a:r>
            <a:r>
              <a:rPr lang="en-US" sz="3200" b="1" dirty="0" smtClean="0">
                <a:solidFill>
                  <a:schemeClr val="tx2">
                    <a:lumMod val="20000"/>
                    <a:lumOff val="80000"/>
                  </a:schemeClr>
                </a:solidFill>
                <a:latin typeface="+mn-lt"/>
                <a:cs typeface="Times New Roman" pitchFamily="18" charset="0"/>
              </a:rPr>
              <a:t>,</a:t>
            </a:r>
            <a:r>
              <a:rPr lang="el-GR" sz="3200" b="1" i="1" dirty="0" smtClean="0">
                <a:solidFill>
                  <a:schemeClr val="tx2">
                    <a:lumMod val="20000"/>
                    <a:lumOff val="80000"/>
                  </a:schemeClr>
                </a:solidFill>
                <a:latin typeface="+mn-lt"/>
                <a:cs typeface="Times New Roman" pitchFamily="18" charset="0"/>
              </a:rPr>
              <a:t>β</a:t>
            </a:r>
            <a:r>
              <a:rPr lang="en-US" sz="3200" b="1" dirty="0" smtClean="0">
                <a:solidFill>
                  <a:schemeClr val="tx2">
                    <a:lumMod val="20000"/>
                    <a:lumOff val="80000"/>
                  </a:schemeClr>
                </a:solidFill>
                <a:latin typeface="+mn-lt"/>
                <a:cs typeface="Times New Roman" pitchFamily="18" charset="0"/>
              </a:rPr>
              <a:t>)</a:t>
            </a:r>
            <a:r>
              <a:rPr lang="en-US" sz="3200" b="1" i="1" dirty="0" smtClean="0">
                <a:solidFill>
                  <a:schemeClr val="tx2">
                    <a:lumMod val="20000"/>
                    <a:lumOff val="80000"/>
                  </a:schemeClr>
                </a:solidFill>
                <a:latin typeface="+mn-lt"/>
                <a:cs typeface="Times New Roman" pitchFamily="18" charset="0"/>
              </a:rPr>
              <a:t> </a:t>
            </a:r>
            <a:br>
              <a:rPr lang="en-US" sz="3200" b="1" i="1" dirty="0" smtClean="0">
                <a:solidFill>
                  <a:schemeClr val="tx2">
                    <a:lumMod val="20000"/>
                    <a:lumOff val="80000"/>
                  </a:schemeClr>
                </a:solidFill>
                <a:latin typeface="+mn-lt"/>
                <a:cs typeface="Times New Roman" pitchFamily="18" charset="0"/>
              </a:rPr>
            </a:br>
            <a:r>
              <a:rPr lang="en-US" sz="3200" b="1" dirty="0" smtClean="0">
                <a:solidFill>
                  <a:schemeClr val="tx2">
                    <a:lumMod val="20000"/>
                    <a:lumOff val="80000"/>
                  </a:schemeClr>
                </a:solidFill>
                <a:latin typeface="+mn-lt"/>
                <a:cs typeface="Times New Roman" pitchFamily="18" charset="0"/>
              </a:rPr>
              <a:t>Covariance Matrix </a:t>
            </a:r>
            <a:endParaRPr lang="en-US" sz="3200" b="1" dirty="0">
              <a:solidFill>
                <a:schemeClr val="tx2">
                  <a:lumMod val="20000"/>
                  <a:lumOff val="80000"/>
                </a:schemeClr>
              </a:solidFill>
              <a:latin typeface="+mn-lt"/>
            </a:endParaRPr>
          </a:p>
        </p:txBody>
      </p:sp>
      <p:sp>
        <p:nvSpPr>
          <p:cNvPr id="5" name="TextBox 4"/>
          <p:cNvSpPr txBox="1"/>
          <p:nvPr/>
        </p:nvSpPr>
        <p:spPr>
          <a:xfrm>
            <a:off x="228600" y="1600200"/>
            <a:ext cx="8686800" cy="4832092"/>
          </a:xfrm>
          <a:prstGeom prst="rect">
            <a:avLst/>
          </a:prstGeom>
          <a:noFill/>
        </p:spPr>
        <p:txBody>
          <a:bodyPr wrap="square" rtlCol="0">
            <a:spAutoFit/>
          </a:bodyPr>
          <a:lstStyle/>
          <a:p>
            <a:pPr>
              <a:buClr>
                <a:schemeClr val="accent1"/>
              </a:buClr>
              <a:buSzPct val="120000"/>
              <a:buFont typeface="Arial" pitchFamily="34" charset="0"/>
              <a:buChar char="•"/>
            </a:pPr>
            <a:r>
              <a:rPr lang="en-US" sz="1400" dirty="0" smtClean="0"/>
              <a:t>   For a 100 × 100 </a:t>
            </a:r>
            <a:r>
              <a:rPr lang="el-GR" sz="1400" i="1" dirty="0" smtClean="0"/>
              <a:t>α</a:t>
            </a:r>
            <a:r>
              <a:rPr lang="en-US" sz="1400" dirty="0" smtClean="0"/>
              <a:t> and </a:t>
            </a:r>
            <a:r>
              <a:rPr lang="el-GR" sz="1400" i="1" dirty="0" smtClean="0"/>
              <a:t>β</a:t>
            </a:r>
            <a:r>
              <a:rPr lang="en-US" sz="1400" i="1" dirty="0" smtClean="0"/>
              <a:t> </a:t>
            </a:r>
            <a:r>
              <a:rPr lang="en-US" sz="1400" dirty="0" smtClean="0"/>
              <a:t>grid, the number of elements in the covariance matrix is 10</a:t>
            </a:r>
            <a:r>
              <a:rPr lang="en-US" sz="1400" baseline="30000" dirty="0" smtClean="0"/>
              <a:t>8</a:t>
            </a:r>
            <a:r>
              <a:rPr lang="en-US" sz="1400" dirty="0" smtClean="0"/>
              <a:t>.  This is likely to be</a:t>
            </a:r>
          </a:p>
          <a:p>
            <a:pPr>
              <a:buClr>
                <a:schemeClr val="accent1"/>
              </a:buClr>
              <a:buSzPct val="120000"/>
            </a:pPr>
            <a:r>
              <a:rPr lang="en-US" sz="1400" i="1" dirty="0" smtClean="0"/>
              <a:t>    </a:t>
            </a:r>
            <a:r>
              <a:rPr lang="en-US" sz="1400" dirty="0" smtClean="0"/>
              <a:t>too large to be of any practical use.</a:t>
            </a:r>
          </a:p>
          <a:p>
            <a:pPr>
              <a:buClr>
                <a:schemeClr val="accent1"/>
              </a:buClr>
              <a:buSzPct val="120000"/>
            </a:pPr>
            <a:endParaRPr lang="en-US" sz="1400" i="1" dirty="0" smtClean="0"/>
          </a:p>
          <a:p>
            <a:pPr>
              <a:buClr>
                <a:schemeClr val="accent1"/>
              </a:buClr>
              <a:buSzPct val="120000"/>
              <a:buFont typeface="Arial" pitchFamily="34" charset="0"/>
              <a:buChar char="•"/>
            </a:pPr>
            <a:r>
              <a:rPr lang="en-US" sz="1400" i="1" dirty="0" smtClean="0"/>
              <a:t>   </a:t>
            </a:r>
            <a:r>
              <a:rPr lang="en-US" sz="1400" dirty="0" smtClean="0"/>
              <a:t>There are several possible methods for massively reducing the quantity of stored data without suffering</a:t>
            </a:r>
          </a:p>
          <a:p>
            <a:pPr>
              <a:buClr>
                <a:schemeClr val="accent1"/>
              </a:buClr>
              <a:buSzPct val="120000"/>
            </a:pPr>
            <a:r>
              <a:rPr lang="en-US" sz="1400" i="1" dirty="0" smtClean="0"/>
              <a:t>     </a:t>
            </a:r>
            <a:r>
              <a:rPr lang="en-US" sz="1400" dirty="0" smtClean="0"/>
              <a:t>significant loss of uncertainty information fidelity at the differential and integral cross section level.  Three </a:t>
            </a:r>
          </a:p>
          <a:p>
            <a:pPr>
              <a:buClr>
                <a:schemeClr val="accent1"/>
              </a:buClr>
              <a:buSzPct val="120000"/>
            </a:pPr>
            <a:r>
              <a:rPr lang="en-US" sz="1400" dirty="0" smtClean="0"/>
              <a:t>     general approaches will be listed.</a:t>
            </a:r>
          </a:p>
          <a:p>
            <a:pPr>
              <a:buClr>
                <a:schemeClr val="accent1"/>
              </a:buClr>
              <a:buSzPct val="120000"/>
            </a:pPr>
            <a:endParaRPr lang="en-US" sz="1400" dirty="0" smtClean="0"/>
          </a:p>
          <a:p>
            <a:pPr>
              <a:buClr>
                <a:schemeClr val="accent1"/>
              </a:buClr>
              <a:buSzPct val="120000"/>
            </a:pPr>
            <a:r>
              <a:rPr lang="en-US" sz="1400" dirty="0" smtClean="0"/>
              <a:t>     1.  Similar to the procedure for collapsing fine energy-group covariance data to a coarse-group structure</a:t>
            </a:r>
          </a:p>
          <a:p>
            <a:pPr>
              <a:buClr>
                <a:schemeClr val="accent1"/>
              </a:buClr>
              <a:buSzPct val="120000"/>
            </a:pPr>
            <a:r>
              <a:rPr lang="en-US" sz="1400" dirty="0" smtClean="0"/>
              <a:t>          in the resonance energy region, a group averaging procedure may be applied where the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a:t>
            </a:r>
            <a:endParaRPr lang="en-US" sz="1400" i="1" dirty="0" smtClean="0">
              <a:latin typeface="Arial" pitchFamily="34" charset="0"/>
              <a:ea typeface="Times New Roman"/>
              <a:cs typeface="Arial" pitchFamily="34" charset="0"/>
            </a:endParaRPr>
          </a:p>
          <a:p>
            <a:pPr>
              <a:buClr>
                <a:schemeClr val="accent1"/>
              </a:buClr>
              <a:buSzPct val="120000"/>
            </a:pPr>
            <a:r>
              <a:rPr lang="en-US" sz="1400" i="1" dirty="0" smtClean="0">
                <a:latin typeface="Arial" pitchFamily="34" charset="0"/>
                <a:cs typeface="Arial" pitchFamily="34" charset="0"/>
              </a:rPr>
              <a:t>          </a:t>
            </a:r>
            <a:r>
              <a:rPr lang="en-US" sz="1400" dirty="0" smtClean="0">
                <a:latin typeface="Arial" pitchFamily="34" charset="0"/>
                <a:cs typeface="Arial" pitchFamily="34" charset="0"/>
              </a:rPr>
              <a:t>covariance matrix is subdivided into a coarse block structure with resolution based on magnitude and</a:t>
            </a:r>
          </a:p>
          <a:p>
            <a:pPr>
              <a:buClr>
                <a:schemeClr val="accent1"/>
              </a:buClr>
              <a:buSzPct val="120000"/>
            </a:pPr>
            <a:r>
              <a:rPr lang="en-US" sz="1400" dirty="0" smtClean="0">
                <a:latin typeface="Arial" pitchFamily="34" charset="0"/>
                <a:cs typeface="Arial" pitchFamily="34" charset="0"/>
              </a:rPr>
              <a:t>          variation of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For example, collapsing to a 20 </a:t>
            </a:r>
            <a:r>
              <a:rPr lang="el-GR" sz="1400" i="1" dirty="0" smtClean="0">
                <a:latin typeface="Arial" pitchFamily="34" charset="0"/>
                <a:ea typeface="Times New Roman"/>
                <a:cs typeface="Arial" pitchFamily="34" charset="0"/>
              </a:rPr>
              <a:t>α</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and 40 </a:t>
            </a:r>
            <a:r>
              <a:rPr lang="el-GR" sz="1400" i="1" dirty="0" smtClean="0">
                <a:latin typeface="Arial" pitchFamily="34" charset="0"/>
                <a:ea typeface="Times New Roman"/>
                <a:cs typeface="Arial" pitchFamily="34" charset="0"/>
              </a:rPr>
              <a:t>β</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point covariance grid structure </a:t>
            </a:r>
          </a:p>
          <a:p>
            <a:pPr>
              <a:buClr>
                <a:schemeClr val="accent1"/>
              </a:buClr>
              <a:buSzPct val="120000"/>
            </a:pPr>
            <a:r>
              <a:rPr lang="en-US" sz="1400" dirty="0" smtClean="0">
                <a:latin typeface="Arial" pitchFamily="34" charset="0"/>
                <a:ea typeface="Times New Roman"/>
                <a:cs typeface="Arial" pitchFamily="34" charset="0"/>
              </a:rPr>
              <a:t>          would reduce storage requirements by more than 99%.  The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 matrix itself is not affected. </a:t>
            </a:r>
          </a:p>
          <a:p>
            <a:pPr>
              <a:buClr>
                <a:schemeClr val="accent1"/>
              </a:buClr>
              <a:buSzPct val="120000"/>
            </a:pPr>
            <a:endParaRPr lang="en-US" sz="1400" i="1" dirty="0" smtClean="0">
              <a:latin typeface="Arial" pitchFamily="34" charset="0"/>
              <a:ea typeface="Times New Roman"/>
              <a:cs typeface="Arial" pitchFamily="34" charset="0"/>
            </a:endParaRPr>
          </a:p>
          <a:p>
            <a:pPr>
              <a:buClr>
                <a:schemeClr val="accent1"/>
              </a:buClr>
              <a:buSzPct val="120000"/>
            </a:pP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2</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A low-threshold cutoff  for the magnitude of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could be defined, below which all covariances </a:t>
            </a:r>
          </a:p>
          <a:p>
            <a:pPr>
              <a:buClr>
                <a:schemeClr val="accent1"/>
              </a:buClr>
              <a:buSzPct val="120000"/>
            </a:pPr>
            <a:r>
              <a:rPr lang="en-US" sz="1400" dirty="0" smtClean="0">
                <a:latin typeface="Arial" pitchFamily="34" charset="0"/>
                <a:ea typeface="Times New Roman"/>
                <a:cs typeface="Arial" pitchFamily="34" charset="0"/>
              </a:rPr>
              <a:t>          are set to be zero and not stored.  Integral cross sections have significant sensitivity to only a </a:t>
            </a:r>
          </a:p>
          <a:p>
            <a:pPr>
              <a:buClr>
                <a:schemeClr val="accent1"/>
              </a:buClr>
              <a:buSzPct val="120000"/>
            </a:pPr>
            <a:r>
              <a:rPr lang="en-US" sz="1400" dirty="0" smtClean="0">
                <a:latin typeface="Arial" pitchFamily="34" charset="0"/>
                <a:ea typeface="Times New Roman"/>
                <a:cs typeface="Arial" pitchFamily="34" charset="0"/>
              </a:rPr>
              <a:t>          narrow range of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points and are quite insensitive to the majority of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points</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The </a:t>
            </a:r>
          </a:p>
          <a:p>
            <a:pPr>
              <a:buClr>
                <a:schemeClr val="accent1"/>
              </a:buClr>
              <a:buSzPct val="120000"/>
            </a:pPr>
            <a:r>
              <a:rPr lang="en-US" sz="1400" dirty="0" smtClean="0">
                <a:latin typeface="Arial" pitchFamily="34" charset="0"/>
                <a:ea typeface="Times New Roman"/>
                <a:cs typeface="Arial" pitchFamily="34" charset="0"/>
              </a:rPr>
              <a:t>          full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 matrix is needed only for full convergence of the integrated cross sections. </a:t>
            </a:r>
          </a:p>
          <a:p>
            <a:pPr>
              <a:buClr>
                <a:schemeClr val="accent1"/>
              </a:buClr>
              <a:buSzPct val="120000"/>
            </a:pPr>
            <a:endParaRPr lang="en-US" sz="1400" dirty="0" smtClean="0">
              <a:latin typeface="Arial" pitchFamily="34" charset="0"/>
              <a:ea typeface="Times New Roman"/>
              <a:cs typeface="Arial" pitchFamily="34" charset="0"/>
            </a:endParaRPr>
          </a:p>
          <a:p>
            <a:pPr>
              <a:buClr>
                <a:schemeClr val="accent1"/>
              </a:buClr>
              <a:buSzPct val="120000"/>
            </a:pPr>
            <a:r>
              <a:rPr lang="en-US" sz="1400" dirty="0" smtClean="0">
                <a:latin typeface="Arial" pitchFamily="34" charset="0"/>
                <a:ea typeface="Times New Roman"/>
                <a:cs typeface="Arial" pitchFamily="34" charset="0"/>
              </a:rPr>
              <a:t>     3.  The covariance data for </a:t>
            </a:r>
            <a:r>
              <a:rPr lang="en-US" altLang="zh-CN" sz="1400" i="1" dirty="0" smtClean="0">
                <a:latin typeface="Arial" pitchFamily="34" charset="0"/>
                <a:cs typeface="Arial" pitchFamily="34" charset="0"/>
              </a:rPr>
              <a:t>S</a:t>
            </a:r>
            <a:r>
              <a:rPr lang="en-US" altLang="zh-CN" sz="1400" baseline="-25000" dirty="0" smtClean="0">
                <a:latin typeface="Arial" pitchFamily="34" charset="0"/>
                <a:cs typeface="Arial" pitchFamily="34" charset="0"/>
              </a:rPr>
              <a:t>sym</a:t>
            </a:r>
            <a:r>
              <a:rPr lang="en-US" altLang="zh-CN" sz="1400" dirty="0" smtClean="0">
                <a:latin typeface="Arial" pitchFamily="34" charset="0"/>
                <a:cs typeface="Arial" pitchFamily="34" charset="0"/>
              </a:rPr>
              <a:t>(</a:t>
            </a:r>
            <a:r>
              <a:rPr lang="en-US"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may be supplied as a covariance matrix for the phonon spectrum,</a:t>
            </a:r>
          </a:p>
          <a:p>
            <a:pPr>
              <a:buClr>
                <a:schemeClr val="accent1"/>
              </a:buClr>
              <a:buSzPct val="120000"/>
            </a:pPr>
            <a:r>
              <a:rPr lang="en-US" sz="1400" dirty="0" smtClean="0">
                <a:latin typeface="Arial" pitchFamily="34" charset="0"/>
                <a:ea typeface="Times New Roman"/>
                <a:cs typeface="Arial" pitchFamily="34" charset="0"/>
              </a:rPr>
              <a:t>           which may then be propagated with a temperature and grid-dependent sensitivity matrix.  Additionally,</a:t>
            </a:r>
          </a:p>
          <a:p>
            <a:pPr>
              <a:buClr>
                <a:schemeClr val="accent1"/>
              </a:buClr>
              <a:buSzPct val="120000"/>
            </a:pPr>
            <a:r>
              <a:rPr lang="en-US" sz="1400" dirty="0" smtClean="0">
                <a:latin typeface="Arial" pitchFamily="34" charset="0"/>
                <a:ea typeface="Times New Roman"/>
                <a:cs typeface="Arial" pitchFamily="34" charset="0"/>
              </a:rPr>
              <a:t>           a coarse phonon spectrum bin structure could be used accounting for the magnitude and variation of </a:t>
            </a:r>
          </a:p>
          <a:p>
            <a:pPr>
              <a:buClr>
                <a:schemeClr val="accent1"/>
              </a:buClr>
              <a:buSzPct val="120000"/>
            </a:pPr>
            <a:r>
              <a:rPr lang="en-US" sz="1400" dirty="0" smtClean="0">
                <a:latin typeface="Arial" pitchFamily="34" charset="0"/>
                <a:ea typeface="Times New Roman"/>
                <a:cs typeface="Arial" pitchFamily="34" charset="0"/>
              </a:rPr>
              <a:t>           </a:t>
            </a:r>
            <a:r>
              <a:rPr lang="el-GR" sz="1400" i="1" dirty="0" smtClean="0">
                <a:latin typeface="Arial" pitchFamily="34" charset="0"/>
                <a:ea typeface="Times New Roman"/>
                <a:cs typeface="Arial" pitchFamily="34" charset="0"/>
              </a:rPr>
              <a:t>ρ</a:t>
            </a:r>
            <a:r>
              <a:rPr lang="en-US" sz="1400" dirty="0" smtClean="0">
                <a:latin typeface="Arial" pitchFamily="34" charset="0"/>
                <a:ea typeface="Times New Roman"/>
                <a:cs typeface="Arial" pitchFamily="34" charset="0"/>
              </a:rPr>
              <a:t>(</a:t>
            </a:r>
            <a:r>
              <a:rPr lang="el-GR" sz="1400" i="1" dirty="0" smtClean="0">
                <a:latin typeface="Arial" pitchFamily="34" charset="0"/>
                <a:ea typeface="Times New Roman"/>
                <a:cs typeface="Arial" pitchFamily="34" charset="0"/>
              </a:rPr>
              <a:t>ε</a:t>
            </a:r>
            <a:r>
              <a:rPr lang="en-US" sz="1400" dirty="0" smtClean="0">
                <a:latin typeface="Arial" pitchFamily="34" charset="0"/>
                <a:ea typeface="Times New Roman"/>
                <a:cs typeface="Arial" pitchFamily="34" charset="0"/>
              </a:rPr>
              <a:t>) as well as the varying sensitivity to different energy regions.  </a:t>
            </a:r>
            <a:endParaRPr lang="en-US" sz="1400" i="1" dirty="0"/>
          </a:p>
        </p:txBody>
      </p:sp>
      <p:sp>
        <p:nvSpPr>
          <p:cNvPr id="4" name="Slide Number Placeholder 3"/>
          <p:cNvSpPr>
            <a:spLocks noGrp="1"/>
          </p:cNvSpPr>
          <p:nvPr>
            <p:ph type="sldNum" sz="quarter" idx="12"/>
          </p:nvPr>
        </p:nvSpPr>
        <p:spPr/>
        <p:txBody>
          <a:bodyPr/>
          <a:lstStyle/>
          <a:p>
            <a:fld id="{DD27A1BA-3471-477A-B5F7-A975E76BCA2C}"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lumMod val="20000"/>
                    <a:lumOff val="80000"/>
                  </a:schemeClr>
                </a:solidFill>
                <a:latin typeface="+mn-lt"/>
                <a:cs typeface="Times New Roman" pitchFamily="18" charset="0"/>
              </a:rPr>
              <a:t>Summary / Conclusions</a:t>
            </a:r>
            <a:endParaRPr lang="en-US" sz="3200" dirty="0">
              <a:solidFill>
                <a:schemeClr val="tx2">
                  <a:lumMod val="20000"/>
                  <a:lumOff val="80000"/>
                </a:schemeClr>
              </a:solidFill>
              <a:latin typeface="+mn-lt"/>
            </a:endParaRPr>
          </a:p>
        </p:txBody>
      </p:sp>
      <p:sp>
        <p:nvSpPr>
          <p:cNvPr id="4" name="Rectangle 3"/>
          <p:cNvSpPr>
            <a:spLocks noGrp="1" noChangeArrowheads="1"/>
          </p:cNvSpPr>
          <p:nvPr>
            <p:ph idx="1"/>
          </p:nvPr>
        </p:nvSpPr>
        <p:spPr>
          <a:xfrm>
            <a:off x="457200" y="1600200"/>
            <a:ext cx="8077200" cy="4800600"/>
          </a:xfrm>
        </p:spPr>
        <p:txBody>
          <a:bodyPr/>
          <a:lstStyle/>
          <a:p>
            <a:pPr>
              <a:buClr>
                <a:schemeClr val="accent1"/>
              </a:buClr>
              <a:buSzPct val="120000"/>
            </a:pPr>
            <a:r>
              <a:rPr lang="en-US" altLang="zh-CN" sz="1400" dirty="0" smtClean="0">
                <a:cs typeface="Times New Roman" pitchFamily="18" charset="0"/>
              </a:rPr>
              <a:t>An </a:t>
            </a:r>
            <a:r>
              <a:rPr lang="en-US" sz="1400" i="1" dirty="0" smtClean="0">
                <a:cs typeface="Times New Roman" pitchFamily="18" charset="0"/>
              </a:rPr>
              <a:t>S</a:t>
            </a:r>
            <a:r>
              <a:rPr lang="en-US" sz="1400" dirty="0" smtClean="0">
                <a:cs typeface="Times New Roman" pitchFamily="18" charset="0"/>
              </a:rPr>
              <a:t>(</a:t>
            </a:r>
            <a:r>
              <a:rPr lang="el-GR" sz="1400" i="1" dirty="0" smtClean="0">
                <a:cs typeface="Times New Roman" pitchFamily="18" charset="0"/>
              </a:rPr>
              <a:t>α</a:t>
            </a:r>
            <a:r>
              <a:rPr lang="en-US" sz="1400" dirty="0" smtClean="0">
                <a:cs typeface="Times New Roman" pitchFamily="18" charset="0"/>
              </a:rPr>
              <a:t>,</a:t>
            </a:r>
            <a:r>
              <a:rPr lang="el-GR" sz="1400" i="1" dirty="0" smtClean="0">
                <a:cs typeface="Times New Roman" pitchFamily="18" charset="0"/>
              </a:rPr>
              <a:t>β</a:t>
            </a:r>
            <a:r>
              <a:rPr lang="en-US" sz="1400" dirty="0" smtClean="0">
                <a:cs typeface="Times New Roman" pitchFamily="18" charset="0"/>
              </a:rPr>
              <a:t>)</a:t>
            </a:r>
            <a:r>
              <a:rPr lang="en-US" sz="1400" i="1" dirty="0" smtClean="0">
                <a:cs typeface="Times New Roman" pitchFamily="18" charset="0"/>
              </a:rPr>
              <a:t> </a:t>
            </a:r>
            <a:r>
              <a:rPr lang="en-US" sz="1400" dirty="0" smtClean="0">
                <a:cs typeface="Times New Roman" pitchFamily="18" charset="0"/>
              </a:rPr>
              <a:t>covariance</a:t>
            </a:r>
            <a:r>
              <a:rPr lang="en-US" sz="1400" i="1" dirty="0" smtClean="0">
                <a:cs typeface="Times New Roman" pitchFamily="18" charset="0"/>
              </a:rPr>
              <a:t> </a:t>
            </a:r>
            <a:r>
              <a:rPr lang="en-US" sz="1400" dirty="0" smtClean="0">
                <a:cs typeface="Times New Roman" pitchFamily="18" charset="0"/>
              </a:rPr>
              <a:t>matrix</a:t>
            </a:r>
            <a:r>
              <a:rPr lang="en-US" sz="1400" i="1" dirty="0" smtClean="0">
                <a:cs typeface="Times New Roman" pitchFamily="18" charset="0"/>
              </a:rPr>
              <a:t> </a:t>
            </a:r>
            <a:r>
              <a:rPr lang="en-US" sz="1400" dirty="0" smtClean="0">
                <a:ea typeface="Times New Roman"/>
                <a:cs typeface="Times New Roman"/>
              </a:rPr>
              <a:t>allows the calculation of uncertainties and correlations (or corvariances) for all secondary neutron energy distributions, coupled energy-angle distributions and integral inelastic cross sections (for any data structure).</a:t>
            </a:r>
          </a:p>
          <a:p>
            <a:pPr lvl="0">
              <a:lnSpc>
                <a:spcPts val="1000"/>
              </a:lnSpc>
            </a:pPr>
            <a:endParaRPr lang="en-US" altLang="zh-CN" sz="1400" dirty="0" smtClean="0">
              <a:cs typeface="Times New Roman" pitchFamily="18" charset="0"/>
            </a:endParaRPr>
          </a:p>
          <a:p>
            <a:pPr lvl="0">
              <a:buClr>
                <a:schemeClr val="accent1"/>
              </a:buClr>
              <a:buSzPct val="175000"/>
              <a:buFont typeface="Arial" pitchFamily="34" charset="0"/>
              <a:buChar char="•"/>
            </a:pPr>
            <a:r>
              <a:rPr lang="en-US" altLang="zh-CN" sz="1400" dirty="0" smtClean="0">
                <a:cs typeface="Times New Roman" pitchFamily="18" charset="0"/>
              </a:rPr>
              <a:t>Published ENDF File 7 libraries, by convention, contain </a:t>
            </a:r>
            <a:r>
              <a:rPr lang="en-US" sz="1400" i="1" dirty="0" smtClean="0">
                <a:cs typeface="Times New Roman" pitchFamily="18" charset="0"/>
              </a:rPr>
              <a:t>S</a:t>
            </a:r>
            <a:r>
              <a:rPr lang="en-US" sz="1400" dirty="0" smtClean="0">
                <a:cs typeface="Times New Roman" pitchFamily="18" charset="0"/>
              </a:rPr>
              <a:t>(</a:t>
            </a:r>
            <a:r>
              <a:rPr lang="el-GR" sz="1400" i="1" dirty="0" smtClean="0">
                <a:cs typeface="Times New Roman" pitchFamily="18" charset="0"/>
              </a:rPr>
              <a:t>α</a:t>
            </a:r>
            <a:r>
              <a:rPr lang="en-US" sz="1400" dirty="0" smtClean="0">
                <a:cs typeface="Times New Roman" pitchFamily="18" charset="0"/>
              </a:rPr>
              <a:t>,</a:t>
            </a:r>
            <a:r>
              <a:rPr lang="el-GR" sz="1400" i="1" dirty="0" smtClean="0">
                <a:cs typeface="Times New Roman" pitchFamily="18" charset="0"/>
              </a:rPr>
              <a:t>β</a:t>
            </a:r>
            <a:r>
              <a:rPr lang="en-US" sz="1400" dirty="0" smtClean="0">
                <a:cs typeface="Times New Roman" pitchFamily="18" charset="0"/>
              </a:rPr>
              <a:t>)</a:t>
            </a:r>
            <a:r>
              <a:rPr lang="en-US" sz="1400" i="1" dirty="0" smtClean="0">
                <a:cs typeface="Times New Roman" pitchFamily="18" charset="0"/>
              </a:rPr>
              <a:t> </a:t>
            </a:r>
            <a:r>
              <a:rPr lang="en-US" sz="1400" dirty="0" smtClean="0">
                <a:cs typeface="Times New Roman" pitchFamily="18" charset="0"/>
              </a:rPr>
              <a:t>generated theoretically in the incoherent approximation.  In this case, for most materials, </a:t>
            </a:r>
            <a:r>
              <a:rPr lang="en-US" altLang="zh-CN" sz="1400" dirty="0" smtClean="0">
                <a:cs typeface="Times New Roman" pitchFamily="18" charset="0"/>
              </a:rPr>
              <a:t>the phonon energy spectrum is the fundamental parameter describing the </a:t>
            </a:r>
            <a:r>
              <a:rPr lang="en-US" sz="1400" i="1" dirty="0" smtClean="0">
                <a:cs typeface="Times New Roman" pitchFamily="18" charset="0"/>
              </a:rPr>
              <a:t>S</a:t>
            </a:r>
            <a:r>
              <a:rPr lang="en-US" sz="1400" dirty="0" smtClean="0">
                <a:cs typeface="Times New Roman" pitchFamily="18" charset="0"/>
              </a:rPr>
              <a:t>(</a:t>
            </a:r>
            <a:r>
              <a:rPr lang="el-GR" sz="1400" i="1" dirty="0" smtClean="0">
                <a:cs typeface="Times New Roman" pitchFamily="18" charset="0"/>
              </a:rPr>
              <a:t>α</a:t>
            </a:r>
            <a:r>
              <a:rPr lang="en-US" sz="1400" dirty="0" smtClean="0">
                <a:cs typeface="Times New Roman" pitchFamily="18" charset="0"/>
              </a:rPr>
              <a:t>,</a:t>
            </a:r>
            <a:r>
              <a:rPr lang="el-GR" sz="1400" i="1" dirty="0" smtClean="0">
                <a:cs typeface="Times New Roman" pitchFamily="18" charset="0"/>
              </a:rPr>
              <a:t>β</a:t>
            </a:r>
            <a:r>
              <a:rPr lang="en-US" sz="1400" dirty="0" smtClean="0">
                <a:cs typeface="Times New Roman" pitchFamily="18" charset="0"/>
              </a:rPr>
              <a:t>)</a:t>
            </a:r>
            <a:r>
              <a:rPr lang="en-US" sz="1400" i="1" dirty="0" smtClean="0">
                <a:cs typeface="Times New Roman" pitchFamily="18" charset="0"/>
              </a:rPr>
              <a:t> </a:t>
            </a:r>
            <a:r>
              <a:rPr lang="en-US" sz="1400" dirty="0" smtClean="0">
                <a:cs typeface="Times New Roman" pitchFamily="18" charset="0"/>
              </a:rPr>
              <a:t>scattering law</a:t>
            </a:r>
            <a:r>
              <a:rPr lang="en-US" altLang="zh-CN" sz="1400" dirty="0" smtClean="0">
                <a:cs typeface="Times New Roman" pitchFamily="18" charset="0"/>
              </a:rPr>
              <a:t>.</a:t>
            </a:r>
            <a:r>
              <a:rPr lang="en-US" altLang="zh-CN" sz="1400" dirty="0" smtClean="0">
                <a:solidFill>
                  <a:srgbClr val="000000"/>
                </a:solidFill>
                <a:cs typeface="Times New Roman" pitchFamily="18" charset="0"/>
              </a:rPr>
              <a:t> </a:t>
            </a:r>
          </a:p>
          <a:p>
            <a:pPr lvl="0">
              <a:lnSpc>
                <a:spcPts val="1000"/>
              </a:lnSpc>
            </a:pPr>
            <a:endParaRPr lang="en-US" altLang="zh-CN" sz="1400" dirty="0" smtClean="0">
              <a:solidFill>
                <a:srgbClr val="000000"/>
              </a:solidFill>
              <a:cs typeface="Times New Roman" pitchFamily="18" charset="0"/>
            </a:endParaRPr>
          </a:p>
          <a:p>
            <a:pPr>
              <a:buClr>
                <a:schemeClr val="accent1"/>
              </a:buClr>
              <a:buSzPct val="120000"/>
            </a:pPr>
            <a:r>
              <a:rPr lang="en-US" altLang="zh-CN" sz="1400" dirty="0" smtClean="0">
                <a:cs typeface="Times New Roman" pitchFamily="18" charset="0"/>
              </a:rPr>
              <a:t>The phonon spectrum is a probability density function that can be described by a set of random variables </a:t>
            </a:r>
            <a:r>
              <a:rPr lang="en-US" altLang="zh-CN" sz="1400" i="1" dirty="0" smtClean="0">
                <a:cs typeface="Times New Roman" pitchFamily="18" charset="0"/>
              </a:rPr>
              <a:t>p</a:t>
            </a:r>
            <a:r>
              <a:rPr lang="en-US" altLang="zh-CN" sz="1400" i="1" baseline="-25000" dirty="0" smtClean="0">
                <a:cs typeface="Times New Roman" pitchFamily="18" charset="0"/>
              </a:rPr>
              <a:t>d</a:t>
            </a:r>
            <a:r>
              <a:rPr lang="en-US" altLang="zh-CN" sz="1400" dirty="0" smtClean="0">
                <a:cs typeface="Times New Roman" pitchFamily="18" charset="0"/>
              </a:rPr>
              <a:t> </a:t>
            </a:r>
            <a:r>
              <a:rPr lang="en-US" altLang="zh-CN" sz="1400" i="1" dirty="0" smtClean="0">
                <a:cs typeface="Times New Roman" pitchFamily="18" charset="0"/>
              </a:rPr>
              <a:t>.  </a:t>
            </a:r>
            <a:r>
              <a:rPr lang="en-US" altLang="zh-CN" sz="1400" dirty="0" smtClean="0">
                <a:cs typeface="Times New Roman" pitchFamily="18" charset="0"/>
              </a:rPr>
              <a:t>A Monte Carlo process of generating perturbed phonon spectra by operating on </a:t>
            </a:r>
            <a:r>
              <a:rPr lang="en-US" altLang="zh-CN" sz="1400" i="1" dirty="0" smtClean="0">
                <a:cs typeface="Times New Roman" pitchFamily="18" charset="0"/>
              </a:rPr>
              <a:t>p</a:t>
            </a:r>
            <a:r>
              <a:rPr lang="en-US" altLang="zh-CN" sz="1400" i="1" baseline="-25000" dirty="0" smtClean="0">
                <a:cs typeface="Times New Roman" pitchFamily="18" charset="0"/>
              </a:rPr>
              <a:t>d</a:t>
            </a:r>
            <a:r>
              <a:rPr lang="en-US" altLang="zh-CN" sz="1400" dirty="0" smtClean="0">
                <a:cs typeface="Times New Roman" pitchFamily="18" charset="0"/>
              </a:rPr>
              <a:t> with reshaping functions allows a geometric description of particular aspects of uncertainty in the phonon spectrum.  This allows the calculation of an </a:t>
            </a:r>
            <a:r>
              <a:rPr lang="en-US" sz="1400" i="1" dirty="0" smtClean="0">
                <a:cs typeface="Times New Roman" pitchFamily="18" charset="0"/>
              </a:rPr>
              <a:t>S</a:t>
            </a:r>
            <a:r>
              <a:rPr lang="en-US" sz="1400" dirty="0" smtClean="0">
                <a:cs typeface="Times New Roman" pitchFamily="18" charset="0"/>
              </a:rPr>
              <a:t>(</a:t>
            </a:r>
            <a:r>
              <a:rPr lang="el-GR" sz="1400" i="1" dirty="0" smtClean="0">
                <a:cs typeface="Times New Roman" pitchFamily="18" charset="0"/>
              </a:rPr>
              <a:t>α</a:t>
            </a:r>
            <a:r>
              <a:rPr lang="en-US" sz="1400" dirty="0" smtClean="0">
                <a:cs typeface="Times New Roman" pitchFamily="18" charset="0"/>
              </a:rPr>
              <a:t>,</a:t>
            </a:r>
            <a:r>
              <a:rPr lang="el-GR" sz="1400" i="1" dirty="0" smtClean="0">
                <a:cs typeface="Times New Roman" pitchFamily="18" charset="0"/>
              </a:rPr>
              <a:t>β</a:t>
            </a:r>
            <a:r>
              <a:rPr lang="en-US" sz="1400" dirty="0" smtClean="0">
                <a:cs typeface="Times New Roman" pitchFamily="18" charset="0"/>
              </a:rPr>
              <a:t>)</a:t>
            </a:r>
            <a:r>
              <a:rPr lang="en-US" altLang="zh-CN" sz="1400" dirty="0" smtClean="0">
                <a:cs typeface="Times New Roman" pitchFamily="18" charset="0"/>
              </a:rPr>
              <a:t> covariance matrix. </a:t>
            </a:r>
          </a:p>
          <a:p>
            <a:pPr>
              <a:lnSpc>
                <a:spcPts val="1000"/>
              </a:lnSpc>
              <a:buNone/>
            </a:pPr>
            <a:r>
              <a:rPr lang="en-US" altLang="zh-CN" sz="1400" dirty="0" smtClean="0">
                <a:cs typeface="Times New Roman" pitchFamily="18" charset="0"/>
              </a:rPr>
              <a:t> </a:t>
            </a:r>
          </a:p>
          <a:p>
            <a:pPr>
              <a:buClr>
                <a:schemeClr val="accent1"/>
              </a:buClr>
              <a:buSzPct val="120000"/>
            </a:pPr>
            <a:r>
              <a:rPr lang="en-US" altLang="zh-CN" sz="1400" dirty="0" smtClean="0">
                <a:cs typeface="Times New Roman" pitchFamily="18" charset="0"/>
              </a:rPr>
              <a:t>The reshaping function and Monte Carlo processes are general and may be applied to describe any source of uncertainties in the phonon spectrum, regardless of how the spectrum was generated (theoretically or experimentally).  </a:t>
            </a:r>
          </a:p>
          <a:p>
            <a:pPr>
              <a:lnSpc>
                <a:spcPts val="1000"/>
              </a:lnSpc>
            </a:pPr>
            <a:endParaRPr lang="en-US" altLang="zh-CN" sz="1400" dirty="0" smtClean="0">
              <a:cs typeface="Times New Roman" pitchFamily="18" charset="0"/>
            </a:endParaRPr>
          </a:p>
          <a:p>
            <a:pPr>
              <a:buClr>
                <a:schemeClr val="accent1"/>
              </a:buClr>
              <a:buSzPct val="120000"/>
            </a:pPr>
            <a:r>
              <a:rPr lang="en-US" altLang="zh-CN" sz="1400" dirty="0" smtClean="0">
                <a:cs typeface="Times New Roman" pitchFamily="18" charset="0"/>
              </a:rPr>
              <a:t>The success of the procedure will be limited only by how well reshaping functions can be defined to accurately capture the systematic and statistical uncertainties in the spectrum.  These will depend on the particular physics of the material structure and on the physics models and methodology utilized to arrive at the spectrum.    </a:t>
            </a:r>
          </a:p>
          <a:p>
            <a:pPr>
              <a:lnSpc>
                <a:spcPts val="1000"/>
              </a:lnSpc>
            </a:pPr>
            <a:endParaRPr lang="en-US" altLang="zh-CN" sz="1400" dirty="0" smtClean="0">
              <a:cs typeface="Times New Roman" pitchFamily="18" charset="0"/>
            </a:endParaRPr>
          </a:p>
        </p:txBody>
      </p:sp>
      <p:sp>
        <p:nvSpPr>
          <p:cNvPr id="5" name="Slide Number Placeholder 4"/>
          <p:cNvSpPr>
            <a:spLocks noGrp="1"/>
          </p:cNvSpPr>
          <p:nvPr>
            <p:ph type="sldNum" sz="quarter" idx="12"/>
          </p:nvPr>
        </p:nvSpPr>
        <p:spPr/>
        <p:txBody>
          <a:bodyPr/>
          <a:lstStyle/>
          <a:p>
            <a:fld id="{DD27A1BA-3471-477A-B5F7-A975E76BCA2C}" type="slidenum">
              <a:rPr lang="en-US" smtClean="0"/>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20000"/>
                    <a:lumOff val="80000"/>
                  </a:schemeClr>
                </a:solidFill>
                <a:latin typeface="Arial" pitchFamily="34" charset="0"/>
                <a:cs typeface="Arial" pitchFamily="34" charset="0"/>
              </a:rPr>
              <a:t>Objectives</a:t>
            </a:r>
            <a:endParaRPr lang="en-US" b="1" dirty="0">
              <a:solidFill>
                <a:schemeClr val="tx2">
                  <a:lumMod val="20000"/>
                  <a:lumOff val="80000"/>
                </a:schemeClr>
              </a:solidFill>
              <a:latin typeface="Arial" pitchFamily="34" charset="0"/>
              <a:cs typeface="Arial" pitchFamily="34" charset="0"/>
            </a:endParaRPr>
          </a:p>
        </p:txBody>
      </p:sp>
      <p:sp>
        <p:nvSpPr>
          <p:cNvPr id="3" name="Content Placeholder 2"/>
          <p:cNvSpPr>
            <a:spLocks noGrp="1"/>
          </p:cNvSpPr>
          <p:nvPr>
            <p:ph idx="1"/>
          </p:nvPr>
        </p:nvSpPr>
        <p:spPr>
          <a:xfrm>
            <a:off x="304800" y="1828800"/>
            <a:ext cx="8458200" cy="4800600"/>
          </a:xfrm>
        </p:spPr>
        <p:txBody>
          <a:bodyPr>
            <a:normAutofit/>
          </a:bodyPr>
          <a:lstStyle/>
          <a:p>
            <a:pPr marL="342900" indent="-342900" algn="just">
              <a:buClr>
                <a:schemeClr val="accent1"/>
              </a:buClr>
              <a:buSzPct val="100000"/>
              <a:buFont typeface="+mj-lt"/>
              <a:buAutoNum type="arabicPeriod"/>
            </a:pPr>
            <a:r>
              <a:rPr lang="en-US" sz="1400" dirty="0" smtClean="0">
                <a:solidFill>
                  <a:srgbClr val="000000"/>
                </a:solidFill>
                <a:latin typeface="Arial" pitchFamily="34" charset="0"/>
                <a:cs typeface="Arial" pitchFamily="34" charset="0"/>
              </a:rPr>
              <a:t>Assess the (future) requirements for thermal neutron scattering covariance information in nuclear system simulation uncertainty and sensitivity analysis codes</a:t>
            </a:r>
            <a:r>
              <a:rPr lang="en-US" sz="1400" dirty="0" smtClean="0">
                <a:latin typeface="Arial" pitchFamily="34" charset="0"/>
                <a:ea typeface="Times New Roman"/>
                <a:cs typeface="Arial" pitchFamily="34" charset="0"/>
              </a:rPr>
              <a:t>. </a:t>
            </a:r>
          </a:p>
          <a:p>
            <a:pPr marL="342900" indent="-342900" algn="just">
              <a:buClr>
                <a:schemeClr val="accent1"/>
              </a:buClr>
              <a:buSzPct val="100000"/>
              <a:buNone/>
            </a:pPr>
            <a:r>
              <a:rPr lang="en-US" sz="1400" dirty="0" smtClean="0">
                <a:latin typeface="Arial" pitchFamily="34" charset="0"/>
                <a:ea typeface="Times New Roman"/>
                <a:cs typeface="Arial" pitchFamily="34" charset="0"/>
              </a:rPr>
              <a:t>  </a:t>
            </a:r>
            <a:endParaRPr lang="en-US" sz="1400" dirty="0" smtClean="0">
              <a:solidFill>
                <a:srgbClr val="000000"/>
              </a:solidFill>
              <a:latin typeface="Arial" pitchFamily="34" charset="0"/>
              <a:cs typeface="Arial" pitchFamily="34" charset="0"/>
            </a:endParaRPr>
          </a:p>
          <a:p>
            <a:pPr marL="342900" indent="-342900" algn="just">
              <a:buClr>
                <a:schemeClr val="accent1"/>
              </a:buClr>
              <a:buSzPct val="100000"/>
              <a:buFont typeface="+mj-lt"/>
              <a:buAutoNum type="arabicPeriod"/>
            </a:pPr>
            <a:endParaRPr lang="en-US" sz="1400" dirty="0" smtClean="0">
              <a:latin typeface="Arial" pitchFamily="34" charset="0"/>
              <a:ea typeface="Times New Roman"/>
              <a:cs typeface="Arial" pitchFamily="34" charset="0"/>
            </a:endParaRPr>
          </a:p>
          <a:p>
            <a:pPr marL="342900" indent="-342900" algn="just">
              <a:buClr>
                <a:schemeClr val="accent1"/>
              </a:buClr>
              <a:buSzPct val="100000"/>
              <a:buFont typeface="+mj-lt"/>
              <a:buAutoNum type="arabicPeriod" startAt="2"/>
            </a:pPr>
            <a:r>
              <a:rPr lang="en-US" sz="1400" dirty="0" smtClean="0">
                <a:latin typeface="Arial" pitchFamily="34" charset="0"/>
                <a:ea typeface="Times New Roman"/>
                <a:cs typeface="Arial" pitchFamily="34" charset="0"/>
              </a:rPr>
              <a:t>In many solids, interaction with phonons (or vibrational modes) is the only consequential mechanism for energy exchange in the neutron scattering process at thermal energies.  </a:t>
            </a:r>
            <a:r>
              <a:rPr lang="en-US" sz="1400" dirty="0" smtClean="0">
                <a:solidFill>
                  <a:srgbClr val="C00000"/>
                </a:solidFill>
                <a:latin typeface="Arial" pitchFamily="34" charset="0"/>
                <a:ea typeface="Times New Roman"/>
                <a:cs typeface="Arial" pitchFamily="34" charset="0"/>
              </a:rPr>
              <a:t>In this case, the material phonon energy spectrum, </a:t>
            </a:r>
            <a:r>
              <a:rPr lang="el-GR" sz="1400" i="1" dirty="0" smtClean="0">
                <a:solidFill>
                  <a:srgbClr val="C00000"/>
                </a:solidFill>
                <a:latin typeface="Arial" pitchFamily="34" charset="0"/>
                <a:ea typeface="Times New Roman"/>
                <a:cs typeface="Arial" pitchFamily="34" charset="0"/>
              </a:rPr>
              <a:t>ρ</a:t>
            </a:r>
            <a:r>
              <a:rPr lang="en-US" sz="1400" dirty="0" smtClean="0">
                <a:solidFill>
                  <a:srgbClr val="C00000"/>
                </a:solidFill>
                <a:latin typeface="Arial" pitchFamily="34" charset="0"/>
                <a:ea typeface="Times New Roman"/>
                <a:cs typeface="Arial" pitchFamily="34" charset="0"/>
              </a:rPr>
              <a:t>(</a:t>
            </a:r>
            <a:r>
              <a:rPr lang="el-GR" sz="1400" i="1" dirty="0" smtClean="0">
                <a:solidFill>
                  <a:srgbClr val="C00000"/>
                </a:solidFill>
                <a:latin typeface="Arial" pitchFamily="34" charset="0"/>
                <a:ea typeface="Times New Roman"/>
                <a:cs typeface="Arial" pitchFamily="34" charset="0"/>
              </a:rPr>
              <a:t>ε</a:t>
            </a:r>
            <a:r>
              <a:rPr lang="en-US" sz="1400" dirty="0" smtClean="0">
                <a:solidFill>
                  <a:srgbClr val="C00000"/>
                </a:solidFill>
                <a:latin typeface="Arial" pitchFamily="34" charset="0"/>
                <a:ea typeface="Times New Roman"/>
                <a:cs typeface="Arial" pitchFamily="34" charset="0"/>
              </a:rPr>
              <a:t>), is typically the fundamental parameter determining </a:t>
            </a:r>
            <a:r>
              <a:rPr lang="en-US" altLang="zh-CN" sz="1400" i="1" dirty="0" smtClean="0">
                <a:solidFill>
                  <a:srgbClr val="C00000"/>
                </a:solidFill>
                <a:cs typeface="Times New Roman" pitchFamily="18" charset="0"/>
              </a:rPr>
              <a:t>S</a:t>
            </a:r>
            <a:r>
              <a:rPr lang="en-US" altLang="zh-CN" sz="1400" dirty="0" smtClean="0">
                <a:solidFill>
                  <a:srgbClr val="C00000"/>
                </a:solidFill>
                <a:cs typeface="Times New Roman" pitchFamily="18" charset="0"/>
              </a:rPr>
              <a:t>(</a:t>
            </a:r>
            <a:r>
              <a:rPr lang="en-US" sz="1400" i="1" dirty="0" smtClean="0">
                <a:solidFill>
                  <a:srgbClr val="C00000"/>
                </a:solidFill>
                <a:ea typeface="Times New Roman"/>
                <a:cs typeface="Times New Roman"/>
              </a:rPr>
              <a:t>α</a:t>
            </a:r>
            <a:r>
              <a:rPr lang="en-US" sz="1400" dirty="0" smtClean="0">
                <a:solidFill>
                  <a:srgbClr val="C00000"/>
                </a:solidFill>
                <a:ea typeface="Times New Roman"/>
                <a:cs typeface="Times New Roman"/>
              </a:rPr>
              <a:t>,</a:t>
            </a:r>
            <a:r>
              <a:rPr lang="en-US" sz="1400" i="1" dirty="0" smtClean="0">
                <a:solidFill>
                  <a:srgbClr val="C00000"/>
                </a:solidFill>
                <a:ea typeface="Times New Roman"/>
                <a:cs typeface="Times New Roman"/>
              </a:rPr>
              <a:t>β</a:t>
            </a:r>
            <a:r>
              <a:rPr lang="en-US" sz="1400" dirty="0" smtClean="0">
                <a:solidFill>
                  <a:srgbClr val="C00000"/>
                </a:solidFill>
                <a:ea typeface="Times New Roman"/>
                <a:cs typeface="Times New Roman"/>
              </a:rPr>
              <a:t>)</a:t>
            </a:r>
            <a:r>
              <a:rPr lang="en-US" sz="1400" dirty="0" smtClean="0">
                <a:solidFill>
                  <a:srgbClr val="C00000"/>
                </a:solidFill>
                <a:latin typeface="Arial" pitchFamily="34" charset="0"/>
                <a:ea typeface="Times New Roman"/>
                <a:cs typeface="Arial" pitchFamily="34" charset="0"/>
              </a:rPr>
              <a:t>.</a:t>
            </a:r>
          </a:p>
          <a:p>
            <a:pPr marL="342900" indent="-342900" algn="just">
              <a:buClr>
                <a:schemeClr val="accent1"/>
              </a:buClr>
              <a:buSzPct val="100000"/>
              <a:buNone/>
            </a:pPr>
            <a:endParaRPr lang="en-US" sz="1400" dirty="0" smtClean="0">
              <a:latin typeface="Arial" pitchFamily="34" charset="0"/>
              <a:ea typeface="Times New Roman"/>
              <a:cs typeface="Arial" pitchFamily="34" charset="0"/>
            </a:endParaRPr>
          </a:p>
          <a:p>
            <a:pPr marL="342900" indent="-342900" algn="just">
              <a:buClr>
                <a:schemeClr val="accent1"/>
              </a:buClr>
              <a:buSzPct val="100000"/>
              <a:buNone/>
            </a:pPr>
            <a:r>
              <a:rPr lang="en-US" sz="1400" dirty="0" smtClean="0">
                <a:latin typeface="Arial" pitchFamily="34" charset="0"/>
                <a:ea typeface="Times New Roman"/>
                <a:cs typeface="Arial" pitchFamily="34" charset="0"/>
              </a:rPr>
              <a:t>       Establish a general mathematical formalism for expressing and calculating uncertainties in </a:t>
            </a:r>
            <a:r>
              <a:rPr lang="el-GR" sz="1400" i="1" dirty="0" smtClean="0">
                <a:latin typeface="Arial" pitchFamily="34" charset="0"/>
                <a:ea typeface="Times New Roman"/>
                <a:cs typeface="Arial" pitchFamily="34" charset="0"/>
              </a:rPr>
              <a:t>ρ</a:t>
            </a:r>
            <a:r>
              <a:rPr lang="en-US" sz="1400" dirty="0" smtClean="0">
                <a:latin typeface="Arial" pitchFamily="34" charset="0"/>
                <a:ea typeface="Times New Roman"/>
                <a:cs typeface="Arial" pitchFamily="34" charset="0"/>
              </a:rPr>
              <a:t>(</a:t>
            </a:r>
            <a:r>
              <a:rPr lang="el-GR" sz="1400" i="1" dirty="0" smtClean="0">
                <a:latin typeface="Arial" pitchFamily="34" charset="0"/>
                <a:ea typeface="Times New Roman"/>
                <a:cs typeface="Arial" pitchFamily="34" charset="0"/>
              </a:rPr>
              <a:t>ε</a:t>
            </a:r>
            <a:r>
              <a:rPr lang="en-US" sz="1400" dirty="0" smtClean="0">
                <a:latin typeface="Arial" pitchFamily="34" charset="0"/>
                <a:ea typeface="Times New Roman"/>
                <a:cs typeface="Arial" pitchFamily="34" charset="0"/>
              </a:rPr>
              <a:t>), which is a </a:t>
            </a:r>
            <a:r>
              <a:rPr lang="en-US" sz="1400" dirty="0" smtClean="0">
                <a:solidFill>
                  <a:srgbClr val="C00000"/>
                </a:solidFill>
                <a:latin typeface="Arial" pitchFamily="34" charset="0"/>
                <a:ea typeface="Times New Roman"/>
                <a:cs typeface="Arial" pitchFamily="34" charset="0"/>
              </a:rPr>
              <a:t>probability density function </a:t>
            </a:r>
            <a:r>
              <a:rPr lang="en-US" sz="1400" dirty="0" smtClean="0">
                <a:latin typeface="Arial" pitchFamily="34" charset="0"/>
                <a:ea typeface="Times New Roman"/>
                <a:cs typeface="Arial" pitchFamily="34" charset="0"/>
              </a:rPr>
              <a:t>of the available phonon mode population.  These uncertainties must reflect the particular methodology and physics models employed in generating </a:t>
            </a:r>
            <a:r>
              <a:rPr lang="el-GR" sz="1400" i="1" dirty="0" smtClean="0">
                <a:latin typeface="Arial" pitchFamily="34" charset="0"/>
                <a:ea typeface="Times New Roman"/>
                <a:cs typeface="Arial" pitchFamily="34" charset="0"/>
              </a:rPr>
              <a:t>ρ</a:t>
            </a:r>
            <a:r>
              <a:rPr lang="en-US" sz="1400" dirty="0" smtClean="0">
                <a:latin typeface="Arial" pitchFamily="34" charset="0"/>
                <a:ea typeface="Times New Roman"/>
                <a:cs typeface="Arial" pitchFamily="34" charset="0"/>
              </a:rPr>
              <a:t>(</a:t>
            </a:r>
            <a:r>
              <a:rPr lang="el-GR" sz="1400" i="1" dirty="0" smtClean="0">
                <a:latin typeface="Arial" pitchFamily="34" charset="0"/>
                <a:ea typeface="Times New Roman"/>
                <a:cs typeface="Arial" pitchFamily="34" charset="0"/>
              </a:rPr>
              <a:t>ε</a:t>
            </a:r>
            <a:r>
              <a:rPr lang="en-US" sz="1400" dirty="0" smtClean="0">
                <a:latin typeface="Arial" pitchFamily="34" charset="0"/>
                <a:ea typeface="Times New Roman"/>
                <a:cs typeface="Arial" pitchFamily="34" charset="0"/>
              </a:rPr>
              <a:t>).</a:t>
            </a:r>
          </a:p>
          <a:p>
            <a:pPr marL="342900" indent="-342900" algn="just">
              <a:buClr>
                <a:schemeClr val="accent1"/>
              </a:buClr>
              <a:buSzPct val="100000"/>
              <a:buFont typeface="+mj-lt"/>
              <a:buAutoNum type="arabicPeriod"/>
            </a:pPr>
            <a:endParaRPr lang="en-US" sz="1400" dirty="0" smtClean="0">
              <a:latin typeface="Arial" pitchFamily="34" charset="0"/>
              <a:ea typeface="Times New Roman"/>
              <a:cs typeface="Arial" pitchFamily="34" charset="0"/>
            </a:endParaRPr>
          </a:p>
          <a:p>
            <a:pPr marL="342900" indent="-342900" algn="just">
              <a:buClr>
                <a:schemeClr val="accent1"/>
              </a:buClr>
              <a:buSzPct val="100000"/>
              <a:buFont typeface="+mj-lt"/>
              <a:buAutoNum type="arabicPeriod" startAt="3"/>
            </a:pPr>
            <a:endParaRPr lang="en-US" sz="1400" i="1" dirty="0" smtClean="0">
              <a:solidFill>
                <a:srgbClr val="000000"/>
              </a:solidFill>
              <a:latin typeface="Arial" pitchFamily="34" charset="0"/>
              <a:cs typeface="Arial" pitchFamily="34" charset="0"/>
            </a:endParaRPr>
          </a:p>
          <a:p>
            <a:pPr marL="342900" indent="-342900" algn="just">
              <a:buClr>
                <a:schemeClr val="accent1"/>
              </a:buClr>
              <a:buSzPct val="100000"/>
              <a:buFont typeface="+mj-lt"/>
              <a:buAutoNum type="arabicPeriod" startAt="3"/>
            </a:pPr>
            <a:r>
              <a:rPr lang="en-US" sz="1400" dirty="0" smtClean="0">
                <a:solidFill>
                  <a:srgbClr val="000000"/>
                </a:solidFill>
                <a:latin typeface="Arial" pitchFamily="34" charset="0"/>
                <a:cs typeface="Arial" pitchFamily="34" charset="0"/>
              </a:rPr>
              <a:t>Demonstrate the Monte Carlo production of a covariance matrix for </a:t>
            </a:r>
            <a:r>
              <a:rPr lang="en-US" altLang="zh-CN" sz="1400" dirty="0" smtClean="0">
                <a:cs typeface="Times New Roman" pitchFamily="18" charset="0"/>
              </a:rPr>
              <a:t>S(</a:t>
            </a:r>
            <a:r>
              <a:rPr lang="en-US" sz="1400" i="1" dirty="0" smtClean="0">
                <a:ea typeface="Times New Roman"/>
                <a:cs typeface="Times New Roman"/>
              </a:rPr>
              <a:t>α</a:t>
            </a:r>
            <a:r>
              <a:rPr lang="en-US" sz="1400" dirty="0" smtClean="0">
                <a:ea typeface="Times New Roman"/>
                <a:cs typeface="Times New Roman"/>
              </a:rPr>
              <a:t>,</a:t>
            </a:r>
            <a:r>
              <a:rPr lang="en-US" sz="1400" i="1" dirty="0" smtClean="0">
                <a:ea typeface="Times New Roman"/>
                <a:cs typeface="Times New Roman"/>
              </a:rPr>
              <a:t>β</a:t>
            </a:r>
            <a:r>
              <a:rPr lang="en-US" sz="1400" dirty="0" smtClean="0">
                <a:ea typeface="Times New Roman"/>
                <a:cs typeface="Times New Roman"/>
              </a:rPr>
              <a:t>)</a:t>
            </a:r>
            <a:r>
              <a:rPr lang="en-US" sz="1400" dirty="0" smtClean="0">
                <a:latin typeface="Arial" pitchFamily="34" charset="0"/>
                <a:ea typeface="Times New Roman"/>
                <a:cs typeface="Arial" pitchFamily="34" charset="0"/>
              </a:rPr>
              <a:t>, as well as for associated differential and integral scattering cross sections, by sampling perturbed phonon spectra.  Hexagonal graphite is used as an example material for demonstrating the methodology. </a:t>
            </a:r>
          </a:p>
          <a:p>
            <a:pPr marL="342900" indent="-342900" algn="just">
              <a:buClr>
                <a:schemeClr val="accent1"/>
              </a:buClr>
              <a:buSzPct val="100000"/>
              <a:buFont typeface="+mj-lt"/>
              <a:buAutoNum type="arabicPeriod" startAt="3"/>
            </a:pPr>
            <a:endParaRPr lang="en-US" sz="1400" dirty="0" smtClean="0">
              <a:latin typeface="Arial" pitchFamily="34" charset="0"/>
              <a:ea typeface="Times New Roman"/>
              <a:cs typeface="Arial" pitchFamily="34" charset="0"/>
            </a:endParaRPr>
          </a:p>
          <a:p>
            <a:pPr marL="342900" indent="-342900" algn="just">
              <a:buClr>
                <a:schemeClr val="accent1"/>
              </a:buClr>
              <a:buSzPct val="100000"/>
              <a:buFont typeface="+mj-lt"/>
              <a:buAutoNum type="arabicPeriod" startAt="3"/>
            </a:pPr>
            <a:endParaRPr lang="en-US" sz="1400" dirty="0" smtClean="0">
              <a:latin typeface="Arial" pitchFamily="34" charset="0"/>
              <a:ea typeface="Times New Roman"/>
              <a:cs typeface="Arial" pitchFamily="34" charset="0"/>
            </a:endParaRPr>
          </a:p>
          <a:p>
            <a:pPr marL="342900" indent="-342900" algn="just">
              <a:buClr>
                <a:schemeClr val="accent1"/>
              </a:buClr>
              <a:buSzPct val="100000"/>
              <a:buFont typeface="+mj-lt"/>
              <a:buAutoNum type="arabicPeriod" startAt="3"/>
            </a:pPr>
            <a:endParaRPr lang="en-US" sz="1400" dirty="0" smtClean="0">
              <a:solidFill>
                <a:schemeClr val="accent2"/>
              </a:solidFill>
              <a:latin typeface="Arial" pitchFamily="34" charset="0"/>
              <a:ea typeface="Times New Roman"/>
              <a:cs typeface="Arial" pitchFamily="34" charset="0"/>
            </a:endParaRPr>
          </a:p>
          <a:p>
            <a:pPr marL="342900" indent="-342900" algn="just">
              <a:buClr>
                <a:schemeClr val="accent1"/>
              </a:buClr>
              <a:buSzPct val="100000"/>
              <a:buNone/>
            </a:pPr>
            <a:endParaRPr lang="en-US" sz="1400" dirty="0" smtClean="0">
              <a:latin typeface="Arial" pitchFamily="34" charset="0"/>
              <a:ea typeface="Times New Roman"/>
              <a:cs typeface="Arial" pitchFamily="34" charset="0"/>
            </a:endParaRPr>
          </a:p>
          <a:p>
            <a:pPr marL="342900" indent="-342900" algn="just">
              <a:buClr>
                <a:schemeClr val="accent1"/>
              </a:buClr>
              <a:buSzPct val="100000"/>
              <a:buNone/>
            </a:pPr>
            <a:endParaRPr lang="en-US" sz="1400" dirty="0" smtClean="0">
              <a:latin typeface="Arial" pitchFamily="34" charset="0"/>
              <a:ea typeface="Times New Roman"/>
              <a:cs typeface="Arial" pitchFamily="34" charset="0"/>
            </a:endParaRPr>
          </a:p>
          <a:p>
            <a:pPr algn="just">
              <a:buNone/>
            </a:pPr>
            <a:endParaRPr lang="en-US" sz="1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D27A1BA-3471-477A-B5F7-A975E76BCA2C}"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Requirements for Thermal Scattering Covariance Data</a:t>
            </a:r>
            <a:endParaRPr lang="en-US" sz="3200" dirty="0"/>
          </a:p>
        </p:txBody>
      </p:sp>
      <p:sp>
        <p:nvSpPr>
          <p:cNvPr id="3" name="Content Placeholder 2"/>
          <p:cNvSpPr>
            <a:spLocks noGrp="1"/>
          </p:cNvSpPr>
          <p:nvPr>
            <p:ph idx="1"/>
          </p:nvPr>
        </p:nvSpPr>
        <p:spPr>
          <a:xfrm>
            <a:off x="228600" y="1752600"/>
            <a:ext cx="4343400" cy="4724400"/>
          </a:xfrm>
        </p:spPr>
        <p:txBody>
          <a:bodyPr>
            <a:noAutofit/>
          </a:bodyPr>
          <a:lstStyle/>
          <a:p>
            <a:pPr algn="just">
              <a:buClr>
                <a:schemeClr val="accent1"/>
              </a:buClr>
            </a:pPr>
            <a:r>
              <a:rPr lang="en-US" sz="1400" dirty="0" smtClean="0"/>
              <a:t>Various internal nuclear data library formats are utilized by nuclear system simulation and/or sensitivity and uncertainty analysis codes.</a:t>
            </a:r>
          </a:p>
          <a:p>
            <a:pPr algn="just"/>
            <a:endParaRPr lang="en-US" sz="1400" dirty="0" smtClean="0"/>
          </a:p>
          <a:p>
            <a:pPr algn="just">
              <a:buClr>
                <a:schemeClr val="accent1"/>
              </a:buClr>
            </a:pPr>
            <a:r>
              <a:rPr lang="en-US" sz="1400" dirty="0" smtClean="0"/>
              <a:t>Regardless of the data format or structure, the differential and integral thermal inelastic scattering cross sections employed are generally determined by some method of integration over ENDF File 7 </a:t>
            </a:r>
            <a:r>
              <a:rPr lang="en-US" altLang="zh-CN" sz="1400" i="1" dirty="0" smtClean="0">
                <a:cs typeface="Times New Roman" pitchFamily="18" charset="0"/>
              </a:rPr>
              <a:t>S</a:t>
            </a:r>
            <a:r>
              <a:rPr lang="en-US" altLang="zh-CN" sz="1400" dirty="0" smtClean="0">
                <a:cs typeface="Times New Roman" pitchFamily="18" charset="0"/>
              </a:rPr>
              <a:t>(</a:t>
            </a:r>
            <a:r>
              <a:rPr lang="en-US" sz="1400" i="1" dirty="0" smtClean="0">
                <a:ea typeface="Times New Roman"/>
                <a:cs typeface="Times New Roman"/>
              </a:rPr>
              <a:t>α</a:t>
            </a:r>
            <a:r>
              <a:rPr lang="en-US" sz="1400" dirty="0" smtClean="0">
                <a:ea typeface="Times New Roman"/>
                <a:cs typeface="Times New Roman"/>
              </a:rPr>
              <a:t>,</a:t>
            </a:r>
            <a:r>
              <a:rPr lang="en-US" sz="1400" i="1" dirty="0" smtClean="0">
                <a:ea typeface="Times New Roman"/>
                <a:cs typeface="Times New Roman"/>
              </a:rPr>
              <a:t>β</a:t>
            </a:r>
            <a:r>
              <a:rPr lang="en-US" sz="1400" dirty="0" smtClean="0">
                <a:ea typeface="Times New Roman"/>
                <a:cs typeface="Times New Roman"/>
              </a:rPr>
              <a:t>)</a:t>
            </a:r>
            <a:r>
              <a:rPr lang="en-US" sz="1400" dirty="0" smtClean="0">
                <a:latin typeface="Arial" pitchFamily="34" charset="0"/>
                <a:ea typeface="Times New Roman"/>
                <a:cs typeface="Arial" pitchFamily="34" charset="0"/>
              </a:rPr>
              <a:t>.</a:t>
            </a:r>
          </a:p>
          <a:p>
            <a:pPr algn="just"/>
            <a:endParaRPr lang="en-US" sz="1400" dirty="0" smtClean="0">
              <a:latin typeface="Arial" pitchFamily="34" charset="0"/>
              <a:ea typeface="Times New Roman"/>
              <a:cs typeface="Arial" pitchFamily="34" charset="0"/>
            </a:endParaRPr>
          </a:p>
          <a:p>
            <a:pPr algn="just">
              <a:buClr>
                <a:schemeClr val="accent1"/>
              </a:buClr>
            </a:pPr>
            <a:r>
              <a:rPr lang="en-US" sz="1400" dirty="0" smtClean="0">
                <a:solidFill>
                  <a:srgbClr val="C00000"/>
                </a:solidFill>
                <a:latin typeface="Arial" pitchFamily="34" charset="0"/>
                <a:ea typeface="Times New Roman"/>
                <a:cs typeface="Arial" pitchFamily="34" charset="0"/>
              </a:rPr>
              <a:t>In principle, uncertainties and correlations among all tabulated differential and integral cross sections at all incident energies are required for completeness.</a:t>
            </a:r>
          </a:p>
          <a:p>
            <a:pPr algn="just"/>
            <a:endParaRPr lang="en-US" sz="1400" dirty="0" smtClean="0">
              <a:latin typeface="Arial" pitchFamily="34" charset="0"/>
              <a:ea typeface="Times New Roman"/>
              <a:cs typeface="Arial" pitchFamily="34" charset="0"/>
            </a:endParaRPr>
          </a:p>
          <a:p>
            <a:pPr algn="just">
              <a:buClr>
                <a:schemeClr val="accent1"/>
              </a:buClr>
            </a:pPr>
            <a:r>
              <a:rPr lang="en-US" sz="1400" dirty="0" smtClean="0">
                <a:latin typeface="Arial" pitchFamily="34" charset="0"/>
                <a:ea typeface="Times New Roman"/>
                <a:cs typeface="Arial" pitchFamily="34" charset="0"/>
              </a:rPr>
              <a:t>Differential cross sections are coupled in energy and angle.  However, for many nuclear engineering applications, </a:t>
            </a:r>
            <a:r>
              <a:rPr lang="en-US" sz="1400" i="1" dirty="0" smtClean="0"/>
              <a:t>d</a:t>
            </a:r>
            <a:r>
              <a:rPr lang="el-GR" sz="1400" i="1" dirty="0" smtClean="0"/>
              <a:t>σ</a:t>
            </a:r>
            <a:r>
              <a:rPr lang="en-US" sz="1400" i="1" dirty="0" smtClean="0"/>
              <a:t>(E)/dE′ </a:t>
            </a:r>
            <a:r>
              <a:rPr lang="en-US" sz="1400" dirty="0" smtClean="0"/>
              <a:t>is of much greater importance than the angular distribution of scattered neutrons. </a:t>
            </a:r>
            <a:endParaRPr lang="en-US" sz="1400" dirty="0" smtClean="0">
              <a:latin typeface="Arial" pitchFamily="34" charset="0"/>
              <a:ea typeface="Times New Roman"/>
              <a:cs typeface="Arial" pitchFamily="34" charset="0"/>
            </a:endParaRPr>
          </a:p>
        </p:txBody>
      </p:sp>
      <p:sp>
        <p:nvSpPr>
          <p:cNvPr id="11" name="TextBox 10"/>
          <p:cNvSpPr txBox="1"/>
          <p:nvPr/>
        </p:nvSpPr>
        <p:spPr>
          <a:xfrm>
            <a:off x="5638800" y="2286000"/>
            <a:ext cx="2235766" cy="246221"/>
          </a:xfrm>
          <a:prstGeom prst="rect">
            <a:avLst/>
          </a:prstGeom>
          <a:noFill/>
        </p:spPr>
        <p:txBody>
          <a:bodyPr wrap="square" rtlCol="0">
            <a:spAutoFit/>
          </a:bodyPr>
          <a:lstStyle/>
          <a:p>
            <a:r>
              <a:rPr lang="en-US" sz="1000" b="1" dirty="0" smtClean="0"/>
              <a:t>double-differential cross section</a:t>
            </a:r>
            <a:endParaRPr lang="en-US" sz="1000" b="1" dirty="0"/>
          </a:p>
        </p:txBody>
      </p:sp>
      <p:sp>
        <p:nvSpPr>
          <p:cNvPr id="12" name="TextBox 11"/>
          <p:cNvSpPr txBox="1"/>
          <p:nvPr/>
        </p:nvSpPr>
        <p:spPr>
          <a:xfrm>
            <a:off x="4800600" y="3352800"/>
            <a:ext cx="1778051" cy="246221"/>
          </a:xfrm>
          <a:prstGeom prst="rect">
            <a:avLst/>
          </a:prstGeom>
          <a:noFill/>
        </p:spPr>
        <p:txBody>
          <a:bodyPr wrap="none" rtlCol="0">
            <a:spAutoFit/>
          </a:bodyPr>
          <a:lstStyle/>
          <a:p>
            <a:r>
              <a:rPr lang="en-US" sz="1000" b="1" dirty="0" smtClean="0"/>
              <a:t>momentum transfer factor</a:t>
            </a:r>
            <a:endParaRPr lang="en-US" sz="1000" b="1" dirty="0"/>
          </a:p>
        </p:txBody>
      </p:sp>
      <p:sp>
        <p:nvSpPr>
          <p:cNvPr id="13" name="TextBox 12"/>
          <p:cNvSpPr txBox="1"/>
          <p:nvPr/>
        </p:nvSpPr>
        <p:spPr>
          <a:xfrm>
            <a:off x="7162800" y="3352800"/>
            <a:ext cx="1505540" cy="246221"/>
          </a:xfrm>
          <a:prstGeom prst="rect">
            <a:avLst/>
          </a:prstGeom>
          <a:noFill/>
        </p:spPr>
        <p:txBody>
          <a:bodyPr wrap="none" rtlCol="0">
            <a:spAutoFit/>
          </a:bodyPr>
          <a:lstStyle/>
          <a:p>
            <a:r>
              <a:rPr lang="en-US" sz="1000" b="1" dirty="0" smtClean="0"/>
              <a:t>energy transfer factor</a:t>
            </a:r>
            <a:endParaRPr lang="en-US" sz="1000" b="1" dirty="0"/>
          </a:p>
        </p:txBody>
      </p:sp>
      <p:sp>
        <p:nvSpPr>
          <p:cNvPr id="14" name="TextBox 13"/>
          <p:cNvSpPr txBox="1"/>
          <p:nvPr/>
        </p:nvSpPr>
        <p:spPr>
          <a:xfrm>
            <a:off x="5562600" y="4495800"/>
            <a:ext cx="2313454" cy="246221"/>
          </a:xfrm>
          <a:prstGeom prst="rect">
            <a:avLst/>
          </a:prstGeom>
          <a:noFill/>
        </p:spPr>
        <p:txBody>
          <a:bodyPr wrap="none" rtlCol="0">
            <a:spAutoFit/>
          </a:bodyPr>
          <a:lstStyle/>
          <a:p>
            <a:r>
              <a:rPr lang="en-US" sz="1000" b="1" dirty="0" smtClean="0"/>
              <a:t>differential cross section in energy</a:t>
            </a:r>
            <a:endParaRPr lang="en-US" sz="1000" b="1" dirty="0"/>
          </a:p>
        </p:txBody>
      </p:sp>
      <p:sp>
        <p:nvSpPr>
          <p:cNvPr id="16" name="TextBox 15"/>
          <p:cNvSpPr txBox="1"/>
          <p:nvPr/>
        </p:nvSpPr>
        <p:spPr>
          <a:xfrm>
            <a:off x="5638800" y="5715000"/>
            <a:ext cx="2209800" cy="246221"/>
          </a:xfrm>
          <a:prstGeom prst="rect">
            <a:avLst/>
          </a:prstGeom>
          <a:noFill/>
        </p:spPr>
        <p:txBody>
          <a:bodyPr wrap="square" rtlCol="0">
            <a:spAutoFit/>
          </a:bodyPr>
          <a:lstStyle/>
          <a:p>
            <a:r>
              <a:rPr lang="en-US" sz="1000" b="1" dirty="0" smtClean="0"/>
              <a:t>integrated inelastic cross section</a:t>
            </a:r>
            <a:endParaRPr lang="en-US" sz="1000" b="1" dirty="0"/>
          </a:p>
        </p:txBody>
      </p:sp>
      <p:pic>
        <p:nvPicPr>
          <p:cNvPr id="1029" name="Picture 5"/>
          <p:cNvPicPr>
            <a:picLocks noChangeAspect="1" noChangeArrowheads="1"/>
          </p:cNvPicPr>
          <p:nvPr/>
        </p:nvPicPr>
        <p:blipFill>
          <a:blip r:embed="rId2" cstate="print"/>
          <a:srcRect/>
          <a:stretch>
            <a:fillRect/>
          </a:stretch>
        </p:blipFill>
        <p:spPr bwMode="auto">
          <a:xfrm>
            <a:off x="4876800" y="5181600"/>
            <a:ext cx="3810000" cy="450461"/>
          </a:xfrm>
          <a:prstGeom prst="rect">
            <a:avLst/>
          </a:prstGeom>
          <a:noFill/>
          <a:ln w="9525">
            <a:noFill/>
            <a:miter lim="800000"/>
            <a:headEnd/>
            <a:tailEnd/>
          </a:ln>
        </p:spPr>
      </p:pic>
      <p:pic>
        <p:nvPicPr>
          <p:cNvPr id="11265" name="Picture 1"/>
          <p:cNvPicPr>
            <a:picLocks noChangeAspect="1" noChangeArrowheads="1"/>
          </p:cNvPicPr>
          <p:nvPr/>
        </p:nvPicPr>
        <p:blipFill>
          <a:blip r:embed="rId3" cstate="print"/>
          <a:srcRect/>
          <a:stretch>
            <a:fillRect/>
          </a:stretch>
        </p:blipFill>
        <p:spPr bwMode="auto">
          <a:xfrm>
            <a:off x="5486400" y="1752600"/>
            <a:ext cx="2362200" cy="479851"/>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4800600" y="2743200"/>
            <a:ext cx="1752600" cy="538051"/>
          </a:xfrm>
          <a:prstGeom prst="rect">
            <a:avLst/>
          </a:prstGeom>
          <a:noFill/>
          <a:ln w="9525">
            <a:no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7467600" y="2819400"/>
            <a:ext cx="838200" cy="440672"/>
          </a:xfrm>
          <a:prstGeom prst="rect">
            <a:avLst/>
          </a:prstGeom>
          <a:noFill/>
          <a:ln w="9525">
            <a:no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4724400" y="3962400"/>
            <a:ext cx="4098067" cy="457200"/>
          </a:xfrm>
          <a:prstGeom prst="rect">
            <a:avLst/>
          </a:prstGeom>
          <a:noFill/>
          <a:ln w="9525">
            <a:noFill/>
            <a:miter lim="800000"/>
            <a:headEnd/>
            <a:tailEnd/>
          </a:ln>
        </p:spPr>
      </p:pic>
      <p:sp>
        <p:nvSpPr>
          <p:cNvPr id="18" name="Oval 17"/>
          <p:cNvSpPr/>
          <p:nvPr/>
        </p:nvSpPr>
        <p:spPr>
          <a:xfrm>
            <a:off x="7086600" y="1752600"/>
            <a:ext cx="838200" cy="45720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7924800" y="1981200"/>
            <a:ext cx="381000"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305800" y="1600200"/>
            <a:ext cx="700833" cy="577850"/>
          </a:xfrm>
          <a:prstGeom prst="rect">
            <a:avLst/>
          </a:prstGeom>
        </p:spPr>
        <p:txBody>
          <a:bodyPr wrap="square">
            <a:spAutoFit/>
          </a:bodyPr>
          <a:lstStyle/>
          <a:p>
            <a:pPr>
              <a:lnSpc>
                <a:spcPct val="150000"/>
              </a:lnSpc>
            </a:pPr>
            <a:r>
              <a:rPr lang="el-GR" sz="2400" i="1" dirty="0" smtClean="0">
                <a:solidFill>
                  <a:srgbClr val="C00000"/>
                </a:solidFill>
                <a:latin typeface="Arial" pitchFamily="34" charset="0"/>
                <a:ea typeface="Times New Roman"/>
                <a:cs typeface="Arial" pitchFamily="34" charset="0"/>
              </a:rPr>
              <a:t>ρ</a:t>
            </a:r>
            <a:r>
              <a:rPr lang="en-US" sz="2400" dirty="0" smtClean="0">
                <a:solidFill>
                  <a:srgbClr val="C00000"/>
                </a:solidFill>
                <a:latin typeface="Arial" pitchFamily="34" charset="0"/>
                <a:ea typeface="Times New Roman"/>
                <a:cs typeface="Arial" pitchFamily="34" charset="0"/>
              </a:rPr>
              <a:t>(</a:t>
            </a:r>
            <a:r>
              <a:rPr lang="el-GR" sz="2400" i="1" dirty="0" smtClean="0">
                <a:solidFill>
                  <a:srgbClr val="C00000"/>
                </a:solidFill>
                <a:latin typeface="Arial" pitchFamily="34" charset="0"/>
                <a:ea typeface="Times New Roman"/>
                <a:cs typeface="Arial" pitchFamily="34" charset="0"/>
              </a:rPr>
              <a:t>ε</a:t>
            </a:r>
            <a:r>
              <a:rPr lang="en-US" sz="2400" dirty="0" smtClean="0">
                <a:solidFill>
                  <a:srgbClr val="C00000"/>
                </a:solidFill>
                <a:latin typeface="Arial" pitchFamily="34" charset="0"/>
                <a:ea typeface="Times New Roman"/>
                <a:cs typeface="Arial" pitchFamily="34" charset="0"/>
              </a:rPr>
              <a:t>)</a:t>
            </a:r>
            <a:endParaRPr lang="en-US" sz="2400" dirty="0"/>
          </a:p>
        </p:txBody>
      </p:sp>
      <p:sp>
        <p:nvSpPr>
          <p:cNvPr id="24" name="Slide Number Placeholder 23"/>
          <p:cNvSpPr>
            <a:spLocks noGrp="1"/>
          </p:cNvSpPr>
          <p:nvPr>
            <p:ph type="sldNum" sz="quarter" idx="12"/>
          </p:nvPr>
        </p:nvSpPr>
        <p:spPr/>
        <p:txBody>
          <a:bodyPr/>
          <a:lstStyle/>
          <a:p>
            <a:fld id="{DD27A1BA-3471-477A-B5F7-A975E76BCA2C}"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5029200"/>
          </a:xfrm>
        </p:spPr>
        <p:txBody>
          <a:bodyPr>
            <a:normAutofit/>
          </a:bodyPr>
          <a:lstStyle/>
          <a:p>
            <a:pPr>
              <a:buClr>
                <a:schemeClr val="accent1"/>
              </a:buClr>
              <a:buSzPct val="120000"/>
              <a:buFont typeface="Arial" pitchFamily="34" charset="0"/>
              <a:buChar char="•"/>
            </a:pPr>
            <a:r>
              <a:rPr lang="en-US" altLang="zh-CN" sz="1400" i="1" dirty="0" smtClean="0">
                <a:cs typeface="Times New Roman" pitchFamily="18" charset="0"/>
              </a:rPr>
              <a:t>S</a:t>
            </a:r>
            <a:r>
              <a:rPr lang="en-US" altLang="zh-CN" sz="1400" dirty="0" smtClean="0">
                <a:cs typeface="Times New Roman" pitchFamily="18" charset="0"/>
              </a:rPr>
              <a:t>(</a:t>
            </a:r>
            <a:r>
              <a:rPr lang="en-US" sz="1400" i="1" dirty="0" smtClean="0">
                <a:ea typeface="Times New Roman"/>
                <a:cs typeface="Times New Roman"/>
              </a:rPr>
              <a:t>α</a:t>
            </a:r>
            <a:r>
              <a:rPr lang="en-US" sz="1400" dirty="0" smtClean="0">
                <a:ea typeface="Times New Roman"/>
                <a:cs typeface="Times New Roman"/>
              </a:rPr>
              <a:t>,</a:t>
            </a:r>
            <a:r>
              <a:rPr lang="en-US" sz="1400" i="1" dirty="0" smtClean="0">
                <a:ea typeface="Times New Roman"/>
                <a:cs typeface="Times New Roman"/>
              </a:rPr>
              <a:t>β</a:t>
            </a:r>
            <a:r>
              <a:rPr lang="en-US" sz="1400" dirty="0" smtClean="0">
                <a:ea typeface="Times New Roman"/>
                <a:cs typeface="Times New Roman"/>
              </a:rPr>
              <a:t>)</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is tabulated over discrete evaluator-defined </a:t>
            </a:r>
            <a:r>
              <a:rPr lang="el-GR"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 and </a:t>
            </a:r>
            <a:r>
              <a:rPr lang="el-GR" sz="1400" i="1" dirty="0" smtClean="0">
                <a:latin typeface="Arial" pitchFamily="34" charset="0"/>
                <a:ea typeface="Times New Roman"/>
                <a:cs typeface="Arial" pitchFamily="34" charset="0"/>
              </a:rPr>
              <a:t>β</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grids for specified </a:t>
            </a:r>
            <a:r>
              <a:rPr lang="en-US" sz="1400" i="1" dirty="0" smtClean="0">
                <a:latin typeface="Arial" pitchFamily="34" charset="0"/>
                <a:ea typeface="Times New Roman"/>
                <a:cs typeface="Arial" pitchFamily="34" charset="0"/>
              </a:rPr>
              <a:t>T</a:t>
            </a:r>
            <a:r>
              <a:rPr lang="en-US" sz="1400" dirty="0" smtClean="0">
                <a:latin typeface="Arial" pitchFamily="34" charset="0"/>
                <a:ea typeface="Times New Roman"/>
                <a:cs typeface="Arial" pitchFamily="34" charset="0"/>
              </a:rPr>
              <a:t>.   </a:t>
            </a:r>
          </a:p>
          <a:p>
            <a:pPr>
              <a:buNone/>
            </a:pPr>
            <a:endParaRPr lang="en-US" sz="800" i="1" dirty="0" smtClean="0">
              <a:latin typeface="Arial" pitchFamily="34" charset="0"/>
              <a:cs typeface="Arial" pitchFamily="34" charset="0"/>
            </a:endParaRPr>
          </a:p>
          <a:p>
            <a:pPr algn="just">
              <a:buClr>
                <a:schemeClr val="accent1"/>
              </a:buClr>
              <a:buSzPct val="120000"/>
              <a:buFont typeface="Arial" pitchFamily="34" charset="0"/>
              <a:buChar char="•"/>
            </a:pPr>
            <a:r>
              <a:rPr lang="en-US" sz="1400" dirty="0" smtClean="0"/>
              <a:t>Let the vector </a:t>
            </a:r>
            <a:r>
              <a:rPr lang="en-US" sz="1400" b="1" i="1" dirty="0" smtClean="0"/>
              <a:t>y</a:t>
            </a:r>
            <a:r>
              <a:rPr lang="en-US" sz="1400" dirty="0" smtClean="0"/>
              <a:t> represent the set of all calculated differential and integral cross sections, and let the vector </a:t>
            </a:r>
            <a:r>
              <a:rPr lang="en-US" sz="1400" b="1" i="1" dirty="0" smtClean="0"/>
              <a:t>x</a:t>
            </a:r>
            <a:r>
              <a:rPr lang="en-US" sz="1400" dirty="0" smtClean="0"/>
              <a:t> represent the set of all tabulated </a:t>
            </a:r>
            <a:r>
              <a:rPr lang="en-US" altLang="zh-CN" sz="1400" i="1" dirty="0" smtClean="0">
                <a:cs typeface="Times New Roman" pitchFamily="18" charset="0"/>
              </a:rPr>
              <a:t>S</a:t>
            </a:r>
            <a:r>
              <a:rPr lang="en-US" altLang="zh-CN" sz="1400" dirty="0" smtClean="0">
                <a:cs typeface="Times New Roman" pitchFamily="18" charset="0"/>
              </a:rPr>
              <a:t>(</a:t>
            </a:r>
            <a:r>
              <a:rPr lang="en-US" sz="1400" i="1" dirty="0" smtClean="0">
                <a:ea typeface="Times New Roman"/>
                <a:cs typeface="Times New Roman"/>
              </a:rPr>
              <a:t>α</a:t>
            </a:r>
            <a:r>
              <a:rPr lang="en-US" sz="1400" dirty="0" smtClean="0">
                <a:ea typeface="Times New Roman"/>
                <a:cs typeface="Times New Roman"/>
              </a:rPr>
              <a:t>,</a:t>
            </a:r>
            <a:r>
              <a:rPr lang="en-US" sz="1400" i="1" dirty="0" smtClean="0">
                <a:ea typeface="Times New Roman"/>
                <a:cs typeface="Times New Roman"/>
              </a:rPr>
              <a:t>β</a:t>
            </a:r>
            <a:r>
              <a:rPr lang="en-US" sz="1400" dirty="0" smtClean="0">
                <a:ea typeface="Times New Roman"/>
                <a:cs typeface="Times New Roman"/>
              </a:rPr>
              <a:t>)</a:t>
            </a:r>
            <a:r>
              <a:rPr lang="en-US" sz="1400" dirty="0" smtClean="0"/>
              <a:t> for specified </a:t>
            </a:r>
            <a:r>
              <a:rPr lang="en-US" sz="1400" i="1" dirty="0" smtClean="0"/>
              <a:t>T</a:t>
            </a:r>
            <a:r>
              <a:rPr lang="en-US" sz="1400" dirty="0" smtClean="0"/>
              <a:t>.  Therefore, </a:t>
            </a:r>
          </a:p>
          <a:p>
            <a:pPr>
              <a:buNone/>
            </a:pPr>
            <a:endParaRPr lang="en-US" sz="1000" dirty="0" smtClean="0"/>
          </a:p>
          <a:p>
            <a:pPr>
              <a:buNone/>
            </a:pPr>
            <a:endParaRPr lang="en-US" sz="1400" dirty="0" smtClean="0"/>
          </a:p>
          <a:p>
            <a:pPr>
              <a:buNone/>
            </a:pPr>
            <a:endParaRPr lang="en-US" sz="1400" dirty="0" smtClean="0"/>
          </a:p>
          <a:p>
            <a:pPr algn="just">
              <a:buNone/>
            </a:pPr>
            <a:endParaRPr lang="en-US" sz="1400" dirty="0" smtClean="0"/>
          </a:p>
          <a:p>
            <a:pPr algn="just">
              <a:buClr>
                <a:schemeClr val="accent1"/>
              </a:buClr>
              <a:buSzPct val="120000"/>
              <a:buFont typeface="Arial" pitchFamily="34" charset="0"/>
              <a:buChar char="•"/>
            </a:pPr>
            <a:r>
              <a:rPr lang="en-US" sz="1400" dirty="0" smtClean="0"/>
              <a:t>The summation limits are determined by the </a:t>
            </a:r>
            <a:r>
              <a:rPr lang="el-GR"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 and </a:t>
            </a:r>
            <a:r>
              <a:rPr lang="el-GR" sz="1400" i="1" dirty="0" smtClean="0">
                <a:latin typeface="Arial" pitchFamily="34" charset="0"/>
                <a:ea typeface="Times New Roman"/>
                <a:cs typeface="Arial" pitchFamily="34" charset="0"/>
              </a:rPr>
              <a:t>β</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grids and by the physical limits of </a:t>
            </a:r>
            <a:r>
              <a:rPr lang="el-GR"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 and </a:t>
            </a:r>
            <a:r>
              <a:rPr lang="el-GR" sz="1400" i="1" dirty="0" smtClean="0">
                <a:latin typeface="Arial" pitchFamily="34" charset="0"/>
                <a:ea typeface="Times New Roman"/>
                <a:cs typeface="Arial" pitchFamily="34" charset="0"/>
              </a:rPr>
              <a:t>β</a:t>
            </a:r>
            <a:r>
              <a:rPr lang="en-US" sz="1400" dirty="0" smtClean="0">
                <a:latin typeface="Arial" pitchFamily="34" charset="0"/>
                <a:ea typeface="Times New Roman"/>
                <a:cs typeface="Arial" pitchFamily="34" charset="0"/>
              </a:rPr>
              <a:t> for particular </a:t>
            </a:r>
            <a:r>
              <a:rPr lang="en-US" sz="1400" i="1" dirty="0" smtClean="0">
                <a:latin typeface="Arial" pitchFamily="34" charset="0"/>
                <a:ea typeface="Times New Roman"/>
                <a:cs typeface="Arial" pitchFamily="34" charset="0"/>
              </a:rPr>
              <a:t>j</a:t>
            </a:r>
            <a:r>
              <a:rPr lang="en-US" sz="1400" dirty="0" smtClean="0">
                <a:latin typeface="Arial" pitchFamily="34" charset="0"/>
                <a:ea typeface="Times New Roman"/>
                <a:cs typeface="Arial" pitchFamily="34" charset="0"/>
              </a:rPr>
              <a:t>.  The intervals </a:t>
            </a:r>
            <a:r>
              <a:rPr lang="el-GR" sz="1400" dirty="0" smtClean="0">
                <a:latin typeface="Arial" pitchFamily="34" charset="0"/>
                <a:ea typeface="Times New Roman"/>
                <a:cs typeface="Arial" pitchFamily="34" charset="0"/>
              </a:rPr>
              <a:t>Δ</a:t>
            </a:r>
            <a:r>
              <a:rPr lang="el-GR" sz="1400" i="1" dirty="0" smtClean="0">
                <a:latin typeface="Arial" pitchFamily="34" charset="0"/>
                <a:ea typeface="Times New Roman"/>
                <a:cs typeface="Arial" pitchFamily="34" charset="0"/>
              </a:rPr>
              <a:t>α</a:t>
            </a:r>
            <a:r>
              <a:rPr lang="en-US" sz="1400" i="1" baseline="-25000" dirty="0" smtClean="0">
                <a:latin typeface="Arial" pitchFamily="34" charset="0"/>
                <a:ea typeface="Times New Roman"/>
                <a:cs typeface="Arial" pitchFamily="34" charset="0"/>
              </a:rPr>
              <a:t>a</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and </a:t>
            </a:r>
            <a:r>
              <a:rPr lang="el-GR" sz="1400" dirty="0" smtClean="0">
                <a:latin typeface="Arial" pitchFamily="34" charset="0"/>
                <a:ea typeface="Times New Roman"/>
                <a:cs typeface="Arial" pitchFamily="34" charset="0"/>
              </a:rPr>
              <a:t>Δ</a:t>
            </a:r>
            <a:r>
              <a:rPr lang="el-GR" sz="1400" i="1" dirty="0" smtClean="0">
                <a:latin typeface="Arial" pitchFamily="34" charset="0"/>
                <a:ea typeface="Times New Roman"/>
                <a:cs typeface="Arial" pitchFamily="34" charset="0"/>
              </a:rPr>
              <a:t>β</a:t>
            </a:r>
            <a:r>
              <a:rPr lang="en-US" sz="1400" i="1" baseline="-25000" dirty="0" smtClean="0">
                <a:latin typeface="Arial" pitchFamily="34" charset="0"/>
                <a:ea typeface="Times New Roman"/>
                <a:cs typeface="Arial" pitchFamily="34" charset="0"/>
              </a:rPr>
              <a:t>b</a:t>
            </a:r>
            <a:r>
              <a:rPr lang="en-US" sz="1400" i="1" dirty="0" smtClean="0">
                <a:latin typeface="Arial" pitchFamily="34" charset="0"/>
                <a:ea typeface="Times New Roman"/>
                <a:cs typeface="Arial" pitchFamily="34" charset="0"/>
              </a:rPr>
              <a:t> </a:t>
            </a:r>
            <a:r>
              <a:rPr lang="en-US" sz="1400" dirty="0" smtClean="0">
                <a:latin typeface="Arial" pitchFamily="34" charset="0"/>
                <a:ea typeface="Times New Roman"/>
                <a:cs typeface="Arial" pitchFamily="34" charset="0"/>
              </a:rPr>
              <a:t>are defined by the grids.  Linear interpolation is applied as required.  For differential cross sections, the summation is over one variable with the appropriate </a:t>
            </a:r>
            <a:r>
              <a:rPr lang="el-GR" sz="1400" dirty="0" smtClean="0">
                <a:latin typeface="Arial" pitchFamily="34" charset="0"/>
                <a:ea typeface="Times New Roman"/>
                <a:cs typeface="Arial" pitchFamily="34" charset="0"/>
              </a:rPr>
              <a:t>Δ</a:t>
            </a:r>
            <a:r>
              <a:rPr lang="en-US" sz="1400" dirty="0" smtClean="0">
                <a:latin typeface="Arial" pitchFamily="34" charset="0"/>
                <a:ea typeface="Times New Roman"/>
                <a:cs typeface="Arial" pitchFamily="34" charset="0"/>
              </a:rPr>
              <a:t>.</a:t>
            </a:r>
          </a:p>
          <a:p>
            <a:pPr>
              <a:lnSpc>
                <a:spcPts val="3900"/>
              </a:lnSpc>
              <a:buNone/>
            </a:pPr>
            <a:r>
              <a:rPr lang="en-US" sz="1400" dirty="0" smtClean="0">
                <a:latin typeface="Arial" pitchFamily="34" charset="0"/>
                <a:ea typeface="Times New Roman"/>
                <a:cs typeface="Arial" pitchFamily="34" charset="0"/>
              </a:rPr>
              <a:t>                             </a:t>
            </a:r>
            <a:endParaRPr lang="en-US" sz="1400" dirty="0" smtClean="0"/>
          </a:p>
          <a:p>
            <a:pPr>
              <a:buNone/>
            </a:pPr>
            <a:r>
              <a:rPr lang="en-US" sz="1400" dirty="0" smtClean="0"/>
              <a:t>   </a:t>
            </a:r>
          </a:p>
          <a:p>
            <a:pPr>
              <a:buNone/>
            </a:pPr>
            <a:endParaRPr lang="en-US" sz="1400" dirty="0" smtClean="0"/>
          </a:p>
          <a:p>
            <a:pPr>
              <a:lnSpc>
                <a:spcPct val="150000"/>
              </a:lnSpc>
              <a:buNone/>
            </a:pPr>
            <a:endParaRPr lang="en-US" sz="1400" dirty="0" smtClean="0"/>
          </a:p>
          <a:p>
            <a:pPr algn="just">
              <a:buClr>
                <a:schemeClr val="accent1"/>
              </a:buClr>
              <a:buSzPct val="120000"/>
              <a:buFont typeface="Arial" pitchFamily="34" charset="0"/>
              <a:buChar char="•"/>
            </a:pPr>
            <a:r>
              <a:rPr lang="en-US" sz="1400" dirty="0" smtClean="0">
                <a:solidFill>
                  <a:srgbClr val="C00000"/>
                </a:solidFill>
              </a:rPr>
              <a:t>Since the terms of </a:t>
            </a:r>
            <a:r>
              <a:rPr lang="en-US" sz="1400" b="1" i="1" dirty="0" smtClean="0">
                <a:solidFill>
                  <a:srgbClr val="C00000"/>
                </a:solidFill>
              </a:rPr>
              <a:t>M </a:t>
            </a:r>
            <a:r>
              <a:rPr lang="en-US" sz="1400" dirty="0" smtClean="0">
                <a:solidFill>
                  <a:srgbClr val="C00000"/>
                </a:solidFill>
              </a:rPr>
              <a:t>can be calculated as needed, it is not necessary to store </a:t>
            </a:r>
            <a:r>
              <a:rPr lang="en-US" sz="1400" b="1" i="1" dirty="0" smtClean="0">
                <a:solidFill>
                  <a:srgbClr val="C00000"/>
                </a:solidFill>
              </a:rPr>
              <a:t>M</a:t>
            </a:r>
            <a:r>
              <a:rPr lang="en-US" sz="1400" dirty="0" smtClean="0">
                <a:solidFill>
                  <a:srgbClr val="C00000"/>
                </a:solidFill>
              </a:rPr>
              <a:t> for specific cross section library formats.  Consequently, </a:t>
            </a:r>
            <a:r>
              <a:rPr lang="en-US" sz="1400" b="1" i="1" dirty="0" smtClean="0">
                <a:solidFill>
                  <a:srgbClr val="C00000"/>
                </a:solidFill>
              </a:rPr>
              <a:t>V</a:t>
            </a:r>
            <a:r>
              <a:rPr lang="en-US" sz="1400" b="1" i="1" baseline="-25000" dirty="0" smtClean="0">
                <a:solidFill>
                  <a:srgbClr val="C00000"/>
                </a:solidFill>
              </a:rPr>
              <a:t>x</a:t>
            </a:r>
            <a:r>
              <a:rPr lang="en-US" sz="1400" dirty="0" smtClean="0">
                <a:solidFill>
                  <a:srgbClr val="C00000"/>
                </a:solidFill>
              </a:rPr>
              <a:t> is the only information required to determine covariances for any set of differential and integral thermal scattering cross section data.</a:t>
            </a:r>
            <a:r>
              <a:rPr lang="en-US" sz="1400" dirty="0" smtClean="0">
                <a:solidFill>
                  <a:schemeClr val="accent2"/>
                </a:solidFill>
              </a:rPr>
              <a:t>    </a:t>
            </a:r>
            <a:endParaRPr lang="en-US" sz="1400" dirty="0">
              <a:solidFill>
                <a:schemeClr val="accent2"/>
              </a:solidFill>
            </a:endParaRPr>
          </a:p>
        </p:txBody>
      </p:sp>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Utility of the </a:t>
            </a:r>
            <a:r>
              <a:rPr lang="en-US" sz="3200" b="1" i="1" dirty="0" smtClean="0">
                <a:solidFill>
                  <a:schemeClr val="accent1">
                    <a:lumMod val="40000"/>
                    <a:lumOff val="60000"/>
                  </a:schemeClr>
                </a:solidFill>
                <a:latin typeface="Arial" pitchFamily="34" charset="0"/>
                <a:cs typeface="Arial" pitchFamily="34" charset="0"/>
              </a:rPr>
              <a:t>S</a:t>
            </a:r>
            <a:r>
              <a:rPr lang="en-US" sz="3200" b="1" dirty="0" smtClean="0">
                <a:solidFill>
                  <a:schemeClr val="accent1">
                    <a:lumMod val="40000"/>
                    <a:lumOff val="60000"/>
                  </a:schemeClr>
                </a:solidFill>
                <a:latin typeface="Arial" pitchFamily="34" charset="0"/>
                <a:cs typeface="Arial" pitchFamily="34" charset="0"/>
              </a:rPr>
              <a:t>(</a:t>
            </a:r>
            <a:r>
              <a:rPr lang="el-GR" sz="3200" b="1" i="1" dirty="0" smtClean="0">
                <a:solidFill>
                  <a:schemeClr val="accent1">
                    <a:lumMod val="40000"/>
                    <a:lumOff val="60000"/>
                  </a:schemeClr>
                </a:solidFill>
                <a:latin typeface="Arial" pitchFamily="34" charset="0"/>
                <a:cs typeface="Arial" pitchFamily="34" charset="0"/>
              </a:rPr>
              <a:t>α</a:t>
            </a:r>
            <a:r>
              <a:rPr lang="en-US" sz="3200" b="1" dirty="0" smtClean="0">
                <a:solidFill>
                  <a:schemeClr val="accent1">
                    <a:lumMod val="40000"/>
                    <a:lumOff val="60000"/>
                  </a:schemeClr>
                </a:solidFill>
                <a:latin typeface="Arial" pitchFamily="34" charset="0"/>
                <a:cs typeface="Arial" pitchFamily="34" charset="0"/>
              </a:rPr>
              <a:t>,</a:t>
            </a:r>
            <a:r>
              <a:rPr lang="el-GR" sz="3200" b="1" i="1" dirty="0" smtClean="0">
                <a:solidFill>
                  <a:schemeClr val="accent1">
                    <a:lumMod val="40000"/>
                    <a:lumOff val="60000"/>
                  </a:schemeClr>
                </a:solidFill>
                <a:latin typeface="Arial" pitchFamily="34" charset="0"/>
                <a:cs typeface="Arial" pitchFamily="34" charset="0"/>
              </a:rPr>
              <a:t>β</a:t>
            </a:r>
            <a:r>
              <a:rPr lang="en-US" sz="3200" b="1" dirty="0" smtClean="0">
                <a:solidFill>
                  <a:schemeClr val="accent1">
                    <a:lumMod val="40000"/>
                    <a:lumOff val="60000"/>
                  </a:schemeClr>
                </a:solidFill>
                <a:latin typeface="Arial" pitchFamily="34" charset="0"/>
                <a:cs typeface="Arial" pitchFamily="34" charset="0"/>
              </a:rPr>
              <a:t>)</a:t>
            </a:r>
            <a:r>
              <a:rPr lang="en-US" sz="3200" b="1" i="1" dirty="0" smtClean="0">
                <a:solidFill>
                  <a:schemeClr val="accent1">
                    <a:lumMod val="20000"/>
                    <a:lumOff val="80000"/>
                  </a:schemeClr>
                </a:solidFill>
                <a:latin typeface="Arial" pitchFamily="34" charset="0"/>
                <a:cs typeface="Arial" pitchFamily="34" charset="0"/>
              </a:rPr>
              <a:t> </a:t>
            </a:r>
            <a:r>
              <a:rPr lang="en-US" sz="3200" b="1" dirty="0" smtClean="0">
                <a:solidFill>
                  <a:schemeClr val="accent1">
                    <a:lumMod val="40000"/>
                    <a:lumOff val="60000"/>
                  </a:schemeClr>
                </a:solidFill>
                <a:latin typeface="Arial" pitchFamily="34" charset="0"/>
                <a:cs typeface="Arial" pitchFamily="34" charset="0"/>
              </a:rPr>
              <a:t>Covariance Matrix </a:t>
            </a:r>
            <a:endParaRPr lang="en-US" sz="3200" b="1" dirty="0">
              <a:solidFill>
                <a:schemeClr val="accent1">
                  <a:lumMod val="40000"/>
                  <a:lumOff val="60000"/>
                </a:schemeClr>
              </a:solidFill>
            </a:endParaRPr>
          </a:p>
        </p:txBody>
      </p:sp>
      <p:pic>
        <p:nvPicPr>
          <p:cNvPr id="2054" name="Picture 6"/>
          <p:cNvPicPr>
            <a:picLocks noChangeAspect="1" noChangeArrowheads="1"/>
          </p:cNvPicPr>
          <p:nvPr/>
        </p:nvPicPr>
        <p:blipFill>
          <a:blip r:embed="rId2" cstate="print"/>
          <a:srcRect/>
          <a:stretch>
            <a:fillRect/>
          </a:stretch>
        </p:blipFill>
        <p:spPr bwMode="auto">
          <a:xfrm>
            <a:off x="685800" y="2743200"/>
            <a:ext cx="3657600" cy="670156"/>
          </a:xfrm>
          <a:prstGeom prst="rect">
            <a:avLst/>
          </a:prstGeom>
          <a:noFill/>
          <a:ln w="9525">
            <a:noFill/>
            <a:miter lim="800000"/>
            <a:headEnd/>
            <a:tailEnd/>
          </a:ln>
        </p:spPr>
      </p:pic>
      <p:pic>
        <p:nvPicPr>
          <p:cNvPr id="2056" name="Picture 8"/>
          <p:cNvPicPr>
            <a:picLocks noChangeAspect="1" noChangeArrowheads="1"/>
          </p:cNvPicPr>
          <p:nvPr/>
        </p:nvPicPr>
        <p:blipFill>
          <a:blip r:embed="rId3" cstate="print"/>
          <a:srcRect/>
          <a:stretch>
            <a:fillRect/>
          </a:stretch>
        </p:blipFill>
        <p:spPr bwMode="auto">
          <a:xfrm>
            <a:off x="685800" y="4419600"/>
            <a:ext cx="1221936" cy="295275"/>
          </a:xfrm>
          <a:prstGeom prst="rect">
            <a:avLst/>
          </a:prstGeom>
          <a:noFill/>
          <a:ln w="9525">
            <a:noFill/>
            <a:miter lim="800000"/>
            <a:headEnd/>
            <a:tailEnd/>
          </a:ln>
        </p:spPr>
      </p:pic>
      <p:sp>
        <p:nvSpPr>
          <p:cNvPr id="12" name="TextBox 11"/>
          <p:cNvSpPr txBox="1"/>
          <p:nvPr/>
        </p:nvSpPr>
        <p:spPr>
          <a:xfrm>
            <a:off x="2209800" y="4343400"/>
            <a:ext cx="6093335" cy="523220"/>
          </a:xfrm>
          <a:prstGeom prst="rect">
            <a:avLst/>
          </a:prstGeom>
          <a:noFill/>
        </p:spPr>
        <p:txBody>
          <a:bodyPr wrap="none" rtlCol="0">
            <a:spAutoFit/>
          </a:bodyPr>
          <a:lstStyle/>
          <a:p>
            <a:pPr algn="just"/>
            <a:r>
              <a:rPr lang="en-US" sz="1400" dirty="0" smtClean="0">
                <a:ea typeface="Times New Roman"/>
                <a:cs typeface="Arial" pitchFamily="34" charset="0"/>
              </a:rPr>
              <a:t>defines the covariance matrix for </a:t>
            </a:r>
            <a:r>
              <a:rPr lang="en-US" sz="1400" b="1" i="1" dirty="0" smtClean="0"/>
              <a:t>y</a:t>
            </a:r>
            <a:r>
              <a:rPr lang="en-US" sz="1400" dirty="0" smtClean="0">
                <a:ea typeface="Times New Roman"/>
                <a:cs typeface="Arial" pitchFamily="34" charset="0"/>
              </a:rPr>
              <a:t> in terms of the covariance matrix for </a:t>
            </a:r>
          </a:p>
          <a:p>
            <a:pPr algn="just"/>
            <a:r>
              <a:rPr lang="en-US" sz="1400" b="1" i="1" dirty="0" smtClean="0"/>
              <a:t>x </a:t>
            </a:r>
            <a:r>
              <a:rPr lang="en-US" sz="1400" dirty="0" smtClean="0"/>
              <a:t>with the terms of the sensitivity matrix </a:t>
            </a:r>
            <a:r>
              <a:rPr lang="en-US" sz="1400" b="1" i="1" dirty="0" smtClean="0"/>
              <a:t>M</a:t>
            </a:r>
            <a:r>
              <a:rPr lang="en-US" sz="1400" dirty="0" smtClean="0"/>
              <a:t> given by the constant factors</a:t>
            </a:r>
            <a:endParaRPr lang="en-US" sz="1400" dirty="0"/>
          </a:p>
        </p:txBody>
      </p:sp>
      <p:sp>
        <p:nvSpPr>
          <p:cNvPr id="14" name="TextBox 13"/>
          <p:cNvSpPr txBox="1"/>
          <p:nvPr/>
        </p:nvSpPr>
        <p:spPr>
          <a:xfrm>
            <a:off x="2971800" y="4953000"/>
            <a:ext cx="6007735" cy="346249"/>
          </a:xfrm>
          <a:prstGeom prst="rect">
            <a:avLst/>
          </a:prstGeom>
          <a:noFill/>
        </p:spPr>
        <p:txBody>
          <a:bodyPr wrap="none" rtlCol="0">
            <a:spAutoFit/>
          </a:bodyPr>
          <a:lstStyle/>
          <a:p>
            <a:endParaRPr lang="en-US" sz="250" dirty="0" smtClean="0"/>
          </a:p>
          <a:p>
            <a:r>
              <a:rPr lang="en-US" sz="1400" dirty="0" smtClean="0"/>
              <a:t>(Terms of </a:t>
            </a:r>
            <a:r>
              <a:rPr lang="en-US" sz="1400" b="1" i="1" dirty="0" smtClean="0"/>
              <a:t>M</a:t>
            </a:r>
            <a:r>
              <a:rPr lang="en-US" sz="1400" dirty="0" smtClean="0"/>
              <a:t> for non-physical or unused </a:t>
            </a:r>
            <a:r>
              <a:rPr lang="el-GR" sz="1400" i="1" dirty="0" smtClean="0">
                <a:latin typeface="Arial" pitchFamily="34" charset="0"/>
                <a:ea typeface="Times New Roman"/>
                <a:cs typeface="Arial" pitchFamily="34" charset="0"/>
              </a:rPr>
              <a:t>α</a:t>
            </a:r>
            <a:r>
              <a:rPr lang="en-US" sz="1400" dirty="0" smtClean="0">
                <a:latin typeface="Arial" pitchFamily="34" charset="0"/>
                <a:ea typeface="Times New Roman"/>
                <a:cs typeface="Arial" pitchFamily="34" charset="0"/>
              </a:rPr>
              <a:t> and </a:t>
            </a:r>
            <a:r>
              <a:rPr lang="el-GR" sz="1400" i="1" dirty="0" smtClean="0">
                <a:latin typeface="Arial" pitchFamily="34" charset="0"/>
                <a:ea typeface="Times New Roman"/>
                <a:cs typeface="Arial" pitchFamily="34" charset="0"/>
              </a:rPr>
              <a:t>β</a:t>
            </a:r>
            <a:r>
              <a:rPr lang="en-US" sz="1400" dirty="0" smtClean="0"/>
              <a:t> combinations are </a:t>
            </a:r>
            <a:r>
              <a:rPr lang="en-US" sz="1400" dirty="0" smtClean="0">
                <a:solidFill>
                  <a:srgbClr val="C00000"/>
                </a:solidFill>
              </a:rPr>
              <a:t>ZERO</a:t>
            </a:r>
            <a:r>
              <a:rPr lang="en-US" sz="1400" dirty="0" smtClean="0"/>
              <a:t>.)</a:t>
            </a:r>
            <a:endParaRPr lang="en-US" sz="1400" dirty="0"/>
          </a:p>
        </p:txBody>
      </p:sp>
      <p:pic>
        <p:nvPicPr>
          <p:cNvPr id="2060" name="Picture 12"/>
          <p:cNvPicPr>
            <a:picLocks noChangeAspect="1" noChangeArrowheads="1"/>
          </p:cNvPicPr>
          <p:nvPr/>
        </p:nvPicPr>
        <p:blipFill>
          <a:blip r:embed="rId4" cstate="print"/>
          <a:srcRect/>
          <a:stretch>
            <a:fillRect/>
          </a:stretch>
        </p:blipFill>
        <p:spPr bwMode="auto">
          <a:xfrm>
            <a:off x="685800" y="4953000"/>
            <a:ext cx="2286000" cy="40722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DD27A1BA-3471-477A-B5F7-A975E76BCA2C}"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Thermal Scattering Theory </a:t>
            </a:r>
            <a:endParaRPr lang="en-US" sz="3200" b="1" dirty="0"/>
          </a:p>
        </p:txBody>
      </p:sp>
      <p:sp>
        <p:nvSpPr>
          <p:cNvPr id="5" name="TextBox 4"/>
          <p:cNvSpPr txBox="1"/>
          <p:nvPr/>
        </p:nvSpPr>
        <p:spPr>
          <a:xfrm>
            <a:off x="228600" y="1524000"/>
            <a:ext cx="8763000" cy="5032147"/>
          </a:xfrm>
          <a:prstGeom prst="rect">
            <a:avLst/>
          </a:prstGeom>
          <a:noFill/>
        </p:spPr>
        <p:txBody>
          <a:bodyPr wrap="square" rtlCol="0">
            <a:spAutoFit/>
          </a:bodyPr>
          <a:lstStyle/>
          <a:p>
            <a:pPr>
              <a:lnSpc>
                <a:spcPts val="1800"/>
              </a:lnSpc>
              <a:buClr>
                <a:schemeClr val="accent1"/>
              </a:buClr>
              <a:buSzPct val="120000"/>
              <a:buFont typeface="Arial" pitchFamily="34" charset="0"/>
              <a:buChar char="•"/>
            </a:pPr>
            <a:r>
              <a:rPr lang="en-US" sz="1250" dirty="0" smtClean="0"/>
              <a:t>    </a:t>
            </a:r>
            <a:r>
              <a:rPr lang="en-US" sz="1200" b="1" dirty="0" smtClean="0"/>
              <a:t>The double-differential thermal neutron scattering cross section may be written in general form as:</a:t>
            </a:r>
          </a:p>
          <a:p>
            <a:endParaRPr lang="en-US" sz="1200" dirty="0" smtClean="0"/>
          </a:p>
          <a:p>
            <a:endParaRPr lang="en-US" sz="1200" dirty="0" smtClean="0"/>
          </a:p>
          <a:p>
            <a:endParaRPr lang="en-US" sz="1200" dirty="0" smtClean="0"/>
          </a:p>
          <a:p>
            <a:endParaRPr lang="en-US" sz="1200" dirty="0" smtClean="0"/>
          </a:p>
          <a:p>
            <a:endParaRPr lang="en-US" sz="1200" dirty="0" smtClean="0"/>
          </a:p>
          <a:p>
            <a:pPr>
              <a:buClr>
                <a:schemeClr val="accent1"/>
              </a:buClr>
              <a:buSzPct val="120000"/>
            </a:pPr>
            <a:r>
              <a:rPr lang="en-US" sz="1200" dirty="0" smtClean="0"/>
              <a:t>  </a:t>
            </a:r>
          </a:p>
          <a:p>
            <a:pPr>
              <a:buClr>
                <a:schemeClr val="accent1"/>
              </a:buClr>
              <a:buSzPct val="120000"/>
              <a:buFont typeface="Arial" pitchFamily="34" charset="0"/>
              <a:buChar char="•"/>
            </a:pPr>
            <a:r>
              <a:rPr lang="en-US" sz="1200" dirty="0" smtClean="0"/>
              <a:t>    </a:t>
            </a:r>
            <a:r>
              <a:rPr lang="en-US" sz="1200" b="1" dirty="0" smtClean="0"/>
              <a:t>Randomly oriented polycrystalline structure applies for most nuclear engineering applications:</a:t>
            </a:r>
          </a:p>
          <a:p>
            <a:endParaRPr lang="en-US" sz="1200" dirty="0" smtClean="0"/>
          </a:p>
          <a:p>
            <a:pPr>
              <a:lnSpc>
                <a:spcPct val="150000"/>
              </a:lnSpc>
            </a:pPr>
            <a:endParaRPr lang="en-US" sz="1200" dirty="0" smtClean="0"/>
          </a:p>
          <a:p>
            <a:endParaRPr lang="en-US" sz="1200" dirty="0" smtClean="0"/>
          </a:p>
          <a:p>
            <a:pPr algn="just">
              <a:lnSpc>
                <a:spcPts val="2400"/>
              </a:lnSpc>
              <a:buClr>
                <a:schemeClr val="accent1"/>
              </a:buClr>
              <a:buSzPct val="120000"/>
            </a:pPr>
            <a:r>
              <a:rPr lang="en-US" sz="1200" dirty="0" smtClean="0"/>
              <a:t>  </a:t>
            </a:r>
          </a:p>
          <a:p>
            <a:pPr algn="just">
              <a:buClr>
                <a:schemeClr val="accent1"/>
              </a:buClr>
              <a:buSzPct val="120000"/>
              <a:buFont typeface="Arial" pitchFamily="34" charset="0"/>
              <a:buChar char="•"/>
            </a:pPr>
            <a:r>
              <a:rPr lang="en-US" sz="1200" dirty="0" smtClean="0"/>
              <a:t>    </a:t>
            </a:r>
            <a:r>
              <a:rPr lang="en-US" sz="1200" b="1" dirty="0" smtClean="0"/>
              <a:t>The impact of coherent interference on integral scattering cross sections is negligible for many </a:t>
            </a:r>
          </a:p>
          <a:p>
            <a:pPr algn="just">
              <a:buClr>
                <a:schemeClr val="accent1"/>
              </a:buClr>
              <a:buSzPct val="120000"/>
            </a:pPr>
            <a:r>
              <a:rPr lang="en-US" sz="1200" b="1" dirty="0" smtClean="0"/>
              <a:t>      materials at temperatures of concern, and the </a:t>
            </a:r>
            <a:r>
              <a:rPr lang="en-US" sz="1200" b="1" dirty="0" smtClean="0">
                <a:solidFill>
                  <a:srgbClr val="C00000"/>
                </a:solidFill>
              </a:rPr>
              <a:t>incoherent approximation</a:t>
            </a:r>
            <a:r>
              <a:rPr lang="en-US" sz="1200" b="1" dirty="0" smtClean="0"/>
              <a:t> is traditionally applied:</a:t>
            </a:r>
          </a:p>
          <a:p>
            <a:pPr algn="just"/>
            <a:endParaRPr lang="en-US" sz="1200" dirty="0" smtClean="0"/>
          </a:p>
          <a:p>
            <a:pPr algn="just"/>
            <a:endParaRPr lang="en-US" sz="1200" dirty="0" smtClean="0"/>
          </a:p>
          <a:p>
            <a:pPr algn="just">
              <a:lnSpc>
                <a:spcPct val="150000"/>
              </a:lnSpc>
            </a:pPr>
            <a:endParaRPr lang="en-US" sz="1200" dirty="0" smtClean="0"/>
          </a:p>
          <a:p>
            <a:pPr algn="just">
              <a:buClr>
                <a:schemeClr val="accent1"/>
              </a:buClr>
              <a:buSzPct val="120000"/>
              <a:buFont typeface="Arial" pitchFamily="34" charset="0"/>
              <a:buChar char="•"/>
            </a:pPr>
            <a:r>
              <a:rPr lang="en-US" sz="1200" dirty="0" smtClean="0"/>
              <a:t>    </a:t>
            </a:r>
            <a:r>
              <a:rPr lang="en-US" altLang="zh-CN" sz="1200" b="1" i="1" dirty="0" smtClean="0">
                <a:solidFill>
                  <a:srgbClr val="C00000"/>
                </a:solidFill>
                <a:latin typeface="Arial" pitchFamily="34" charset="0"/>
                <a:cs typeface="Arial" pitchFamily="34" charset="0"/>
              </a:rPr>
              <a:t>S</a:t>
            </a:r>
            <a:r>
              <a:rPr lang="en-US" altLang="zh-CN" sz="1200" b="1" baseline="-25000" dirty="0" smtClean="0">
                <a:solidFill>
                  <a:srgbClr val="C00000"/>
                </a:solidFill>
                <a:latin typeface="Arial" pitchFamily="34" charset="0"/>
                <a:cs typeface="Arial" pitchFamily="34" charset="0"/>
              </a:rPr>
              <a:t>s</a:t>
            </a:r>
            <a:r>
              <a:rPr lang="en-US" sz="1200" b="1" dirty="0" smtClean="0">
                <a:solidFill>
                  <a:srgbClr val="C00000"/>
                </a:solidFill>
                <a:latin typeface="Arial" pitchFamily="34" charset="0"/>
                <a:ea typeface="Times New Roman"/>
                <a:cs typeface="Arial" pitchFamily="34" charset="0"/>
              </a:rPr>
              <a:t> is a function of only </a:t>
            </a:r>
            <a:r>
              <a:rPr lang="el-GR" sz="1200" b="1" i="1" dirty="0" smtClean="0">
                <a:solidFill>
                  <a:srgbClr val="C00000"/>
                </a:solidFill>
                <a:latin typeface="Arial" pitchFamily="34" charset="0"/>
                <a:ea typeface="Times New Roman"/>
                <a:cs typeface="Arial" pitchFamily="34" charset="0"/>
              </a:rPr>
              <a:t>ρ</a:t>
            </a:r>
            <a:r>
              <a:rPr lang="en-US" sz="1200" b="1" dirty="0" smtClean="0">
                <a:solidFill>
                  <a:srgbClr val="C00000"/>
                </a:solidFill>
                <a:latin typeface="Arial" pitchFamily="34" charset="0"/>
                <a:ea typeface="Times New Roman"/>
                <a:cs typeface="Arial" pitchFamily="34" charset="0"/>
              </a:rPr>
              <a:t>(</a:t>
            </a:r>
            <a:r>
              <a:rPr lang="el-GR" sz="1200" b="1" i="1" dirty="0" smtClean="0">
                <a:solidFill>
                  <a:srgbClr val="C00000"/>
                </a:solidFill>
                <a:latin typeface="Arial" pitchFamily="34" charset="0"/>
                <a:ea typeface="Times New Roman"/>
                <a:cs typeface="Arial" pitchFamily="34" charset="0"/>
              </a:rPr>
              <a:t>ω</a:t>
            </a:r>
            <a:r>
              <a:rPr lang="en-US" sz="1200" b="1" dirty="0" smtClean="0">
                <a:solidFill>
                  <a:srgbClr val="C00000"/>
                </a:solidFill>
                <a:latin typeface="Arial" pitchFamily="34" charset="0"/>
                <a:ea typeface="Times New Roman"/>
                <a:cs typeface="Arial" pitchFamily="34" charset="0"/>
              </a:rPr>
              <a:t>) and </a:t>
            </a:r>
            <a:r>
              <a:rPr lang="en-US" sz="1200" b="1" i="1" dirty="0" smtClean="0">
                <a:solidFill>
                  <a:srgbClr val="C00000"/>
                </a:solidFill>
                <a:latin typeface="Arial" pitchFamily="34" charset="0"/>
                <a:ea typeface="Times New Roman"/>
                <a:cs typeface="Arial" pitchFamily="34" charset="0"/>
              </a:rPr>
              <a:t>T</a:t>
            </a:r>
            <a:r>
              <a:rPr lang="en-US" sz="1200" b="1" dirty="0" smtClean="0">
                <a:solidFill>
                  <a:srgbClr val="C00000"/>
                </a:solidFill>
                <a:latin typeface="Arial" pitchFamily="34" charset="0"/>
                <a:ea typeface="Times New Roman"/>
                <a:cs typeface="Arial" pitchFamily="34" charset="0"/>
              </a:rPr>
              <a:t>.  </a:t>
            </a:r>
            <a:r>
              <a:rPr lang="en-US" sz="1200" b="1" dirty="0" smtClean="0"/>
              <a:t>Since thermal displacements of atoms from their equilibrium positions are </a:t>
            </a:r>
          </a:p>
          <a:p>
            <a:pPr algn="just">
              <a:buClr>
                <a:schemeClr val="accent1"/>
              </a:buClr>
              <a:buSzPct val="120000"/>
            </a:pPr>
            <a:r>
              <a:rPr lang="en-US" sz="1200" b="1" dirty="0" smtClean="0"/>
              <a:t>      generally small, </a:t>
            </a:r>
            <a:r>
              <a:rPr lang="en-US" altLang="zh-CN" sz="1200" b="1" i="1" dirty="0" smtClean="0">
                <a:latin typeface="Arial" pitchFamily="34" charset="0"/>
                <a:cs typeface="Arial" pitchFamily="34" charset="0"/>
              </a:rPr>
              <a:t>S</a:t>
            </a:r>
            <a:r>
              <a:rPr lang="en-US" altLang="zh-CN" sz="1200" b="1" dirty="0" smtClean="0">
                <a:latin typeface="Arial" pitchFamily="34" charset="0"/>
                <a:cs typeface="Arial" pitchFamily="34" charset="0"/>
              </a:rPr>
              <a:t>(</a:t>
            </a:r>
            <a:r>
              <a:rPr lang="en-US" sz="1200" b="1" i="1" dirty="0" smtClean="0">
                <a:latin typeface="Arial" pitchFamily="34" charset="0"/>
                <a:ea typeface="Times New Roman"/>
                <a:cs typeface="Arial" pitchFamily="34" charset="0"/>
              </a:rPr>
              <a:t>α</a:t>
            </a:r>
            <a:r>
              <a:rPr lang="en-US" sz="1200" b="1" dirty="0" smtClean="0">
                <a:latin typeface="Arial" pitchFamily="34" charset="0"/>
                <a:ea typeface="Times New Roman"/>
                <a:cs typeface="Arial" pitchFamily="34" charset="0"/>
              </a:rPr>
              <a:t>,</a:t>
            </a:r>
            <a:r>
              <a:rPr lang="en-US" sz="1200" b="1" i="1" dirty="0" smtClean="0">
                <a:latin typeface="Arial" pitchFamily="34" charset="0"/>
                <a:ea typeface="Times New Roman"/>
                <a:cs typeface="Arial" pitchFamily="34" charset="0"/>
              </a:rPr>
              <a:t>β</a:t>
            </a:r>
            <a:r>
              <a:rPr lang="en-US" sz="1200" b="1" dirty="0" smtClean="0">
                <a:latin typeface="Arial" pitchFamily="34" charset="0"/>
                <a:ea typeface="Times New Roman"/>
                <a:cs typeface="Arial" pitchFamily="34" charset="0"/>
              </a:rPr>
              <a:t>)</a:t>
            </a:r>
            <a:r>
              <a:rPr lang="en-US" sz="1200" b="1" i="1"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may be calculated by a harmonic phonon expansion in terms of </a:t>
            </a:r>
            <a:r>
              <a:rPr lang="el-GR" sz="1200" b="1" i="1" dirty="0" smtClean="0">
                <a:solidFill>
                  <a:srgbClr val="C00000"/>
                </a:solidFill>
                <a:latin typeface="Arial" pitchFamily="34" charset="0"/>
                <a:ea typeface="Times New Roman"/>
                <a:cs typeface="Arial" pitchFamily="34" charset="0"/>
              </a:rPr>
              <a:t>ρ</a:t>
            </a:r>
            <a:r>
              <a:rPr lang="en-US" sz="1200" b="1" dirty="0" smtClean="0">
                <a:solidFill>
                  <a:srgbClr val="C00000"/>
                </a:solidFill>
                <a:latin typeface="Arial" pitchFamily="34" charset="0"/>
                <a:ea typeface="Times New Roman"/>
                <a:cs typeface="Arial" pitchFamily="34" charset="0"/>
              </a:rPr>
              <a:t>(</a:t>
            </a:r>
            <a:r>
              <a:rPr lang="el-GR" sz="1200" b="1" i="1" dirty="0" smtClean="0">
                <a:solidFill>
                  <a:srgbClr val="C00000"/>
                </a:solidFill>
                <a:latin typeface="Arial" pitchFamily="34" charset="0"/>
                <a:ea typeface="Times New Roman"/>
                <a:cs typeface="Arial" pitchFamily="34" charset="0"/>
              </a:rPr>
              <a:t>ε</a:t>
            </a:r>
            <a:r>
              <a:rPr lang="en-US" sz="1200" b="1" dirty="0" smtClean="0">
                <a:solidFill>
                  <a:srgbClr val="C00000"/>
                </a:solidFill>
                <a:latin typeface="Arial" pitchFamily="34" charset="0"/>
                <a:ea typeface="Times New Roman"/>
                <a:cs typeface="Arial" pitchFamily="34" charset="0"/>
              </a:rPr>
              <a:t>) =</a:t>
            </a:r>
            <a:r>
              <a:rPr lang="el-GR" sz="1200" b="1" i="1" dirty="0" smtClean="0">
                <a:solidFill>
                  <a:srgbClr val="C00000"/>
                </a:solidFill>
                <a:latin typeface="Arial" pitchFamily="34" charset="0"/>
                <a:ea typeface="Times New Roman"/>
                <a:cs typeface="Arial" pitchFamily="34" charset="0"/>
              </a:rPr>
              <a:t> ρ</a:t>
            </a:r>
            <a:r>
              <a:rPr lang="en-US" sz="1200" b="1" dirty="0" smtClean="0">
                <a:solidFill>
                  <a:srgbClr val="C00000"/>
                </a:solidFill>
                <a:latin typeface="Arial" pitchFamily="34" charset="0"/>
                <a:ea typeface="Times New Roman"/>
                <a:cs typeface="Arial" pitchFamily="34" charset="0"/>
              </a:rPr>
              <a:t>(</a:t>
            </a:r>
            <a:r>
              <a:rPr lang="el-GR" sz="1200" b="1" i="1" dirty="0" smtClean="0">
                <a:solidFill>
                  <a:srgbClr val="C00000"/>
                </a:solidFill>
                <a:latin typeface="Arial" pitchFamily="34" charset="0"/>
                <a:ea typeface="Times New Roman"/>
                <a:cs typeface="Arial" pitchFamily="34" charset="0"/>
              </a:rPr>
              <a:t>ω</a:t>
            </a:r>
            <a:r>
              <a:rPr lang="en-US" sz="1200" b="1" dirty="0" smtClean="0">
                <a:solidFill>
                  <a:srgbClr val="C00000"/>
                </a:solidFill>
                <a:latin typeface="Arial" pitchFamily="34" charset="0"/>
                <a:ea typeface="Times New Roman"/>
                <a:cs typeface="Arial" pitchFamily="34" charset="0"/>
              </a:rPr>
              <a:t>)/</a:t>
            </a:r>
            <a:r>
              <a:rPr lang="en-US" sz="1200" b="1" i="1" dirty="0" smtClean="0">
                <a:solidFill>
                  <a:srgbClr val="C00000"/>
                </a:solidFill>
                <a:latin typeface="Arial" pitchFamily="34" charset="0"/>
                <a:ea typeface="Times New Roman"/>
                <a:cs typeface="Arial" pitchFamily="34" charset="0"/>
              </a:rPr>
              <a:t>ħ</a:t>
            </a:r>
            <a:r>
              <a:rPr lang="en-US" sz="1200" b="1" dirty="0" smtClean="0">
                <a:latin typeface="Arial" pitchFamily="34" charset="0"/>
                <a:ea typeface="Times New Roman"/>
                <a:cs typeface="Arial" pitchFamily="34" charset="0"/>
              </a:rPr>
              <a:t>. </a:t>
            </a:r>
            <a:endParaRPr lang="en-US" sz="1200" b="1" dirty="0" smtClean="0"/>
          </a:p>
          <a:p>
            <a:pPr algn="just">
              <a:lnSpc>
                <a:spcPts val="1200"/>
              </a:lnSpc>
            </a:pPr>
            <a:endParaRPr lang="en-US" sz="1200" dirty="0" smtClean="0"/>
          </a:p>
          <a:p>
            <a:pPr algn="just">
              <a:buClr>
                <a:schemeClr val="accent1"/>
              </a:buClr>
              <a:buSzPct val="120000"/>
              <a:buFont typeface="Arial" pitchFamily="34" charset="0"/>
              <a:buChar char="•"/>
            </a:pPr>
            <a:r>
              <a:rPr lang="en-US" sz="1200" dirty="0" smtClean="0"/>
              <a:t>    </a:t>
            </a:r>
            <a:r>
              <a:rPr lang="en-US" sz="1200" b="1" dirty="0" smtClean="0">
                <a:solidFill>
                  <a:srgbClr val="C00000"/>
                </a:solidFill>
              </a:rPr>
              <a:t>In this case, the uncertainty in theoretically calculated </a:t>
            </a:r>
            <a:r>
              <a:rPr lang="en-US" sz="1200" b="1" i="1" dirty="0" smtClean="0">
                <a:solidFill>
                  <a:srgbClr val="C00000"/>
                </a:solidFill>
              </a:rPr>
              <a:t>S</a:t>
            </a:r>
            <a:r>
              <a:rPr lang="en-US" sz="1200" b="1" dirty="0" smtClean="0">
                <a:solidFill>
                  <a:srgbClr val="C00000"/>
                </a:solidFill>
              </a:rPr>
              <a:t>(</a:t>
            </a:r>
            <a:r>
              <a:rPr lang="el-GR" sz="1200" b="1" i="1" dirty="0" smtClean="0">
                <a:solidFill>
                  <a:srgbClr val="C00000"/>
                </a:solidFill>
              </a:rPr>
              <a:t>α</a:t>
            </a:r>
            <a:r>
              <a:rPr lang="en-US" sz="1200" b="1" dirty="0" smtClean="0">
                <a:solidFill>
                  <a:srgbClr val="C00000"/>
                </a:solidFill>
              </a:rPr>
              <a:t>,</a:t>
            </a:r>
            <a:r>
              <a:rPr lang="el-GR" sz="1200" b="1" i="1" dirty="0" smtClean="0">
                <a:solidFill>
                  <a:srgbClr val="C00000"/>
                </a:solidFill>
              </a:rPr>
              <a:t>β</a:t>
            </a:r>
            <a:r>
              <a:rPr lang="en-US" sz="1200" b="1" dirty="0" smtClean="0">
                <a:solidFill>
                  <a:srgbClr val="C00000"/>
                </a:solidFill>
              </a:rPr>
              <a:t>)</a:t>
            </a:r>
            <a:r>
              <a:rPr lang="en-US" sz="1200" b="1" i="1" dirty="0" smtClean="0">
                <a:solidFill>
                  <a:srgbClr val="C00000"/>
                </a:solidFill>
              </a:rPr>
              <a:t> </a:t>
            </a:r>
            <a:r>
              <a:rPr lang="en-US" sz="1200" b="1" dirty="0" smtClean="0">
                <a:solidFill>
                  <a:srgbClr val="C00000"/>
                </a:solidFill>
              </a:rPr>
              <a:t>depends directly on the uncertainty in the supplied  </a:t>
            </a:r>
          </a:p>
          <a:p>
            <a:pPr algn="just">
              <a:buClr>
                <a:schemeClr val="accent1"/>
              </a:buClr>
              <a:buSzPct val="120000"/>
            </a:pPr>
            <a:r>
              <a:rPr lang="en-US" sz="1200" b="1" dirty="0" smtClean="0">
                <a:solidFill>
                  <a:srgbClr val="C00000"/>
                </a:solidFill>
              </a:rPr>
              <a:t>      phonon energy spectrum </a:t>
            </a:r>
            <a:r>
              <a:rPr lang="el-GR" sz="1200" b="1" i="1" dirty="0" smtClean="0">
                <a:solidFill>
                  <a:srgbClr val="C00000"/>
                </a:solidFill>
                <a:latin typeface="Arial" pitchFamily="34" charset="0"/>
                <a:ea typeface="Times New Roman"/>
                <a:cs typeface="Arial" pitchFamily="34" charset="0"/>
              </a:rPr>
              <a:t>ρ</a:t>
            </a:r>
            <a:r>
              <a:rPr lang="en-US" sz="1200" b="1" dirty="0" smtClean="0">
                <a:solidFill>
                  <a:srgbClr val="C00000"/>
                </a:solidFill>
                <a:latin typeface="Arial" pitchFamily="34" charset="0"/>
                <a:ea typeface="Times New Roman"/>
                <a:cs typeface="Arial" pitchFamily="34" charset="0"/>
              </a:rPr>
              <a:t>(</a:t>
            </a:r>
            <a:r>
              <a:rPr lang="el-GR" sz="1200" b="1" i="1" dirty="0" smtClean="0">
                <a:solidFill>
                  <a:srgbClr val="C00000"/>
                </a:solidFill>
                <a:latin typeface="Arial" pitchFamily="34" charset="0"/>
                <a:ea typeface="Times New Roman"/>
                <a:cs typeface="Arial" pitchFamily="34" charset="0"/>
              </a:rPr>
              <a:t>ε</a:t>
            </a:r>
            <a:r>
              <a:rPr lang="en-US" sz="1200" b="1" dirty="0" smtClean="0">
                <a:solidFill>
                  <a:srgbClr val="C00000"/>
                </a:solidFill>
                <a:latin typeface="Arial" pitchFamily="34" charset="0"/>
                <a:ea typeface="Times New Roman"/>
                <a:cs typeface="Arial" pitchFamily="34" charset="0"/>
              </a:rPr>
              <a:t>)</a:t>
            </a:r>
            <a:r>
              <a:rPr lang="en-US" sz="1200" b="1" dirty="0" smtClean="0">
                <a:solidFill>
                  <a:srgbClr val="C00000"/>
                </a:solidFill>
              </a:rPr>
              <a:t>.</a:t>
            </a:r>
          </a:p>
          <a:p>
            <a:pPr algn="just">
              <a:buClr>
                <a:schemeClr val="accent1"/>
              </a:buClr>
              <a:buSzPct val="120000"/>
            </a:pPr>
            <a:endParaRPr lang="en-US" sz="1200" b="1" dirty="0" smtClean="0">
              <a:solidFill>
                <a:srgbClr val="C00000"/>
              </a:solidFill>
            </a:endParaRPr>
          </a:p>
          <a:p>
            <a:pPr algn="just">
              <a:buClr>
                <a:schemeClr val="accent1"/>
              </a:buClr>
              <a:buSzPct val="120000"/>
              <a:buFont typeface="Arial" pitchFamily="34" charset="0"/>
              <a:buChar char="•"/>
            </a:pPr>
            <a:r>
              <a:rPr lang="en-US" sz="1200" dirty="0" smtClean="0"/>
              <a:t>    </a:t>
            </a:r>
            <a:r>
              <a:rPr lang="en-US" sz="1200" b="1" dirty="0" smtClean="0"/>
              <a:t>If desired, the coherent interference term may be calculated using dispersion relations and added to </a:t>
            </a:r>
            <a:r>
              <a:rPr lang="en-US" sz="1200" b="1" i="1" dirty="0" smtClean="0"/>
              <a:t>S</a:t>
            </a:r>
            <a:r>
              <a:rPr lang="en-US" sz="1200" b="1" dirty="0" smtClean="0"/>
              <a:t>(</a:t>
            </a:r>
            <a:r>
              <a:rPr lang="el-GR" sz="1200" b="1" i="1" dirty="0" smtClean="0"/>
              <a:t>α</a:t>
            </a:r>
            <a:r>
              <a:rPr lang="en-US" sz="1200" b="1" dirty="0" smtClean="0"/>
              <a:t>,</a:t>
            </a:r>
            <a:r>
              <a:rPr lang="el-GR" sz="1200" b="1" i="1" dirty="0" smtClean="0"/>
              <a:t>β</a:t>
            </a:r>
            <a:r>
              <a:rPr lang="en-US" sz="1200" b="1" dirty="0" smtClean="0"/>
              <a:t>)</a:t>
            </a:r>
            <a:r>
              <a:rPr lang="en-US" sz="1200" b="1" i="1" dirty="0" smtClean="0"/>
              <a:t> </a:t>
            </a:r>
            <a:r>
              <a:rPr lang="en-US" sz="1200" b="1" dirty="0" smtClean="0"/>
              <a:t>to </a:t>
            </a:r>
          </a:p>
          <a:p>
            <a:pPr algn="just">
              <a:buClr>
                <a:schemeClr val="accent1"/>
              </a:buClr>
              <a:buSzPct val="120000"/>
            </a:pPr>
            <a:r>
              <a:rPr lang="en-US" sz="1200" b="1" dirty="0" smtClean="0"/>
              <a:t>      adjust for the bias.  This has been done successfully for graphite in other works [Hawari et al., PHYSOR-2008].</a:t>
            </a:r>
            <a:r>
              <a:rPr lang="en-US" sz="1200" b="1" dirty="0" smtClean="0">
                <a:solidFill>
                  <a:srgbClr val="C00000"/>
                </a:solidFill>
              </a:rPr>
              <a:t> </a:t>
            </a:r>
            <a:endParaRPr lang="en-US" sz="1200" b="1" dirty="0">
              <a:solidFill>
                <a:srgbClr val="C00000"/>
              </a:solidFill>
            </a:endParaRPr>
          </a:p>
        </p:txBody>
      </p:sp>
      <p:pic>
        <p:nvPicPr>
          <p:cNvPr id="7" name="Picture 3"/>
          <p:cNvPicPr>
            <a:picLocks noChangeAspect="1" noChangeArrowheads="1"/>
          </p:cNvPicPr>
          <p:nvPr/>
        </p:nvPicPr>
        <p:blipFill>
          <a:blip r:embed="rId2" cstate="print"/>
          <a:srcRect/>
          <a:stretch>
            <a:fillRect/>
          </a:stretch>
        </p:blipFill>
        <p:spPr bwMode="auto">
          <a:xfrm>
            <a:off x="6553200" y="1981200"/>
            <a:ext cx="2209800" cy="267855"/>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7162800" y="2209800"/>
            <a:ext cx="914399" cy="26416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6934200" y="2438400"/>
            <a:ext cx="1295400" cy="280390"/>
          </a:xfrm>
          <a:prstGeom prst="rect">
            <a:avLst/>
          </a:prstGeom>
          <a:noFill/>
          <a:ln w="9525">
            <a:noFill/>
            <a:miter lim="800000"/>
            <a:headEnd/>
            <a:tailEnd/>
          </a:ln>
        </p:spPr>
      </p:pic>
      <p:cxnSp>
        <p:nvCxnSpPr>
          <p:cNvPr id="10" name="Straight Arrow Connector 9"/>
          <p:cNvCxnSpPr/>
          <p:nvPr/>
        </p:nvCxnSpPr>
        <p:spPr>
          <a:xfrm>
            <a:off x="609600" y="35052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46482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793" name="Picture 1"/>
          <p:cNvPicPr>
            <a:picLocks noChangeAspect="1" noChangeArrowheads="1"/>
          </p:cNvPicPr>
          <p:nvPr/>
        </p:nvPicPr>
        <p:blipFill>
          <a:blip r:embed="rId5" cstate="print"/>
          <a:srcRect/>
          <a:stretch>
            <a:fillRect/>
          </a:stretch>
        </p:blipFill>
        <p:spPr bwMode="auto">
          <a:xfrm>
            <a:off x="609600" y="1981200"/>
            <a:ext cx="5257800" cy="367251"/>
          </a:xfrm>
          <a:prstGeom prst="rect">
            <a:avLst/>
          </a:prstGeom>
          <a:noFill/>
          <a:ln w="9525">
            <a:noFill/>
            <a:miter lim="800000"/>
            <a:headEnd/>
            <a:tailEnd/>
          </a:ln>
        </p:spPr>
      </p:pic>
      <p:sp>
        <p:nvSpPr>
          <p:cNvPr id="16" name="Rectangle 15"/>
          <p:cNvSpPr/>
          <p:nvPr/>
        </p:nvSpPr>
        <p:spPr>
          <a:xfrm>
            <a:off x="6477000" y="1905000"/>
            <a:ext cx="2362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 y="1905000"/>
            <a:ext cx="5486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803" name="Picture 11"/>
          <p:cNvPicPr>
            <a:picLocks noChangeAspect="1" noChangeArrowheads="1"/>
          </p:cNvPicPr>
          <p:nvPr/>
        </p:nvPicPr>
        <p:blipFill>
          <a:blip r:embed="rId6" cstate="print"/>
          <a:srcRect/>
          <a:stretch>
            <a:fillRect/>
          </a:stretch>
        </p:blipFill>
        <p:spPr bwMode="auto">
          <a:xfrm>
            <a:off x="1981200" y="2362200"/>
            <a:ext cx="2743200" cy="367314"/>
          </a:xfrm>
          <a:prstGeom prst="rect">
            <a:avLst/>
          </a:prstGeom>
          <a:solidFill>
            <a:schemeClr val="bg1">
              <a:alpha val="0"/>
            </a:schemeClr>
          </a:solidFill>
          <a:ln w="9525">
            <a:noFill/>
            <a:miter lim="800000"/>
            <a:headEnd/>
            <a:tailEnd/>
          </a:ln>
        </p:spPr>
      </p:pic>
      <p:pic>
        <p:nvPicPr>
          <p:cNvPr id="33804" name="Picture 12"/>
          <p:cNvPicPr>
            <a:picLocks noChangeAspect="1" noChangeArrowheads="1"/>
          </p:cNvPicPr>
          <p:nvPr/>
        </p:nvPicPr>
        <p:blipFill>
          <a:blip r:embed="rId7" cstate="print"/>
          <a:srcRect/>
          <a:stretch>
            <a:fillRect/>
          </a:stretch>
        </p:blipFill>
        <p:spPr bwMode="auto">
          <a:xfrm>
            <a:off x="1828800" y="3505200"/>
            <a:ext cx="2514600" cy="304800"/>
          </a:xfrm>
          <a:prstGeom prst="rect">
            <a:avLst/>
          </a:prstGeom>
          <a:noFill/>
          <a:ln w="9525">
            <a:noFill/>
            <a:miter lim="800000"/>
            <a:headEnd/>
            <a:tailEnd/>
          </a:ln>
        </p:spPr>
      </p:pic>
      <p:pic>
        <p:nvPicPr>
          <p:cNvPr id="33806" name="Picture 14"/>
          <p:cNvPicPr>
            <a:picLocks noChangeAspect="1" noChangeArrowheads="1"/>
          </p:cNvPicPr>
          <p:nvPr/>
        </p:nvPicPr>
        <p:blipFill>
          <a:blip r:embed="rId8" cstate="print"/>
          <a:srcRect/>
          <a:stretch>
            <a:fillRect/>
          </a:stretch>
        </p:blipFill>
        <p:spPr bwMode="auto">
          <a:xfrm>
            <a:off x="1905000" y="3276600"/>
            <a:ext cx="2209800" cy="198935"/>
          </a:xfrm>
          <a:prstGeom prst="rect">
            <a:avLst/>
          </a:prstGeom>
          <a:noFill/>
          <a:ln w="9525">
            <a:noFill/>
            <a:miter lim="800000"/>
            <a:headEnd/>
            <a:tailEnd/>
          </a:ln>
        </p:spPr>
      </p:pic>
      <p:sp>
        <p:nvSpPr>
          <p:cNvPr id="30" name="Rectangle 29"/>
          <p:cNvSpPr/>
          <p:nvPr/>
        </p:nvSpPr>
        <p:spPr>
          <a:xfrm>
            <a:off x="1676400" y="3200400"/>
            <a:ext cx="2743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876800" y="3200400"/>
            <a:ext cx="3962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808" name="Picture 16"/>
          <p:cNvPicPr>
            <a:picLocks noChangeAspect="1" noChangeArrowheads="1"/>
          </p:cNvPicPr>
          <p:nvPr/>
        </p:nvPicPr>
        <p:blipFill>
          <a:blip r:embed="rId9" cstate="print"/>
          <a:srcRect/>
          <a:stretch>
            <a:fillRect/>
          </a:stretch>
        </p:blipFill>
        <p:spPr bwMode="auto">
          <a:xfrm>
            <a:off x="4953000" y="3429000"/>
            <a:ext cx="2057400" cy="213044"/>
          </a:xfrm>
          <a:prstGeom prst="rect">
            <a:avLst/>
          </a:prstGeom>
          <a:noFill/>
          <a:ln w="9525">
            <a:noFill/>
            <a:miter lim="800000"/>
            <a:headEnd/>
            <a:tailEnd/>
          </a:ln>
        </p:spPr>
      </p:pic>
      <p:pic>
        <p:nvPicPr>
          <p:cNvPr id="33820" name="Picture 28"/>
          <p:cNvPicPr>
            <a:picLocks noChangeAspect="1" noChangeArrowheads="1"/>
          </p:cNvPicPr>
          <p:nvPr/>
        </p:nvPicPr>
        <p:blipFill>
          <a:blip r:embed="rId10" cstate="print"/>
          <a:srcRect/>
          <a:stretch>
            <a:fillRect/>
          </a:stretch>
        </p:blipFill>
        <p:spPr bwMode="auto">
          <a:xfrm>
            <a:off x="6629400" y="4572000"/>
            <a:ext cx="2133600" cy="238097"/>
          </a:xfrm>
          <a:prstGeom prst="rect">
            <a:avLst/>
          </a:prstGeom>
          <a:noFill/>
          <a:ln w="9525">
            <a:noFill/>
            <a:miter lim="800000"/>
            <a:headEnd/>
            <a:tailEnd/>
          </a:ln>
        </p:spPr>
      </p:pic>
      <p:pic>
        <p:nvPicPr>
          <p:cNvPr id="33821" name="Picture 29"/>
          <p:cNvPicPr>
            <a:picLocks noChangeAspect="1" noChangeArrowheads="1"/>
          </p:cNvPicPr>
          <p:nvPr/>
        </p:nvPicPr>
        <p:blipFill>
          <a:blip r:embed="rId11" cstate="print"/>
          <a:srcRect/>
          <a:stretch>
            <a:fillRect/>
          </a:stretch>
        </p:blipFill>
        <p:spPr bwMode="auto">
          <a:xfrm>
            <a:off x="762000" y="4572000"/>
            <a:ext cx="1546060" cy="228600"/>
          </a:xfrm>
          <a:prstGeom prst="rect">
            <a:avLst/>
          </a:prstGeom>
          <a:noFill/>
          <a:ln w="9525">
            <a:noFill/>
            <a:miter lim="800000"/>
            <a:headEnd/>
            <a:tailEnd/>
          </a:ln>
        </p:spPr>
      </p:pic>
      <p:sp>
        <p:nvSpPr>
          <p:cNvPr id="46" name="Rectangle 45"/>
          <p:cNvSpPr/>
          <p:nvPr/>
        </p:nvSpPr>
        <p:spPr>
          <a:xfrm>
            <a:off x="609600" y="4495800"/>
            <a:ext cx="1828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553200" y="4495800"/>
            <a:ext cx="2286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823" name="Picture 31"/>
          <p:cNvPicPr>
            <a:picLocks noChangeAspect="1" noChangeArrowheads="1"/>
          </p:cNvPicPr>
          <p:nvPr/>
        </p:nvPicPr>
        <p:blipFill>
          <a:blip r:embed="rId12" cstate="print"/>
          <a:srcRect/>
          <a:stretch>
            <a:fillRect/>
          </a:stretch>
        </p:blipFill>
        <p:spPr bwMode="auto">
          <a:xfrm>
            <a:off x="7239000" y="3276600"/>
            <a:ext cx="1524000" cy="231648"/>
          </a:xfrm>
          <a:prstGeom prst="rect">
            <a:avLst/>
          </a:prstGeom>
          <a:noFill/>
          <a:ln w="9525">
            <a:noFill/>
            <a:miter lim="800000"/>
            <a:headEnd/>
            <a:tailEnd/>
          </a:ln>
        </p:spPr>
      </p:pic>
      <p:pic>
        <p:nvPicPr>
          <p:cNvPr id="33824" name="Picture 32"/>
          <p:cNvPicPr>
            <a:picLocks noChangeAspect="1" noChangeArrowheads="1"/>
          </p:cNvPicPr>
          <p:nvPr/>
        </p:nvPicPr>
        <p:blipFill>
          <a:blip r:embed="rId13" cstate="print"/>
          <a:srcRect/>
          <a:stretch>
            <a:fillRect/>
          </a:stretch>
        </p:blipFill>
        <p:spPr bwMode="auto">
          <a:xfrm>
            <a:off x="7391400" y="3581400"/>
            <a:ext cx="1143000" cy="231732"/>
          </a:xfrm>
          <a:prstGeom prst="rect">
            <a:avLst/>
          </a:prstGeom>
          <a:noFill/>
          <a:ln w="9525">
            <a:noFill/>
            <a:miter lim="800000"/>
            <a:headEnd/>
            <a:tailEnd/>
          </a:ln>
        </p:spPr>
      </p:pic>
      <p:sp>
        <p:nvSpPr>
          <p:cNvPr id="52" name="Rectangle 51"/>
          <p:cNvSpPr/>
          <p:nvPr/>
        </p:nvSpPr>
        <p:spPr>
          <a:xfrm>
            <a:off x="4876800" y="3200400"/>
            <a:ext cx="2286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6"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825" name="Picture 3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0"/>
            <a:ext cx="85725" cy="180975"/>
          </a:xfrm>
          <a:prstGeom prst="rect">
            <a:avLst/>
          </a:prstGeom>
          <a:noFill/>
        </p:spPr>
      </p:pic>
      <p:pic>
        <p:nvPicPr>
          <p:cNvPr id="33828" name="Picture 36"/>
          <p:cNvPicPr>
            <a:picLocks noChangeAspect="1" noChangeArrowheads="1"/>
          </p:cNvPicPr>
          <p:nvPr/>
        </p:nvPicPr>
        <p:blipFill>
          <a:blip r:embed="rId15" cstate="print"/>
          <a:srcRect/>
          <a:stretch>
            <a:fillRect/>
          </a:stretch>
        </p:blipFill>
        <p:spPr bwMode="auto">
          <a:xfrm>
            <a:off x="3657600" y="4572000"/>
            <a:ext cx="1752600" cy="241738"/>
          </a:xfrm>
          <a:prstGeom prst="rect">
            <a:avLst/>
          </a:prstGeom>
          <a:noFill/>
          <a:ln w="9525">
            <a:noFill/>
            <a:miter lim="800000"/>
            <a:headEnd/>
            <a:tailEnd/>
          </a:ln>
        </p:spPr>
      </p:pic>
      <p:sp>
        <p:nvSpPr>
          <p:cNvPr id="58" name="Rectangle 57"/>
          <p:cNvSpPr/>
          <p:nvPr/>
        </p:nvSpPr>
        <p:spPr>
          <a:xfrm>
            <a:off x="3505200" y="4495800"/>
            <a:ext cx="1981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a:off x="2667000" y="4648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Slide Number Placeholder 60"/>
          <p:cNvSpPr>
            <a:spLocks noGrp="1"/>
          </p:cNvSpPr>
          <p:nvPr>
            <p:ph type="sldNum" sz="quarter" idx="12"/>
          </p:nvPr>
        </p:nvSpPr>
        <p:spPr/>
        <p:txBody>
          <a:bodyPr/>
          <a:lstStyle/>
          <a:p>
            <a:fld id="{DD27A1BA-3471-477A-B5F7-A975E76BCA2C}"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Example Phonon Energy Spectrum</a:t>
            </a:r>
            <a:endParaRPr lang="en-US" sz="3200" b="1" dirty="0"/>
          </a:p>
        </p:txBody>
      </p:sp>
      <p:pic>
        <p:nvPicPr>
          <p:cNvPr id="4099" name="Picture 3"/>
          <p:cNvPicPr>
            <a:picLocks noChangeAspect="1" noChangeArrowheads="1"/>
          </p:cNvPicPr>
          <p:nvPr/>
        </p:nvPicPr>
        <p:blipFill>
          <a:blip r:embed="rId2" cstate="print"/>
          <a:srcRect/>
          <a:stretch>
            <a:fillRect/>
          </a:stretch>
        </p:blipFill>
        <p:spPr bwMode="auto">
          <a:xfrm>
            <a:off x="1828800" y="1600200"/>
            <a:ext cx="5257800" cy="3246169"/>
          </a:xfrm>
          <a:prstGeom prst="rect">
            <a:avLst/>
          </a:prstGeom>
          <a:noFill/>
          <a:ln w="9525">
            <a:noFill/>
            <a:miter lim="800000"/>
            <a:headEnd/>
            <a:tailEnd/>
          </a:ln>
        </p:spPr>
      </p:pic>
      <p:sp>
        <p:nvSpPr>
          <p:cNvPr id="7" name="TextBox 6"/>
          <p:cNvSpPr txBox="1"/>
          <p:nvPr/>
        </p:nvSpPr>
        <p:spPr>
          <a:xfrm>
            <a:off x="838200" y="5029200"/>
            <a:ext cx="7423256" cy="1384995"/>
          </a:xfrm>
          <a:prstGeom prst="rect">
            <a:avLst/>
          </a:prstGeom>
          <a:noFill/>
        </p:spPr>
        <p:txBody>
          <a:bodyPr wrap="square" rtlCol="0">
            <a:spAutoFit/>
          </a:bodyPr>
          <a:lstStyle/>
          <a:p>
            <a:pPr algn="just"/>
            <a:r>
              <a:rPr lang="en-US" sz="1400" dirty="0" smtClean="0"/>
              <a:t>This is the phonon energy spectrum incorporated in the currently published ENDF/B-VII thermal scattering law evaluation for graphite.  It is based on Young et al., “Phonon Spectrum of Graphite,” </a:t>
            </a:r>
            <a:r>
              <a:rPr lang="en-US" sz="1400" i="1" dirty="0" smtClean="0"/>
              <a:t>Journal of  Chemical Physics</a:t>
            </a:r>
            <a:r>
              <a:rPr lang="en-US" sz="1400" dirty="0" smtClean="0"/>
              <a:t>, </a:t>
            </a:r>
            <a:r>
              <a:rPr lang="en-US" sz="1400" b="1" dirty="0" smtClean="0"/>
              <a:t>42</a:t>
            </a:r>
            <a:r>
              <a:rPr lang="en-US" sz="1400" dirty="0" smtClean="0"/>
              <a:t> (1965).  </a:t>
            </a:r>
          </a:p>
          <a:p>
            <a:endParaRPr lang="en-US" sz="1400" dirty="0" smtClean="0"/>
          </a:p>
          <a:p>
            <a:pPr algn="just"/>
            <a:r>
              <a:rPr lang="en-US" sz="1400" dirty="0" smtClean="0"/>
              <a:t>The spectrum is calculated using a lattice dynamics model with four force constants for perfect hexagonal graphite fitted to thermodynamic data for porous reactor grade graphite.   </a:t>
            </a:r>
            <a:endParaRPr lang="en-US" sz="1400" dirty="0"/>
          </a:p>
        </p:txBody>
      </p:sp>
      <p:sp>
        <p:nvSpPr>
          <p:cNvPr id="8" name="TextBox 7"/>
          <p:cNvSpPr txBox="1"/>
          <p:nvPr/>
        </p:nvSpPr>
        <p:spPr>
          <a:xfrm>
            <a:off x="2590800" y="1752600"/>
            <a:ext cx="2819400" cy="276999"/>
          </a:xfrm>
          <a:prstGeom prst="rect">
            <a:avLst/>
          </a:prstGeom>
          <a:noFill/>
          <a:ln>
            <a:noFill/>
          </a:ln>
        </p:spPr>
        <p:txBody>
          <a:bodyPr wrap="square" rtlCol="0">
            <a:spAutoFit/>
          </a:bodyPr>
          <a:lstStyle/>
          <a:p>
            <a:r>
              <a:rPr lang="en-US" sz="1200" dirty="0" smtClean="0"/>
              <a:t>The bins are represented by </a:t>
            </a:r>
            <a:r>
              <a:rPr lang="en-US" sz="1200" i="1" dirty="0" smtClean="0"/>
              <a:t>p</a:t>
            </a:r>
            <a:r>
              <a:rPr lang="en-US" sz="1200" i="1" baseline="-25000" dirty="0" smtClean="0"/>
              <a:t>d=1,2,3,…,D</a:t>
            </a:r>
            <a:endParaRPr lang="en-US" sz="1200" i="1" dirty="0"/>
          </a:p>
        </p:txBody>
      </p:sp>
      <p:cxnSp>
        <p:nvCxnSpPr>
          <p:cNvPr id="10" name="Straight Arrow Connector 9"/>
          <p:cNvCxnSpPr/>
          <p:nvPr/>
        </p:nvCxnSpPr>
        <p:spPr>
          <a:xfrm flipH="1">
            <a:off x="3581400" y="2133600"/>
            <a:ext cx="228600" cy="914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91000" y="2133600"/>
            <a:ext cx="457200" cy="1219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76600" y="2438400"/>
            <a:ext cx="474810" cy="215444"/>
          </a:xfrm>
          <a:prstGeom prst="rect">
            <a:avLst/>
          </a:prstGeom>
          <a:noFill/>
        </p:spPr>
        <p:txBody>
          <a:bodyPr wrap="none" rtlCol="0">
            <a:spAutoFit/>
          </a:bodyPr>
          <a:lstStyle/>
          <a:p>
            <a:r>
              <a:rPr lang="en-US" sz="800" i="1" dirty="0" smtClean="0"/>
              <a:t>d </a:t>
            </a:r>
            <a:r>
              <a:rPr lang="en-US" sz="800" dirty="0" smtClean="0"/>
              <a:t>= 11</a:t>
            </a:r>
            <a:endParaRPr lang="en-US" sz="800" dirty="0"/>
          </a:p>
        </p:txBody>
      </p:sp>
      <p:sp>
        <p:nvSpPr>
          <p:cNvPr id="24" name="TextBox 23"/>
          <p:cNvSpPr txBox="1"/>
          <p:nvPr/>
        </p:nvSpPr>
        <p:spPr>
          <a:xfrm>
            <a:off x="4343400" y="2438400"/>
            <a:ext cx="474810" cy="215444"/>
          </a:xfrm>
          <a:prstGeom prst="rect">
            <a:avLst/>
          </a:prstGeom>
          <a:noFill/>
        </p:spPr>
        <p:txBody>
          <a:bodyPr wrap="none" rtlCol="0">
            <a:spAutoFit/>
          </a:bodyPr>
          <a:lstStyle/>
          <a:p>
            <a:r>
              <a:rPr lang="en-US" sz="800" i="1" dirty="0" smtClean="0"/>
              <a:t>d </a:t>
            </a:r>
            <a:r>
              <a:rPr lang="en-US" sz="800" dirty="0" smtClean="0"/>
              <a:t>= 20</a:t>
            </a:r>
            <a:endParaRPr lang="en-US" sz="800" dirty="0"/>
          </a:p>
        </p:txBody>
      </p:sp>
      <p:sp>
        <p:nvSpPr>
          <p:cNvPr id="11" name="Slide Number Placeholder 10"/>
          <p:cNvSpPr>
            <a:spLocks noGrp="1"/>
          </p:cNvSpPr>
          <p:nvPr>
            <p:ph type="sldNum" sz="quarter" idx="12"/>
          </p:nvPr>
        </p:nvSpPr>
        <p:spPr/>
        <p:txBody>
          <a:bodyPr/>
          <a:lstStyle/>
          <a:p>
            <a:fld id="{DD27A1BA-3471-477A-B5F7-A975E76BCA2C}"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7924800" cy="4267200"/>
          </a:xfrm>
        </p:spPr>
        <p:txBody>
          <a:bodyPr>
            <a:normAutofit lnSpcReduction="10000"/>
          </a:bodyPr>
          <a:lstStyle/>
          <a:p>
            <a:pPr algn="just">
              <a:buClr>
                <a:schemeClr val="accent1"/>
              </a:buClr>
              <a:buSzPct val="120000"/>
              <a:buFont typeface="Arial" pitchFamily="34" charset="0"/>
              <a:buChar char="•"/>
            </a:pPr>
            <a:r>
              <a:rPr lang="en-US" sz="1400" dirty="0" smtClean="0"/>
              <a:t>Probability density function of the available vibrational mode population in a given material structure. </a:t>
            </a:r>
          </a:p>
          <a:p>
            <a:pPr algn="just">
              <a:buClr>
                <a:schemeClr val="accent1"/>
              </a:buClr>
              <a:buSzPct val="120000"/>
              <a:buFont typeface="Arial" pitchFamily="34" charset="0"/>
              <a:buChar char="•"/>
            </a:pPr>
            <a:endParaRPr lang="en-US" sz="1400" dirty="0" smtClean="0"/>
          </a:p>
          <a:p>
            <a:pPr algn="just">
              <a:buClr>
                <a:schemeClr val="accent1"/>
              </a:buClr>
              <a:buSzPct val="120000"/>
              <a:buFont typeface="Arial" pitchFamily="34" charset="0"/>
              <a:buChar char="•"/>
            </a:pPr>
            <a:r>
              <a:rPr lang="en-US" sz="1400" dirty="0" smtClean="0"/>
              <a:t>Generally defined as a normalized piecewise step function over uniformly distributed energy bins.</a:t>
            </a:r>
          </a:p>
          <a:p>
            <a:pPr algn="just">
              <a:buClr>
                <a:schemeClr val="accent1"/>
              </a:buClr>
              <a:buSzPct val="120000"/>
              <a:buFont typeface="Arial" pitchFamily="34" charset="0"/>
              <a:buChar char="•"/>
            </a:pPr>
            <a:endParaRPr lang="en-US" sz="1400" dirty="0" smtClean="0"/>
          </a:p>
          <a:p>
            <a:pPr algn="just">
              <a:buClr>
                <a:schemeClr val="accent1"/>
              </a:buClr>
              <a:buSzPct val="120000"/>
              <a:buFont typeface="Arial" pitchFamily="34" charset="0"/>
              <a:buChar char="•"/>
            </a:pPr>
            <a:r>
              <a:rPr lang="en-US" sz="1400" dirty="0" smtClean="0"/>
              <a:t>In this case, </a:t>
            </a:r>
            <a:r>
              <a:rPr lang="el-GR" sz="1400" i="1" dirty="0" smtClean="0"/>
              <a:t>ρ</a:t>
            </a:r>
            <a:r>
              <a:rPr lang="en-US" sz="1400" dirty="0" smtClean="0"/>
              <a:t>(</a:t>
            </a:r>
            <a:r>
              <a:rPr lang="el-GR" sz="1400" i="1" dirty="0" smtClean="0"/>
              <a:t>ε</a:t>
            </a:r>
            <a:r>
              <a:rPr lang="en-US" sz="1400" dirty="0" smtClean="0"/>
              <a:t>)</a:t>
            </a:r>
            <a:r>
              <a:rPr lang="en-US" sz="1400" i="1" dirty="0" smtClean="0"/>
              <a:t> </a:t>
            </a:r>
            <a:r>
              <a:rPr lang="en-US" sz="1400" dirty="0" smtClean="0"/>
              <a:t>may be described by a set of parameters (or random variables) </a:t>
            </a:r>
            <a:r>
              <a:rPr lang="en-US" sz="1400" i="1" dirty="0" smtClean="0"/>
              <a:t>p</a:t>
            </a:r>
            <a:r>
              <a:rPr lang="en-US" sz="1400" i="1" baseline="-25000" dirty="0" smtClean="0"/>
              <a:t>d</a:t>
            </a:r>
            <a:r>
              <a:rPr lang="en-US" sz="1400" dirty="0" smtClean="0"/>
              <a:t>, where </a:t>
            </a:r>
            <a:r>
              <a:rPr lang="en-US" sz="1400" i="1" dirty="0" smtClean="0"/>
              <a:t>d</a:t>
            </a:r>
            <a:r>
              <a:rPr lang="en-US" sz="1400" dirty="0" smtClean="0"/>
              <a:t> = 1 … </a:t>
            </a:r>
            <a:r>
              <a:rPr lang="en-US" sz="1400" i="1" dirty="0" smtClean="0"/>
              <a:t>D</a:t>
            </a:r>
            <a:r>
              <a:rPr lang="en-US" sz="1400" dirty="0" smtClean="0"/>
              <a:t>, or by the vector </a:t>
            </a:r>
            <a:r>
              <a:rPr lang="en-US" sz="1400" b="1" i="1" dirty="0" smtClean="0"/>
              <a:t>p</a:t>
            </a:r>
            <a:r>
              <a:rPr lang="en-US" sz="1400" dirty="0" smtClean="0"/>
              <a:t>.</a:t>
            </a:r>
            <a:r>
              <a:rPr lang="en-US" sz="1400" i="1" baseline="-25000" dirty="0" smtClean="0"/>
              <a:t> </a:t>
            </a:r>
          </a:p>
          <a:p>
            <a:pPr algn="just">
              <a:buClr>
                <a:schemeClr val="accent1"/>
              </a:buClr>
              <a:buSzPct val="120000"/>
              <a:buFont typeface="Arial" pitchFamily="34" charset="0"/>
              <a:buChar char="•"/>
            </a:pPr>
            <a:endParaRPr lang="en-US" sz="1400" i="1" dirty="0" smtClean="0"/>
          </a:p>
          <a:p>
            <a:pPr algn="just">
              <a:buClr>
                <a:schemeClr val="accent1"/>
              </a:buClr>
              <a:buSzPct val="120000"/>
              <a:buFont typeface="Arial" pitchFamily="34" charset="0"/>
              <a:buChar char="•"/>
            </a:pPr>
            <a:r>
              <a:rPr lang="en-US" sz="1400" dirty="0" smtClean="0"/>
              <a:t>For any method of arriving at the phonon energy spectrum (whether based on theory, experiment, or some combination), the features of the spectrum will be distorted to some extent in energy and magnitude with respect to the ideal phonon spectrum.</a:t>
            </a:r>
          </a:p>
          <a:p>
            <a:pPr algn="just">
              <a:buClr>
                <a:schemeClr val="accent1"/>
              </a:buClr>
              <a:buSzPct val="120000"/>
              <a:buFont typeface="Arial" pitchFamily="34" charset="0"/>
              <a:buChar char="•"/>
            </a:pPr>
            <a:endParaRPr lang="en-US" sz="1400" i="1" dirty="0" smtClean="0"/>
          </a:p>
          <a:p>
            <a:pPr algn="just">
              <a:buClr>
                <a:schemeClr val="accent1"/>
              </a:buClr>
              <a:buSzPct val="120000"/>
              <a:buFont typeface="Arial" pitchFamily="34" charset="0"/>
              <a:buChar char="•"/>
            </a:pPr>
            <a:r>
              <a:rPr lang="en-US" sz="1400" dirty="0" smtClean="0"/>
              <a:t>In principle, these spectral shape uncertainties may be described by a joint probability density function (which must be estimated by the evaluator) for the parameters </a:t>
            </a:r>
            <a:r>
              <a:rPr lang="en-US" sz="1400" i="1" dirty="0" smtClean="0"/>
              <a:t>p</a:t>
            </a:r>
            <a:r>
              <a:rPr lang="en-US" sz="1400" i="1" baseline="-25000" dirty="0" smtClean="0"/>
              <a:t>d </a:t>
            </a:r>
            <a:r>
              <a:rPr lang="en-US" sz="1400" i="1" dirty="0" smtClean="0"/>
              <a:t>.</a:t>
            </a:r>
          </a:p>
          <a:p>
            <a:pPr algn="just">
              <a:buClr>
                <a:schemeClr val="accent1"/>
              </a:buClr>
              <a:buSzPct val="120000"/>
              <a:buFont typeface="Arial" pitchFamily="34" charset="0"/>
              <a:buChar char="•"/>
            </a:pPr>
            <a:endParaRPr lang="en-US" sz="1400" i="1" dirty="0" smtClean="0"/>
          </a:p>
          <a:p>
            <a:pPr algn="just">
              <a:buClr>
                <a:schemeClr val="accent1"/>
              </a:buClr>
              <a:buSzPct val="120000"/>
              <a:buFont typeface="Arial" pitchFamily="34" charset="0"/>
              <a:buChar char="•"/>
            </a:pPr>
            <a:r>
              <a:rPr lang="en-US" sz="1400" dirty="0" smtClean="0"/>
              <a:t>Uncertainties in the phonon spectrum will depend on the particular material structure and temperature as well as the physics models and methodology employed to generate it.</a:t>
            </a:r>
          </a:p>
          <a:p>
            <a:pPr algn="just"/>
            <a:endParaRPr lang="en-US" sz="1400" dirty="0"/>
          </a:p>
        </p:txBody>
      </p:sp>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Properties of the Phonon Energy Spectrum</a:t>
            </a:r>
            <a:endParaRPr lang="en-US" sz="3200" b="1" dirty="0"/>
          </a:p>
        </p:txBody>
      </p:sp>
      <p:sp>
        <p:nvSpPr>
          <p:cNvPr id="5" name="Slide Number Placeholder 4"/>
          <p:cNvSpPr>
            <a:spLocks noGrp="1"/>
          </p:cNvSpPr>
          <p:nvPr>
            <p:ph type="sldNum" sz="quarter" idx="12"/>
          </p:nvPr>
        </p:nvSpPr>
        <p:spPr/>
        <p:txBody>
          <a:bodyPr/>
          <a:lstStyle/>
          <a:p>
            <a:fld id="{DD27A1BA-3471-477A-B5F7-A975E76BCA2C}"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b="1" dirty="0" smtClean="0">
                <a:solidFill>
                  <a:schemeClr val="tx2">
                    <a:lumMod val="20000"/>
                    <a:lumOff val="80000"/>
                  </a:schemeClr>
                </a:solidFill>
                <a:latin typeface="Arial" pitchFamily="34" charset="0"/>
                <a:cs typeface="Arial" pitchFamily="34" charset="0"/>
              </a:rPr>
              <a:t>Hexagonal Graphite as a </a:t>
            </a:r>
            <a:br>
              <a:rPr lang="en-US" sz="3200" b="1" dirty="0" smtClean="0">
                <a:solidFill>
                  <a:schemeClr val="tx2">
                    <a:lumMod val="20000"/>
                    <a:lumOff val="80000"/>
                  </a:schemeClr>
                </a:solidFill>
                <a:latin typeface="Arial" pitchFamily="34" charset="0"/>
                <a:cs typeface="Arial" pitchFamily="34" charset="0"/>
              </a:rPr>
            </a:br>
            <a:r>
              <a:rPr lang="en-US" sz="3200" b="1" dirty="0" smtClean="0">
                <a:solidFill>
                  <a:schemeClr val="tx2">
                    <a:lumMod val="20000"/>
                    <a:lumOff val="80000"/>
                  </a:schemeClr>
                </a:solidFill>
                <a:latin typeface="Arial" pitchFamily="34" charset="0"/>
                <a:cs typeface="Arial" pitchFamily="34" charset="0"/>
              </a:rPr>
              <a:t>Demonstration Material</a:t>
            </a:r>
            <a:endParaRPr lang="en-US" sz="3200" b="1" dirty="0"/>
          </a:p>
        </p:txBody>
      </p:sp>
      <p:pic>
        <p:nvPicPr>
          <p:cNvPr id="5" name="Picture 2"/>
          <p:cNvPicPr>
            <a:picLocks noChangeAspect="1" noChangeArrowheads="1"/>
          </p:cNvPicPr>
          <p:nvPr/>
        </p:nvPicPr>
        <p:blipFill>
          <a:blip r:embed="rId2" cstate="print"/>
          <a:srcRect/>
          <a:stretch>
            <a:fillRect/>
          </a:stretch>
        </p:blipFill>
        <p:spPr bwMode="auto">
          <a:xfrm>
            <a:off x="5029200" y="1600200"/>
            <a:ext cx="3810000" cy="3478696"/>
          </a:xfrm>
          <a:prstGeom prst="rect">
            <a:avLst/>
          </a:prstGeom>
          <a:noFill/>
          <a:ln w="9525">
            <a:noFill/>
            <a:miter lim="800000"/>
            <a:headEnd/>
            <a:tailEnd/>
          </a:ln>
        </p:spPr>
      </p:pic>
      <p:sp>
        <p:nvSpPr>
          <p:cNvPr id="6" name="TextBox 5"/>
          <p:cNvSpPr txBox="1"/>
          <p:nvPr/>
        </p:nvSpPr>
        <p:spPr>
          <a:xfrm>
            <a:off x="304800" y="1618105"/>
            <a:ext cx="5638800" cy="4785926"/>
          </a:xfrm>
          <a:prstGeom prst="rect">
            <a:avLst/>
          </a:prstGeom>
          <a:noFill/>
        </p:spPr>
        <p:txBody>
          <a:bodyPr wrap="square" rtlCol="0">
            <a:spAutoFit/>
          </a:bodyPr>
          <a:lstStyle/>
          <a:p>
            <a:pPr>
              <a:buClr>
                <a:schemeClr val="accent1"/>
              </a:buClr>
              <a:buSzPct val="120000"/>
              <a:buFont typeface="Arial" pitchFamily="34" charset="0"/>
              <a:buChar char="•"/>
            </a:pPr>
            <a:r>
              <a:rPr lang="en-US" sz="1400" dirty="0" smtClean="0"/>
              <a:t>   Graphite is a layered material with highly</a:t>
            </a:r>
          </a:p>
          <a:p>
            <a:r>
              <a:rPr lang="en-US" sz="1400" dirty="0" smtClean="0"/>
              <a:t>     anisotropic interatomic forces.</a:t>
            </a:r>
          </a:p>
          <a:p>
            <a:endParaRPr lang="en-US" sz="1100" dirty="0" smtClean="0"/>
          </a:p>
          <a:p>
            <a:pPr>
              <a:buClr>
                <a:schemeClr val="accent1"/>
              </a:buClr>
              <a:buSzPct val="120000"/>
              <a:buFont typeface="Arial" pitchFamily="34" charset="0"/>
              <a:buChar char="•"/>
            </a:pPr>
            <a:r>
              <a:rPr lang="en-US" sz="1400" dirty="0" smtClean="0"/>
              <a:t>   In the parallel (in-plane) and perpendicular</a:t>
            </a:r>
          </a:p>
          <a:p>
            <a:r>
              <a:rPr lang="en-US" sz="1400" dirty="0" smtClean="0"/>
              <a:t>    (out-of-plane) directions, graphite has distinct   </a:t>
            </a:r>
          </a:p>
          <a:p>
            <a:r>
              <a:rPr lang="en-US" sz="1400" dirty="0" smtClean="0"/>
              <a:t>    material properties and distinct partial phonon  </a:t>
            </a:r>
          </a:p>
          <a:p>
            <a:r>
              <a:rPr lang="en-US" sz="1400" dirty="0" smtClean="0"/>
              <a:t>    spectra, where                          .</a:t>
            </a:r>
          </a:p>
          <a:p>
            <a:pPr>
              <a:buClr>
                <a:schemeClr val="accent1"/>
              </a:buClr>
              <a:buSzPct val="120000"/>
            </a:pPr>
            <a:r>
              <a:rPr lang="en-US" sz="1400" dirty="0" smtClean="0"/>
              <a:t>   </a:t>
            </a:r>
          </a:p>
          <a:p>
            <a:pPr>
              <a:buClr>
                <a:schemeClr val="accent1"/>
              </a:buClr>
              <a:buSzPct val="120000"/>
              <a:buFont typeface="Arial" pitchFamily="34" charset="0"/>
              <a:buChar char="•"/>
            </a:pPr>
            <a:r>
              <a:rPr lang="en-US" sz="1400" dirty="0" smtClean="0"/>
              <a:t>   In this work, the phonon spectrum for graphite is </a:t>
            </a:r>
          </a:p>
          <a:p>
            <a:pPr>
              <a:buClr>
                <a:schemeClr val="accent1"/>
              </a:buClr>
              <a:buSzPct val="120000"/>
            </a:pPr>
            <a:r>
              <a:rPr lang="en-US" sz="1400" dirty="0" smtClean="0"/>
              <a:t>     produced using the </a:t>
            </a:r>
            <a:r>
              <a:rPr lang="en-US" sz="1400" i="1" dirty="0" smtClean="0"/>
              <a:t>ab initio</a:t>
            </a:r>
            <a:r>
              <a:rPr lang="en-US" sz="1400" dirty="0" smtClean="0"/>
              <a:t> density functional </a:t>
            </a:r>
          </a:p>
          <a:p>
            <a:pPr>
              <a:buClr>
                <a:schemeClr val="accent1"/>
              </a:buClr>
              <a:buSzPct val="120000"/>
            </a:pPr>
            <a:r>
              <a:rPr lang="en-US" sz="1400" dirty="0" smtClean="0"/>
              <a:t>     theory code VASP and the lattice dynamics code </a:t>
            </a:r>
          </a:p>
          <a:p>
            <a:pPr>
              <a:buClr>
                <a:schemeClr val="accent1"/>
              </a:buClr>
              <a:buSzPct val="120000"/>
            </a:pPr>
            <a:r>
              <a:rPr lang="en-US" sz="1400" dirty="0" smtClean="0"/>
              <a:t>     PHONON. </a:t>
            </a:r>
          </a:p>
          <a:p>
            <a:pPr>
              <a:buClr>
                <a:schemeClr val="accent1"/>
              </a:buClr>
              <a:buSzPct val="120000"/>
            </a:pPr>
            <a:endParaRPr lang="en-US" sz="1400" b="1" dirty="0" smtClean="0"/>
          </a:p>
          <a:p>
            <a:pPr>
              <a:buClr>
                <a:schemeClr val="accent1"/>
              </a:buClr>
              <a:buSzPct val="120000"/>
            </a:pPr>
            <a:endParaRPr lang="en-US" sz="1400" b="1" dirty="0" smtClean="0"/>
          </a:p>
          <a:p>
            <a:pPr>
              <a:buClr>
                <a:schemeClr val="accent1"/>
              </a:buClr>
              <a:buSzPct val="120000"/>
              <a:buFont typeface="Arial" pitchFamily="34" charset="0"/>
              <a:buChar char="•"/>
            </a:pPr>
            <a:r>
              <a:rPr lang="en-US" sz="1400" b="1" dirty="0" smtClean="0"/>
              <a:t>   </a:t>
            </a:r>
            <a:r>
              <a:rPr lang="en-US" sz="1400" dirty="0" smtClean="0">
                <a:solidFill>
                  <a:srgbClr val="C00000"/>
                </a:solidFill>
              </a:rPr>
              <a:t>The material, method of producing the phonon </a:t>
            </a:r>
          </a:p>
          <a:p>
            <a:pPr>
              <a:buClr>
                <a:schemeClr val="accent1"/>
              </a:buClr>
              <a:buSzPct val="120000"/>
            </a:pPr>
            <a:r>
              <a:rPr lang="en-US" sz="1400" dirty="0" smtClean="0">
                <a:solidFill>
                  <a:srgbClr val="C00000"/>
                </a:solidFill>
              </a:rPr>
              <a:t>     spectrum, and the associated uncertainty analysis in this  </a:t>
            </a:r>
          </a:p>
          <a:p>
            <a:pPr>
              <a:buClr>
                <a:schemeClr val="accent1"/>
              </a:buClr>
              <a:buSzPct val="120000"/>
            </a:pPr>
            <a:r>
              <a:rPr lang="en-US" sz="1400" dirty="0" smtClean="0">
                <a:solidFill>
                  <a:srgbClr val="C00000"/>
                </a:solidFill>
              </a:rPr>
              <a:t>     work are selected to demonstrate the application of a</a:t>
            </a:r>
          </a:p>
          <a:p>
            <a:pPr>
              <a:buClr>
                <a:schemeClr val="accent1"/>
              </a:buClr>
              <a:buSzPct val="120000"/>
            </a:pPr>
            <a:r>
              <a:rPr lang="en-US" sz="1400" dirty="0" smtClean="0">
                <a:solidFill>
                  <a:srgbClr val="C00000"/>
                </a:solidFill>
              </a:rPr>
              <a:t>     generalized methodology for thermal neutron scattering </a:t>
            </a:r>
          </a:p>
          <a:p>
            <a:pPr>
              <a:buClr>
                <a:schemeClr val="accent1"/>
              </a:buClr>
              <a:buSzPct val="120000"/>
            </a:pPr>
            <a:r>
              <a:rPr lang="en-US" sz="1400" dirty="0" smtClean="0">
                <a:solidFill>
                  <a:srgbClr val="C00000"/>
                </a:solidFill>
              </a:rPr>
              <a:t>     covariance data.  </a:t>
            </a:r>
          </a:p>
          <a:p>
            <a:pPr>
              <a:buClr>
                <a:schemeClr val="accent1"/>
              </a:buClr>
              <a:buSzPct val="120000"/>
            </a:pPr>
            <a:endParaRPr lang="en-US" sz="1400" dirty="0" smtClean="0">
              <a:solidFill>
                <a:schemeClr val="accent2"/>
              </a:solidFill>
            </a:endParaRPr>
          </a:p>
          <a:p>
            <a:pPr>
              <a:buClr>
                <a:schemeClr val="accent1"/>
              </a:buClr>
              <a:buSzPct val="120000"/>
            </a:pPr>
            <a:r>
              <a:rPr lang="en-US" sz="1400" dirty="0" smtClean="0">
                <a:solidFill>
                  <a:srgbClr val="C00000"/>
                </a:solidFill>
              </a:rPr>
              <a:t>     It is not the intent of this work to produce a full evaluation for</a:t>
            </a:r>
          </a:p>
          <a:p>
            <a:pPr>
              <a:buClr>
                <a:schemeClr val="accent1"/>
              </a:buClr>
              <a:buSzPct val="120000"/>
            </a:pPr>
            <a:r>
              <a:rPr lang="en-US" sz="1400" dirty="0" smtClean="0">
                <a:solidFill>
                  <a:srgbClr val="C00000"/>
                </a:solidFill>
              </a:rPr>
              <a:t>     graphite with covariance data for ENDF publication. </a:t>
            </a:r>
            <a:endParaRPr lang="en-US" sz="1400" dirty="0"/>
          </a:p>
        </p:txBody>
      </p:sp>
      <p:pic>
        <p:nvPicPr>
          <p:cNvPr id="7" name="Picture 3"/>
          <p:cNvPicPr>
            <a:picLocks noChangeAspect="1" noChangeArrowheads="1"/>
          </p:cNvPicPr>
          <p:nvPr/>
        </p:nvPicPr>
        <p:blipFill>
          <a:blip r:embed="rId3" cstate="print"/>
          <a:srcRect/>
          <a:stretch>
            <a:fillRect/>
          </a:stretch>
        </p:blipFill>
        <p:spPr bwMode="auto">
          <a:xfrm>
            <a:off x="1828800" y="2895600"/>
            <a:ext cx="1219200" cy="32824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DD27A1BA-3471-477A-B5F7-A975E76BCA2C}"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Prefab</Template>
  <TotalTime>3521</TotalTime>
  <Words>3647</Words>
  <Application>Microsoft Office PowerPoint</Application>
  <PresentationFormat>On-screen Show (4:3)</PresentationFormat>
  <Paragraphs>442</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Prefab</vt:lpstr>
      <vt:lpstr>SPW 10.0 Graph</vt:lpstr>
      <vt:lpstr>A Covariance Methodology for  ENDF File 7 S(α,β) and  Thermal Neutron Inelastic Scattering Cross Section Data</vt:lpstr>
      <vt:lpstr>Motivation</vt:lpstr>
      <vt:lpstr>Objectives</vt:lpstr>
      <vt:lpstr>Requirements for Thermal Scattering Covariance Data</vt:lpstr>
      <vt:lpstr>Utility of the S(α,β) Covariance Matrix </vt:lpstr>
      <vt:lpstr>Thermal Scattering Theory </vt:lpstr>
      <vt:lpstr>Example Phonon Energy Spectrum</vt:lpstr>
      <vt:lpstr>Properties of the Phonon Energy Spectrum</vt:lpstr>
      <vt:lpstr>Hexagonal Graphite as a  Demonstration Material</vt:lpstr>
      <vt:lpstr>Directional Properties of the  Phonon Spectrum for Graphite</vt:lpstr>
      <vt:lpstr>Phonon Scattering Probability</vt:lpstr>
      <vt:lpstr>Phonon Scattering Probability</vt:lpstr>
      <vt:lpstr>Phonon Scattering Probability</vt:lpstr>
      <vt:lpstr>Modeled Sources of Uncertainty in the Graphite Phonon Spectrum</vt:lpstr>
      <vt:lpstr>Uncertainty in the Low-Energy Region of the Phonon Spectrum for Graphite</vt:lpstr>
      <vt:lpstr>Describing a Joint-PDF for the Phonon Spectrum Parameters by Monte Carlo Sampling</vt:lpstr>
      <vt:lpstr>Uncertainty Calculation Methodology</vt:lpstr>
      <vt:lpstr>Uncertainty Results in the Phonon Spectrum for Graphite</vt:lpstr>
      <vt:lpstr>Correlation Matrix for the Graphite Phonon Spectrum</vt:lpstr>
      <vt:lpstr>Uncertainty in Ssym(α,β) for α = 0.2 </vt:lpstr>
      <vt:lpstr>Correlation Matrix for Ssym(α,β) for α = 0.2 </vt:lpstr>
      <vt:lpstr>Uncertainty in Ssym(α,β) for β = 0.4 </vt:lpstr>
      <vt:lpstr>Correlation Matrix for Ssym(α,β) for β = 0.4 </vt:lpstr>
      <vt:lpstr>Uncertainties in Integral Inelastic Scattering Cross Sections</vt:lpstr>
      <vt:lpstr>Storage Issues for an Ssym(α,β)  Covariance Matrix </vt:lpstr>
      <vt:lpstr>Summary / Conclusions</vt:lpstr>
    </vt:vector>
  </TitlesOfParts>
  <Company>NNPP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Covariance Methodology for  ENDF File 7 S(α,β) and  Thermal Neutron Inelastic Scattering Cross Section Data</dc:title>
  <dc:creator>holmesjc</dc:creator>
  <cp:lastModifiedBy>holmesjc</cp:lastModifiedBy>
  <cp:revision>404</cp:revision>
  <dcterms:created xsi:type="dcterms:W3CDTF">2014-10-16T16:46:47Z</dcterms:created>
  <dcterms:modified xsi:type="dcterms:W3CDTF">2015-05-05T14:42:24Z</dcterms:modified>
</cp:coreProperties>
</file>