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76" r:id="rId3"/>
    <p:sldId id="260" r:id="rId4"/>
    <p:sldId id="262" r:id="rId5"/>
    <p:sldId id="261" r:id="rId6"/>
    <p:sldId id="264" r:id="rId7"/>
    <p:sldId id="266" r:id="rId8"/>
    <p:sldId id="259" r:id="rId9"/>
    <p:sldId id="267" r:id="rId10"/>
    <p:sldId id="272" r:id="rId11"/>
    <p:sldId id="268" r:id="rId12"/>
    <p:sldId id="275" r:id="rId13"/>
    <p:sldId id="269" r:id="rId14"/>
    <p:sldId id="270" r:id="rId15"/>
    <p:sldId id="271" r:id="rId16"/>
    <p:sldId id="274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ins, Sean Bradley" initials="PSB" lastIdx="11" clrIdx="0">
    <p:extLst>
      <p:ext uri="{19B8F6BF-5375-455C-9EA6-DF929625EA0E}">
        <p15:presenceInfo xmlns:p15="http://schemas.microsoft.com/office/powerpoint/2012/main" userId="S::preins2@illinois.edu::7ad31c38-8b81-418b-b850-f5661ab8c7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E8E592-EA60-4A7F-A38F-A68F607743E0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CAF45D-D2C5-4EB3-8EEC-CF5EBC4EA099}">
      <dgm:prSet custT="1"/>
      <dgm:spPr/>
      <dgm:t>
        <a:bodyPr/>
        <a:lstStyle/>
        <a:p>
          <a:r>
            <a:rPr lang="en-US" sz="1600" dirty="0"/>
            <a:t>Optimize the threshold of detection for the HCAL</a:t>
          </a:r>
          <a:r>
            <a:rPr lang="en-US" sz="500" dirty="0"/>
            <a:t>.</a:t>
          </a:r>
        </a:p>
      </dgm:t>
    </dgm:pt>
    <dgm:pt modelId="{00F9EA6C-9BE3-4C98-A15C-A063627A3056}" type="parTrans" cxnId="{B2F6FBB4-8C4F-4C36-A36E-3547FC8D9C09}">
      <dgm:prSet/>
      <dgm:spPr/>
      <dgm:t>
        <a:bodyPr/>
        <a:lstStyle/>
        <a:p>
          <a:endParaRPr lang="en-US"/>
        </a:p>
      </dgm:t>
    </dgm:pt>
    <dgm:pt modelId="{92FE413A-D3FF-4149-9B6B-40420C06A94E}" type="sibTrans" cxnId="{B2F6FBB4-8C4F-4C36-A36E-3547FC8D9C09}">
      <dgm:prSet/>
      <dgm:spPr/>
      <dgm:t>
        <a:bodyPr/>
        <a:lstStyle/>
        <a:p>
          <a:endParaRPr lang="en-US"/>
        </a:p>
      </dgm:t>
    </dgm:pt>
    <dgm:pt modelId="{B7A2F163-34FB-4A15-A032-775DA10487FB}">
      <dgm:prSet custT="1"/>
      <dgm:spPr/>
      <dgm:t>
        <a:bodyPr/>
        <a:lstStyle/>
        <a:p>
          <a:r>
            <a:rPr lang="en-US" sz="1600" dirty="0"/>
            <a:t>Develop a new Eflow algorithm less likely to produce false NH Eflow objects (e.g. more skeptical of HCAL detections with tracks/ECAL detections at the same angle).</a:t>
          </a:r>
        </a:p>
      </dgm:t>
    </dgm:pt>
    <dgm:pt modelId="{768E61BA-0A2A-4A37-8997-1BE453FAF574}" type="parTrans" cxnId="{7A21FE0C-6C7E-4165-A4B4-D7F5CC528EA1}">
      <dgm:prSet/>
      <dgm:spPr/>
      <dgm:t>
        <a:bodyPr/>
        <a:lstStyle/>
        <a:p>
          <a:endParaRPr lang="en-US"/>
        </a:p>
      </dgm:t>
    </dgm:pt>
    <dgm:pt modelId="{7546D910-DA08-4AFE-B6E4-1BFC0C22C922}" type="sibTrans" cxnId="{7A21FE0C-6C7E-4165-A4B4-D7F5CC528EA1}">
      <dgm:prSet/>
      <dgm:spPr/>
      <dgm:t>
        <a:bodyPr/>
        <a:lstStyle/>
        <a:p>
          <a:endParaRPr lang="en-US"/>
        </a:p>
      </dgm:t>
    </dgm:pt>
    <dgm:pt modelId="{C44A5980-862E-43A4-93C0-11E4562BC51F}">
      <dgm:prSet custT="1"/>
      <dgm:spPr/>
      <dgm:t>
        <a:bodyPr/>
        <a:lstStyle/>
        <a:p>
          <a:r>
            <a:rPr lang="en-US" sz="1600" dirty="0"/>
            <a:t>Find angular regions in the detector where this method is more/less likely to be effective.</a:t>
          </a:r>
        </a:p>
      </dgm:t>
    </dgm:pt>
    <dgm:pt modelId="{11740560-2ECF-4810-91D6-1EC236E887C3}" type="parTrans" cxnId="{1BFA9747-3FBE-4D55-B016-01265C1B1227}">
      <dgm:prSet/>
      <dgm:spPr/>
      <dgm:t>
        <a:bodyPr/>
        <a:lstStyle/>
        <a:p>
          <a:endParaRPr lang="en-US"/>
        </a:p>
      </dgm:t>
    </dgm:pt>
    <dgm:pt modelId="{ADA15BBF-D34D-4D71-9EF8-A96E548BCC7C}" type="sibTrans" cxnId="{1BFA9747-3FBE-4D55-B016-01265C1B1227}">
      <dgm:prSet/>
      <dgm:spPr/>
      <dgm:t>
        <a:bodyPr/>
        <a:lstStyle/>
        <a:p>
          <a:endParaRPr lang="en-US"/>
        </a:p>
      </dgm:t>
    </dgm:pt>
    <dgm:pt modelId="{B7D14D67-E9E0-46BC-8EEF-635FE3148A6E}">
      <dgm:prSet custT="1"/>
      <dgm:spPr/>
      <dgm:t>
        <a:bodyPr/>
        <a:lstStyle/>
        <a:p>
          <a:r>
            <a:rPr lang="en-US" sz="1600" dirty="0"/>
            <a:t>Consider different HCAL designs, e.g. no endcap, cheap barrel, no barrel, or a better barrel.</a:t>
          </a:r>
          <a:endParaRPr lang="en-US" sz="500" dirty="0"/>
        </a:p>
      </dgm:t>
    </dgm:pt>
    <dgm:pt modelId="{3343F6B1-CEFC-40DC-8F38-946BED40D132}" type="parTrans" cxnId="{8EF29765-9B8A-4739-B182-A87A08F5787D}">
      <dgm:prSet/>
      <dgm:spPr/>
      <dgm:t>
        <a:bodyPr/>
        <a:lstStyle/>
        <a:p>
          <a:endParaRPr lang="en-US"/>
        </a:p>
      </dgm:t>
    </dgm:pt>
    <dgm:pt modelId="{71F3BB25-66EA-4697-9B03-5DCB73E8FE13}" type="sibTrans" cxnId="{8EF29765-9B8A-4739-B182-A87A08F5787D}">
      <dgm:prSet/>
      <dgm:spPr/>
      <dgm:t>
        <a:bodyPr/>
        <a:lstStyle/>
        <a:p>
          <a:endParaRPr lang="en-US"/>
        </a:p>
      </dgm:t>
    </dgm:pt>
    <dgm:pt modelId="{037345FF-BC55-DE4C-A3F1-43A775C91C9B}">
      <dgm:prSet custT="1"/>
      <dgm:spPr/>
      <dgm:t>
        <a:bodyPr/>
        <a:lstStyle/>
        <a:p>
          <a:r>
            <a:rPr lang="en-US" sz="1600" dirty="0"/>
            <a:t>Some combination of the above methods.</a:t>
          </a:r>
        </a:p>
      </dgm:t>
    </dgm:pt>
    <dgm:pt modelId="{D0B5DADE-A403-9045-98BF-5ECCB06B622C}" type="parTrans" cxnId="{0F39371D-354B-3245-9F97-80894204D86D}">
      <dgm:prSet/>
      <dgm:spPr/>
      <dgm:t>
        <a:bodyPr/>
        <a:lstStyle/>
        <a:p>
          <a:endParaRPr lang="en-US"/>
        </a:p>
      </dgm:t>
    </dgm:pt>
    <dgm:pt modelId="{94BF3370-B525-CF47-AA42-93A413DFF531}" type="sibTrans" cxnId="{0F39371D-354B-3245-9F97-80894204D86D}">
      <dgm:prSet/>
      <dgm:spPr/>
      <dgm:t>
        <a:bodyPr/>
        <a:lstStyle/>
        <a:p>
          <a:endParaRPr lang="en-US"/>
        </a:p>
      </dgm:t>
    </dgm:pt>
    <dgm:pt modelId="{B55F6B74-C72F-274F-B27D-B18D50400F22}" type="pres">
      <dgm:prSet presAssocID="{7CE8E592-EA60-4A7F-A38F-A68F607743E0}" presName="linear" presStyleCnt="0">
        <dgm:presLayoutVars>
          <dgm:animLvl val="lvl"/>
          <dgm:resizeHandles val="exact"/>
        </dgm:presLayoutVars>
      </dgm:prSet>
      <dgm:spPr/>
    </dgm:pt>
    <dgm:pt modelId="{FE62D20D-DEF4-3B4C-9BA9-9EC2816DD556}" type="pres">
      <dgm:prSet presAssocID="{FBCAF45D-D2C5-4EB3-8EEC-CF5EBC4EA09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3C7A124-3442-784D-9A10-522449835D21}" type="pres">
      <dgm:prSet presAssocID="{92FE413A-D3FF-4149-9B6B-40420C06A94E}" presName="spacer" presStyleCnt="0"/>
      <dgm:spPr/>
    </dgm:pt>
    <dgm:pt modelId="{6D77F59C-E8B1-8A4E-86E2-CDA75DAEAA2E}" type="pres">
      <dgm:prSet presAssocID="{B7A2F163-34FB-4A15-A032-775DA10487F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D89E8-7162-BE4F-A1B3-0BF446C4E442}" type="pres">
      <dgm:prSet presAssocID="{7546D910-DA08-4AFE-B6E4-1BFC0C22C922}" presName="spacer" presStyleCnt="0"/>
      <dgm:spPr/>
    </dgm:pt>
    <dgm:pt modelId="{FEE08487-DD21-934E-B306-BDA74163CC71}" type="pres">
      <dgm:prSet presAssocID="{C44A5980-862E-43A4-93C0-11E4562BC51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06011C7-48CA-0D4F-84CF-62AC4CD07163}" type="pres">
      <dgm:prSet presAssocID="{ADA15BBF-D34D-4D71-9EF8-A96E548BCC7C}" presName="spacer" presStyleCnt="0"/>
      <dgm:spPr/>
    </dgm:pt>
    <dgm:pt modelId="{33D57532-11CD-BD4C-8BD2-9DFFBDA7C522}" type="pres">
      <dgm:prSet presAssocID="{B7D14D67-E9E0-46BC-8EEF-635FE3148A6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72947BC-2C53-E040-947E-1D9005C5E6EA}" type="pres">
      <dgm:prSet presAssocID="{71F3BB25-66EA-4697-9B03-5DCB73E8FE13}" presName="spacer" presStyleCnt="0"/>
      <dgm:spPr/>
    </dgm:pt>
    <dgm:pt modelId="{CA9ABD1A-44A2-6940-A478-E083C3D252C2}" type="pres">
      <dgm:prSet presAssocID="{037345FF-BC55-DE4C-A3F1-43A775C91C9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03A3505-0CC1-C14A-B584-93F9CEFFB95B}" type="presOf" srcId="{7CE8E592-EA60-4A7F-A38F-A68F607743E0}" destId="{B55F6B74-C72F-274F-B27D-B18D50400F22}" srcOrd="0" destOrd="0" presId="urn:microsoft.com/office/officeart/2005/8/layout/vList2"/>
    <dgm:cxn modelId="{7A21FE0C-6C7E-4165-A4B4-D7F5CC528EA1}" srcId="{7CE8E592-EA60-4A7F-A38F-A68F607743E0}" destId="{B7A2F163-34FB-4A15-A032-775DA10487FB}" srcOrd="1" destOrd="0" parTransId="{768E61BA-0A2A-4A37-8997-1BE453FAF574}" sibTransId="{7546D910-DA08-4AFE-B6E4-1BFC0C22C922}"/>
    <dgm:cxn modelId="{0F39371D-354B-3245-9F97-80894204D86D}" srcId="{7CE8E592-EA60-4A7F-A38F-A68F607743E0}" destId="{037345FF-BC55-DE4C-A3F1-43A775C91C9B}" srcOrd="4" destOrd="0" parTransId="{D0B5DADE-A403-9045-98BF-5ECCB06B622C}" sibTransId="{94BF3370-B525-CF47-AA42-93A413DFF531}"/>
    <dgm:cxn modelId="{EDF9822D-A453-234A-AE7A-31FBF017E746}" type="presOf" srcId="{037345FF-BC55-DE4C-A3F1-43A775C91C9B}" destId="{CA9ABD1A-44A2-6940-A478-E083C3D252C2}" srcOrd="0" destOrd="0" presId="urn:microsoft.com/office/officeart/2005/8/layout/vList2"/>
    <dgm:cxn modelId="{303C842F-9A24-2A49-AB29-DF9A303EBA87}" type="presOf" srcId="{C44A5980-862E-43A4-93C0-11E4562BC51F}" destId="{FEE08487-DD21-934E-B306-BDA74163CC71}" srcOrd="0" destOrd="0" presId="urn:microsoft.com/office/officeart/2005/8/layout/vList2"/>
    <dgm:cxn modelId="{CF3B6532-5C6F-8D40-91D2-92C204A419EF}" type="presOf" srcId="{FBCAF45D-D2C5-4EB3-8EEC-CF5EBC4EA099}" destId="{FE62D20D-DEF4-3B4C-9BA9-9EC2816DD556}" srcOrd="0" destOrd="0" presId="urn:microsoft.com/office/officeart/2005/8/layout/vList2"/>
    <dgm:cxn modelId="{1BFA9747-3FBE-4D55-B016-01265C1B1227}" srcId="{7CE8E592-EA60-4A7F-A38F-A68F607743E0}" destId="{C44A5980-862E-43A4-93C0-11E4562BC51F}" srcOrd="2" destOrd="0" parTransId="{11740560-2ECF-4810-91D6-1EC236E887C3}" sibTransId="{ADA15BBF-D34D-4D71-9EF8-A96E548BCC7C}"/>
    <dgm:cxn modelId="{8EF29765-9B8A-4739-B182-A87A08F5787D}" srcId="{7CE8E592-EA60-4A7F-A38F-A68F607743E0}" destId="{B7D14D67-E9E0-46BC-8EEF-635FE3148A6E}" srcOrd="3" destOrd="0" parTransId="{3343F6B1-CEFC-40DC-8F38-946BED40D132}" sibTransId="{71F3BB25-66EA-4697-9B03-5DCB73E8FE13}"/>
    <dgm:cxn modelId="{24814183-DBAD-A646-9900-29885FC721A5}" type="presOf" srcId="{B7A2F163-34FB-4A15-A032-775DA10487FB}" destId="{6D77F59C-E8B1-8A4E-86E2-CDA75DAEAA2E}" srcOrd="0" destOrd="0" presId="urn:microsoft.com/office/officeart/2005/8/layout/vList2"/>
    <dgm:cxn modelId="{B2F6FBB4-8C4F-4C36-A36E-3547FC8D9C09}" srcId="{7CE8E592-EA60-4A7F-A38F-A68F607743E0}" destId="{FBCAF45D-D2C5-4EB3-8EEC-CF5EBC4EA099}" srcOrd="0" destOrd="0" parTransId="{00F9EA6C-9BE3-4C98-A15C-A063627A3056}" sibTransId="{92FE413A-D3FF-4149-9B6B-40420C06A94E}"/>
    <dgm:cxn modelId="{60BD6AF1-52E0-8847-9A84-79E241ED20BC}" type="presOf" srcId="{B7D14D67-E9E0-46BC-8EEF-635FE3148A6E}" destId="{33D57532-11CD-BD4C-8BD2-9DFFBDA7C522}" srcOrd="0" destOrd="0" presId="urn:microsoft.com/office/officeart/2005/8/layout/vList2"/>
    <dgm:cxn modelId="{D4D1F0F7-6B6F-9047-9F80-C5D5CEAEF87A}" type="presParOf" srcId="{B55F6B74-C72F-274F-B27D-B18D50400F22}" destId="{FE62D20D-DEF4-3B4C-9BA9-9EC2816DD556}" srcOrd="0" destOrd="0" presId="urn:microsoft.com/office/officeart/2005/8/layout/vList2"/>
    <dgm:cxn modelId="{2D59E893-DA13-1048-A178-85D6643CF308}" type="presParOf" srcId="{B55F6B74-C72F-274F-B27D-B18D50400F22}" destId="{13C7A124-3442-784D-9A10-522449835D21}" srcOrd="1" destOrd="0" presId="urn:microsoft.com/office/officeart/2005/8/layout/vList2"/>
    <dgm:cxn modelId="{1C546F7E-4607-B842-A086-4A17EECA5C0B}" type="presParOf" srcId="{B55F6B74-C72F-274F-B27D-B18D50400F22}" destId="{6D77F59C-E8B1-8A4E-86E2-CDA75DAEAA2E}" srcOrd="2" destOrd="0" presId="urn:microsoft.com/office/officeart/2005/8/layout/vList2"/>
    <dgm:cxn modelId="{CD3F0B03-89B5-5E4F-BF5B-C250F46D812B}" type="presParOf" srcId="{B55F6B74-C72F-274F-B27D-B18D50400F22}" destId="{B61D89E8-7162-BE4F-A1B3-0BF446C4E442}" srcOrd="3" destOrd="0" presId="urn:microsoft.com/office/officeart/2005/8/layout/vList2"/>
    <dgm:cxn modelId="{0ED7A946-2011-1C40-BCEB-4EB1A714D861}" type="presParOf" srcId="{B55F6B74-C72F-274F-B27D-B18D50400F22}" destId="{FEE08487-DD21-934E-B306-BDA74163CC71}" srcOrd="4" destOrd="0" presId="urn:microsoft.com/office/officeart/2005/8/layout/vList2"/>
    <dgm:cxn modelId="{E607C79E-791F-234F-A4FD-3C4BB06875FE}" type="presParOf" srcId="{B55F6B74-C72F-274F-B27D-B18D50400F22}" destId="{B06011C7-48CA-0D4F-84CF-62AC4CD07163}" srcOrd="5" destOrd="0" presId="urn:microsoft.com/office/officeart/2005/8/layout/vList2"/>
    <dgm:cxn modelId="{D6FCFF7A-4061-9346-8BCB-5C03932386A2}" type="presParOf" srcId="{B55F6B74-C72F-274F-B27D-B18D50400F22}" destId="{33D57532-11CD-BD4C-8BD2-9DFFBDA7C522}" srcOrd="6" destOrd="0" presId="urn:microsoft.com/office/officeart/2005/8/layout/vList2"/>
    <dgm:cxn modelId="{B8BBE05C-5444-E741-A945-C2325FA2F423}" type="presParOf" srcId="{B55F6B74-C72F-274F-B27D-B18D50400F22}" destId="{672947BC-2C53-E040-947E-1D9005C5E6EA}" srcOrd="7" destOrd="0" presId="urn:microsoft.com/office/officeart/2005/8/layout/vList2"/>
    <dgm:cxn modelId="{06F8EEC0-CDB9-2749-AF1F-C14986D7002F}" type="presParOf" srcId="{B55F6B74-C72F-274F-B27D-B18D50400F22}" destId="{CA9ABD1A-44A2-6940-A478-E083C3D252C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2D20D-DEF4-3B4C-9BA9-9EC2816DD556}">
      <dsp:nvSpPr>
        <dsp:cNvPr id="0" name=""/>
        <dsp:cNvSpPr/>
      </dsp:nvSpPr>
      <dsp:spPr>
        <a:xfrm>
          <a:off x="0" y="2051"/>
          <a:ext cx="4139487" cy="919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Optimize the threshold of detection for the HCAL</a:t>
          </a:r>
          <a:r>
            <a:rPr lang="en-US" sz="500" kern="1200" dirty="0"/>
            <a:t>.</a:t>
          </a:r>
        </a:p>
      </dsp:txBody>
      <dsp:txXfrm>
        <a:off x="44901" y="46952"/>
        <a:ext cx="4049685" cy="829998"/>
      </dsp:txXfrm>
    </dsp:sp>
    <dsp:sp modelId="{6D77F59C-E8B1-8A4E-86E2-CDA75DAEAA2E}">
      <dsp:nvSpPr>
        <dsp:cNvPr id="0" name=""/>
        <dsp:cNvSpPr/>
      </dsp:nvSpPr>
      <dsp:spPr>
        <a:xfrm>
          <a:off x="0" y="936125"/>
          <a:ext cx="4139487" cy="919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 a new Eflow algorithm less likely to produce false NH Eflow objects (e.g. more skeptical of HCAL detections with tracks/ECAL detections at the same angle).</a:t>
          </a:r>
        </a:p>
      </dsp:txBody>
      <dsp:txXfrm>
        <a:off x="44901" y="981026"/>
        <a:ext cx="4049685" cy="829998"/>
      </dsp:txXfrm>
    </dsp:sp>
    <dsp:sp modelId="{FEE08487-DD21-934E-B306-BDA74163CC71}">
      <dsp:nvSpPr>
        <dsp:cNvPr id="0" name=""/>
        <dsp:cNvSpPr/>
      </dsp:nvSpPr>
      <dsp:spPr>
        <a:xfrm>
          <a:off x="0" y="1870199"/>
          <a:ext cx="4139487" cy="919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Find angular regions in the detector where this method is more/less likely to be effective.</a:t>
          </a:r>
        </a:p>
      </dsp:txBody>
      <dsp:txXfrm>
        <a:off x="44901" y="1915100"/>
        <a:ext cx="4049685" cy="829998"/>
      </dsp:txXfrm>
    </dsp:sp>
    <dsp:sp modelId="{33D57532-11CD-BD4C-8BD2-9DFFBDA7C522}">
      <dsp:nvSpPr>
        <dsp:cNvPr id="0" name=""/>
        <dsp:cNvSpPr/>
      </dsp:nvSpPr>
      <dsp:spPr>
        <a:xfrm>
          <a:off x="0" y="2804273"/>
          <a:ext cx="4139487" cy="919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Consider different HCAL designs, e.g. no endcap, cheap barrel, no barrel, or a better barrel.</a:t>
          </a:r>
          <a:endParaRPr lang="en-US" sz="500" kern="1200" dirty="0"/>
        </a:p>
      </dsp:txBody>
      <dsp:txXfrm>
        <a:off x="44901" y="2849174"/>
        <a:ext cx="4049685" cy="829998"/>
      </dsp:txXfrm>
    </dsp:sp>
    <dsp:sp modelId="{CA9ABD1A-44A2-6940-A478-E083C3D252C2}">
      <dsp:nvSpPr>
        <dsp:cNvPr id="0" name=""/>
        <dsp:cNvSpPr/>
      </dsp:nvSpPr>
      <dsp:spPr>
        <a:xfrm>
          <a:off x="0" y="3738346"/>
          <a:ext cx="4139487" cy="919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Some combination of the above methods.</a:t>
          </a:r>
        </a:p>
      </dsp:txBody>
      <dsp:txXfrm>
        <a:off x="44901" y="3783247"/>
        <a:ext cx="4049685" cy="82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66ADB-44F2-47BD-8347-96C8A3B8D20B}" type="datetimeFigureOut">
              <a:rPr lang="en-US" smtClean="0"/>
              <a:t>9/27/20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58F17-C5AA-493E-A4AA-2F7972541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40474-59AC-6849-9DD5-EAA6283FEA7F}" type="datetime1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0297-19E9-CB41-AE82-7DF07F7F7512}" type="datetime1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6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A53B-BFDB-EC4C-88E7-690276F99708}" type="datetime1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AEBD5-577F-4348-B487-C6AE3ECDB8B9}" type="datetime1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6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8F31-FF93-8A4D-865B-71B154241C4B}" type="datetime1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8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8812-C130-D24A-9537-EB30F4B3B10C}" type="datetime1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7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7C1A-CA4D-8C44-A886-32F5406B01E6}" type="datetime1">
              <a:rPr lang="en-US" smtClean="0"/>
              <a:t>9/28/20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5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2F54-DDCF-404E-A95E-C47994AAFC4E}" type="datetime1">
              <a:rPr lang="en-US" smtClean="0"/>
              <a:t>9/28/20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8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B5F3-EFF6-E14A-8DCE-7FB0711E0A52}" type="datetime1">
              <a:rPr lang="en-US" smtClean="0"/>
              <a:t>9/28/20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1382-691C-8746-9A73-630DB9652A0A}" type="datetime1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45AC4-7338-4C43-9C5E-D063F0976653}" type="datetime1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9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5DD6E-ADB0-C540-B349-9D2E1F5577A6}" type="datetime1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D41D6-DEB0-4270-82C2-768635A2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307.634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532631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700" dirty="0">
                <a:solidFill>
                  <a:schemeClr val="bg1"/>
                </a:solidFill>
              </a:rPr>
              <a:t>Effects of Eflow Neutral Hadrons on Jet Energy Resolution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900" dirty="0">
                <a:solidFill>
                  <a:schemeClr val="bg1"/>
                </a:solidFill>
              </a:rPr>
              <a:t>Sean Preins</a:t>
            </a:r>
          </a:p>
          <a:p>
            <a:pPr algn="l"/>
            <a:r>
              <a:rPr lang="en-US" sz="1900" dirty="0">
                <a:solidFill>
                  <a:schemeClr val="bg1"/>
                </a:solidFill>
              </a:rPr>
              <a:t>9/28/2020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EB57DFC-471B-D541-889F-08A348E72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7" y="357645"/>
            <a:ext cx="3711091" cy="462178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E97F06-74F4-1D48-B5FF-6DA7CA8E5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0" y="4893233"/>
            <a:ext cx="3647772" cy="7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49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359B0-4407-BD42-9662-8EB5C15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Jet Energy Resolution and Bias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3BBBC-1E7D-1345-A564-2F61A590701D}"/>
              </a:ext>
            </a:extLst>
          </p:cNvPr>
          <p:cNvSpPr txBox="1"/>
          <p:nvPr/>
        </p:nvSpPr>
        <p:spPr>
          <a:xfrm>
            <a:off x="314839" y="1671568"/>
            <a:ext cx="4152774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True jets and reconstructed jets are paired together based on how well their angular “Delta R” distance matches. This does leave some unmatched.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34F0AE57-9FB7-FF4F-AC42-148AE40E5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13" y="1339268"/>
            <a:ext cx="7721338" cy="5147558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F3A85B89-380E-934F-8948-69628425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42" y="3239851"/>
            <a:ext cx="4780760" cy="3431267"/>
          </a:xfrm>
          <a:prstGeom prst="rect">
            <a:avLst/>
          </a:prstGeom>
        </p:spPr>
      </p:pic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7306A0DD-1CEF-EC4E-AA24-222E7D73D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77" y="3237661"/>
            <a:ext cx="4783809" cy="3433457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872C264-153F-C64B-A0AF-35668717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0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EF9AF-20B7-2E4E-8B34-509D92F9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Eflow Neutral Hadron Response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BBFC8CA-C0B3-4548-96E9-E2555C43C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27" y="1417457"/>
            <a:ext cx="7956899" cy="5347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D2F50B-025E-644A-A6E8-9E6F4395FB37}"/>
              </a:ext>
            </a:extLst>
          </p:cNvPr>
          <p:cNvSpPr txBox="1"/>
          <p:nvPr/>
        </p:nvSpPr>
        <p:spPr>
          <a:xfrm>
            <a:off x="289367" y="1690688"/>
            <a:ext cx="3575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every matching jet pair, the total reconstructed neutral hadron energy (given from NH Eflow objects) was compared with the true neutral hadron energy content.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diagonal line corresponds to accurate NH energy reconstructions.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bottom line corresponds to jets that contain only false NH Eflow objects and no true NH energy.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14CA6-A79D-3D42-84F0-0F67E594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8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B3DE-C51E-2945-9042-D46ADFE8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998"/>
            <a:ext cx="10515600" cy="1325563"/>
          </a:xfrm>
        </p:spPr>
        <p:txBody>
          <a:bodyPr/>
          <a:lstStyle/>
          <a:p>
            <a:r>
              <a:rPr lang="en-US" dirty="0"/>
              <a:t>False / Missed Neutral Hadrons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1FFA667-942E-C04B-8023-CA7C14B92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27" y="1417457"/>
            <a:ext cx="8094467" cy="544054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976E1F0-EDF8-124A-92E9-68F28C7A6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89" y="950698"/>
            <a:ext cx="7491905" cy="2974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2A22B-5C19-5B45-B173-A068E99BAFDA}"/>
              </a:ext>
            </a:extLst>
          </p:cNvPr>
          <p:cNvSpPr txBox="1"/>
          <p:nvPr/>
        </p:nvSpPr>
        <p:spPr>
          <a:xfrm>
            <a:off x="486137" y="2164466"/>
            <a:ext cx="3379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Neutral hadrons will be missed from the detector if their energy goes below the threshold E/sigma(E) =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charged particle may produce a false Eflow neutral hadron if its energy in the HCAL has a significant upwards fluctuation.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a result, false Eflow neutral hadrons are likely to be produced at lower energies.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single NH Eflow object may also contain multiple particles due to large granularity.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1755FE-14DB-3848-82FF-5FDFB5EA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D499ABCB-CBDA-F141-8065-CD39AEF69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1"/>
          <a:stretch/>
        </p:blipFill>
        <p:spPr>
          <a:xfrm>
            <a:off x="6510730" y="3880233"/>
            <a:ext cx="3129215" cy="28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F65AE-7FF9-8B49-80C2-AD4A37A4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Effects on Jet Energy Resolution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042CD-F25E-7144-921E-91780025A5A7}"/>
              </a:ext>
            </a:extLst>
          </p:cNvPr>
          <p:cNvSpPr txBox="1"/>
          <p:nvPr/>
        </p:nvSpPr>
        <p:spPr>
          <a:xfrm>
            <a:off x="648931" y="2438400"/>
            <a:ext cx="3505494" cy="34974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jet energy resolution does significantly improve when jets with NH Eflow objects are filtered out.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However, this improvement is not as dramatic when jets with true neutral hadrons are filtered out instead.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This shows that a large portion of the improvement does not come from filtering true neutral hadrons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1A2D9073-1F60-F042-9CEA-120328C7E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282991"/>
            <a:ext cx="6019331" cy="4288772"/>
          </a:xfrm>
          <a:prstGeom prst="rect">
            <a:avLst/>
          </a:prstGeom>
          <a:effectLst/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03A5D2E1-501A-C04E-A8A2-0C872C81E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280625"/>
            <a:ext cx="6019332" cy="429113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40CBDF3-7D56-EF44-9569-6971D630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A129-0D5A-984A-990E-4AB60A65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Effects on Jet Energy Bias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41B11-BD69-B340-93C8-F01B38FC1473}"/>
              </a:ext>
            </a:extLst>
          </p:cNvPr>
          <p:cNvSpPr txBox="1"/>
          <p:nvPr/>
        </p:nvSpPr>
        <p:spPr>
          <a:xfrm>
            <a:off x="277792" y="2251587"/>
            <a:ext cx="4078670" cy="460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Filtering NH Eflow objects introduces a greater energy bias at low energies.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Jets with false NH Eflow objects will tend to have a positive bias as energy is double counted.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Jets without false NH Eflow objects will tend to have a negative bias as energy is occasionally missed.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By removing jets with NH Eflow objects, you remove the positive bias from false NH Eflow objects, but keep the negative bias from missed particles.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When filtering jets with no true neutral hadrons, this change in bias nearly vanishes.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C672ECF2-C997-E342-8FBA-CA777691D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282991"/>
            <a:ext cx="6019331" cy="4288772"/>
          </a:xfrm>
          <a:prstGeom prst="rect">
            <a:avLst/>
          </a:prstGeom>
          <a:effectLst/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498AD5D7-6867-804B-8D2B-FDBBDB2DF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1" y="1280625"/>
            <a:ext cx="6019331" cy="4291138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4B829C6-D177-C644-8CDE-24C8E19D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1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08860-6725-A84B-B4A6-790C47DB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the threshold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7926D-6DAA-A54B-8572-B45A8501B922}"/>
              </a:ext>
            </a:extLst>
          </p:cNvPr>
          <p:cNvSpPr txBox="1"/>
          <p:nvPr/>
        </p:nvSpPr>
        <p:spPr>
          <a:xfrm>
            <a:off x="573437" y="1690688"/>
            <a:ext cx="41380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increasing the threshold of detection from 1.0 to 2.5, we may prevent the creation of many false Eflow NH objects.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terms of the neutral hadron number difference, the mean improves from 0.55 to 0.15, and the Std Dev improves from 1.03 to 0.88.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increased threshold has a tradeoff of introducing a greater negative bias as more true neutral hadrons are missed.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rate at which these biases interact is nontrivial, and energy/angle dependent.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51886D32-88C1-DD47-A36F-2D0EB5958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17" y="1379349"/>
            <a:ext cx="7342283" cy="493497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B27B7-2CB0-0C41-B71E-5D310766E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5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0884-28C5-4046-B132-A4CA4B01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Bias / Resolution Comparison</a:t>
            </a:r>
            <a:endParaRPr lang="en-US" dirty="0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FD412F-CA90-1F44-AC4F-F49EBB7CD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" y="1719082"/>
            <a:ext cx="6293735" cy="4486758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EE1721B-3291-A44E-9C12-90D0A94D8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" y="1719082"/>
            <a:ext cx="6251368" cy="4486758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3CCCA73-C6CA-BA48-B7CD-26FFF7608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48" y="1719082"/>
            <a:ext cx="5916658" cy="4217943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9F37C67F-8525-9147-A0DE-EF5F8979A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48" y="1719082"/>
            <a:ext cx="5876829" cy="4217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4E8F3C-225E-3F40-82B5-D2AFAA95BE38}"/>
              </a:ext>
            </a:extLst>
          </p:cNvPr>
          <p:cNvSpPr txBox="1"/>
          <p:nvPr/>
        </p:nvSpPr>
        <p:spPr>
          <a:xfrm>
            <a:off x="929898" y="-28981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7AA32-9FBB-A449-B505-E330508C5D21}"/>
              </a:ext>
            </a:extLst>
          </p:cNvPr>
          <p:cNvSpPr txBox="1"/>
          <p:nvPr/>
        </p:nvSpPr>
        <p:spPr>
          <a:xfrm>
            <a:off x="6974237" y="5937025"/>
            <a:ext cx="334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1.0</a:t>
            </a:r>
          </a:p>
          <a:p>
            <a:r>
              <a:rPr lang="en-US" dirty="0"/>
              <a:t>Threshold = 2.5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DA96E73-E795-B649-81C8-FDA0E832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94130-C7B5-9C4C-BA92-FEA62D03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/>
              <a:t>Potential Solutions</a:t>
            </a:r>
            <a:endParaRPr lang="en-US" dirty="0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909C784-E77F-494A-9357-281ECE4F9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88" y="1238304"/>
            <a:ext cx="6584098" cy="4378424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C3922C-B0E3-4250-9B31-CD54B7FA09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511371"/>
              </p:ext>
            </p:extLst>
          </p:nvPr>
        </p:nvGraphicFramePr>
        <p:xfrm>
          <a:off x="216976" y="2061275"/>
          <a:ext cx="4139487" cy="466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8CD37-AB40-4344-9643-1B35016C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8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C3AE3-8FF0-D24D-B2E2-556CD632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Motivation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F5292-5430-1247-BE9A-A578EE660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The purpose of this is to determine the potential of the barrel hadronic calorimeter, and to study the general HCAL impact on energy flow performance.</a:t>
            </a:r>
          </a:p>
          <a:p>
            <a:r>
              <a:rPr lang="en-US" dirty="0"/>
              <a:t>By filtering out jets with neutral hadron energy flow objects, the jet energy resolution can be improved, but with certain tradeoffs.</a:t>
            </a:r>
          </a:p>
          <a:p>
            <a:r>
              <a:rPr lang="en-US" dirty="0"/>
              <a:t>Studying where these tradeoffs outweigh the potential benefits will help determine the appropriate HCAL design most beneficial to jet physics.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A3966-B30B-3A40-A6D6-8287396F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0CD41D6-DEB0-4270-82C2-768635A270CB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9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B8B4-8698-E349-8145-9FCAAE59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Energy Flow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0E78-9984-A249-BF9C-6BC85D82B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86" y="2123268"/>
            <a:ext cx="4232477" cy="4417017"/>
          </a:xfrm>
        </p:spPr>
        <p:txBody>
          <a:bodyPr>
            <a:normAutofit/>
          </a:bodyPr>
          <a:lstStyle/>
          <a:p>
            <a:r>
              <a:rPr lang="en-US" sz="1800" dirty="0"/>
              <a:t>The three detectors being used are the tracking detector, electromagnetic calorimeter (ECAL), and the hadronic calorimeter (HCAL).</a:t>
            </a:r>
          </a:p>
          <a:p>
            <a:r>
              <a:rPr lang="en-US" sz="1800" dirty="0"/>
              <a:t>There are four categories of Eflow objects; Eflow tracks, Eflow electrons, Eflow photons, and Eflow neutral hadrons, each corresponding to a certain type of signal.</a:t>
            </a:r>
          </a:p>
          <a:p>
            <a:r>
              <a:rPr lang="en-US" sz="1800" dirty="0"/>
              <a:t>A detection is only noted if E/sigma(E) is above a certain threshold, usually 1.0.</a:t>
            </a:r>
          </a:p>
          <a:p>
            <a:r>
              <a:rPr lang="en-US" sz="1800" dirty="0"/>
              <a:t>As it is not a perfect reconstruction, Eflow objects may contain multiple particles, or one particle may produce multiple Eflow objects.</a:t>
            </a:r>
          </a:p>
          <a:p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393D5D2-5B14-7B4C-85E8-B061D9A3F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41" y="1342663"/>
            <a:ext cx="6293629" cy="3933518"/>
          </a:xfrm>
          <a:prstGeom prst="rect">
            <a:avLst/>
          </a:prstGeom>
          <a:effectLst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CA1F6-6363-594A-8E00-03F23CE0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7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9BF0E-6779-C640-8F60-C7DA62C1A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en-US" sz="4000"/>
              <a:t>Electron/Track Energy Flow Objects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221E4D2-D037-D244-B917-D4A870407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/>
          <a:stretch/>
        </p:blipFill>
        <p:spPr>
          <a:xfrm>
            <a:off x="8384582" y="557189"/>
            <a:ext cx="2969213" cy="3199502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A4F3-03DA-A548-83D1-F22D5DB2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0CD41D6-DEB0-4270-82C2-768635A270CB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7838B-EE7F-C841-A6A6-AD8FB4605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398029"/>
            <a:ext cx="9085380" cy="409536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If there is an ECAL detection with a track pointing to it </a:t>
            </a:r>
            <a:r>
              <a:rPr lang="en-US" sz="2400" u="sng" dirty="0"/>
              <a:t>and is isolated</a:t>
            </a:r>
            <a:r>
              <a:rPr lang="en-US" sz="2400" dirty="0"/>
              <a:t>, then create an ‘Eflow electron’ with an energy equal to the detection with the best resolution.</a:t>
            </a:r>
          </a:p>
          <a:p>
            <a:r>
              <a:rPr lang="en-US" sz="2400" dirty="0"/>
              <a:t>After an ‘Eflow electron’ is created, remove the track and subtract the track energy from the ECAL energy, and keep the remainder if it is positive and above the threshold.</a:t>
            </a:r>
          </a:p>
          <a:p>
            <a:r>
              <a:rPr lang="en-US" sz="2400" dirty="0"/>
              <a:t>For any track not associated with an Eflow electron, create an ‘Eflow track’ with an energy equal to the detection with the best resolution.</a:t>
            </a:r>
          </a:p>
          <a:p>
            <a:r>
              <a:rPr lang="en-US" sz="2400" dirty="0"/>
              <a:t>If it is pointing to an ECAL/HCAL detection, subtract the track energy from the ECAL/HCAL detection energy (ECAL taking precedent) and leave the remainder in the event. Only keep the remainder if it is positive and above the threshold.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8194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42BE4-EE9E-DC49-9017-74204A0F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9912072" cy="1188404"/>
          </a:xfrm>
        </p:spPr>
        <p:txBody>
          <a:bodyPr>
            <a:normAutofit fontScale="90000"/>
          </a:bodyPr>
          <a:lstStyle/>
          <a:p>
            <a:r>
              <a:rPr lang="en-US" dirty="0"/>
              <a:t>Photon/Neutral Hadron Energy Flow Objects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6AAD6-DBDF-8A4F-A452-A1385FA71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174358"/>
            <a:ext cx="7731642" cy="4317882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 there is an ECAL detection with no track pointing to it, then create an ‘Eflow photon’ with an energy equal to the ECAL detection.</a:t>
            </a:r>
          </a:p>
          <a:p>
            <a:r>
              <a:rPr lang="en-US" sz="2400" dirty="0">
                <a:solidFill>
                  <a:schemeClr val="bg1"/>
                </a:solidFill>
              </a:rPr>
              <a:t>After an ‘Eflow photon’ is created, remove the ECAL detection from the event.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 each remaining HCAL detection, create an ‘Eflow neutral hadron (NH)’ with an energy equal to the remaining HCAL energy.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0C68B-C100-0B4D-A678-5AF23D9B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3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DE770352-39B4-C441-A54E-85E797E10913}"/>
              </a:ext>
            </a:extLst>
          </p:cNvPr>
          <p:cNvSpPr/>
          <p:nvPr/>
        </p:nvSpPr>
        <p:spPr>
          <a:xfrm>
            <a:off x="810644" y="2290107"/>
            <a:ext cx="6571281" cy="6576084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873B2B-1394-B547-AB12-42EFC18A88FF}"/>
              </a:ext>
            </a:extLst>
          </p:cNvPr>
          <p:cNvSpPr/>
          <p:nvPr/>
        </p:nvSpPr>
        <p:spPr>
          <a:xfrm>
            <a:off x="1885352" y="3395968"/>
            <a:ext cx="4558035" cy="4556227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9EA2E5-3D5F-1B4E-B4BE-C672A35DF06F}"/>
              </a:ext>
            </a:extLst>
          </p:cNvPr>
          <p:cNvSpPr/>
          <p:nvPr/>
        </p:nvSpPr>
        <p:spPr>
          <a:xfrm>
            <a:off x="6443387" y="108486"/>
            <a:ext cx="2647238" cy="676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23C460-40DC-C448-90D7-78A42F95BC1C}"/>
              </a:ext>
            </a:extLst>
          </p:cNvPr>
          <p:cNvSpPr/>
          <p:nvPr/>
        </p:nvSpPr>
        <p:spPr>
          <a:xfrm>
            <a:off x="3101599" y="4678964"/>
            <a:ext cx="2013000" cy="2014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69935-63A2-1041-A78E-5B506D9E2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823"/>
            <a:ext cx="10515600" cy="1325563"/>
          </a:xfrm>
        </p:spPr>
        <p:txBody>
          <a:bodyPr/>
          <a:lstStyle/>
          <a:p>
            <a:r>
              <a:rPr lang="en-US" dirty="0"/>
              <a:t>Example 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33D552-B9B4-2049-9F86-7127C2222D67}"/>
              </a:ext>
            </a:extLst>
          </p:cNvPr>
          <p:cNvSpPr/>
          <p:nvPr/>
        </p:nvSpPr>
        <p:spPr>
          <a:xfrm>
            <a:off x="3102489" y="4666693"/>
            <a:ext cx="2013488" cy="2014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708C04-4F6A-FD4E-9E81-77CD3704AFDD}"/>
              </a:ext>
            </a:extLst>
          </p:cNvPr>
          <p:cNvSpPr/>
          <p:nvPr/>
        </p:nvSpPr>
        <p:spPr>
          <a:xfrm rot="20989386">
            <a:off x="3426073" y="3752890"/>
            <a:ext cx="747522" cy="7004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E19DB-8CB3-CF46-86E1-AB9F438900F1}"/>
              </a:ext>
            </a:extLst>
          </p:cNvPr>
          <p:cNvSpPr/>
          <p:nvPr/>
        </p:nvSpPr>
        <p:spPr>
          <a:xfrm rot="316906">
            <a:off x="3858437" y="2323277"/>
            <a:ext cx="1131376" cy="10577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HCAL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B9FDE-2EF2-3B42-8C5A-E4852D31163D}"/>
              </a:ext>
            </a:extLst>
          </p:cNvPr>
          <p:cNvSpPr txBox="1"/>
          <p:nvPr/>
        </p:nvSpPr>
        <p:spPr>
          <a:xfrm>
            <a:off x="4194424" y="3793455"/>
            <a:ext cx="154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ECAL</a:t>
            </a:r>
            <a:r>
              <a:rPr lang="en-US" dirty="0"/>
              <a:t> = 2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3B779-3196-8F40-856C-52BA121CA8B4}"/>
              </a:ext>
            </a:extLst>
          </p:cNvPr>
          <p:cNvSpPr txBox="1"/>
          <p:nvPr/>
        </p:nvSpPr>
        <p:spPr>
          <a:xfrm>
            <a:off x="4606179" y="1965012"/>
            <a:ext cx="154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HCAL 1</a:t>
            </a:r>
            <a:r>
              <a:rPr lang="en-US" dirty="0"/>
              <a:t> = 1 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EF483-9AF2-C04B-803F-DB60DA5AE226}"/>
              </a:ext>
            </a:extLst>
          </p:cNvPr>
          <p:cNvSpPr txBox="1"/>
          <p:nvPr/>
        </p:nvSpPr>
        <p:spPr>
          <a:xfrm>
            <a:off x="6442904" y="1378662"/>
            <a:ext cx="52521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Track Eflow Object Check:</a:t>
            </a:r>
          </a:p>
          <a:p>
            <a:endParaRPr lang="en-US" dirty="0"/>
          </a:p>
          <a:p>
            <a:r>
              <a:rPr lang="en-US" dirty="0"/>
              <a:t>There is a track not associated with an Eflow electron. Create an Eflow track with E = 3 and remove the track. Subtract 3 from HCAL 2 and discard the result as it is negative. This implies that it does not overlap with a neutral hadron.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75513-0812-3F49-B1B8-8EA67C7D9DE5}"/>
              </a:ext>
            </a:extLst>
          </p:cNvPr>
          <p:cNvSpPr txBox="1"/>
          <p:nvPr/>
        </p:nvSpPr>
        <p:spPr>
          <a:xfrm>
            <a:off x="6464532" y="91977"/>
            <a:ext cx="457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Electron Eflow Object Check:</a:t>
            </a:r>
          </a:p>
          <a:p>
            <a:endParaRPr lang="en-US" dirty="0"/>
          </a:p>
          <a:p>
            <a:r>
              <a:rPr lang="en-US" dirty="0"/>
              <a:t>There is no isolated ECAL detection with a track pointing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9545A-1C4F-AB4E-ADA2-82E3F33DBCC0}"/>
              </a:ext>
            </a:extLst>
          </p:cNvPr>
          <p:cNvSpPr txBox="1"/>
          <p:nvPr/>
        </p:nvSpPr>
        <p:spPr>
          <a:xfrm>
            <a:off x="6396044" y="3472686"/>
            <a:ext cx="4889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Photon Eflow Object Check:</a:t>
            </a:r>
          </a:p>
          <a:p>
            <a:endParaRPr lang="en-US" dirty="0"/>
          </a:p>
          <a:p>
            <a:r>
              <a:rPr lang="en-US" dirty="0"/>
              <a:t>There is an ECAL detection, and no track is pointing towards it. A photon Eflow object is created with E = 2. Remove the ECAL detection.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C5ADE-1DF3-E74A-BC9F-95AB7C41556B}"/>
              </a:ext>
            </a:extLst>
          </p:cNvPr>
          <p:cNvSpPr txBox="1"/>
          <p:nvPr/>
        </p:nvSpPr>
        <p:spPr>
          <a:xfrm>
            <a:off x="6397422" y="5103902"/>
            <a:ext cx="53649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Neutral Hadron Eflow Object Check:</a:t>
            </a:r>
          </a:p>
          <a:p>
            <a:endParaRPr lang="en-US" dirty="0"/>
          </a:p>
          <a:p>
            <a:r>
              <a:rPr lang="en-US" dirty="0"/>
              <a:t>There is a remaining HCAL detection. A neutral hadron Eflow object is created with E = 1.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83533-00DF-FF45-BE59-B305133A0D20}"/>
              </a:ext>
            </a:extLst>
          </p:cNvPr>
          <p:cNvSpPr txBox="1"/>
          <p:nvPr/>
        </p:nvSpPr>
        <p:spPr>
          <a:xfrm>
            <a:off x="3370070" y="6004363"/>
            <a:ext cx="6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AAA18-94E2-264E-8CAB-646B1786F47D}"/>
              </a:ext>
            </a:extLst>
          </p:cNvPr>
          <p:cNvSpPr txBox="1"/>
          <p:nvPr/>
        </p:nvSpPr>
        <p:spPr>
          <a:xfrm>
            <a:off x="3992743" y="5857608"/>
            <a:ext cx="1389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Track</a:t>
            </a:r>
            <a:r>
              <a:rPr lang="en-US" dirty="0"/>
              <a:t> = 3 GeV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CC16C0-B9F8-744B-90B2-CA0BA4F29E7D}"/>
              </a:ext>
            </a:extLst>
          </p:cNvPr>
          <p:cNvSpPr txBox="1"/>
          <p:nvPr/>
        </p:nvSpPr>
        <p:spPr>
          <a:xfrm>
            <a:off x="2951904" y="247973"/>
            <a:ext cx="314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Eflow track with E = 3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Eflow photon with E = 2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Eflow NH with E = 1 GeV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EB4E76-1996-2841-A4A8-0613F054FCEE}"/>
              </a:ext>
            </a:extLst>
          </p:cNvPr>
          <p:cNvSpPr/>
          <p:nvPr/>
        </p:nvSpPr>
        <p:spPr>
          <a:xfrm rot="18257573">
            <a:off x="1207976" y="3595134"/>
            <a:ext cx="1131376" cy="10577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HCAL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67F921-09B8-034E-8A2D-3352DD272FFD}"/>
              </a:ext>
            </a:extLst>
          </p:cNvPr>
          <p:cNvSpPr txBox="1"/>
          <p:nvPr/>
        </p:nvSpPr>
        <p:spPr>
          <a:xfrm>
            <a:off x="176652" y="3059668"/>
            <a:ext cx="184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HCAL 2</a:t>
            </a:r>
            <a:r>
              <a:rPr lang="en-US" dirty="0"/>
              <a:t> = 2 GeV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A0B5F477-63D6-DA47-8A37-B59B16EEFF65}"/>
              </a:ext>
            </a:extLst>
          </p:cNvPr>
          <p:cNvSpPr/>
          <p:nvPr/>
        </p:nvSpPr>
        <p:spPr>
          <a:xfrm rot="9134042">
            <a:off x="2124168" y="2304463"/>
            <a:ext cx="2065608" cy="3623777"/>
          </a:xfrm>
          <a:prstGeom prst="arc">
            <a:avLst>
              <a:gd name="adj1" fmla="val 15998228"/>
              <a:gd name="adj2" fmla="val 334459"/>
            </a:avLst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359FCF4-1514-174E-8E0E-D549347D2B1B}"/>
              </a:ext>
            </a:extLst>
          </p:cNvPr>
          <p:cNvSpPr/>
          <p:nvPr/>
        </p:nvSpPr>
        <p:spPr>
          <a:xfrm rot="9134042">
            <a:off x="2129902" y="2314146"/>
            <a:ext cx="2065608" cy="3623777"/>
          </a:xfrm>
          <a:prstGeom prst="arc">
            <a:avLst>
              <a:gd name="adj1" fmla="val 15998228"/>
              <a:gd name="adj2" fmla="val 17964402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C56BF2-AEB3-7D49-9462-36DD863484F6}"/>
              </a:ext>
            </a:extLst>
          </p:cNvPr>
          <p:cNvSpPr txBox="1"/>
          <p:nvPr/>
        </p:nvSpPr>
        <p:spPr>
          <a:xfrm>
            <a:off x="159026" y="1139687"/>
            <a:ext cx="2088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that sigma(E) &lt;&lt; 1.0 </a:t>
            </a:r>
          </a:p>
          <a:p>
            <a:r>
              <a:rPr lang="en-US" dirty="0"/>
              <a:t>and threshold = 1.0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964E54-2F2D-E94C-977D-A5DB6F1C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20" grpId="0"/>
      <p:bldP spid="21" grpId="0"/>
      <p:bldP spid="27" grpId="0"/>
      <p:bldP spid="3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DE770352-39B4-C441-A54E-85E797E10913}"/>
              </a:ext>
            </a:extLst>
          </p:cNvPr>
          <p:cNvSpPr/>
          <p:nvPr/>
        </p:nvSpPr>
        <p:spPr>
          <a:xfrm>
            <a:off x="810644" y="2290107"/>
            <a:ext cx="6571281" cy="6576084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873B2B-1394-B547-AB12-42EFC18A88FF}"/>
              </a:ext>
            </a:extLst>
          </p:cNvPr>
          <p:cNvSpPr/>
          <p:nvPr/>
        </p:nvSpPr>
        <p:spPr>
          <a:xfrm>
            <a:off x="1885352" y="3395968"/>
            <a:ext cx="4558035" cy="4556227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9EA2E5-3D5F-1B4E-B4BE-C672A35DF06F}"/>
              </a:ext>
            </a:extLst>
          </p:cNvPr>
          <p:cNvSpPr/>
          <p:nvPr/>
        </p:nvSpPr>
        <p:spPr>
          <a:xfrm>
            <a:off x="6443387" y="91977"/>
            <a:ext cx="2647238" cy="676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23C460-40DC-C448-90D7-78A42F95BC1C}"/>
              </a:ext>
            </a:extLst>
          </p:cNvPr>
          <p:cNvSpPr/>
          <p:nvPr/>
        </p:nvSpPr>
        <p:spPr>
          <a:xfrm>
            <a:off x="3101599" y="4678964"/>
            <a:ext cx="2013000" cy="2014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69935-63A2-1041-A78E-5B506D9E2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823"/>
            <a:ext cx="10515600" cy="1325563"/>
          </a:xfrm>
        </p:spPr>
        <p:txBody>
          <a:bodyPr/>
          <a:lstStyle/>
          <a:p>
            <a:r>
              <a:rPr lang="en-US" dirty="0"/>
              <a:t>Example 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33D552-B9B4-2049-9F86-7127C2222D67}"/>
              </a:ext>
            </a:extLst>
          </p:cNvPr>
          <p:cNvSpPr/>
          <p:nvPr/>
        </p:nvSpPr>
        <p:spPr>
          <a:xfrm>
            <a:off x="3102489" y="4666693"/>
            <a:ext cx="2013488" cy="2014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E19DB-8CB3-CF46-86E1-AB9F438900F1}"/>
              </a:ext>
            </a:extLst>
          </p:cNvPr>
          <p:cNvSpPr/>
          <p:nvPr/>
        </p:nvSpPr>
        <p:spPr>
          <a:xfrm rot="316906">
            <a:off x="3858437" y="2323277"/>
            <a:ext cx="1131376" cy="10577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HCAL 1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0FA372F-AA81-EF4D-AEDB-FF3900DE2673}"/>
              </a:ext>
            </a:extLst>
          </p:cNvPr>
          <p:cNvSpPr/>
          <p:nvPr/>
        </p:nvSpPr>
        <p:spPr>
          <a:xfrm rot="12034959">
            <a:off x="3934807" y="2021158"/>
            <a:ext cx="1439295" cy="3755643"/>
          </a:xfrm>
          <a:prstGeom prst="arc">
            <a:avLst>
              <a:gd name="adj1" fmla="val 15998228"/>
              <a:gd name="adj2" fmla="val 1786187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98D52-4D75-2548-BED1-952FC207136B}"/>
              </a:ext>
            </a:extLst>
          </p:cNvPr>
          <p:cNvSpPr txBox="1"/>
          <p:nvPr/>
        </p:nvSpPr>
        <p:spPr>
          <a:xfrm>
            <a:off x="3753557" y="4905001"/>
            <a:ext cx="8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5D7A1-FFC3-3845-BBC4-688B6CC42EBE}"/>
              </a:ext>
            </a:extLst>
          </p:cNvPr>
          <p:cNvSpPr txBox="1"/>
          <p:nvPr/>
        </p:nvSpPr>
        <p:spPr>
          <a:xfrm>
            <a:off x="3830263" y="5132699"/>
            <a:ext cx="154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Track 1</a:t>
            </a:r>
            <a:r>
              <a:rPr lang="en-US" dirty="0"/>
              <a:t> =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3B779-3196-8F40-856C-52BA121CA8B4}"/>
              </a:ext>
            </a:extLst>
          </p:cNvPr>
          <p:cNvSpPr txBox="1"/>
          <p:nvPr/>
        </p:nvSpPr>
        <p:spPr>
          <a:xfrm>
            <a:off x="4606179" y="1965012"/>
            <a:ext cx="154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HCAL 1</a:t>
            </a:r>
            <a:r>
              <a:rPr lang="en-US" dirty="0"/>
              <a:t> = 2.5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EF483-9AF2-C04B-803F-DB60DA5AE226}"/>
              </a:ext>
            </a:extLst>
          </p:cNvPr>
          <p:cNvSpPr txBox="1"/>
          <p:nvPr/>
        </p:nvSpPr>
        <p:spPr>
          <a:xfrm>
            <a:off x="6473772" y="1358517"/>
            <a:ext cx="52521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Track Eflow Object Check:</a:t>
            </a:r>
          </a:p>
          <a:p>
            <a:endParaRPr lang="en-US" dirty="0"/>
          </a:p>
          <a:p>
            <a:r>
              <a:rPr lang="en-US" dirty="0"/>
              <a:t>Track 1 is not associated with an Eflow electron, so an Eflow track is made with E = 2. It points to HCAL 1, so subtract 2 from 2.5 in HCAL 1, leaving 0.5. Because 0.5/1 &lt; 1, the remainder is discarded.</a:t>
            </a:r>
          </a:p>
          <a:p>
            <a:endParaRPr lang="en-US" dirty="0"/>
          </a:p>
          <a:p>
            <a:r>
              <a:rPr lang="en-US" dirty="0"/>
              <a:t>Track 2 is not associated with an Eflow electron, so an Eflow track is made with E = 3. It points to HCAL 2, so subtract 3 from 5 in HCAL 2, leaving 2. Because 2/1 &gt; 1, the remainder is kept. This means it overlaps with a neutral hadron.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75513-0812-3F49-B1B8-8EA67C7D9DE5}"/>
              </a:ext>
            </a:extLst>
          </p:cNvPr>
          <p:cNvSpPr txBox="1"/>
          <p:nvPr/>
        </p:nvSpPr>
        <p:spPr>
          <a:xfrm>
            <a:off x="6443387" y="158311"/>
            <a:ext cx="55693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Electron/Photon Eflow Object Check:</a:t>
            </a:r>
          </a:p>
          <a:p>
            <a:endParaRPr lang="en-US" dirty="0"/>
          </a:p>
          <a:p>
            <a:r>
              <a:rPr lang="en-US" dirty="0"/>
              <a:t>There are no more tracks or ECAL detections, so no Eflow electrons or photons are created.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C5ADE-1DF3-E74A-BC9F-95AB7C41556B}"/>
              </a:ext>
            </a:extLst>
          </p:cNvPr>
          <p:cNvSpPr txBox="1"/>
          <p:nvPr/>
        </p:nvSpPr>
        <p:spPr>
          <a:xfrm>
            <a:off x="6478698" y="4856225"/>
            <a:ext cx="53649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Neutral Hadron Eflow Object Check:</a:t>
            </a:r>
          </a:p>
          <a:p>
            <a:endParaRPr lang="en-US" dirty="0"/>
          </a:p>
          <a:p>
            <a:r>
              <a:rPr lang="en-US" dirty="0"/>
              <a:t>There is a remaining HCAL detection. A neutral hadron Eflow object is created with E = 2. This may be a “false NH Object” as an upward energy fluctuation from the track particle.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83533-00DF-FF45-BE59-B305133A0D20}"/>
              </a:ext>
            </a:extLst>
          </p:cNvPr>
          <p:cNvSpPr txBox="1"/>
          <p:nvPr/>
        </p:nvSpPr>
        <p:spPr>
          <a:xfrm>
            <a:off x="3370070" y="6004363"/>
            <a:ext cx="8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AAA18-94E2-264E-8CAB-646B1786F47D}"/>
              </a:ext>
            </a:extLst>
          </p:cNvPr>
          <p:cNvSpPr txBox="1"/>
          <p:nvPr/>
        </p:nvSpPr>
        <p:spPr>
          <a:xfrm>
            <a:off x="3514213" y="6197500"/>
            <a:ext cx="1389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Track 2</a:t>
            </a:r>
            <a:r>
              <a:rPr lang="en-US" dirty="0"/>
              <a:t> = 3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CC16C0-B9F8-744B-90B2-CA0BA4F29E7D}"/>
              </a:ext>
            </a:extLst>
          </p:cNvPr>
          <p:cNvSpPr txBox="1"/>
          <p:nvPr/>
        </p:nvSpPr>
        <p:spPr>
          <a:xfrm>
            <a:off x="2951904" y="247973"/>
            <a:ext cx="314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Eflow track with E =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D7527-8310-914F-9599-C50CB91EDBD0}"/>
              </a:ext>
            </a:extLst>
          </p:cNvPr>
          <p:cNvSpPr txBox="1"/>
          <p:nvPr/>
        </p:nvSpPr>
        <p:spPr>
          <a:xfrm>
            <a:off x="2951904" y="617305"/>
            <a:ext cx="276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Eflow track with E =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DB0460-4DC2-FF4A-AFB8-21FD31173BFF}"/>
              </a:ext>
            </a:extLst>
          </p:cNvPr>
          <p:cNvSpPr txBox="1"/>
          <p:nvPr/>
        </p:nvSpPr>
        <p:spPr>
          <a:xfrm>
            <a:off x="2951904" y="964494"/>
            <a:ext cx="379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Eflow neutral hadron with E =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EB4E76-1996-2841-A4A8-0613F054FCEE}"/>
              </a:ext>
            </a:extLst>
          </p:cNvPr>
          <p:cNvSpPr/>
          <p:nvPr/>
        </p:nvSpPr>
        <p:spPr>
          <a:xfrm rot="18257573">
            <a:off x="1207976" y="3595134"/>
            <a:ext cx="1131376" cy="10577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HCAL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67F921-09B8-034E-8A2D-3352DD272FFD}"/>
              </a:ext>
            </a:extLst>
          </p:cNvPr>
          <p:cNvSpPr txBox="1"/>
          <p:nvPr/>
        </p:nvSpPr>
        <p:spPr>
          <a:xfrm>
            <a:off x="406780" y="3261652"/>
            <a:ext cx="184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HCAL 2</a:t>
            </a:r>
            <a:r>
              <a:rPr lang="en-US" dirty="0"/>
              <a:t> = 2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359FCF4-1514-174E-8E0E-D549347D2B1B}"/>
              </a:ext>
            </a:extLst>
          </p:cNvPr>
          <p:cNvSpPr/>
          <p:nvPr/>
        </p:nvSpPr>
        <p:spPr>
          <a:xfrm rot="9134042">
            <a:off x="2129902" y="2314146"/>
            <a:ext cx="2065608" cy="3623777"/>
          </a:xfrm>
          <a:prstGeom prst="arc">
            <a:avLst>
              <a:gd name="adj1" fmla="val 15998228"/>
              <a:gd name="adj2" fmla="val 17964402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A0B5F477-63D6-DA47-8A37-B59B16EEFF65}"/>
              </a:ext>
            </a:extLst>
          </p:cNvPr>
          <p:cNvSpPr/>
          <p:nvPr/>
        </p:nvSpPr>
        <p:spPr>
          <a:xfrm rot="9134042">
            <a:off x="2124168" y="2304463"/>
            <a:ext cx="2065608" cy="3623777"/>
          </a:xfrm>
          <a:prstGeom prst="arc">
            <a:avLst>
              <a:gd name="adj1" fmla="val 15998228"/>
              <a:gd name="adj2" fmla="val 334459"/>
            </a:avLst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3367266E-22E8-F84F-9373-24179B20F294}"/>
              </a:ext>
            </a:extLst>
          </p:cNvPr>
          <p:cNvSpPr/>
          <p:nvPr/>
        </p:nvSpPr>
        <p:spPr>
          <a:xfrm rot="12034959">
            <a:off x="3928679" y="2019022"/>
            <a:ext cx="1439295" cy="3755643"/>
          </a:xfrm>
          <a:prstGeom prst="arc">
            <a:avLst>
              <a:gd name="adj1" fmla="val 15998228"/>
              <a:gd name="adj2" fmla="val 1553636"/>
            </a:avLst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C56BF2-AEB3-7D49-9462-36DD863484F6}"/>
              </a:ext>
            </a:extLst>
          </p:cNvPr>
          <p:cNvSpPr txBox="1"/>
          <p:nvPr/>
        </p:nvSpPr>
        <p:spPr>
          <a:xfrm>
            <a:off x="159025" y="1139687"/>
            <a:ext cx="2088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that sigma(E) = 1.0</a:t>
            </a:r>
          </a:p>
          <a:p>
            <a:r>
              <a:rPr lang="en-US" dirty="0"/>
              <a:t>and threshold = 1.0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C259C3-B140-FE4F-AC3C-C3D8A6336622}"/>
              </a:ext>
            </a:extLst>
          </p:cNvPr>
          <p:cNvSpPr txBox="1"/>
          <p:nvPr/>
        </p:nvSpPr>
        <p:spPr>
          <a:xfrm>
            <a:off x="406780" y="3261140"/>
            <a:ext cx="184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HCAL 2</a:t>
            </a:r>
            <a:r>
              <a:rPr lang="en-US" dirty="0"/>
              <a:t> = 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F6205-4BA2-8E42-BBBF-6F07FB4E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/>
      <p:bldP spid="11" grpId="1"/>
      <p:bldP spid="12" grpId="0"/>
      <p:bldP spid="13" grpId="0"/>
      <p:bldP spid="16" grpId="0"/>
      <p:bldP spid="20" grpId="0"/>
      <p:bldP spid="21" grpId="0"/>
      <p:bldP spid="22" grpId="0"/>
      <p:bldP spid="23" grpId="0"/>
      <p:bldP spid="25" grpId="0"/>
      <p:bldP spid="26" grpId="0" animBg="1"/>
      <p:bldP spid="26" grpId="1" animBg="1"/>
      <p:bldP spid="27" grpId="0"/>
      <p:bldP spid="27" grpId="1"/>
      <p:bldP spid="19" grpId="0" animBg="1"/>
      <p:bldP spid="32" grpId="0" animBg="1"/>
      <p:bldP spid="32" grpId="1" animBg="1"/>
      <p:bldP spid="34" grpId="0" animBg="1"/>
      <p:bldP spid="34" grpId="1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C440B-91ED-BB41-A03C-B8525414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dELPHES Simulation Parameters</a:t>
            </a: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F4180FE1-580C-A846-A49F-F1B198E07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b="1129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FEF0A-49E0-1343-8FBD-BCD9D74F4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402" y="3752850"/>
            <a:ext cx="4116219" cy="2452687"/>
          </a:xfrm>
        </p:spPr>
        <p:txBody>
          <a:bodyPr anchor="ctr">
            <a:normAutofit lnSpcReduction="10000"/>
          </a:bodyPr>
          <a:lstStyle/>
          <a:p>
            <a:r>
              <a:rPr lang="en-US" sz="1800" dirty="0"/>
              <a:t>Proton energy: 275 GeV</a:t>
            </a:r>
          </a:p>
          <a:p>
            <a:r>
              <a:rPr lang="en-US" sz="1800" dirty="0"/>
              <a:t>Electron energy: 10 GeV</a:t>
            </a:r>
          </a:p>
          <a:p>
            <a:r>
              <a:rPr lang="en-US" sz="1800" dirty="0"/>
              <a:t>Neutral current deep inelastic scatter</a:t>
            </a:r>
          </a:p>
          <a:p>
            <a:r>
              <a:rPr lang="en-US" sz="1800" dirty="0"/>
              <a:t>Minimum Q2 of 100</a:t>
            </a:r>
          </a:p>
          <a:p>
            <a:r>
              <a:rPr lang="en-US" sz="1800" dirty="0"/>
              <a:t>Anti kt algorithm with R=1.0</a:t>
            </a:r>
          </a:p>
          <a:p>
            <a:r>
              <a:rPr lang="en-US" sz="1800" dirty="0"/>
              <a:t>HCAL resolution of 100%/sqrt(E) + 10% in barrel, 50%/sqrt(E) + 10% in endcap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A93AA-710A-A543-B97F-34C2F500C980}"/>
              </a:ext>
            </a:extLst>
          </p:cNvPr>
          <p:cNvSpPr txBox="1"/>
          <p:nvPr/>
        </p:nvSpPr>
        <p:spPr>
          <a:xfrm>
            <a:off x="3927402" y="5997079"/>
            <a:ext cx="137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Electron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84D853F-A68A-934E-B35E-BC032773978B}"/>
              </a:ext>
            </a:extLst>
          </p:cNvPr>
          <p:cNvSpPr txBox="1">
            <a:spLocks/>
          </p:cNvSpPr>
          <p:nvPr/>
        </p:nvSpPr>
        <p:spPr>
          <a:xfrm>
            <a:off x="7891349" y="3752849"/>
            <a:ext cx="381963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Minimum PT of a jet was 5 GeV/c</a:t>
            </a:r>
          </a:p>
          <a:p>
            <a:r>
              <a:rPr lang="en-US" sz="1800" dirty="0"/>
              <a:t>Minimum GenJet energy of 10 GeV</a:t>
            </a:r>
          </a:p>
          <a:p>
            <a:r>
              <a:rPr lang="en-US" sz="1800" dirty="0"/>
              <a:t>No tracking beyond Eta = 3.0</a:t>
            </a:r>
          </a:p>
          <a:p>
            <a:r>
              <a:rPr lang="en-US" sz="1800" dirty="0"/>
              <a:t>Cells are larger to mimic energy deposits in adjacent cells</a:t>
            </a:r>
          </a:p>
          <a:p>
            <a:r>
              <a:rPr lang="en-US" sz="1800" dirty="0"/>
              <a:t>HCAL granularity of 0.25 x 0.25 in barrel, 0.2 x 0.2 in endcap</a:t>
            </a:r>
          </a:p>
          <a:p>
            <a:r>
              <a:rPr lang="en-US" sz="1800" dirty="0"/>
              <a:t>400,000 events generated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40AED9-6D96-7540-8F65-A2CB6B08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1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9DEBB6A-892E-2447-988C-B7E77E0E3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6" y="670271"/>
            <a:ext cx="5359400" cy="4025900"/>
          </a:xfr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1C4D57C-1D0B-EF43-BA4D-67CA0026E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26" y="731956"/>
            <a:ext cx="4715013" cy="3964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B522C1-042D-524B-9837-508070CD689C}"/>
              </a:ext>
            </a:extLst>
          </p:cNvPr>
          <p:cNvSpPr txBox="1"/>
          <p:nvPr/>
        </p:nvSpPr>
        <p:spPr>
          <a:xfrm>
            <a:off x="1404730" y="4793258"/>
            <a:ext cx="3956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comparison of dELPHES and full simulation Geant4 based for the CMS detector.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93EC2-3A25-BF45-9D89-0CA9F01D4E93}"/>
              </a:ext>
            </a:extLst>
          </p:cNvPr>
          <p:cNvSpPr txBox="1"/>
          <p:nvPr/>
        </p:nvSpPr>
        <p:spPr>
          <a:xfrm>
            <a:off x="6340062" y="4793258"/>
            <a:ext cx="395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analysis of missing energy, which is related to jet performance.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BC2773-22D0-5F4D-AA97-C4D32CB7BE55}"/>
              </a:ext>
            </a:extLst>
          </p:cNvPr>
          <p:cNvSpPr txBox="1"/>
          <p:nvPr/>
        </p:nvSpPr>
        <p:spPr>
          <a:xfrm>
            <a:off x="1113183" y="6187729"/>
            <a:ext cx="395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/pdf/1307.6346.pdf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F34249-3D2F-3741-A2AB-69A55C8E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41D6-DEB0-4270-82C2-768635A27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16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1535</Words>
  <Application>Microsoft Macintosh PowerPoint</Application>
  <PresentationFormat>Widescreen</PresentationFormat>
  <Paragraphs>142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Effects of Eflow Neutral Hadrons on Jet Energy Resolution</vt:lpstr>
      <vt:lpstr>Motivation</vt:lpstr>
      <vt:lpstr>Energy Flow Objects</vt:lpstr>
      <vt:lpstr>Electron/Track Energy Flow Objects</vt:lpstr>
      <vt:lpstr>Photon/Neutral Hadron Energy Flow Objects</vt:lpstr>
      <vt:lpstr>Example 1</vt:lpstr>
      <vt:lpstr>Example 2</vt:lpstr>
      <vt:lpstr>dELPHES Simulation Parameters</vt:lpstr>
      <vt:lpstr>PowerPoint Presentation</vt:lpstr>
      <vt:lpstr>Jet Energy Resolution and Bias</vt:lpstr>
      <vt:lpstr>Eflow Neutral Hadron Response</vt:lpstr>
      <vt:lpstr>False / Missed Neutral Hadrons</vt:lpstr>
      <vt:lpstr>Effects on Jet Energy Resolution</vt:lpstr>
      <vt:lpstr>Effects on Jet Energy Bias</vt:lpstr>
      <vt:lpstr>Increasing the threshold</vt:lpstr>
      <vt:lpstr>Bias / Resolution Comparison</vt:lpstr>
      <vt:lpstr>Potential 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Eflow Neutral Hadrons on Jet Energy Resolution</dc:title>
  <dc:creator>Preins, Sean Bradley</dc:creator>
  <cp:lastModifiedBy>Preins, Sean Bradley</cp:lastModifiedBy>
  <cp:revision>4</cp:revision>
  <dcterms:created xsi:type="dcterms:W3CDTF">2020-09-28T14:46:10Z</dcterms:created>
  <dcterms:modified xsi:type="dcterms:W3CDTF">2020-09-28T15:01:19Z</dcterms:modified>
</cp:coreProperties>
</file>