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304" r:id="rId4"/>
    <p:sldId id="312" r:id="rId5"/>
    <p:sldId id="273" r:id="rId6"/>
    <p:sldId id="314" r:id="rId7"/>
    <p:sldId id="315" r:id="rId8"/>
    <p:sldId id="307" r:id="rId9"/>
    <p:sldId id="293" r:id="rId10"/>
    <p:sldId id="286" r:id="rId11"/>
    <p:sldId id="269" r:id="rId12"/>
    <p:sldId id="275" r:id="rId13"/>
    <p:sldId id="282" r:id="rId14"/>
    <p:sldId id="295" r:id="rId15"/>
    <p:sldId id="290" r:id="rId16"/>
    <p:sldId id="313" r:id="rId17"/>
    <p:sldId id="306" r:id="rId18"/>
    <p:sldId id="311" r:id="rId19"/>
    <p:sldId id="296" r:id="rId20"/>
    <p:sldId id="297" r:id="rId21"/>
    <p:sldId id="301" r:id="rId22"/>
    <p:sldId id="287" r:id="rId23"/>
    <p:sldId id="319" r:id="rId24"/>
    <p:sldId id="324" r:id="rId25"/>
    <p:sldId id="323" r:id="rId26"/>
    <p:sldId id="325" r:id="rId27"/>
    <p:sldId id="300" r:id="rId28"/>
    <p:sldId id="268" r:id="rId29"/>
    <p:sldId id="327" r:id="rId30"/>
    <p:sldId id="284" r:id="rId31"/>
    <p:sldId id="299" r:id="rId32"/>
    <p:sldId id="260" r:id="rId33"/>
    <p:sldId id="310" r:id="rId34"/>
    <p:sldId id="309" r:id="rId35"/>
    <p:sldId id="322" r:id="rId36"/>
    <p:sldId id="292" r:id="rId37"/>
    <p:sldId id="280" r:id="rId38"/>
    <p:sldId id="316" r:id="rId39"/>
    <p:sldId id="320" r:id="rId40"/>
    <p:sldId id="29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4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C16B6-9A69-4E30-B3AF-F9C309A118B7}"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6C0EA-F9EB-4116-8F56-2378F65DFA3A}" type="slidenum">
              <a:rPr lang="en-US" smtClean="0"/>
              <a:t>‹#›</a:t>
            </a:fld>
            <a:endParaRPr lang="en-US"/>
          </a:p>
        </p:txBody>
      </p:sp>
    </p:spTree>
    <p:extLst>
      <p:ext uri="{BB962C8B-B14F-4D97-AF65-F5344CB8AC3E}">
        <p14:creationId xmlns:p14="http://schemas.microsoft.com/office/powerpoint/2010/main" val="244901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BEAA-C817-4424-A6C4-67318E4F1B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D8CC4-7E12-4CF0-BDC6-EFAD33DD3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59F497-7D2C-404E-95F3-B4DB64417AA0}"/>
              </a:ext>
            </a:extLst>
          </p:cNvPr>
          <p:cNvSpPr>
            <a:spLocks noGrp="1"/>
          </p:cNvSpPr>
          <p:nvPr>
            <p:ph type="dt" sz="half" idx="10"/>
          </p:nvPr>
        </p:nvSpPr>
        <p:spPr/>
        <p:txBody>
          <a:bodyPr/>
          <a:lstStyle/>
          <a:p>
            <a:fld id="{E8ABDBDA-6F12-4D65-9C64-C4432DB5D315}" type="datetime1">
              <a:rPr lang="en-US" smtClean="0"/>
              <a:t>10/1/2020</a:t>
            </a:fld>
            <a:endParaRPr lang="en-US"/>
          </a:p>
        </p:txBody>
      </p:sp>
      <p:sp>
        <p:nvSpPr>
          <p:cNvPr id="5" name="Footer Placeholder 4">
            <a:extLst>
              <a:ext uri="{FF2B5EF4-FFF2-40B4-BE49-F238E27FC236}">
                <a16:creationId xmlns:a16="http://schemas.microsoft.com/office/drawing/2014/main" id="{49852A84-1BD8-4758-895C-1AA987207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4782A-F8A9-4B3B-94D4-A8BF4C888A47}"/>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38081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7B80-F487-4589-9CC9-7665D2A604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7F8C22-1375-450A-AA3A-305B34396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F5267-B707-4309-8EB1-6CF0C6B6C042}"/>
              </a:ext>
            </a:extLst>
          </p:cNvPr>
          <p:cNvSpPr>
            <a:spLocks noGrp="1"/>
          </p:cNvSpPr>
          <p:nvPr>
            <p:ph type="dt" sz="half" idx="10"/>
          </p:nvPr>
        </p:nvSpPr>
        <p:spPr/>
        <p:txBody>
          <a:bodyPr/>
          <a:lstStyle/>
          <a:p>
            <a:fld id="{C70D5644-4101-4C6C-A152-A31CBB8DFB65}" type="datetime1">
              <a:rPr lang="en-US" smtClean="0"/>
              <a:t>10/1/2020</a:t>
            </a:fld>
            <a:endParaRPr lang="en-US"/>
          </a:p>
        </p:txBody>
      </p:sp>
      <p:sp>
        <p:nvSpPr>
          <p:cNvPr id="5" name="Footer Placeholder 4">
            <a:extLst>
              <a:ext uri="{FF2B5EF4-FFF2-40B4-BE49-F238E27FC236}">
                <a16:creationId xmlns:a16="http://schemas.microsoft.com/office/drawing/2014/main" id="{FA08CC41-AF94-4C8E-8608-357F229D8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ADC0B-57C7-4283-A166-50193103D4CE}"/>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116095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4A133-ABFA-44C9-8359-E5C8EBA0D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43CF26-486A-44B5-AE7B-BF2C031DE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ACF9A-0E06-4448-A6E3-9B02E26D14C8}"/>
              </a:ext>
            </a:extLst>
          </p:cNvPr>
          <p:cNvSpPr>
            <a:spLocks noGrp="1"/>
          </p:cNvSpPr>
          <p:nvPr>
            <p:ph type="dt" sz="half" idx="10"/>
          </p:nvPr>
        </p:nvSpPr>
        <p:spPr/>
        <p:txBody>
          <a:bodyPr/>
          <a:lstStyle/>
          <a:p>
            <a:fld id="{4B95232A-2B90-4572-9FD6-2F7C62B92998}" type="datetime1">
              <a:rPr lang="en-US" smtClean="0"/>
              <a:t>10/1/2020</a:t>
            </a:fld>
            <a:endParaRPr lang="en-US"/>
          </a:p>
        </p:txBody>
      </p:sp>
      <p:sp>
        <p:nvSpPr>
          <p:cNvPr id="5" name="Footer Placeholder 4">
            <a:extLst>
              <a:ext uri="{FF2B5EF4-FFF2-40B4-BE49-F238E27FC236}">
                <a16:creationId xmlns:a16="http://schemas.microsoft.com/office/drawing/2014/main" id="{8A9687FE-0B98-4DCA-8616-69B4466E8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6794-8AC7-45E9-BC43-3806714B4B1B}"/>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202242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B5CC-6412-416D-A7FE-027BCD6B1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2E83D-396D-4E3D-9C03-D8DBFF29EB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0F4C3-868B-4196-AE19-4197F0C25429}"/>
              </a:ext>
            </a:extLst>
          </p:cNvPr>
          <p:cNvSpPr>
            <a:spLocks noGrp="1"/>
          </p:cNvSpPr>
          <p:nvPr>
            <p:ph type="dt" sz="half" idx="10"/>
          </p:nvPr>
        </p:nvSpPr>
        <p:spPr/>
        <p:txBody>
          <a:bodyPr/>
          <a:lstStyle/>
          <a:p>
            <a:fld id="{A5112DCF-19A7-46DB-8BE6-D7801DF441CF}" type="datetime1">
              <a:rPr lang="en-US" smtClean="0"/>
              <a:t>10/1/2020</a:t>
            </a:fld>
            <a:endParaRPr lang="en-US"/>
          </a:p>
        </p:txBody>
      </p:sp>
      <p:sp>
        <p:nvSpPr>
          <p:cNvPr id="5" name="Footer Placeholder 4">
            <a:extLst>
              <a:ext uri="{FF2B5EF4-FFF2-40B4-BE49-F238E27FC236}">
                <a16:creationId xmlns:a16="http://schemas.microsoft.com/office/drawing/2014/main" id="{310FFF3D-846F-4C37-A998-2F4048D62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B1AD1-0DEC-4CCD-A9DB-F718FD4E9E25}"/>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234475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9B23-CA39-45F5-9EB7-B98CB3B2E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FE0BFC-AF54-414D-8736-F443A561C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526BA-D0AF-4764-B722-1063606E1842}"/>
              </a:ext>
            </a:extLst>
          </p:cNvPr>
          <p:cNvSpPr>
            <a:spLocks noGrp="1"/>
          </p:cNvSpPr>
          <p:nvPr>
            <p:ph type="dt" sz="half" idx="10"/>
          </p:nvPr>
        </p:nvSpPr>
        <p:spPr/>
        <p:txBody>
          <a:bodyPr/>
          <a:lstStyle/>
          <a:p>
            <a:fld id="{E18A186E-742F-48C8-B7F5-56F520CF86D2}" type="datetime1">
              <a:rPr lang="en-US" smtClean="0"/>
              <a:t>10/1/2020</a:t>
            </a:fld>
            <a:endParaRPr lang="en-US"/>
          </a:p>
        </p:txBody>
      </p:sp>
      <p:sp>
        <p:nvSpPr>
          <p:cNvPr id="5" name="Footer Placeholder 4">
            <a:extLst>
              <a:ext uri="{FF2B5EF4-FFF2-40B4-BE49-F238E27FC236}">
                <a16:creationId xmlns:a16="http://schemas.microsoft.com/office/drawing/2014/main" id="{84D11C5C-31FB-4C24-BBAB-098E0EB7E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682FE-21D7-4EF1-BA29-D9483C5769C3}"/>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337190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6A09-5FF4-4292-902B-684B5530C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A8064-726E-4D31-9EA1-4CD30EB1A1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503008-65BF-443F-B3D8-CA20202D4D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950EF-B1AF-4205-994A-E511CD31124F}"/>
              </a:ext>
            </a:extLst>
          </p:cNvPr>
          <p:cNvSpPr>
            <a:spLocks noGrp="1"/>
          </p:cNvSpPr>
          <p:nvPr>
            <p:ph type="dt" sz="half" idx="10"/>
          </p:nvPr>
        </p:nvSpPr>
        <p:spPr/>
        <p:txBody>
          <a:bodyPr/>
          <a:lstStyle/>
          <a:p>
            <a:fld id="{9A108934-499F-4F50-81A7-2FDC3BA85045}" type="datetime1">
              <a:rPr lang="en-US" smtClean="0"/>
              <a:t>10/1/2020</a:t>
            </a:fld>
            <a:endParaRPr lang="en-US"/>
          </a:p>
        </p:txBody>
      </p:sp>
      <p:sp>
        <p:nvSpPr>
          <p:cNvPr id="6" name="Footer Placeholder 5">
            <a:extLst>
              <a:ext uri="{FF2B5EF4-FFF2-40B4-BE49-F238E27FC236}">
                <a16:creationId xmlns:a16="http://schemas.microsoft.com/office/drawing/2014/main" id="{9FA47ADA-DE7E-4678-BA5E-233D3702A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A8B0B-C4DB-42BB-B541-0A58BC7D59CC}"/>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155050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1346-D49B-4D25-990E-BE80A58F33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6B5A7-2BF3-45F3-83C6-83AA9F227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C49C5-CEEB-4593-8487-713F4DDFCD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619D2E-A2A3-4FC4-8090-6334024AE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BF960-7779-45E1-BC67-B2114D4173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E70C68-87B8-4F2A-8FD6-683C46E013EF}"/>
              </a:ext>
            </a:extLst>
          </p:cNvPr>
          <p:cNvSpPr>
            <a:spLocks noGrp="1"/>
          </p:cNvSpPr>
          <p:nvPr>
            <p:ph type="dt" sz="half" idx="10"/>
          </p:nvPr>
        </p:nvSpPr>
        <p:spPr/>
        <p:txBody>
          <a:bodyPr/>
          <a:lstStyle/>
          <a:p>
            <a:fld id="{E02938CE-7986-4CC3-9D92-34CC8CF89244}" type="datetime1">
              <a:rPr lang="en-US" smtClean="0"/>
              <a:t>10/1/2020</a:t>
            </a:fld>
            <a:endParaRPr lang="en-US"/>
          </a:p>
        </p:txBody>
      </p:sp>
      <p:sp>
        <p:nvSpPr>
          <p:cNvPr id="8" name="Footer Placeholder 7">
            <a:extLst>
              <a:ext uri="{FF2B5EF4-FFF2-40B4-BE49-F238E27FC236}">
                <a16:creationId xmlns:a16="http://schemas.microsoft.com/office/drawing/2014/main" id="{BD7E449E-BEA7-4775-A103-84F4BADA3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0E706-DE7D-4611-8E2B-BDC18B2858A3}"/>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268444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0B4E-3164-4B3A-B659-62BD8D228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ED9E6-DBC0-4359-803D-E704FF97D7DC}"/>
              </a:ext>
            </a:extLst>
          </p:cNvPr>
          <p:cNvSpPr>
            <a:spLocks noGrp="1"/>
          </p:cNvSpPr>
          <p:nvPr>
            <p:ph type="dt" sz="half" idx="10"/>
          </p:nvPr>
        </p:nvSpPr>
        <p:spPr/>
        <p:txBody>
          <a:bodyPr/>
          <a:lstStyle/>
          <a:p>
            <a:fld id="{C05CFE5A-4764-43C6-BBE6-CC3B9BB724D9}" type="datetime1">
              <a:rPr lang="en-US" smtClean="0"/>
              <a:t>10/1/2020</a:t>
            </a:fld>
            <a:endParaRPr lang="en-US"/>
          </a:p>
        </p:txBody>
      </p:sp>
      <p:sp>
        <p:nvSpPr>
          <p:cNvPr id="4" name="Footer Placeholder 3">
            <a:extLst>
              <a:ext uri="{FF2B5EF4-FFF2-40B4-BE49-F238E27FC236}">
                <a16:creationId xmlns:a16="http://schemas.microsoft.com/office/drawing/2014/main" id="{4F34298E-AE50-41E9-A7DA-7EF1E9B14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79B7C2-C6D5-4065-97CC-8B2FEFCB3DCC}"/>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15556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4CA7A-3FF0-46EB-A6ED-A1C9817EF4D8}"/>
              </a:ext>
            </a:extLst>
          </p:cNvPr>
          <p:cNvSpPr>
            <a:spLocks noGrp="1"/>
          </p:cNvSpPr>
          <p:nvPr>
            <p:ph type="dt" sz="half" idx="10"/>
          </p:nvPr>
        </p:nvSpPr>
        <p:spPr/>
        <p:txBody>
          <a:bodyPr/>
          <a:lstStyle/>
          <a:p>
            <a:fld id="{2A0B71D5-42FC-4D62-8B70-D6C8B7C0CF68}" type="datetime1">
              <a:rPr lang="en-US" smtClean="0"/>
              <a:t>10/1/2020</a:t>
            </a:fld>
            <a:endParaRPr lang="en-US"/>
          </a:p>
        </p:txBody>
      </p:sp>
      <p:sp>
        <p:nvSpPr>
          <p:cNvPr id="3" name="Footer Placeholder 2">
            <a:extLst>
              <a:ext uri="{FF2B5EF4-FFF2-40B4-BE49-F238E27FC236}">
                <a16:creationId xmlns:a16="http://schemas.microsoft.com/office/drawing/2014/main" id="{A97AAA12-9921-41AA-8AF0-C040957AD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E45F32-2BCE-4A5F-B769-362901A5E61A}"/>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60228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3218-8EA9-4CBE-A12E-1C62851C5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E2F82E-266E-4D2A-A2BE-A46A326DF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3EBE12-20A1-4F65-82BA-ACABA1850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C1A42-449D-42B1-B2A3-449CF5BDF15E}"/>
              </a:ext>
            </a:extLst>
          </p:cNvPr>
          <p:cNvSpPr>
            <a:spLocks noGrp="1"/>
          </p:cNvSpPr>
          <p:nvPr>
            <p:ph type="dt" sz="half" idx="10"/>
          </p:nvPr>
        </p:nvSpPr>
        <p:spPr/>
        <p:txBody>
          <a:bodyPr/>
          <a:lstStyle/>
          <a:p>
            <a:fld id="{26E662D0-E61E-46E4-B735-9834D39C575A}" type="datetime1">
              <a:rPr lang="en-US" smtClean="0"/>
              <a:t>10/1/2020</a:t>
            </a:fld>
            <a:endParaRPr lang="en-US"/>
          </a:p>
        </p:txBody>
      </p:sp>
      <p:sp>
        <p:nvSpPr>
          <p:cNvPr id="6" name="Footer Placeholder 5">
            <a:extLst>
              <a:ext uri="{FF2B5EF4-FFF2-40B4-BE49-F238E27FC236}">
                <a16:creationId xmlns:a16="http://schemas.microsoft.com/office/drawing/2014/main" id="{72436244-5407-40D6-85B4-84C92A0D7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5502B-8E4D-4383-B9DE-A2BCFBB39148}"/>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289271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954B-C65F-4268-A505-BA5AE4EB1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AF302-963A-40C4-8F52-7CDA07A7A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4F59FA7-C5FB-4E4F-AE23-B54F593E5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4D9DE-1109-4A6E-9803-0F12C2DF28B0}"/>
              </a:ext>
            </a:extLst>
          </p:cNvPr>
          <p:cNvSpPr>
            <a:spLocks noGrp="1"/>
          </p:cNvSpPr>
          <p:nvPr>
            <p:ph type="dt" sz="half" idx="10"/>
          </p:nvPr>
        </p:nvSpPr>
        <p:spPr/>
        <p:txBody>
          <a:bodyPr/>
          <a:lstStyle/>
          <a:p>
            <a:fld id="{689497FF-2F04-4813-AED9-6CF8C6AFE3F7}" type="datetime1">
              <a:rPr lang="en-US" smtClean="0"/>
              <a:t>10/1/2020</a:t>
            </a:fld>
            <a:endParaRPr lang="en-US"/>
          </a:p>
        </p:txBody>
      </p:sp>
      <p:sp>
        <p:nvSpPr>
          <p:cNvPr id="6" name="Footer Placeholder 5">
            <a:extLst>
              <a:ext uri="{FF2B5EF4-FFF2-40B4-BE49-F238E27FC236}">
                <a16:creationId xmlns:a16="http://schemas.microsoft.com/office/drawing/2014/main" id="{D6590459-7E9C-447B-8243-899E44713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4300A-EAF1-4FE2-AEF3-65EEE8C4C5E5}"/>
              </a:ext>
            </a:extLst>
          </p:cNvPr>
          <p:cNvSpPr>
            <a:spLocks noGrp="1"/>
          </p:cNvSpPr>
          <p:nvPr>
            <p:ph type="sldNum" sz="quarter" idx="12"/>
          </p:nvPr>
        </p:nvSpPr>
        <p:spPr/>
        <p:txBody>
          <a:bodyPr/>
          <a:lstStyle/>
          <a:p>
            <a:fld id="{4C01D12C-74CB-41AB-A806-80E816F85481}" type="slidenum">
              <a:rPr lang="en-US" smtClean="0"/>
              <a:t>‹#›</a:t>
            </a:fld>
            <a:endParaRPr lang="en-US"/>
          </a:p>
        </p:txBody>
      </p:sp>
    </p:spTree>
    <p:extLst>
      <p:ext uri="{BB962C8B-B14F-4D97-AF65-F5344CB8AC3E}">
        <p14:creationId xmlns:p14="http://schemas.microsoft.com/office/powerpoint/2010/main" val="331183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5866D1-836D-4528-A557-A71BEEAC5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07FA9C-BA80-4E26-A4FE-DCC0C6926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4732C-C254-41FB-AB9C-A78297480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314A3-1AD7-4BCC-A6F0-D42235881F88}" type="datetime1">
              <a:rPr lang="en-US" smtClean="0"/>
              <a:t>10/1/2020</a:t>
            </a:fld>
            <a:endParaRPr lang="en-US"/>
          </a:p>
        </p:txBody>
      </p:sp>
      <p:sp>
        <p:nvSpPr>
          <p:cNvPr id="5" name="Footer Placeholder 4">
            <a:extLst>
              <a:ext uri="{FF2B5EF4-FFF2-40B4-BE49-F238E27FC236}">
                <a16:creationId xmlns:a16="http://schemas.microsoft.com/office/drawing/2014/main" id="{7D2E3F5C-EC6B-48A3-AAF0-541C93A67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58FA77-54E0-42B3-AE14-90769AF7F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1D12C-74CB-41AB-A806-80E816F85481}" type="slidenum">
              <a:rPr lang="en-US" smtClean="0"/>
              <a:t>‹#›</a:t>
            </a:fld>
            <a:endParaRPr lang="en-US"/>
          </a:p>
        </p:txBody>
      </p:sp>
    </p:spTree>
    <p:extLst>
      <p:ext uri="{BB962C8B-B14F-4D97-AF65-F5344CB8AC3E}">
        <p14:creationId xmlns:p14="http://schemas.microsoft.com/office/powerpoint/2010/main" val="350060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tel.archives-ouvertes.fr/tel-00592091/file/Greg_memoire-version-for-final-printing-April-2011.pdf"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el.archives-ouvertes.fr/tel-00592091/file/Greg_memoire-version-for-final-printing-April-2011.pdf"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detector-cooling.web.cern.ch/fluidmaterial.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20.png"/><Relationship Id="rId1" Type="http://schemas.openxmlformats.org/officeDocument/2006/relationships/slideLayout" Target="../slideLayouts/slideLayout2.xml"/><Relationship Id="rId11" Type="http://schemas.openxmlformats.org/officeDocument/2006/relationships/image" Target="../media/image9.png"/><Relationship Id="rId5" Type="http://schemas.openxmlformats.org/officeDocument/2006/relationships/image" Target="../media/image70.png"/><Relationship Id="rId10" Type="http://schemas.openxmlformats.org/officeDocument/2006/relationships/image" Target="../media/image8.png"/><Relationship Id="rId4" Type="http://schemas.openxmlformats.org/officeDocument/2006/relationships/image" Target="../media/image260.png"/><Relationship Id="rId9" Type="http://schemas.openxmlformats.org/officeDocument/2006/relationships/image" Target="../media/image27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9724-95B0-423B-9F33-AC8410A2822C}"/>
              </a:ext>
            </a:extLst>
          </p:cNvPr>
          <p:cNvSpPr>
            <a:spLocks noGrp="1"/>
          </p:cNvSpPr>
          <p:nvPr>
            <p:ph type="ctrTitle"/>
          </p:nvPr>
        </p:nvSpPr>
        <p:spPr/>
        <p:txBody>
          <a:bodyPr/>
          <a:lstStyle/>
          <a:p>
            <a:r>
              <a:rPr lang="en-US" dirty="0"/>
              <a:t>EIC Barrel RICH</a:t>
            </a:r>
          </a:p>
        </p:txBody>
      </p:sp>
      <p:sp>
        <p:nvSpPr>
          <p:cNvPr id="3" name="Subtitle 2">
            <a:extLst>
              <a:ext uri="{FF2B5EF4-FFF2-40B4-BE49-F238E27FC236}">
                <a16:creationId xmlns:a16="http://schemas.microsoft.com/office/drawing/2014/main" id="{5BA61B64-72EB-44AE-AECD-E4DCB56BC2D2}"/>
              </a:ext>
            </a:extLst>
          </p:cNvPr>
          <p:cNvSpPr>
            <a:spLocks noGrp="1"/>
          </p:cNvSpPr>
          <p:nvPr>
            <p:ph type="subTitle" idx="1"/>
          </p:nvPr>
        </p:nvSpPr>
        <p:spPr>
          <a:xfrm>
            <a:off x="1524000" y="3602038"/>
            <a:ext cx="9144000" cy="2570162"/>
          </a:xfrm>
        </p:spPr>
        <p:txBody>
          <a:bodyPr>
            <a:normAutofit/>
          </a:bodyPr>
          <a:lstStyle/>
          <a:p>
            <a:r>
              <a:rPr lang="en-US" dirty="0"/>
              <a:t>Henry Klest and Tom </a:t>
            </a:r>
            <a:r>
              <a:rPr lang="en-US" dirty="0" err="1"/>
              <a:t>Hemmick</a:t>
            </a:r>
            <a:endParaRPr lang="en-US" dirty="0"/>
          </a:p>
          <a:p>
            <a:pPr algn="l"/>
            <a:endParaRPr lang="en-US" dirty="0"/>
          </a:p>
          <a:p>
            <a:r>
              <a:rPr lang="en-US" dirty="0"/>
              <a:t>DISCLAIMER: Many things in this talk are speculative and depend on further R&amp;D. </a:t>
            </a:r>
          </a:p>
        </p:txBody>
      </p:sp>
      <p:pic>
        <p:nvPicPr>
          <p:cNvPr id="4" name="Picture 3">
            <a:extLst>
              <a:ext uri="{FF2B5EF4-FFF2-40B4-BE49-F238E27FC236}">
                <a16:creationId xmlns:a16="http://schemas.microsoft.com/office/drawing/2014/main" id="{D9D1A27E-2478-442B-AE5B-D1CC21F9A2C4}"/>
              </a:ext>
            </a:extLst>
          </p:cNvPr>
          <p:cNvPicPr>
            <a:picLocks noChangeAspect="1"/>
          </p:cNvPicPr>
          <p:nvPr/>
        </p:nvPicPr>
        <p:blipFill>
          <a:blip r:embed="rId2"/>
          <a:stretch>
            <a:fillRect/>
          </a:stretch>
        </p:blipFill>
        <p:spPr>
          <a:xfrm>
            <a:off x="4615559" y="265959"/>
            <a:ext cx="3244298" cy="1892507"/>
          </a:xfrm>
          <a:prstGeom prst="rect">
            <a:avLst/>
          </a:prstGeom>
        </p:spPr>
      </p:pic>
      <p:pic>
        <p:nvPicPr>
          <p:cNvPr id="6" name="Picture 5" descr="Logo, company name&#10;&#10;Description automatically generated">
            <a:extLst>
              <a:ext uri="{FF2B5EF4-FFF2-40B4-BE49-F238E27FC236}">
                <a16:creationId xmlns:a16="http://schemas.microsoft.com/office/drawing/2014/main" id="{7E8D5EBA-E568-44B6-A74F-2A020075C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7" y="5349875"/>
            <a:ext cx="1736436" cy="1432560"/>
          </a:xfrm>
          <a:prstGeom prst="rect">
            <a:avLst/>
          </a:prstGeom>
        </p:spPr>
      </p:pic>
      <p:sp>
        <p:nvSpPr>
          <p:cNvPr id="7" name="Slide Number Placeholder 6">
            <a:extLst>
              <a:ext uri="{FF2B5EF4-FFF2-40B4-BE49-F238E27FC236}">
                <a16:creationId xmlns:a16="http://schemas.microsoft.com/office/drawing/2014/main" id="{EE74E5F0-FCDD-4EBC-A900-EF5B9B51F24D}"/>
              </a:ext>
            </a:extLst>
          </p:cNvPr>
          <p:cNvSpPr>
            <a:spLocks noGrp="1"/>
          </p:cNvSpPr>
          <p:nvPr>
            <p:ph type="sldNum" sz="quarter" idx="12"/>
          </p:nvPr>
        </p:nvSpPr>
        <p:spPr/>
        <p:txBody>
          <a:bodyPr/>
          <a:lstStyle/>
          <a:p>
            <a:fld id="{4C01D12C-74CB-41AB-A806-80E816F85481}" type="slidenum">
              <a:rPr lang="en-US" smtClean="0"/>
              <a:t>1</a:t>
            </a:fld>
            <a:endParaRPr lang="en-US"/>
          </a:p>
        </p:txBody>
      </p:sp>
      <p:sp>
        <p:nvSpPr>
          <p:cNvPr id="5" name="TextBox 4">
            <a:extLst>
              <a:ext uri="{FF2B5EF4-FFF2-40B4-BE49-F238E27FC236}">
                <a16:creationId xmlns:a16="http://schemas.microsoft.com/office/drawing/2014/main" id="{36BC200C-1AF7-4F94-81C6-0484D0F520CF}"/>
              </a:ext>
            </a:extLst>
          </p:cNvPr>
          <p:cNvSpPr txBox="1"/>
          <p:nvPr/>
        </p:nvSpPr>
        <p:spPr>
          <a:xfrm>
            <a:off x="8353426" y="265959"/>
            <a:ext cx="3467100" cy="1200329"/>
          </a:xfrm>
          <a:prstGeom prst="rect">
            <a:avLst/>
          </a:prstGeom>
          <a:noFill/>
        </p:spPr>
        <p:txBody>
          <a:bodyPr wrap="square" rtlCol="0">
            <a:spAutoFit/>
          </a:bodyPr>
          <a:lstStyle/>
          <a:p>
            <a:r>
              <a:rPr lang="en-US" dirty="0"/>
              <a:t>Goal: Investigate the feasibility of a Barrel RICH detector for pi/k separation beyond 10 GeV/c, as well as </a:t>
            </a:r>
            <a:r>
              <a:rPr lang="en-US" dirty="0" err="1"/>
              <a:t>eID</a:t>
            </a:r>
            <a:r>
              <a:rPr lang="en-US" dirty="0"/>
              <a:t> up to 4 GeV/c. </a:t>
            </a:r>
          </a:p>
        </p:txBody>
      </p:sp>
    </p:spTree>
    <p:extLst>
      <p:ext uri="{BB962C8B-B14F-4D97-AF65-F5344CB8AC3E}">
        <p14:creationId xmlns:p14="http://schemas.microsoft.com/office/powerpoint/2010/main" val="344544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1053-AEF8-467B-A6A6-E396FB31A0FC}"/>
              </a:ext>
            </a:extLst>
          </p:cNvPr>
          <p:cNvSpPr>
            <a:spLocks noGrp="1"/>
          </p:cNvSpPr>
          <p:nvPr>
            <p:ph type="title"/>
          </p:nvPr>
        </p:nvSpPr>
        <p:spPr>
          <a:xfrm>
            <a:off x="142875" y="191282"/>
            <a:ext cx="10515600" cy="1325563"/>
          </a:xfrm>
        </p:spPr>
        <p:txBody>
          <a:bodyPr/>
          <a:lstStyle/>
          <a:p>
            <a:r>
              <a:rPr lang="en-US" dirty="0"/>
              <a:t>Nominal design</a:t>
            </a:r>
            <a:br>
              <a:rPr lang="en-US" dirty="0"/>
            </a:br>
            <a:r>
              <a:rPr lang="en-US" dirty="0"/>
              <a:t>in Simulation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325E55-5A3B-43C5-AA8B-3D45AC7DEB66}"/>
                  </a:ext>
                </a:extLst>
              </p:cNvPr>
              <p:cNvSpPr>
                <a:spLocks noGrp="1"/>
              </p:cNvSpPr>
              <p:nvPr>
                <p:ph idx="1"/>
              </p:nvPr>
            </p:nvSpPr>
            <p:spPr>
              <a:xfrm>
                <a:off x="142875" y="2315380"/>
                <a:ext cx="9753162" cy="4351338"/>
              </a:xfrm>
            </p:spPr>
            <p:txBody>
              <a:bodyPr>
                <a:normAutofit fontScale="92500" lnSpcReduction="10000"/>
              </a:bodyPr>
              <a:lstStyle/>
              <a:p>
                <a:r>
                  <a:rPr lang="en-US" dirty="0"/>
                  <a:t>Need to make best possible use of radial space, need to know how compact this can be and still get enough photons.</a:t>
                </a:r>
              </a:p>
              <a:p>
                <a:pPr lvl="1"/>
                <a:r>
                  <a:rPr lang="en-US" dirty="0"/>
                  <a:t>Greater length means greater bending of a track.</a:t>
                </a:r>
              </a:p>
              <a:p>
                <a:pPr lvl="2"/>
                <a:r>
                  <a:rPr lang="en-US" dirty="0"/>
                  <a:t>Thus the “Normal” RICH strategy of increasing radiator length is less efficient</a:t>
                </a:r>
              </a:p>
              <a:p>
                <a:pPr lvl="1"/>
                <a:r>
                  <a:rPr lang="en-US" dirty="0"/>
                  <a:t>Pressurizing a heavy gas is a good option</a:t>
                </a:r>
              </a:p>
              <a:p>
                <a:pPr lvl="2"/>
                <a:r>
                  <a:rPr lang="en-US" dirty="0"/>
                  <a:t>Note that this is necessary both to get enough photons, as well as getting the kaon threshold close to the DIRC 3-sigma k/pi separation momentum of ~6 GeV/c to provide consistent positive PID at all momenta up to 15 GeV/c</a:t>
                </a:r>
              </a:p>
              <a:p>
                <a:pPr lvl="1"/>
                <a:r>
                  <a:rPr lang="en-US" dirty="0"/>
                  <a:t>Also note that radiator length increases slightly with increasing |</a:t>
                </a:r>
                <a:r>
                  <a:rPr lang="el-GR" dirty="0"/>
                  <a:t>η</a:t>
                </a:r>
                <a:r>
                  <a:rPr lang="en-US" dirty="0"/>
                  <a:t>|, all lengths quoted for </a:t>
                </a:r>
                <a:r>
                  <a:rPr lang="el-GR" dirty="0"/>
                  <a:t>η</a:t>
                </a:r>
                <a:r>
                  <a:rPr lang="en-US" dirty="0"/>
                  <a:t> = 0.</a:t>
                </a:r>
              </a:p>
              <a:p>
                <a:r>
                  <a:rPr lang="en-US" dirty="0"/>
                  <a:t>Silicon tracker gives excellent pointing resolution into RICH</a:t>
                </a:r>
              </a:p>
              <a:p>
                <a:r>
                  <a:rPr lang="en-US" dirty="0"/>
                  <a:t>Lower B-field and length is better, decreased </a:t>
                </a:r>
                <a14:m>
                  <m:oMath xmlns:m="http://schemas.openxmlformats.org/officeDocument/2006/math">
                    <m:nary>
                      <m:naryPr>
                        <m:limLoc m:val="undOvr"/>
                        <m:subHide m:val="on"/>
                        <m:supHide m:val="on"/>
                        <m:ctrlPr>
                          <a:rPr lang="en-US" sz="2800" i="1" smtClean="0">
                            <a:latin typeface="Cambria Math" panose="02040503050406030204" pitchFamily="18" charset="0"/>
                          </a:rPr>
                        </m:ctrlPr>
                      </m:naryPr>
                      <m:sub/>
                      <m:sup/>
                      <m:e>
                        <m:r>
                          <a:rPr lang="en-US" sz="2800" b="0" i="1" smtClean="0">
                            <a:latin typeface="Cambria Math" panose="02040503050406030204" pitchFamily="18" charset="0"/>
                          </a:rPr>
                          <m:t>𝐵</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𝑑𝑙</m:t>
                        </m:r>
                      </m:e>
                    </m:nary>
                  </m:oMath>
                </a14:m>
                <a:endParaRPr lang="en-US" dirty="0"/>
              </a:p>
              <a:p>
                <a:pPr lvl="1"/>
                <a:r>
                  <a:rPr lang="en-US" dirty="0"/>
                  <a:t>This brings about a radical idea from Tom</a:t>
                </a:r>
              </a:p>
            </p:txBody>
          </p:sp>
        </mc:Choice>
        <mc:Fallback xmlns="">
          <p:sp>
            <p:nvSpPr>
              <p:cNvPr id="3" name="Content Placeholder 2">
                <a:extLst>
                  <a:ext uri="{FF2B5EF4-FFF2-40B4-BE49-F238E27FC236}">
                    <a16:creationId xmlns:a16="http://schemas.microsoft.com/office/drawing/2014/main" id="{1F325E55-5A3B-43C5-AA8B-3D45AC7DEB66}"/>
                  </a:ext>
                </a:extLst>
              </p:cNvPr>
              <p:cNvSpPr>
                <a:spLocks noGrp="1" noRot="1" noChangeAspect="1" noMove="1" noResize="1" noEditPoints="1" noAdjustHandles="1" noChangeArrowheads="1" noChangeShapeType="1" noTextEdit="1"/>
              </p:cNvSpPr>
              <p:nvPr>
                <p:ph idx="1"/>
              </p:nvPr>
            </p:nvSpPr>
            <p:spPr>
              <a:xfrm>
                <a:off x="142875" y="2315380"/>
                <a:ext cx="9753162" cy="4351338"/>
              </a:xfrm>
              <a:blipFill>
                <a:blip r:embed="rId2"/>
                <a:stretch>
                  <a:fillRect l="-938" t="-2801" r="-1063" b="-196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E246B69-EB1A-48A4-9AF9-E3FA99AC2488}"/>
              </a:ext>
            </a:extLst>
          </p:cNvPr>
          <p:cNvGrpSpPr/>
          <p:nvPr/>
        </p:nvGrpSpPr>
        <p:grpSpPr>
          <a:xfrm>
            <a:off x="3940074" y="191282"/>
            <a:ext cx="7799741" cy="1310680"/>
            <a:chOff x="3002280" y="1950149"/>
            <a:chExt cx="8351520" cy="1598359"/>
          </a:xfrm>
        </p:grpSpPr>
        <p:pic>
          <p:nvPicPr>
            <p:cNvPr id="5" name="Picture 2" descr="Cherenkov ring imaging (Chapter 14) - Gaseous Radiation Detectors">
              <a:extLst>
                <a:ext uri="{FF2B5EF4-FFF2-40B4-BE49-F238E27FC236}">
                  <a16:creationId xmlns:a16="http://schemas.microsoft.com/office/drawing/2014/main" id="{AD2608F0-F0F2-469B-9DAC-F256867164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195"/>
            <a:stretch/>
          </p:blipFill>
          <p:spPr bwMode="auto">
            <a:xfrm>
              <a:off x="3002280" y="1950149"/>
              <a:ext cx="8351520" cy="15652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E10FCD6-B40C-439F-A900-CC74A072A40C}"/>
                </a:ext>
              </a:extLst>
            </p:cNvPr>
            <p:cNvGrpSpPr/>
            <p:nvPr/>
          </p:nvGrpSpPr>
          <p:grpSpPr>
            <a:xfrm>
              <a:off x="4074160" y="3404046"/>
              <a:ext cx="6008370" cy="144462"/>
              <a:chOff x="4074160" y="3404046"/>
              <a:chExt cx="6008370" cy="144462"/>
            </a:xfrm>
          </p:grpSpPr>
          <p:sp>
            <p:nvSpPr>
              <p:cNvPr id="15" name="Rectangle 14">
                <a:extLst>
                  <a:ext uri="{FF2B5EF4-FFF2-40B4-BE49-F238E27FC236}">
                    <a16:creationId xmlns:a16="http://schemas.microsoft.com/office/drawing/2014/main" id="{54404444-7284-4B20-9D26-11BB633BCBA5}"/>
                  </a:ext>
                </a:extLst>
              </p:cNvPr>
              <p:cNvSpPr/>
              <p:nvPr/>
            </p:nvSpPr>
            <p:spPr>
              <a:xfrm>
                <a:off x="4074160" y="3429000"/>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8421FA-D57E-43BA-9F59-21CD4DA34B58}"/>
                  </a:ext>
                </a:extLst>
              </p:cNvPr>
              <p:cNvSpPr/>
              <p:nvPr/>
            </p:nvSpPr>
            <p:spPr>
              <a:xfrm rot="244709">
                <a:off x="4988560" y="3409950"/>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1B1C5-4BD7-4D65-979A-AA5F049FE2DC}"/>
                  </a:ext>
                </a:extLst>
              </p:cNvPr>
              <p:cNvSpPr/>
              <p:nvPr/>
            </p:nvSpPr>
            <p:spPr>
              <a:xfrm rot="577436">
                <a:off x="6026785" y="3420809"/>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B61E66C-2EF3-44FE-BB4D-1825E5053AC8}"/>
                  </a:ext>
                </a:extLst>
              </p:cNvPr>
              <p:cNvSpPr/>
              <p:nvPr/>
            </p:nvSpPr>
            <p:spPr>
              <a:xfrm rot="991661">
                <a:off x="6974840" y="3404046"/>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878F31-2037-46E9-A871-B8A582DD2C65}"/>
                  </a:ext>
                </a:extLst>
              </p:cNvPr>
              <p:cNvSpPr/>
              <p:nvPr/>
            </p:nvSpPr>
            <p:spPr>
              <a:xfrm rot="1526315">
                <a:off x="8368030" y="3449384"/>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3765CC-0075-4032-A1DF-12E76E0FCC74}"/>
                  </a:ext>
                </a:extLst>
              </p:cNvPr>
              <p:cNvSpPr/>
              <p:nvPr/>
            </p:nvSpPr>
            <p:spPr>
              <a:xfrm rot="1912882">
                <a:off x="9676130" y="3449384"/>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 name="Rectangle 21">
            <a:extLst>
              <a:ext uri="{FF2B5EF4-FFF2-40B4-BE49-F238E27FC236}">
                <a16:creationId xmlns:a16="http://schemas.microsoft.com/office/drawing/2014/main" id="{A8723118-A898-4853-9FC5-EA2DA6169568}"/>
              </a:ext>
            </a:extLst>
          </p:cNvPr>
          <p:cNvSpPr/>
          <p:nvPr/>
        </p:nvSpPr>
        <p:spPr>
          <a:xfrm>
            <a:off x="9896037" y="1962572"/>
            <a:ext cx="466725"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ADEF1D2-041C-4721-8CEF-6E8795ABA564}"/>
              </a:ext>
            </a:extLst>
          </p:cNvPr>
          <p:cNvSpPr txBox="1"/>
          <p:nvPr/>
        </p:nvSpPr>
        <p:spPr>
          <a:xfrm>
            <a:off x="10344150" y="1841289"/>
            <a:ext cx="1847850" cy="369332"/>
          </a:xfrm>
          <a:prstGeom prst="rect">
            <a:avLst/>
          </a:prstGeom>
          <a:noFill/>
        </p:spPr>
        <p:txBody>
          <a:bodyPr wrap="square" rtlCol="0">
            <a:spAutoFit/>
          </a:bodyPr>
          <a:lstStyle/>
          <a:p>
            <a:r>
              <a:rPr lang="en-US" dirty="0"/>
              <a:t>= Photodetector</a:t>
            </a:r>
          </a:p>
        </p:txBody>
      </p:sp>
      <p:sp>
        <p:nvSpPr>
          <p:cNvPr id="6" name="Slide Number Placeholder 5">
            <a:extLst>
              <a:ext uri="{FF2B5EF4-FFF2-40B4-BE49-F238E27FC236}">
                <a16:creationId xmlns:a16="http://schemas.microsoft.com/office/drawing/2014/main" id="{CD788BB4-9F77-491F-BD99-925C12E0C378}"/>
              </a:ext>
            </a:extLst>
          </p:cNvPr>
          <p:cNvSpPr>
            <a:spLocks noGrp="1"/>
          </p:cNvSpPr>
          <p:nvPr>
            <p:ph type="sldNum" sz="quarter" idx="12"/>
          </p:nvPr>
        </p:nvSpPr>
        <p:spPr/>
        <p:txBody>
          <a:bodyPr/>
          <a:lstStyle/>
          <a:p>
            <a:fld id="{4C01D12C-74CB-41AB-A806-80E816F85481}" type="slidenum">
              <a:rPr lang="en-US" smtClean="0"/>
              <a:t>10</a:t>
            </a:fld>
            <a:endParaRPr lang="en-US"/>
          </a:p>
        </p:txBody>
      </p:sp>
      <p:sp>
        <p:nvSpPr>
          <p:cNvPr id="9" name="TextBox 8">
            <a:extLst>
              <a:ext uri="{FF2B5EF4-FFF2-40B4-BE49-F238E27FC236}">
                <a16:creationId xmlns:a16="http://schemas.microsoft.com/office/drawing/2014/main" id="{A8FEE288-0274-4BDA-8115-F0CC7905DD73}"/>
              </a:ext>
            </a:extLst>
          </p:cNvPr>
          <p:cNvSpPr txBox="1"/>
          <p:nvPr/>
        </p:nvSpPr>
        <p:spPr>
          <a:xfrm>
            <a:off x="10344150" y="48403"/>
            <a:ext cx="1732345" cy="246221"/>
          </a:xfrm>
          <a:prstGeom prst="rect">
            <a:avLst/>
          </a:prstGeom>
          <a:noFill/>
        </p:spPr>
        <p:txBody>
          <a:bodyPr wrap="square" rtlCol="0">
            <a:spAutoFit/>
          </a:bodyPr>
          <a:lstStyle/>
          <a:p>
            <a:r>
              <a:rPr lang="en-US" sz="1000" dirty="0"/>
              <a:t>1. Magnetic Field/2. Space</a:t>
            </a:r>
          </a:p>
        </p:txBody>
      </p:sp>
    </p:spTree>
    <p:extLst>
      <p:ext uri="{BB962C8B-B14F-4D97-AF65-F5344CB8AC3E}">
        <p14:creationId xmlns:p14="http://schemas.microsoft.com/office/powerpoint/2010/main" val="77679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E8A4-6609-431E-897B-12DB08BFF992}"/>
              </a:ext>
            </a:extLst>
          </p:cNvPr>
          <p:cNvSpPr>
            <a:spLocks noGrp="1"/>
          </p:cNvSpPr>
          <p:nvPr>
            <p:ph type="title"/>
          </p:nvPr>
        </p:nvSpPr>
        <p:spPr>
          <a:xfrm>
            <a:off x="838200" y="-282575"/>
            <a:ext cx="10515600" cy="1325563"/>
          </a:xfrm>
        </p:spPr>
        <p:txBody>
          <a:bodyPr/>
          <a:lstStyle/>
          <a:p>
            <a:r>
              <a:rPr lang="en-US" dirty="0"/>
              <a:t>Two of them!</a:t>
            </a:r>
          </a:p>
        </p:txBody>
      </p:sp>
      <p:sp>
        <p:nvSpPr>
          <p:cNvPr id="3" name="Content Placeholder 2">
            <a:extLst>
              <a:ext uri="{FF2B5EF4-FFF2-40B4-BE49-F238E27FC236}">
                <a16:creationId xmlns:a16="http://schemas.microsoft.com/office/drawing/2014/main" id="{92DEF530-AF35-45FB-89CE-3369B717B907}"/>
              </a:ext>
            </a:extLst>
          </p:cNvPr>
          <p:cNvSpPr>
            <a:spLocks noGrp="1"/>
          </p:cNvSpPr>
          <p:nvPr>
            <p:ph idx="1"/>
          </p:nvPr>
        </p:nvSpPr>
        <p:spPr>
          <a:xfrm>
            <a:off x="838200" y="646990"/>
            <a:ext cx="10515600" cy="4351338"/>
          </a:xfrm>
        </p:spPr>
        <p:txBody>
          <a:bodyPr/>
          <a:lstStyle/>
          <a:p>
            <a:pPr marL="0" indent="0">
              <a:buNone/>
            </a:pPr>
            <a:r>
              <a:rPr lang="en-US" dirty="0"/>
              <a:t>Cutting length in half improves bending resolution contribution by a factor of 2. </a:t>
            </a:r>
          </a:p>
          <a:p>
            <a:pPr marL="0" indent="0">
              <a:buNone/>
            </a:pPr>
            <a:r>
              <a:rPr lang="en-US" dirty="0"/>
              <a:t>Can share a gas volume, provide 2 independent measurements of radius if you can get enough photons.</a:t>
            </a:r>
          </a:p>
          <a:p>
            <a:pPr marL="0" indent="0">
              <a:buNone/>
            </a:pPr>
            <a:r>
              <a:rPr lang="en-US" dirty="0"/>
              <a:t>With pressurized gas, could get enough photons in ~20 cm.</a:t>
            </a:r>
          </a:p>
          <a:p>
            <a:pPr marL="0" indent="0">
              <a:buNone/>
            </a:pPr>
            <a:r>
              <a:rPr lang="en-US" dirty="0"/>
              <a:t>Downside: more mirrors and more photodetectors = more $$$</a:t>
            </a:r>
          </a:p>
          <a:p>
            <a:pPr marL="0" indent="0">
              <a:buNone/>
            </a:pPr>
            <a:r>
              <a:rPr lang="en-US" i="1" dirty="0"/>
              <a:t>Impact of having 2 layers not in simulation, all results shown are for a single layer only.</a:t>
            </a:r>
          </a:p>
        </p:txBody>
      </p:sp>
      <p:grpSp>
        <p:nvGrpSpPr>
          <p:cNvPr id="18" name="Group 17">
            <a:extLst>
              <a:ext uri="{FF2B5EF4-FFF2-40B4-BE49-F238E27FC236}">
                <a16:creationId xmlns:a16="http://schemas.microsoft.com/office/drawing/2014/main" id="{7D0F9479-02F1-4F66-901B-F61C7E270476}"/>
              </a:ext>
            </a:extLst>
          </p:cNvPr>
          <p:cNvGrpSpPr/>
          <p:nvPr/>
        </p:nvGrpSpPr>
        <p:grpSpPr>
          <a:xfrm>
            <a:off x="1077495" y="4248150"/>
            <a:ext cx="7809230" cy="2359025"/>
            <a:chOff x="2992120" y="1950149"/>
            <a:chExt cx="8361680" cy="2876803"/>
          </a:xfrm>
        </p:grpSpPr>
        <p:pic>
          <p:nvPicPr>
            <p:cNvPr id="2050" name="Picture 2" descr="Cherenkov ring imaging (Chapter 14) - Gaseous Radiation Detectors">
              <a:extLst>
                <a:ext uri="{FF2B5EF4-FFF2-40B4-BE49-F238E27FC236}">
                  <a16:creationId xmlns:a16="http://schemas.microsoft.com/office/drawing/2014/main" id="{E284BE07-0F86-4D21-A7D7-45FC11D4A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195"/>
            <a:stretch/>
          </p:blipFill>
          <p:spPr bwMode="auto">
            <a:xfrm>
              <a:off x="3002280" y="1950149"/>
              <a:ext cx="8351520" cy="1565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renkov ring imaging (Chapter 14) - Gaseous Radiation Detectors">
              <a:extLst>
                <a:ext uri="{FF2B5EF4-FFF2-40B4-BE49-F238E27FC236}">
                  <a16:creationId xmlns:a16="http://schemas.microsoft.com/office/drawing/2014/main" id="{2B2BB756-D5AA-4111-93A6-72D9E81FBE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12" b="60194"/>
            <a:stretch/>
          </p:blipFill>
          <p:spPr bwMode="auto">
            <a:xfrm>
              <a:off x="2992120" y="3528124"/>
              <a:ext cx="8351520" cy="122659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385ACD0-ED96-49C1-A82C-73AF5E782A8B}"/>
                </a:ext>
              </a:extLst>
            </p:cNvPr>
            <p:cNvGrpSpPr/>
            <p:nvPr/>
          </p:nvGrpSpPr>
          <p:grpSpPr>
            <a:xfrm>
              <a:off x="4074160" y="3404046"/>
              <a:ext cx="6008370" cy="144462"/>
              <a:chOff x="4074160" y="3404046"/>
              <a:chExt cx="6008370" cy="144462"/>
            </a:xfrm>
          </p:grpSpPr>
          <p:sp>
            <p:nvSpPr>
              <p:cNvPr id="6" name="Rectangle 5">
                <a:extLst>
                  <a:ext uri="{FF2B5EF4-FFF2-40B4-BE49-F238E27FC236}">
                    <a16:creationId xmlns:a16="http://schemas.microsoft.com/office/drawing/2014/main" id="{DF91A058-D98F-4012-9329-3F9C4A4BB7DB}"/>
                  </a:ext>
                </a:extLst>
              </p:cNvPr>
              <p:cNvSpPr/>
              <p:nvPr/>
            </p:nvSpPr>
            <p:spPr>
              <a:xfrm>
                <a:off x="4074160" y="3429000"/>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963A0C-E2EC-42C7-A52C-AD52B912D3C2}"/>
                  </a:ext>
                </a:extLst>
              </p:cNvPr>
              <p:cNvSpPr/>
              <p:nvPr/>
            </p:nvSpPr>
            <p:spPr>
              <a:xfrm rot="244709">
                <a:off x="4988560" y="3409950"/>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830924-578F-4C9A-BFB8-BA61645BFD39}"/>
                  </a:ext>
                </a:extLst>
              </p:cNvPr>
              <p:cNvSpPr/>
              <p:nvPr/>
            </p:nvSpPr>
            <p:spPr>
              <a:xfrm rot="577436">
                <a:off x="6026785" y="3420809"/>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6E4F3C-4DD9-4338-8028-AD96B4AC28FB}"/>
                  </a:ext>
                </a:extLst>
              </p:cNvPr>
              <p:cNvSpPr/>
              <p:nvPr/>
            </p:nvSpPr>
            <p:spPr>
              <a:xfrm rot="991661">
                <a:off x="6974840" y="3404046"/>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853CD0-468D-41FD-B849-9FABEB05C92F}"/>
                  </a:ext>
                </a:extLst>
              </p:cNvPr>
              <p:cNvSpPr/>
              <p:nvPr/>
            </p:nvSpPr>
            <p:spPr>
              <a:xfrm rot="1526315">
                <a:off x="8368030" y="3449384"/>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F048DF-8A04-4C38-BFD3-1AFCF195F7DF}"/>
                  </a:ext>
                </a:extLst>
              </p:cNvPr>
              <p:cNvSpPr/>
              <p:nvPr/>
            </p:nvSpPr>
            <p:spPr>
              <a:xfrm rot="1912882">
                <a:off x="9676130" y="3449384"/>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A0FF114A-5FFE-4EFC-8F41-8F2F8B037844}"/>
                </a:ext>
              </a:extLst>
            </p:cNvPr>
            <p:cNvGrpSpPr/>
            <p:nvPr/>
          </p:nvGrpSpPr>
          <p:grpSpPr>
            <a:xfrm>
              <a:off x="4074160" y="4682490"/>
              <a:ext cx="6008370" cy="144462"/>
              <a:chOff x="4074160" y="3404046"/>
              <a:chExt cx="6008370" cy="144462"/>
            </a:xfrm>
          </p:grpSpPr>
          <p:sp>
            <p:nvSpPr>
              <p:cNvPr id="20" name="Rectangle 19">
                <a:extLst>
                  <a:ext uri="{FF2B5EF4-FFF2-40B4-BE49-F238E27FC236}">
                    <a16:creationId xmlns:a16="http://schemas.microsoft.com/office/drawing/2014/main" id="{17D71F72-0843-49B3-B126-039EE2039BD8}"/>
                  </a:ext>
                </a:extLst>
              </p:cNvPr>
              <p:cNvSpPr/>
              <p:nvPr/>
            </p:nvSpPr>
            <p:spPr>
              <a:xfrm>
                <a:off x="4074160" y="3429000"/>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10F4DDB-ECA4-4136-8672-F2FE55D501AF}"/>
                  </a:ext>
                </a:extLst>
              </p:cNvPr>
              <p:cNvSpPr/>
              <p:nvPr/>
            </p:nvSpPr>
            <p:spPr>
              <a:xfrm rot="244709">
                <a:off x="4988560" y="3409950"/>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68C97E8-DCFA-4064-A678-FDF83942DF3F}"/>
                  </a:ext>
                </a:extLst>
              </p:cNvPr>
              <p:cNvSpPr/>
              <p:nvPr/>
            </p:nvSpPr>
            <p:spPr>
              <a:xfrm rot="577436">
                <a:off x="6026785" y="3420809"/>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C05340-16CC-406D-A871-1935DDBC7A17}"/>
                  </a:ext>
                </a:extLst>
              </p:cNvPr>
              <p:cNvSpPr/>
              <p:nvPr/>
            </p:nvSpPr>
            <p:spPr>
              <a:xfrm rot="991661">
                <a:off x="6974840" y="3404046"/>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DCC5D5E-7275-468E-936C-1FB417C8D4D6}"/>
                  </a:ext>
                </a:extLst>
              </p:cNvPr>
              <p:cNvSpPr/>
              <p:nvPr/>
            </p:nvSpPr>
            <p:spPr>
              <a:xfrm rot="1526315">
                <a:off x="8368030" y="3449384"/>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F5CB531-A88B-40D8-AECD-EF7C031E09C4}"/>
                  </a:ext>
                </a:extLst>
              </p:cNvPr>
              <p:cNvSpPr/>
              <p:nvPr/>
            </p:nvSpPr>
            <p:spPr>
              <a:xfrm rot="1912882">
                <a:off x="9676130" y="3449384"/>
                <a:ext cx="406400" cy="9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a:extLst>
              <a:ext uri="{FF2B5EF4-FFF2-40B4-BE49-F238E27FC236}">
                <a16:creationId xmlns:a16="http://schemas.microsoft.com/office/drawing/2014/main" id="{480D7B8D-3FFC-4034-AE49-AC7F1669C5F7}"/>
              </a:ext>
            </a:extLst>
          </p:cNvPr>
          <p:cNvSpPr/>
          <p:nvPr/>
        </p:nvSpPr>
        <p:spPr>
          <a:xfrm>
            <a:off x="9610725" y="5505450"/>
            <a:ext cx="466725"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99A25EA-1873-4752-B202-BD8694AE70E6}"/>
              </a:ext>
            </a:extLst>
          </p:cNvPr>
          <p:cNvSpPr txBox="1"/>
          <p:nvPr/>
        </p:nvSpPr>
        <p:spPr>
          <a:xfrm>
            <a:off x="10067925" y="5378983"/>
            <a:ext cx="1847850" cy="369332"/>
          </a:xfrm>
          <a:prstGeom prst="rect">
            <a:avLst/>
          </a:prstGeom>
          <a:noFill/>
        </p:spPr>
        <p:txBody>
          <a:bodyPr wrap="square" rtlCol="0">
            <a:spAutoFit/>
          </a:bodyPr>
          <a:lstStyle/>
          <a:p>
            <a:r>
              <a:rPr lang="en-US" dirty="0"/>
              <a:t>= Photodetector</a:t>
            </a:r>
          </a:p>
        </p:txBody>
      </p:sp>
      <p:sp>
        <p:nvSpPr>
          <p:cNvPr id="5" name="Slide Number Placeholder 4">
            <a:extLst>
              <a:ext uri="{FF2B5EF4-FFF2-40B4-BE49-F238E27FC236}">
                <a16:creationId xmlns:a16="http://schemas.microsoft.com/office/drawing/2014/main" id="{5A48823B-8B95-489F-A68B-1C7C715EB877}"/>
              </a:ext>
            </a:extLst>
          </p:cNvPr>
          <p:cNvSpPr>
            <a:spLocks noGrp="1"/>
          </p:cNvSpPr>
          <p:nvPr>
            <p:ph type="sldNum" sz="quarter" idx="12"/>
          </p:nvPr>
        </p:nvSpPr>
        <p:spPr/>
        <p:txBody>
          <a:bodyPr/>
          <a:lstStyle/>
          <a:p>
            <a:fld id="{4C01D12C-74CB-41AB-A806-80E816F85481}" type="slidenum">
              <a:rPr lang="en-US" smtClean="0"/>
              <a:t>11</a:t>
            </a:fld>
            <a:endParaRPr lang="en-US"/>
          </a:p>
        </p:txBody>
      </p:sp>
      <p:sp>
        <p:nvSpPr>
          <p:cNvPr id="8" name="TextBox 7">
            <a:extLst>
              <a:ext uri="{FF2B5EF4-FFF2-40B4-BE49-F238E27FC236}">
                <a16:creationId xmlns:a16="http://schemas.microsoft.com/office/drawing/2014/main" id="{6E525BEF-3494-4152-B458-98F1F567EEC4}"/>
              </a:ext>
            </a:extLst>
          </p:cNvPr>
          <p:cNvSpPr txBox="1"/>
          <p:nvPr/>
        </p:nvSpPr>
        <p:spPr>
          <a:xfrm>
            <a:off x="10354277" y="13414"/>
            <a:ext cx="1999045" cy="246221"/>
          </a:xfrm>
          <a:prstGeom prst="rect">
            <a:avLst/>
          </a:prstGeom>
          <a:noFill/>
        </p:spPr>
        <p:txBody>
          <a:bodyPr wrap="square" rtlCol="0">
            <a:spAutoFit/>
          </a:bodyPr>
          <a:lstStyle/>
          <a:p>
            <a:r>
              <a:rPr lang="en-US" sz="1000" dirty="0"/>
              <a:t>1. Magnetic Field/2. Space</a:t>
            </a:r>
          </a:p>
        </p:txBody>
      </p:sp>
    </p:spTree>
    <p:extLst>
      <p:ext uri="{BB962C8B-B14F-4D97-AF65-F5344CB8AC3E}">
        <p14:creationId xmlns:p14="http://schemas.microsoft.com/office/powerpoint/2010/main" val="300672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F913D5-105A-4D91-9954-91589EEF6219}"/>
              </a:ext>
            </a:extLst>
          </p:cNvPr>
          <p:cNvPicPr>
            <a:picLocks noChangeAspect="1"/>
          </p:cNvPicPr>
          <p:nvPr/>
        </p:nvPicPr>
        <p:blipFill>
          <a:blip r:embed="rId2"/>
          <a:stretch>
            <a:fillRect/>
          </a:stretch>
        </p:blipFill>
        <p:spPr>
          <a:xfrm>
            <a:off x="8398434" y="4202991"/>
            <a:ext cx="3767114" cy="2153359"/>
          </a:xfrm>
          <a:prstGeom prst="rect">
            <a:avLst/>
          </a:prstGeom>
        </p:spPr>
      </p:pic>
      <p:sp>
        <p:nvSpPr>
          <p:cNvPr id="2" name="Title 1">
            <a:extLst>
              <a:ext uri="{FF2B5EF4-FFF2-40B4-BE49-F238E27FC236}">
                <a16:creationId xmlns:a16="http://schemas.microsoft.com/office/drawing/2014/main" id="{01B36B0F-5863-4B42-8E6B-6A4B41D4DC3D}"/>
              </a:ext>
            </a:extLst>
          </p:cNvPr>
          <p:cNvSpPr>
            <a:spLocks noGrp="1"/>
          </p:cNvSpPr>
          <p:nvPr>
            <p:ph type="title"/>
          </p:nvPr>
        </p:nvSpPr>
        <p:spPr>
          <a:xfrm>
            <a:off x="302142" y="-131113"/>
            <a:ext cx="10515600" cy="1325563"/>
          </a:xfrm>
        </p:spPr>
        <p:txBody>
          <a:bodyPr/>
          <a:lstStyle/>
          <a:p>
            <a:r>
              <a:rPr lang="en-US" dirty="0"/>
              <a:t>Photodetectors</a:t>
            </a:r>
          </a:p>
        </p:txBody>
      </p:sp>
      <p:sp>
        <p:nvSpPr>
          <p:cNvPr id="3" name="Content Placeholder 2">
            <a:extLst>
              <a:ext uri="{FF2B5EF4-FFF2-40B4-BE49-F238E27FC236}">
                <a16:creationId xmlns:a16="http://schemas.microsoft.com/office/drawing/2014/main" id="{82CCD2C3-FAB8-42E4-98A6-33171373540F}"/>
              </a:ext>
            </a:extLst>
          </p:cNvPr>
          <p:cNvSpPr>
            <a:spLocks noGrp="1"/>
          </p:cNvSpPr>
          <p:nvPr>
            <p:ph idx="1"/>
          </p:nvPr>
        </p:nvSpPr>
        <p:spPr>
          <a:xfrm>
            <a:off x="127000" y="1482292"/>
            <a:ext cx="8310842" cy="5381224"/>
          </a:xfrm>
        </p:spPr>
        <p:txBody>
          <a:bodyPr>
            <a:normAutofit fontScale="85000" lnSpcReduction="20000"/>
          </a:bodyPr>
          <a:lstStyle/>
          <a:p>
            <a:r>
              <a:rPr lang="en-US" dirty="0"/>
              <a:t>Only B-resistant technologies will operate in an optimal geometry (spherical mirrors w/ sensors pointed outwards) in the barrel. </a:t>
            </a:r>
          </a:p>
          <a:p>
            <a:pPr lvl="1"/>
            <a:r>
              <a:rPr lang="en-US" dirty="0" err="1"/>
              <a:t>SiPMs</a:t>
            </a:r>
            <a:r>
              <a:rPr lang="en-US" dirty="0"/>
              <a:t> are the primary choice considered here, but photocathode-coated MPGDs are a possible alternative if </a:t>
            </a:r>
            <a:r>
              <a:rPr lang="en-US" dirty="0" err="1"/>
              <a:t>SiPMs</a:t>
            </a:r>
            <a:r>
              <a:rPr lang="en-US" dirty="0"/>
              <a:t> are deemed infeasible.</a:t>
            </a:r>
          </a:p>
          <a:p>
            <a:r>
              <a:rPr lang="en-US" dirty="0" err="1"/>
              <a:t>SiPMs</a:t>
            </a:r>
            <a:r>
              <a:rPr lang="en-US" dirty="0"/>
              <a:t> benefit hugely from operating in the visible range, all gases are transparent and have negligible chromatic dispersion, less perfluorocarbon scintillation.</a:t>
            </a:r>
          </a:p>
          <a:p>
            <a:r>
              <a:rPr lang="en-US" dirty="0"/>
              <a:t>Beating down dark counts in </a:t>
            </a:r>
            <a:r>
              <a:rPr lang="en-US" dirty="0" err="1"/>
              <a:t>SiPMs</a:t>
            </a:r>
            <a:r>
              <a:rPr lang="en-US" dirty="0"/>
              <a:t> will be a formidable task.</a:t>
            </a:r>
          </a:p>
          <a:p>
            <a:pPr lvl="1"/>
            <a:r>
              <a:rPr lang="en-US" dirty="0"/>
              <a:t>Temperature, time resolution</a:t>
            </a:r>
          </a:p>
          <a:p>
            <a:r>
              <a:rPr lang="en-US" dirty="0"/>
              <a:t>UV photocathode coated MPGDs are also possible, but aren’t considered yet because of lack of accessible data on C3F8 gas.</a:t>
            </a:r>
          </a:p>
          <a:p>
            <a:pPr lvl="1"/>
            <a:r>
              <a:rPr lang="en-US" dirty="0"/>
              <a:t>In C4F10, transparency of gas in UV is too low. Needs to be measured for C3F8.</a:t>
            </a:r>
          </a:p>
          <a:p>
            <a:pPr lvl="1"/>
            <a:r>
              <a:rPr lang="en-US" dirty="0"/>
              <a:t>Low total photon yield, will need to reject track ionization as much as possible.</a:t>
            </a:r>
          </a:p>
          <a:p>
            <a:pPr lvl="1"/>
            <a:r>
              <a:rPr lang="en-US" dirty="0"/>
              <a:t>Pressurizing heavy gases exacerbates chromaticity, likely to be leading resolution term.</a:t>
            </a:r>
          </a:p>
        </p:txBody>
      </p:sp>
      <p:pic>
        <p:nvPicPr>
          <p:cNvPr id="3074" name="Picture 2" descr="MPPC S13360/S13362 series">
            <a:extLst>
              <a:ext uri="{FF2B5EF4-FFF2-40B4-BE49-F238E27FC236}">
                <a16:creationId xmlns:a16="http://schemas.microsoft.com/office/drawing/2014/main" id="{02D7B952-90AA-48C7-AF06-8428F1C56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282" y="116670"/>
            <a:ext cx="1241247" cy="1241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995E874-7036-4368-9E73-CAAB91BF36C1}"/>
              </a:ext>
            </a:extLst>
          </p:cNvPr>
          <p:cNvPicPr>
            <a:picLocks noChangeAspect="1"/>
          </p:cNvPicPr>
          <p:nvPr/>
        </p:nvPicPr>
        <p:blipFill>
          <a:blip r:embed="rId4"/>
          <a:stretch>
            <a:fillRect/>
          </a:stretch>
        </p:blipFill>
        <p:spPr>
          <a:xfrm>
            <a:off x="8814080" y="190500"/>
            <a:ext cx="3305966" cy="3025619"/>
          </a:xfrm>
          <a:prstGeom prst="rect">
            <a:avLst/>
          </a:prstGeom>
        </p:spPr>
      </p:pic>
      <p:grpSp>
        <p:nvGrpSpPr>
          <p:cNvPr id="11" name="Group 10">
            <a:extLst>
              <a:ext uri="{FF2B5EF4-FFF2-40B4-BE49-F238E27FC236}">
                <a16:creationId xmlns:a16="http://schemas.microsoft.com/office/drawing/2014/main" id="{91D7A28A-E35D-491C-B594-DDC50493627F}"/>
              </a:ext>
            </a:extLst>
          </p:cNvPr>
          <p:cNvGrpSpPr/>
          <p:nvPr/>
        </p:nvGrpSpPr>
        <p:grpSpPr>
          <a:xfrm>
            <a:off x="8238473" y="4013992"/>
            <a:ext cx="2686826" cy="2522691"/>
            <a:chOff x="8724813" y="3946979"/>
            <a:chExt cx="2500915" cy="1774349"/>
          </a:xfrm>
        </p:grpSpPr>
        <p:sp>
          <p:nvSpPr>
            <p:cNvPr id="6" name="TextBox 5">
              <a:extLst>
                <a:ext uri="{FF2B5EF4-FFF2-40B4-BE49-F238E27FC236}">
                  <a16:creationId xmlns:a16="http://schemas.microsoft.com/office/drawing/2014/main" id="{FC6F05B1-3FC7-4856-AC25-5F9327CD9415}"/>
                </a:ext>
              </a:extLst>
            </p:cNvPr>
            <p:cNvSpPr txBox="1"/>
            <p:nvPr/>
          </p:nvSpPr>
          <p:spPr>
            <a:xfrm>
              <a:off x="8724813" y="3946979"/>
              <a:ext cx="1728858" cy="173181"/>
            </a:xfrm>
            <a:prstGeom prst="rect">
              <a:avLst/>
            </a:prstGeom>
            <a:noFill/>
          </p:spPr>
          <p:txBody>
            <a:bodyPr wrap="square" rtlCol="0">
              <a:spAutoFit/>
            </a:bodyPr>
            <a:lstStyle/>
            <a:p>
              <a:r>
                <a:rPr lang="en-US" sz="1000" dirty="0"/>
                <a:t>Index of refraction, n-1</a:t>
              </a:r>
            </a:p>
          </p:txBody>
        </p:sp>
        <p:sp>
          <p:nvSpPr>
            <p:cNvPr id="7" name="TextBox 6">
              <a:extLst>
                <a:ext uri="{FF2B5EF4-FFF2-40B4-BE49-F238E27FC236}">
                  <a16:creationId xmlns:a16="http://schemas.microsoft.com/office/drawing/2014/main" id="{F102F2DF-0FF3-4C14-A15C-CB8A3926DFBB}"/>
                </a:ext>
              </a:extLst>
            </p:cNvPr>
            <p:cNvSpPr txBox="1"/>
            <p:nvPr/>
          </p:nvSpPr>
          <p:spPr>
            <a:xfrm>
              <a:off x="9708436" y="5548147"/>
              <a:ext cx="1517292" cy="173181"/>
            </a:xfrm>
            <a:prstGeom prst="rect">
              <a:avLst/>
            </a:prstGeom>
            <a:noFill/>
          </p:spPr>
          <p:txBody>
            <a:bodyPr wrap="square" rtlCol="0">
              <a:spAutoFit/>
            </a:bodyPr>
            <a:lstStyle/>
            <a:p>
              <a:r>
                <a:rPr lang="en-US" sz="1000" dirty="0"/>
                <a:t>Photon Wavelength (nm)</a:t>
              </a:r>
            </a:p>
          </p:txBody>
        </p:sp>
      </p:grpSp>
      <p:sp>
        <p:nvSpPr>
          <p:cNvPr id="12" name="TextBox 11">
            <a:extLst>
              <a:ext uri="{FF2B5EF4-FFF2-40B4-BE49-F238E27FC236}">
                <a16:creationId xmlns:a16="http://schemas.microsoft.com/office/drawing/2014/main" id="{A432764D-DC2C-4069-A737-5D95AD50A60E}"/>
              </a:ext>
            </a:extLst>
          </p:cNvPr>
          <p:cNvSpPr txBox="1"/>
          <p:nvPr/>
        </p:nvSpPr>
        <p:spPr>
          <a:xfrm>
            <a:off x="9639547" y="3197069"/>
            <a:ext cx="2571503" cy="646331"/>
          </a:xfrm>
          <a:prstGeom prst="rect">
            <a:avLst/>
          </a:prstGeom>
          <a:noFill/>
        </p:spPr>
        <p:txBody>
          <a:bodyPr wrap="square" rtlCol="0">
            <a:spAutoFit/>
          </a:bodyPr>
          <a:lstStyle/>
          <a:p>
            <a:r>
              <a:rPr lang="en-US" dirty="0"/>
              <a:t>Sample </a:t>
            </a:r>
            <a:r>
              <a:rPr lang="en-US" dirty="0" err="1"/>
              <a:t>SiPM</a:t>
            </a:r>
            <a:r>
              <a:rPr lang="en-US" dirty="0"/>
              <a:t> Photon detection efficiency </a:t>
            </a:r>
          </a:p>
        </p:txBody>
      </p:sp>
      <p:sp>
        <p:nvSpPr>
          <p:cNvPr id="8" name="Slide Number Placeholder 7">
            <a:extLst>
              <a:ext uri="{FF2B5EF4-FFF2-40B4-BE49-F238E27FC236}">
                <a16:creationId xmlns:a16="http://schemas.microsoft.com/office/drawing/2014/main" id="{7885178A-647C-47DD-96A9-000BEFBE4499}"/>
              </a:ext>
            </a:extLst>
          </p:cNvPr>
          <p:cNvSpPr>
            <a:spLocks noGrp="1"/>
          </p:cNvSpPr>
          <p:nvPr>
            <p:ph type="sldNum" sz="quarter" idx="12"/>
          </p:nvPr>
        </p:nvSpPr>
        <p:spPr/>
        <p:txBody>
          <a:bodyPr/>
          <a:lstStyle/>
          <a:p>
            <a:fld id="{4C01D12C-74CB-41AB-A806-80E816F85481}" type="slidenum">
              <a:rPr lang="en-US" smtClean="0"/>
              <a:t>12</a:t>
            </a:fld>
            <a:endParaRPr lang="en-US"/>
          </a:p>
        </p:txBody>
      </p:sp>
      <p:sp>
        <p:nvSpPr>
          <p:cNvPr id="9" name="TextBox 8">
            <a:extLst>
              <a:ext uri="{FF2B5EF4-FFF2-40B4-BE49-F238E27FC236}">
                <a16:creationId xmlns:a16="http://schemas.microsoft.com/office/drawing/2014/main" id="{2141C743-1425-4827-A34F-AE8E9B35E100}"/>
              </a:ext>
            </a:extLst>
          </p:cNvPr>
          <p:cNvSpPr txBox="1"/>
          <p:nvPr/>
        </p:nvSpPr>
        <p:spPr>
          <a:xfrm>
            <a:off x="10451295" y="2370"/>
            <a:ext cx="1714253" cy="246221"/>
          </a:xfrm>
          <a:prstGeom prst="rect">
            <a:avLst/>
          </a:prstGeom>
          <a:noFill/>
        </p:spPr>
        <p:txBody>
          <a:bodyPr wrap="square" rtlCol="0">
            <a:spAutoFit/>
          </a:bodyPr>
          <a:lstStyle/>
          <a:p>
            <a:r>
              <a:rPr lang="en-US" sz="1000" dirty="0"/>
              <a:t>3. Photodetectors</a:t>
            </a:r>
          </a:p>
        </p:txBody>
      </p:sp>
    </p:spTree>
    <p:extLst>
      <p:ext uri="{BB962C8B-B14F-4D97-AF65-F5344CB8AC3E}">
        <p14:creationId xmlns:p14="http://schemas.microsoft.com/office/powerpoint/2010/main" val="227126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A3AB2F-9EE2-44F3-B75C-ED3CC3DDC0F6}"/>
              </a:ext>
            </a:extLst>
          </p:cNvPr>
          <p:cNvPicPr>
            <a:picLocks noChangeAspect="1"/>
          </p:cNvPicPr>
          <p:nvPr/>
        </p:nvPicPr>
        <p:blipFill>
          <a:blip r:embed="rId2"/>
          <a:stretch>
            <a:fillRect/>
          </a:stretch>
        </p:blipFill>
        <p:spPr>
          <a:xfrm>
            <a:off x="1876426" y="1627964"/>
            <a:ext cx="8162924" cy="3410956"/>
          </a:xfrm>
          <a:prstGeom prst="rect">
            <a:avLst/>
          </a:prstGeom>
        </p:spPr>
      </p:pic>
      <p:grpSp>
        <p:nvGrpSpPr>
          <p:cNvPr id="4" name="Group 3">
            <a:extLst>
              <a:ext uri="{FF2B5EF4-FFF2-40B4-BE49-F238E27FC236}">
                <a16:creationId xmlns:a16="http://schemas.microsoft.com/office/drawing/2014/main" id="{84FA4ECC-31FF-4774-AC59-12A52FEBA24C}"/>
              </a:ext>
            </a:extLst>
          </p:cNvPr>
          <p:cNvGrpSpPr/>
          <p:nvPr/>
        </p:nvGrpSpPr>
        <p:grpSpPr>
          <a:xfrm>
            <a:off x="523874" y="1247591"/>
            <a:ext cx="6901845" cy="3952100"/>
            <a:chOff x="8489209" y="3936626"/>
            <a:chExt cx="2675029" cy="1469177"/>
          </a:xfrm>
        </p:grpSpPr>
        <p:sp>
          <p:nvSpPr>
            <p:cNvPr id="6" name="TextBox 5">
              <a:extLst>
                <a:ext uri="{FF2B5EF4-FFF2-40B4-BE49-F238E27FC236}">
                  <a16:creationId xmlns:a16="http://schemas.microsoft.com/office/drawing/2014/main" id="{0F60EA19-9BE8-4251-AE7E-F43A1E2E98E9}"/>
                </a:ext>
              </a:extLst>
            </p:cNvPr>
            <p:cNvSpPr txBox="1"/>
            <p:nvPr/>
          </p:nvSpPr>
          <p:spPr>
            <a:xfrm>
              <a:off x="8489209" y="3936626"/>
              <a:ext cx="838019" cy="125856"/>
            </a:xfrm>
            <a:prstGeom prst="rect">
              <a:avLst/>
            </a:prstGeom>
            <a:noFill/>
          </p:spPr>
          <p:txBody>
            <a:bodyPr wrap="square" rtlCol="0">
              <a:spAutoFit/>
            </a:bodyPr>
            <a:lstStyle/>
            <a:p>
              <a:r>
                <a:rPr lang="en-US" sz="1600" dirty="0"/>
                <a:t>Index of Refraction, n-1</a:t>
              </a:r>
            </a:p>
          </p:txBody>
        </p:sp>
        <p:sp>
          <p:nvSpPr>
            <p:cNvPr id="7" name="TextBox 6">
              <a:extLst>
                <a:ext uri="{FF2B5EF4-FFF2-40B4-BE49-F238E27FC236}">
                  <a16:creationId xmlns:a16="http://schemas.microsoft.com/office/drawing/2014/main" id="{51C45771-9A5D-466C-B1F5-A3C28C355A02}"/>
                </a:ext>
              </a:extLst>
            </p:cNvPr>
            <p:cNvSpPr txBox="1"/>
            <p:nvPr/>
          </p:nvSpPr>
          <p:spPr>
            <a:xfrm>
              <a:off x="10001035" y="5279947"/>
              <a:ext cx="1163203" cy="125856"/>
            </a:xfrm>
            <a:prstGeom prst="rect">
              <a:avLst/>
            </a:prstGeom>
            <a:noFill/>
          </p:spPr>
          <p:txBody>
            <a:bodyPr wrap="square" rtlCol="0">
              <a:spAutoFit/>
            </a:bodyPr>
            <a:lstStyle/>
            <a:p>
              <a:r>
                <a:rPr lang="en-US" sz="1600" dirty="0"/>
                <a:t>Photon Wavelength (nm)</a:t>
              </a:r>
            </a:p>
          </p:txBody>
        </p:sp>
      </p:grpSp>
      <p:sp>
        <p:nvSpPr>
          <p:cNvPr id="8" name="Rectangle 7">
            <a:extLst>
              <a:ext uri="{FF2B5EF4-FFF2-40B4-BE49-F238E27FC236}">
                <a16:creationId xmlns:a16="http://schemas.microsoft.com/office/drawing/2014/main" id="{78CBFE22-E38F-47BB-A04A-C1FA4BA71A0C}"/>
              </a:ext>
            </a:extLst>
          </p:cNvPr>
          <p:cNvSpPr/>
          <p:nvPr/>
        </p:nvSpPr>
        <p:spPr>
          <a:xfrm>
            <a:off x="2337231" y="2618929"/>
            <a:ext cx="463119" cy="212407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0AF673AC-2DFF-4414-994E-9EF74974EB10}"/>
              </a:ext>
            </a:extLst>
          </p:cNvPr>
          <p:cNvSpPr txBox="1"/>
          <p:nvPr/>
        </p:nvSpPr>
        <p:spPr>
          <a:xfrm>
            <a:off x="2519150" y="2108525"/>
            <a:ext cx="1495425" cy="523220"/>
          </a:xfrm>
          <a:prstGeom prst="rect">
            <a:avLst/>
          </a:prstGeom>
          <a:noFill/>
        </p:spPr>
        <p:txBody>
          <a:bodyPr wrap="square" rtlCol="0">
            <a:spAutoFit/>
          </a:bodyPr>
          <a:lstStyle/>
          <a:p>
            <a:r>
              <a:rPr lang="en-US" sz="1400" dirty="0" err="1"/>
              <a:t>CsI</a:t>
            </a:r>
            <a:r>
              <a:rPr lang="en-US" sz="1400" dirty="0"/>
              <a:t> Wavelength Window</a:t>
            </a:r>
          </a:p>
        </p:txBody>
      </p:sp>
      <p:sp>
        <p:nvSpPr>
          <p:cNvPr id="11" name="Rectangle 10">
            <a:extLst>
              <a:ext uri="{FF2B5EF4-FFF2-40B4-BE49-F238E27FC236}">
                <a16:creationId xmlns:a16="http://schemas.microsoft.com/office/drawing/2014/main" id="{F283A36A-360C-4CE0-9266-6FE578AA68B4}"/>
              </a:ext>
            </a:extLst>
          </p:cNvPr>
          <p:cNvSpPr/>
          <p:nvPr/>
        </p:nvSpPr>
        <p:spPr>
          <a:xfrm>
            <a:off x="3521939" y="3006001"/>
            <a:ext cx="3903780" cy="172747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7A542243-94ED-4255-BE5F-D0CEA9D8550A}"/>
              </a:ext>
            </a:extLst>
          </p:cNvPr>
          <p:cNvSpPr txBox="1"/>
          <p:nvPr/>
        </p:nvSpPr>
        <p:spPr>
          <a:xfrm>
            <a:off x="4166617" y="2631632"/>
            <a:ext cx="2738449" cy="369332"/>
          </a:xfrm>
          <a:prstGeom prst="rect">
            <a:avLst/>
          </a:prstGeom>
          <a:noFill/>
        </p:spPr>
        <p:txBody>
          <a:bodyPr wrap="square" rtlCol="0">
            <a:spAutoFit/>
          </a:bodyPr>
          <a:lstStyle/>
          <a:p>
            <a:r>
              <a:rPr lang="en-US" dirty="0" err="1"/>
              <a:t>SiPM</a:t>
            </a:r>
            <a:r>
              <a:rPr lang="en-US" dirty="0"/>
              <a:t> Wavelength Window</a:t>
            </a:r>
          </a:p>
        </p:txBody>
      </p:sp>
      <p:sp>
        <p:nvSpPr>
          <p:cNvPr id="12" name="TextBox 11">
            <a:extLst>
              <a:ext uri="{FF2B5EF4-FFF2-40B4-BE49-F238E27FC236}">
                <a16:creationId xmlns:a16="http://schemas.microsoft.com/office/drawing/2014/main" id="{D808D24B-7395-455D-9324-D7313515DFA6}"/>
              </a:ext>
            </a:extLst>
          </p:cNvPr>
          <p:cNvSpPr txBox="1"/>
          <p:nvPr/>
        </p:nvSpPr>
        <p:spPr>
          <a:xfrm>
            <a:off x="923925" y="5119633"/>
            <a:ext cx="10002408" cy="1754326"/>
          </a:xfrm>
          <a:prstGeom prst="rect">
            <a:avLst/>
          </a:prstGeom>
          <a:noFill/>
        </p:spPr>
        <p:txBody>
          <a:bodyPr wrap="square" rtlCol="0">
            <a:spAutoFit/>
          </a:bodyPr>
          <a:lstStyle/>
          <a:p>
            <a:r>
              <a:rPr lang="en-US" dirty="0"/>
              <a:t>Chromatic dispersion increases with pressure, mainly affecting the UV. Pressurizing to increase </a:t>
            </a:r>
            <a:r>
              <a:rPr lang="en-US" dirty="0" err="1"/>
              <a:t>N</a:t>
            </a:r>
            <a:r>
              <a:rPr lang="en-US" baseline="-25000" dirty="0" err="1"/>
              <a:t>pe</a:t>
            </a:r>
            <a:r>
              <a:rPr lang="en-US" dirty="0"/>
              <a:t> in the VUV region therefore degrades resolution, especially in heavy gases.</a:t>
            </a:r>
            <a:br>
              <a:rPr lang="en-US" dirty="0"/>
            </a:br>
            <a:br>
              <a:rPr lang="en-US" dirty="0"/>
            </a:br>
            <a:r>
              <a:rPr lang="en-US" dirty="0"/>
              <a:t>C4F10 becomes opaque around 150 nm, </a:t>
            </a:r>
            <a:r>
              <a:rPr lang="en-US" dirty="0" err="1"/>
              <a:t>CsI</a:t>
            </a:r>
            <a:r>
              <a:rPr lang="en-US" dirty="0"/>
              <a:t> has QE out beyond 150, but not enough photons in this region in 50 cm or less of radiator. If pressurized C3F8 has transparency out to 130 nm or so, could be viable.</a:t>
            </a:r>
          </a:p>
        </p:txBody>
      </p:sp>
      <p:sp>
        <p:nvSpPr>
          <p:cNvPr id="14" name="TextBox 13">
            <a:extLst>
              <a:ext uri="{FF2B5EF4-FFF2-40B4-BE49-F238E27FC236}">
                <a16:creationId xmlns:a16="http://schemas.microsoft.com/office/drawing/2014/main" id="{11A460D8-DB2F-40A2-B8DC-846ADE0BDFC4}"/>
              </a:ext>
            </a:extLst>
          </p:cNvPr>
          <p:cNvSpPr txBox="1"/>
          <p:nvPr/>
        </p:nvSpPr>
        <p:spPr>
          <a:xfrm>
            <a:off x="251459" y="127980"/>
            <a:ext cx="6030808" cy="923330"/>
          </a:xfrm>
          <a:prstGeom prst="rect">
            <a:avLst/>
          </a:prstGeom>
          <a:noFill/>
        </p:spPr>
        <p:txBody>
          <a:bodyPr wrap="square" rtlCol="0">
            <a:spAutoFit/>
          </a:bodyPr>
          <a:lstStyle/>
          <a:p>
            <a:r>
              <a:rPr lang="en-US" dirty="0" err="1"/>
              <a:t>Perflourocarbon</a:t>
            </a:r>
            <a:r>
              <a:rPr lang="en-US" dirty="0"/>
              <a:t> gas parameters from “VUV Absorbing </a:t>
            </a:r>
            <a:r>
              <a:rPr lang="en-US" dirty="0" err="1"/>
              <a:t>Vapours</a:t>
            </a:r>
            <a:r>
              <a:rPr lang="en-US" dirty="0"/>
              <a:t> in n-Perfluorocarbons.” publication, https://cds.cern.ch/record/600182/files/ep-2002-099.pdf</a:t>
            </a:r>
          </a:p>
        </p:txBody>
      </p:sp>
      <p:pic>
        <p:nvPicPr>
          <p:cNvPr id="5" name="Picture 4">
            <a:extLst>
              <a:ext uri="{FF2B5EF4-FFF2-40B4-BE49-F238E27FC236}">
                <a16:creationId xmlns:a16="http://schemas.microsoft.com/office/drawing/2014/main" id="{62230BBE-7AAD-4720-AE91-740BF7AEFA6F}"/>
              </a:ext>
            </a:extLst>
          </p:cNvPr>
          <p:cNvPicPr>
            <a:picLocks noChangeAspect="1"/>
          </p:cNvPicPr>
          <p:nvPr/>
        </p:nvPicPr>
        <p:blipFill>
          <a:blip r:embed="rId3"/>
          <a:stretch>
            <a:fillRect/>
          </a:stretch>
        </p:blipFill>
        <p:spPr>
          <a:xfrm>
            <a:off x="8378167" y="-5384"/>
            <a:ext cx="2636966" cy="2338157"/>
          </a:xfrm>
          <a:prstGeom prst="rect">
            <a:avLst/>
          </a:prstGeom>
        </p:spPr>
      </p:pic>
      <p:sp>
        <p:nvSpPr>
          <p:cNvPr id="10" name="TextBox 9">
            <a:extLst>
              <a:ext uri="{FF2B5EF4-FFF2-40B4-BE49-F238E27FC236}">
                <a16:creationId xmlns:a16="http://schemas.microsoft.com/office/drawing/2014/main" id="{84D34957-9120-4276-BB4D-6DA4C63454AF}"/>
              </a:ext>
            </a:extLst>
          </p:cNvPr>
          <p:cNvSpPr txBox="1"/>
          <p:nvPr/>
        </p:nvSpPr>
        <p:spPr>
          <a:xfrm>
            <a:off x="6894963" y="394283"/>
            <a:ext cx="1684867" cy="1200329"/>
          </a:xfrm>
          <a:prstGeom prst="rect">
            <a:avLst/>
          </a:prstGeom>
          <a:noFill/>
        </p:spPr>
        <p:txBody>
          <a:bodyPr wrap="square" rtlCol="0">
            <a:spAutoFit/>
          </a:bodyPr>
          <a:lstStyle/>
          <a:p>
            <a:r>
              <a:rPr lang="en-US" dirty="0" err="1"/>
              <a:t>SiPM</a:t>
            </a:r>
            <a:r>
              <a:rPr lang="en-US" dirty="0"/>
              <a:t> detected photon wavelength (note log scale)</a:t>
            </a:r>
          </a:p>
        </p:txBody>
      </p:sp>
      <p:sp>
        <p:nvSpPr>
          <p:cNvPr id="3" name="Slide Number Placeholder 2">
            <a:extLst>
              <a:ext uri="{FF2B5EF4-FFF2-40B4-BE49-F238E27FC236}">
                <a16:creationId xmlns:a16="http://schemas.microsoft.com/office/drawing/2014/main" id="{038E71F0-8116-4473-93FB-BC1280324D75}"/>
              </a:ext>
            </a:extLst>
          </p:cNvPr>
          <p:cNvSpPr>
            <a:spLocks noGrp="1"/>
          </p:cNvSpPr>
          <p:nvPr>
            <p:ph type="sldNum" sz="quarter" idx="12"/>
          </p:nvPr>
        </p:nvSpPr>
        <p:spPr/>
        <p:txBody>
          <a:bodyPr/>
          <a:lstStyle/>
          <a:p>
            <a:fld id="{4C01D12C-74CB-41AB-A806-80E816F85481}" type="slidenum">
              <a:rPr lang="en-US" smtClean="0"/>
              <a:t>13</a:t>
            </a:fld>
            <a:endParaRPr lang="en-US" dirty="0"/>
          </a:p>
        </p:txBody>
      </p:sp>
    </p:spTree>
    <p:extLst>
      <p:ext uri="{BB962C8B-B14F-4D97-AF65-F5344CB8AC3E}">
        <p14:creationId xmlns:p14="http://schemas.microsoft.com/office/powerpoint/2010/main" val="89118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796512-012D-4DB1-BDE0-F803B5078165}"/>
              </a:ext>
            </a:extLst>
          </p:cNvPr>
          <p:cNvGrpSpPr/>
          <p:nvPr/>
        </p:nvGrpSpPr>
        <p:grpSpPr>
          <a:xfrm>
            <a:off x="838200" y="1381125"/>
            <a:ext cx="10353675" cy="4975226"/>
            <a:chOff x="1828800" y="1000124"/>
            <a:chExt cx="8905875" cy="3483941"/>
          </a:xfrm>
        </p:grpSpPr>
        <p:pic>
          <p:nvPicPr>
            <p:cNvPr id="16" name="Picture 15">
              <a:extLst>
                <a:ext uri="{FF2B5EF4-FFF2-40B4-BE49-F238E27FC236}">
                  <a16:creationId xmlns:a16="http://schemas.microsoft.com/office/drawing/2014/main" id="{2F6A2A7C-0A1D-4C91-B8F8-781E8814633F}"/>
                </a:ext>
              </a:extLst>
            </p:cNvPr>
            <p:cNvPicPr>
              <a:picLocks noChangeAspect="1"/>
            </p:cNvPicPr>
            <p:nvPr/>
          </p:nvPicPr>
          <p:blipFill>
            <a:blip r:embed="rId2"/>
            <a:stretch>
              <a:fillRect/>
            </a:stretch>
          </p:blipFill>
          <p:spPr>
            <a:xfrm>
              <a:off x="1828800" y="1000124"/>
              <a:ext cx="8905875" cy="3483941"/>
            </a:xfrm>
            <a:prstGeom prst="rect">
              <a:avLst/>
            </a:prstGeom>
          </p:spPr>
        </p:pic>
        <p:sp>
          <p:nvSpPr>
            <p:cNvPr id="8" name="Rectangle 7">
              <a:extLst>
                <a:ext uri="{FF2B5EF4-FFF2-40B4-BE49-F238E27FC236}">
                  <a16:creationId xmlns:a16="http://schemas.microsoft.com/office/drawing/2014/main" id="{78CBFE22-E38F-47BB-A04A-C1FA4BA71A0C}"/>
                </a:ext>
              </a:extLst>
            </p:cNvPr>
            <p:cNvSpPr/>
            <p:nvPr/>
          </p:nvSpPr>
          <p:spPr>
            <a:xfrm>
              <a:off x="2295525" y="2057399"/>
              <a:ext cx="461874" cy="212407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0AF673AC-2DFF-4414-994E-9EF74974EB10}"/>
                </a:ext>
              </a:extLst>
            </p:cNvPr>
            <p:cNvSpPr txBox="1"/>
            <p:nvPr/>
          </p:nvSpPr>
          <p:spPr>
            <a:xfrm>
              <a:off x="2365805" y="1564925"/>
              <a:ext cx="1495425" cy="523220"/>
            </a:xfrm>
            <a:prstGeom prst="rect">
              <a:avLst/>
            </a:prstGeom>
            <a:noFill/>
          </p:spPr>
          <p:txBody>
            <a:bodyPr wrap="square" rtlCol="0">
              <a:spAutoFit/>
            </a:bodyPr>
            <a:lstStyle/>
            <a:p>
              <a:r>
                <a:rPr lang="en-US" sz="1400" dirty="0" err="1"/>
                <a:t>CsI</a:t>
              </a:r>
              <a:r>
                <a:rPr lang="en-US" sz="1400" dirty="0"/>
                <a:t> Wavelength Window</a:t>
              </a:r>
            </a:p>
          </p:txBody>
        </p:sp>
        <p:sp>
          <p:nvSpPr>
            <p:cNvPr id="11" name="Rectangle 10">
              <a:extLst>
                <a:ext uri="{FF2B5EF4-FFF2-40B4-BE49-F238E27FC236}">
                  <a16:creationId xmlns:a16="http://schemas.microsoft.com/office/drawing/2014/main" id="{F283A36A-360C-4CE0-9266-6FE578AA68B4}"/>
                </a:ext>
              </a:extLst>
            </p:cNvPr>
            <p:cNvSpPr/>
            <p:nvPr/>
          </p:nvSpPr>
          <p:spPr>
            <a:xfrm>
              <a:off x="3607664" y="2444026"/>
              <a:ext cx="4240936" cy="172747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C3653443-510B-4178-B402-F4B6E51005F3}"/>
                </a:ext>
              </a:extLst>
            </p:cNvPr>
            <p:cNvPicPr>
              <a:picLocks noChangeAspect="1"/>
            </p:cNvPicPr>
            <p:nvPr/>
          </p:nvPicPr>
          <p:blipFill rotWithShape="1">
            <a:blip r:embed="rId3">
              <a:alphaModFix amt="36000"/>
            </a:blip>
            <a:srcRect t="7606" r="7747" b="4403"/>
            <a:stretch/>
          </p:blipFill>
          <p:spPr>
            <a:xfrm>
              <a:off x="3012439" y="1826534"/>
              <a:ext cx="5217161" cy="2372733"/>
            </a:xfrm>
            <a:prstGeom prst="rect">
              <a:avLst/>
            </a:prstGeom>
          </p:spPr>
        </p:pic>
        <p:sp>
          <p:nvSpPr>
            <p:cNvPr id="13" name="TextBox 12">
              <a:extLst>
                <a:ext uri="{FF2B5EF4-FFF2-40B4-BE49-F238E27FC236}">
                  <a16:creationId xmlns:a16="http://schemas.microsoft.com/office/drawing/2014/main" id="{7A542243-94ED-4255-BE5F-D0CEA9D8550A}"/>
                </a:ext>
              </a:extLst>
            </p:cNvPr>
            <p:cNvSpPr txBox="1"/>
            <p:nvPr/>
          </p:nvSpPr>
          <p:spPr>
            <a:xfrm>
              <a:off x="5339544" y="1903479"/>
              <a:ext cx="2738449" cy="369332"/>
            </a:xfrm>
            <a:prstGeom prst="rect">
              <a:avLst/>
            </a:prstGeom>
            <a:noFill/>
          </p:spPr>
          <p:txBody>
            <a:bodyPr wrap="square" rtlCol="0">
              <a:spAutoFit/>
            </a:bodyPr>
            <a:lstStyle/>
            <a:p>
              <a:r>
                <a:rPr lang="en-US" dirty="0" err="1"/>
                <a:t>SiPM</a:t>
              </a:r>
              <a:r>
                <a:rPr lang="en-US" dirty="0"/>
                <a:t> Wavelength Window</a:t>
              </a:r>
            </a:p>
          </p:txBody>
        </p:sp>
      </p:grpSp>
      <p:grpSp>
        <p:nvGrpSpPr>
          <p:cNvPr id="4" name="Group 3">
            <a:extLst>
              <a:ext uri="{FF2B5EF4-FFF2-40B4-BE49-F238E27FC236}">
                <a16:creationId xmlns:a16="http://schemas.microsoft.com/office/drawing/2014/main" id="{84FA4ECC-31FF-4774-AC59-12A52FEBA24C}"/>
              </a:ext>
            </a:extLst>
          </p:cNvPr>
          <p:cNvGrpSpPr/>
          <p:nvPr/>
        </p:nvGrpSpPr>
        <p:grpSpPr>
          <a:xfrm>
            <a:off x="52086" y="1382695"/>
            <a:ext cx="7273042" cy="5282062"/>
            <a:chOff x="8306352" y="3986850"/>
            <a:chExt cx="2818898" cy="1963585"/>
          </a:xfrm>
        </p:grpSpPr>
        <p:sp>
          <p:nvSpPr>
            <p:cNvPr id="6" name="TextBox 5">
              <a:extLst>
                <a:ext uri="{FF2B5EF4-FFF2-40B4-BE49-F238E27FC236}">
                  <a16:creationId xmlns:a16="http://schemas.microsoft.com/office/drawing/2014/main" id="{0F60EA19-9BE8-4251-AE7E-F43A1E2E98E9}"/>
                </a:ext>
              </a:extLst>
            </p:cNvPr>
            <p:cNvSpPr txBox="1"/>
            <p:nvPr/>
          </p:nvSpPr>
          <p:spPr>
            <a:xfrm>
              <a:off x="8306352" y="3986850"/>
              <a:ext cx="334217" cy="240271"/>
            </a:xfrm>
            <a:prstGeom prst="rect">
              <a:avLst/>
            </a:prstGeom>
            <a:noFill/>
          </p:spPr>
          <p:txBody>
            <a:bodyPr wrap="square" rtlCol="0">
              <a:spAutoFit/>
            </a:bodyPr>
            <a:lstStyle/>
            <a:p>
              <a:r>
                <a:rPr lang="en-US" sz="1200" dirty="0"/>
                <a:t>Index of Refraction,</a:t>
              </a:r>
            </a:p>
            <a:p>
              <a:r>
                <a:rPr lang="en-US" sz="1200" dirty="0"/>
                <a:t> n-1</a:t>
              </a:r>
            </a:p>
          </p:txBody>
        </p:sp>
        <p:sp>
          <p:nvSpPr>
            <p:cNvPr id="7" name="TextBox 6">
              <a:extLst>
                <a:ext uri="{FF2B5EF4-FFF2-40B4-BE49-F238E27FC236}">
                  <a16:creationId xmlns:a16="http://schemas.microsoft.com/office/drawing/2014/main" id="{51C45771-9A5D-466C-B1F5-A3C28C355A02}"/>
                </a:ext>
              </a:extLst>
            </p:cNvPr>
            <p:cNvSpPr txBox="1"/>
            <p:nvPr/>
          </p:nvSpPr>
          <p:spPr>
            <a:xfrm>
              <a:off x="9962047" y="5824579"/>
              <a:ext cx="1163203" cy="125856"/>
            </a:xfrm>
            <a:prstGeom prst="rect">
              <a:avLst/>
            </a:prstGeom>
            <a:noFill/>
          </p:spPr>
          <p:txBody>
            <a:bodyPr wrap="square" rtlCol="0">
              <a:spAutoFit/>
            </a:bodyPr>
            <a:lstStyle/>
            <a:p>
              <a:r>
                <a:rPr lang="en-US" sz="1600" dirty="0"/>
                <a:t>Photon Wavelength (nm)</a:t>
              </a:r>
            </a:p>
          </p:txBody>
        </p:sp>
      </p:grpSp>
      <p:sp>
        <p:nvSpPr>
          <p:cNvPr id="14" name="TextBox 13">
            <a:extLst>
              <a:ext uri="{FF2B5EF4-FFF2-40B4-BE49-F238E27FC236}">
                <a16:creationId xmlns:a16="http://schemas.microsoft.com/office/drawing/2014/main" id="{11A460D8-DB2F-40A2-B8DC-846ADE0BDFC4}"/>
              </a:ext>
            </a:extLst>
          </p:cNvPr>
          <p:cNvSpPr txBox="1"/>
          <p:nvPr/>
        </p:nvSpPr>
        <p:spPr>
          <a:xfrm>
            <a:off x="89959" y="47776"/>
            <a:ext cx="5464174" cy="1200329"/>
          </a:xfrm>
          <a:prstGeom prst="rect">
            <a:avLst/>
          </a:prstGeom>
          <a:noFill/>
        </p:spPr>
        <p:txBody>
          <a:bodyPr wrap="square" rtlCol="0">
            <a:spAutoFit/>
          </a:bodyPr>
          <a:lstStyle/>
          <a:p>
            <a:r>
              <a:rPr lang="en-US" dirty="0" err="1"/>
              <a:t>Perflourocarbon</a:t>
            </a:r>
            <a:r>
              <a:rPr lang="en-US" dirty="0"/>
              <a:t> gas parameters from “VUV Absorbing </a:t>
            </a:r>
            <a:r>
              <a:rPr lang="en-US" dirty="0" err="1"/>
              <a:t>Vapours</a:t>
            </a:r>
            <a:r>
              <a:rPr lang="en-US" dirty="0"/>
              <a:t> in n-Perfluorocarbons.” publication, https://cds.cern.ch/record/600182/files/ep-2002-099.pdf</a:t>
            </a:r>
          </a:p>
        </p:txBody>
      </p:sp>
      <p:sp>
        <p:nvSpPr>
          <p:cNvPr id="5" name="TextBox 4">
            <a:extLst>
              <a:ext uri="{FF2B5EF4-FFF2-40B4-BE49-F238E27FC236}">
                <a16:creationId xmlns:a16="http://schemas.microsoft.com/office/drawing/2014/main" id="{E00654C7-4437-4DBA-B67E-9B3DAE8DFD03}"/>
              </a:ext>
            </a:extLst>
          </p:cNvPr>
          <p:cNvSpPr txBox="1"/>
          <p:nvPr/>
        </p:nvSpPr>
        <p:spPr>
          <a:xfrm>
            <a:off x="5554133" y="989713"/>
            <a:ext cx="3631358" cy="1477328"/>
          </a:xfrm>
          <a:prstGeom prst="rect">
            <a:avLst/>
          </a:prstGeom>
          <a:noFill/>
        </p:spPr>
        <p:txBody>
          <a:bodyPr wrap="square" rtlCol="0">
            <a:spAutoFit/>
          </a:bodyPr>
          <a:lstStyle/>
          <a:p>
            <a:r>
              <a:rPr lang="en-US" dirty="0"/>
              <a:t>Note that </a:t>
            </a:r>
            <a:r>
              <a:rPr lang="en-US" dirty="0" err="1"/>
              <a:t>SiPM</a:t>
            </a:r>
            <a:r>
              <a:rPr lang="en-US" dirty="0"/>
              <a:t> detected wavelengths are peaked near 400 nm, chromaticity in pressurized heavy gases is non-zero but small compared to the VUV.</a:t>
            </a:r>
          </a:p>
        </p:txBody>
      </p:sp>
      <p:sp>
        <p:nvSpPr>
          <p:cNvPr id="10" name="Slide Number Placeholder 9">
            <a:extLst>
              <a:ext uri="{FF2B5EF4-FFF2-40B4-BE49-F238E27FC236}">
                <a16:creationId xmlns:a16="http://schemas.microsoft.com/office/drawing/2014/main" id="{5C3D50FD-CC40-4903-A074-EC6B82224A67}"/>
              </a:ext>
            </a:extLst>
          </p:cNvPr>
          <p:cNvSpPr>
            <a:spLocks noGrp="1"/>
          </p:cNvSpPr>
          <p:nvPr>
            <p:ph type="sldNum" sz="quarter" idx="12"/>
          </p:nvPr>
        </p:nvSpPr>
        <p:spPr/>
        <p:txBody>
          <a:bodyPr/>
          <a:lstStyle/>
          <a:p>
            <a:fld id="{4C01D12C-74CB-41AB-A806-80E816F85481}" type="slidenum">
              <a:rPr lang="en-US" smtClean="0"/>
              <a:t>14</a:t>
            </a:fld>
            <a:endParaRPr lang="en-US"/>
          </a:p>
        </p:txBody>
      </p:sp>
    </p:spTree>
    <p:extLst>
      <p:ext uri="{BB962C8B-B14F-4D97-AF65-F5344CB8AC3E}">
        <p14:creationId xmlns:p14="http://schemas.microsoft.com/office/powerpoint/2010/main" val="125496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6B5A-9E9D-4BF1-80FF-F29FAD6918B9}"/>
              </a:ext>
            </a:extLst>
          </p:cNvPr>
          <p:cNvSpPr>
            <a:spLocks noGrp="1"/>
          </p:cNvSpPr>
          <p:nvPr>
            <p:ph type="title"/>
          </p:nvPr>
        </p:nvSpPr>
        <p:spPr>
          <a:xfrm>
            <a:off x="0" y="-353378"/>
            <a:ext cx="10515600" cy="1325563"/>
          </a:xfrm>
        </p:spPr>
        <p:txBody>
          <a:bodyPr/>
          <a:lstStyle/>
          <a:p>
            <a:r>
              <a:rPr lang="en-US" dirty="0"/>
              <a:t>Hamamatsu </a:t>
            </a:r>
            <a:r>
              <a:rPr lang="en-US" dirty="0" err="1"/>
              <a:t>SiPM</a:t>
            </a:r>
            <a:r>
              <a:rPr lang="en-US" dirty="0"/>
              <a:t> Info</a:t>
            </a:r>
          </a:p>
        </p:txBody>
      </p:sp>
      <p:sp>
        <p:nvSpPr>
          <p:cNvPr id="3" name="Content Placeholder 2">
            <a:extLst>
              <a:ext uri="{FF2B5EF4-FFF2-40B4-BE49-F238E27FC236}">
                <a16:creationId xmlns:a16="http://schemas.microsoft.com/office/drawing/2014/main" id="{4AA655F6-6068-4E0E-BAEC-CD246A21D86A}"/>
              </a:ext>
            </a:extLst>
          </p:cNvPr>
          <p:cNvSpPr>
            <a:spLocks noGrp="1"/>
          </p:cNvSpPr>
          <p:nvPr>
            <p:ph idx="1"/>
          </p:nvPr>
        </p:nvSpPr>
        <p:spPr>
          <a:xfrm>
            <a:off x="169545" y="882614"/>
            <a:ext cx="8226425" cy="2630340"/>
          </a:xfrm>
        </p:spPr>
        <p:txBody>
          <a:bodyPr>
            <a:normAutofit/>
          </a:bodyPr>
          <a:lstStyle/>
          <a:p>
            <a:r>
              <a:rPr lang="en-US" dirty="0"/>
              <a:t>Latest and greatest is the new TSV (Through-Silicon Via) S13615 series.</a:t>
            </a:r>
          </a:p>
          <a:p>
            <a:pPr lvl="1"/>
            <a:r>
              <a:rPr lang="en-US" dirty="0"/>
              <a:t>1x1 mm channels with a high fill factor and PDE, also a dark rate that’s very low compared to predecessors at STP.</a:t>
            </a:r>
          </a:p>
          <a:p>
            <a:pPr lvl="1"/>
            <a:r>
              <a:rPr lang="en-US" dirty="0"/>
              <a:t>High packing efficiency is also possible.</a:t>
            </a:r>
          </a:p>
          <a:p>
            <a:r>
              <a:rPr lang="en-US" dirty="0"/>
              <a:t>PDE of this model assumed in simulation.</a:t>
            </a:r>
          </a:p>
        </p:txBody>
      </p:sp>
      <p:pic>
        <p:nvPicPr>
          <p:cNvPr id="4" name="Picture 3">
            <a:extLst>
              <a:ext uri="{FF2B5EF4-FFF2-40B4-BE49-F238E27FC236}">
                <a16:creationId xmlns:a16="http://schemas.microsoft.com/office/drawing/2014/main" id="{56651889-B248-49C0-A132-4FF6986F5ADE}"/>
              </a:ext>
            </a:extLst>
          </p:cNvPr>
          <p:cNvPicPr>
            <a:picLocks noChangeAspect="1"/>
          </p:cNvPicPr>
          <p:nvPr/>
        </p:nvPicPr>
        <p:blipFill rotWithShape="1">
          <a:blip r:embed="rId2"/>
          <a:srcRect b="46319"/>
          <a:stretch/>
        </p:blipFill>
        <p:spPr>
          <a:xfrm>
            <a:off x="33973" y="3788580"/>
            <a:ext cx="5795327" cy="1682727"/>
          </a:xfrm>
          <a:prstGeom prst="rect">
            <a:avLst/>
          </a:prstGeom>
        </p:spPr>
      </p:pic>
      <p:pic>
        <p:nvPicPr>
          <p:cNvPr id="5" name="Picture 4">
            <a:extLst>
              <a:ext uri="{FF2B5EF4-FFF2-40B4-BE49-F238E27FC236}">
                <a16:creationId xmlns:a16="http://schemas.microsoft.com/office/drawing/2014/main" id="{9C8E2864-687F-426C-B703-853861517940}"/>
              </a:ext>
            </a:extLst>
          </p:cNvPr>
          <p:cNvPicPr>
            <a:picLocks noChangeAspect="1"/>
          </p:cNvPicPr>
          <p:nvPr/>
        </p:nvPicPr>
        <p:blipFill>
          <a:blip r:embed="rId3"/>
          <a:stretch>
            <a:fillRect/>
          </a:stretch>
        </p:blipFill>
        <p:spPr>
          <a:xfrm>
            <a:off x="169545" y="5238750"/>
            <a:ext cx="7219950" cy="1619250"/>
          </a:xfrm>
          <a:prstGeom prst="rect">
            <a:avLst/>
          </a:prstGeom>
        </p:spPr>
      </p:pic>
      <p:pic>
        <p:nvPicPr>
          <p:cNvPr id="6" name="Picture 5">
            <a:extLst>
              <a:ext uri="{FF2B5EF4-FFF2-40B4-BE49-F238E27FC236}">
                <a16:creationId xmlns:a16="http://schemas.microsoft.com/office/drawing/2014/main" id="{490C1F55-007D-4115-8072-E8D65CCB5C9A}"/>
              </a:ext>
            </a:extLst>
          </p:cNvPr>
          <p:cNvPicPr>
            <a:picLocks noChangeAspect="1"/>
          </p:cNvPicPr>
          <p:nvPr/>
        </p:nvPicPr>
        <p:blipFill>
          <a:blip r:embed="rId4"/>
          <a:stretch>
            <a:fillRect/>
          </a:stretch>
        </p:blipFill>
        <p:spPr>
          <a:xfrm>
            <a:off x="7571435" y="4522128"/>
            <a:ext cx="4451020" cy="2228636"/>
          </a:xfrm>
          <a:prstGeom prst="rect">
            <a:avLst/>
          </a:prstGeom>
        </p:spPr>
      </p:pic>
      <p:pic>
        <p:nvPicPr>
          <p:cNvPr id="8" name="Picture 7">
            <a:extLst>
              <a:ext uri="{FF2B5EF4-FFF2-40B4-BE49-F238E27FC236}">
                <a16:creationId xmlns:a16="http://schemas.microsoft.com/office/drawing/2014/main" id="{4A7CDDE3-EB0A-4211-A6DD-0B5F8046B0AD}"/>
              </a:ext>
            </a:extLst>
          </p:cNvPr>
          <p:cNvPicPr>
            <a:picLocks noChangeAspect="1"/>
          </p:cNvPicPr>
          <p:nvPr/>
        </p:nvPicPr>
        <p:blipFill>
          <a:blip r:embed="rId5"/>
          <a:stretch>
            <a:fillRect/>
          </a:stretch>
        </p:blipFill>
        <p:spPr>
          <a:xfrm>
            <a:off x="8533809" y="280523"/>
            <a:ext cx="3624218" cy="3508057"/>
          </a:xfrm>
          <a:prstGeom prst="rect">
            <a:avLst/>
          </a:prstGeom>
        </p:spPr>
      </p:pic>
      <p:sp>
        <p:nvSpPr>
          <p:cNvPr id="7" name="Slide Number Placeholder 6">
            <a:extLst>
              <a:ext uri="{FF2B5EF4-FFF2-40B4-BE49-F238E27FC236}">
                <a16:creationId xmlns:a16="http://schemas.microsoft.com/office/drawing/2014/main" id="{73220016-9AA9-4F08-999E-F6066AAE87C9}"/>
              </a:ext>
            </a:extLst>
          </p:cNvPr>
          <p:cNvSpPr>
            <a:spLocks noGrp="1"/>
          </p:cNvSpPr>
          <p:nvPr>
            <p:ph type="sldNum" sz="quarter" idx="12"/>
          </p:nvPr>
        </p:nvSpPr>
        <p:spPr/>
        <p:txBody>
          <a:bodyPr/>
          <a:lstStyle/>
          <a:p>
            <a:fld id="{4C01D12C-74CB-41AB-A806-80E816F85481}" type="slidenum">
              <a:rPr lang="en-US" smtClean="0"/>
              <a:t>15</a:t>
            </a:fld>
            <a:endParaRPr lang="en-US"/>
          </a:p>
        </p:txBody>
      </p:sp>
      <p:sp>
        <p:nvSpPr>
          <p:cNvPr id="10" name="TextBox 9">
            <a:extLst>
              <a:ext uri="{FF2B5EF4-FFF2-40B4-BE49-F238E27FC236}">
                <a16:creationId xmlns:a16="http://schemas.microsoft.com/office/drawing/2014/main" id="{3A232F7C-07EB-44B0-96E4-1E3D9E8AFA37}"/>
              </a:ext>
            </a:extLst>
          </p:cNvPr>
          <p:cNvSpPr txBox="1"/>
          <p:nvPr/>
        </p:nvSpPr>
        <p:spPr>
          <a:xfrm>
            <a:off x="10451295" y="2370"/>
            <a:ext cx="1714253" cy="246221"/>
          </a:xfrm>
          <a:prstGeom prst="rect">
            <a:avLst/>
          </a:prstGeom>
          <a:noFill/>
        </p:spPr>
        <p:txBody>
          <a:bodyPr wrap="square" rtlCol="0">
            <a:spAutoFit/>
          </a:bodyPr>
          <a:lstStyle/>
          <a:p>
            <a:r>
              <a:rPr lang="en-US" sz="1000" dirty="0"/>
              <a:t>3. Photodetectors</a:t>
            </a:r>
          </a:p>
        </p:txBody>
      </p:sp>
    </p:spTree>
    <p:extLst>
      <p:ext uri="{BB962C8B-B14F-4D97-AF65-F5344CB8AC3E}">
        <p14:creationId xmlns:p14="http://schemas.microsoft.com/office/powerpoint/2010/main" val="273440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B4FE57-12F9-4DD4-8AFF-2487DD34514F}"/>
              </a:ext>
            </a:extLst>
          </p:cNvPr>
          <p:cNvSpPr txBox="1"/>
          <p:nvPr/>
        </p:nvSpPr>
        <p:spPr>
          <a:xfrm>
            <a:off x="310796" y="4073562"/>
            <a:ext cx="7713922" cy="3416320"/>
          </a:xfrm>
          <a:prstGeom prst="rect">
            <a:avLst/>
          </a:prstGeom>
          <a:noFill/>
        </p:spPr>
        <p:txBody>
          <a:bodyPr wrap="square" rtlCol="0">
            <a:spAutoFit/>
          </a:bodyPr>
          <a:lstStyle/>
          <a:p>
            <a:r>
              <a:rPr lang="en-US" sz="2400" dirty="0"/>
              <a:t>Fast, time-digitizing electronics are a must to beat DCR.</a:t>
            </a:r>
          </a:p>
          <a:p>
            <a:r>
              <a:rPr lang="en-US" sz="2400" dirty="0"/>
              <a:t>By shrinking the time window during which hits are accepted, one can reject most dark hits.</a:t>
            </a:r>
          </a:p>
          <a:p>
            <a:endParaRPr lang="en-US" sz="2400" dirty="0"/>
          </a:p>
          <a:p>
            <a:r>
              <a:rPr lang="en-US" sz="2400" dirty="0"/>
              <a:t>In literature, time resolution of 80 </a:t>
            </a:r>
            <a:r>
              <a:rPr lang="en-US" sz="2400" dirty="0" err="1"/>
              <a:t>ps</a:t>
            </a:r>
            <a:r>
              <a:rPr lang="en-US" sz="2400" dirty="0"/>
              <a:t> has been achieved, Hamamatsu TSV has been tested and shown 100 </a:t>
            </a:r>
            <a:r>
              <a:rPr lang="en-US" sz="2400" dirty="0" err="1"/>
              <a:t>ps</a:t>
            </a:r>
            <a:r>
              <a:rPr lang="en-US" sz="2400" dirty="0"/>
              <a:t> performance</a:t>
            </a:r>
          </a:p>
          <a:p>
            <a:endParaRPr lang="en-US" dirty="0"/>
          </a:p>
          <a:p>
            <a:endParaRPr lang="en-US" baseline="30000" dirty="0"/>
          </a:p>
          <a:p>
            <a:endParaRPr lang="en-US" dirty="0"/>
          </a:p>
        </p:txBody>
      </p:sp>
      <p:sp>
        <p:nvSpPr>
          <p:cNvPr id="8" name="Slide Number Placeholder 7">
            <a:extLst>
              <a:ext uri="{FF2B5EF4-FFF2-40B4-BE49-F238E27FC236}">
                <a16:creationId xmlns:a16="http://schemas.microsoft.com/office/drawing/2014/main" id="{4BACB54C-346D-4471-9462-C0E59F14E661}"/>
              </a:ext>
            </a:extLst>
          </p:cNvPr>
          <p:cNvSpPr>
            <a:spLocks noGrp="1"/>
          </p:cNvSpPr>
          <p:nvPr>
            <p:ph type="sldNum" sz="quarter" idx="12"/>
          </p:nvPr>
        </p:nvSpPr>
        <p:spPr/>
        <p:txBody>
          <a:bodyPr/>
          <a:lstStyle/>
          <a:p>
            <a:fld id="{4C01D12C-74CB-41AB-A806-80E816F85481}" type="slidenum">
              <a:rPr lang="en-US" smtClean="0"/>
              <a:t>16</a:t>
            </a:fld>
            <a:endParaRPr lang="en-US"/>
          </a:p>
        </p:txBody>
      </p:sp>
      <p:sp>
        <p:nvSpPr>
          <p:cNvPr id="10" name="Title 9">
            <a:extLst>
              <a:ext uri="{FF2B5EF4-FFF2-40B4-BE49-F238E27FC236}">
                <a16:creationId xmlns:a16="http://schemas.microsoft.com/office/drawing/2014/main" id="{5B363020-E4BA-48B5-8BF5-16F68AA150CD}"/>
              </a:ext>
            </a:extLst>
          </p:cNvPr>
          <p:cNvSpPr>
            <a:spLocks noGrp="1"/>
          </p:cNvSpPr>
          <p:nvPr>
            <p:ph type="title"/>
          </p:nvPr>
        </p:nvSpPr>
        <p:spPr>
          <a:xfrm>
            <a:off x="838200" y="-285115"/>
            <a:ext cx="10515600" cy="1325563"/>
          </a:xfrm>
        </p:spPr>
        <p:txBody>
          <a:bodyPr/>
          <a:lstStyle/>
          <a:p>
            <a:r>
              <a:rPr lang="en-US" dirty="0"/>
              <a:t>Timing</a:t>
            </a:r>
          </a:p>
        </p:txBody>
      </p:sp>
      <p:pic>
        <p:nvPicPr>
          <p:cNvPr id="2" name="Picture 1">
            <a:extLst>
              <a:ext uri="{FF2B5EF4-FFF2-40B4-BE49-F238E27FC236}">
                <a16:creationId xmlns:a16="http://schemas.microsoft.com/office/drawing/2014/main" id="{2589344F-77E9-4E36-89AA-7967B465DDFD}"/>
              </a:ext>
            </a:extLst>
          </p:cNvPr>
          <p:cNvPicPr>
            <a:picLocks noChangeAspect="1"/>
          </p:cNvPicPr>
          <p:nvPr/>
        </p:nvPicPr>
        <p:blipFill>
          <a:blip r:embed="rId2"/>
          <a:stretch>
            <a:fillRect/>
          </a:stretch>
        </p:blipFill>
        <p:spPr>
          <a:xfrm>
            <a:off x="219074" y="969597"/>
            <a:ext cx="6124575" cy="3205051"/>
          </a:xfrm>
          <a:prstGeom prst="rect">
            <a:avLst/>
          </a:prstGeom>
        </p:spPr>
      </p:pic>
      <p:sp>
        <p:nvSpPr>
          <p:cNvPr id="3" name="TextBox 2">
            <a:extLst>
              <a:ext uri="{FF2B5EF4-FFF2-40B4-BE49-F238E27FC236}">
                <a16:creationId xmlns:a16="http://schemas.microsoft.com/office/drawing/2014/main" id="{FA66AAFB-1C69-46DB-8BC6-B9976EE0AAD2}"/>
              </a:ext>
            </a:extLst>
          </p:cNvPr>
          <p:cNvSpPr txBox="1"/>
          <p:nvPr/>
        </p:nvSpPr>
        <p:spPr>
          <a:xfrm>
            <a:off x="10451295" y="2370"/>
            <a:ext cx="1714253" cy="246221"/>
          </a:xfrm>
          <a:prstGeom prst="rect">
            <a:avLst/>
          </a:prstGeom>
          <a:noFill/>
        </p:spPr>
        <p:txBody>
          <a:bodyPr wrap="square" rtlCol="0">
            <a:spAutoFit/>
          </a:bodyPr>
          <a:lstStyle/>
          <a:p>
            <a:r>
              <a:rPr lang="en-US" sz="1000" dirty="0"/>
              <a:t>4. Dark Rate</a:t>
            </a:r>
          </a:p>
        </p:txBody>
      </p:sp>
      <p:pic>
        <p:nvPicPr>
          <p:cNvPr id="4" name="Picture 2" descr="Figure 2. (Left panel) Dark count rate density versus relative overvoltage (Δ&lt;em&gt;V&lt;/em&gt;/&lt;em&gt;V&lt;/em&lt;sub&gt;BD&lt;/sub&gt;) for several temperatures. The arrow on the X-axis points to the recommended setting of relative overvoltage.">
            <a:extLst>
              <a:ext uri="{FF2B5EF4-FFF2-40B4-BE49-F238E27FC236}">
                <a16:creationId xmlns:a16="http://schemas.microsoft.com/office/drawing/2014/main" id="{AB05868C-A810-4B88-B336-C25364705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49" y="377666"/>
            <a:ext cx="5788471" cy="2045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1A30FC-3636-4C02-BE0D-6A4B5E61ADC2}"/>
              </a:ext>
            </a:extLst>
          </p:cNvPr>
          <p:cNvSpPr txBox="1"/>
          <p:nvPr/>
        </p:nvSpPr>
        <p:spPr>
          <a:xfrm>
            <a:off x="6448424" y="2448297"/>
            <a:ext cx="5788471" cy="1200329"/>
          </a:xfrm>
          <a:prstGeom prst="rect">
            <a:avLst/>
          </a:prstGeom>
          <a:noFill/>
        </p:spPr>
        <p:txBody>
          <a:bodyPr wrap="square" rtlCol="0">
            <a:spAutoFit/>
          </a:bodyPr>
          <a:lstStyle/>
          <a:p>
            <a:r>
              <a:rPr lang="en-US" dirty="0"/>
              <a:t>Dark rate decreases and time resolution improves at lower temperatures, so having the ability to cool the </a:t>
            </a:r>
            <a:r>
              <a:rPr lang="en-US" dirty="0" err="1"/>
              <a:t>SiPMs</a:t>
            </a:r>
            <a:r>
              <a:rPr lang="en-US" dirty="0"/>
              <a:t> is a must. At 0° C, DCR of S13615 could be as low as 6 kHz when new. 100 kHz is assumed in baseline simulation.</a:t>
            </a:r>
          </a:p>
        </p:txBody>
      </p:sp>
      <p:pic>
        <p:nvPicPr>
          <p:cNvPr id="9" name="Picture 8">
            <a:extLst>
              <a:ext uri="{FF2B5EF4-FFF2-40B4-BE49-F238E27FC236}">
                <a16:creationId xmlns:a16="http://schemas.microsoft.com/office/drawing/2014/main" id="{B3D7A028-0DCB-4416-8E00-38F0F02F5CE7}"/>
              </a:ext>
            </a:extLst>
          </p:cNvPr>
          <p:cNvPicPr>
            <a:picLocks noChangeAspect="1"/>
          </p:cNvPicPr>
          <p:nvPr/>
        </p:nvPicPr>
        <p:blipFill>
          <a:blip r:embed="rId4"/>
          <a:stretch>
            <a:fillRect/>
          </a:stretch>
        </p:blipFill>
        <p:spPr>
          <a:xfrm>
            <a:off x="7363013" y="3921162"/>
            <a:ext cx="4828987" cy="2435188"/>
          </a:xfrm>
          <a:prstGeom prst="rect">
            <a:avLst/>
          </a:prstGeom>
        </p:spPr>
      </p:pic>
    </p:spTree>
    <p:extLst>
      <p:ext uri="{BB962C8B-B14F-4D97-AF65-F5344CB8AC3E}">
        <p14:creationId xmlns:p14="http://schemas.microsoft.com/office/powerpoint/2010/main" val="156534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774C-304E-4789-A794-FCCF164E9014}"/>
              </a:ext>
            </a:extLst>
          </p:cNvPr>
          <p:cNvSpPr>
            <a:spLocks noGrp="1"/>
          </p:cNvSpPr>
          <p:nvPr>
            <p:ph type="title"/>
          </p:nvPr>
        </p:nvSpPr>
        <p:spPr>
          <a:xfrm>
            <a:off x="838200" y="-330200"/>
            <a:ext cx="10515600" cy="1325563"/>
          </a:xfrm>
        </p:spPr>
        <p:txBody>
          <a:bodyPr/>
          <a:lstStyle/>
          <a:p>
            <a:r>
              <a:rPr lang="en-US" dirty="0"/>
              <a:t>Radiation Damage</a:t>
            </a:r>
          </a:p>
        </p:txBody>
      </p:sp>
      <p:pic>
        <p:nvPicPr>
          <p:cNvPr id="4" name="Picture 3">
            <a:extLst>
              <a:ext uri="{FF2B5EF4-FFF2-40B4-BE49-F238E27FC236}">
                <a16:creationId xmlns:a16="http://schemas.microsoft.com/office/drawing/2014/main" id="{B040A52F-D28D-4BB7-9359-E12DC59A669E}"/>
              </a:ext>
            </a:extLst>
          </p:cNvPr>
          <p:cNvPicPr>
            <a:picLocks noChangeAspect="1"/>
          </p:cNvPicPr>
          <p:nvPr/>
        </p:nvPicPr>
        <p:blipFill>
          <a:blip r:embed="rId2"/>
          <a:stretch>
            <a:fillRect/>
          </a:stretch>
        </p:blipFill>
        <p:spPr>
          <a:xfrm>
            <a:off x="6096000" y="107950"/>
            <a:ext cx="5437446" cy="3757400"/>
          </a:xfrm>
          <a:prstGeom prst="rect">
            <a:avLst/>
          </a:prstGeom>
        </p:spPr>
      </p:pic>
      <p:sp>
        <p:nvSpPr>
          <p:cNvPr id="6" name="TextBox 5">
            <a:extLst>
              <a:ext uri="{FF2B5EF4-FFF2-40B4-BE49-F238E27FC236}">
                <a16:creationId xmlns:a16="http://schemas.microsoft.com/office/drawing/2014/main" id="{39B4FE57-12F9-4DD4-8AFF-2487DD34514F}"/>
              </a:ext>
            </a:extLst>
          </p:cNvPr>
          <p:cNvSpPr txBox="1"/>
          <p:nvPr/>
        </p:nvSpPr>
        <p:spPr>
          <a:xfrm>
            <a:off x="5400674" y="3882390"/>
            <a:ext cx="6791325" cy="3816429"/>
          </a:xfrm>
          <a:prstGeom prst="rect">
            <a:avLst/>
          </a:prstGeom>
          <a:noFill/>
        </p:spPr>
        <p:txBody>
          <a:bodyPr wrap="square" rtlCol="0">
            <a:spAutoFit/>
          </a:bodyPr>
          <a:lstStyle/>
          <a:p>
            <a:r>
              <a:rPr lang="en-US" sz="1600" dirty="0"/>
              <a:t>Irradiation with neutrons and protons introduces defects in the silicon that can produce energy levels in the band gap.</a:t>
            </a:r>
          </a:p>
          <a:p>
            <a:endParaRPr lang="en-US" sz="1600" dirty="0"/>
          </a:p>
          <a:p>
            <a:r>
              <a:rPr lang="en-US" sz="1600" dirty="0"/>
              <a:t>Dark current increases roughly proportional to neutron dose. </a:t>
            </a:r>
          </a:p>
          <a:p>
            <a:endParaRPr lang="en-US" sz="1600" dirty="0"/>
          </a:p>
          <a:p>
            <a:r>
              <a:rPr lang="en-US" sz="1600" dirty="0"/>
              <a:t>At possible location of </a:t>
            </a:r>
            <a:r>
              <a:rPr lang="en-US" sz="1600" dirty="0" err="1"/>
              <a:t>SiPMs</a:t>
            </a:r>
            <a:r>
              <a:rPr lang="en-US" sz="1600" dirty="0"/>
              <a:t>, ~3 to ~5x10</a:t>
            </a:r>
            <a:r>
              <a:rPr lang="en-US" sz="1600" baseline="30000" dirty="0"/>
              <a:t>7</a:t>
            </a:r>
            <a:r>
              <a:rPr lang="en-US" sz="1600" dirty="0"/>
              <a:t> n/cm</a:t>
            </a:r>
            <a:r>
              <a:rPr lang="en-US" sz="1600" baseline="30000" dirty="0"/>
              <a:t>2</a:t>
            </a:r>
            <a:r>
              <a:rPr lang="en-US" sz="1600" dirty="0"/>
              <a:t> per fb</a:t>
            </a:r>
            <a:r>
              <a:rPr lang="en-US" sz="1600" baseline="30000" dirty="0"/>
              <a:t>-1 </a:t>
            </a:r>
            <a:r>
              <a:rPr lang="en-US" sz="1600" dirty="0"/>
              <a:t>according to preliminary studies.</a:t>
            </a:r>
            <a:endParaRPr lang="en-US" sz="1600" baseline="30000" dirty="0"/>
          </a:p>
          <a:p>
            <a:endParaRPr lang="en-US" sz="1600" dirty="0"/>
          </a:p>
          <a:p>
            <a:r>
              <a:rPr lang="en-US" sz="1600" dirty="0"/>
              <a:t>Annealing has shown promise in reducing DCR, changing temperature and voltage reactively can also help combat increases in DCR due to irradiation.</a:t>
            </a:r>
          </a:p>
          <a:p>
            <a:r>
              <a:rPr lang="en-US" sz="1600" dirty="0"/>
              <a:t>A large R&amp;D effort from the world community is underway.</a:t>
            </a:r>
          </a:p>
          <a:p>
            <a:endParaRPr lang="en-US" dirty="0"/>
          </a:p>
          <a:p>
            <a:endParaRPr lang="en-US" dirty="0"/>
          </a:p>
          <a:p>
            <a:endParaRPr lang="en-US" baseline="30000" dirty="0"/>
          </a:p>
          <a:p>
            <a:endParaRPr lang="en-US" dirty="0"/>
          </a:p>
        </p:txBody>
      </p:sp>
      <p:pic>
        <p:nvPicPr>
          <p:cNvPr id="7" name="Picture 6">
            <a:extLst>
              <a:ext uri="{FF2B5EF4-FFF2-40B4-BE49-F238E27FC236}">
                <a16:creationId xmlns:a16="http://schemas.microsoft.com/office/drawing/2014/main" id="{89311E99-93A9-46C8-9262-DF2E3B495B21}"/>
              </a:ext>
            </a:extLst>
          </p:cNvPr>
          <p:cNvPicPr>
            <a:picLocks noChangeAspect="1"/>
          </p:cNvPicPr>
          <p:nvPr/>
        </p:nvPicPr>
        <p:blipFill>
          <a:blip r:embed="rId3"/>
          <a:stretch>
            <a:fillRect/>
          </a:stretch>
        </p:blipFill>
        <p:spPr>
          <a:xfrm>
            <a:off x="1092517" y="678709"/>
            <a:ext cx="3837291" cy="3414712"/>
          </a:xfrm>
          <a:prstGeom prst="rect">
            <a:avLst/>
          </a:prstGeom>
        </p:spPr>
      </p:pic>
      <p:sp>
        <p:nvSpPr>
          <p:cNvPr id="8" name="Slide Number Placeholder 7">
            <a:extLst>
              <a:ext uri="{FF2B5EF4-FFF2-40B4-BE49-F238E27FC236}">
                <a16:creationId xmlns:a16="http://schemas.microsoft.com/office/drawing/2014/main" id="{4BACB54C-346D-4471-9462-C0E59F14E661}"/>
              </a:ext>
            </a:extLst>
          </p:cNvPr>
          <p:cNvSpPr>
            <a:spLocks noGrp="1"/>
          </p:cNvSpPr>
          <p:nvPr>
            <p:ph type="sldNum" sz="quarter" idx="12"/>
          </p:nvPr>
        </p:nvSpPr>
        <p:spPr/>
        <p:txBody>
          <a:bodyPr/>
          <a:lstStyle/>
          <a:p>
            <a:fld id="{4C01D12C-74CB-41AB-A806-80E816F85481}" type="slidenum">
              <a:rPr lang="en-US" smtClean="0"/>
              <a:t>17</a:t>
            </a:fld>
            <a:endParaRPr lang="en-US"/>
          </a:p>
        </p:txBody>
      </p:sp>
      <p:pic>
        <p:nvPicPr>
          <p:cNvPr id="3" name="Picture 2">
            <a:extLst>
              <a:ext uri="{FF2B5EF4-FFF2-40B4-BE49-F238E27FC236}">
                <a16:creationId xmlns:a16="http://schemas.microsoft.com/office/drawing/2014/main" id="{DC83F563-9B0C-47B6-B4B4-1F3C7447F44E}"/>
              </a:ext>
            </a:extLst>
          </p:cNvPr>
          <p:cNvPicPr>
            <a:picLocks noChangeAspect="1"/>
          </p:cNvPicPr>
          <p:nvPr/>
        </p:nvPicPr>
        <p:blipFill>
          <a:blip r:embed="rId4"/>
          <a:stretch>
            <a:fillRect/>
          </a:stretch>
        </p:blipFill>
        <p:spPr>
          <a:xfrm>
            <a:off x="995680" y="4122525"/>
            <a:ext cx="4178041" cy="2593886"/>
          </a:xfrm>
          <a:prstGeom prst="rect">
            <a:avLst/>
          </a:prstGeom>
        </p:spPr>
      </p:pic>
      <p:cxnSp>
        <p:nvCxnSpPr>
          <p:cNvPr id="9" name="Straight Connector 8">
            <a:extLst>
              <a:ext uri="{FF2B5EF4-FFF2-40B4-BE49-F238E27FC236}">
                <a16:creationId xmlns:a16="http://schemas.microsoft.com/office/drawing/2014/main" id="{3E0966CF-82B5-451D-B9D9-75010D645B15}"/>
              </a:ext>
            </a:extLst>
          </p:cNvPr>
          <p:cNvCxnSpPr>
            <a:cxnSpLocks/>
          </p:cNvCxnSpPr>
          <p:nvPr/>
        </p:nvCxnSpPr>
        <p:spPr>
          <a:xfrm>
            <a:off x="8191500" y="3133725"/>
            <a:ext cx="126682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EFFDB70-416D-4054-80DF-53C3615D4296}"/>
              </a:ext>
            </a:extLst>
          </p:cNvPr>
          <p:cNvSpPr txBox="1"/>
          <p:nvPr/>
        </p:nvSpPr>
        <p:spPr>
          <a:xfrm>
            <a:off x="8105775" y="2905046"/>
            <a:ext cx="1714500" cy="246221"/>
          </a:xfrm>
          <a:prstGeom prst="rect">
            <a:avLst/>
          </a:prstGeom>
          <a:noFill/>
        </p:spPr>
        <p:txBody>
          <a:bodyPr wrap="square" rtlCol="0">
            <a:spAutoFit/>
          </a:bodyPr>
          <a:lstStyle/>
          <a:p>
            <a:r>
              <a:rPr lang="en-US" sz="1000" dirty="0"/>
              <a:t>Location of BRICH </a:t>
            </a:r>
            <a:r>
              <a:rPr lang="en-US" sz="1000" dirty="0" err="1"/>
              <a:t>SiPMs</a:t>
            </a:r>
            <a:endParaRPr lang="en-US" sz="1000" dirty="0"/>
          </a:p>
        </p:txBody>
      </p:sp>
    </p:spTree>
    <p:extLst>
      <p:ext uri="{BB962C8B-B14F-4D97-AF65-F5344CB8AC3E}">
        <p14:creationId xmlns:p14="http://schemas.microsoft.com/office/powerpoint/2010/main" val="78043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2BDEBC-3E15-4F89-922C-A46705A21917}"/>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559252" y="1809176"/>
            <a:ext cx="2845893" cy="2094764"/>
          </a:xfrm>
          <a:prstGeom prst="rect">
            <a:avLst/>
          </a:prstGeom>
        </p:spPr>
      </p:pic>
      <p:pic>
        <p:nvPicPr>
          <p:cNvPr id="12" name="Picture 11">
            <a:extLst>
              <a:ext uri="{FF2B5EF4-FFF2-40B4-BE49-F238E27FC236}">
                <a16:creationId xmlns:a16="http://schemas.microsoft.com/office/drawing/2014/main" id="{EB07CE2D-F6FB-42E0-B4AB-D77385F966ED}"/>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610600" y="4062926"/>
            <a:ext cx="2845893" cy="2104095"/>
          </a:xfrm>
          <a:prstGeom prst="rect">
            <a:avLst/>
          </a:prstGeom>
        </p:spPr>
      </p:pic>
      <p:sp>
        <p:nvSpPr>
          <p:cNvPr id="2" name="Title 1">
            <a:extLst>
              <a:ext uri="{FF2B5EF4-FFF2-40B4-BE49-F238E27FC236}">
                <a16:creationId xmlns:a16="http://schemas.microsoft.com/office/drawing/2014/main" id="{EADD5F65-8C18-4EFA-973B-CC26BD95D7AB}"/>
              </a:ext>
            </a:extLst>
          </p:cNvPr>
          <p:cNvSpPr>
            <a:spLocks noGrp="1"/>
          </p:cNvSpPr>
          <p:nvPr>
            <p:ph type="title"/>
          </p:nvPr>
        </p:nvSpPr>
        <p:spPr>
          <a:xfrm>
            <a:off x="838200" y="-285115"/>
            <a:ext cx="10515600" cy="1325563"/>
          </a:xfrm>
        </p:spPr>
        <p:txBody>
          <a:bodyPr/>
          <a:lstStyle/>
          <a:p>
            <a:r>
              <a:rPr lang="en-US" dirty="0"/>
              <a:t>Dark Rate in Simulation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1A4E1B-31E6-4A9F-85BD-19B3433A005E}"/>
                  </a:ext>
                </a:extLst>
              </p:cNvPr>
              <p:cNvSpPr>
                <a:spLocks noGrp="1"/>
              </p:cNvSpPr>
              <p:nvPr>
                <p:ph idx="1"/>
              </p:nvPr>
            </p:nvSpPr>
            <p:spPr>
              <a:xfrm>
                <a:off x="36841" y="1022350"/>
                <a:ext cx="7849639" cy="5956935"/>
              </a:xfrm>
            </p:spPr>
            <p:txBody>
              <a:bodyPr>
                <a:normAutofit/>
              </a:bodyPr>
              <a:lstStyle/>
              <a:p>
                <a:r>
                  <a:rPr lang="en-US" dirty="0"/>
                  <a:t>Assuming a time cut on any hit pixel of</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𝑡</m:t>
                        </m:r>
                      </m:sub>
                    </m:sSub>
                  </m:oMath>
                </a14:m>
                <a:r>
                  <a:rPr lang="en-US" dirty="0"/>
                  <a:t> The amount of dark hits in the active area on average is </a:t>
                </a:r>
                <a:endParaRPr lang="en-US" sz="2000" i="1" dirty="0">
                  <a:latin typeface="Cambria Math" panose="02040503050406030204" pitchFamily="18" charset="0"/>
                </a:endParaRPr>
              </a:p>
              <a:p>
                <a:pPr marL="0" indent="0">
                  <a:buNone/>
                </a:pPr>
                <a14:m>
                  <m:oMath xmlns:m="http://schemas.openxmlformats.org/officeDocument/2006/math">
                    <m:r>
                      <a:rPr lang="en-US" sz="2000" i="1">
                        <a:latin typeface="Cambria Math" panose="02040503050406030204" pitchFamily="18" charset="0"/>
                      </a:rPr>
                      <m:t>𝐷𝐶𝑅</m:t>
                    </m:r>
                    <m:d>
                      <m:dPr>
                        <m:ctrlPr>
                          <a:rPr lang="en-US" sz="2000" i="1">
                            <a:latin typeface="Cambria Math" panose="02040503050406030204" pitchFamily="18" charset="0"/>
                          </a:rPr>
                        </m:ctrlPr>
                      </m:dPr>
                      <m:e>
                        <m:r>
                          <a:rPr lang="en-US" sz="2000" i="1">
                            <a:latin typeface="Cambria Math" panose="02040503050406030204" pitchFamily="18" charset="0"/>
                          </a:rPr>
                          <m:t>𝐻𝑧</m:t>
                        </m:r>
                        <m:r>
                          <a:rPr lang="en-US" sz="2000" i="1">
                            <a:latin typeface="Cambria Math" panose="02040503050406030204" pitchFamily="18" charset="0"/>
                          </a:rPr>
                          <m:t>/</m:t>
                        </m:r>
                        <m:r>
                          <a:rPr lang="en-US" sz="2000" i="1">
                            <a:latin typeface="Cambria Math" panose="02040503050406030204" pitchFamily="18" charset="0"/>
                          </a:rPr>
                          <m:t>𝑚</m:t>
                        </m:r>
                        <m:sSup>
                          <m:sSupPr>
                            <m:ctrlPr>
                              <a:rPr lang="en-US"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e>
                    </m:d>
                    <m:r>
                      <a:rPr lang="en-US" sz="2000" i="1">
                        <a:latin typeface="Cambria Math" panose="02040503050406030204" pitchFamily="18" charset="0"/>
                      </a:rPr>
                      <m:t>∗</m:t>
                    </m:r>
                    <m:r>
                      <a:rPr lang="en-US" sz="2000" b="0" i="1" smtClean="0">
                        <a:latin typeface="Cambria Math" panose="02040503050406030204" pitchFamily="18" charset="0"/>
                      </a:rPr>
                      <m:t>𝐴𝑐𝑡𝑖𝑣𝑒</m:t>
                    </m:r>
                    <m:r>
                      <a:rPr lang="en-US" sz="2000" b="0" i="1" smtClean="0">
                        <a:latin typeface="Cambria Math" panose="02040503050406030204" pitchFamily="18" charset="0"/>
                      </a:rPr>
                      <m:t> </m:t>
                    </m:r>
                    <m:r>
                      <a:rPr lang="en-US" sz="2000" b="0" i="1" smtClean="0">
                        <a:latin typeface="Cambria Math" panose="02040503050406030204" pitchFamily="18" charset="0"/>
                      </a:rPr>
                      <m:t>𝐴𝑟𝑒𝑎</m:t>
                    </m:r>
                    <m:r>
                      <a:rPr lang="en-US" sz="2000" i="1">
                        <a:latin typeface="Cambria Math" panose="02040503050406030204" pitchFamily="18" charset="0"/>
                      </a:rPr>
                      <m:t> </m:t>
                    </m:r>
                    <m:d>
                      <m:dPr>
                        <m:ctrlPr>
                          <a:rPr lang="en-US" sz="2000" b="1" i="1">
                            <a:latin typeface="Cambria Math" panose="02040503050406030204" pitchFamily="18" charset="0"/>
                          </a:rPr>
                        </m:ctrlPr>
                      </m:dPr>
                      <m:e>
                        <m:r>
                          <a:rPr lang="en-US" sz="2000" i="1">
                            <a:latin typeface="Cambria Math" panose="02040503050406030204" pitchFamily="18" charset="0"/>
                          </a:rPr>
                          <m:t>𝑚</m:t>
                        </m:r>
                        <m:sSup>
                          <m:sSupPr>
                            <m:ctrlPr>
                              <a:rPr lang="en-US"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e>
                    </m:d>
                    <m:r>
                      <a:rPr lang="en-US" sz="2000" b="0" i="1" smtClean="0">
                        <a:latin typeface="Cambria Math" panose="02040503050406030204" pitchFamily="18" charset="0"/>
                      </a:rPr>
                      <m:t>∗4∗</m:t>
                    </m:r>
                    <m:r>
                      <a:rPr lang="en-US" sz="2000" b="0" i="1" smtClean="0">
                        <a:latin typeface="Cambria Math" panose="02040503050406030204" pitchFamily="18" charset="0"/>
                      </a:rPr>
                      <m:t>𝑇𝑖𝑚𝑒</m:t>
                    </m:r>
                    <m:r>
                      <a:rPr lang="en-US" sz="2000" b="0" i="1" smtClean="0">
                        <a:latin typeface="Cambria Math" panose="02040503050406030204" pitchFamily="18" charset="0"/>
                      </a:rPr>
                      <m:t> </m:t>
                    </m:r>
                    <m:r>
                      <a:rPr lang="en-US" sz="2000" b="0" i="1" smtClean="0">
                        <a:latin typeface="Cambria Math" panose="02040503050406030204" pitchFamily="18" charset="0"/>
                      </a:rPr>
                      <m:t>𝑅𝑒𝑠𝑜𝑙𝑢𝑡𝑖𝑜𝑛</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r>
                  <a:rPr lang="en-US" sz="2000" dirty="0"/>
                  <a:t> </a:t>
                </a:r>
              </a:p>
              <a:p>
                <a:pPr marL="0" indent="0">
                  <a:buNone/>
                </a:pPr>
                <a:r>
                  <a:rPr lang="en-US" dirty="0"/>
                  <a:t> which follows a Poisson distribution.</a:t>
                </a:r>
              </a:p>
              <a:p>
                <a:pPr lvl="1"/>
                <a:r>
                  <a:rPr lang="en-US" dirty="0"/>
                  <a:t>Factor of 4 comes from a 2-sigma cut in incidence time, 2 sigma above and 2 sigma below the truth time.</a:t>
                </a:r>
              </a:p>
              <a:p>
                <a:r>
                  <a:rPr lang="en-US" dirty="0"/>
                  <a:t>Dark hits with </a:t>
                </a:r>
                <a:r>
                  <a:rPr lang="el-GR" dirty="0"/>
                  <a:t>θ</a:t>
                </a:r>
                <a:r>
                  <a:rPr lang="en-US" baseline="-25000" dirty="0"/>
                  <a:t>C Noise Hit </a:t>
                </a:r>
                <a:r>
                  <a:rPr lang="en-US" baseline="30000" dirty="0"/>
                  <a:t> </a:t>
                </a:r>
                <a:r>
                  <a:rPr lang="en-US" dirty="0"/>
                  <a:t>&lt; 1.2*</a:t>
                </a:r>
                <a:r>
                  <a:rPr lang="el-GR" dirty="0"/>
                  <a:t>θ</a:t>
                </a:r>
                <a:r>
                  <a:rPr lang="en-US" baseline="-25000" dirty="0"/>
                  <a:t>C max </a:t>
                </a:r>
                <a:r>
                  <a:rPr lang="en-US" dirty="0"/>
                  <a:t> are taken to be confused with true hits as a quick approximation of some pattern recognition.</a:t>
                </a:r>
              </a:p>
              <a:p>
                <a:pPr lvl="1"/>
                <a:r>
                  <a:rPr lang="en-US" dirty="0"/>
                  <a:t>Prevents dark hits far away from the true ring having large pull and ruining results</a:t>
                </a:r>
              </a:p>
              <a:p>
                <a:pPr lvl="1"/>
                <a:r>
                  <a:rPr lang="en-US" dirty="0"/>
                  <a:t>This should be taken as a “worst case”, better fitting techniques will improve the noise rejection.</a:t>
                </a:r>
              </a:p>
            </p:txBody>
          </p:sp>
        </mc:Choice>
        <mc:Fallback xmlns="">
          <p:sp>
            <p:nvSpPr>
              <p:cNvPr id="3" name="Content Placeholder 2">
                <a:extLst>
                  <a:ext uri="{FF2B5EF4-FFF2-40B4-BE49-F238E27FC236}">
                    <a16:creationId xmlns:a16="http://schemas.microsoft.com/office/drawing/2014/main" id="{E81A4E1B-31E6-4A9F-85BD-19B3433A005E}"/>
                  </a:ext>
                </a:extLst>
              </p:cNvPr>
              <p:cNvSpPr>
                <a:spLocks noGrp="1" noRot="1" noChangeAspect="1" noMove="1" noResize="1" noEditPoints="1" noAdjustHandles="1" noChangeArrowheads="1" noChangeShapeType="1" noTextEdit="1"/>
              </p:cNvSpPr>
              <p:nvPr>
                <p:ph idx="1"/>
              </p:nvPr>
            </p:nvSpPr>
            <p:spPr>
              <a:xfrm>
                <a:off x="36841" y="1022350"/>
                <a:ext cx="7849639" cy="5956935"/>
              </a:xfrm>
              <a:blipFill>
                <a:blip r:embed="rId4"/>
                <a:stretch>
                  <a:fillRect l="-1398" t="-1740" r="-23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467D26B-36E0-40CB-9A18-9BFCE5959F63}"/>
              </a:ext>
            </a:extLst>
          </p:cNvPr>
          <p:cNvSpPr>
            <a:spLocks noGrp="1"/>
          </p:cNvSpPr>
          <p:nvPr>
            <p:ph type="sldNum" sz="quarter" idx="12"/>
          </p:nvPr>
        </p:nvSpPr>
        <p:spPr>
          <a:xfrm>
            <a:off x="-1066800" y="6427786"/>
            <a:ext cx="2743200" cy="365125"/>
          </a:xfrm>
        </p:spPr>
        <p:txBody>
          <a:bodyPr/>
          <a:lstStyle/>
          <a:p>
            <a:fld id="{4C01D12C-74CB-41AB-A806-80E816F85481}" type="slidenum">
              <a:rPr lang="en-US" smtClean="0"/>
              <a:t>18</a:t>
            </a:fld>
            <a:endParaRPr lang="en-US" dirty="0"/>
          </a:p>
        </p:txBody>
      </p:sp>
      <p:pic>
        <p:nvPicPr>
          <p:cNvPr id="5" name="Picture 4">
            <a:extLst>
              <a:ext uri="{FF2B5EF4-FFF2-40B4-BE49-F238E27FC236}">
                <a16:creationId xmlns:a16="http://schemas.microsoft.com/office/drawing/2014/main" id="{CAA2812A-11CA-446E-AA7C-4B5C9B2B477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507907" y="32507"/>
            <a:ext cx="2845893" cy="180675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D9BA19-0688-48F8-BFFD-289BB0A0F6C3}"/>
                  </a:ext>
                </a:extLst>
              </p:cNvPr>
              <p:cNvSpPr txBox="1"/>
              <p:nvPr/>
            </p:nvSpPr>
            <p:spPr>
              <a:xfrm>
                <a:off x="7877175" y="6104620"/>
                <a:ext cx="4314825" cy="646331"/>
              </a:xfrm>
              <a:prstGeom prst="rect">
                <a:avLst/>
              </a:prstGeom>
              <a:noFill/>
            </p:spPr>
            <p:txBody>
              <a:bodyPr wrap="square" rtlCol="0">
                <a:spAutoFit/>
              </a:bodyPr>
              <a:lstStyle/>
              <a:p>
                <a:r>
                  <a:rPr lang="en-US" dirty="0"/>
                  <a:t>Number of dark counts inside of active area within a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𝑡</m:t>
                        </m:r>
                      </m:sub>
                    </m:sSub>
                  </m:oMath>
                </a14:m>
                <a:r>
                  <a:rPr lang="en-US" dirty="0"/>
                  <a:t> time window for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𝑡</m:t>
                        </m:r>
                      </m:sub>
                    </m:sSub>
                  </m:oMath>
                </a14:m>
                <a:r>
                  <a:rPr lang="en-US" dirty="0"/>
                  <a:t> = 100 </a:t>
                </a:r>
                <a:r>
                  <a:rPr lang="en-US" dirty="0" err="1"/>
                  <a:t>ps</a:t>
                </a:r>
                <a:endParaRPr lang="en-US" dirty="0">
                  <a:solidFill>
                    <a:schemeClr val="accent1"/>
                  </a:solidFill>
                </a:endParaRPr>
              </a:p>
            </p:txBody>
          </p:sp>
        </mc:Choice>
        <mc:Fallback xmlns="">
          <p:sp>
            <p:nvSpPr>
              <p:cNvPr id="6" name="TextBox 5">
                <a:extLst>
                  <a:ext uri="{FF2B5EF4-FFF2-40B4-BE49-F238E27FC236}">
                    <a16:creationId xmlns:a16="http://schemas.microsoft.com/office/drawing/2014/main" id="{93D9BA19-0688-48F8-BFFD-289BB0A0F6C3}"/>
                  </a:ext>
                </a:extLst>
              </p:cNvPr>
              <p:cNvSpPr txBox="1">
                <a:spLocks noRot="1" noChangeAspect="1" noMove="1" noResize="1" noEditPoints="1" noAdjustHandles="1" noChangeArrowheads="1" noChangeShapeType="1" noTextEdit="1"/>
              </p:cNvSpPr>
              <p:nvPr/>
            </p:nvSpPr>
            <p:spPr>
              <a:xfrm>
                <a:off x="7877175" y="6104620"/>
                <a:ext cx="4314825" cy="646331"/>
              </a:xfrm>
              <a:prstGeom prst="rect">
                <a:avLst/>
              </a:prstGeom>
              <a:blipFill>
                <a:blip r:embed="rId6"/>
                <a:stretch>
                  <a:fillRect l="-1130" t="-4717" r="-706" b="-1415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7F9BE72-5D31-4CC4-BEE3-A3ED60F8021E}"/>
              </a:ext>
            </a:extLst>
          </p:cNvPr>
          <p:cNvSpPr txBox="1"/>
          <p:nvPr/>
        </p:nvSpPr>
        <p:spPr>
          <a:xfrm>
            <a:off x="9701212" y="942252"/>
            <a:ext cx="942975" cy="369332"/>
          </a:xfrm>
          <a:prstGeom prst="rect">
            <a:avLst/>
          </a:prstGeom>
          <a:noFill/>
        </p:spPr>
        <p:txBody>
          <a:bodyPr wrap="square" rtlCol="0">
            <a:spAutoFit/>
          </a:bodyPr>
          <a:lstStyle/>
          <a:p>
            <a:r>
              <a:rPr lang="en-US" dirty="0">
                <a:solidFill>
                  <a:schemeClr val="accent1">
                    <a:lumMod val="50000"/>
                  </a:schemeClr>
                </a:solidFill>
              </a:rPr>
              <a:t>100 kHz</a:t>
            </a:r>
          </a:p>
        </p:txBody>
      </p:sp>
      <p:sp>
        <p:nvSpPr>
          <p:cNvPr id="9" name="TextBox 8">
            <a:extLst>
              <a:ext uri="{FF2B5EF4-FFF2-40B4-BE49-F238E27FC236}">
                <a16:creationId xmlns:a16="http://schemas.microsoft.com/office/drawing/2014/main" id="{E341ACE3-B3C6-422A-8E73-FD3B2A6B57B2}"/>
              </a:ext>
            </a:extLst>
          </p:cNvPr>
          <p:cNvSpPr txBox="1"/>
          <p:nvPr/>
        </p:nvSpPr>
        <p:spPr>
          <a:xfrm>
            <a:off x="9663111" y="2362399"/>
            <a:ext cx="942975" cy="369332"/>
          </a:xfrm>
          <a:prstGeom prst="rect">
            <a:avLst/>
          </a:prstGeom>
          <a:noFill/>
        </p:spPr>
        <p:txBody>
          <a:bodyPr wrap="square" rtlCol="0">
            <a:spAutoFit/>
          </a:bodyPr>
          <a:lstStyle/>
          <a:p>
            <a:r>
              <a:rPr lang="en-US" dirty="0">
                <a:solidFill>
                  <a:schemeClr val="accent6"/>
                </a:solidFill>
              </a:rPr>
              <a:t>500 kHz</a:t>
            </a:r>
          </a:p>
        </p:txBody>
      </p:sp>
      <p:sp>
        <p:nvSpPr>
          <p:cNvPr id="11" name="TextBox 10">
            <a:extLst>
              <a:ext uri="{FF2B5EF4-FFF2-40B4-BE49-F238E27FC236}">
                <a16:creationId xmlns:a16="http://schemas.microsoft.com/office/drawing/2014/main" id="{334D9B29-1D17-4BD2-8B80-5A0E960F1A3D}"/>
              </a:ext>
            </a:extLst>
          </p:cNvPr>
          <p:cNvSpPr txBox="1"/>
          <p:nvPr/>
        </p:nvSpPr>
        <p:spPr>
          <a:xfrm>
            <a:off x="9930853" y="4336143"/>
            <a:ext cx="942975" cy="369332"/>
          </a:xfrm>
          <a:prstGeom prst="rect">
            <a:avLst/>
          </a:prstGeom>
          <a:noFill/>
        </p:spPr>
        <p:txBody>
          <a:bodyPr wrap="square" rtlCol="0">
            <a:spAutoFit/>
          </a:bodyPr>
          <a:lstStyle/>
          <a:p>
            <a:r>
              <a:rPr lang="en-US" dirty="0">
                <a:solidFill>
                  <a:schemeClr val="accent2"/>
                </a:solidFill>
              </a:rPr>
              <a:t>1 MHz</a:t>
            </a:r>
          </a:p>
        </p:txBody>
      </p:sp>
      <p:sp>
        <p:nvSpPr>
          <p:cNvPr id="15" name="TextBox 14">
            <a:extLst>
              <a:ext uri="{FF2B5EF4-FFF2-40B4-BE49-F238E27FC236}">
                <a16:creationId xmlns:a16="http://schemas.microsoft.com/office/drawing/2014/main" id="{EAE8762A-6CB6-4377-B5FD-7B3674842B50}"/>
              </a:ext>
            </a:extLst>
          </p:cNvPr>
          <p:cNvSpPr txBox="1"/>
          <p:nvPr/>
        </p:nvSpPr>
        <p:spPr>
          <a:xfrm>
            <a:off x="11353800" y="-16062"/>
            <a:ext cx="1714253" cy="246221"/>
          </a:xfrm>
          <a:prstGeom prst="rect">
            <a:avLst/>
          </a:prstGeom>
          <a:noFill/>
        </p:spPr>
        <p:txBody>
          <a:bodyPr wrap="square" rtlCol="0">
            <a:spAutoFit/>
          </a:bodyPr>
          <a:lstStyle/>
          <a:p>
            <a:r>
              <a:rPr lang="en-US" sz="1000" dirty="0"/>
              <a:t>4. Dark Rate</a:t>
            </a:r>
          </a:p>
        </p:txBody>
      </p:sp>
    </p:spTree>
    <p:extLst>
      <p:ext uri="{BB962C8B-B14F-4D97-AF65-F5344CB8AC3E}">
        <p14:creationId xmlns:p14="http://schemas.microsoft.com/office/powerpoint/2010/main" val="223018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D990-750D-425B-9677-393F8E86D35F}"/>
              </a:ext>
            </a:extLst>
          </p:cNvPr>
          <p:cNvSpPr>
            <a:spLocks noGrp="1"/>
          </p:cNvSpPr>
          <p:nvPr>
            <p:ph type="title"/>
          </p:nvPr>
        </p:nvSpPr>
        <p:spPr>
          <a:xfrm>
            <a:off x="96520" y="348614"/>
            <a:ext cx="3743960" cy="1325563"/>
          </a:xfrm>
        </p:spPr>
        <p:txBody>
          <a:bodyPr/>
          <a:lstStyle/>
          <a:p>
            <a:r>
              <a:rPr lang="en-US" dirty="0"/>
              <a:t>Gas Radiator Choice</a:t>
            </a:r>
          </a:p>
        </p:txBody>
      </p:sp>
      <p:sp>
        <p:nvSpPr>
          <p:cNvPr id="3" name="Content Placeholder 2">
            <a:extLst>
              <a:ext uri="{FF2B5EF4-FFF2-40B4-BE49-F238E27FC236}">
                <a16:creationId xmlns:a16="http://schemas.microsoft.com/office/drawing/2014/main" id="{673B22EF-1BA5-4F38-B61E-55DAC0174FAC}"/>
              </a:ext>
            </a:extLst>
          </p:cNvPr>
          <p:cNvSpPr>
            <a:spLocks noGrp="1"/>
          </p:cNvSpPr>
          <p:nvPr>
            <p:ph idx="1"/>
          </p:nvPr>
        </p:nvSpPr>
        <p:spPr>
          <a:xfrm>
            <a:off x="218324" y="4093189"/>
            <a:ext cx="11998319" cy="5073015"/>
          </a:xfrm>
        </p:spPr>
        <p:txBody>
          <a:bodyPr>
            <a:normAutofit/>
          </a:bodyPr>
          <a:lstStyle/>
          <a:p>
            <a:r>
              <a:rPr lang="en-US" dirty="0"/>
              <a:t>Need relatively high index to get an appreciable amount of photons.</a:t>
            </a:r>
          </a:p>
          <a:p>
            <a:r>
              <a:rPr lang="en-US" dirty="0"/>
              <a:t>However, heavy fluorocarbons are good refrigerants for a reason.</a:t>
            </a:r>
          </a:p>
          <a:p>
            <a:pPr lvl="1"/>
            <a:r>
              <a:rPr lang="en-US" dirty="0"/>
              <a:t>At room temperature, C4F10 cannot reach 3 bar without condensing. </a:t>
            </a:r>
          </a:p>
          <a:p>
            <a:pPr lvl="2"/>
            <a:r>
              <a:rPr lang="en-US" dirty="0"/>
              <a:t>Acquisition of C4F10 is also an issue</a:t>
            </a:r>
          </a:p>
          <a:p>
            <a:r>
              <a:rPr lang="en-US" dirty="0"/>
              <a:t>C3F8 can be gaseous at 4 bar and 0° C, still widely produced for medical procedures.</a:t>
            </a:r>
          </a:p>
          <a:p>
            <a:endParaRPr lang="en-US" dirty="0"/>
          </a:p>
        </p:txBody>
      </p:sp>
      <p:pic>
        <p:nvPicPr>
          <p:cNvPr id="5" name="Picture 4">
            <a:extLst>
              <a:ext uri="{FF2B5EF4-FFF2-40B4-BE49-F238E27FC236}">
                <a16:creationId xmlns:a16="http://schemas.microsoft.com/office/drawing/2014/main" id="{0574B6C4-DFD2-4394-B107-76897FE073D9}"/>
              </a:ext>
            </a:extLst>
          </p:cNvPr>
          <p:cNvPicPr>
            <a:picLocks noChangeAspect="1"/>
          </p:cNvPicPr>
          <p:nvPr/>
        </p:nvPicPr>
        <p:blipFill>
          <a:blip r:embed="rId2"/>
          <a:stretch>
            <a:fillRect/>
          </a:stretch>
        </p:blipFill>
        <p:spPr>
          <a:xfrm>
            <a:off x="6997578" y="152103"/>
            <a:ext cx="5219065" cy="3513410"/>
          </a:xfrm>
          <a:prstGeom prst="rect">
            <a:avLst/>
          </a:prstGeom>
        </p:spPr>
      </p:pic>
      <p:sp>
        <p:nvSpPr>
          <p:cNvPr id="8" name="TextBox 7">
            <a:extLst>
              <a:ext uri="{FF2B5EF4-FFF2-40B4-BE49-F238E27FC236}">
                <a16:creationId xmlns:a16="http://schemas.microsoft.com/office/drawing/2014/main" id="{FEE55936-BE99-46C2-A073-D335D879E6FC}"/>
              </a:ext>
            </a:extLst>
          </p:cNvPr>
          <p:cNvSpPr txBox="1"/>
          <p:nvPr/>
        </p:nvSpPr>
        <p:spPr>
          <a:xfrm>
            <a:off x="381000" y="1674177"/>
            <a:ext cx="2578100" cy="1200329"/>
          </a:xfrm>
          <a:prstGeom prst="rect">
            <a:avLst/>
          </a:prstGeom>
          <a:noFill/>
        </p:spPr>
        <p:txBody>
          <a:bodyPr wrap="square" rtlCol="0">
            <a:spAutoFit/>
          </a:bodyPr>
          <a:lstStyle/>
          <a:p>
            <a:r>
              <a:rPr lang="en-US" sz="1200" dirty="0">
                <a:hlinkClick r:id="rId3"/>
              </a:rPr>
              <a:t>https://tel.archives-ouvertes.fr/tel-00592091/file/Greg_memoire-version-for-final-printing-April-2011.pdf</a:t>
            </a:r>
            <a:br>
              <a:rPr lang="en-US" sz="1200" dirty="0"/>
            </a:br>
            <a:br>
              <a:rPr lang="en-US" sz="1200" dirty="0"/>
            </a:br>
            <a:r>
              <a:rPr lang="en-US" sz="1200" dirty="0"/>
              <a:t>Great resource on refrigerants.</a:t>
            </a:r>
          </a:p>
        </p:txBody>
      </p:sp>
      <p:pic>
        <p:nvPicPr>
          <p:cNvPr id="4" name="Picture 3">
            <a:extLst>
              <a:ext uri="{FF2B5EF4-FFF2-40B4-BE49-F238E27FC236}">
                <a16:creationId xmlns:a16="http://schemas.microsoft.com/office/drawing/2014/main" id="{311CDFEA-F77C-4C4B-BCB9-04581F8CF799}"/>
              </a:ext>
            </a:extLst>
          </p:cNvPr>
          <p:cNvPicPr>
            <a:picLocks noChangeAspect="1"/>
          </p:cNvPicPr>
          <p:nvPr/>
        </p:nvPicPr>
        <p:blipFill>
          <a:blip r:embed="rId4"/>
          <a:stretch>
            <a:fillRect/>
          </a:stretch>
        </p:blipFill>
        <p:spPr>
          <a:xfrm>
            <a:off x="3622066" y="28278"/>
            <a:ext cx="3144714" cy="4119509"/>
          </a:xfrm>
          <a:prstGeom prst="rect">
            <a:avLst/>
          </a:prstGeom>
        </p:spPr>
      </p:pic>
      <p:cxnSp>
        <p:nvCxnSpPr>
          <p:cNvPr id="10" name="Straight Connector 9">
            <a:extLst>
              <a:ext uri="{FF2B5EF4-FFF2-40B4-BE49-F238E27FC236}">
                <a16:creationId xmlns:a16="http://schemas.microsoft.com/office/drawing/2014/main" id="{09B9260B-0E55-4557-AF57-2A8ED37B7863}"/>
              </a:ext>
            </a:extLst>
          </p:cNvPr>
          <p:cNvCxnSpPr>
            <a:cxnSpLocks/>
          </p:cNvCxnSpPr>
          <p:nvPr/>
        </p:nvCxnSpPr>
        <p:spPr>
          <a:xfrm flipH="1">
            <a:off x="3981450" y="2015233"/>
            <a:ext cx="1241549" cy="0"/>
          </a:xfrm>
          <a:prstGeom prst="line">
            <a:avLst/>
          </a:prstGeom>
          <a:ln w="28575">
            <a:solidFill>
              <a:srgbClr val="C840B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5A21BB-167D-4213-861E-956C52F216E0}"/>
              </a:ext>
            </a:extLst>
          </p:cNvPr>
          <p:cNvCxnSpPr>
            <a:cxnSpLocks/>
          </p:cNvCxnSpPr>
          <p:nvPr/>
        </p:nvCxnSpPr>
        <p:spPr>
          <a:xfrm flipH="1">
            <a:off x="3952875" y="1767583"/>
            <a:ext cx="124154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873760-0156-4998-B499-22A61D7DAC19}"/>
              </a:ext>
            </a:extLst>
          </p:cNvPr>
          <p:cNvCxnSpPr>
            <a:cxnSpLocks/>
          </p:cNvCxnSpPr>
          <p:nvPr/>
        </p:nvCxnSpPr>
        <p:spPr>
          <a:xfrm flipH="1">
            <a:off x="3983099" y="1556383"/>
            <a:ext cx="12415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29831B6-E496-455E-9AA9-622D62DB6664}"/>
              </a:ext>
            </a:extLst>
          </p:cNvPr>
          <p:cNvSpPr>
            <a:spLocks noGrp="1"/>
          </p:cNvSpPr>
          <p:nvPr>
            <p:ph type="sldNum" sz="quarter" idx="12"/>
          </p:nvPr>
        </p:nvSpPr>
        <p:spPr/>
        <p:txBody>
          <a:bodyPr/>
          <a:lstStyle/>
          <a:p>
            <a:fld id="{4C01D12C-74CB-41AB-A806-80E816F85481}" type="slidenum">
              <a:rPr lang="en-US" smtClean="0"/>
              <a:t>19</a:t>
            </a:fld>
            <a:endParaRPr lang="en-US"/>
          </a:p>
        </p:txBody>
      </p:sp>
      <p:sp>
        <p:nvSpPr>
          <p:cNvPr id="7" name="TextBox 6">
            <a:extLst>
              <a:ext uri="{FF2B5EF4-FFF2-40B4-BE49-F238E27FC236}">
                <a16:creationId xmlns:a16="http://schemas.microsoft.com/office/drawing/2014/main" id="{83DE5633-850D-41EC-9457-C885121D8D38}"/>
              </a:ext>
            </a:extLst>
          </p:cNvPr>
          <p:cNvSpPr txBox="1"/>
          <p:nvPr/>
        </p:nvSpPr>
        <p:spPr>
          <a:xfrm>
            <a:off x="10451295" y="2370"/>
            <a:ext cx="1714253" cy="246221"/>
          </a:xfrm>
          <a:prstGeom prst="rect">
            <a:avLst/>
          </a:prstGeom>
          <a:noFill/>
        </p:spPr>
        <p:txBody>
          <a:bodyPr wrap="square" rtlCol="0">
            <a:spAutoFit/>
          </a:bodyPr>
          <a:lstStyle/>
          <a:p>
            <a:r>
              <a:rPr lang="en-US" sz="1000" dirty="0"/>
              <a:t>5. Radiator </a:t>
            </a:r>
          </a:p>
        </p:txBody>
      </p:sp>
    </p:spTree>
    <p:extLst>
      <p:ext uri="{BB962C8B-B14F-4D97-AF65-F5344CB8AC3E}">
        <p14:creationId xmlns:p14="http://schemas.microsoft.com/office/powerpoint/2010/main" val="235895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908C68-4829-4E06-90D2-88335396AE3A}"/>
              </a:ext>
            </a:extLst>
          </p:cNvPr>
          <p:cNvPicPr>
            <a:picLocks noChangeAspect="1"/>
          </p:cNvPicPr>
          <p:nvPr/>
        </p:nvPicPr>
        <p:blipFill>
          <a:blip r:embed="rId2"/>
          <a:stretch>
            <a:fillRect/>
          </a:stretch>
        </p:blipFill>
        <p:spPr>
          <a:xfrm>
            <a:off x="2892876" y="3550014"/>
            <a:ext cx="4162230" cy="2632386"/>
          </a:xfrm>
          <a:prstGeom prst="rect">
            <a:avLst/>
          </a:prstGeom>
        </p:spPr>
      </p:pic>
      <p:pic>
        <p:nvPicPr>
          <p:cNvPr id="4" name="Picture 3">
            <a:extLst>
              <a:ext uri="{FF2B5EF4-FFF2-40B4-BE49-F238E27FC236}">
                <a16:creationId xmlns:a16="http://schemas.microsoft.com/office/drawing/2014/main" id="{56876E47-2BC6-40DC-9611-985338FF5347}"/>
              </a:ext>
            </a:extLst>
          </p:cNvPr>
          <p:cNvPicPr>
            <a:picLocks noChangeAspect="1"/>
          </p:cNvPicPr>
          <p:nvPr/>
        </p:nvPicPr>
        <p:blipFill>
          <a:blip r:embed="rId3"/>
          <a:stretch>
            <a:fillRect/>
          </a:stretch>
        </p:blipFill>
        <p:spPr>
          <a:xfrm>
            <a:off x="6749612" y="3562350"/>
            <a:ext cx="5121713" cy="2607418"/>
          </a:xfrm>
          <a:prstGeom prst="rect">
            <a:avLst/>
          </a:prstGeom>
        </p:spPr>
      </p:pic>
      <p:sp>
        <p:nvSpPr>
          <p:cNvPr id="2" name="Title 1">
            <a:extLst>
              <a:ext uri="{FF2B5EF4-FFF2-40B4-BE49-F238E27FC236}">
                <a16:creationId xmlns:a16="http://schemas.microsoft.com/office/drawing/2014/main" id="{FFB30062-BF10-40FD-AE86-DC274C1B1AF4}"/>
              </a:ext>
            </a:extLst>
          </p:cNvPr>
          <p:cNvSpPr>
            <a:spLocks noGrp="1"/>
          </p:cNvSpPr>
          <p:nvPr>
            <p:ph type="title"/>
          </p:nvPr>
        </p:nvSpPr>
        <p:spPr>
          <a:xfrm>
            <a:off x="161925" y="-177800"/>
            <a:ext cx="10977880" cy="1325563"/>
          </a:xfrm>
        </p:spPr>
        <p:txBody>
          <a:bodyPr/>
          <a:lstStyle/>
          <a:p>
            <a:r>
              <a:rPr lang="en-US" dirty="0"/>
              <a:t>DELPHI Barrel RICH</a:t>
            </a:r>
          </a:p>
        </p:txBody>
      </p:sp>
      <p:sp>
        <p:nvSpPr>
          <p:cNvPr id="3" name="Content Placeholder 2">
            <a:extLst>
              <a:ext uri="{FF2B5EF4-FFF2-40B4-BE49-F238E27FC236}">
                <a16:creationId xmlns:a16="http://schemas.microsoft.com/office/drawing/2014/main" id="{CD7E4026-E5A5-4811-8665-EA8E9A44C6ED}"/>
              </a:ext>
            </a:extLst>
          </p:cNvPr>
          <p:cNvSpPr>
            <a:spLocks noGrp="1"/>
          </p:cNvSpPr>
          <p:nvPr>
            <p:ph idx="1"/>
          </p:nvPr>
        </p:nvSpPr>
        <p:spPr>
          <a:xfrm>
            <a:off x="228599" y="807085"/>
            <a:ext cx="11642725" cy="2869565"/>
          </a:xfrm>
        </p:spPr>
        <p:txBody>
          <a:bodyPr>
            <a:normAutofit/>
          </a:bodyPr>
          <a:lstStyle/>
          <a:p>
            <a:r>
              <a:rPr lang="en-US" sz="2600" dirty="0"/>
              <a:t>DELPHI had a dual-radiator RICH w/ C6F14 liquid and C5F12 gas in a 1.2T solenoid and it provided a modest level of probabilistic pi/k separation up to ~12 GeV/c or so. Gas radiator used focusing, liquid did not.</a:t>
            </a:r>
          </a:p>
          <a:p>
            <a:r>
              <a:rPr lang="en-US" sz="2600" dirty="0"/>
              <a:t>Designed in the early ‘80s before many modern detector technologies. Their RICH was readout by a 4.2 cm thick TPC laced with TMAE gas. Gas radiator was 42 cm.</a:t>
            </a:r>
          </a:p>
          <a:p>
            <a:r>
              <a:rPr lang="en-US" sz="2600" dirty="0"/>
              <a:t>It was a very complicated design and had many engineering issues that impacted the performance.</a:t>
            </a:r>
          </a:p>
        </p:txBody>
      </p:sp>
      <p:sp>
        <p:nvSpPr>
          <p:cNvPr id="6" name="TextBox 5">
            <a:extLst>
              <a:ext uri="{FF2B5EF4-FFF2-40B4-BE49-F238E27FC236}">
                <a16:creationId xmlns:a16="http://schemas.microsoft.com/office/drawing/2014/main" id="{F3B5ED42-5055-46C7-90BB-DC0142C03783}"/>
              </a:ext>
            </a:extLst>
          </p:cNvPr>
          <p:cNvSpPr txBox="1"/>
          <p:nvPr/>
        </p:nvSpPr>
        <p:spPr>
          <a:xfrm>
            <a:off x="122911" y="3866614"/>
            <a:ext cx="2875654" cy="2585323"/>
          </a:xfrm>
          <a:prstGeom prst="rect">
            <a:avLst/>
          </a:prstGeom>
          <a:noFill/>
        </p:spPr>
        <p:txBody>
          <a:bodyPr wrap="square" rtlCol="0">
            <a:spAutoFit/>
          </a:bodyPr>
          <a:lstStyle/>
          <a:p>
            <a:r>
              <a:rPr lang="en-US" dirty="0"/>
              <a:t>This detector had: 3 separate fluid control systems, heating elements to keep C5F12 at 40 degrees C, two field cages, a MWPC with blinders, a 150 kV cathode, nine quartz windows, and TMAE mixed in the TPC drift gas.</a:t>
            </a:r>
          </a:p>
        </p:txBody>
      </p:sp>
      <p:sp>
        <p:nvSpPr>
          <p:cNvPr id="7" name="TextBox 6">
            <a:extLst>
              <a:ext uri="{FF2B5EF4-FFF2-40B4-BE49-F238E27FC236}">
                <a16:creationId xmlns:a16="http://schemas.microsoft.com/office/drawing/2014/main" id="{A54CC116-782B-4C5C-A457-A78556F66940}"/>
              </a:ext>
            </a:extLst>
          </p:cNvPr>
          <p:cNvSpPr txBox="1"/>
          <p:nvPr/>
        </p:nvSpPr>
        <p:spPr>
          <a:xfrm>
            <a:off x="2726787" y="6075144"/>
            <a:ext cx="8656638" cy="646331"/>
          </a:xfrm>
          <a:prstGeom prst="rect">
            <a:avLst/>
          </a:prstGeom>
          <a:noFill/>
        </p:spPr>
        <p:txBody>
          <a:bodyPr wrap="square" rtlCol="0">
            <a:spAutoFit/>
          </a:bodyPr>
          <a:lstStyle/>
          <a:p>
            <a:r>
              <a:rPr lang="en-US" dirty="0"/>
              <a:t>DELPHI serves only as a proof of principle that a Barrel RICH can be a feasible detector, nothing from this design other than geometry would be wanted at EIC </a:t>
            </a:r>
          </a:p>
        </p:txBody>
      </p:sp>
      <p:sp>
        <p:nvSpPr>
          <p:cNvPr id="8" name="Slide Number Placeholder 7">
            <a:extLst>
              <a:ext uri="{FF2B5EF4-FFF2-40B4-BE49-F238E27FC236}">
                <a16:creationId xmlns:a16="http://schemas.microsoft.com/office/drawing/2014/main" id="{AEF49DD8-5F05-45E1-BE7C-69B257B277E8}"/>
              </a:ext>
            </a:extLst>
          </p:cNvPr>
          <p:cNvSpPr>
            <a:spLocks noGrp="1"/>
          </p:cNvSpPr>
          <p:nvPr>
            <p:ph type="sldNum" sz="quarter" idx="12"/>
          </p:nvPr>
        </p:nvSpPr>
        <p:spPr/>
        <p:txBody>
          <a:bodyPr/>
          <a:lstStyle/>
          <a:p>
            <a:fld id="{4C01D12C-74CB-41AB-A806-80E816F85481}" type="slidenum">
              <a:rPr lang="en-US" smtClean="0"/>
              <a:t>2</a:t>
            </a:fld>
            <a:endParaRPr lang="en-US" dirty="0"/>
          </a:p>
        </p:txBody>
      </p:sp>
    </p:spTree>
    <p:extLst>
      <p:ext uri="{BB962C8B-B14F-4D97-AF65-F5344CB8AC3E}">
        <p14:creationId xmlns:p14="http://schemas.microsoft.com/office/powerpoint/2010/main" val="16344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7E0E15-59B4-4BEB-B974-003A8F684A21}"/>
              </a:ext>
            </a:extLst>
          </p:cNvPr>
          <p:cNvPicPr>
            <a:picLocks noChangeAspect="1"/>
          </p:cNvPicPr>
          <p:nvPr/>
        </p:nvPicPr>
        <p:blipFill>
          <a:blip r:embed="rId2"/>
          <a:stretch>
            <a:fillRect/>
          </a:stretch>
        </p:blipFill>
        <p:spPr>
          <a:xfrm>
            <a:off x="3685367" y="43896"/>
            <a:ext cx="7831962" cy="3994698"/>
          </a:xfrm>
          <a:prstGeom prst="rect">
            <a:avLst/>
          </a:prstGeom>
        </p:spPr>
      </p:pic>
      <p:sp>
        <p:nvSpPr>
          <p:cNvPr id="2" name="Title 1">
            <a:extLst>
              <a:ext uri="{FF2B5EF4-FFF2-40B4-BE49-F238E27FC236}">
                <a16:creationId xmlns:a16="http://schemas.microsoft.com/office/drawing/2014/main" id="{7AF7D990-750D-425B-9677-393F8E86D35F}"/>
              </a:ext>
            </a:extLst>
          </p:cNvPr>
          <p:cNvSpPr>
            <a:spLocks noGrp="1"/>
          </p:cNvSpPr>
          <p:nvPr>
            <p:ph type="title"/>
          </p:nvPr>
        </p:nvSpPr>
        <p:spPr>
          <a:xfrm>
            <a:off x="96520" y="348614"/>
            <a:ext cx="3743960" cy="1325563"/>
          </a:xfrm>
        </p:spPr>
        <p:txBody>
          <a:bodyPr/>
          <a:lstStyle/>
          <a:p>
            <a:r>
              <a:rPr lang="en-US" dirty="0"/>
              <a:t>Gas Radiator Choice</a:t>
            </a:r>
          </a:p>
        </p:txBody>
      </p:sp>
      <p:sp>
        <p:nvSpPr>
          <p:cNvPr id="3" name="Content Placeholder 2">
            <a:extLst>
              <a:ext uri="{FF2B5EF4-FFF2-40B4-BE49-F238E27FC236}">
                <a16:creationId xmlns:a16="http://schemas.microsoft.com/office/drawing/2014/main" id="{673B22EF-1BA5-4F38-B61E-55DAC0174FAC}"/>
              </a:ext>
            </a:extLst>
          </p:cNvPr>
          <p:cNvSpPr>
            <a:spLocks noGrp="1"/>
          </p:cNvSpPr>
          <p:nvPr>
            <p:ph idx="1"/>
          </p:nvPr>
        </p:nvSpPr>
        <p:spPr>
          <a:xfrm>
            <a:off x="0" y="4076694"/>
            <a:ext cx="12192000" cy="2861235"/>
          </a:xfrm>
        </p:spPr>
        <p:txBody>
          <a:bodyPr>
            <a:normAutofit lnSpcReduction="10000"/>
          </a:bodyPr>
          <a:lstStyle/>
          <a:p>
            <a:r>
              <a:rPr lang="en-US" sz="2200" dirty="0"/>
              <a:t>Index of 1.004 can provide ~15 photons in 20 cm at </a:t>
            </a:r>
            <a:r>
              <a:rPr lang="el-GR" sz="2200" dirty="0"/>
              <a:t>β</a:t>
            </a:r>
            <a:r>
              <a:rPr lang="en-US" sz="2200" dirty="0"/>
              <a:t>=1. DELPHI gas had n = 1.00172</a:t>
            </a:r>
          </a:p>
          <a:p>
            <a:r>
              <a:rPr lang="en-US" sz="2200" dirty="0"/>
              <a:t>How does index depend on temperature near the condensation point? Scales as density, not pressure.</a:t>
            </a:r>
          </a:p>
          <a:p>
            <a:pPr lvl="1"/>
            <a:r>
              <a:rPr lang="en-US" sz="2200" dirty="0"/>
              <a:t>Can gain a bit of index by cooling. Not beyond 20-30% though at reasonable pressures and temp. differences.</a:t>
            </a:r>
          </a:p>
          <a:p>
            <a:r>
              <a:rPr lang="en-US" sz="2200" dirty="0"/>
              <a:t>If PFCs are banned, Xenon or a greener refrigerant may be an option.</a:t>
            </a:r>
          </a:p>
          <a:p>
            <a:r>
              <a:rPr lang="en-US" sz="2200" dirty="0"/>
              <a:t>Gas characterization is part of the R&amp;D that a detector like this would require.</a:t>
            </a:r>
          </a:p>
          <a:p>
            <a:pPr lvl="1"/>
            <a:r>
              <a:rPr lang="en-US" sz="1800" dirty="0"/>
              <a:t>Large phase space of similar heavy gases such as C4F8, C3F8O. Optical and thermodynamic properties need to be studied and optimized.</a:t>
            </a:r>
          </a:p>
        </p:txBody>
      </p:sp>
      <p:sp>
        <p:nvSpPr>
          <p:cNvPr id="8" name="TextBox 7">
            <a:extLst>
              <a:ext uri="{FF2B5EF4-FFF2-40B4-BE49-F238E27FC236}">
                <a16:creationId xmlns:a16="http://schemas.microsoft.com/office/drawing/2014/main" id="{FEE55936-BE99-46C2-A073-D335D879E6FC}"/>
              </a:ext>
            </a:extLst>
          </p:cNvPr>
          <p:cNvSpPr txBox="1"/>
          <p:nvPr/>
        </p:nvSpPr>
        <p:spPr>
          <a:xfrm>
            <a:off x="380999" y="1674177"/>
            <a:ext cx="2779643" cy="1569660"/>
          </a:xfrm>
          <a:prstGeom prst="rect">
            <a:avLst/>
          </a:prstGeom>
          <a:noFill/>
        </p:spPr>
        <p:txBody>
          <a:bodyPr wrap="square" rtlCol="0">
            <a:spAutoFit/>
          </a:bodyPr>
          <a:lstStyle/>
          <a:p>
            <a:r>
              <a:rPr lang="en-US" sz="1200" dirty="0">
                <a:hlinkClick r:id="rId3"/>
              </a:rPr>
              <a:t>https://tel.archives-ouvertes.fr/tel-00592091/file/Greg_memoire-version-for-final-printing-April-2011.pdf</a:t>
            </a:r>
            <a:br>
              <a:rPr lang="en-US" sz="1200" dirty="0"/>
            </a:br>
            <a:endParaRPr lang="en-US" sz="1200" dirty="0"/>
          </a:p>
          <a:p>
            <a:r>
              <a:rPr lang="en-US" sz="1200" dirty="0">
                <a:hlinkClick r:id="rId4"/>
              </a:rPr>
              <a:t>https://detector-cooling.web.cern.ch/fluidmaterial.html</a:t>
            </a:r>
            <a:endParaRPr lang="en-US" sz="1200" dirty="0"/>
          </a:p>
          <a:p>
            <a:br>
              <a:rPr lang="en-US" sz="1200" dirty="0"/>
            </a:br>
            <a:r>
              <a:rPr lang="en-US" sz="1200" dirty="0"/>
              <a:t>Great resources on refrigerants.</a:t>
            </a:r>
          </a:p>
        </p:txBody>
      </p:sp>
      <p:sp>
        <p:nvSpPr>
          <p:cNvPr id="5" name="Slide Number Placeholder 4">
            <a:extLst>
              <a:ext uri="{FF2B5EF4-FFF2-40B4-BE49-F238E27FC236}">
                <a16:creationId xmlns:a16="http://schemas.microsoft.com/office/drawing/2014/main" id="{70873214-08C4-43A7-AD90-BBC425084F85}"/>
              </a:ext>
            </a:extLst>
          </p:cNvPr>
          <p:cNvSpPr>
            <a:spLocks noGrp="1"/>
          </p:cNvSpPr>
          <p:nvPr>
            <p:ph type="sldNum" sz="quarter" idx="12"/>
          </p:nvPr>
        </p:nvSpPr>
        <p:spPr>
          <a:xfrm>
            <a:off x="9305925" y="6344204"/>
            <a:ext cx="2743200" cy="365125"/>
          </a:xfrm>
        </p:spPr>
        <p:txBody>
          <a:bodyPr/>
          <a:lstStyle/>
          <a:p>
            <a:fld id="{4C01D12C-74CB-41AB-A806-80E816F85481}" type="slidenum">
              <a:rPr lang="en-US" smtClean="0"/>
              <a:t>20</a:t>
            </a:fld>
            <a:endParaRPr lang="en-US" dirty="0"/>
          </a:p>
        </p:txBody>
      </p:sp>
      <p:sp>
        <p:nvSpPr>
          <p:cNvPr id="6" name="TextBox 5">
            <a:extLst>
              <a:ext uri="{FF2B5EF4-FFF2-40B4-BE49-F238E27FC236}">
                <a16:creationId xmlns:a16="http://schemas.microsoft.com/office/drawing/2014/main" id="{E9146DEA-80CE-46DC-9125-30AF81044211}"/>
              </a:ext>
            </a:extLst>
          </p:cNvPr>
          <p:cNvSpPr txBox="1"/>
          <p:nvPr/>
        </p:nvSpPr>
        <p:spPr>
          <a:xfrm>
            <a:off x="10451295" y="2370"/>
            <a:ext cx="1714253" cy="246221"/>
          </a:xfrm>
          <a:prstGeom prst="rect">
            <a:avLst/>
          </a:prstGeom>
          <a:noFill/>
        </p:spPr>
        <p:txBody>
          <a:bodyPr wrap="square" rtlCol="0">
            <a:spAutoFit/>
          </a:bodyPr>
          <a:lstStyle/>
          <a:p>
            <a:r>
              <a:rPr lang="en-US" sz="1000" dirty="0"/>
              <a:t>5. Radiator </a:t>
            </a:r>
          </a:p>
        </p:txBody>
      </p:sp>
    </p:spTree>
    <p:extLst>
      <p:ext uri="{BB962C8B-B14F-4D97-AF65-F5344CB8AC3E}">
        <p14:creationId xmlns:p14="http://schemas.microsoft.com/office/powerpoint/2010/main" val="327202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B3E5-B8B8-47C8-927B-7A2554E6D2A8}"/>
              </a:ext>
            </a:extLst>
          </p:cNvPr>
          <p:cNvSpPr>
            <a:spLocks noGrp="1"/>
          </p:cNvSpPr>
          <p:nvPr>
            <p:ph type="title"/>
          </p:nvPr>
        </p:nvSpPr>
        <p:spPr/>
        <p:txBody>
          <a:bodyPr/>
          <a:lstStyle/>
          <a:p>
            <a:r>
              <a:rPr lang="en-US" dirty="0"/>
              <a:t>Is 3 bar possible with low material budget?</a:t>
            </a:r>
          </a:p>
        </p:txBody>
      </p:sp>
      <p:sp>
        <p:nvSpPr>
          <p:cNvPr id="3" name="Content Placeholder 2">
            <a:extLst>
              <a:ext uri="{FF2B5EF4-FFF2-40B4-BE49-F238E27FC236}">
                <a16:creationId xmlns:a16="http://schemas.microsoft.com/office/drawing/2014/main" id="{99ABA828-6C69-408B-9A0D-316858CAA3F6}"/>
              </a:ext>
            </a:extLst>
          </p:cNvPr>
          <p:cNvSpPr>
            <a:spLocks noGrp="1"/>
          </p:cNvSpPr>
          <p:nvPr>
            <p:ph idx="1"/>
          </p:nvPr>
        </p:nvSpPr>
        <p:spPr>
          <a:xfrm>
            <a:off x="358140" y="1503680"/>
            <a:ext cx="6771640" cy="5217795"/>
          </a:xfrm>
        </p:spPr>
        <p:txBody>
          <a:bodyPr>
            <a:normAutofit lnSpcReduction="10000"/>
          </a:bodyPr>
          <a:lstStyle/>
          <a:p>
            <a:r>
              <a:rPr lang="en-US" dirty="0"/>
              <a:t>Maybe, with a honeycomb/carbon-fiber gas volume.</a:t>
            </a:r>
          </a:p>
          <a:p>
            <a:pPr lvl="1"/>
            <a:r>
              <a:rPr lang="en-US" dirty="0"/>
              <a:t>Such a structure has been proposed for use in car bodies to increase strength and decrease weight compared to aluminum. </a:t>
            </a:r>
          </a:p>
          <a:p>
            <a:r>
              <a:rPr lang="en-US" dirty="0"/>
              <a:t>Excellent thermally insulating properties compared to metals.</a:t>
            </a:r>
          </a:p>
          <a:p>
            <a:r>
              <a:rPr lang="en-US" dirty="0"/>
              <a:t>Cylinders are inherently strong, although the seams may be an issue.</a:t>
            </a:r>
          </a:p>
          <a:p>
            <a:pPr lvl="1"/>
            <a:r>
              <a:rPr lang="en-US" dirty="0"/>
              <a:t>The volume from 50 cm to 90 cm in radius would be ~ 5m</a:t>
            </a:r>
            <a:r>
              <a:rPr lang="en-US" baseline="30000" dirty="0"/>
              <a:t>3</a:t>
            </a:r>
            <a:r>
              <a:rPr lang="en-US" dirty="0"/>
              <a:t> of gas</a:t>
            </a:r>
          </a:p>
          <a:p>
            <a:r>
              <a:rPr lang="en-US" dirty="0"/>
              <a:t>Need to find out what the maximum pressure the </a:t>
            </a:r>
            <a:r>
              <a:rPr lang="en-US" dirty="0" err="1"/>
              <a:t>SiPM</a:t>
            </a:r>
            <a:r>
              <a:rPr lang="en-US" dirty="0"/>
              <a:t> windows can hold.</a:t>
            </a:r>
          </a:p>
          <a:p>
            <a:pPr marL="457200" lvl="1" indent="0">
              <a:buNone/>
            </a:pPr>
            <a:r>
              <a:rPr lang="en-US" dirty="0"/>
              <a:t>	</a:t>
            </a:r>
          </a:p>
        </p:txBody>
      </p:sp>
      <p:pic>
        <p:nvPicPr>
          <p:cNvPr id="5" name="Picture 4">
            <a:extLst>
              <a:ext uri="{FF2B5EF4-FFF2-40B4-BE49-F238E27FC236}">
                <a16:creationId xmlns:a16="http://schemas.microsoft.com/office/drawing/2014/main" id="{38E7E6AF-4554-4C36-B753-70757C4E7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440" y="2582143"/>
            <a:ext cx="4183380" cy="2791455"/>
          </a:xfrm>
          <a:prstGeom prst="rect">
            <a:avLst/>
          </a:prstGeom>
        </p:spPr>
      </p:pic>
      <p:sp>
        <p:nvSpPr>
          <p:cNvPr id="4" name="Slide Number Placeholder 3">
            <a:extLst>
              <a:ext uri="{FF2B5EF4-FFF2-40B4-BE49-F238E27FC236}">
                <a16:creationId xmlns:a16="http://schemas.microsoft.com/office/drawing/2014/main" id="{1C02BB69-A250-4638-BC5B-87ECA7359832}"/>
              </a:ext>
            </a:extLst>
          </p:cNvPr>
          <p:cNvSpPr>
            <a:spLocks noGrp="1"/>
          </p:cNvSpPr>
          <p:nvPr>
            <p:ph type="sldNum" sz="quarter" idx="12"/>
          </p:nvPr>
        </p:nvSpPr>
        <p:spPr/>
        <p:txBody>
          <a:bodyPr/>
          <a:lstStyle/>
          <a:p>
            <a:fld id="{4C01D12C-74CB-41AB-A806-80E816F85481}" type="slidenum">
              <a:rPr lang="en-US" smtClean="0"/>
              <a:t>21</a:t>
            </a:fld>
            <a:endParaRPr lang="en-US"/>
          </a:p>
        </p:txBody>
      </p:sp>
      <p:sp>
        <p:nvSpPr>
          <p:cNvPr id="7" name="TextBox 6">
            <a:extLst>
              <a:ext uri="{FF2B5EF4-FFF2-40B4-BE49-F238E27FC236}">
                <a16:creationId xmlns:a16="http://schemas.microsoft.com/office/drawing/2014/main" id="{29265215-B48A-4BB5-AC95-B59B740D120B}"/>
              </a:ext>
            </a:extLst>
          </p:cNvPr>
          <p:cNvSpPr txBox="1"/>
          <p:nvPr/>
        </p:nvSpPr>
        <p:spPr>
          <a:xfrm>
            <a:off x="10451295" y="2370"/>
            <a:ext cx="1714253" cy="246221"/>
          </a:xfrm>
          <a:prstGeom prst="rect">
            <a:avLst/>
          </a:prstGeom>
          <a:noFill/>
        </p:spPr>
        <p:txBody>
          <a:bodyPr wrap="square" rtlCol="0">
            <a:spAutoFit/>
          </a:bodyPr>
          <a:lstStyle/>
          <a:p>
            <a:r>
              <a:rPr lang="en-US" sz="1000" dirty="0"/>
              <a:t>5. Radiator </a:t>
            </a:r>
          </a:p>
        </p:txBody>
      </p:sp>
    </p:spTree>
    <p:extLst>
      <p:ext uri="{BB962C8B-B14F-4D97-AF65-F5344CB8AC3E}">
        <p14:creationId xmlns:p14="http://schemas.microsoft.com/office/powerpoint/2010/main" val="54633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13FC-7C21-4DA4-AB36-92BBB086197C}"/>
              </a:ext>
            </a:extLst>
          </p:cNvPr>
          <p:cNvSpPr>
            <a:spLocks noGrp="1"/>
          </p:cNvSpPr>
          <p:nvPr>
            <p:ph type="title"/>
          </p:nvPr>
        </p:nvSpPr>
        <p:spPr>
          <a:xfrm>
            <a:off x="476250" y="444397"/>
            <a:ext cx="10515600" cy="1325563"/>
          </a:xfrm>
        </p:spPr>
        <p:txBody>
          <a:bodyPr/>
          <a:lstStyle/>
          <a:p>
            <a:r>
              <a:rPr lang="en-US" dirty="0"/>
              <a:t>Smearing in simulation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F20E82-4F79-4109-AA1F-3CDAAF30C580}"/>
                  </a:ext>
                </a:extLst>
              </p:cNvPr>
              <p:cNvSpPr>
                <a:spLocks noGrp="1"/>
              </p:cNvSpPr>
              <p:nvPr>
                <p:ph idx="1"/>
              </p:nvPr>
            </p:nvSpPr>
            <p:spPr>
              <a:xfrm>
                <a:off x="264160" y="1709399"/>
                <a:ext cx="10715164" cy="6147684"/>
              </a:xfrm>
            </p:spPr>
            <p:txBody>
              <a:bodyPr>
                <a:normAutofit/>
              </a:bodyPr>
              <a:lstStyle/>
              <a:p>
                <a:pPr marL="0" indent="0">
                  <a:buNone/>
                </a:pPr>
                <a:r>
                  <a:rPr lang="en-US" sz="2800" dirty="0"/>
                  <a:t>Current status is </a:t>
                </a:r>
                <a14:m>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𝑃𝑖𝑥𝑒𝑙</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𝐶h𝑟𝑜𝑚</m:t>
                        </m:r>
                        <m:r>
                          <a:rPr lang="en-US" sz="2800" b="0" i="1" smtClean="0">
                            <a:latin typeface="Cambria Math" panose="02040503050406030204" pitchFamily="18" charset="0"/>
                          </a:rPr>
                          <m:t>.</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𝐵𝑒𝑛𝑑</m:t>
                        </m:r>
                      </m:sub>
                      <m:sup>
                        <m:r>
                          <a:rPr lang="en-US" i="1">
                            <a:latin typeface="Cambria Math" panose="02040503050406030204" pitchFamily="18" charset="0"/>
                          </a:rPr>
                          <m:t>2</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𝐸𝑥𝑡𝑟𝑎</m:t>
                        </m:r>
                      </m:sub>
                      <m:sup>
                        <m:r>
                          <a:rPr lang="en-US" i="1">
                            <a:latin typeface="Cambria Math" panose="02040503050406030204" pitchFamily="18" charset="0"/>
                          </a:rPr>
                          <m:t>2</m:t>
                        </m:r>
                      </m:sup>
                    </m:sSubSup>
                  </m:oMath>
                </a14:m>
                <a:endParaRPr lang="en-US" dirty="0"/>
              </a:p>
              <a:p>
                <a:pPr marL="0" indent="0">
                  <a:buNone/>
                </a:pPr>
                <a14:m>
                  <m:oMath xmlns:m="http://schemas.openxmlformats.org/officeDocument/2006/math">
                    <m:sSubSup>
                      <m:sSubSupPr>
                        <m:ctrlPr>
                          <a:rPr lang="en-US" sz="2800" b="0" i="1" smtClean="0">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𝑃𝑖𝑥𝑒𝑙</m:t>
                        </m:r>
                      </m:sub>
                      <m:sup>
                        <m:r>
                          <a:rPr lang="en-US" sz="2800" b="0" i="1" smtClean="0">
                            <a:latin typeface="Cambria Math" panose="02040503050406030204" pitchFamily="18" charset="0"/>
                          </a:rPr>
                          <m:t>2</m:t>
                        </m:r>
                      </m:sup>
                    </m:sSubSup>
                  </m:oMath>
                </a14:m>
                <a:r>
                  <a:rPr lang="en-US" dirty="0"/>
                  <a:t>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𝑃𝑖𝑥𝑒𝑙</m:t>
                        </m:r>
                        <m:r>
                          <a:rPr lang="en-US" b="0" i="1" smtClean="0">
                            <a:latin typeface="Cambria Math" panose="02040503050406030204" pitchFamily="18" charset="0"/>
                          </a:rPr>
                          <m:t> </m:t>
                        </m:r>
                        <m:r>
                          <a:rPr lang="en-US" b="0" i="1" smtClean="0">
                            <a:latin typeface="Cambria Math" panose="02040503050406030204" pitchFamily="18" charset="0"/>
                          </a:rPr>
                          <m:t>𝑠𝑖𝑧𝑒</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𝑚𝑚</m:t>
                        </m:r>
                      </m:num>
                      <m:den>
                        <m:r>
                          <a:rPr lang="en-US" b="0" i="1" smtClean="0">
                            <a:latin typeface="Cambria Math" panose="02040503050406030204" pitchFamily="18" charset="0"/>
                          </a:rPr>
                          <m:t>𝐿</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m:t>
                            </m:r>
                          </m:e>
                        </m:rad>
                      </m:den>
                    </m:f>
                  </m:oMath>
                </a14:m>
                <a:r>
                  <a:rPr lang="en-US" dirty="0"/>
                  <a:t> where L is radiator length, pixels assumed square</a:t>
                </a:r>
              </a:p>
              <a:p>
                <a:pPr marL="0" indent="0">
                  <a:buNone/>
                </a:pPr>
                <a14:m>
                  <m:oMath xmlns:m="http://schemas.openxmlformats.org/officeDocument/2006/math">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𝐵𝑒𝑛𝑑</m:t>
                        </m:r>
                      </m:sub>
                      <m:sup>
                        <m:r>
                          <a:rPr lang="en-US" i="1">
                            <a:latin typeface="Cambria Math" panose="02040503050406030204" pitchFamily="18" charset="0"/>
                          </a:rPr>
                          <m:t>2</m:t>
                        </m:r>
                      </m:sup>
                    </m:sSubSup>
                  </m:oMath>
                </a14:m>
                <a:r>
                  <a:rPr lang="en-US" dirty="0"/>
                  <a:t> is applied as a uniform distribution along one ring axis as described earlier.</a:t>
                </a:r>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𝐸𝑥𝑡𝑟𝑎</m:t>
                        </m:r>
                      </m:sub>
                      <m:sup>
                        <m:r>
                          <a:rPr lang="en-US" i="1">
                            <a:latin typeface="Cambria Math" panose="02040503050406030204" pitchFamily="18" charset="0"/>
                          </a:rPr>
                          <m:t>2</m:t>
                        </m:r>
                      </m:sup>
                    </m:sSubSup>
                  </m:oMath>
                </a14:m>
                <a:r>
                  <a:rPr lang="en-US" dirty="0"/>
                  <a:t> is a 3 </a:t>
                </a:r>
                <a:r>
                  <a:rPr lang="en-US" dirty="0" err="1"/>
                  <a:t>mrad</a:t>
                </a:r>
                <a:r>
                  <a:rPr lang="en-US" dirty="0"/>
                  <a:t> smear to compensate for inevitable tracking and emission point errors. Tracking error will be small in Si-tracker design. Emission point? Shorter radiator but more mirrors. Can a track that goes between mirrors be reconstructed? Depends on </a:t>
                </a:r>
                <a:r>
                  <a:rPr lang="en-US" dirty="0" err="1"/>
                  <a:t>N</a:t>
                </a:r>
                <a:r>
                  <a:rPr lang="en-US" baseline="-25000" dirty="0" err="1"/>
                  <a:t>pe</a:t>
                </a:r>
                <a:r>
                  <a:rPr lang="en-US" dirty="0"/>
                  <a:t>.</a:t>
                </a:r>
              </a:p>
              <a:p>
                <a:pPr marL="0" indent="0">
                  <a:buNone/>
                </a:pPr>
                <a14:m>
                  <m:oMath xmlns:m="http://schemas.openxmlformats.org/officeDocument/2006/math">
                    <m:sSubSup>
                      <m:sSubSupPr>
                        <m:ctrlPr>
                          <a:rPr lang="en-US" sz="2800" b="0" i="1" smtClean="0">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𝐶h𝑟𝑜𝑚</m:t>
                        </m:r>
                        <m:r>
                          <a:rPr lang="en-US" sz="2800" b="0" i="1" smtClean="0">
                            <a:latin typeface="Cambria Math" panose="02040503050406030204" pitchFamily="18" charset="0"/>
                          </a:rPr>
                          <m:t>.</m:t>
                        </m:r>
                      </m:sub>
                      <m:sup>
                        <m:r>
                          <a:rPr lang="en-US" sz="2800" b="0" i="1" smtClean="0">
                            <a:latin typeface="Cambria Math" panose="02040503050406030204" pitchFamily="18" charset="0"/>
                          </a:rPr>
                          <m:t>2</m:t>
                        </m:r>
                      </m:sup>
                    </m:sSubSup>
                  </m:oMath>
                </a14:m>
                <a:r>
                  <a:rPr lang="en-US" dirty="0"/>
                  <a:t> is inherent in the MC, photons are generated at wavelengths according to the efficiencies and that photons </a:t>
                </a:r>
                <a:r>
                  <a:rPr lang="el-GR" dirty="0"/>
                  <a:t>θ</a:t>
                </a:r>
                <a:r>
                  <a:rPr lang="en-US" baseline="-25000" dirty="0"/>
                  <a:t>C obs.</a:t>
                </a:r>
                <a:r>
                  <a:rPr lang="en-US" dirty="0"/>
                  <a:t> is determined accordingly. Due to operating in the VIS, this term is </a:t>
                </a:r>
                <a:r>
                  <a:rPr lang="en-US" dirty="0" err="1"/>
                  <a:t>subleading</a:t>
                </a:r>
                <a:r>
                  <a:rPr lang="en-US" dirty="0"/>
                  <a:t>.</a:t>
                </a:r>
              </a:p>
            </p:txBody>
          </p:sp>
        </mc:Choice>
        <mc:Fallback xmlns="">
          <p:sp>
            <p:nvSpPr>
              <p:cNvPr id="3" name="Content Placeholder 2">
                <a:extLst>
                  <a:ext uri="{FF2B5EF4-FFF2-40B4-BE49-F238E27FC236}">
                    <a16:creationId xmlns:a16="http://schemas.microsoft.com/office/drawing/2014/main" id="{54F20E82-4F79-4109-AA1F-3CDAAF30C580}"/>
                  </a:ext>
                </a:extLst>
              </p:cNvPr>
              <p:cNvSpPr>
                <a:spLocks noGrp="1" noRot="1" noChangeAspect="1" noMove="1" noResize="1" noEditPoints="1" noAdjustHandles="1" noChangeArrowheads="1" noChangeShapeType="1" noTextEdit="1"/>
              </p:cNvSpPr>
              <p:nvPr>
                <p:ph idx="1"/>
              </p:nvPr>
            </p:nvSpPr>
            <p:spPr>
              <a:xfrm>
                <a:off x="264160" y="1709399"/>
                <a:ext cx="10715164" cy="6147684"/>
              </a:xfrm>
              <a:blipFill>
                <a:blip r:embed="rId2"/>
                <a:stretch>
                  <a:fillRect l="-1138" t="-1288" r="-7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F4F688-1A91-4F0D-9009-3C02B90E397E}"/>
              </a:ext>
            </a:extLst>
          </p:cNvPr>
          <p:cNvSpPr>
            <a:spLocks noGrp="1"/>
          </p:cNvSpPr>
          <p:nvPr>
            <p:ph type="sldNum" sz="quarter" idx="12"/>
          </p:nvPr>
        </p:nvSpPr>
        <p:spPr/>
        <p:txBody>
          <a:bodyPr/>
          <a:lstStyle/>
          <a:p>
            <a:fld id="{4C01D12C-74CB-41AB-A806-80E816F85481}" type="slidenum">
              <a:rPr lang="en-US" smtClean="0"/>
              <a:t>22</a:t>
            </a:fld>
            <a:endParaRPr lang="en-US"/>
          </a:p>
        </p:txBody>
      </p:sp>
      <p:pic>
        <p:nvPicPr>
          <p:cNvPr id="7" name="Picture 6">
            <a:extLst>
              <a:ext uri="{FF2B5EF4-FFF2-40B4-BE49-F238E27FC236}">
                <a16:creationId xmlns:a16="http://schemas.microsoft.com/office/drawing/2014/main" id="{F9D89824-A395-4FD9-93B5-7F2EA7D889FF}"/>
              </a:ext>
            </a:extLst>
          </p:cNvPr>
          <p:cNvPicPr>
            <a:picLocks noChangeAspect="1"/>
          </p:cNvPicPr>
          <p:nvPr/>
        </p:nvPicPr>
        <p:blipFill>
          <a:blip r:embed="rId3"/>
          <a:stretch>
            <a:fillRect/>
          </a:stretch>
        </p:blipFill>
        <p:spPr>
          <a:xfrm>
            <a:off x="8772644" y="3111"/>
            <a:ext cx="3419356" cy="2011088"/>
          </a:xfrm>
          <a:prstGeom prst="rect">
            <a:avLst/>
          </a:prstGeom>
        </p:spPr>
      </p:pic>
    </p:spTree>
    <p:extLst>
      <p:ext uri="{BB962C8B-B14F-4D97-AF65-F5344CB8AC3E}">
        <p14:creationId xmlns:p14="http://schemas.microsoft.com/office/powerpoint/2010/main" val="200597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394-1490-477B-B639-DA4466D7CEDC}"/>
              </a:ext>
            </a:extLst>
          </p:cNvPr>
          <p:cNvSpPr>
            <a:spLocks noGrp="1"/>
          </p:cNvSpPr>
          <p:nvPr>
            <p:ph type="title"/>
          </p:nvPr>
        </p:nvSpPr>
        <p:spPr>
          <a:xfrm>
            <a:off x="838200" y="-158750"/>
            <a:ext cx="10515600" cy="1325563"/>
          </a:xfrm>
        </p:spPr>
        <p:txBody>
          <a:bodyPr/>
          <a:lstStyle/>
          <a:p>
            <a:r>
              <a:rPr lang="en-US" dirty="0"/>
              <a:t>Efficiencies in Simulation</a:t>
            </a:r>
          </a:p>
        </p:txBody>
      </p:sp>
      <p:graphicFrame>
        <p:nvGraphicFramePr>
          <p:cNvPr id="5" name="Table 5">
            <a:extLst>
              <a:ext uri="{FF2B5EF4-FFF2-40B4-BE49-F238E27FC236}">
                <a16:creationId xmlns:a16="http://schemas.microsoft.com/office/drawing/2014/main" id="{C5EFC8E2-E791-4575-BDB9-0AFC3154946B}"/>
              </a:ext>
            </a:extLst>
          </p:cNvPr>
          <p:cNvGraphicFramePr>
            <a:graphicFrameLocks noGrp="1"/>
          </p:cNvGraphicFramePr>
          <p:nvPr>
            <p:ph idx="1"/>
            <p:extLst>
              <p:ext uri="{D42A27DB-BD31-4B8C-83A1-F6EECF244321}">
                <p14:modId xmlns:p14="http://schemas.microsoft.com/office/powerpoint/2010/main" val="4100988411"/>
              </p:ext>
            </p:extLst>
          </p:nvPr>
        </p:nvGraphicFramePr>
        <p:xfrm>
          <a:off x="990600" y="835025"/>
          <a:ext cx="8201026" cy="3139440"/>
        </p:xfrm>
        <a:graphic>
          <a:graphicData uri="http://schemas.openxmlformats.org/drawingml/2006/table">
            <a:tbl>
              <a:tblPr firstRow="1" bandRow="1">
                <a:tableStyleId>{5C22544A-7EE6-4342-B048-85BDC9FD1C3A}</a:tableStyleId>
              </a:tblPr>
              <a:tblGrid>
                <a:gridCol w="4100513">
                  <a:extLst>
                    <a:ext uri="{9D8B030D-6E8A-4147-A177-3AD203B41FA5}">
                      <a16:colId xmlns:a16="http://schemas.microsoft.com/office/drawing/2014/main" val="941376266"/>
                    </a:ext>
                  </a:extLst>
                </a:gridCol>
                <a:gridCol w="4100513">
                  <a:extLst>
                    <a:ext uri="{9D8B030D-6E8A-4147-A177-3AD203B41FA5}">
                      <a16:colId xmlns:a16="http://schemas.microsoft.com/office/drawing/2014/main" val="1611798674"/>
                    </a:ext>
                  </a:extLst>
                </a:gridCol>
              </a:tblGrid>
              <a:tr h="370840">
                <a:tc>
                  <a:txBody>
                    <a:bodyPr/>
                    <a:lstStyle/>
                    <a:p>
                      <a:r>
                        <a:rPr lang="en-US" dirty="0"/>
                        <a:t>Efficiency</a:t>
                      </a:r>
                    </a:p>
                  </a:txBody>
                  <a:tcPr/>
                </a:tc>
                <a:tc>
                  <a:txBody>
                    <a:bodyPr/>
                    <a:lstStyle/>
                    <a:p>
                      <a:r>
                        <a:rPr lang="en-US" dirty="0"/>
                        <a:t>% of photons surviving (approx.)</a:t>
                      </a:r>
                    </a:p>
                  </a:txBody>
                  <a:tcPr/>
                </a:tc>
                <a:extLst>
                  <a:ext uri="{0D108BD9-81ED-4DB2-BD59-A6C34878D82A}">
                    <a16:rowId xmlns:a16="http://schemas.microsoft.com/office/drawing/2014/main" val="814262295"/>
                  </a:ext>
                </a:extLst>
              </a:tr>
              <a:tr h="370840">
                <a:tc>
                  <a:txBody>
                    <a:bodyPr/>
                    <a:lstStyle/>
                    <a:p>
                      <a:r>
                        <a:rPr lang="en-US" dirty="0" err="1"/>
                        <a:t>SiPM</a:t>
                      </a:r>
                      <a:r>
                        <a:rPr lang="en-US" dirty="0"/>
                        <a:t> PDE (25° C)</a:t>
                      </a:r>
                    </a:p>
                  </a:txBody>
                  <a:tcPr/>
                </a:tc>
                <a:tc>
                  <a:txBody>
                    <a:bodyPr/>
                    <a:lstStyle/>
                    <a:p>
                      <a:r>
                        <a:rPr lang="en-US" dirty="0"/>
                        <a:t>~40% at peak (475 nm)</a:t>
                      </a:r>
                    </a:p>
                  </a:txBody>
                  <a:tcPr/>
                </a:tc>
                <a:extLst>
                  <a:ext uri="{0D108BD9-81ED-4DB2-BD59-A6C34878D82A}">
                    <a16:rowId xmlns:a16="http://schemas.microsoft.com/office/drawing/2014/main" val="2232312863"/>
                  </a:ext>
                </a:extLst>
              </a:tr>
              <a:tr h="370840">
                <a:tc>
                  <a:txBody>
                    <a:bodyPr/>
                    <a:lstStyle/>
                    <a:p>
                      <a:r>
                        <a:rPr lang="en-US" dirty="0"/>
                        <a:t>Timing cuts</a:t>
                      </a:r>
                    </a:p>
                  </a:txBody>
                  <a:tcPr/>
                </a:tc>
                <a:tc>
                  <a:txBody>
                    <a:bodyPr/>
                    <a:lstStyle/>
                    <a:p>
                      <a:r>
                        <a:rPr lang="en-US" dirty="0"/>
                        <a:t>90%</a:t>
                      </a:r>
                    </a:p>
                  </a:txBody>
                  <a:tcPr/>
                </a:tc>
                <a:extLst>
                  <a:ext uri="{0D108BD9-81ED-4DB2-BD59-A6C34878D82A}">
                    <a16:rowId xmlns:a16="http://schemas.microsoft.com/office/drawing/2014/main" val="1670613643"/>
                  </a:ext>
                </a:extLst>
              </a:tr>
              <a:tr h="370840">
                <a:tc>
                  <a:txBody>
                    <a:bodyPr/>
                    <a:lstStyle/>
                    <a:p>
                      <a:r>
                        <a:rPr lang="en-US" dirty="0"/>
                        <a:t>Mirror reflectivity</a:t>
                      </a:r>
                    </a:p>
                  </a:txBody>
                  <a:tcPr/>
                </a:tc>
                <a:tc>
                  <a:txBody>
                    <a:bodyPr/>
                    <a:lstStyle/>
                    <a:p>
                      <a:r>
                        <a:rPr lang="en-US" dirty="0"/>
                        <a:t>92%</a:t>
                      </a:r>
                    </a:p>
                  </a:txBody>
                  <a:tcPr/>
                </a:tc>
                <a:extLst>
                  <a:ext uri="{0D108BD9-81ED-4DB2-BD59-A6C34878D82A}">
                    <a16:rowId xmlns:a16="http://schemas.microsoft.com/office/drawing/2014/main" val="3593838016"/>
                  </a:ext>
                </a:extLst>
              </a:tr>
              <a:tr h="370840">
                <a:tc>
                  <a:txBody>
                    <a:bodyPr/>
                    <a:lstStyle/>
                    <a:p>
                      <a:r>
                        <a:rPr lang="en-US" dirty="0"/>
                        <a:t>Glass window transparency</a:t>
                      </a:r>
                    </a:p>
                  </a:txBody>
                  <a:tcPr/>
                </a:tc>
                <a:tc>
                  <a:txBody>
                    <a:bodyPr/>
                    <a:lstStyle/>
                    <a:p>
                      <a:r>
                        <a:rPr lang="en-US" dirty="0"/>
                        <a:t>89%</a:t>
                      </a:r>
                    </a:p>
                  </a:txBody>
                  <a:tcPr/>
                </a:tc>
                <a:extLst>
                  <a:ext uri="{0D108BD9-81ED-4DB2-BD59-A6C34878D82A}">
                    <a16:rowId xmlns:a16="http://schemas.microsoft.com/office/drawing/2014/main" val="73292773"/>
                  </a:ext>
                </a:extLst>
              </a:tr>
              <a:tr h="370840">
                <a:tc>
                  <a:txBody>
                    <a:bodyPr/>
                    <a:lstStyle/>
                    <a:p>
                      <a:r>
                        <a:rPr lang="en-US" dirty="0"/>
                        <a:t>PDE loss to a possible temperature/voltage operating point (0° C)</a:t>
                      </a:r>
                    </a:p>
                  </a:txBody>
                  <a:tcPr/>
                </a:tc>
                <a:tc>
                  <a:txBody>
                    <a:bodyPr/>
                    <a:lstStyle/>
                    <a:p>
                      <a:r>
                        <a:rPr lang="en-US" dirty="0"/>
                        <a:t>80%</a:t>
                      </a:r>
                    </a:p>
                  </a:txBody>
                  <a:tcPr/>
                </a:tc>
                <a:extLst>
                  <a:ext uri="{0D108BD9-81ED-4DB2-BD59-A6C34878D82A}">
                    <a16:rowId xmlns:a16="http://schemas.microsoft.com/office/drawing/2014/main" val="20068573"/>
                  </a:ext>
                </a:extLst>
              </a:tr>
              <a:tr h="370840">
                <a:tc>
                  <a:txBody>
                    <a:bodyPr/>
                    <a:lstStyle/>
                    <a:p>
                      <a:r>
                        <a:rPr lang="en-US" dirty="0"/>
                        <a:t>Total @ PDE peak</a:t>
                      </a:r>
                    </a:p>
                  </a:txBody>
                  <a:tcPr/>
                </a:tc>
                <a:tc>
                  <a:txBody>
                    <a:bodyPr/>
                    <a:lstStyle/>
                    <a:p>
                      <a:r>
                        <a:rPr lang="en-US" dirty="0"/>
                        <a:t>~25%</a:t>
                      </a:r>
                    </a:p>
                  </a:txBody>
                  <a:tcPr/>
                </a:tc>
                <a:extLst>
                  <a:ext uri="{0D108BD9-81ED-4DB2-BD59-A6C34878D82A}">
                    <a16:rowId xmlns:a16="http://schemas.microsoft.com/office/drawing/2014/main" val="1245627544"/>
                  </a:ext>
                </a:extLst>
              </a:tr>
            </a:tbl>
          </a:graphicData>
        </a:graphic>
      </p:graphicFrame>
      <p:sp>
        <p:nvSpPr>
          <p:cNvPr id="4" name="Slide Number Placeholder 3">
            <a:extLst>
              <a:ext uri="{FF2B5EF4-FFF2-40B4-BE49-F238E27FC236}">
                <a16:creationId xmlns:a16="http://schemas.microsoft.com/office/drawing/2014/main" id="{7A83C825-A095-4F97-BB1A-5DBB89244007}"/>
              </a:ext>
            </a:extLst>
          </p:cNvPr>
          <p:cNvSpPr>
            <a:spLocks noGrp="1"/>
          </p:cNvSpPr>
          <p:nvPr>
            <p:ph type="sldNum" sz="quarter" idx="12"/>
          </p:nvPr>
        </p:nvSpPr>
        <p:spPr/>
        <p:txBody>
          <a:bodyPr/>
          <a:lstStyle/>
          <a:p>
            <a:fld id="{4C01D12C-74CB-41AB-A806-80E816F85481}" type="slidenum">
              <a:rPr lang="en-US" smtClean="0"/>
              <a:t>23</a:t>
            </a:fld>
            <a:endParaRPr lang="en-US"/>
          </a:p>
        </p:txBody>
      </p:sp>
      <p:sp>
        <p:nvSpPr>
          <p:cNvPr id="8" name="TextBox 7">
            <a:extLst>
              <a:ext uri="{FF2B5EF4-FFF2-40B4-BE49-F238E27FC236}">
                <a16:creationId xmlns:a16="http://schemas.microsoft.com/office/drawing/2014/main" id="{663BAFD2-0641-459F-9B97-9FE34BB3A6A5}"/>
              </a:ext>
            </a:extLst>
          </p:cNvPr>
          <p:cNvSpPr txBox="1"/>
          <p:nvPr/>
        </p:nvSpPr>
        <p:spPr>
          <a:xfrm>
            <a:off x="481013" y="4136152"/>
            <a:ext cx="8010524" cy="2585323"/>
          </a:xfrm>
          <a:prstGeom prst="rect">
            <a:avLst/>
          </a:prstGeom>
          <a:noFill/>
        </p:spPr>
        <p:txBody>
          <a:bodyPr wrap="square" rtlCol="0">
            <a:spAutoFit/>
          </a:bodyPr>
          <a:lstStyle/>
          <a:p>
            <a:r>
              <a:rPr lang="en-US" dirty="0">
                <a:solidFill>
                  <a:srgbClr val="FF0000"/>
                </a:solidFill>
              </a:rPr>
              <a:t>Baseline Detector Design in the following plots, parameters unless otherwise mentioned are:</a:t>
            </a:r>
          </a:p>
          <a:p>
            <a:endParaRPr lang="en-US" dirty="0">
              <a:solidFill>
                <a:srgbClr val="FF0000"/>
              </a:solidFill>
            </a:endParaRPr>
          </a:p>
          <a:p>
            <a:r>
              <a:rPr lang="en-US" dirty="0">
                <a:solidFill>
                  <a:srgbClr val="FF0000"/>
                </a:solidFill>
              </a:rPr>
              <a:t>C3F8 gas at 3 bar with n = 1.0033</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20 cm length,</a:t>
            </a:r>
          </a:p>
          <a:p>
            <a:r>
              <a:rPr lang="en-US" dirty="0">
                <a:solidFill>
                  <a:srgbClr val="FF0000"/>
                </a:solidFill>
              </a:rPr>
              <a:t>1.5T magnetic field</a:t>
            </a:r>
            <a:br>
              <a:rPr lang="en-US" dirty="0">
                <a:solidFill>
                  <a:srgbClr val="FF0000"/>
                </a:solidFill>
              </a:rPr>
            </a:br>
            <a:endParaRPr lang="en-US" dirty="0">
              <a:solidFill>
                <a:srgbClr val="FF0000"/>
              </a:solidFill>
            </a:endParaRPr>
          </a:p>
        </p:txBody>
      </p:sp>
      <p:graphicFrame>
        <p:nvGraphicFramePr>
          <p:cNvPr id="3" name="Table 5">
            <a:extLst>
              <a:ext uri="{FF2B5EF4-FFF2-40B4-BE49-F238E27FC236}">
                <a16:creationId xmlns:a16="http://schemas.microsoft.com/office/drawing/2014/main" id="{56C7F47A-8456-4D4B-B66B-5C0D58CB483C}"/>
              </a:ext>
            </a:extLst>
          </p:cNvPr>
          <p:cNvGraphicFramePr>
            <a:graphicFrameLocks noGrp="1"/>
          </p:cNvGraphicFramePr>
          <p:nvPr>
            <p:extLst>
              <p:ext uri="{D42A27DB-BD31-4B8C-83A1-F6EECF244321}">
                <p14:modId xmlns:p14="http://schemas.microsoft.com/office/powerpoint/2010/main" val="729098914"/>
              </p:ext>
            </p:extLst>
          </p:nvPr>
        </p:nvGraphicFramePr>
        <p:xfrm>
          <a:off x="8558211" y="4038917"/>
          <a:ext cx="3152776" cy="2397760"/>
        </p:xfrm>
        <a:graphic>
          <a:graphicData uri="http://schemas.openxmlformats.org/drawingml/2006/table">
            <a:tbl>
              <a:tblPr firstRow="1" bandRow="1">
                <a:tableStyleId>{5C22544A-7EE6-4342-B048-85BDC9FD1C3A}</a:tableStyleId>
              </a:tblPr>
              <a:tblGrid>
                <a:gridCol w="1576388">
                  <a:extLst>
                    <a:ext uri="{9D8B030D-6E8A-4147-A177-3AD203B41FA5}">
                      <a16:colId xmlns:a16="http://schemas.microsoft.com/office/drawing/2014/main" val="602333586"/>
                    </a:ext>
                  </a:extLst>
                </a:gridCol>
                <a:gridCol w="1576388">
                  <a:extLst>
                    <a:ext uri="{9D8B030D-6E8A-4147-A177-3AD203B41FA5}">
                      <a16:colId xmlns:a16="http://schemas.microsoft.com/office/drawing/2014/main" val="2852099334"/>
                    </a:ext>
                  </a:extLst>
                </a:gridCol>
              </a:tblGrid>
              <a:tr h="370840">
                <a:tc>
                  <a:txBody>
                    <a:bodyPr/>
                    <a:lstStyle/>
                    <a:p>
                      <a:r>
                        <a:rPr lang="en-US" dirty="0"/>
                        <a:t>Species</a:t>
                      </a:r>
                    </a:p>
                  </a:txBody>
                  <a:tcPr/>
                </a:tc>
                <a:tc>
                  <a:txBody>
                    <a:bodyPr/>
                    <a:lstStyle/>
                    <a:p>
                      <a:r>
                        <a:rPr lang="en-US" dirty="0"/>
                        <a:t>Threshold P @ n = 1.0033 (GeV)</a:t>
                      </a:r>
                    </a:p>
                  </a:txBody>
                  <a:tcPr/>
                </a:tc>
                <a:extLst>
                  <a:ext uri="{0D108BD9-81ED-4DB2-BD59-A6C34878D82A}">
                    <a16:rowId xmlns:a16="http://schemas.microsoft.com/office/drawing/2014/main" val="4136392414"/>
                  </a:ext>
                </a:extLst>
              </a:tr>
              <a:tr h="370840">
                <a:tc>
                  <a:txBody>
                    <a:bodyPr/>
                    <a:lstStyle/>
                    <a:p>
                      <a:r>
                        <a:rPr lang="en-US" dirty="0"/>
                        <a:t>e</a:t>
                      </a:r>
                    </a:p>
                  </a:txBody>
                  <a:tcPr/>
                </a:tc>
                <a:tc>
                  <a:txBody>
                    <a:bodyPr/>
                    <a:lstStyle/>
                    <a:p>
                      <a:r>
                        <a:rPr lang="en-US" dirty="0"/>
                        <a:t>.06</a:t>
                      </a:r>
                    </a:p>
                  </a:txBody>
                  <a:tcPr/>
                </a:tc>
                <a:extLst>
                  <a:ext uri="{0D108BD9-81ED-4DB2-BD59-A6C34878D82A}">
                    <a16:rowId xmlns:a16="http://schemas.microsoft.com/office/drawing/2014/main" val="1544970941"/>
                  </a:ext>
                </a:extLst>
              </a:tr>
              <a:tr h="370840">
                <a:tc>
                  <a:txBody>
                    <a:bodyPr/>
                    <a:lstStyle/>
                    <a:p>
                      <a:r>
                        <a:rPr lang="en-US" dirty="0"/>
                        <a:t>pi</a:t>
                      </a:r>
                    </a:p>
                  </a:txBody>
                  <a:tcPr/>
                </a:tc>
                <a:tc>
                  <a:txBody>
                    <a:bodyPr/>
                    <a:lstStyle/>
                    <a:p>
                      <a:r>
                        <a:rPr lang="en-US" dirty="0"/>
                        <a:t>1.7</a:t>
                      </a:r>
                    </a:p>
                  </a:txBody>
                  <a:tcPr/>
                </a:tc>
                <a:extLst>
                  <a:ext uri="{0D108BD9-81ED-4DB2-BD59-A6C34878D82A}">
                    <a16:rowId xmlns:a16="http://schemas.microsoft.com/office/drawing/2014/main" val="1274906741"/>
                  </a:ext>
                </a:extLst>
              </a:tr>
              <a:tr h="370840">
                <a:tc>
                  <a:txBody>
                    <a:bodyPr/>
                    <a:lstStyle/>
                    <a:p>
                      <a:r>
                        <a:rPr lang="en-US" dirty="0"/>
                        <a:t>ka</a:t>
                      </a:r>
                    </a:p>
                  </a:txBody>
                  <a:tcPr/>
                </a:tc>
                <a:tc>
                  <a:txBody>
                    <a:bodyPr/>
                    <a:lstStyle/>
                    <a:p>
                      <a:r>
                        <a:rPr lang="en-US" dirty="0"/>
                        <a:t>6.1</a:t>
                      </a:r>
                    </a:p>
                  </a:txBody>
                  <a:tcPr/>
                </a:tc>
                <a:extLst>
                  <a:ext uri="{0D108BD9-81ED-4DB2-BD59-A6C34878D82A}">
                    <a16:rowId xmlns:a16="http://schemas.microsoft.com/office/drawing/2014/main" val="3708256260"/>
                  </a:ext>
                </a:extLst>
              </a:tr>
              <a:tr h="370840">
                <a:tc>
                  <a:txBody>
                    <a:bodyPr/>
                    <a:lstStyle/>
                    <a:p>
                      <a:r>
                        <a:rPr lang="en-US" dirty="0"/>
                        <a:t>p</a:t>
                      </a:r>
                    </a:p>
                  </a:txBody>
                  <a:tcPr/>
                </a:tc>
                <a:tc>
                  <a:txBody>
                    <a:bodyPr/>
                    <a:lstStyle/>
                    <a:p>
                      <a:r>
                        <a:rPr lang="en-US" dirty="0"/>
                        <a:t>11.6</a:t>
                      </a:r>
                    </a:p>
                  </a:txBody>
                  <a:tcPr/>
                </a:tc>
                <a:extLst>
                  <a:ext uri="{0D108BD9-81ED-4DB2-BD59-A6C34878D82A}">
                    <a16:rowId xmlns:a16="http://schemas.microsoft.com/office/drawing/2014/main" val="3996962460"/>
                  </a:ext>
                </a:extLst>
              </a:tr>
            </a:tbl>
          </a:graphicData>
        </a:graphic>
      </p:graphicFrame>
      <p:pic>
        <p:nvPicPr>
          <p:cNvPr id="6" name="Picture 5">
            <a:extLst>
              <a:ext uri="{FF2B5EF4-FFF2-40B4-BE49-F238E27FC236}">
                <a16:creationId xmlns:a16="http://schemas.microsoft.com/office/drawing/2014/main" id="{60AC663F-B2C5-4E93-9E2D-E021BE4984D3}"/>
              </a:ext>
            </a:extLst>
          </p:cNvPr>
          <p:cNvPicPr>
            <a:picLocks noChangeAspect="1"/>
          </p:cNvPicPr>
          <p:nvPr/>
        </p:nvPicPr>
        <p:blipFill>
          <a:blip r:embed="rId2"/>
          <a:stretch>
            <a:fillRect/>
          </a:stretch>
        </p:blipFill>
        <p:spPr>
          <a:xfrm>
            <a:off x="9227196" y="971550"/>
            <a:ext cx="2933756" cy="2839725"/>
          </a:xfrm>
          <a:prstGeom prst="rect">
            <a:avLst/>
          </a:prstGeom>
        </p:spPr>
      </p:pic>
    </p:spTree>
    <p:extLst>
      <p:ext uri="{BB962C8B-B14F-4D97-AF65-F5344CB8AC3E}">
        <p14:creationId xmlns:p14="http://schemas.microsoft.com/office/powerpoint/2010/main" val="94925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F016C-BDA8-4E0C-8CAE-A9BE70565FE4}"/>
              </a:ext>
            </a:extLst>
          </p:cNvPr>
          <p:cNvPicPr>
            <a:picLocks noChangeAspect="1"/>
          </p:cNvPicPr>
          <p:nvPr/>
        </p:nvPicPr>
        <p:blipFill>
          <a:blip r:embed="rId2"/>
          <a:stretch>
            <a:fillRect/>
          </a:stretch>
        </p:blipFill>
        <p:spPr>
          <a:xfrm>
            <a:off x="0" y="573911"/>
            <a:ext cx="12192000" cy="6284089"/>
          </a:xfrm>
          <a:prstGeom prst="rect">
            <a:avLst/>
          </a:prstGeom>
        </p:spPr>
      </p:pic>
      <p:sp>
        <p:nvSpPr>
          <p:cNvPr id="2" name="Title 1">
            <a:extLst>
              <a:ext uri="{FF2B5EF4-FFF2-40B4-BE49-F238E27FC236}">
                <a16:creationId xmlns:a16="http://schemas.microsoft.com/office/drawing/2014/main" id="{084A0322-BF59-4434-8990-06E98C8E7B39}"/>
              </a:ext>
            </a:extLst>
          </p:cNvPr>
          <p:cNvSpPr>
            <a:spLocks noGrp="1"/>
          </p:cNvSpPr>
          <p:nvPr>
            <p:ph type="title"/>
          </p:nvPr>
        </p:nvSpPr>
        <p:spPr>
          <a:xfrm>
            <a:off x="-6350" y="-392430"/>
            <a:ext cx="10515600" cy="1325563"/>
          </a:xfrm>
        </p:spPr>
        <p:txBody>
          <a:bodyPr/>
          <a:lstStyle/>
          <a:p>
            <a:r>
              <a:rPr lang="en-US" dirty="0"/>
              <a:t>For baseline configuration</a:t>
            </a:r>
          </a:p>
        </p:txBody>
      </p:sp>
      <p:sp>
        <p:nvSpPr>
          <p:cNvPr id="4" name="Slide Number Placeholder 3">
            <a:extLst>
              <a:ext uri="{FF2B5EF4-FFF2-40B4-BE49-F238E27FC236}">
                <a16:creationId xmlns:a16="http://schemas.microsoft.com/office/drawing/2014/main" id="{30C7CE6D-8ADB-4834-9289-631B6C1AF8A6}"/>
              </a:ext>
            </a:extLst>
          </p:cNvPr>
          <p:cNvSpPr>
            <a:spLocks noGrp="1"/>
          </p:cNvSpPr>
          <p:nvPr>
            <p:ph type="sldNum" sz="quarter" idx="12"/>
          </p:nvPr>
        </p:nvSpPr>
        <p:spPr/>
        <p:txBody>
          <a:bodyPr/>
          <a:lstStyle/>
          <a:p>
            <a:fld id="{4C01D12C-74CB-41AB-A806-80E816F85481}" type="slidenum">
              <a:rPr lang="en-US" smtClean="0"/>
              <a:t>24</a:t>
            </a:fld>
            <a:endParaRPr lang="en-US"/>
          </a:p>
        </p:txBody>
      </p:sp>
      <p:sp>
        <p:nvSpPr>
          <p:cNvPr id="8" name="TextBox 7">
            <a:extLst>
              <a:ext uri="{FF2B5EF4-FFF2-40B4-BE49-F238E27FC236}">
                <a16:creationId xmlns:a16="http://schemas.microsoft.com/office/drawing/2014/main" id="{E5865B1C-4453-4A27-B7D9-40C3F1D07B09}"/>
              </a:ext>
            </a:extLst>
          </p:cNvPr>
          <p:cNvSpPr txBox="1"/>
          <p:nvPr/>
        </p:nvSpPr>
        <p:spPr>
          <a:xfrm>
            <a:off x="2367280" y="1150620"/>
            <a:ext cx="7810500" cy="1754326"/>
          </a:xfrm>
          <a:prstGeom prst="rect">
            <a:avLst/>
          </a:prstGeom>
          <a:noFill/>
        </p:spPr>
        <p:txBody>
          <a:bodyPr wrap="square" rtlCol="0">
            <a:spAutoFit/>
          </a:bodyPr>
          <a:lstStyle/>
          <a:p>
            <a:r>
              <a:rPr lang="en-US" dirty="0"/>
              <a:t>Note that since the saturation angle has increased, a smear of 1 </a:t>
            </a:r>
            <a:r>
              <a:rPr lang="en-US" dirty="0" err="1"/>
              <a:t>mrad</a:t>
            </a:r>
            <a:r>
              <a:rPr lang="en-US" dirty="0"/>
              <a:t> has less effect than it did when the saturation angle was lower. The GEM-RICH using STP CF4 had a saturation angle of ~35 </a:t>
            </a:r>
            <a:r>
              <a:rPr lang="en-US" dirty="0" err="1"/>
              <a:t>mrad</a:t>
            </a:r>
            <a:r>
              <a:rPr lang="en-US" dirty="0"/>
              <a:t>.</a:t>
            </a:r>
            <a:br>
              <a:rPr lang="en-US" dirty="0"/>
            </a:br>
            <a:br>
              <a:rPr lang="en-US" dirty="0"/>
            </a:br>
            <a:r>
              <a:rPr lang="en-US" dirty="0"/>
              <a:t>In a short radiator with pixelized readout, one wants to have a larger saturation angle so the physical size of a ring on the detector plane isn’t too small.</a:t>
            </a:r>
          </a:p>
        </p:txBody>
      </p:sp>
      <p:sp>
        <p:nvSpPr>
          <p:cNvPr id="6" name="TextBox 5">
            <a:extLst>
              <a:ext uri="{FF2B5EF4-FFF2-40B4-BE49-F238E27FC236}">
                <a16:creationId xmlns:a16="http://schemas.microsoft.com/office/drawing/2014/main" id="{77D7F999-6A75-4039-A571-450659FE0137}"/>
              </a:ext>
            </a:extLst>
          </p:cNvPr>
          <p:cNvSpPr txBox="1"/>
          <p:nvPr/>
        </p:nvSpPr>
        <p:spPr>
          <a:xfrm>
            <a:off x="6120130" y="5029200"/>
            <a:ext cx="3909695" cy="1200329"/>
          </a:xfrm>
          <a:prstGeom prst="rect">
            <a:avLst/>
          </a:prstGeom>
          <a:noFill/>
        </p:spPr>
        <p:txBody>
          <a:bodyPr wrap="square" rtlCol="0">
            <a:spAutoFit/>
          </a:bodyPr>
          <a:lstStyle/>
          <a:p>
            <a:r>
              <a:rPr lang="en-US" dirty="0"/>
              <a:t>Also note the large tails of the bands, due to larger relative pull of noise hits that can be reduced with better fitting procedure</a:t>
            </a:r>
          </a:p>
        </p:txBody>
      </p:sp>
      <p:cxnSp>
        <p:nvCxnSpPr>
          <p:cNvPr id="10" name="Straight Arrow Connector 9">
            <a:extLst>
              <a:ext uri="{FF2B5EF4-FFF2-40B4-BE49-F238E27FC236}">
                <a16:creationId xmlns:a16="http://schemas.microsoft.com/office/drawing/2014/main" id="{1D8E7DC5-8391-4E14-A006-2DFDAECAA5F1}"/>
              </a:ext>
            </a:extLst>
          </p:cNvPr>
          <p:cNvCxnSpPr>
            <a:cxnSpLocks/>
          </p:cNvCxnSpPr>
          <p:nvPr/>
        </p:nvCxnSpPr>
        <p:spPr>
          <a:xfrm flipH="1" flipV="1">
            <a:off x="4310698" y="4257715"/>
            <a:ext cx="1851977" cy="10153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74176B53-6812-4222-A57A-414BAACEF713}"/>
              </a:ext>
            </a:extLst>
          </p:cNvPr>
          <p:cNvCxnSpPr>
            <a:cxnSpLocks/>
          </p:cNvCxnSpPr>
          <p:nvPr/>
        </p:nvCxnSpPr>
        <p:spPr>
          <a:xfrm flipH="1" flipV="1">
            <a:off x="1104900" y="4257716"/>
            <a:ext cx="4966971" cy="16599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947C104C-1D15-46EE-942E-F8FEDDB42755}"/>
              </a:ext>
            </a:extLst>
          </p:cNvPr>
          <p:cNvCxnSpPr>
            <a:cxnSpLocks/>
          </p:cNvCxnSpPr>
          <p:nvPr/>
        </p:nvCxnSpPr>
        <p:spPr>
          <a:xfrm flipH="1" flipV="1">
            <a:off x="2543175" y="4257717"/>
            <a:ext cx="3535046" cy="12191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2398BBD7-536D-472C-A5D1-466FF4B43443}"/>
              </a:ext>
            </a:extLst>
          </p:cNvPr>
          <p:cNvSpPr txBox="1"/>
          <p:nvPr/>
        </p:nvSpPr>
        <p:spPr>
          <a:xfrm>
            <a:off x="10177780" y="55970"/>
            <a:ext cx="196972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a:t>
            </a:r>
            <a:br>
              <a:rPr lang="en-US" dirty="0">
                <a:solidFill>
                  <a:srgbClr val="FF0000"/>
                </a:solidFill>
              </a:rPr>
            </a:br>
            <a:r>
              <a:rPr lang="en-US" dirty="0">
                <a:solidFill>
                  <a:srgbClr val="FF0000"/>
                </a:solidFill>
              </a:rPr>
              <a:t>20 cm long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1.5T magnetic field</a:t>
            </a:r>
            <a:endParaRPr lang="en-US" dirty="0"/>
          </a:p>
        </p:txBody>
      </p:sp>
    </p:spTree>
    <p:extLst>
      <p:ext uri="{BB962C8B-B14F-4D97-AF65-F5344CB8AC3E}">
        <p14:creationId xmlns:p14="http://schemas.microsoft.com/office/powerpoint/2010/main" val="2375632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0443-02E6-441D-9817-73B2829C7ED5}"/>
              </a:ext>
            </a:extLst>
          </p:cNvPr>
          <p:cNvSpPr>
            <a:spLocks noGrp="1"/>
          </p:cNvSpPr>
          <p:nvPr>
            <p:ph type="title"/>
          </p:nvPr>
        </p:nvSpPr>
        <p:spPr>
          <a:xfrm>
            <a:off x="838200" y="3175"/>
            <a:ext cx="10515600" cy="1325563"/>
          </a:xfrm>
        </p:spPr>
        <p:txBody>
          <a:bodyPr/>
          <a:lstStyle/>
          <a:p>
            <a:r>
              <a:rPr lang="en-US" dirty="0"/>
              <a:t>Preliminary Results</a:t>
            </a:r>
          </a:p>
        </p:txBody>
      </p:sp>
      <p:sp>
        <p:nvSpPr>
          <p:cNvPr id="3" name="Content Placeholder 2">
            <a:extLst>
              <a:ext uri="{FF2B5EF4-FFF2-40B4-BE49-F238E27FC236}">
                <a16:creationId xmlns:a16="http://schemas.microsoft.com/office/drawing/2014/main" id="{59D306D9-7A97-4CB6-9D59-F77D1C28BE7B}"/>
              </a:ext>
            </a:extLst>
          </p:cNvPr>
          <p:cNvSpPr>
            <a:spLocks noGrp="1"/>
          </p:cNvSpPr>
          <p:nvPr>
            <p:ph idx="1"/>
          </p:nvPr>
        </p:nvSpPr>
        <p:spPr>
          <a:xfrm>
            <a:off x="838200" y="1425574"/>
            <a:ext cx="10515600" cy="4930775"/>
          </a:xfrm>
        </p:spPr>
        <p:txBody>
          <a:bodyPr>
            <a:normAutofit/>
          </a:bodyPr>
          <a:lstStyle/>
          <a:p>
            <a:pPr marL="0" indent="0">
              <a:buNone/>
            </a:pPr>
            <a:r>
              <a:rPr lang="en-US" dirty="0"/>
              <a:t>All the following results are still a work in progress and are subject to change. </a:t>
            </a:r>
            <a:br>
              <a:rPr lang="en-US" dirty="0"/>
            </a:br>
            <a:endParaRPr lang="en-US" dirty="0"/>
          </a:p>
          <a:p>
            <a:pPr marL="0" indent="0">
              <a:buNone/>
            </a:pPr>
            <a:r>
              <a:rPr lang="en-US" dirty="0"/>
              <a:t>Also note</a:t>
            </a:r>
            <a:r>
              <a:rPr lang="en-US" sz="2800" dirty="0"/>
              <a:t> that </a:t>
            </a:r>
            <a:r>
              <a:rPr lang="en-US" sz="2800" dirty="0" err="1"/>
              <a:t>N</a:t>
            </a:r>
            <a:r>
              <a:rPr lang="en-US" sz="2800" baseline="-25000" dirty="0" err="1"/>
              <a:t>sigma</a:t>
            </a:r>
            <a:r>
              <a:rPr lang="en-US" sz="2800" dirty="0"/>
              <a:t> in the following plots is calculated using average of the two peaks, not the wider peak as is sometimes done. </a:t>
            </a:r>
          </a:p>
          <a:p>
            <a:pPr marL="0" indent="0">
              <a:buNone/>
            </a:pPr>
            <a:endParaRPr lang="en-US" dirty="0"/>
          </a:p>
          <a:p>
            <a:pPr marL="0" indent="0">
              <a:buNone/>
            </a:pPr>
            <a:r>
              <a:rPr lang="en-US" dirty="0"/>
              <a:t>The fast simulation assumes track incidence on a spherical mirror with no aberrations, a more detailed study on possible mirror geometries will be necessary eventually.</a:t>
            </a:r>
          </a:p>
          <a:p>
            <a:pPr marL="0" indent="0">
              <a:buNone/>
            </a:pP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8AEE9821-BE61-478A-A565-3E4D38378B4A}"/>
              </a:ext>
            </a:extLst>
          </p:cNvPr>
          <p:cNvSpPr>
            <a:spLocks noGrp="1"/>
          </p:cNvSpPr>
          <p:nvPr>
            <p:ph type="sldNum" sz="quarter" idx="12"/>
          </p:nvPr>
        </p:nvSpPr>
        <p:spPr/>
        <p:txBody>
          <a:bodyPr/>
          <a:lstStyle/>
          <a:p>
            <a:fld id="{4C01D12C-74CB-41AB-A806-80E816F85481}" type="slidenum">
              <a:rPr lang="en-US" smtClean="0"/>
              <a:t>25</a:t>
            </a:fld>
            <a:endParaRPr lang="en-US"/>
          </a:p>
        </p:txBody>
      </p:sp>
    </p:spTree>
    <p:extLst>
      <p:ext uri="{BB962C8B-B14F-4D97-AF65-F5344CB8AC3E}">
        <p14:creationId xmlns:p14="http://schemas.microsoft.com/office/powerpoint/2010/main" val="3637188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D00DF0-D920-4ACC-B86D-9BEFCA8A0D9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95325" y="724856"/>
            <a:ext cx="10706100" cy="6179874"/>
          </a:xfrm>
          <a:prstGeom prst="rect">
            <a:avLst/>
          </a:prstGeom>
        </p:spPr>
      </p:pic>
      <p:sp>
        <p:nvSpPr>
          <p:cNvPr id="4" name="Slide Number Placeholder 3">
            <a:extLst>
              <a:ext uri="{FF2B5EF4-FFF2-40B4-BE49-F238E27FC236}">
                <a16:creationId xmlns:a16="http://schemas.microsoft.com/office/drawing/2014/main" id="{F5E3DA31-D247-4240-B193-43931337B96F}"/>
              </a:ext>
            </a:extLst>
          </p:cNvPr>
          <p:cNvSpPr>
            <a:spLocks noGrp="1"/>
          </p:cNvSpPr>
          <p:nvPr>
            <p:ph type="sldNum" sz="quarter" idx="12"/>
          </p:nvPr>
        </p:nvSpPr>
        <p:spPr/>
        <p:txBody>
          <a:bodyPr/>
          <a:lstStyle/>
          <a:p>
            <a:fld id="{4C01D12C-74CB-41AB-A806-80E816F85481}" type="slidenum">
              <a:rPr lang="en-US" smtClean="0"/>
              <a:t>26</a:t>
            </a:fld>
            <a:endParaRPr lang="en-US"/>
          </a:p>
        </p:txBody>
      </p:sp>
      <p:sp>
        <p:nvSpPr>
          <p:cNvPr id="5" name="Title 1">
            <a:extLst>
              <a:ext uri="{FF2B5EF4-FFF2-40B4-BE49-F238E27FC236}">
                <a16:creationId xmlns:a16="http://schemas.microsoft.com/office/drawing/2014/main" id="{8490E96D-1A76-4C4D-A2ED-6DDC27EDC65C}"/>
              </a:ext>
            </a:extLst>
          </p:cNvPr>
          <p:cNvSpPr txBox="1">
            <a:spLocks/>
          </p:cNvSpPr>
          <p:nvPr/>
        </p:nvSpPr>
        <p:spPr>
          <a:xfrm>
            <a:off x="95250" y="-1587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For baseline configuration</a:t>
            </a:r>
            <a:endParaRPr lang="en-US" dirty="0"/>
          </a:p>
        </p:txBody>
      </p:sp>
      <p:cxnSp>
        <p:nvCxnSpPr>
          <p:cNvPr id="11" name="Straight Connector 10">
            <a:extLst>
              <a:ext uri="{FF2B5EF4-FFF2-40B4-BE49-F238E27FC236}">
                <a16:creationId xmlns:a16="http://schemas.microsoft.com/office/drawing/2014/main" id="{2E08538A-0CB6-44C9-8DE3-811B6FFBBD44}"/>
              </a:ext>
            </a:extLst>
          </p:cNvPr>
          <p:cNvCxnSpPr>
            <a:cxnSpLocks/>
          </p:cNvCxnSpPr>
          <p:nvPr/>
        </p:nvCxnSpPr>
        <p:spPr>
          <a:xfrm>
            <a:off x="2113280" y="4781550"/>
            <a:ext cx="0" cy="1743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3378FF2-FFCA-4337-99CB-32E590B814AA}"/>
              </a:ext>
            </a:extLst>
          </p:cNvPr>
          <p:cNvCxnSpPr>
            <a:cxnSpLocks/>
          </p:cNvCxnSpPr>
          <p:nvPr/>
        </p:nvCxnSpPr>
        <p:spPr>
          <a:xfrm>
            <a:off x="6580505" y="4781550"/>
            <a:ext cx="0" cy="1743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482C63-1A02-4796-B6B7-8B54EE040806}"/>
              </a:ext>
            </a:extLst>
          </p:cNvPr>
          <p:cNvCxnSpPr>
            <a:cxnSpLocks/>
          </p:cNvCxnSpPr>
          <p:nvPr/>
        </p:nvCxnSpPr>
        <p:spPr>
          <a:xfrm>
            <a:off x="8696325" y="4819650"/>
            <a:ext cx="0" cy="170497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091E378-6DE1-4914-AB50-3F067C429D6C}"/>
              </a:ext>
            </a:extLst>
          </p:cNvPr>
          <p:cNvSpPr txBox="1"/>
          <p:nvPr/>
        </p:nvSpPr>
        <p:spPr>
          <a:xfrm>
            <a:off x="8641126" y="1754188"/>
            <a:ext cx="196972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a:t>
            </a:r>
            <a:br>
              <a:rPr lang="en-US" dirty="0">
                <a:solidFill>
                  <a:srgbClr val="FF0000"/>
                </a:solidFill>
              </a:rPr>
            </a:br>
            <a:r>
              <a:rPr lang="en-US" dirty="0">
                <a:solidFill>
                  <a:srgbClr val="FF0000"/>
                </a:solidFill>
              </a:rPr>
              <a:t>20 cm long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1.5T magnetic field</a:t>
            </a:r>
            <a:endParaRPr lang="en-US" dirty="0"/>
          </a:p>
        </p:txBody>
      </p:sp>
      <p:sp>
        <p:nvSpPr>
          <p:cNvPr id="21" name="Rectangle 20">
            <a:extLst>
              <a:ext uri="{FF2B5EF4-FFF2-40B4-BE49-F238E27FC236}">
                <a16:creationId xmlns:a16="http://schemas.microsoft.com/office/drawing/2014/main" id="{0D39E4D8-2C41-4B40-9A64-0D597C3E616C}"/>
              </a:ext>
            </a:extLst>
          </p:cNvPr>
          <p:cNvSpPr/>
          <p:nvPr/>
        </p:nvSpPr>
        <p:spPr>
          <a:xfrm>
            <a:off x="1104900" y="1496739"/>
            <a:ext cx="2638407" cy="647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EAC1D0-B002-4A04-8CC5-75DB98DEF5F2}"/>
              </a:ext>
            </a:extLst>
          </p:cNvPr>
          <p:cNvSpPr txBox="1"/>
          <p:nvPr/>
        </p:nvSpPr>
        <p:spPr>
          <a:xfrm>
            <a:off x="1104901" y="1496739"/>
            <a:ext cx="2760298" cy="1477328"/>
          </a:xfrm>
          <a:prstGeom prst="rect">
            <a:avLst/>
          </a:prstGeom>
          <a:noFill/>
        </p:spPr>
        <p:txBody>
          <a:bodyPr wrap="square" rtlCol="0">
            <a:spAutoFit/>
          </a:bodyPr>
          <a:lstStyle/>
          <a:p>
            <a:r>
              <a:rPr lang="en-US" dirty="0"/>
              <a:t>Datapoints begin at heavier species threshold.</a:t>
            </a:r>
          </a:p>
          <a:p>
            <a:r>
              <a:rPr lang="en-US" dirty="0"/>
              <a:t>Should also be able to operate as a threshold detector.</a:t>
            </a:r>
          </a:p>
        </p:txBody>
      </p:sp>
      <p:sp>
        <p:nvSpPr>
          <p:cNvPr id="9" name="TextBox 8">
            <a:extLst>
              <a:ext uri="{FF2B5EF4-FFF2-40B4-BE49-F238E27FC236}">
                <a16:creationId xmlns:a16="http://schemas.microsoft.com/office/drawing/2014/main" id="{B77EAE8C-6603-4645-B1FA-F74C11EAA2EB}"/>
              </a:ext>
            </a:extLst>
          </p:cNvPr>
          <p:cNvSpPr txBox="1"/>
          <p:nvPr/>
        </p:nvSpPr>
        <p:spPr>
          <a:xfrm>
            <a:off x="4895849" y="1430064"/>
            <a:ext cx="2552694" cy="1384995"/>
          </a:xfrm>
          <a:prstGeom prst="rect">
            <a:avLst/>
          </a:prstGeom>
          <a:noFill/>
        </p:spPr>
        <p:txBody>
          <a:bodyPr wrap="square" rtlCol="0">
            <a:spAutoFit/>
          </a:bodyPr>
          <a:lstStyle/>
          <a:p>
            <a:r>
              <a:rPr lang="en-US" sz="1400" dirty="0"/>
              <a:t>Note, lengths are quoted for midrapidity.</a:t>
            </a:r>
          </a:p>
          <a:p>
            <a:r>
              <a:rPr lang="en-US" sz="1400" dirty="0"/>
              <a:t>Performance should improve at higher </a:t>
            </a:r>
            <a:r>
              <a:rPr lang="en-US" sz="1400" dirty="0" err="1"/>
              <a:t>pseudorapidities</a:t>
            </a:r>
            <a:r>
              <a:rPr lang="en-US" sz="1400" dirty="0"/>
              <a:t> due to increasing radiator length and decreased bending.</a:t>
            </a:r>
          </a:p>
        </p:txBody>
      </p:sp>
      <p:cxnSp>
        <p:nvCxnSpPr>
          <p:cNvPr id="20" name="Straight Connector 19">
            <a:extLst>
              <a:ext uri="{FF2B5EF4-FFF2-40B4-BE49-F238E27FC236}">
                <a16:creationId xmlns:a16="http://schemas.microsoft.com/office/drawing/2014/main" id="{B9E74867-1D8E-45B7-A1DC-4C857EA6A892}"/>
              </a:ext>
            </a:extLst>
          </p:cNvPr>
          <p:cNvCxnSpPr>
            <a:cxnSpLocks/>
          </p:cNvCxnSpPr>
          <p:nvPr/>
        </p:nvCxnSpPr>
        <p:spPr>
          <a:xfrm>
            <a:off x="1456055" y="3162300"/>
            <a:ext cx="0" cy="3362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9928E6-87C2-4E25-9F81-A217E268F2FB}"/>
              </a:ext>
            </a:extLst>
          </p:cNvPr>
          <p:cNvCxnSpPr>
            <a:cxnSpLocks/>
          </p:cNvCxnSpPr>
          <p:nvPr/>
        </p:nvCxnSpPr>
        <p:spPr>
          <a:xfrm>
            <a:off x="5523230" y="3343275"/>
            <a:ext cx="0" cy="3181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1473CA-36A6-4D06-9103-BC9075CA57D8}"/>
              </a:ext>
            </a:extLst>
          </p:cNvPr>
          <p:cNvCxnSpPr>
            <a:cxnSpLocks/>
          </p:cNvCxnSpPr>
          <p:nvPr/>
        </p:nvCxnSpPr>
        <p:spPr>
          <a:xfrm>
            <a:off x="8534400" y="3638550"/>
            <a:ext cx="0" cy="2886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5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CB0EEB-D79F-40D3-9ED2-6E06538FA61C}"/>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524125" y="685800"/>
            <a:ext cx="9635343" cy="5553074"/>
          </a:xfrm>
          <a:prstGeom prst="rect">
            <a:avLst/>
          </a:prstGeom>
        </p:spPr>
      </p:pic>
      <p:pic>
        <p:nvPicPr>
          <p:cNvPr id="10" name="Picture 9">
            <a:extLst>
              <a:ext uri="{FF2B5EF4-FFF2-40B4-BE49-F238E27FC236}">
                <a16:creationId xmlns:a16="http://schemas.microsoft.com/office/drawing/2014/main" id="{805FD6B4-B642-4259-9972-4AC05D27C6A7}"/>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486660" y="642570"/>
            <a:ext cx="9597968" cy="5537289"/>
          </a:xfrm>
          <a:prstGeom prst="rect">
            <a:avLst/>
          </a:prstGeom>
        </p:spPr>
      </p:pic>
      <p:pic>
        <p:nvPicPr>
          <p:cNvPr id="4" name="Picture 3">
            <a:extLst>
              <a:ext uri="{FF2B5EF4-FFF2-40B4-BE49-F238E27FC236}">
                <a16:creationId xmlns:a16="http://schemas.microsoft.com/office/drawing/2014/main" id="{EE28E0DF-026E-4629-86B2-BFBDF829B571}"/>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514600" y="647700"/>
            <a:ext cx="9570028" cy="5553074"/>
          </a:xfrm>
          <a:prstGeom prst="rect">
            <a:avLst/>
          </a:prstGeom>
        </p:spPr>
      </p:pic>
      <p:sp>
        <p:nvSpPr>
          <p:cNvPr id="2" name="Title 1">
            <a:extLst>
              <a:ext uri="{FF2B5EF4-FFF2-40B4-BE49-F238E27FC236}">
                <a16:creationId xmlns:a16="http://schemas.microsoft.com/office/drawing/2014/main" id="{EF14C761-9727-4966-8740-141B99CB9946}"/>
              </a:ext>
            </a:extLst>
          </p:cNvPr>
          <p:cNvSpPr>
            <a:spLocks noGrp="1"/>
          </p:cNvSpPr>
          <p:nvPr>
            <p:ph type="title"/>
          </p:nvPr>
        </p:nvSpPr>
        <p:spPr>
          <a:xfrm>
            <a:off x="143839" y="-220663"/>
            <a:ext cx="11821848" cy="1325563"/>
          </a:xfrm>
        </p:spPr>
        <p:txBody>
          <a:bodyPr>
            <a:normAutofit/>
          </a:bodyPr>
          <a:lstStyle/>
          <a:p>
            <a:r>
              <a:rPr lang="en-US" sz="3200" dirty="0"/>
              <a:t>Gas Options Comparison</a:t>
            </a:r>
          </a:p>
        </p:txBody>
      </p:sp>
      <p:sp>
        <p:nvSpPr>
          <p:cNvPr id="5" name="TextBox 4">
            <a:extLst>
              <a:ext uri="{FF2B5EF4-FFF2-40B4-BE49-F238E27FC236}">
                <a16:creationId xmlns:a16="http://schemas.microsoft.com/office/drawing/2014/main" id="{982C4DA2-147D-4824-B2E9-1C836847A0FD}"/>
              </a:ext>
            </a:extLst>
          </p:cNvPr>
          <p:cNvSpPr txBox="1"/>
          <p:nvPr/>
        </p:nvSpPr>
        <p:spPr>
          <a:xfrm>
            <a:off x="143838" y="672148"/>
            <a:ext cx="2697086" cy="5632311"/>
          </a:xfrm>
          <a:prstGeom prst="rect">
            <a:avLst/>
          </a:prstGeom>
          <a:noFill/>
        </p:spPr>
        <p:txBody>
          <a:bodyPr wrap="square" rtlCol="0">
            <a:spAutoFit/>
          </a:bodyPr>
          <a:lstStyle/>
          <a:p>
            <a:r>
              <a:rPr lang="en-US" dirty="0">
                <a:solidFill>
                  <a:schemeClr val="accent4"/>
                </a:solidFill>
              </a:rPr>
              <a:t>Gold = C3F8 4 Bar abs.  (16.1 </a:t>
            </a:r>
            <a:r>
              <a:rPr lang="en-US" dirty="0" err="1">
                <a:solidFill>
                  <a:schemeClr val="accent4"/>
                </a:solidFill>
              </a:rPr>
              <a:t>N</a:t>
            </a:r>
            <a:r>
              <a:rPr lang="en-US" baseline="-25000" dirty="0" err="1">
                <a:solidFill>
                  <a:schemeClr val="accent4"/>
                </a:solidFill>
              </a:rPr>
              <a:t>pe</a:t>
            </a:r>
            <a:r>
              <a:rPr lang="en-US" dirty="0">
                <a:solidFill>
                  <a:schemeClr val="accent4"/>
                </a:solidFill>
              </a:rPr>
              <a:t>) n = 1.0043</a:t>
            </a:r>
          </a:p>
          <a:p>
            <a:endParaRPr lang="en-US" dirty="0"/>
          </a:p>
          <a:p>
            <a:r>
              <a:rPr lang="en-US" dirty="0">
                <a:solidFill>
                  <a:schemeClr val="accent1">
                    <a:lumMod val="50000"/>
                  </a:schemeClr>
                </a:solidFill>
              </a:rPr>
              <a:t>Blue = C3F8 3 Bar abs. (12.1 </a:t>
            </a:r>
            <a:r>
              <a:rPr lang="en-US" dirty="0" err="1">
                <a:solidFill>
                  <a:schemeClr val="accent1">
                    <a:lumMod val="50000"/>
                  </a:schemeClr>
                </a:solidFill>
              </a:rPr>
              <a:t>N</a:t>
            </a:r>
            <a:r>
              <a:rPr lang="en-US" baseline="-25000" dirty="0" err="1">
                <a:solidFill>
                  <a:schemeClr val="accent1">
                    <a:lumMod val="50000"/>
                  </a:schemeClr>
                </a:solidFill>
              </a:rPr>
              <a:t>pe</a:t>
            </a:r>
            <a:r>
              <a:rPr lang="en-US" dirty="0">
                <a:solidFill>
                  <a:schemeClr val="accent1">
                    <a:lumMod val="50000"/>
                  </a:schemeClr>
                </a:solidFill>
              </a:rPr>
              <a:t>) n = 1.00328</a:t>
            </a:r>
          </a:p>
          <a:p>
            <a:endParaRPr lang="en-US" dirty="0">
              <a:solidFill>
                <a:schemeClr val="accent2"/>
              </a:solidFill>
            </a:endParaRPr>
          </a:p>
          <a:p>
            <a:r>
              <a:rPr lang="en-US" dirty="0">
                <a:solidFill>
                  <a:schemeClr val="accent2"/>
                </a:solidFill>
              </a:rPr>
              <a:t>Orange = C4F10 1.5 Bar abs. (7.4 </a:t>
            </a:r>
            <a:r>
              <a:rPr lang="en-US" dirty="0" err="1">
                <a:solidFill>
                  <a:schemeClr val="accent2"/>
                </a:solidFill>
              </a:rPr>
              <a:t>N</a:t>
            </a:r>
            <a:r>
              <a:rPr lang="en-US" baseline="-25000" dirty="0" err="1">
                <a:solidFill>
                  <a:schemeClr val="accent2"/>
                </a:solidFill>
              </a:rPr>
              <a:t>pe</a:t>
            </a:r>
            <a:r>
              <a:rPr lang="en-US" dirty="0">
                <a:solidFill>
                  <a:schemeClr val="accent2"/>
                </a:solidFill>
              </a:rPr>
              <a:t>)</a:t>
            </a:r>
          </a:p>
          <a:p>
            <a:r>
              <a:rPr lang="en-US" dirty="0">
                <a:solidFill>
                  <a:schemeClr val="accent2"/>
                </a:solidFill>
              </a:rPr>
              <a:t>n = 1.002</a:t>
            </a:r>
          </a:p>
          <a:p>
            <a:endParaRPr lang="en-US" dirty="0">
              <a:solidFill>
                <a:schemeClr val="accent5"/>
              </a:solidFill>
            </a:endParaRPr>
          </a:p>
          <a:p>
            <a:r>
              <a:rPr lang="en-US" dirty="0">
                <a:solidFill>
                  <a:schemeClr val="accent3"/>
                </a:solidFill>
              </a:rPr>
              <a:t>Grey = C4F10 2.7 Bar Abs. (13.3 </a:t>
            </a:r>
            <a:r>
              <a:rPr lang="en-US" dirty="0" err="1">
                <a:solidFill>
                  <a:schemeClr val="accent3"/>
                </a:solidFill>
              </a:rPr>
              <a:t>N</a:t>
            </a:r>
            <a:r>
              <a:rPr lang="en-US" baseline="-25000" dirty="0" err="1">
                <a:solidFill>
                  <a:schemeClr val="accent3"/>
                </a:solidFill>
              </a:rPr>
              <a:t>pe</a:t>
            </a:r>
            <a:r>
              <a:rPr lang="en-US" dirty="0">
                <a:solidFill>
                  <a:schemeClr val="accent3"/>
                </a:solidFill>
              </a:rPr>
              <a:t>) n = 1.0036</a:t>
            </a:r>
            <a:endParaRPr lang="en-US" dirty="0">
              <a:solidFill>
                <a:schemeClr val="accent4"/>
              </a:solidFill>
            </a:endParaRPr>
          </a:p>
          <a:p>
            <a:endParaRPr lang="en-US" dirty="0">
              <a:solidFill>
                <a:schemeClr val="accent4"/>
              </a:solidFill>
            </a:endParaRPr>
          </a:p>
          <a:p>
            <a:br>
              <a:rPr lang="en-US" dirty="0"/>
            </a:br>
            <a:r>
              <a:rPr lang="en-US" dirty="0" err="1"/>
              <a:t>Npe</a:t>
            </a:r>
            <a:r>
              <a:rPr lang="en-US" dirty="0"/>
              <a:t> values quoted at </a:t>
            </a:r>
            <a:r>
              <a:rPr lang="el-GR" dirty="0"/>
              <a:t>β</a:t>
            </a:r>
            <a:r>
              <a:rPr lang="en-US" dirty="0"/>
              <a:t> = 1</a:t>
            </a:r>
          </a:p>
          <a:p>
            <a:br>
              <a:rPr lang="en-US" dirty="0"/>
            </a:br>
            <a:r>
              <a:rPr lang="en-US" dirty="0"/>
              <a:t>Higher pressure = higher index,  roughly equal 3-sigma threshold, </a:t>
            </a:r>
          </a:p>
          <a:p>
            <a:r>
              <a:rPr lang="en-US" dirty="0" err="1"/>
              <a:t>N</a:t>
            </a:r>
            <a:r>
              <a:rPr lang="en-US" baseline="-25000" dirty="0" err="1"/>
              <a:t>pe</a:t>
            </a:r>
            <a:r>
              <a:rPr lang="en-US" dirty="0"/>
              <a:t> </a:t>
            </a:r>
            <a:r>
              <a:rPr lang="en-US" dirty="0">
                <a:latin typeface="Cambria Math" panose="02040503050406030204" pitchFamily="18" charset="0"/>
                <a:ea typeface="Cambria Math" panose="02040503050406030204" pitchFamily="18" charset="0"/>
              </a:rPr>
              <a:t>∝ pressure</a:t>
            </a:r>
            <a:endParaRPr lang="en-US" dirty="0">
              <a:solidFill>
                <a:schemeClr val="accent2"/>
              </a:solidFill>
            </a:endParaRPr>
          </a:p>
        </p:txBody>
      </p:sp>
      <p:sp>
        <p:nvSpPr>
          <p:cNvPr id="7" name="TextBox 6">
            <a:extLst>
              <a:ext uri="{FF2B5EF4-FFF2-40B4-BE49-F238E27FC236}">
                <a16:creationId xmlns:a16="http://schemas.microsoft.com/office/drawing/2014/main" id="{2C0D7BCC-6E3B-44A8-AE6A-2993DBE9286D}"/>
              </a:ext>
            </a:extLst>
          </p:cNvPr>
          <p:cNvSpPr txBox="1"/>
          <p:nvPr/>
        </p:nvSpPr>
        <p:spPr>
          <a:xfrm>
            <a:off x="2871681" y="6115018"/>
            <a:ext cx="8568864" cy="646331"/>
          </a:xfrm>
          <a:prstGeom prst="rect">
            <a:avLst/>
          </a:prstGeom>
          <a:noFill/>
        </p:spPr>
        <p:txBody>
          <a:bodyPr wrap="square" rtlCol="0">
            <a:spAutoFit/>
          </a:bodyPr>
          <a:lstStyle/>
          <a:p>
            <a:r>
              <a:rPr lang="en-US" dirty="0"/>
              <a:t>Main tradeoff is engineering difficulty (holding high pressure) and tunability of temperature vs. </a:t>
            </a:r>
            <a:r>
              <a:rPr lang="en-US" dirty="0" err="1"/>
              <a:t>N</a:t>
            </a:r>
            <a:r>
              <a:rPr lang="en-US" baseline="-25000" dirty="0" err="1"/>
              <a:t>pe</a:t>
            </a:r>
            <a:r>
              <a:rPr lang="en-US" dirty="0"/>
              <a:t> and kaon threshold </a:t>
            </a:r>
          </a:p>
        </p:txBody>
      </p:sp>
      <p:sp>
        <p:nvSpPr>
          <p:cNvPr id="6" name="Rectangle 5">
            <a:extLst>
              <a:ext uri="{FF2B5EF4-FFF2-40B4-BE49-F238E27FC236}">
                <a16:creationId xmlns:a16="http://schemas.microsoft.com/office/drawing/2014/main" id="{9427B662-5B6D-44AD-BC31-91C7B3FB45B8}"/>
              </a:ext>
            </a:extLst>
          </p:cNvPr>
          <p:cNvSpPr/>
          <p:nvPr/>
        </p:nvSpPr>
        <p:spPr>
          <a:xfrm>
            <a:off x="2902215" y="1300167"/>
            <a:ext cx="2336171" cy="7524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FBFF7172-9324-4FCA-A965-6C0A8885BD93}"/>
              </a:ext>
            </a:extLst>
          </p:cNvPr>
          <p:cNvSpPr>
            <a:spLocks noGrp="1"/>
          </p:cNvSpPr>
          <p:nvPr>
            <p:ph type="sldNum" sz="quarter" idx="12"/>
          </p:nvPr>
        </p:nvSpPr>
        <p:spPr/>
        <p:txBody>
          <a:bodyPr/>
          <a:lstStyle/>
          <a:p>
            <a:fld id="{4C01D12C-74CB-41AB-A806-80E816F85481}" type="slidenum">
              <a:rPr lang="en-US" smtClean="0"/>
              <a:t>27</a:t>
            </a:fld>
            <a:endParaRPr lang="en-US"/>
          </a:p>
        </p:txBody>
      </p:sp>
      <p:sp>
        <p:nvSpPr>
          <p:cNvPr id="8" name="TextBox 7">
            <a:extLst>
              <a:ext uri="{FF2B5EF4-FFF2-40B4-BE49-F238E27FC236}">
                <a16:creationId xmlns:a16="http://schemas.microsoft.com/office/drawing/2014/main" id="{B7D58016-F455-44E7-B770-AA6C37A5890D}"/>
              </a:ext>
            </a:extLst>
          </p:cNvPr>
          <p:cNvSpPr txBox="1"/>
          <p:nvPr/>
        </p:nvSpPr>
        <p:spPr>
          <a:xfrm>
            <a:off x="9840034" y="1363999"/>
            <a:ext cx="196972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20 cm length,</a:t>
            </a:r>
          </a:p>
          <a:p>
            <a:r>
              <a:rPr lang="en-US" dirty="0">
                <a:solidFill>
                  <a:srgbClr val="FF0000"/>
                </a:solidFill>
              </a:rPr>
              <a:t>1.5T magnetic field</a:t>
            </a:r>
            <a:endParaRPr lang="en-US" dirty="0"/>
          </a:p>
        </p:txBody>
      </p:sp>
      <p:cxnSp>
        <p:nvCxnSpPr>
          <p:cNvPr id="13" name="Straight Connector 12">
            <a:extLst>
              <a:ext uri="{FF2B5EF4-FFF2-40B4-BE49-F238E27FC236}">
                <a16:creationId xmlns:a16="http://schemas.microsoft.com/office/drawing/2014/main" id="{6F7A9767-9E7E-4F37-9A64-8B95C4C5008D}"/>
              </a:ext>
            </a:extLst>
          </p:cNvPr>
          <p:cNvCxnSpPr>
            <a:cxnSpLocks/>
          </p:cNvCxnSpPr>
          <p:nvPr/>
        </p:nvCxnSpPr>
        <p:spPr>
          <a:xfrm flipV="1">
            <a:off x="3166088" y="1676400"/>
            <a:ext cx="0" cy="420549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56A7598-E3E9-424E-AB75-83DFC3C065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7737" y="657927"/>
            <a:ext cx="9799988" cy="5799847"/>
          </a:xfrm>
          <a:prstGeom prst="rect">
            <a:avLst/>
          </a:prstGeom>
        </p:spPr>
      </p:pic>
      <p:sp>
        <p:nvSpPr>
          <p:cNvPr id="3" name="Rectangle 2">
            <a:extLst>
              <a:ext uri="{FF2B5EF4-FFF2-40B4-BE49-F238E27FC236}">
                <a16:creationId xmlns:a16="http://schemas.microsoft.com/office/drawing/2014/main" id="{68225D48-5F4F-4569-879B-3B711F6204AD}"/>
              </a:ext>
            </a:extLst>
          </p:cNvPr>
          <p:cNvSpPr/>
          <p:nvPr/>
        </p:nvSpPr>
        <p:spPr>
          <a:xfrm>
            <a:off x="2871681" y="1363999"/>
            <a:ext cx="2366705" cy="4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74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AC645-82ED-4416-A1E9-3522DDF58940}"/>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7851" y="276225"/>
            <a:ext cx="10551442" cy="6257925"/>
          </a:xfrm>
          <a:prstGeom prst="rect">
            <a:avLst/>
          </a:prstGeom>
        </p:spPr>
      </p:pic>
      <p:pic>
        <p:nvPicPr>
          <p:cNvPr id="6" name="Picture 5">
            <a:extLst>
              <a:ext uri="{FF2B5EF4-FFF2-40B4-BE49-F238E27FC236}">
                <a16:creationId xmlns:a16="http://schemas.microsoft.com/office/drawing/2014/main" id="{F075D1FF-2343-4C29-A997-730D540D9DD7}"/>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14324" y="323850"/>
            <a:ext cx="10332720" cy="5889346"/>
          </a:xfrm>
          <a:prstGeom prst="rect">
            <a:avLst/>
          </a:prstGeom>
        </p:spPr>
      </p:pic>
      <p:pic>
        <p:nvPicPr>
          <p:cNvPr id="7" name="Picture 6">
            <a:extLst>
              <a:ext uri="{FF2B5EF4-FFF2-40B4-BE49-F238E27FC236}">
                <a16:creationId xmlns:a16="http://schemas.microsoft.com/office/drawing/2014/main" id="{060FDBBF-FB2B-45A0-BCE7-073DA255B249}"/>
              </a:ext>
            </a:extLst>
          </p:cNvPr>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969404" y="370813"/>
            <a:ext cx="10277640" cy="5887112"/>
          </a:xfrm>
          <a:prstGeom prst="rect">
            <a:avLst/>
          </a:prstGeom>
        </p:spPr>
      </p:pic>
      <p:sp>
        <p:nvSpPr>
          <p:cNvPr id="2" name="Title 1">
            <a:extLst>
              <a:ext uri="{FF2B5EF4-FFF2-40B4-BE49-F238E27FC236}">
                <a16:creationId xmlns:a16="http://schemas.microsoft.com/office/drawing/2014/main" id="{EF14C761-9727-4966-8740-141B99CB9946}"/>
              </a:ext>
            </a:extLst>
          </p:cNvPr>
          <p:cNvSpPr>
            <a:spLocks noGrp="1"/>
          </p:cNvSpPr>
          <p:nvPr>
            <p:ph type="title"/>
          </p:nvPr>
        </p:nvSpPr>
        <p:spPr>
          <a:xfrm>
            <a:off x="-8562" y="-468313"/>
            <a:ext cx="12381537" cy="1325563"/>
          </a:xfrm>
        </p:spPr>
        <p:txBody>
          <a:bodyPr>
            <a:normAutofit/>
          </a:bodyPr>
          <a:lstStyle/>
          <a:p>
            <a:r>
              <a:rPr lang="en-US" sz="3000" dirty="0"/>
              <a:t>Length Comparison</a:t>
            </a:r>
          </a:p>
        </p:txBody>
      </p:sp>
      <p:sp>
        <p:nvSpPr>
          <p:cNvPr id="5" name="TextBox 4">
            <a:extLst>
              <a:ext uri="{FF2B5EF4-FFF2-40B4-BE49-F238E27FC236}">
                <a16:creationId xmlns:a16="http://schemas.microsoft.com/office/drawing/2014/main" id="{982C4DA2-147D-4824-B2E9-1C836847A0FD}"/>
              </a:ext>
            </a:extLst>
          </p:cNvPr>
          <p:cNvSpPr txBox="1"/>
          <p:nvPr/>
        </p:nvSpPr>
        <p:spPr>
          <a:xfrm>
            <a:off x="58527" y="887063"/>
            <a:ext cx="2104062" cy="5940088"/>
          </a:xfrm>
          <a:prstGeom prst="rect">
            <a:avLst/>
          </a:prstGeom>
          <a:noFill/>
        </p:spPr>
        <p:txBody>
          <a:bodyPr wrap="square" rtlCol="0">
            <a:spAutoFit/>
          </a:bodyPr>
          <a:lstStyle/>
          <a:p>
            <a:r>
              <a:rPr lang="en-US" sz="1600" dirty="0">
                <a:solidFill>
                  <a:schemeClr val="accent1">
                    <a:lumMod val="50000"/>
                  </a:schemeClr>
                </a:solidFill>
              </a:rPr>
              <a:t>Blue = 20 cm (12.1 </a:t>
            </a:r>
            <a:r>
              <a:rPr lang="en-US" sz="1600" dirty="0" err="1">
                <a:solidFill>
                  <a:schemeClr val="accent1">
                    <a:lumMod val="50000"/>
                  </a:schemeClr>
                </a:solidFill>
              </a:rPr>
              <a:t>Npe</a:t>
            </a:r>
            <a:r>
              <a:rPr lang="en-US" sz="1600" dirty="0">
                <a:solidFill>
                  <a:schemeClr val="accent1">
                    <a:lumMod val="50000"/>
                  </a:schemeClr>
                </a:solidFill>
              </a:rPr>
              <a:t>)</a:t>
            </a:r>
          </a:p>
          <a:p>
            <a:endParaRPr lang="en-US" sz="1600" dirty="0"/>
          </a:p>
          <a:p>
            <a:r>
              <a:rPr lang="en-US" sz="1600" dirty="0">
                <a:solidFill>
                  <a:schemeClr val="accent6"/>
                </a:solidFill>
              </a:rPr>
              <a:t>Green = 30 cm (18.2 </a:t>
            </a:r>
            <a:r>
              <a:rPr lang="en-US" sz="1600" dirty="0" err="1">
                <a:solidFill>
                  <a:schemeClr val="accent6"/>
                </a:solidFill>
              </a:rPr>
              <a:t>Npe</a:t>
            </a:r>
            <a:r>
              <a:rPr lang="en-US" sz="1600" dirty="0">
                <a:solidFill>
                  <a:schemeClr val="accent6"/>
                </a:solidFill>
              </a:rPr>
              <a:t>)</a:t>
            </a:r>
          </a:p>
          <a:p>
            <a:endParaRPr lang="en-US" sz="1600" dirty="0">
              <a:solidFill>
                <a:schemeClr val="accent6"/>
              </a:solidFill>
            </a:endParaRPr>
          </a:p>
          <a:p>
            <a:r>
              <a:rPr lang="en-US" sz="1600" dirty="0">
                <a:solidFill>
                  <a:schemeClr val="accent4"/>
                </a:solidFill>
              </a:rPr>
              <a:t>Gold = 40 cm (24.2 </a:t>
            </a:r>
            <a:r>
              <a:rPr lang="en-US" sz="1600" dirty="0" err="1">
                <a:solidFill>
                  <a:schemeClr val="accent4"/>
                </a:solidFill>
              </a:rPr>
              <a:t>Npe</a:t>
            </a:r>
            <a:r>
              <a:rPr lang="en-US" sz="1600" dirty="0">
                <a:solidFill>
                  <a:schemeClr val="accent4"/>
                </a:solidFill>
              </a:rPr>
              <a:t>)</a:t>
            </a:r>
          </a:p>
          <a:p>
            <a:endParaRPr lang="en-US" sz="1600" dirty="0"/>
          </a:p>
          <a:p>
            <a:r>
              <a:rPr lang="en-US" sz="1600" dirty="0">
                <a:solidFill>
                  <a:schemeClr val="accent2"/>
                </a:solidFill>
              </a:rPr>
              <a:t>Orange = 50 cm (30.3 </a:t>
            </a:r>
            <a:r>
              <a:rPr lang="en-US" sz="1600" dirty="0" err="1">
                <a:solidFill>
                  <a:schemeClr val="accent2"/>
                </a:solidFill>
              </a:rPr>
              <a:t>Npe</a:t>
            </a:r>
            <a:r>
              <a:rPr lang="en-US" sz="1600" dirty="0">
                <a:solidFill>
                  <a:schemeClr val="accent2"/>
                </a:solidFill>
              </a:rPr>
              <a:t>)</a:t>
            </a:r>
          </a:p>
          <a:p>
            <a:endParaRPr lang="en-US" sz="1600" dirty="0">
              <a:solidFill>
                <a:schemeClr val="accent2"/>
              </a:solidFill>
            </a:endParaRPr>
          </a:p>
          <a:p>
            <a:r>
              <a:rPr lang="en-US" sz="1600" dirty="0"/>
              <a:t>Momentum dependent smear along one axis of the ring due to bending</a:t>
            </a:r>
          </a:p>
          <a:p>
            <a:endParaRPr lang="en-US" sz="1600" dirty="0"/>
          </a:p>
          <a:p>
            <a:br>
              <a:rPr lang="en-US" dirty="0"/>
            </a:br>
            <a:br>
              <a:rPr lang="en-US" dirty="0"/>
            </a:br>
            <a:br>
              <a:rPr lang="en-US" dirty="0"/>
            </a:br>
            <a:br>
              <a:rPr lang="en-US" dirty="0"/>
            </a:br>
            <a:endParaRPr lang="en-US" dirty="0">
              <a:solidFill>
                <a:schemeClr val="accent2"/>
              </a:solidFill>
            </a:endParaRPr>
          </a:p>
          <a:p>
            <a:endParaRPr lang="en-US" dirty="0">
              <a:solidFill>
                <a:schemeClr val="accent2"/>
              </a:solidFill>
            </a:endParaRPr>
          </a:p>
        </p:txBody>
      </p:sp>
      <p:sp>
        <p:nvSpPr>
          <p:cNvPr id="10" name="Slide Number Placeholder 9">
            <a:extLst>
              <a:ext uri="{FF2B5EF4-FFF2-40B4-BE49-F238E27FC236}">
                <a16:creationId xmlns:a16="http://schemas.microsoft.com/office/drawing/2014/main" id="{CDDC091F-91AB-45C8-9AEA-DCFC58717471}"/>
              </a:ext>
            </a:extLst>
          </p:cNvPr>
          <p:cNvSpPr>
            <a:spLocks noGrp="1"/>
          </p:cNvSpPr>
          <p:nvPr>
            <p:ph type="sldNum" sz="quarter" idx="12"/>
          </p:nvPr>
        </p:nvSpPr>
        <p:spPr/>
        <p:txBody>
          <a:bodyPr/>
          <a:lstStyle/>
          <a:p>
            <a:fld id="{4C01D12C-74CB-41AB-A806-80E816F85481}" type="slidenum">
              <a:rPr lang="en-US" smtClean="0"/>
              <a:t>28</a:t>
            </a:fld>
            <a:endParaRPr lang="en-US"/>
          </a:p>
        </p:txBody>
      </p:sp>
      <p:sp>
        <p:nvSpPr>
          <p:cNvPr id="14" name="TextBox 13">
            <a:extLst>
              <a:ext uri="{FF2B5EF4-FFF2-40B4-BE49-F238E27FC236}">
                <a16:creationId xmlns:a16="http://schemas.microsoft.com/office/drawing/2014/main" id="{46315F3F-E06E-4144-98D7-4236F83740AC}"/>
              </a:ext>
            </a:extLst>
          </p:cNvPr>
          <p:cNvSpPr txBox="1"/>
          <p:nvPr/>
        </p:nvSpPr>
        <p:spPr>
          <a:xfrm>
            <a:off x="9721178" y="1179830"/>
            <a:ext cx="196972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1.5T magnetic field</a:t>
            </a:r>
            <a:endParaRPr lang="en-US" dirty="0"/>
          </a:p>
        </p:txBody>
      </p:sp>
      <p:pic>
        <p:nvPicPr>
          <p:cNvPr id="8" name="Picture 7">
            <a:extLst>
              <a:ext uri="{FF2B5EF4-FFF2-40B4-BE49-F238E27FC236}">
                <a16:creationId xmlns:a16="http://schemas.microsoft.com/office/drawing/2014/main" id="{72373639-982E-455F-8C8F-54BC3F0ED6F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71676" y="375443"/>
            <a:ext cx="10220324" cy="5863849"/>
          </a:xfrm>
          <a:prstGeom prst="rect">
            <a:avLst/>
          </a:prstGeom>
        </p:spPr>
      </p:pic>
      <p:sp>
        <p:nvSpPr>
          <p:cNvPr id="3" name="TextBox 2">
            <a:extLst>
              <a:ext uri="{FF2B5EF4-FFF2-40B4-BE49-F238E27FC236}">
                <a16:creationId xmlns:a16="http://schemas.microsoft.com/office/drawing/2014/main" id="{996CED98-A6AC-424B-8D83-D22AA8A34E67}"/>
              </a:ext>
            </a:extLst>
          </p:cNvPr>
          <p:cNvSpPr txBox="1"/>
          <p:nvPr/>
        </p:nvSpPr>
        <p:spPr>
          <a:xfrm>
            <a:off x="2284142" y="991176"/>
            <a:ext cx="2593621" cy="7078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Longer detector sees diminishing returns </a:t>
            </a:r>
            <a:endParaRPr lang="en-US" sz="1000" dirty="0"/>
          </a:p>
        </p:txBody>
      </p:sp>
      <p:cxnSp>
        <p:nvCxnSpPr>
          <p:cNvPr id="11" name="Straight Connector 10">
            <a:extLst>
              <a:ext uri="{FF2B5EF4-FFF2-40B4-BE49-F238E27FC236}">
                <a16:creationId xmlns:a16="http://schemas.microsoft.com/office/drawing/2014/main" id="{068345FC-C0EE-405B-BD9A-2E79ED369066}"/>
              </a:ext>
            </a:extLst>
          </p:cNvPr>
          <p:cNvCxnSpPr/>
          <p:nvPr/>
        </p:nvCxnSpPr>
        <p:spPr>
          <a:xfrm>
            <a:off x="3257550" y="4238625"/>
            <a:ext cx="0" cy="1676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132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1A12E-8C65-4E87-AD85-A2286B7E3C9E}"/>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047460" y="447778"/>
            <a:ext cx="10011189" cy="5725249"/>
          </a:xfrm>
          <a:prstGeom prst="rect">
            <a:avLst/>
          </a:prstGeom>
        </p:spPr>
      </p:pic>
      <p:pic>
        <p:nvPicPr>
          <p:cNvPr id="6" name="Picture 5">
            <a:extLst>
              <a:ext uri="{FF2B5EF4-FFF2-40B4-BE49-F238E27FC236}">
                <a16:creationId xmlns:a16="http://schemas.microsoft.com/office/drawing/2014/main" id="{A302C687-690A-48E7-BF37-CB97F55ACF7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52650" y="482737"/>
            <a:ext cx="9879211" cy="5668137"/>
          </a:xfrm>
          <a:prstGeom prst="rect">
            <a:avLst/>
          </a:prstGeom>
        </p:spPr>
      </p:pic>
      <p:sp>
        <p:nvSpPr>
          <p:cNvPr id="2" name="Title 1">
            <a:extLst>
              <a:ext uri="{FF2B5EF4-FFF2-40B4-BE49-F238E27FC236}">
                <a16:creationId xmlns:a16="http://schemas.microsoft.com/office/drawing/2014/main" id="{EF14C761-9727-4966-8740-141B99CB9946}"/>
              </a:ext>
            </a:extLst>
          </p:cNvPr>
          <p:cNvSpPr>
            <a:spLocks noGrp="1"/>
          </p:cNvSpPr>
          <p:nvPr>
            <p:ph type="title"/>
          </p:nvPr>
        </p:nvSpPr>
        <p:spPr>
          <a:xfrm>
            <a:off x="143838" y="-401638"/>
            <a:ext cx="12381537" cy="1325563"/>
          </a:xfrm>
        </p:spPr>
        <p:txBody>
          <a:bodyPr>
            <a:normAutofit/>
          </a:bodyPr>
          <a:lstStyle/>
          <a:p>
            <a:r>
              <a:rPr lang="en-US" sz="3400" dirty="0"/>
              <a:t>Rapidity Comparison</a:t>
            </a:r>
          </a:p>
        </p:txBody>
      </p:sp>
      <p:sp>
        <p:nvSpPr>
          <p:cNvPr id="5" name="TextBox 4">
            <a:extLst>
              <a:ext uri="{FF2B5EF4-FFF2-40B4-BE49-F238E27FC236}">
                <a16:creationId xmlns:a16="http://schemas.microsoft.com/office/drawing/2014/main" id="{982C4DA2-147D-4824-B2E9-1C836847A0FD}"/>
              </a:ext>
            </a:extLst>
          </p:cNvPr>
          <p:cNvSpPr txBox="1"/>
          <p:nvPr/>
        </p:nvSpPr>
        <p:spPr>
          <a:xfrm>
            <a:off x="48588" y="1088126"/>
            <a:ext cx="2104062" cy="6186309"/>
          </a:xfrm>
          <a:prstGeom prst="rect">
            <a:avLst/>
          </a:prstGeom>
          <a:noFill/>
        </p:spPr>
        <p:txBody>
          <a:bodyPr wrap="square" rtlCol="0">
            <a:spAutoFit/>
          </a:bodyPr>
          <a:lstStyle/>
          <a:p>
            <a:r>
              <a:rPr lang="en-US" dirty="0">
                <a:solidFill>
                  <a:schemeClr val="accent1">
                    <a:lumMod val="50000"/>
                  </a:schemeClr>
                </a:solidFill>
              </a:rPr>
              <a:t>Blue = Midrapidity (12.1 </a:t>
            </a:r>
            <a:r>
              <a:rPr lang="en-US" dirty="0" err="1">
                <a:solidFill>
                  <a:schemeClr val="accent1">
                    <a:lumMod val="50000"/>
                  </a:schemeClr>
                </a:solidFill>
              </a:rPr>
              <a:t>N</a:t>
            </a:r>
            <a:r>
              <a:rPr lang="en-US" baseline="-25000" dirty="0" err="1">
                <a:solidFill>
                  <a:schemeClr val="accent1">
                    <a:lumMod val="50000"/>
                  </a:schemeClr>
                </a:solidFill>
              </a:rPr>
              <a:t>pe</a:t>
            </a:r>
            <a:r>
              <a:rPr lang="en-US" dirty="0">
                <a:solidFill>
                  <a:schemeClr val="accent1">
                    <a:lumMod val="50000"/>
                  </a:schemeClr>
                </a:solidFill>
              </a:rPr>
              <a:t>)</a:t>
            </a:r>
          </a:p>
          <a:p>
            <a:endParaRPr lang="en-US" dirty="0">
              <a:solidFill>
                <a:schemeClr val="accent1">
                  <a:lumMod val="50000"/>
                </a:schemeClr>
              </a:solidFill>
            </a:endParaRPr>
          </a:p>
          <a:p>
            <a:endParaRPr lang="en-US" dirty="0">
              <a:solidFill>
                <a:schemeClr val="accent1">
                  <a:lumMod val="50000"/>
                </a:schemeClr>
              </a:solidFill>
            </a:endParaRPr>
          </a:p>
          <a:p>
            <a:endParaRPr lang="en-US" dirty="0"/>
          </a:p>
          <a:p>
            <a:r>
              <a:rPr lang="en-US" dirty="0">
                <a:solidFill>
                  <a:schemeClr val="accent6"/>
                </a:solidFill>
              </a:rPr>
              <a:t>Green =  Max. Path Length through detector @ η </a:t>
            </a:r>
            <a:r>
              <a:rPr lang="en-US" dirty="0">
                <a:solidFill>
                  <a:schemeClr val="accent6"/>
                </a:solidFill>
                <a:latin typeface="Cambria Math" panose="02040503050406030204" pitchFamily="18" charset="0"/>
                <a:ea typeface="Cambria Math" panose="02040503050406030204" pitchFamily="18" charset="0"/>
              </a:rPr>
              <a:t>≅ .7</a:t>
            </a:r>
          </a:p>
          <a:p>
            <a:r>
              <a:rPr lang="en-US" dirty="0">
                <a:solidFill>
                  <a:schemeClr val="accent6"/>
                </a:solidFill>
              </a:rPr>
              <a:t>47 cm (28 </a:t>
            </a:r>
            <a:r>
              <a:rPr lang="en-US" dirty="0" err="1">
                <a:solidFill>
                  <a:schemeClr val="accent6"/>
                </a:solidFill>
              </a:rPr>
              <a:t>N</a:t>
            </a:r>
            <a:r>
              <a:rPr lang="en-US" baseline="-25000" dirty="0" err="1">
                <a:solidFill>
                  <a:schemeClr val="accent6"/>
                </a:solidFill>
              </a:rPr>
              <a:t>pe</a:t>
            </a:r>
            <a:r>
              <a:rPr lang="en-US" dirty="0">
                <a:solidFill>
                  <a:schemeClr val="accent6"/>
                </a:solidFill>
              </a:rPr>
              <a:t>)</a:t>
            </a:r>
          </a:p>
          <a:p>
            <a:endParaRPr lang="en-US" dirty="0">
              <a:solidFill>
                <a:schemeClr val="accent6"/>
              </a:solidFill>
            </a:endParaRPr>
          </a:p>
          <a:p>
            <a:r>
              <a:rPr lang="en-US" dirty="0">
                <a:solidFill>
                  <a:schemeClr val="accent6"/>
                </a:solidFill>
              </a:rPr>
              <a:t>Bending slightly overestimated at non-zero rapidity in simulation</a:t>
            </a:r>
            <a:endParaRPr lang="en-US" dirty="0"/>
          </a:p>
          <a:p>
            <a:endParaRPr lang="en-US" dirty="0">
              <a:solidFill>
                <a:schemeClr val="accent2"/>
              </a:solidFill>
            </a:endParaRPr>
          </a:p>
          <a:p>
            <a:endParaRPr lang="en-US" dirty="0"/>
          </a:p>
          <a:p>
            <a:br>
              <a:rPr lang="en-US" dirty="0"/>
            </a:br>
            <a:br>
              <a:rPr lang="en-US" dirty="0"/>
            </a:br>
            <a:br>
              <a:rPr lang="en-US" dirty="0"/>
            </a:br>
            <a:br>
              <a:rPr lang="en-US" dirty="0"/>
            </a:br>
            <a:endParaRPr lang="en-US" dirty="0">
              <a:solidFill>
                <a:schemeClr val="accent2"/>
              </a:solidFill>
            </a:endParaRPr>
          </a:p>
          <a:p>
            <a:endParaRPr lang="en-US" dirty="0">
              <a:solidFill>
                <a:schemeClr val="accent2"/>
              </a:solidFill>
            </a:endParaRPr>
          </a:p>
        </p:txBody>
      </p:sp>
      <p:sp>
        <p:nvSpPr>
          <p:cNvPr id="10" name="Slide Number Placeholder 9">
            <a:extLst>
              <a:ext uri="{FF2B5EF4-FFF2-40B4-BE49-F238E27FC236}">
                <a16:creationId xmlns:a16="http://schemas.microsoft.com/office/drawing/2014/main" id="{CDDC091F-91AB-45C8-9AEA-DCFC58717471}"/>
              </a:ext>
            </a:extLst>
          </p:cNvPr>
          <p:cNvSpPr>
            <a:spLocks noGrp="1"/>
          </p:cNvSpPr>
          <p:nvPr>
            <p:ph type="sldNum" sz="quarter" idx="12"/>
          </p:nvPr>
        </p:nvSpPr>
        <p:spPr/>
        <p:txBody>
          <a:bodyPr/>
          <a:lstStyle/>
          <a:p>
            <a:fld id="{4C01D12C-74CB-41AB-A806-80E816F85481}" type="slidenum">
              <a:rPr lang="en-US" smtClean="0"/>
              <a:t>29</a:t>
            </a:fld>
            <a:endParaRPr lang="en-US"/>
          </a:p>
        </p:txBody>
      </p:sp>
      <p:sp>
        <p:nvSpPr>
          <p:cNvPr id="14" name="TextBox 13">
            <a:extLst>
              <a:ext uri="{FF2B5EF4-FFF2-40B4-BE49-F238E27FC236}">
                <a16:creationId xmlns:a16="http://schemas.microsoft.com/office/drawing/2014/main" id="{46315F3F-E06E-4144-98D7-4236F83740AC}"/>
              </a:ext>
            </a:extLst>
          </p:cNvPr>
          <p:cNvSpPr txBox="1"/>
          <p:nvPr/>
        </p:nvSpPr>
        <p:spPr>
          <a:xfrm>
            <a:off x="9721178" y="1179830"/>
            <a:ext cx="196972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20 cm length,</a:t>
            </a:r>
          </a:p>
          <a:p>
            <a:r>
              <a:rPr lang="en-US" dirty="0">
                <a:solidFill>
                  <a:srgbClr val="FF0000"/>
                </a:solidFill>
              </a:rPr>
              <a:t>1.5T magnetic field</a:t>
            </a:r>
            <a:endParaRPr lang="en-US" dirty="0"/>
          </a:p>
        </p:txBody>
      </p:sp>
      <p:sp>
        <p:nvSpPr>
          <p:cNvPr id="3" name="TextBox 2">
            <a:extLst>
              <a:ext uri="{FF2B5EF4-FFF2-40B4-BE49-F238E27FC236}">
                <a16:creationId xmlns:a16="http://schemas.microsoft.com/office/drawing/2014/main" id="{996CED98-A6AC-424B-8D83-D22AA8A34E67}"/>
              </a:ext>
            </a:extLst>
          </p:cNvPr>
          <p:cNvSpPr txBox="1"/>
          <p:nvPr/>
        </p:nvSpPr>
        <p:spPr>
          <a:xfrm>
            <a:off x="2413138" y="1101701"/>
            <a:ext cx="2519362" cy="12003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Assuming a rectangular geometry, want to have overlap between barrel RICH and forward RICH</a:t>
            </a:r>
          </a:p>
        </p:txBody>
      </p:sp>
    </p:spTree>
    <p:extLst>
      <p:ext uri="{BB962C8B-B14F-4D97-AF65-F5344CB8AC3E}">
        <p14:creationId xmlns:p14="http://schemas.microsoft.com/office/powerpoint/2010/main" val="86296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0062-BF10-40FD-AE86-DC274C1B1AF4}"/>
              </a:ext>
            </a:extLst>
          </p:cNvPr>
          <p:cNvSpPr>
            <a:spLocks noGrp="1"/>
          </p:cNvSpPr>
          <p:nvPr>
            <p:ph type="title"/>
          </p:nvPr>
        </p:nvSpPr>
        <p:spPr>
          <a:xfrm>
            <a:off x="161925" y="-177800"/>
            <a:ext cx="10977880" cy="1325563"/>
          </a:xfrm>
        </p:spPr>
        <p:txBody>
          <a:bodyPr/>
          <a:lstStyle/>
          <a:p>
            <a:r>
              <a:rPr lang="en-US" dirty="0"/>
              <a:t>DELPHI Barrel RICH</a:t>
            </a:r>
          </a:p>
        </p:txBody>
      </p:sp>
      <p:sp>
        <p:nvSpPr>
          <p:cNvPr id="3" name="Content Placeholder 2">
            <a:extLst>
              <a:ext uri="{FF2B5EF4-FFF2-40B4-BE49-F238E27FC236}">
                <a16:creationId xmlns:a16="http://schemas.microsoft.com/office/drawing/2014/main" id="{CD7E4026-E5A5-4811-8665-EA8E9A44C6ED}"/>
              </a:ext>
            </a:extLst>
          </p:cNvPr>
          <p:cNvSpPr>
            <a:spLocks noGrp="1"/>
          </p:cNvSpPr>
          <p:nvPr>
            <p:ph idx="1"/>
          </p:nvPr>
        </p:nvSpPr>
        <p:spPr>
          <a:xfrm>
            <a:off x="254002" y="1240338"/>
            <a:ext cx="7040878" cy="5617662"/>
          </a:xfrm>
        </p:spPr>
        <p:txBody>
          <a:bodyPr>
            <a:normAutofit lnSpcReduction="10000"/>
          </a:bodyPr>
          <a:lstStyle/>
          <a:p>
            <a:r>
              <a:rPr lang="en-US" sz="3000" dirty="0"/>
              <a:t>TPC readout introduced a lot of issues. </a:t>
            </a:r>
          </a:p>
          <a:p>
            <a:pPr lvl="1"/>
            <a:r>
              <a:rPr lang="en-US" sz="2600" dirty="0"/>
              <a:t>Hard to reconstruct Z-position precisely due to large time binning w.r.t drift velocity. </a:t>
            </a:r>
          </a:p>
          <a:p>
            <a:pPr lvl="2"/>
            <a:r>
              <a:rPr lang="en-US" sz="2200" dirty="0"/>
              <a:t>Lost electrons and resolution at large drift distance to field non-uniformities and diffusion.</a:t>
            </a:r>
          </a:p>
          <a:p>
            <a:pPr lvl="1"/>
            <a:r>
              <a:rPr lang="en-US" sz="2600" dirty="0"/>
              <a:t>Conversion point of photon arbitrary in R. </a:t>
            </a:r>
          </a:p>
          <a:p>
            <a:pPr lvl="1"/>
            <a:r>
              <a:rPr lang="en-US" sz="2600" dirty="0"/>
              <a:t>Only phi coordinate of a photon could be measured precisely, but rings smeared in phi due to bending in B-field.</a:t>
            </a:r>
          </a:p>
          <a:p>
            <a:pPr lvl="1"/>
            <a:r>
              <a:rPr lang="en-US" sz="2600" dirty="0"/>
              <a:t>Ionization trail, delta rays, electronic noise, crosstalk, after-pulses, photon feedback, all easily confused with ring photons signal/background ratio only .34</a:t>
            </a:r>
          </a:p>
          <a:p>
            <a:r>
              <a:rPr lang="en-US" sz="3000" dirty="0"/>
              <a:t>Photodetection and pattern recognition have improved significantly since LEP.</a:t>
            </a:r>
          </a:p>
          <a:p>
            <a:pPr lvl="1"/>
            <a:endParaRPr lang="en-US" sz="2600" dirty="0"/>
          </a:p>
        </p:txBody>
      </p:sp>
      <p:pic>
        <p:nvPicPr>
          <p:cNvPr id="8" name="Picture 7">
            <a:extLst>
              <a:ext uri="{FF2B5EF4-FFF2-40B4-BE49-F238E27FC236}">
                <a16:creationId xmlns:a16="http://schemas.microsoft.com/office/drawing/2014/main" id="{40A803C6-A73B-4C09-91CF-05A5D8F0B535}"/>
              </a:ext>
            </a:extLst>
          </p:cNvPr>
          <p:cNvPicPr>
            <a:picLocks noChangeAspect="1"/>
          </p:cNvPicPr>
          <p:nvPr/>
        </p:nvPicPr>
        <p:blipFill>
          <a:blip r:embed="rId2"/>
          <a:stretch>
            <a:fillRect/>
          </a:stretch>
        </p:blipFill>
        <p:spPr>
          <a:xfrm>
            <a:off x="7133357" y="484981"/>
            <a:ext cx="4804641" cy="6142404"/>
          </a:xfrm>
          <a:prstGeom prst="rect">
            <a:avLst/>
          </a:prstGeom>
        </p:spPr>
      </p:pic>
      <p:sp>
        <p:nvSpPr>
          <p:cNvPr id="4" name="Slide Number Placeholder 3">
            <a:extLst>
              <a:ext uri="{FF2B5EF4-FFF2-40B4-BE49-F238E27FC236}">
                <a16:creationId xmlns:a16="http://schemas.microsoft.com/office/drawing/2014/main" id="{99772B01-4A49-40EF-95CD-29045FE23DC0}"/>
              </a:ext>
            </a:extLst>
          </p:cNvPr>
          <p:cNvSpPr>
            <a:spLocks noGrp="1"/>
          </p:cNvSpPr>
          <p:nvPr>
            <p:ph type="sldNum" sz="quarter" idx="12"/>
          </p:nvPr>
        </p:nvSpPr>
        <p:spPr/>
        <p:txBody>
          <a:bodyPr/>
          <a:lstStyle/>
          <a:p>
            <a:fld id="{4C01D12C-74CB-41AB-A806-80E816F85481}" type="slidenum">
              <a:rPr lang="en-US" smtClean="0"/>
              <a:t>3</a:t>
            </a:fld>
            <a:endParaRPr lang="en-US"/>
          </a:p>
        </p:txBody>
      </p:sp>
    </p:spTree>
    <p:extLst>
      <p:ext uri="{BB962C8B-B14F-4D97-AF65-F5344CB8AC3E}">
        <p14:creationId xmlns:p14="http://schemas.microsoft.com/office/powerpoint/2010/main" val="1285531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E7772-1231-4974-B371-AA01E7C70AFB}"/>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722927" y="714888"/>
            <a:ext cx="10230948" cy="5924036"/>
          </a:xfrm>
          <a:prstGeom prst="rect">
            <a:avLst/>
          </a:prstGeom>
        </p:spPr>
      </p:pic>
      <p:pic>
        <p:nvPicPr>
          <p:cNvPr id="7" name="Picture 6">
            <a:extLst>
              <a:ext uri="{FF2B5EF4-FFF2-40B4-BE49-F238E27FC236}">
                <a16:creationId xmlns:a16="http://schemas.microsoft.com/office/drawing/2014/main" id="{C9E4FDD5-04D0-46B1-8C9B-3AEBFFE36DF6}"/>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762125" y="729456"/>
            <a:ext cx="10142931" cy="5871369"/>
          </a:xfrm>
          <a:prstGeom prst="rect">
            <a:avLst/>
          </a:prstGeom>
        </p:spPr>
      </p:pic>
      <p:pic>
        <p:nvPicPr>
          <p:cNvPr id="8" name="Picture 7">
            <a:extLst>
              <a:ext uri="{FF2B5EF4-FFF2-40B4-BE49-F238E27FC236}">
                <a16:creationId xmlns:a16="http://schemas.microsoft.com/office/drawing/2014/main" id="{D79EE8A5-D07D-4360-8971-9B30540D945A}"/>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706013" y="733937"/>
            <a:ext cx="10209762" cy="5924037"/>
          </a:xfrm>
          <a:prstGeom prst="rect">
            <a:avLst/>
          </a:prstGeom>
        </p:spPr>
      </p:pic>
      <p:sp>
        <p:nvSpPr>
          <p:cNvPr id="2" name="Title 1">
            <a:extLst>
              <a:ext uri="{FF2B5EF4-FFF2-40B4-BE49-F238E27FC236}">
                <a16:creationId xmlns:a16="http://schemas.microsoft.com/office/drawing/2014/main" id="{EF14C761-9727-4966-8740-141B99CB9946}"/>
              </a:ext>
            </a:extLst>
          </p:cNvPr>
          <p:cNvSpPr>
            <a:spLocks noGrp="1"/>
          </p:cNvSpPr>
          <p:nvPr>
            <p:ph type="title"/>
          </p:nvPr>
        </p:nvSpPr>
        <p:spPr>
          <a:xfrm>
            <a:off x="143838" y="-220663"/>
            <a:ext cx="12381537" cy="1325563"/>
          </a:xfrm>
        </p:spPr>
        <p:txBody>
          <a:bodyPr>
            <a:normAutofit/>
          </a:bodyPr>
          <a:lstStyle/>
          <a:p>
            <a:r>
              <a:rPr lang="en-US" sz="3400" dirty="0"/>
              <a:t>Pixel Size Comparison</a:t>
            </a:r>
          </a:p>
        </p:txBody>
      </p:sp>
      <p:sp>
        <p:nvSpPr>
          <p:cNvPr id="5" name="TextBox 4">
            <a:extLst>
              <a:ext uri="{FF2B5EF4-FFF2-40B4-BE49-F238E27FC236}">
                <a16:creationId xmlns:a16="http://schemas.microsoft.com/office/drawing/2014/main" id="{982C4DA2-147D-4824-B2E9-1C836847A0FD}"/>
              </a:ext>
            </a:extLst>
          </p:cNvPr>
          <p:cNvSpPr txBox="1"/>
          <p:nvPr/>
        </p:nvSpPr>
        <p:spPr>
          <a:xfrm>
            <a:off x="46079" y="579884"/>
            <a:ext cx="1884987" cy="6740307"/>
          </a:xfrm>
          <a:prstGeom prst="rect">
            <a:avLst/>
          </a:prstGeom>
          <a:noFill/>
        </p:spPr>
        <p:txBody>
          <a:bodyPr wrap="square" rtlCol="0">
            <a:spAutoFit/>
          </a:bodyPr>
          <a:lstStyle/>
          <a:p>
            <a:br>
              <a:rPr lang="en-US" dirty="0">
                <a:solidFill>
                  <a:schemeClr val="accent4"/>
                </a:solidFill>
              </a:rPr>
            </a:br>
            <a:r>
              <a:rPr lang="en-US" dirty="0">
                <a:solidFill>
                  <a:schemeClr val="accent1">
                    <a:lumMod val="50000"/>
                  </a:schemeClr>
                </a:solidFill>
              </a:rPr>
              <a:t>Blue = 1x1 mm</a:t>
            </a:r>
          </a:p>
          <a:p>
            <a:endParaRPr lang="en-US" dirty="0">
              <a:solidFill>
                <a:schemeClr val="accent4"/>
              </a:solidFill>
            </a:endParaRPr>
          </a:p>
          <a:p>
            <a:r>
              <a:rPr lang="en-US" dirty="0">
                <a:solidFill>
                  <a:schemeClr val="accent4"/>
                </a:solidFill>
              </a:rPr>
              <a:t>Gold = 2x2 mm</a:t>
            </a:r>
          </a:p>
          <a:p>
            <a:endParaRPr lang="en-US" dirty="0"/>
          </a:p>
          <a:p>
            <a:r>
              <a:rPr lang="en-US" dirty="0">
                <a:solidFill>
                  <a:schemeClr val="accent2"/>
                </a:solidFill>
              </a:rPr>
              <a:t>Orange = 3 x 3 mm</a:t>
            </a:r>
            <a:endParaRPr lang="en-US" dirty="0"/>
          </a:p>
          <a:p>
            <a:endParaRPr lang="en-US" dirty="0"/>
          </a:p>
          <a:p>
            <a:r>
              <a:rPr lang="en-US" dirty="0">
                <a:solidFill>
                  <a:schemeClr val="accent6"/>
                </a:solidFill>
              </a:rPr>
              <a:t>Green = 6x6mm</a:t>
            </a:r>
          </a:p>
          <a:p>
            <a:br>
              <a:rPr lang="en-US" dirty="0"/>
            </a:br>
            <a:br>
              <a:rPr lang="en-US" dirty="0"/>
            </a:br>
            <a:r>
              <a:rPr lang="en-US" dirty="0"/>
              <a:t>Pixel size is a substantial factor in resolution in a short radiator.</a:t>
            </a:r>
          </a:p>
          <a:p>
            <a:endParaRPr lang="en-US" dirty="0"/>
          </a:p>
          <a:p>
            <a:r>
              <a:rPr lang="en-US" dirty="0"/>
              <a:t>Smallest channel size available is typically 1x1 mm.</a:t>
            </a:r>
            <a:br>
              <a:rPr lang="en-US" dirty="0"/>
            </a:br>
            <a:br>
              <a:rPr lang="en-US" dirty="0"/>
            </a:br>
            <a:br>
              <a:rPr lang="en-US" dirty="0"/>
            </a:br>
            <a:br>
              <a:rPr lang="en-US" dirty="0"/>
            </a:br>
            <a:endParaRPr lang="en-US" dirty="0">
              <a:solidFill>
                <a:schemeClr val="accent2"/>
              </a:solidFill>
            </a:endParaRPr>
          </a:p>
          <a:p>
            <a:endParaRPr lang="en-US" dirty="0">
              <a:solidFill>
                <a:schemeClr val="accent2"/>
              </a:solidFill>
            </a:endParaRPr>
          </a:p>
        </p:txBody>
      </p:sp>
      <p:sp>
        <p:nvSpPr>
          <p:cNvPr id="20" name="Rectangle 19">
            <a:extLst>
              <a:ext uri="{FF2B5EF4-FFF2-40B4-BE49-F238E27FC236}">
                <a16:creationId xmlns:a16="http://schemas.microsoft.com/office/drawing/2014/main" id="{9DC20054-A66D-408A-A5EF-846E8049B76F}"/>
              </a:ext>
            </a:extLst>
          </p:cNvPr>
          <p:cNvSpPr/>
          <p:nvPr/>
        </p:nvSpPr>
        <p:spPr>
          <a:xfrm>
            <a:off x="2150141" y="1323975"/>
            <a:ext cx="2428875"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A93CC7AB-B74D-4061-9CC6-D0CED38FED6A}"/>
              </a:ext>
            </a:extLst>
          </p:cNvPr>
          <p:cNvSpPr>
            <a:spLocks noGrp="1"/>
          </p:cNvSpPr>
          <p:nvPr>
            <p:ph type="sldNum" sz="quarter" idx="12"/>
          </p:nvPr>
        </p:nvSpPr>
        <p:spPr/>
        <p:txBody>
          <a:bodyPr/>
          <a:lstStyle/>
          <a:p>
            <a:fld id="{4C01D12C-74CB-41AB-A806-80E816F85481}" type="slidenum">
              <a:rPr lang="en-US" smtClean="0"/>
              <a:t>30</a:t>
            </a:fld>
            <a:endParaRPr lang="en-US"/>
          </a:p>
        </p:txBody>
      </p:sp>
      <p:sp>
        <p:nvSpPr>
          <p:cNvPr id="12" name="TextBox 11">
            <a:extLst>
              <a:ext uri="{FF2B5EF4-FFF2-40B4-BE49-F238E27FC236}">
                <a16:creationId xmlns:a16="http://schemas.microsoft.com/office/drawing/2014/main" id="{06678CA2-DC89-4B08-B1DE-93B167CFA7B0}"/>
              </a:ext>
            </a:extLst>
          </p:cNvPr>
          <p:cNvSpPr txBox="1"/>
          <p:nvPr/>
        </p:nvSpPr>
        <p:spPr>
          <a:xfrm>
            <a:off x="9424003" y="1687109"/>
            <a:ext cx="210026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 </a:t>
            </a:r>
            <a:br>
              <a:rPr lang="en-US" dirty="0">
                <a:solidFill>
                  <a:srgbClr val="FF0000"/>
                </a:solidFill>
              </a:rPr>
            </a:br>
            <a:r>
              <a:rPr lang="en-US" dirty="0">
                <a:solidFill>
                  <a:srgbClr val="FF0000"/>
                </a:solidFill>
              </a:rPr>
              <a:t>0 kHz of dark rate,</a:t>
            </a:r>
          </a:p>
          <a:p>
            <a:r>
              <a:rPr lang="en-US" dirty="0">
                <a:solidFill>
                  <a:srgbClr val="FF0000"/>
                </a:solidFill>
              </a:rPr>
              <a:t>20 cm length,</a:t>
            </a:r>
          </a:p>
          <a:p>
            <a:r>
              <a:rPr lang="en-US" dirty="0">
                <a:solidFill>
                  <a:srgbClr val="FF0000"/>
                </a:solidFill>
              </a:rPr>
              <a:t>1.5T magnetic field</a:t>
            </a:r>
            <a:endParaRPr lang="en-US" dirty="0"/>
          </a:p>
        </p:txBody>
      </p:sp>
      <p:sp>
        <p:nvSpPr>
          <p:cNvPr id="3" name="TextBox 2">
            <a:extLst>
              <a:ext uri="{FF2B5EF4-FFF2-40B4-BE49-F238E27FC236}">
                <a16:creationId xmlns:a16="http://schemas.microsoft.com/office/drawing/2014/main" id="{D1FBCD89-10EF-4342-8936-E7A3942A7CA2}"/>
              </a:ext>
            </a:extLst>
          </p:cNvPr>
          <p:cNvSpPr txBox="1"/>
          <p:nvPr/>
        </p:nvSpPr>
        <p:spPr>
          <a:xfrm>
            <a:off x="9385372" y="1514633"/>
            <a:ext cx="2197028"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20 cm length</a:t>
            </a:r>
          </a:p>
          <a:p>
            <a:r>
              <a:rPr lang="en-US" dirty="0">
                <a:solidFill>
                  <a:srgbClr val="FF0000"/>
                </a:solidFill>
              </a:rPr>
              <a:t>1.5T magnetic field</a:t>
            </a:r>
            <a:endParaRPr lang="en-US" dirty="0"/>
          </a:p>
        </p:txBody>
      </p:sp>
      <p:sp>
        <p:nvSpPr>
          <p:cNvPr id="10" name="Rectangle 9">
            <a:extLst>
              <a:ext uri="{FF2B5EF4-FFF2-40B4-BE49-F238E27FC236}">
                <a16:creationId xmlns:a16="http://schemas.microsoft.com/office/drawing/2014/main" id="{8C9ACE36-ACD5-474B-BFA4-C6A00B3C6DB0}"/>
              </a:ext>
            </a:extLst>
          </p:cNvPr>
          <p:cNvSpPr/>
          <p:nvPr/>
        </p:nvSpPr>
        <p:spPr>
          <a:xfrm>
            <a:off x="2121566" y="1514633"/>
            <a:ext cx="2498059" cy="1123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308A3B-C123-4542-A008-E7424B9501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96687" y="722071"/>
            <a:ext cx="10351475" cy="6126229"/>
          </a:xfrm>
          <a:prstGeom prst="rect">
            <a:avLst/>
          </a:prstGeom>
        </p:spPr>
      </p:pic>
      <p:sp>
        <p:nvSpPr>
          <p:cNvPr id="4" name="Rectangle 3">
            <a:extLst>
              <a:ext uri="{FF2B5EF4-FFF2-40B4-BE49-F238E27FC236}">
                <a16:creationId xmlns:a16="http://schemas.microsoft.com/office/drawing/2014/main" id="{AA98F5F8-AC8B-4FC9-9D12-C9498D55D673}"/>
              </a:ext>
            </a:extLst>
          </p:cNvPr>
          <p:cNvSpPr/>
          <p:nvPr/>
        </p:nvSpPr>
        <p:spPr>
          <a:xfrm>
            <a:off x="2121566" y="1514633"/>
            <a:ext cx="2498059" cy="447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9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D6D277-25F1-4BC3-9AEB-67F54AB9ACF5}"/>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826617" y="425848"/>
            <a:ext cx="9326880" cy="5367725"/>
          </a:xfrm>
          <a:prstGeom prst="rect">
            <a:avLst/>
          </a:prstGeom>
        </p:spPr>
      </p:pic>
      <p:pic>
        <p:nvPicPr>
          <p:cNvPr id="6" name="Picture 5">
            <a:extLst>
              <a:ext uri="{FF2B5EF4-FFF2-40B4-BE49-F238E27FC236}">
                <a16:creationId xmlns:a16="http://schemas.microsoft.com/office/drawing/2014/main" id="{4978959B-C586-485E-A159-090DD6420D41}"/>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821874" y="409072"/>
            <a:ext cx="9262004" cy="5329740"/>
          </a:xfrm>
          <a:prstGeom prst="rect">
            <a:avLst/>
          </a:prstGeom>
        </p:spPr>
      </p:pic>
      <p:pic>
        <p:nvPicPr>
          <p:cNvPr id="4" name="Picture 3">
            <a:extLst>
              <a:ext uri="{FF2B5EF4-FFF2-40B4-BE49-F238E27FC236}">
                <a16:creationId xmlns:a16="http://schemas.microsoft.com/office/drawing/2014/main" id="{B01C7DDC-86A1-4AF6-826B-6B0110E0611C}"/>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797027" y="415130"/>
            <a:ext cx="9385445" cy="5404645"/>
          </a:xfrm>
          <a:prstGeom prst="rect">
            <a:avLst/>
          </a:prstGeom>
        </p:spPr>
      </p:pic>
      <p:pic>
        <p:nvPicPr>
          <p:cNvPr id="13" name="Picture 12">
            <a:extLst>
              <a:ext uri="{FF2B5EF4-FFF2-40B4-BE49-F238E27FC236}">
                <a16:creationId xmlns:a16="http://schemas.microsoft.com/office/drawing/2014/main" id="{E4600318-C3E3-4DEF-8268-D066563B74C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82537" y="413577"/>
            <a:ext cx="9504713" cy="5625097"/>
          </a:xfrm>
          <a:prstGeom prst="rect">
            <a:avLst/>
          </a:prstGeom>
        </p:spPr>
      </p:pic>
      <p:sp>
        <p:nvSpPr>
          <p:cNvPr id="2" name="Title 1">
            <a:extLst>
              <a:ext uri="{FF2B5EF4-FFF2-40B4-BE49-F238E27FC236}">
                <a16:creationId xmlns:a16="http://schemas.microsoft.com/office/drawing/2014/main" id="{EF14C761-9727-4966-8740-141B99CB9946}"/>
              </a:ext>
            </a:extLst>
          </p:cNvPr>
          <p:cNvSpPr>
            <a:spLocks noGrp="1"/>
          </p:cNvSpPr>
          <p:nvPr>
            <p:ph type="title"/>
          </p:nvPr>
        </p:nvSpPr>
        <p:spPr>
          <a:xfrm>
            <a:off x="0" y="-398708"/>
            <a:ext cx="11821848" cy="1325563"/>
          </a:xfrm>
        </p:spPr>
        <p:txBody>
          <a:bodyPr>
            <a:normAutofit/>
          </a:bodyPr>
          <a:lstStyle/>
          <a:p>
            <a:r>
              <a:rPr lang="en-US" sz="3600" dirty="0"/>
              <a:t>Pressure Comparison</a:t>
            </a:r>
          </a:p>
        </p:txBody>
      </p:sp>
      <p:sp>
        <p:nvSpPr>
          <p:cNvPr id="5" name="TextBox 4">
            <a:extLst>
              <a:ext uri="{FF2B5EF4-FFF2-40B4-BE49-F238E27FC236}">
                <a16:creationId xmlns:a16="http://schemas.microsoft.com/office/drawing/2014/main" id="{982C4DA2-147D-4824-B2E9-1C836847A0FD}"/>
              </a:ext>
            </a:extLst>
          </p:cNvPr>
          <p:cNvSpPr txBox="1"/>
          <p:nvPr/>
        </p:nvSpPr>
        <p:spPr>
          <a:xfrm>
            <a:off x="143838" y="841111"/>
            <a:ext cx="2697086" cy="5909310"/>
          </a:xfrm>
          <a:prstGeom prst="rect">
            <a:avLst/>
          </a:prstGeom>
          <a:noFill/>
        </p:spPr>
        <p:txBody>
          <a:bodyPr wrap="square" rtlCol="0">
            <a:spAutoFit/>
          </a:bodyPr>
          <a:lstStyle/>
          <a:p>
            <a:r>
              <a:rPr lang="en-US" dirty="0">
                <a:solidFill>
                  <a:schemeClr val="accent6"/>
                </a:solidFill>
              </a:rPr>
              <a:t>Green = 1 Bar abs. (4.1 </a:t>
            </a:r>
            <a:r>
              <a:rPr lang="en-US" dirty="0" err="1">
                <a:solidFill>
                  <a:schemeClr val="accent6"/>
                </a:solidFill>
              </a:rPr>
              <a:t>N</a:t>
            </a:r>
            <a:r>
              <a:rPr lang="en-US" baseline="-25000" dirty="0" err="1">
                <a:solidFill>
                  <a:schemeClr val="accent6"/>
                </a:solidFill>
              </a:rPr>
              <a:t>pe</a:t>
            </a:r>
            <a:r>
              <a:rPr lang="en-US" dirty="0">
                <a:solidFill>
                  <a:schemeClr val="accent6"/>
                </a:solidFill>
              </a:rPr>
              <a:t>) n = 1.00109</a:t>
            </a:r>
          </a:p>
          <a:p>
            <a:endParaRPr lang="en-US" dirty="0"/>
          </a:p>
          <a:p>
            <a:r>
              <a:rPr lang="en-US" dirty="0">
                <a:solidFill>
                  <a:schemeClr val="accent2"/>
                </a:solidFill>
              </a:rPr>
              <a:t>Orange = 2 Bar abs. (8.2 </a:t>
            </a:r>
            <a:r>
              <a:rPr lang="en-US" dirty="0" err="1">
                <a:solidFill>
                  <a:schemeClr val="accent2"/>
                </a:solidFill>
              </a:rPr>
              <a:t>Npe</a:t>
            </a:r>
            <a:r>
              <a:rPr lang="en-US" dirty="0">
                <a:solidFill>
                  <a:schemeClr val="accent2"/>
                </a:solidFill>
              </a:rPr>
              <a:t>) n = 1.00218</a:t>
            </a:r>
          </a:p>
          <a:p>
            <a:endParaRPr lang="en-US" dirty="0">
              <a:solidFill>
                <a:schemeClr val="accent2"/>
              </a:solidFill>
            </a:endParaRPr>
          </a:p>
          <a:p>
            <a:r>
              <a:rPr lang="en-US" dirty="0">
                <a:solidFill>
                  <a:schemeClr val="accent1">
                    <a:lumMod val="50000"/>
                  </a:schemeClr>
                </a:solidFill>
              </a:rPr>
              <a:t>Blue = 3 Bar abs. (12.3 </a:t>
            </a:r>
            <a:r>
              <a:rPr lang="en-US" dirty="0" err="1">
                <a:solidFill>
                  <a:schemeClr val="accent1">
                    <a:lumMod val="50000"/>
                  </a:schemeClr>
                </a:solidFill>
              </a:rPr>
              <a:t>N</a:t>
            </a:r>
            <a:r>
              <a:rPr lang="en-US" baseline="-25000" dirty="0" err="1">
                <a:solidFill>
                  <a:schemeClr val="accent1">
                    <a:lumMod val="50000"/>
                  </a:schemeClr>
                </a:solidFill>
              </a:rPr>
              <a:t>pe</a:t>
            </a:r>
            <a:r>
              <a:rPr lang="en-US" dirty="0">
                <a:solidFill>
                  <a:schemeClr val="accent1">
                    <a:lumMod val="50000"/>
                  </a:schemeClr>
                </a:solidFill>
              </a:rPr>
              <a:t>)</a:t>
            </a:r>
          </a:p>
          <a:p>
            <a:r>
              <a:rPr lang="en-US" dirty="0">
                <a:solidFill>
                  <a:schemeClr val="accent1">
                    <a:lumMod val="50000"/>
                  </a:schemeClr>
                </a:solidFill>
              </a:rPr>
              <a:t>n = 1.00327</a:t>
            </a:r>
          </a:p>
          <a:p>
            <a:endParaRPr lang="en-US" dirty="0">
              <a:solidFill>
                <a:schemeClr val="accent4"/>
              </a:solidFill>
            </a:endParaRPr>
          </a:p>
          <a:p>
            <a:r>
              <a:rPr lang="en-US" dirty="0">
                <a:solidFill>
                  <a:schemeClr val="accent4"/>
                </a:solidFill>
              </a:rPr>
              <a:t>Gold = 4 Bar abs. (16.4 </a:t>
            </a:r>
            <a:r>
              <a:rPr lang="en-US" dirty="0" err="1">
                <a:solidFill>
                  <a:schemeClr val="accent4"/>
                </a:solidFill>
              </a:rPr>
              <a:t>N</a:t>
            </a:r>
            <a:r>
              <a:rPr lang="en-US" baseline="-25000" dirty="0" err="1">
                <a:solidFill>
                  <a:schemeClr val="accent4"/>
                </a:solidFill>
              </a:rPr>
              <a:t>pe</a:t>
            </a:r>
            <a:r>
              <a:rPr lang="en-US" dirty="0">
                <a:solidFill>
                  <a:schemeClr val="accent4"/>
                </a:solidFill>
              </a:rPr>
              <a:t>) n = 1.00436</a:t>
            </a:r>
            <a:endParaRPr lang="en-US" dirty="0">
              <a:solidFill>
                <a:schemeClr val="accent2"/>
              </a:solidFill>
            </a:endParaRPr>
          </a:p>
          <a:p>
            <a:br>
              <a:rPr lang="en-US" dirty="0"/>
            </a:br>
            <a:r>
              <a:rPr lang="en-US" dirty="0" err="1"/>
              <a:t>Npe</a:t>
            </a:r>
            <a:r>
              <a:rPr lang="en-US" dirty="0"/>
              <a:t> values quoted at </a:t>
            </a:r>
            <a:r>
              <a:rPr lang="el-GR" dirty="0"/>
              <a:t>β</a:t>
            </a:r>
            <a:r>
              <a:rPr lang="en-US" dirty="0"/>
              <a:t> = 1</a:t>
            </a:r>
          </a:p>
          <a:p>
            <a:br>
              <a:rPr lang="en-US" dirty="0"/>
            </a:br>
            <a:r>
              <a:rPr lang="en-US" dirty="0"/>
              <a:t>Higher pressure = higher index &amp; higher chromaticity</a:t>
            </a:r>
            <a:br>
              <a:rPr lang="en-US" dirty="0"/>
            </a:br>
            <a:br>
              <a:rPr lang="en-US" dirty="0"/>
            </a:br>
            <a:r>
              <a:rPr lang="en-US" dirty="0"/>
              <a:t>Roughly equal 3-sigma thresholds, </a:t>
            </a:r>
          </a:p>
          <a:p>
            <a:r>
              <a:rPr lang="en-US" dirty="0" err="1"/>
              <a:t>N</a:t>
            </a:r>
            <a:r>
              <a:rPr lang="en-US" baseline="-25000" dirty="0" err="1"/>
              <a:t>pe</a:t>
            </a:r>
            <a:r>
              <a:rPr lang="en-US" dirty="0"/>
              <a:t> </a:t>
            </a:r>
            <a:r>
              <a:rPr lang="en-US" dirty="0">
                <a:latin typeface="Cambria Math" panose="02040503050406030204" pitchFamily="18" charset="0"/>
                <a:ea typeface="Cambria Math" panose="02040503050406030204" pitchFamily="18" charset="0"/>
              </a:rPr>
              <a:t>∝ pressure</a:t>
            </a:r>
            <a:endParaRPr lang="en-US" dirty="0">
              <a:solidFill>
                <a:schemeClr val="accent2"/>
              </a:solidFill>
            </a:endParaRPr>
          </a:p>
        </p:txBody>
      </p:sp>
      <p:sp>
        <p:nvSpPr>
          <p:cNvPr id="7" name="TextBox 6">
            <a:extLst>
              <a:ext uri="{FF2B5EF4-FFF2-40B4-BE49-F238E27FC236}">
                <a16:creationId xmlns:a16="http://schemas.microsoft.com/office/drawing/2014/main" id="{2C0D7BCC-6E3B-44A8-AE6A-2993DBE9286D}"/>
              </a:ext>
            </a:extLst>
          </p:cNvPr>
          <p:cNvSpPr txBox="1"/>
          <p:nvPr/>
        </p:nvSpPr>
        <p:spPr>
          <a:xfrm>
            <a:off x="2763291" y="5935006"/>
            <a:ext cx="7638009" cy="646331"/>
          </a:xfrm>
          <a:prstGeom prst="rect">
            <a:avLst/>
          </a:prstGeom>
          <a:noFill/>
        </p:spPr>
        <p:txBody>
          <a:bodyPr wrap="square" rtlCol="0">
            <a:spAutoFit/>
          </a:bodyPr>
          <a:lstStyle/>
          <a:p>
            <a:r>
              <a:rPr lang="en-US" dirty="0"/>
              <a:t>Note, DIRC 3-</a:t>
            </a:r>
            <a:r>
              <a:rPr lang="el-GR" dirty="0"/>
              <a:t>σ</a:t>
            </a:r>
            <a:r>
              <a:rPr lang="en-US" dirty="0"/>
              <a:t> pi/k threshold at ~6 GeV. 3 Bar looks ok. In situ control of pressure and temperature would be nice.</a:t>
            </a:r>
          </a:p>
        </p:txBody>
      </p:sp>
      <p:cxnSp>
        <p:nvCxnSpPr>
          <p:cNvPr id="11" name="Straight Connector 10">
            <a:extLst>
              <a:ext uri="{FF2B5EF4-FFF2-40B4-BE49-F238E27FC236}">
                <a16:creationId xmlns:a16="http://schemas.microsoft.com/office/drawing/2014/main" id="{D8245550-E15F-496C-8D3F-B383448E01A8}"/>
              </a:ext>
            </a:extLst>
          </p:cNvPr>
          <p:cNvCxnSpPr>
            <a:cxnSpLocks/>
          </p:cNvCxnSpPr>
          <p:nvPr/>
        </p:nvCxnSpPr>
        <p:spPr>
          <a:xfrm flipV="1">
            <a:off x="3442313" y="1061002"/>
            <a:ext cx="0" cy="4373217"/>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942F086A-6945-4B5E-8A51-F163E780F359}"/>
              </a:ext>
            </a:extLst>
          </p:cNvPr>
          <p:cNvSpPr>
            <a:spLocks noGrp="1"/>
          </p:cNvSpPr>
          <p:nvPr>
            <p:ph type="sldNum" sz="quarter" idx="12"/>
          </p:nvPr>
        </p:nvSpPr>
        <p:spPr/>
        <p:txBody>
          <a:bodyPr/>
          <a:lstStyle/>
          <a:p>
            <a:fld id="{4C01D12C-74CB-41AB-A806-80E816F85481}" type="slidenum">
              <a:rPr lang="en-US" smtClean="0"/>
              <a:t>31</a:t>
            </a:fld>
            <a:endParaRPr lang="en-US"/>
          </a:p>
        </p:txBody>
      </p:sp>
      <p:sp>
        <p:nvSpPr>
          <p:cNvPr id="14" name="TextBox 13">
            <a:extLst>
              <a:ext uri="{FF2B5EF4-FFF2-40B4-BE49-F238E27FC236}">
                <a16:creationId xmlns:a16="http://schemas.microsoft.com/office/drawing/2014/main" id="{C77D5A03-EB10-4D42-B699-6FE3FBA63575}"/>
              </a:ext>
            </a:extLst>
          </p:cNvPr>
          <p:cNvSpPr txBox="1"/>
          <p:nvPr/>
        </p:nvSpPr>
        <p:spPr>
          <a:xfrm>
            <a:off x="9909504" y="1165265"/>
            <a:ext cx="1881204"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a:p>
            <a:r>
              <a:rPr lang="en-US" dirty="0">
                <a:solidFill>
                  <a:srgbClr val="FF0000"/>
                </a:solidFill>
              </a:rPr>
              <a:t>20 cm length,</a:t>
            </a:r>
          </a:p>
          <a:p>
            <a:r>
              <a:rPr lang="en-US" dirty="0">
                <a:solidFill>
                  <a:srgbClr val="FF0000"/>
                </a:solidFill>
              </a:rPr>
              <a:t>1.5T magnetic field</a:t>
            </a:r>
            <a:endParaRPr lang="en-US" dirty="0"/>
          </a:p>
        </p:txBody>
      </p:sp>
      <p:sp>
        <p:nvSpPr>
          <p:cNvPr id="9" name="Rectangle 8">
            <a:extLst>
              <a:ext uri="{FF2B5EF4-FFF2-40B4-BE49-F238E27FC236}">
                <a16:creationId xmlns:a16="http://schemas.microsoft.com/office/drawing/2014/main" id="{7B142DAC-124F-4020-A5EC-0F507CBD1B9C}"/>
              </a:ext>
            </a:extLst>
          </p:cNvPr>
          <p:cNvSpPr/>
          <p:nvPr/>
        </p:nvSpPr>
        <p:spPr>
          <a:xfrm>
            <a:off x="3139287" y="968118"/>
            <a:ext cx="2338698" cy="879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49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C10394-5DAB-4ED8-82F0-33CDB28FABAF}"/>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763081" y="756393"/>
            <a:ext cx="9265882" cy="5321808"/>
          </a:xfrm>
          <a:prstGeom prst="rect">
            <a:avLst/>
          </a:prstGeom>
        </p:spPr>
      </p:pic>
      <p:pic>
        <p:nvPicPr>
          <p:cNvPr id="8" name="Picture 7">
            <a:extLst>
              <a:ext uri="{FF2B5EF4-FFF2-40B4-BE49-F238E27FC236}">
                <a16:creationId xmlns:a16="http://schemas.microsoft.com/office/drawing/2014/main" id="{7BC5A8B6-6C05-4579-AA7D-0F0436F30AE2}"/>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753682" y="747255"/>
            <a:ext cx="9438318" cy="5613786"/>
          </a:xfrm>
          <a:prstGeom prst="rect">
            <a:avLst/>
          </a:prstGeom>
        </p:spPr>
      </p:pic>
      <p:pic>
        <p:nvPicPr>
          <p:cNvPr id="5" name="Picture 4">
            <a:extLst>
              <a:ext uri="{FF2B5EF4-FFF2-40B4-BE49-F238E27FC236}">
                <a16:creationId xmlns:a16="http://schemas.microsoft.com/office/drawing/2014/main" id="{41134312-858F-4A90-B31D-0C66A56533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06337" y="768142"/>
            <a:ext cx="9533288" cy="5642008"/>
          </a:xfrm>
          <a:prstGeom prst="rect">
            <a:avLst/>
          </a:prstGeom>
        </p:spPr>
      </p:pic>
      <p:sp>
        <p:nvSpPr>
          <p:cNvPr id="2" name="Title 1">
            <a:extLst>
              <a:ext uri="{FF2B5EF4-FFF2-40B4-BE49-F238E27FC236}">
                <a16:creationId xmlns:a16="http://schemas.microsoft.com/office/drawing/2014/main" id="{46FAE3E7-D69E-41E0-98F4-D76330C0490F}"/>
              </a:ext>
            </a:extLst>
          </p:cNvPr>
          <p:cNvSpPr>
            <a:spLocks noGrp="1"/>
          </p:cNvSpPr>
          <p:nvPr>
            <p:ph type="title"/>
          </p:nvPr>
        </p:nvSpPr>
        <p:spPr>
          <a:xfrm>
            <a:off x="619125" y="-310358"/>
            <a:ext cx="11572875" cy="1325563"/>
          </a:xfrm>
        </p:spPr>
        <p:txBody>
          <a:bodyPr>
            <a:normAutofit/>
          </a:bodyPr>
          <a:lstStyle/>
          <a:p>
            <a:r>
              <a:rPr lang="en-US" sz="3600" dirty="0"/>
              <a:t>B-Field Comparison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9719FF-880A-46D6-8D80-CEE55A5CBA9F}"/>
                  </a:ext>
                </a:extLst>
              </p:cNvPr>
              <p:cNvSpPr>
                <a:spLocks noGrp="1"/>
              </p:cNvSpPr>
              <p:nvPr>
                <p:ph idx="1"/>
              </p:nvPr>
            </p:nvSpPr>
            <p:spPr>
              <a:xfrm>
                <a:off x="186121" y="1253330"/>
                <a:ext cx="2743200" cy="5395119"/>
              </a:xfrm>
            </p:spPr>
            <p:txBody>
              <a:bodyPr>
                <a:normAutofit fontScale="85000" lnSpcReduction="20000"/>
              </a:bodyPr>
              <a:lstStyle/>
              <a:p>
                <a:pPr marL="0" indent="0">
                  <a:buNone/>
                </a:pPr>
                <a:r>
                  <a:rPr lang="en-US" dirty="0">
                    <a:solidFill>
                      <a:schemeClr val="accent1">
                        <a:lumMod val="50000"/>
                      </a:schemeClr>
                    </a:solidFill>
                  </a:rPr>
                  <a:t>Blue = 1.5T, 20 cm</a:t>
                </a:r>
              </a:p>
              <a:p>
                <a:pPr marL="0" indent="0">
                  <a:buNone/>
                </a:pPr>
                <a:r>
                  <a:rPr lang="en-US" dirty="0">
                    <a:solidFill>
                      <a:schemeClr val="accent6"/>
                    </a:solidFill>
                  </a:rPr>
                  <a:t>Green = 3T, 20 cm</a:t>
                </a:r>
              </a:p>
              <a:p>
                <a:pPr marL="0" indent="0">
                  <a:buNone/>
                </a:pPr>
                <a:r>
                  <a:rPr lang="en-US" dirty="0"/>
                  <a:t>All ~12 </a:t>
                </a:r>
                <a:r>
                  <a:rPr lang="en-US" dirty="0" err="1"/>
                  <a:t>N</a:t>
                </a:r>
                <a:r>
                  <a:rPr lang="en-US" baseline="-25000" dirty="0" err="1"/>
                  <a:t>pe</a:t>
                </a:r>
                <a:endParaRPr lang="en-US" baseline="-25000" dirty="0"/>
              </a:p>
              <a:p>
                <a:pPr marL="0" indent="0">
                  <a:buNone/>
                </a:pPr>
                <a:endParaRPr lang="en-US" dirty="0"/>
              </a:p>
              <a:p>
                <a:pPr marL="0" indent="0">
                  <a:buNone/>
                </a:pPr>
                <a:r>
                  <a:rPr lang="en-US" dirty="0">
                    <a:solidFill>
                      <a:schemeClr val="accent4"/>
                    </a:solidFill>
                  </a:rPr>
                  <a:t>Gold = 3T, 50 cm</a:t>
                </a:r>
              </a:p>
              <a:p>
                <a:pPr marL="0" indent="0">
                  <a:buNone/>
                </a:pPr>
                <a:r>
                  <a:rPr lang="en-US" dirty="0">
                    <a:solidFill>
                      <a:schemeClr val="accent4"/>
                    </a:solidFill>
                  </a:rPr>
                  <a:t>~30 </a:t>
                </a:r>
                <a:r>
                  <a:rPr lang="en-US" dirty="0" err="1">
                    <a:solidFill>
                      <a:schemeClr val="accent4"/>
                    </a:solidFill>
                  </a:rPr>
                  <a:t>N</a:t>
                </a:r>
                <a:r>
                  <a:rPr lang="en-US" baseline="-25000" dirty="0" err="1">
                    <a:solidFill>
                      <a:schemeClr val="accent4"/>
                    </a:solidFill>
                  </a:rPr>
                  <a:t>pe</a:t>
                </a:r>
                <a:endParaRPr lang="en-US" dirty="0">
                  <a:solidFill>
                    <a:schemeClr val="accent4"/>
                  </a:solidFill>
                </a:endParaRPr>
              </a:p>
              <a:p>
                <a:pPr marL="0" indent="0">
                  <a:buNone/>
                </a:pPr>
                <a:endParaRPr lang="en-US" dirty="0"/>
              </a:p>
              <a:p>
                <a:pPr marL="0" indent="0">
                  <a:buNone/>
                </a:pPr>
                <a:r>
                  <a:rPr lang="en-US" sz="2400" dirty="0"/>
                  <a:t>Angular resolution scales ~linearly in B and L since bending is </a:t>
                </a:r>
                <a14:m>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b="0" i="1" smtClean="0">
                            <a:latin typeface="Cambria Math" panose="02040503050406030204" pitchFamily="18" charset="0"/>
                          </a:rPr>
                          <m:t>𝐵</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𝑑𝑙</m:t>
                        </m:r>
                      </m:e>
                    </m:nary>
                  </m:oMath>
                </a14:m>
                <a:endParaRPr lang="en-US" sz="2400" dirty="0"/>
              </a:p>
              <a:p>
                <a:pPr marL="0" indent="0">
                  <a:buNone/>
                </a:pPr>
                <a:endParaRPr lang="en-US" sz="2400" dirty="0"/>
              </a:p>
              <a:p>
                <a:pPr marL="0" indent="0">
                  <a:buNone/>
                </a:pPr>
                <a:r>
                  <a:rPr lang="en-US" sz="2400" dirty="0"/>
                  <a:t>Higher field and longer radiator hurts e/pi separation the most.</a:t>
                </a:r>
                <a:br>
                  <a:rPr lang="en-US" sz="2400" dirty="0"/>
                </a:br>
                <a:br>
                  <a:rPr lang="en-US" sz="2400" dirty="0"/>
                </a:br>
                <a:endParaRPr lang="en-US" sz="2400" dirty="0"/>
              </a:p>
            </p:txBody>
          </p:sp>
        </mc:Choice>
        <mc:Fallback xmlns="">
          <p:sp>
            <p:nvSpPr>
              <p:cNvPr id="3" name="Content Placeholder 2">
                <a:extLst>
                  <a:ext uri="{FF2B5EF4-FFF2-40B4-BE49-F238E27FC236}">
                    <a16:creationId xmlns:a16="http://schemas.microsoft.com/office/drawing/2014/main" id="{D29719FF-880A-46D6-8D80-CEE55A5CBA9F}"/>
                  </a:ext>
                </a:extLst>
              </p:cNvPr>
              <p:cNvSpPr>
                <a:spLocks noGrp="1" noRot="1" noChangeAspect="1" noMove="1" noResize="1" noEditPoints="1" noAdjustHandles="1" noChangeArrowheads="1" noChangeShapeType="1" noTextEdit="1"/>
              </p:cNvSpPr>
              <p:nvPr>
                <p:ph idx="1"/>
              </p:nvPr>
            </p:nvSpPr>
            <p:spPr>
              <a:xfrm>
                <a:off x="186121" y="1253330"/>
                <a:ext cx="2743200" cy="5395119"/>
              </a:xfrm>
              <a:blipFill>
                <a:blip r:embed="rId5"/>
                <a:stretch>
                  <a:fillRect l="-17333" t="-2599" r="-222"/>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E57D9B37-51F6-42F2-A3F1-153891C604F2}"/>
              </a:ext>
            </a:extLst>
          </p:cNvPr>
          <p:cNvSpPr>
            <a:spLocks noGrp="1"/>
          </p:cNvSpPr>
          <p:nvPr>
            <p:ph type="sldNum" sz="quarter" idx="12"/>
          </p:nvPr>
        </p:nvSpPr>
        <p:spPr/>
        <p:txBody>
          <a:bodyPr/>
          <a:lstStyle/>
          <a:p>
            <a:fld id="{4C01D12C-74CB-41AB-A806-80E816F85481}" type="slidenum">
              <a:rPr lang="en-US" smtClean="0"/>
              <a:t>32</a:t>
            </a:fld>
            <a:endParaRPr lang="en-US"/>
          </a:p>
        </p:txBody>
      </p:sp>
      <p:sp>
        <p:nvSpPr>
          <p:cNvPr id="9" name="Rectangle 8">
            <a:extLst>
              <a:ext uri="{FF2B5EF4-FFF2-40B4-BE49-F238E27FC236}">
                <a16:creationId xmlns:a16="http://schemas.microsoft.com/office/drawing/2014/main" id="{FED5C248-FFB5-4E89-95B2-9A201FC74B1C}"/>
              </a:ext>
            </a:extLst>
          </p:cNvPr>
          <p:cNvSpPr/>
          <p:nvPr/>
        </p:nvSpPr>
        <p:spPr>
          <a:xfrm>
            <a:off x="3063628" y="1383902"/>
            <a:ext cx="2317997" cy="880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FA8578F-BFB9-4228-A969-9F95CACAE526}"/>
              </a:ext>
            </a:extLst>
          </p:cNvPr>
          <p:cNvSpPr txBox="1"/>
          <p:nvPr/>
        </p:nvSpPr>
        <p:spPr>
          <a:xfrm>
            <a:off x="9707009" y="1450577"/>
            <a:ext cx="213289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100 kHz of dark rate,</a:t>
            </a:r>
          </a:p>
        </p:txBody>
      </p:sp>
    </p:spTree>
    <p:extLst>
      <p:ext uri="{BB962C8B-B14F-4D97-AF65-F5344CB8AC3E}">
        <p14:creationId xmlns:p14="http://schemas.microsoft.com/office/powerpoint/2010/main" val="56238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FA72A78-CEC3-4F96-B07F-604A3D4E22F0}"/>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076325" y="519455"/>
            <a:ext cx="10910887" cy="6324257"/>
          </a:xfrm>
          <a:prstGeom prst="rect">
            <a:avLst/>
          </a:prstGeom>
        </p:spPr>
      </p:pic>
      <p:sp>
        <p:nvSpPr>
          <p:cNvPr id="2" name="Title 1">
            <a:extLst>
              <a:ext uri="{FF2B5EF4-FFF2-40B4-BE49-F238E27FC236}">
                <a16:creationId xmlns:a16="http://schemas.microsoft.com/office/drawing/2014/main" id="{FABD927F-5C83-4994-A26E-CE0B7CD5E451}"/>
              </a:ext>
            </a:extLst>
          </p:cNvPr>
          <p:cNvSpPr>
            <a:spLocks noGrp="1"/>
          </p:cNvSpPr>
          <p:nvPr>
            <p:ph type="title"/>
          </p:nvPr>
        </p:nvSpPr>
        <p:spPr>
          <a:xfrm>
            <a:off x="666750" y="-301625"/>
            <a:ext cx="10515600" cy="1325563"/>
          </a:xfrm>
        </p:spPr>
        <p:txBody>
          <a:bodyPr>
            <a:normAutofit/>
          </a:bodyPr>
          <a:lstStyle/>
          <a:p>
            <a:r>
              <a:rPr lang="en-US" sz="3600" dirty="0" err="1"/>
              <a:t>SiPM</a:t>
            </a:r>
            <a:r>
              <a:rPr lang="en-US" sz="3600" dirty="0"/>
              <a:t> Time Res. Comparison @ 100 kHz Dark Rate</a:t>
            </a:r>
          </a:p>
        </p:txBody>
      </p:sp>
      <p:sp>
        <p:nvSpPr>
          <p:cNvPr id="8" name="TextBox 7">
            <a:extLst>
              <a:ext uri="{FF2B5EF4-FFF2-40B4-BE49-F238E27FC236}">
                <a16:creationId xmlns:a16="http://schemas.microsoft.com/office/drawing/2014/main" id="{A493347B-621B-4AD2-AE8F-901A025CCCBC}"/>
              </a:ext>
            </a:extLst>
          </p:cNvPr>
          <p:cNvSpPr txBox="1"/>
          <p:nvPr/>
        </p:nvSpPr>
        <p:spPr>
          <a:xfrm>
            <a:off x="72138" y="1138238"/>
            <a:ext cx="1079686" cy="3416320"/>
          </a:xfrm>
          <a:prstGeom prst="rect">
            <a:avLst/>
          </a:prstGeom>
          <a:noFill/>
        </p:spPr>
        <p:txBody>
          <a:bodyPr wrap="square" rtlCol="0">
            <a:spAutoFit/>
          </a:bodyPr>
          <a:lstStyle/>
          <a:p>
            <a:r>
              <a:rPr lang="en-US" dirty="0">
                <a:solidFill>
                  <a:schemeClr val="accent1"/>
                </a:solidFill>
              </a:rPr>
              <a:t>Blue: 100 </a:t>
            </a:r>
            <a:r>
              <a:rPr lang="en-US" dirty="0" err="1">
                <a:solidFill>
                  <a:schemeClr val="accent1"/>
                </a:solidFill>
              </a:rPr>
              <a:t>ps</a:t>
            </a:r>
            <a:endParaRPr lang="en-US" dirty="0">
              <a:solidFill>
                <a:schemeClr val="accent4"/>
              </a:solidFill>
            </a:endParaRPr>
          </a:p>
          <a:p>
            <a:endParaRPr lang="en-US" dirty="0">
              <a:solidFill>
                <a:schemeClr val="accent2"/>
              </a:solidFill>
            </a:endParaRPr>
          </a:p>
          <a:p>
            <a:r>
              <a:rPr lang="en-US" dirty="0">
                <a:solidFill>
                  <a:schemeClr val="accent2"/>
                </a:solidFill>
              </a:rPr>
              <a:t>Orange: 50ps</a:t>
            </a:r>
          </a:p>
          <a:p>
            <a:endParaRPr lang="en-US" dirty="0">
              <a:solidFill>
                <a:schemeClr val="accent4"/>
              </a:solidFill>
            </a:endParaRPr>
          </a:p>
          <a:p>
            <a:r>
              <a:rPr lang="en-US" dirty="0">
                <a:solidFill>
                  <a:schemeClr val="accent4"/>
                </a:solidFill>
              </a:rPr>
              <a:t>Gold: </a:t>
            </a:r>
          </a:p>
          <a:p>
            <a:r>
              <a:rPr lang="en-US" dirty="0">
                <a:solidFill>
                  <a:schemeClr val="accent4"/>
                </a:solidFill>
              </a:rPr>
              <a:t>150 </a:t>
            </a:r>
            <a:r>
              <a:rPr lang="en-US" dirty="0" err="1">
                <a:solidFill>
                  <a:schemeClr val="accent4"/>
                </a:solidFill>
              </a:rPr>
              <a:t>ps</a:t>
            </a:r>
            <a:endParaRPr lang="en-US" dirty="0">
              <a:solidFill>
                <a:schemeClr val="accent6"/>
              </a:solidFill>
            </a:endParaRPr>
          </a:p>
          <a:p>
            <a:endParaRPr lang="en-US" dirty="0">
              <a:solidFill>
                <a:schemeClr val="accent6"/>
              </a:solidFill>
            </a:endParaRPr>
          </a:p>
          <a:p>
            <a:r>
              <a:rPr lang="en-US" dirty="0">
                <a:solidFill>
                  <a:schemeClr val="accent6"/>
                </a:solidFill>
              </a:rPr>
              <a:t>Green: 200 </a:t>
            </a:r>
            <a:r>
              <a:rPr lang="en-US" dirty="0" err="1">
                <a:solidFill>
                  <a:schemeClr val="accent6"/>
                </a:solidFill>
              </a:rPr>
              <a:t>ps</a:t>
            </a:r>
            <a:endParaRPr lang="en-US" dirty="0">
              <a:solidFill>
                <a:schemeClr val="accent1"/>
              </a:solidFill>
            </a:endParaRPr>
          </a:p>
          <a:p>
            <a:endParaRPr lang="en-US" dirty="0">
              <a:solidFill>
                <a:schemeClr val="accent1"/>
              </a:solidFill>
            </a:endParaRPr>
          </a:p>
        </p:txBody>
      </p:sp>
      <p:sp>
        <p:nvSpPr>
          <p:cNvPr id="3" name="Slide Number Placeholder 2">
            <a:extLst>
              <a:ext uri="{FF2B5EF4-FFF2-40B4-BE49-F238E27FC236}">
                <a16:creationId xmlns:a16="http://schemas.microsoft.com/office/drawing/2014/main" id="{78931E80-E09E-4DD2-9E2A-E2F6169CF8D7}"/>
              </a:ext>
            </a:extLst>
          </p:cNvPr>
          <p:cNvSpPr>
            <a:spLocks noGrp="1"/>
          </p:cNvSpPr>
          <p:nvPr>
            <p:ph type="sldNum" sz="quarter" idx="12"/>
          </p:nvPr>
        </p:nvSpPr>
        <p:spPr/>
        <p:txBody>
          <a:bodyPr/>
          <a:lstStyle/>
          <a:p>
            <a:fld id="{4C01D12C-74CB-41AB-A806-80E816F85481}" type="slidenum">
              <a:rPr lang="en-US" smtClean="0"/>
              <a:t>33</a:t>
            </a:fld>
            <a:endParaRPr lang="en-US"/>
          </a:p>
        </p:txBody>
      </p:sp>
      <p:sp>
        <p:nvSpPr>
          <p:cNvPr id="4" name="TextBox 3">
            <a:extLst>
              <a:ext uri="{FF2B5EF4-FFF2-40B4-BE49-F238E27FC236}">
                <a16:creationId xmlns:a16="http://schemas.microsoft.com/office/drawing/2014/main" id="{850DF429-07B7-4A3A-9BC3-8C13E9188B12}"/>
              </a:ext>
            </a:extLst>
          </p:cNvPr>
          <p:cNvSpPr txBox="1"/>
          <p:nvPr/>
        </p:nvSpPr>
        <p:spPr>
          <a:xfrm>
            <a:off x="9145951" y="1499711"/>
            <a:ext cx="196972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0 kHz of dark rate,</a:t>
            </a:r>
          </a:p>
          <a:p>
            <a:r>
              <a:rPr lang="en-US" dirty="0">
                <a:solidFill>
                  <a:srgbClr val="FF0000"/>
                </a:solidFill>
              </a:rPr>
              <a:t>20 cm length,</a:t>
            </a:r>
          </a:p>
          <a:p>
            <a:r>
              <a:rPr lang="en-US" dirty="0">
                <a:solidFill>
                  <a:srgbClr val="FF0000"/>
                </a:solidFill>
              </a:rPr>
              <a:t>1.5T magnetic field</a:t>
            </a:r>
            <a:endParaRPr lang="en-US" dirty="0"/>
          </a:p>
        </p:txBody>
      </p:sp>
      <p:pic>
        <p:nvPicPr>
          <p:cNvPr id="19" name="Picture 18">
            <a:extLst>
              <a:ext uri="{FF2B5EF4-FFF2-40B4-BE49-F238E27FC236}">
                <a16:creationId xmlns:a16="http://schemas.microsoft.com/office/drawing/2014/main" id="{3CA9835F-5374-4770-98EF-E67FF909BF4C}"/>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019174" y="593646"/>
            <a:ext cx="10910887" cy="6231015"/>
          </a:xfrm>
          <a:prstGeom prst="rect">
            <a:avLst/>
          </a:prstGeom>
        </p:spPr>
      </p:pic>
      <p:pic>
        <p:nvPicPr>
          <p:cNvPr id="20" name="Picture 19">
            <a:extLst>
              <a:ext uri="{FF2B5EF4-FFF2-40B4-BE49-F238E27FC236}">
                <a16:creationId xmlns:a16="http://schemas.microsoft.com/office/drawing/2014/main" id="{BC518AF0-0E16-4ACB-A9F5-B5C042BB85AF}"/>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tretch>
            <a:fillRect/>
          </a:stretch>
        </p:blipFill>
        <p:spPr>
          <a:xfrm>
            <a:off x="962023" y="548030"/>
            <a:ext cx="11182633" cy="6601968"/>
          </a:xfrm>
          <a:prstGeom prst="rect">
            <a:avLst/>
          </a:prstGeom>
        </p:spPr>
      </p:pic>
      <p:pic>
        <p:nvPicPr>
          <p:cNvPr id="26" name="Picture 25">
            <a:extLst>
              <a:ext uri="{FF2B5EF4-FFF2-40B4-BE49-F238E27FC236}">
                <a16:creationId xmlns:a16="http://schemas.microsoft.com/office/drawing/2014/main" id="{8128C95C-9810-42F4-A4C4-047BDFA69D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14423" y="633266"/>
            <a:ext cx="10872789" cy="6238196"/>
          </a:xfrm>
          <a:prstGeom prst="rect">
            <a:avLst/>
          </a:prstGeom>
        </p:spPr>
      </p:pic>
      <p:sp>
        <p:nvSpPr>
          <p:cNvPr id="14" name="Rectangle 13">
            <a:extLst>
              <a:ext uri="{FF2B5EF4-FFF2-40B4-BE49-F238E27FC236}">
                <a16:creationId xmlns:a16="http://schemas.microsoft.com/office/drawing/2014/main" id="{1AE2DE05-629F-46B8-B231-B770174EC69C}"/>
              </a:ext>
            </a:extLst>
          </p:cNvPr>
          <p:cNvSpPr/>
          <p:nvPr/>
        </p:nvSpPr>
        <p:spPr>
          <a:xfrm>
            <a:off x="1456621" y="1440205"/>
            <a:ext cx="2686050" cy="866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6EAB65-1B7B-43EE-BD71-222E56233C84}"/>
              </a:ext>
            </a:extLst>
          </p:cNvPr>
          <p:cNvSpPr txBox="1"/>
          <p:nvPr/>
        </p:nvSpPr>
        <p:spPr>
          <a:xfrm>
            <a:off x="1551874" y="1550426"/>
            <a:ext cx="2219325" cy="646331"/>
          </a:xfrm>
          <a:prstGeom prst="rect">
            <a:avLst/>
          </a:prstGeom>
          <a:noFill/>
        </p:spPr>
        <p:txBody>
          <a:bodyPr wrap="square" rtlCol="0">
            <a:spAutoFit/>
          </a:bodyPr>
          <a:lstStyle/>
          <a:p>
            <a:r>
              <a:rPr lang="en-US" dirty="0"/>
              <a:t>Dark hits beyond 1.2*</a:t>
            </a:r>
            <a:r>
              <a:rPr lang="el-GR" dirty="0"/>
              <a:t>θ</a:t>
            </a:r>
            <a:r>
              <a:rPr lang="en-US" baseline="-25000" dirty="0"/>
              <a:t>C</a:t>
            </a:r>
            <a:r>
              <a:rPr lang="en-US" dirty="0"/>
              <a:t> are ignored.</a:t>
            </a:r>
          </a:p>
        </p:txBody>
      </p:sp>
    </p:spTree>
    <p:extLst>
      <p:ext uri="{BB962C8B-B14F-4D97-AF65-F5344CB8AC3E}">
        <p14:creationId xmlns:p14="http://schemas.microsoft.com/office/powerpoint/2010/main" val="473807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6868328-4F11-4229-B865-052CB18F7735}"/>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502882" y="631290"/>
            <a:ext cx="10287363" cy="5871365"/>
          </a:xfrm>
          <a:prstGeom prst="rect">
            <a:avLst/>
          </a:prstGeom>
        </p:spPr>
      </p:pic>
      <p:pic>
        <p:nvPicPr>
          <p:cNvPr id="27" name="Picture 26">
            <a:extLst>
              <a:ext uri="{FF2B5EF4-FFF2-40B4-BE49-F238E27FC236}">
                <a16:creationId xmlns:a16="http://schemas.microsoft.com/office/drawing/2014/main" id="{FD288420-CD21-4BB7-A400-E2E9A21332BA}"/>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423370" y="568162"/>
            <a:ext cx="10392413" cy="5956323"/>
          </a:xfrm>
          <a:prstGeom prst="rect">
            <a:avLst/>
          </a:prstGeom>
        </p:spPr>
      </p:pic>
      <p:pic>
        <p:nvPicPr>
          <p:cNvPr id="4" name="Picture 3">
            <a:extLst>
              <a:ext uri="{FF2B5EF4-FFF2-40B4-BE49-F238E27FC236}">
                <a16:creationId xmlns:a16="http://schemas.microsoft.com/office/drawing/2014/main" id="{98C2ECEA-0880-4164-8B36-C14F8B497764}"/>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518599" y="605184"/>
            <a:ext cx="10392413" cy="5948016"/>
          </a:xfrm>
          <a:prstGeom prst="rect">
            <a:avLst/>
          </a:prstGeom>
        </p:spPr>
      </p:pic>
      <p:pic>
        <p:nvPicPr>
          <p:cNvPr id="24" name="Picture 23">
            <a:extLst>
              <a:ext uri="{FF2B5EF4-FFF2-40B4-BE49-F238E27FC236}">
                <a16:creationId xmlns:a16="http://schemas.microsoft.com/office/drawing/2014/main" id="{E6BD633E-490A-4BAA-91AC-B4F4AD9A610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72455" y="646112"/>
            <a:ext cx="10270784" cy="5892800"/>
          </a:xfrm>
          <a:prstGeom prst="rect">
            <a:avLst/>
          </a:prstGeom>
        </p:spPr>
      </p:pic>
      <p:sp>
        <p:nvSpPr>
          <p:cNvPr id="2" name="Title 1">
            <a:extLst>
              <a:ext uri="{FF2B5EF4-FFF2-40B4-BE49-F238E27FC236}">
                <a16:creationId xmlns:a16="http://schemas.microsoft.com/office/drawing/2014/main" id="{FABD927F-5C83-4994-A26E-CE0B7CD5E451}"/>
              </a:ext>
            </a:extLst>
          </p:cNvPr>
          <p:cNvSpPr>
            <a:spLocks noGrp="1"/>
          </p:cNvSpPr>
          <p:nvPr>
            <p:ph type="title"/>
          </p:nvPr>
        </p:nvSpPr>
        <p:spPr>
          <a:xfrm>
            <a:off x="666750" y="-301625"/>
            <a:ext cx="10515600" cy="1325563"/>
          </a:xfrm>
        </p:spPr>
        <p:txBody>
          <a:bodyPr>
            <a:normAutofit/>
          </a:bodyPr>
          <a:lstStyle/>
          <a:p>
            <a:r>
              <a:rPr lang="en-US" sz="3600" dirty="0"/>
              <a:t>Dark Rate Comparison @ 100 </a:t>
            </a:r>
            <a:r>
              <a:rPr lang="en-US" sz="3600" dirty="0" err="1"/>
              <a:t>ps</a:t>
            </a:r>
            <a:r>
              <a:rPr lang="en-US" sz="3600" dirty="0"/>
              <a:t> Time Resolution</a:t>
            </a:r>
          </a:p>
        </p:txBody>
      </p:sp>
      <p:sp>
        <p:nvSpPr>
          <p:cNvPr id="8" name="TextBox 7">
            <a:extLst>
              <a:ext uri="{FF2B5EF4-FFF2-40B4-BE49-F238E27FC236}">
                <a16:creationId xmlns:a16="http://schemas.microsoft.com/office/drawing/2014/main" id="{A493347B-621B-4AD2-AE8F-901A025CCCBC}"/>
              </a:ext>
            </a:extLst>
          </p:cNvPr>
          <p:cNvSpPr txBox="1"/>
          <p:nvPr/>
        </p:nvSpPr>
        <p:spPr>
          <a:xfrm>
            <a:off x="21780" y="646112"/>
            <a:ext cx="1689065" cy="5755422"/>
          </a:xfrm>
          <a:prstGeom prst="rect">
            <a:avLst/>
          </a:prstGeom>
          <a:noFill/>
        </p:spPr>
        <p:txBody>
          <a:bodyPr wrap="square" rtlCol="0">
            <a:spAutoFit/>
          </a:bodyPr>
          <a:lstStyle/>
          <a:p>
            <a:r>
              <a:rPr lang="en-US" sz="1600" dirty="0">
                <a:solidFill>
                  <a:schemeClr val="accent2"/>
                </a:solidFill>
              </a:rPr>
              <a:t>Orange: 0 Hz</a:t>
            </a:r>
          </a:p>
          <a:p>
            <a:endParaRPr lang="en-US" sz="1600" dirty="0">
              <a:solidFill>
                <a:schemeClr val="accent2"/>
              </a:solidFill>
            </a:endParaRPr>
          </a:p>
          <a:p>
            <a:r>
              <a:rPr lang="en-US" sz="1600" dirty="0">
                <a:solidFill>
                  <a:schemeClr val="accent1">
                    <a:lumMod val="50000"/>
                  </a:schemeClr>
                </a:solidFill>
              </a:rPr>
              <a:t>Blue: 100 kHz</a:t>
            </a:r>
            <a:endParaRPr lang="en-US" sz="1600" dirty="0">
              <a:solidFill>
                <a:schemeClr val="accent6"/>
              </a:solidFill>
            </a:endParaRPr>
          </a:p>
          <a:p>
            <a:endParaRPr lang="en-US" sz="1600" dirty="0">
              <a:solidFill>
                <a:schemeClr val="accent6"/>
              </a:solidFill>
            </a:endParaRPr>
          </a:p>
          <a:p>
            <a:r>
              <a:rPr lang="en-US" sz="1600" dirty="0">
                <a:solidFill>
                  <a:schemeClr val="accent6"/>
                </a:solidFill>
              </a:rPr>
              <a:t>Green: 500 kHz</a:t>
            </a:r>
            <a:endParaRPr lang="en-US" sz="1600" dirty="0">
              <a:solidFill>
                <a:schemeClr val="accent1">
                  <a:lumMod val="50000"/>
                </a:schemeClr>
              </a:solidFill>
            </a:endParaRPr>
          </a:p>
          <a:p>
            <a:endParaRPr lang="en-US" sz="1600" dirty="0">
              <a:solidFill>
                <a:schemeClr val="accent4"/>
              </a:solidFill>
            </a:endParaRPr>
          </a:p>
          <a:p>
            <a:r>
              <a:rPr lang="en-US" sz="1600" dirty="0">
                <a:solidFill>
                  <a:schemeClr val="accent4"/>
                </a:solidFill>
              </a:rPr>
              <a:t>Gold: 1 MHz</a:t>
            </a:r>
          </a:p>
          <a:p>
            <a:endParaRPr lang="en-US" sz="1600" dirty="0">
              <a:solidFill>
                <a:schemeClr val="accent4"/>
              </a:solidFill>
            </a:endParaRPr>
          </a:p>
          <a:p>
            <a:r>
              <a:rPr lang="en-US" sz="1600" dirty="0"/>
              <a:t>Nothing too unexpected here, 100 kHz is tolerable, but lower is preferred. </a:t>
            </a:r>
            <a:br>
              <a:rPr lang="en-US" sz="1600" dirty="0"/>
            </a:br>
            <a:br>
              <a:rPr lang="en-US" sz="1600" dirty="0"/>
            </a:br>
            <a:r>
              <a:rPr lang="en-US" sz="1600" dirty="0"/>
              <a:t>500 kHz+ is problematic.</a:t>
            </a:r>
          </a:p>
          <a:p>
            <a:endParaRPr lang="en-US" sz="1600" dirty="0"/>
          </a:p>
          <a:p>
            <a:r>
              <a:rPr lang="en-US" sz="1600" dirty="0"/>
              <a:t>Note that a proper fitting algorithm will improve these results</a:t>
            </a:r>
          </a:p>
        </p:txBody>
      </p:sp>
      <p:sp>
        <p:nvSpPr>
          <p:cNvPr id="6" name="Slide Number Placeholder 5">
            <a:extLst>
              <a:ext uri="{FF2B5EF4-FFF2-40B4-BE49-F238E27FC236}">
                <a16:creationId xmlns:a16="http://schemas.microsoft.com/office/drawing/2014/main" id="{9C65C611-0C74-46A0-A85C-2F78DCC24C28}"/>
              </a:ext>
            </a:extLst>
          </p:cNvPr>
          <p:cNvSpPr>
            <a:spLocks noGrp="1"/>
          </p:cNvSpPr>
          <p:nvPr>
            <p:ph type="sldNum" sz="quarter" idx="12"/>
          </p:nvPr>
        </p:nvSpPr>
        <p:spPr/>
        <p:txBody>
          <a:bodyPr/>
          <a:lstStyle/>
          <a:p>
            <a:fld id="{4C01D12C-74CB-41AB-A806-80E816F85481}" type="slidenum">
              <a:rPr lang="en-US" smtClean="0"/>
              <a:t>34</a:t>
            </a:fld>
            <a:endParaRPr lang="en-US"/>
          </a:p>
        </p:txBody>
      </p:sp>
      <p:sp>
        <p:nvSpPr>
          <p:cNvPr id="13" name="TextBox 12">
            <a:extLst>
              <a:ext uri="{FF2B5EF4-FFF2-40B4-BE49-F238E27FC236}">
                <a16:creationId xmlns:a16="http://schemas.microsoft.com/office/drawing/2014/main" id="{AE19E979-650C-495A-B0A5-E9EADBCD1C41}"/>
              </a:ext>
            </a:extLst>
          </p:cNvPr>
          <p:cNvSpPr txBox="1"/>
          <p:nvPr/>
        </p:nvSpPr>
        <p:spPr>
          <a:xfrm>
            <a:off x="9376256" y="1389062"/>
            <a:ext cx="196972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C3F8 gas at 3 bar, </a:t>
            </a:r>
            <a:br>
              <a:rPr lang="en-US" dirty="0">
                <a:solidFill>
                  <a:srgbClr val="FF0000"/>
                </a:solidFill>
              </a:rPr>
            </a:br>
            <a:r>
              <a:rPr lang="en-US" dirty="0">
                <a:solidFill>
                  <a:srgbClr val="FF0000"/>
                </a:solidFill>
              </a:rPr>
              <a:t>1x1 mm </a:t>
            </a:r>
            <a:r>
              <a:rPr lang="en-US" dirty="0" err="1">
                <a:solidFill>
                  <a:srgbClr val="FF0000"/>
                </a:solidFill>
              </a:rPr>
              <a:t>SiPM</a:t>
            </a:r>
            <a:r>
              <a:rPr lang="en-US" dirty="0">
                <a:solidFill>
                  <a:srgbClr val="FF0000"/>
                </a:solidFill>
              </a:rPr>
              <a:t>, </a:t>
            </a:r>
            <a:br>
              <a:rPr lang="en-US" dirty="0">
                <a:solidFill>
                  <a:srgbClr val="FF0000"/>
                </a:solidFill>
              </a:rPr>
            </a:br>
            <a:r>
              <a:rPr lang="en-US" dirty="0">
                <a:solidFill>
                  <a:srgbClr val="FF0000"/>
                </a:solidFill>
              </a:rPr>
              <a:t>0 kHz of dark rate,</a:t>
            </a:r>
          </a:p>
          <a:p>
            <a:r>
              <a:rPr lang="en-US" dirty="0">
                <a:solidFill>
                  <a:srgbClr val="FF0000"/>
                </a:solidFill>
              </a:rPr>
              <a:t>20 cm length,</a:t>
            </a:r>
          </a:p>
          <a:p>
            <a:r>
              <a:rPr lang="en-US" dirty="0">
                <a:solidFill>
                  <a:srgbClr val="FF0000"/>
                </a:solidFill>
              </a:rPr>
              <a:t>1.5T magnetic field</a:t>
            </a:r>
            <a:endParaRPr lang="en-US" dirty="0"/>
          </a:p>
        </p:txBody>
      </p:sp>
      <p:grpSp>
        <p:nvGrpSpPr>
          <p:cNvPr id="25" name="Group 24">
            <a:extLst>
              <a:ext uri="{FF2B5EF4-FFF2-40B4-BE49-F238E27FC236}">
                <a16:creationId xmlns:a16="http://schemas.microsoft.com/office/drawing/2014/main" id="{4B1EB241-1502-4AFC-842D-C3EDE2CD8204}"/>
              </a:ext>
            </a:extLst>
          </p:cNvPr>
          <p:cNvGrpSpPr/>
          <p:nvPr/>
        </p:nvGrpSpPr>
        <p:grpSpPr>
          <a:xfrm>
            <a:off x="1905000" y="1292066"/>
            <a:ext cx="2558471" cy="832009"/>
            <a:chOff x="1933576" y="1238251"/>
            <a:chExt cx="2514600" cy="988854"/>
          </a:xfrm>
        </p:grpSpPr>
        <p:sp>
          <p:nvSpPr>
            <p:cNvPr id="5" name="Rectangle 4">
              <a:extLst>
                <a:ext uri="{FF2B5EF4-FFF2-40B4-BE49-F238E27FC236}">
                  <a16:creationId xmlns:a16="http://schemas.microsoft.com/office/drawing/2014/main" id="{3B0A683E-F42B-4ED1-8CFD-BC9D38D6FB2F}"/>
                </a:ext>
              </a:extLst>
            </p:cNvPr>
            <p:cNvSpPr/>
            <p:nvPr/>
          </p:nvSpPr>
          <p:spPr>
            <a:xfrm>
              <a:off x="1933576" y="1238251"/>
              <a:ext cx="2514600" cy="988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EAE066-C643-4180-8A7A-8C775BDB9E92}"/>
                </a:ext>
              </a:extLst>
            </p:cNvPr>
            <p:cNvSpPr txBox="1"/>
            <p:nvPr/>
          </p:nvSpPr>
          <p:spPr>
            <a:xfrm>
              <a:off x="2171699" y="1275120"/>
              <a:ext cx="2219325" cy="646331"/>
            </a:xfrm>
            <a:prstGeom prst="rect">
              <a:avLst/>
            </a:prstGeom>
            <a:noFill/>
          </p:spPr>
          <p:txBody>
            <a:bodyPr wrap="square" rtlCol="0">
              <a:spAutoFit/>
            </a:bodyPr>
            <a:lstStyle/>
            <a:p>
              <a:r>
                <a:rPr lang="en-US" dirty="0"/>
                <a:t>Noise hits beyond 1.2*</a:t>
              </a:r>
              <a:r>
                <a:rPr lang="el-GR" dirty="0"/>
                <a:t>θ</a:t>
              </a:r>
              <a:r>
                <a:rPr lang="en-US" baseline="-25000" dirty="0"/>
                <a:t>C</a:t>
              </a:r>
              <a:r>
                <a:rPr lang="en-US" dirty="0"/>
                <a:t> are ignored.</a:t>
              </a:r>
            </a:p>
          </p:txBody>
        </p:sp>
      </p:grpSp>
    </p:spTree>
    <p:extLst>
      <p:ext uri="{BB962C8B-B14F-4D97-AF65-F5344CB8AC3E}">
        <p14:creationId xmlns:p14="http://schemas.microsoft.com/office/powerpoint/2010/main" val="2027527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6AED-DB72-45BE-BEAE-65EDA26D713E}"/>
              </a:ext>
            </a:extLst>
          </p:cNvPr>
          <p:cNvSpPr>
            <a:spLocks noGrp="1"/>
          </p:cNvSpPr>
          <p:nvPr>
            <p:ph type="title"/>
          </p:nvPr>
        </p:nvSpPr>
        <p:spPr>
          <a:xfrm>
            <a:off x="657225" y="-361950"/>
            <a:ext cx="10515600" cy="1325563"/>
          </a:xfrm>
        </p:spPr>
        <p:txBody>
          <a:bodyPr/>
          <a:lstStyle/>
          <a:p>
            <a:r>
              <a:rPr lang="en-US" dirty="0"/>
              <a:t>Impacts </a:t>
            </a:r>
          </a:p>
        </p:txBody>
      </p:sp>
      <p:graphicFrame>
        <p:nvGraphicFramePr>
          <p:cNvPr id="5" name="Table 5">
            <a:extLst>
              <a:ext uri="{FF2B5EF4-FFF2-40B4-BE49-F238E27FC236}">
                <a16:creationId xmlns:a16="http://schemas.microsoft.com/office/drawing/2014/main" id="{CA2B7D2D-7088-426E-8DBA-4B37F4FDA3BF}"/>
              </a:ext>
            </a:extLst>
          </p:cNvPr>
          <p:cNvGraphicFramePr>
            <a:graphicFrameLocks noGrp="1"/>
          </p:cNvGraphicFramePr>
          <p:nvPr>
            <p:ph idx="1"/>
            <p:extLst>
              <p:ext uri="{D42A27DB-BD31-4B8C-83A1-F6EECF244321}">
                <p14:modId xmlns:p14="http://schemas.microsoft.com/office/powerpoint/2010/main" val="4177872025"/>
              </p:ext>
            </p:extLst>
          </p:nvPr>
        </p:nvGraphicFramePr>
        <p:xfrm>
          <a:off x="838200" y="552451"/>
          <a:ext cx="10515600" cy="591328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159783532"/>
                    </a:ext>
                  </a:extLst>
                </a:gridCol>
                <a:gridCol w="3505200">
                  <a:extLst>
                    <a:ext uri="{9D8B030D-6E8A-4147-A177-3AD203B41FA5}">
                      <a16:colId xmlns:a16="http://schemas.microsoft.com/office/drawing/2014/main" val="1282669204"/>
                    </a:ext>
                  </a:extLst>
                </a:gridCol>
                <a:gridCol w="3505200">
                  <a:extLst>
                    <a:ext uri="{9D8B030D-6E8A-4147-A177-3AD203B41FA5}">
                      <a16:colId xmlns:a16="http://schemas.microsoft.com/office/drawing/2014/main" val="71346200"/>
                    </a:ext>
                  </a:extLst>
                </a:gridCol>
              </a:tblGrid>
              <a:tr h="790547">
                <a:tc>
                  <a:txBody>
                    <a:bodyPr/>
                    <a:lstStyle/>
                    <a:p>
                      <a:r>
                        <a:rPr lang="en-US" dirty="0"/>
                        <a:t>Factor</a:t>
                      </a:r>
                    </a:p>
                  </a:txBody>
                  <a:tcPr/>
                </a:tc>
                <a:tc>
                  <a:txBody>
                    <a:bodyPr/>
                    <a:lstStyle/>
                    <a:p>
                      <a:r>
                        <a:rPr lang="en-US" dirty="0"/>
                        <a:t>Relative Impact on 3-Sigma thresholds</a:t>
                      </a:r>
                    </a:p>
                  </a:txBody>
                  <a:tcPr/>
                </a:tc>
                <a:tc>
                  <a:txBody>
                    <a:bodyPr/>
                    <a:lstStyle/>
                    <a:p>
                      <a:r>
                        <a:rPr lang="en-US" dirty="0"/>
                        <a:t>Relative Impact on </a:t>
                      </a:r>
                      <a:r>
                        <a:rPr lang="en-US" dirty="0" err="1"/>
                        <a:t>N</a:t>
                      </a:r>
                      <a:r>
                        <a:rPr lang="en-US" baseline="-25000" dirty="0" err="1"/>
                        <a:t>pe</a:t>
                      </a:r>
                      <a:endParaRPr lang="en-US" dirty="0"/>
                    </a:p>
                  </a:txBody>
                  <a:tcPr/>
                </a:tc>
                <a:extLst>
                  <a:ext uri="{0D108BD9-81ED-4DB2-BD59-A6C34878D82A}">
                    <a16:rowId xmlns:a16="http://schemas.microsoft.com/office/drawing/2014/main" val="3396665504"/>
                  </a:ext>
                </a:extLst>
              </a:tr>
              <a:tr h="458014">
                <a:tc>
                  <a:txBody>
                    <a:bodyPr/>
                    <a:lstStyle/>
                    <a:p>
                      <a:r>
                        <a:rPr lang="en-US" dirty="0"/>
                        <a:t>Length</a:t>
                      </a:r>
                    </a:p>
                  </a:txBody>
                  <a:tcPr/>
                </a:tc>
                <a:tc>
                  <a:txBody>
                    <a:bodyPr/>
                    <a:lstStyle/>
                    <a:p>
                      <a:r>
                        <a:rPr lang="en-US" dirty="0"/>
                        <a:t>Large but saturates</a:t>
                      </a:r>
                    </a:p>
                  </a:txBody>
                  <a:tcPr/>
                </a:tc>
                <a:tc>
                  <a:txBody>
                    <a:bodyPr/>
                    <a:lstStyle/>
                    <a:p>
                      <a:r>
                        <a:rPr lang="en-US" dirty="0"/>
                        <a:t>Large, Linear</a:t>
                      </a:r>
                    </a:p>
                  </a:txBody>
                  <a:tcPr/>
                </a:tc>
                <a:extLst>
                  <a:ext uri="{0D108BD9-81ED-4DB2-BD59-A6C34878D82A}">
                    <a16:rowId xmlns:a16="http://schemas.microsoft.com/office/drawing/2014/main" val="1308865922"/>
                  </a:ext>
                </a:extLst>
              </a:tr>
              <a:tr h="458014">
                <a:tc>
                  <a:txBody>
                    <a:bodyPr/>
                    <a:lstStyle/>
                    <a:p>
                      <a:r>
                        <a:rPr lang="en-US" dirty="0"/>
                        <a:t>Pressure</a:t>
                      </a:r>
                    </a:p>
                  </a:txBody>
                  <a:tcPr/>
                </a:tc>
                <a:tc>
                  <a:txBody>
                    <a:bodyPr/>
                    <a:lstStyle/>
                    <a:p>
                      <a:r>
                        <a:rPr lang="en-US" dirty="0"/>
                        <a:t>Small</a:t>
                      </a:r>
                    </a:p>
                  </a:txBody>
                  <a:tcPr/>
                </a:tc>
                <a:tc>
                  <a:txBody>
                    <a:bodyPr/>
                    <a:lstStyle/>
                    <a:p>
                      <a:r>
                        <a:rPr lang="en-US" dirty="0"/>
                        <a:t>Large, Linear</a:t>
                      </a:r>
                    </a:p>
                  </a:txBody>
                  <a:tcPr/>
                </a:tc>
                <a:extLst>
                  <a:ext uri="{0D108BD9-81ED-4DB2-BD59-A6C34878D82A}">
                    <a16:rowId xmlns:a16="http://schemas.microsoft.com/office/drawing/2014/main" val="1132661533"/>
                  </a:ext>
                </a:extLst>
              </a:tr>
              <a:tr h="458014">
                <a:tc>
                  <a:txBody>
                    <a:bodyPr/>
                    <a:lstStyle/>
                    <a:p>
                      <a:r>
                        <a:rPr lang="en-US" dirty="0"/>
                        <a:t>Gas</a:t>
                      </a:r>
                    </a:p>
                  </a:txBody>
                  <a:tcPr/>
                </a:tc>
                <a:tc>
                  <a:txBody>
                    <a:bodyPr/>
                    <a:lstStyle/>
                    <a:p>
                      <a:r>
                        <a:rPr lang="en-US" dirty="0"/>
                        <a:t>Small</a:t>
                      </a:r>
                    </a:p>
                  </a:txBody>
                  <a:tcPr/>
                </a:tc>
                <a:tc>
                  <a:txBody>
                    <a:bodyPr/>
                    <a:lstStyle/>
                    <a:p>
                      <a:r>
                        <a:rPr lang="en-US" dirty="0"/>
                        <a:t>Large</a:t>
                      </a:r>
                    </a:p>
                  </a:txBody>
                  <a:tcPr/>
                </a:tc>
                <a:extLst>
                  <a:ext uri="{0D108BD9-81ED-4DB2-BD59-A6C34878D82A}">
                    <a16:rowId xmlns:a16="http://schemas.microsoft.com/office/drawing/2014/main" val="3132335280"/>
                  </a:ext>
                </a:extLst>
              </a:tr>
              <a:tr h="790547">
                <a:tc>
                  <a:txBody>
                    <a:bodyPr/>
                    <a:lstStyle/>
                    <a:p>
                      <a:r>
                        <a:rPr lang="en-US" dirty="0"/>
                        <a:t>Pixel Size</a:t>
                      </a:r>
                    </a:p>
                  </a:txBody>
                  <a:tcPr/>
                </a:tc>
                <a:tc>
                  <a:txBody>
                    <a:bodyPr/>
                    <a:lstStyle/>
                    <a:p>
                      <a:r>
                        <a:rPr lang="en-US" dirty="0"/>
                        <a:t>Large for short length</a:t>
                      </a:r>
                    </a:p>
                  </a:txBody>
                  <a:tcPr/>
                </a:tc>
                <a:tc>
                  <a:txBody>
                    <a:bodyPr/>
                    <a:lstStyle/>
                    <a:p>
                      <a:r>
                        <a:rPr lang="en-US" dirty="0"/>
                        <a:t>Small, Packing efficiency can vary based on pixel size</a:t>
                      </a:r>
                    </a:p>
                  </a:txBody>
                  <a:tcPr/>
                </a:tc>
                <a:extLst>
                  <a:ext uri="{0D108BD9-81ED-4DB2-BD59-A6C34878D82A}">
                    <a16:rowId xmlns:a16="http://schemas.microsoft.com/office/drawing/2014/main" val="2206911523"/>
                  </a:ext>
                </a:extLst>
              </a:tr>
              <a:tr h="590057">
                <a:tc>
                  <a:txBody>
                    <a:bodyPr/>
                    <a:lstStyle/>
                    <a:p>
                      <a:r>
                        <a:rPr lang="en-US" dirty="0"/>
                        <a:t>Dark Rate (</a:t>
                      </a:r>
                      <a:r>
                        <a:rPr lang="en-US" dirty="0" err="1"/>
                        <a:t>SiPM</a:t>
                      </a:r>
                      <a:r>
                        <a:rPr lang="en-US" dirty="0"/>
                        <a:t>)</a:t>
                      </a:r>
                    </a:p>
                  </a:txBody>
                  <a:tcPr/>
                </a:tc>
                <a:tc>
                  <a:txBody>
                    <a:bodyPr/>
                    <a:lstStyle/>
                    <a:p>
                      <a:r>
                        <a:rPr lang="en-US" dirty="0"/>
                        <a:t>Very large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a:t>
                      </a:r>
                      <a:r>
                        <a:rPr lang="en-US" baseline="0" dirty="0" err="1"/>
                        <a:t>N</a:t>
                      </a:r>
                      <a:r>
                        <a:rPr lang="en-US" baseline="-25000" dirty="0" err="1"/>
                        <a:t>pe</a:t>
                      </a:r>
                      <a:r>
                        <a:rPr lang="en-US" baseline="0" dirty="0"/>
                        <a:t> loss</a:t>
                      </a:r>
                      <a:r>
                        <a:rPr lang="en-US" dirty="0"/>
                        <a:t> to timing cut may be able to be relaxed if dark rate is low</a:t>
                      </a:r>
                    </a:p>
                  </a:txBody>
                  <a:tcPr/>
                </a:tc>
                <a:extLst>
                  <a:ext uri="{0D108BD9-81ED-4DB2-BD59-A6C34878D82A}">
                    <a16:rowId xmlns:a16="http://schemas.microsoft.com/office/drawing/2014/main" val="4009809315"/>
                  </a:ext>
                </a:extLst>
              </a:tr>
              <a:tr h="1129353">
                <a:tc>
                  <a:txBody>
                    <a:bodyPr/>
                    <a:lstStyle/>
                    <a:p>
                      <a:r>
                        <a:rPr lang="en-US" dirty="0"/>
                        <a:t>Timing Resolution (</a:t>
                      </a:r>
                      <a:r>
                        <a:rPr lang="en-US" dirty="0" err="1"/>
                        <a:t>SiPM</a:t>
                      </a:r>
                      <a:r>
                        <a:rPr lang="en-US" dirty="0"/>
                        <a:t>)</a:t>
                      </a:r>
                    </a:p>
                  </a:txBody>
                  <a:tcPr/>
                </a:tc>
                <a:tc>
                  <a:txBody>
                    <a:bodyPr/>
                    <a:lstStyle/>
                    <a:p>
                      <a:r>
                        <a:rPr lang="en-US" dirty="0"/>
                        <a:t>Very Large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a:t>
                      </a:r>
                      <a:r>
                        <a:rPr lang="en-US" dirty="0" err="1"/>
                        <a:t>N</a:t>
                      </a:r>
                      <a:r>
                        <a:rPr lang="en-US" baseline="-25000" dirty="0" err="1"/>
                        <a:t>pe</a:t>
                      </a:r>
                      <a:r>
                        <a:rPr lang="en-US" dirty="0"/>
                        <a:t> loss to timing cut may be able to be relaxed if timing resolution is good</a:t>
                      </a:r>
                    </a:p>
                    <a:p>
                      <a:endParaRPr lang="en-US" dirty="0"/>
                    </a:p>
                  </a:txBody>
                  <a:tcPr/>
                </a:tc>
                <a:extLst>
                  <a:ext uri="{0D108BD9-81ED-4DB2-BD59-A6C34878D82A}">
                    <a16:rowId xmlns:a16="http://schemas.microsoft.com/office/drawing/2014/main" val="535259383"/>
                  </a:ext>
                </a:extLst>
              </a:tr>
              <a:tr h="1129353">
                <a:tc>
                  <a:txBody>
                    <a:bodyPr/>
                    <a:lstStyle/>
                    <a:p>
                      <a:r>
                        <a:rPr lang="en-US" dirty="0"/>
                        <a:t>Magnetic Field</a:t>
                      </a:r>
                    </a:p>
                  </a:txBody>
                  <a:tcPr/>
                </a:tc>
                <a:tc>
                  <a:txBody>
                    <a:bodyPr/>
                    <a:lstStyle/>
                    <a:p>
                      <a:r>
                        <a:rPr lang="en-US" dirty="0"/>
                        <a:t>Large for long radiator, small for short radiator</a:t>
                      </a:r>
                    </a:p>
                  </a:txBody>
                  <a:tcPr/>
                </a:tc>
                <a:tc>
                  <a:txBody>
                    <a:bodyPr/>
                    <a:lstStyle/>
                    <a:p>
                      <a:r>
                        <a:rPr lang="en-US" dirty="0"/>
                        <a:t>None</a:t>
                      </a:r>
                    </a:p>
                  </a:txBody>
                  <a:tcPr/>
                </a:tc>
                <a:extLst>
                  <a:ext uri="{0D108BD9-81ED-4DB2-BD59-A6C34878D82A}">
                    <a16:rowId xmlns:a16="http://schemas.microsoft.com/office/drawing/2014/main" val="3389983544"/>
                  </a:ext>
                </a:extLst>
              </a:tr>
            </a:tbl>
          </a:graphicData>
        </a:graphic>
      </p:graphicFrame>
      <p:sp>
        <p:nvSpPr>
          <p:cNvPr id="4" name="Slide Number Placeholder 3">
            <a:extLst>
              <a:ext uri="{FF2B5EF4-FFF2-40B4-BE49-F238E27FC236}">
                <a16:creationId xmlns:a16="http://schemas.microsoft.com/office/drawing/2014/main" id="{6DE02E16-DE1F-43DC-9671-45276264D2B4}"/>
              </a:ext>
            </a:extLst>
          </p:cNvPr>
          <p:cNvSpPr>
            <a:spLocks noGrp="1"/>
          </p:cNvSpPr>
          <p:nvPr>
            <p:ph type="sldNum" sz="quarter" idx="12"/>
          </p:nvPr>
        </p:nvSpPr>
        <p:spPr/>
        <p:txBody>
          <a:bodyPr/>
          <a:lstStyle/>
          <a:p>
            <a:fld id="{4C01D12C-74CB-41AB-A806-80E816F85481}" type="slidenum">
              <a:rPr lang="en-US" smtClean="0"/>
              <a:t>35</a:t>
            </a:fld>
            <a:endParaRPr lang="en-US"/>
          </a:p>
        </p:txBody>
      </p:sp>
    </p:spTree>
    <p:extLst>
      <p:ext uri="{BB962C8B-B14F-4D97-AF65-F5344CB8AC3E}">
        <p14:creationId xmlns:p14="http://schemas.microsoft.com/office/powerpoint/2010/main" val="4224033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F346-0969-485E-8FD6-5BEC53C0EC00}"/>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72250C60-CD23-4834-B849-CA749A8D1B9A}"/>
              </a:ext>
            </a:extLst>
          </p:cNvPr>
          <p:cNvSpPr>
            <a:spLocks noGrp="1"/>
          </p:cNvSpPr>
          <p:nvPr>
            <p:ph idx="1"/>
          </p:nvPr>
        </p:nvSpPr>
        <p:spPr>
          <a:xfrm>
            <a:off x="838200" y="1543050"/>
            <a:ext cx="10515600" cy="5057775"/>
          </a:xfrm>
        </p:spPr>
        <p:txBody>
          <a:bodyPr>
            <a:normAutofit fontScale="92500" lnSpcReduction="20000"/>
          </a:bodyPr>
          <a:lstStyle/>
          <a:p>
            <a:r>
              <a:rPr lang="en-US" dirty="0"/>
              <a:t>Obviously </a:t>
            </a:r>
            <a:r>
              <a:rPr lang="en-US" dirty="0" err="1"/>
              <a:t>SiPM</a:t>
            </a:r>
            <a:r>
              <a:rPr lang="en-US" dirty="0"/>
              <a:t> R&amp;D is a huge undertaking, if it succeeds and the dark counts can be controlled through the life of the experiment, then a detector design like this appears viable.</a:t>
            </a:r>
          </a:p>
          <a:p>
            <a:r>
              <a:rPr lang="en-US" dirty="0" err="1"/>
              <a:t>N</a:t>
            </a:r>
            <a:r>
              <a:rPr lang="en-US" baseline="-25000" dirty="0" err="1"/>
              <a:t>pe</a:t>
            </a:r>
            <a:r>
              <a:rPr lang="en-US" dirty="0"/>
              <a:t> needs to be high in a short radiator.</a:t>
            </a:r>
          </a:p>
          <a:p>
            <a:pPr lvl="1"/>
            <a:r>
              <a:rPr lang="en-US" dirty="0"/>
              <a:t>If one wants to reconstruct rings on top of </a:t>
            </a:r>
            <a:r>
              <a:rPr lang="en-US" dirty="0" err="1"/>
              <a:t>SiPM</a:t>
            </a:r>
            <a:r>
              <a:rPr lang="en-US" dirty="0"/>
              <a:t> dark counts, or rings split between two mirrors. </a:t>
            </a:r>
          </a:p>
          <a:p>
            <a:r>
              <a:rPr lang="en-US" dirty="0"/>
              <a:t>Photocathode-coated MPGDs also need investigation as a back-up option in case the </a:t>
            </a:r>
            <a:r>
              <a:rPr lang="en-US" dirty="0" err="1"/>
              <a:t>SiPMs</a:t>
            </a:r>
            <a:r>
              <a:rPr lang="en-US" dirty="0"/>
              <a:t> cannot be made radiation hard or improved through annealing.</a:t>
            </a:r>
          </a:p>
          <a:p>
            <a:endParaRPr lang="en-US" dirty="0"/>
          </a:p>
          <a:p>
            <a:pPr marL="0" indent="0">
              <a:buNone/>
            </a:pPr>
            <a:r>
              <a:rPr lang="en-US" i="1" dirty="0"/>
              <a:t>Preliminarily, a pi/k separation of 3 sigma up to ~15 GeV/c or more seems realistic </a:t>
            </a:r>
            <a:r>
              <a:rPr lang="en-US" b="1" i="1" dirty="0"/>
              <a:t>IF </a:t>
            </a:r>
            <a:r>
              <a:rPr lang="en-US" i="1" dirty="0"/>
              <a:t>background can be tamed. This complemented with low momentum PID could provide consistent positive PID up through 15 GeV/c.</a:t>
            </a:r>
          </a:p>
          <a:p>
            <a:pPr marL="0" indent="0">
              <a:buNone/>
            </a:pPr>
            <a:r>
              <a:rPr lang="en-US" i="1" dirty="0"/>
              <a:t>e/pi separation may supplement the low momentum </a:t>
            </a:r>
            <a:r>
              <a:rPr lang="en-US" i="1" dirty="0" err="1"/>
              <a:t>eID</a:t>
            </a:r>
            <a:r>
              <a:rPr lang="en-US" i="1" dirty="0"/>
              <a:t>. But no definitive statement can be made until these results are double and triple-checked.</a:t>
            </a:r>
          </a:p>
          <a:p>
            <a:endParaRPr lang="en-US" dirty="0"/>
          </a:p>
        </p:txBody>
      </p:sp>
      <p:sp>
        <p:nvSpPr>
          <p:cNvPr id="4" name="Slide Number Placeholder 3">
            <a:extLst>
              <a:ext uri="{FF2B5EF4-FFF2-40B4-BE49-F238E27FC236}">
                <a16:creationId xmlns:a16="http://schemas.microsoft.com/office/drawing/2014/main" id="{00DFD153-1842-4011-9355-E31EAA5867E0}"/>
              </a:ext>
            </a:extLst>
          </p:cNvPr>
          <p:cNvSpPr>
            <a:spLocks noGrp="1"/>
          </p:cNvSpPr>
          <p:nvPr>
            <p:ph type="sldNum" sz="quarter" idx="12"/>
          </p:nvPr>
        </p:nvSpPr>
        <p:spPr/>
        <p:txBody>
          <a:bodyPr/>
          <a:lstStyle/>
          <a:p>
            <a:fld id="{4C01D12C-74CB-41AB-A806-80E816F85481}" type="slidenum">
              <a:rPr lang="en-US" smtClean="0"/>
              <a:t>36</a:t>
            </a:fld>
            <a:endParaRPr lang="en-US"/>
          </a:p>
        </p:txBody>
      </p:sp>
    </p:spTree>
    <p:extLst>
      <p:ext uri="{BB962C8B-B14F-4D97-AF65-F5344CB8AC3E}">
        <p14:creationId xmlns:p14="http://schemas.microsoft.com/office/powerpoint/2010/main" val="1461141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3EF6-F3BA-4854-AC45-DDD8BA78D7EF}"/>
              </a:ext>
            </a:extLst>
          </p:cNvPr>
          <p:cNvSpPr>
            <a:spLocks noGrp="1"/>
          </p:cNvSpPr>
          <p:nvPr>
            <p:ph type="title"/>
          </p:nvPr>
        </p:nvSpPr>
        <p:spPr>
          <a:xfrm>
            <a:off x="838200" y="-225425"/>
            <a:ext cx="10515600" cy="1325563"/>
          </a:xfrm>
        </p:spPr>
        <p:txBody>
          <a:bodyPr/>
          <a:lstStyle/>
          <a:p>
            <a:r>
              <a:rPr lang="en-US" dirty="0"/>
              <a:t>In Conclusion</a:t>
            </a:r>
          </a:p>
        </p:txBody>
      </p:sp>
      <p:sp>
        <p:nvSpPr>
          <p:cNvPr id="3" name="Content Placeholder 2">
            <a:extLst>
              <a:ext uri="{FF2B5EF4-FFF2-40B4-BE49-F238E27FC236}">
                <a16:creationId xmlns:a16="http://schemas.microsoft.com/office/drawing/2014/main" id="{46247A86-8587-4AA7-863B-D722767FC884}"/>
              </a:ext>
            </a:extLst>
          </p:cNvPr>
          <p:cNvSpPr>
            <a:spLocks noGrp="1"/>
          </p:cNvSpPr>
          <p:nvPr>
            <p:ph idx="1"/>
          </p:nvPr>
        </p:nvSpPr>
        <p:spPr>
          <a:xfrm>
            <a:off x="408305" y="1100138"/>
            <a:ext cx="7851775" cy="5949316"/>
          </a:xfrm>
        </p:spPr>
        <p:txBody>
          <a:bodyPr>
            <a:normAutofit/>
          </a:bodyPr>
          <a:lstStyle/>
          <a:p>
            <a:r>
              <a:rPr lang="en-US" dirty="0"/>
              <a:t>To-Do</a:t>
            </a:r>
          </a:p>
          <a:p>
            <a:pPr lvl="1"/>
            <a:r>
              <a:rPr lang="en-US" dirty="0"/>
              <a:t>Further background investigation and implementation into the MC is ongoing.</a:t>
            </a:r>
          </a:p>
          <a:p>
            <a:pPr lvl="1"/>
            <a:r>
              <a:rPr lang="en-US" dirty="0"/>
              <a:t>Material budget also needs consideration.</a:t>
            </a:r>
          </a:p>
          <a:p>
            <a:pPr lvl="1"/>
            <a:r>
              <a:rPr lang="en-US" dirty="0"/>
              <a:t>Need to think about possible mirror configurations.</a:t>
            </a:r>
          </a:p>
          <a:p>
            <a:pPr lvl="1"/>
            <a:r>
              <a:rPr lang="en-US" dirty="0"/>
              <a:t>Study gas characteristics.</a:t>
            </a:r>
          </a:p>
          <a:p>
            <a:pPr lvl="2"/>
            <a:r>
              <a:rPr lang="en-US" dirty="0"/>
              <a:t>Need more info about alternative gases</a:t>
            </a:r>
          </a:p>
          <a:p>
            <a:pPr lvl="2"/>
            <a:r>
              <a:rPr lang="en-US" dirty="0"/>
              <a:t>Need to see if MPGDs are viable in C3F8</a:t>
            </a:r>
          </a:p>
          <a:p>
            <a:pPr lvl="1"/>
            <a:endParaRPr lang="en-US" dirty="0"/>
          </a:p>
          <a:p>
            <a:r>
              <a:rPr lang="en-US" dirty="0"/>
              <a:t>Please suggest ways to improve the design and realism of the simulation! We’re all ears.</a:t>
            </a:r>
          </a:p>
          <a:p>
            <a:pPr lvl="1"/>
            <a:r>
              <a:rPr lang="en-US" dirty="0"/>
              <a:t>As we all know, the devil is in the details.</a:t>
            </a:r>
          </a:p>
        </p:txBody>
      </p:sp>
      <p:pic>
        <p:nvPicPr>
          <p:cNvPr id="9218" name="Picture 2" descr="The Devil Is In the Details - Small Business Trends">
            <a:extLst>
              <a:ext uri="{FF2B5EF4-FFF2-40B4-BE49-F238E27FC236}">
                <a16:creationId xmlns:a16="http://schemas.microsoft.com/office/drawing/2014/main" id="{6FF2D765-B428-4782-AA8E-215F0032D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560" y="2530475"/>
            <a:ext cx="3444875" cy="27854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8719854-E27F-4511-B1F3-B54D693D17E4}"/>
              </a:ext>
            </a:extLst>
          </p:cNvPr>
          <p:cNvSpPr>
            <a:spLocks noGrp="1"/>
          </p:cNvSpPr>
          <p:nvPr>
            <p:ph type="sldNum" sz="quarter" idx="12"/>
          </p:nvPr>
        </p:nvSpPr>
        <p:spPr/>
        <p:txBody>
          <a:bodyPr/>
          <a:lstStyle/>
          <a:p>
            <a:fld id="{4C01D12C-74CB-41AB-A806-80E816F85481}" type="slidenum">
              <a:rPr lang="en-US" smtClean="0"/>
              <a:t>37</a:t>
            </a:fld>
            <a:endParaRPr lang="en-US"/>
          </a:p>
        </p:txBody>
      </p:sp>
    </p:spTree>
    <p:extLst>
      <p:ext uri="{BB962C8B-B14F-4D97-AF65-F5344CB8AC3E}">
        <p14:creationId xmlns:p14="http://schemas.microsoft.com/office/powerpoint/2010/main" val="1951484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4AD0-65A9-4E58-927B-EE08F7D495E7}"/>
              </a:ext>
            </a:extLst>
          </p:cNvPr>
          <p:cNvSpPr>
            <a:spLocks noGrp="1"/>
          </p:cNvSpPr>
          <p:nvPr>
            <p:ph type="title"/>
          </p:nvPr>
        </p:nvSpPr>
        <p:spPr/>
        <p:txBody>
          <a:bodyPr/>
          <a:lstStyle/>
          <a:p>
            <a:r>
              <a:rPr lang="en-US" dirty="0"/>
              <a:t>Backups</a:t>
            </a:r>
          </a:p>
        </p:txBody>
      </p:sp>
      <p:sp>
        <p:nvSpPr>
          <p:cNvPr id="3" name="Content Placeholder 2">
            <a:extLst>
              <a:ext uri="{FF2B5EF4-FFF2-40B4-BE49-F238E27FC236}">
                <a16:creationId xmlns:a16="http://schemas.microsoft.com/office/drawing/2014/main" id="{3166CFCF-00D0-4004-A150-069683F6C26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F6C91CC-699F-4551-80E9-0B85631F2BA9}"/>
              </a:ext>
            </a:extLst>
          </p:cNvPr>
          <p:cNvSpPr>
            <a:spLocks noGrp="1"/>
          </p:cNvSpPr>
          <p:nvPr>
            <p:ph type="sldNum" sz="quarter" idx="12"/>
          </p:nvPr>
        </p:nvSpPr>
        <p:spPr/>
        <p:txBody>
          <a:bodyPr/>
          <a:lstStyle/>
          <a:p>
            <a:fld id="{4C01D12C-74CB-41AB-A806-80E816F85481}" type="slidenum">
              <a:rPr lang="en-US" smtClean="0"/>
              <a:t>38</a:t>
            </a:fld>
            <a:endParaRPr lang="en-US"/>
          </a:p>
        </p:txBody>
      </p:sp>
    </p:spTree>
    <p:extLst>
      <p:ext uri="{BB962C8B-B14F-4D97-AF65-F5344CB8AC3E}">
        <p14:creationId xmlns:p14="http://schemas.microsoft.com/office/powerpoint/2010/main" val="1923702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D1C1-CF66-420E-AB23-F9ED073D94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3DCB9D-FDC7-42B1-8E75-37450BC2A85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E7455E3-1516-4BA3-B5D7-2F620761C186}"/>
              </a:ext>
            </a:extLst>
          </p:cNvPr>
          <p:cNvSpPr>
            <a:spLocks noGrp="1"/>
          </p:cNvSpPr>
          <p:nvPr>
            <p:ph type="sldNum" sz="quarter" idx="12"/>
          </p:nvPr>
        </p:nvSpPr>
        <p:spPr/>
        <p:txBody>
          <a:bodyPr/>
          <a:lstStyle/>
          <a:p>
            <a:fld id="{4C01D12C-74CB-41AB-A806-80E816F85481}" type="slidenum">
              <a:rPr lang="en-US" smtClean="0"/>
              <a:t>39</a:t>
            </a:fld>
            <a:endParaRPr lang="en-US"/>
          </a:p>
        </p:txBody>
      </p:sp>
      <p:pic>
        <p:nvPicPr>
          <p:cNvPr id="5" name="Picture 4">
            <a:extLst>
              <a:ext uri="{FF2B5EF4-FFF2-40B4-BE49-F238E27FC236}">
                <a16:creationId xmlns:a16="http://schemas.microsoft.com/office/drawing/2014/main" id="{E95F7B6E-A3C7-4EF3-95A0-740B04086E2A}"/>
              </a:ext>
            </a:extLst>
          </p:cNvPr>
          <p:cNvPicPr>
            <a:picLocks noChangeAspect="1"/>
          </p:cNvPicPr>
          <p:nvPr/>
        </p:nvPicPr>
        <p:blipFill>
          <a:blip r:embed="rId2"/>
          <a:stretch>
            <a:fillRect/>
          </a:stretch>
        </p:blipFill>
        <p:spPr>
          <a:xfrm>
            <a:off x="4014787" y="333375"/>
            <a:ext cx="4162425" cy="6191250"/>
          </a:xfrm>
          <a:prstGeom prst="rect">
            <a:avLst/>
          </a:prstGeom>
        </p:spPr>
      </p:pic>
    </p:spTree>
    <p:extLst>
      <p:ext uri="{BB962C8B-B14F-4D97-AF65-F5344CB8AC3E}">
        <p14:creationId xmlns:p14="http://schemas.microsoft.com/office/powerpoint/2010/main" val="287517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A587D6-2459-4776-8A95-F88BB533721C}"/>
              </a:ext>
            </a:extLst>
          </p:cNvPr>
          <p:cNvPicPr>
            <a:picLocks noChangeAspect="1"/>
          </p:cNvPicPr>
          <p:nvPr/>
        </p:nvPicPr>
        <p:blipFill>
          <a:blip r:embed="rId2"/>
          <a:stretch>
            <a:fillRect/>
          </a:stretch>
        </p:blipFill>
        <p:spPr>
          <a:xfrm>
            <a:off x="2969259" y="76527"/>
            <a:ext cx="9124315" cy="6463973"/>
          </a:xfrm>
          <a:prstGeom prst="rect">
            <a:avLst/>
          </a:prstGeom>
        </p:spPr>
      </p:pic>
      <p:sp>
        <p:nvSpPr>
          <p:cNvPr id="6" name="TextBox 5">
            <a:extLst>
              <a:ext uri="{FF2B5EF4-FFF2-40B4-BE49-F238E27FC236}">
                <a16:creationId xmlns:a16="http://schemas.microsoft.com/office/drawing/2014/main" id="{8944FBE3-B784-4921-9031-7D84A76F631B}"/>
              </a:ext>
            </a:extLst>
          </p:cNvPr>
          <p:cNvSpPr txBox="1"/>
          <p:nvPr/>
        </p:nvSpPr>
        <p:spPr>
          <a:xfrm>
            <a:off x="274003" y="1783139"/>
            <a:ext cx="2759710" cy="4247317"/>
          </a:xfrm>
          <a:prstGeom prst="rect">
            <a:avLst/>
          </a:prstGeom>
          <a:noFill/>
        </p:spPr>
        <p:txBody>
          <a:bodyPr wrap="square" rtlCol="0">
            <a:spAutoFit/>
          </a:bodyPr>
          <a:lstStyle/>
          <a:p>
            <a:r>
              <a:rPr lang="en-US" dirty="0"/>
              <a:t>Note the dotted line is at 2.5σ, but we want 3.</a:t>
            </a:r>
          </a:p>
          <a:p>
            <a:endParaRPr lang="en-US" dirty="0"/>
          </a:p>
          <a:p>
            <a:endParaRPr lang="en-US" dirty="0"/>
          </a:p>
          <a:p>
            <a:endParaRPr lang="en-US" dirty="0"/>
          </a:p>
          <a:p>
            <a:endParaRPr lang="en-US" dirty="0"/>
          </a:p>
          <a:p>
            <a:r>
              <a:rPr lang="en-US" dirty="0"/>
              <a:t>Would prefer to make something simpler to analyze, if possible. Impetus for a barrel RICH is high Q</a:t>
            </a:r>
            <a:r>
              <a:rPr lang="en-US" baseline="30000" dirty="0"/>
              <a:t>2</a:t>
            </a:r>
            <a:r>
              <a:rPr lang="en-US" dirty="0"/>
              <a:t> events, which require high statistics. The sooner the detector is understood and ready for physics the better.</a:t>
            </a:r>
          </a:p>
        </p:txBody>
      </p:sp>
      <p:cxnSp>
        <p:nvCxnSpPr>
          <p:cNvPr id="3" name="Straight Connector 2">
            <a:extLst>
              <a:ext uri="{FF2B5EF4-FFF2-40B4-BE49-F238E27FC236}">
                <a16:creationId xmlns:a16="http://schemas.microsoft.com/office/drawing/2014/main" id="{3F6AFEAA-86C8-4105-8738-0FA71EDCC738}"/>
              </a:ext>
            </a:extLst>
          </p:cNvPr>
          <p:cNvCxnSpPr>
            <a:cxnSpLocks/>
          </p:cNvCxnSpPr>
          <p:nvPr/>
        </p:nvCxnSpPr>
        <p:spPr>
          <a:xfrm>
            <a:off x="3495675" y="2628900"/>
            <a:ext cx="372427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4C5804-83A6-4169-A94A-D7EA31F6D080}"/>
              </a:ext>
            </a:extLst>
          </p:cNvPr>
          <p:cNvCxnSpPr>
            <a:cxnSpLocks/>
          </p:cNvCxnSpPr>
          <p:nvPr/>
        </p:nvCxnSpPr>
        <p:spPr>
          <a:xfrm>
            <a:off x="8143875" y="2628900"/>
            <a:ext cx="372427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E4BEE2-8916-4E6B-AADA-C0FF95F5B040}"/>
              </a:ext>
            </a:extLst>
          </p:cNvPr>
          <p:cNvCxnSpPr>
            <a:cxnSpLocks/>
          </p:cNvCxnSpPr>
          <p:nvPr/>
        </p:nvCxnSpPr>
        <p:spPr>
          <a:xfrm>
            <a:off x="8153400" y="5819775"/>
            <a:ext cx="372427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B9F311A-14A4-4A21-A8F9-BC19D2F67FBF}"/>
              </a:ext>
            </a:extLst>
          </p:cNvPr>
          <p:cNvSpPr txBox="1"/>
          <p:nvPr/>
        </p:nvSpPr>
        <p:spPr>
          <a:xfrm>
            <a:off x="2969259" y="6459284"/>
            <a:ext cx="6734494" cy="369332"/>
          </a:xfrm>
          <a:prstGeom prst="rect">
            <a:avLst/>
          </a:prstGeom>
          <a:noFill/>
        </p:spPr>
        <p:txBody>
          <a:bodyPr wrap="square" rtlCol="0">
            <a:spAutoFit/>
          </a:bodyPr>
          <a:lstStyle/>
          <a:p>
            <a:r>
              <a:rPr lang="en-US" dirty="0"/>
              <a:t>“PID with the DELPHI RICH” Dissertation, Emile </a:t>
            </a:r>
            <a:r>
              <a:rPr lang="en-US" dirty="0" err="1"/>
              <a:t>Schyns</a:t>
            </a:r>
            <a:r>
              <a:rPr lang="en-US" dirty="0"/>
              <a:t> </a:t>
            </a:r>
          </a:p>
        </p:txBody>
      </p:sp>
    </p:spTree>
    <p:extLst>
      <p:ext uri="{BB962C8B-B14F-4D97-AF65-F5344CB8AC3E}">
        <p14:creationId xmlns:p14="http://schemas.microsoft.com/office/powerpoint/2010/main" val="2844546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ure 2. (Left panel) Dark count rate density versus relative overvoltage (Δ&lt;em&gt;V&lt;/em&gt;/&lt;em&gt;V&lt;/em&lt;sub&gt;BD&lt;/sub&gt;) for several temperatures. The arrow on the X-axis points to the recommended setting of relative overvoltage.">
            <a:extLst>
              <a:ext uri="{FF2B5EF4-FFF2-40B4-BE49-F238E27FC236}">
                <a16:creationId xmlns:a16="http://schemas.microsoft.com/office/drawing/2014/main" id="{F3CB68C1-BCF1-4063-BFCE-626FE6D22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996" y="118904"/>
            <a:ext cx="9453635" cy="33410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EF594A-87C0-4307-AD73-72B8368A76F8}"/>
              </a:ext>
            </a:extLst>
          </p:cNvPr>
          <p:cNvSpPr>
            <a:spLocks noGrp="1"/>
          </p:cNvSpPr>
          <p:nvPr>
            <p:ph type="title"/>
          </p:nvPr>
        </p:nvSpPr>
        <p:spPr>
          <a:xfrm>
            <a:off x="127245" y="221496"/>
            <a:ext cx="10515600" cy="1325563"/>
          </a:xfrm>
        </p:spPr>
        <p:txBody>
          <a:bodyPr/>
          <a:lstStyle/>
          <a:p>
            <a:r>
              <a:rPr lang="en-US" dirty="0"/>
              <a:t>Dark </a:t>
            </a:r>
            <a:br>
              <a:rPr lang="en-US" dirty="0"/>
            </a:br>
            <a:r>
              <a:rPr lang="en-US" dirty="0"/>
              <a:t>Rates</a:t>
            </a:r>
          </a:p>
        </p:txBody>
      </p:sp>
      <p:sp>
        <p:nvSpPr>
          <p:cNvPr id="3" name="Content Placeholder 2">
            <a:extLst>
              <a:ext uri="{FF2B5EF4-FFF2-40B4-BE49-F238E27FC236}">
                <a16:creationId xmlns:a16="http://schemas.microsoft.com/office/drawing/2014/main" id="{16841E1D-3A41-4EB4-BED2-0FC886B02F59}"/>
              </a:ext>
            </a:extLst>
          </p:cNvPr>
          <p:cNvSpPr>
            <a:spLocks noGrp="1"/>
          </p:cNvSpPr>
          <p:nvPr>
            <p:ph idx="1"/>
          </p:nvPr>
        </p:nvSpPr>
        <p:spPr>
          <a:xfrm>
            <a:off x="16849" y="1819275"/>
            <a:ext cx="2914650" cy="4919821"/>
          </a:xfrm>
        </p:spPr>
        <p:txBody>
          <a:bodyPr>
            <a:normAutofit lnSpcReduction="10000"/>
          </a:bodyPr>
          <a:lstStyle/>
          <a:p>
            <a:pPr marL="0" indent="0">
              <a:buNone/>
            </a:pPr>
            <a:r>
              <a:rPr lang="en-US" dirty="0"/>
              <a:t>20C of cooling gives factor of ~16 reduction in dark count, ~5.6 kHz typical, ~16.9 kHz max for S13615 </a:t>
            </a:r>
          </a:p>
          <a:p>
            <a:pPr marL="0" indent="0">
              <a:buNone/>
            </a:pPr>
            <a:endParaRPr lang="en-US" dirty="0"/>
          </a:p>
          <a:p>
            <a:pPr marL="0" indent="0">
              <a:buNone/>
            </a:pPr>
            <a:r>
              <a:rPr lang="en-US" dirty="0"/>
              <a:t>How well can we control the overvoltage, what is the effect on PDE?</a:t>
            </a:r>
          </a:p>
          <a:p>
            <a:pPr marL="0" indent="0">
              <a:buNone/>
            </a:pPr>
            <a:endParaRPr lang="en-US" dirty="0"/>
          </a:p>
        </p:txBody>
      </p:sp>
      <p:grpSp>
        <p:nvGrpSpPr>
          <p:cNvPr id="8" name="Group 7">
            <a:extLst>
              <a:ext uri="{FF2B5EF4-FFF2-40B4-BE49-F238E27FC236}">
                <a16:creationId xmlns:a16="http://schemas.microsoft.com/office/drawing/2014/main" id="{0D0E9618-80ED-4640-A75B-099B805C6951}"/>
              </a:ext>
            </a:extLst>
          </p:cNvPr>
          <p:cNvGrpSpPr/>
          <p:nvPr/>
        </p:nvGrpSpPr>
        <p:grpSpPr>
          <a:xfrm>
            <a:off x="4762500" y="3298753"/>
            <a:ext cx="5369084" cy="1606645"/>
            <a:chOff x="1090807" y="3609999"/>
            <a:chExt cx="9973310" cy="2418715"/>
          </a:xfrm>
        </p:grpSpPr>
        <p:pic>
          <p:nvPicPr>
            <p:cNvPr id="6" name="Picture 5">
              <a:extLst>
                <a:ext uri="{FF2B5EF4-FFF2-40B4-BE49-F238E27FC236}">
                  <a16:creationId xmlns:a16="http://schemas.microsoft.com/office/drawing/2014/main" id="{EACDAD59-85F3-42D0-BCB3-0F999C5FB391}"/>
                </a:ext>
              </a:extLst>
            </p:cNvPr>
            <p:cNvPicPr>
              <a:picLocks noChangeAspect="1"/>
            </p:cNvPicPr>
            <p:nvPr/>
          </p:nvPicPr>
          <p:blipFill>
            <a:blip r:embed="rId3"/>
            <a:stretch>
              <a:fillRect/>
            </a:stretch>
          </p:blipFill>
          <p:spPr>
            <a:xfrm>
              <a:off x="1090807" y="5466739"/>
              <a:ext cx="9791700" cy="561975"/>
            </a:xfrm>
            <a:prstGeom prst="rect">
              <a:avLst/>
            </a:prstGeom>
          </p:spPr>
        </p:pic>
        <p:pic>
          <p:nvPicPr>
            <p:cNvPr id="7" name="Picture 6">
              <a:extLst>
                <a:ext uri="{FF2B5EF4-FFF2-40B4-BE49-F238E27FC236}">
                  <a16:creationId xmlns:a16="http://schemas.microsoft.com/office/drawing/2014/main" id="{FDB14336-9E06-4FC9-8480-A07ED059BCC0}"/>
                </a:ext>
              </a:extLst>
            </p:cNvPr>
            <p:cNvPicPr>
              <a:picLocks noChangeAspect="1"/>
            </p:cNvPicPr>
            <p:nvPr/>
          </p:nvPicPr>
          <p:blipFill>
            <a:blip r:embed="rId4"/>
            <a:stretch>
              <a:fillRect/>
            </a:stretch>
          </p:blipFill>
          <p:spPr>
            <a:xfrm>
              <a:off x="1100967" y="3609999"/>
              <a:ext cx="9963150" cy="1866900"/>
            </a:xfrm>
            <a:prstGeom prst="rect">
              <a:avLst/>
            </a:prstGeom>
          </p:spPr>
        </p:pic>
      </p:grpSp>
      <p:pic>
        <p:nvPicPr>
          <p:cNvPr id="10" name="Picture 9">
            <a:extLst>
              <a:ext uri="{FF2B5EF4-FFF2-40B4-BE49-F238E27FC236}">
                <a16:creationId xmlns:a16="http://schemas.microsoft.com/office/drawing/2014/main" id="{CA84CEA5-775C-43D0-A486-CAED842A1B6F}"/>
              </a:ext>
            </a:extLst>
          </p:cNvPr>
          <p:cNvPicPr>
            <a:picLocks noChangeAspect="1"/>
          </p:cNvPicPr>
          <p:nvPr/>
        </p:nvPicPr>
        <p:blipFill>
          <a:blip r:embed="rId5"/>
          <a:stretch>
            <a:fillRect/>
          </a:stretch>
        </p:blipFill>
        <p:spPr>
          <a:xfrm>
            <a:off x="3493971" y="5089848"/>
            <a:ext cx="7219950" cy="1684761"/>
          </a:xfrm>
          <a:prstGeom prst="rect">
            <a:avLst/>
          </a:prstGeom>
        </p:spPr>
      </p:pic>
      <p:cxnSp>
        <p:nvCxnSpPr>
          <p:cNvPr id="12" name="Straight Arrow Connector 11">
            <a:extLst>
              <a:ext uri="{FF2B5EF4-FFF2-40B4-BE49-F238E27FC236}">
                <a16:creationId xmlns:a16="http://schemas.microsoft.com/office/drawing/2014/main" id="{5F8FE267-65E1-45A0-AAA6-D14231368938}"/>
              </a:ext>
            </a:extLst>
          </p:cNvPr>
          <p:cNvCxnSpPr>
            <a:cxnSpLocks/>
          </p:cNvCxnSpPr>
          <p:nvPr/>
        </p:nvCxnSpPr>
        <p:spPr>
          <a:xfrm>
            <a:off x="6228301" y="2830291"/>
            <a:ext cx="915449" cy="17018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2E67BA6-0D33-42A3-AFB4-AD53ACF21B84}"/>
              </a:ext>
            </a:extLst>
          </p:cNvPr>
          <p:cNvSpPr txBox="1"/>
          <p:nvPr/>
        </p:nvSpPr>
        <p:spPr>
          <a:xfrm>
            <a:off x="9683016" y="1951905"/>
            <a:ext cx="1857676" cy="646331"/>
          </a:xfrm>
          <a:prstGeom prst="rect">
            <a:avLst/>
          </a:prstGeom>
          <a:noFill/>
        </p:spPr>
        <p:txBody>
          <a:bodyPr wrap="square" rtlCol="0">
            <a:spAutoFit/>
          </a:bodyPr>
          <a:lstStyle/>
          <a:p>
            <a:r>
              <a:rPr lang="en-US" dirty="0"/>
              <a:t>For S13360-3050CS</a:t>
            </a:r>
          </a:p>
        </p:txBody>
      </p:sp>
      <p:sp>
        <p:nvSpPr>
          <p:cNvPr id="24" name="TextBox 23">
            <a:extLst>
              <a:ext uri="{FF2B5EF4-FFF2-40B4-BE49-F238E27FC236}">
                <a16:creationId xmlns:a16="http://schemas.microsoft.com/office/drawing/2014/main" id="{724FBC97-55EB-4826-8EE5-85E5FE0A2FAB}"/>
              </a:ext>
            </a:extLst>
          </p:cNvPr>
          <p:cNvSpPr txBox="1"/>
          <p:nvPr/>
        </p:nvSpPr>
        <p:spPr>
          <a:xfrm>
            <a:off x="10122056" y="3428071"/>
            <a:ext cx="2029325" cy="1477328"/>
          </a:xfrm>
          <a:prstGeom prst="rect">
            <a:avLst/>
          </a:prstGeom>
          <a:noFill/>
        </p:spPr>
        <p:txBody>
          <a:bodyPr wrap="square" rtlCol="0">
            <a:spAutoFit/>
          </a:bodyPr>
          <a:lstStyle/>
          <a:p>
            <a:r>
              <a:rPr lang="en-US" dirty="0"/>
              <a:t>Would want to see if this is a generic scaling or is dependent on the model number</a:t>
            </a:r>
          </a:p>
        </p:txBody>
      </p:sp>
      <p:cxnSp>
        <p:nvCxnSpPr>
          <p:cNvPr id="27" name="Straight Arrow Connector 26">
            <a:extLst>
              <a:ext uri="{FF2B5EF4-FFF2-40B4-BE49-F238E27FC236}">
                <a16:creationId xmlns:a16="http://schemas.microsoft.com/office/drawing/2014/main" id="{ABBA0425-4D2B-47FC-912C-B628DEAD0AE7}"/>
              </a:ext>
            </a:extLst>
          </p:cNvPr>
          <p:cNvCxnSpPr>
            <a:cxnSpLocks/>
            <a:endCxn id="7" idx="2"/>
          </p:cNvCxnSpPr>
          <p:nvPr/>
        </p:nvCxnSpPr>
        <p:spPr>
          <a:xfrm flipH="1">
            <a:off x="7449777" y="2401227"/>
            <a:ext cx="1906380" cy="21376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EFACBB2-F136-4EDC-848A-4DC8BF13F2E3}"/>
              </a:ext>
            </a:extLst>
          </p:cNvPr>
          <p:cNvSpPr/>
          <p:nvPr/>
        </p:nvSpPr>
        <p:spPr>
          <a:xfrm>
            <a:off x="5857875" y="6324600"/>
            <a:ext cx="590550" cy="21066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8417C519-48BC-495A-BA9D-F4F75A90960E}"/>
              </a:ext>
            </a:extLst>
          </p:cNvPr>
          <p:cNvSpPr>
            <a:spLocks noGrp="1"/>
          </p:cNvSpPr>
          <p:nvPr>
            <p:ph type="sldNum" sz="quarter" idx="12"/>
          </p:nvPr>
        </p:nvSpPr>
        <p:spPr/>
        <p:txBody>
          <a:bodyPr/>
          <a:lstStyle/>
          <a:p>
            <a:fld id="{4C01D12C-74CB-41AB-A806-80E816F85481}" type="slidenum">
              <a:rPr lang="en-US" smtClean="0"/>
              <a:t>40</a:t>
            </a:fld>
            <a:endParaRPr lang="en-US"/>
          </a:p>
        </p:txBody>
      </p:sp>
    </p:spTree>
    <p:extLst>
      <p:ext uri="{BB962C8B-B14F-4D97-AF65-F5344CB8AC3E}">
        <p14:creationId xmlns:p14="http://schemas.microsoft.com/office/powerpoint/2010/main" val="29058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06A7-A038-48EB-8EF6-57F9A478F462}"/>
              </a:ext>
            </a:extLst>
          </p:cNvPr>
          <p:cNvSpPr>
            <a:spLocks noGrp="1"/>
          </p:cNvSpPr>
          <p:nvPr>
            <p:ph type="title"/>
          </p:nvPr>
        </p:nvSpPr>
        <p:spPr>
          <a:xfrm>
            <a:off x="447675" y="-171885"/>
            <a:ext cx="10515600" cy="1325563"/>
          </a:xfrm>
        </p:spPr>
        <p:txBody>
          <a:bodyPr/>
          <a:lstStyle/>
          <a:p>
            <a:r>
              <a:rPr lang="en-US" dirty="0"/>
              <a:t>Detector cartoon from Rey Cruz-Torres (LBNL)</a:t>
            </a:r>
          </a:p>
        </p:txBody>
      </p:sp>
      <p:grpSp>
        <p:nvGrpSpPr>
          <p:cNvPr id="3" name="Group 2">
            <a:extLst>
              <a:ext uri="{FF2B5EF4-FFF2-40B4-BE49-F238E27FC236}">
                <a16:creationId xmlns:a16="http://schemas.microsoft.com/office/drawing/2014/main" id="{428AC46C-E9AC-44B7-A7D4-E91C6E868CB9}"/>
              </a:ext>
            </a:extLst>
          </p:cNvPr>
          <p:cNvGrpSpPr/>
          <p:nvPr/>
        </p:nvGrpSpPr>
        <p:grpSpPr>
          <a:xfrm>
            <a:off x="838200" y="1003886"/>
            <a:ext cx="9429750" cy="3558589"/>
            <a:chOff x="247650" y="1061036"/>
            <a:chExt cx="11106150" cy="4543425"/>
          </a:xfrm>
        </p:grpSpPr>
        <p:pic>
          <p:nvPicPr>
            <p:cNvPr id="5" name="Picture 4">
              <a:extLst>
                <a:ext uri="{FF2B5EF4-FFF2-40B4-BE49-F238E27FC236}">
                  <a16:creationId xmlns:a16="http://schemas.microsoft.com/office/drawing/2014/main" id="{056470D6-1A0C-42F0-A0D7-123DB6EC3ADA}"/>
                </a:ext>
              </a:extLst>
            </p:cNvPr>
            <p:cNvPicPr>
              <a:picLocks noChangeAspect="1"/>
            </p:cNvPicPr>
            <p:nvPr/>
          </p:nvPicPr>
          <p:blipFill>
            <a:blip r:embed="rId2"/>
            <a:stretch>
              <a:fillRect/>
            </a:stretch>
          </p:blipFill>
          <p:spPr>
            <a:xfrm>
              <a:off x="247650" y="1061036"/>
              <a:ext cx="11106150" cy="4543425"/>
            </a:xfrm>
            <a:prstGeom prst="rect">
              <a:avLst/>
            </a:prstGeom>
          </p:spPr>
        </p:pic>
        <p:sp>
          <p:nvSpPr>
            <p:cNvPr id="6" name="Rectangle 5">
              <a:extLst>
                <a:ext uri="{FF2B5EF4-FFF2-40B4-BE49-F238E27FC236}">
                  <a16:creationId xmlns:a16="http://schemas.microsoft.com/office/drawing/2014/main" id="{1E395906-3AC2-4452-AED8-43FF4CF3747C}"/>
                </a:ext>
              </a:extLst>
            </p:cNvPr>
            <p:cNvSpPr/>
            <p:nvPr/>
          </p:nvSpPr>
          <p:spPr>
            <a:xfrm>
              <a:off x="3580599" y="3768145"/>
              <a:ext cx="3272589" cy="534348"/>
            </a:xfrm>
            <a:prstGeom prst="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FF0000"/>
                  </a:solidFill>
                </a:rPr>
                <a:t>Free Real Estate?</a:t>
              </a:r>
            </a:p>
          </p:txBody>
        </p:sp>
      </p:grpSp>
      <p:sp>
        <p:nvSpPr>
          <p:cNvPr id="7" name="TextBox 6">
            <a:extLst>
              <a:ext uri="{FF2B5EF4-FFF2-40B4-BE49-F238E27FC236}">
                <a16:creationId xmlns:a16="http://schemas.microsoft.com/office/drawing/2014/main" id="{7D314D4A-E054-4B0C-88D7-D755C2BA634B}"/>
              </a:ext>
            </a:extLst>
          </p:cNvPr>
          <p:cNvSpPr txBox="1"/>
          <p:nvPr/>
        </p:nvSpPr>
        <p:spPr>
          <a:xfrm>
            <a:off x="838201" y="4936144"/>
            <a:ext cx="9667874" cy="1477328"/>
          </a:xfrm>
          <a:prstGeom prst="rect">
            <a:avLst/>
          </a:prstGeom>
          <a:noFill/>
        </p:spPr>
        <p:txBody>
          <a:bodyPr wrap="square" rtlCol="0">
            <a:spAutoFit/>
          </a:bodyPr>
          <a:lstStyle/>
          <a:p>
            <a:r>
              <a:rPr lang="en-US" dirty="0"/>
              <a:t>The compact all-silicon design has enough space for a RICH in the barrel. The question is what kind of a design can accomplish &gt; 15 GeV/c pi/k separation with the tracks bending in the magnetic field.</a:t>
            </a:r>
            <a:br>
              <a:rPr lang="en-US" dirty="0"/>
            </a:br>
            <a:br>
              <a:rPr lang="en-US" dirty="0"/>
            </a:br>
            <a:r>
              <a:rPr lang="en-US" dirty="0"/>
              <a:t>In principle, a short O(40 cm) RICH could also be shoehorned into </a:t>
            </a:r>
            <a:r>
              <a:rPr lang="en-US" dirty="0" err="1"/>
              <a:t>sPHENIX</a:t>
            </a:r>
            <a:r>
              <a:rPr lang="en-US" dirty="0"/>
              <a:t>-like design if inner </a:t>
            </a:r>
            <a:r>
              <a:rPr lang="en-US" dirty="0" err="1"/>
              <a:t>HCal</a:t>
            </a:r>
            <a:r>
              <a:rPr lang="en-US" dirty="0"/>
              <a:t> is removed and </a:t>
            </a:r>
            <a:r>
              <a:rPr lang="en-US" dirty="0" err="1"/>
              <a:t>EMCal</a:t>
            </a:r>
            <a:r>
              <a:rPr lang="en-US" dirty="0"/>
              <a:t> is backed up to magnet.</a:t>
            </a:r>
          </a:p>
        </p:txBody>
      </p:sp>
      <p:sp>
        <p:nvSpPr>
          <p:cNvPr id="4" name="Slide Number Placeholder 3">
            <a:extLst>
              <a:ext uri="{FF2B5EF4-FFF2-40B4-BE49-F238E27FC236}">
                <a16:creationId xmlns:a16="http://schemas.microsoft.com/office/drawing/2014/main" id="{3D7DEFB1-FDB4-4F15-BF45-80EFF3526B19}"/>
              </a:ext>
            </a:extLst>
          </p:cNvPr>
          <p:cNvSpPr>
            <a:spLocks noGrp="1"/>
          </p:cNvSpPr>
          <p:nvPr>
            <p:ph type="sldNum" sz="quarter" idx="12"/>
          </p:nvPr>
        </p:nvSpPr>
        <p:spPr/>
        <p:txBody>
          <a:bodyPr/>
          <a:lstStyle/>
          <a:p>
            <a:fld id="{4C01D12C-74CB-41AB-A806-80E816F85481}" type="slidenum">
              <a:rPr lang="en-US" smtClean="0"/>
              <a:t>5</a:t>
            </a:fld>
            <a:endParaRPr lang="en-US"/>
          </a:p>
        </p:txBody>
      </p:sp>
    </p:spTree>
    <p:extLst>
      <p:ext uri="{BB962C8B-B14F-4D97-AF65-F5344CB8AC3E}">
        <p14:creationId xmlns:p14="http://schemas.microsoft.com/office/powerpoint/2010/main" val="106762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1CE1-097B-46D4-95EE-830998BBEB2A}"/>
              </a:ext>
            </a:extLst>
          </p:cNvPr>
          <p:cNvSpPr>
            <a:spLocks noGrp="1"/>
          </p:cNvSpPr>
          <p:nvPr>
            <p:ph type="title"/>
          </p:nvPr>
        </p:nvSpPr>
        <p:spPr>
          <a:xfrm>
            <a:off x="838200" y="-53975"/>
            <a:ext cx="10515600" cy="1325563"/>
          </a:xfrm>
        </p:spPr>
        <p:txBody>
          <a:bodyPr/>
          <a:lstStyle/>
          <a:p>
            <a:r>
              <a:rPr lang="en-US" dirty="0"/>
              <a:t>Ingredients/Considerations for a Barrel RICH*</a:t>
            </a:r>
          </a:p>
        </p:txBody>
      </p:sp>
      <p:graphicFrame>
        <p:nvGraphicFramePr>
          <p:cNvPr id="5" name="Table 5">
            <a:extLst>
              <a:ext uri="{FF2B5EF4-FFF2-40B4-BE49-F238E27FC236}">
                <a16:creationId xmlns:a16="http://schemas.microsoft.com/office/drawing/2014/main" id="{5191E525-C2F5-4CDF-9917-CDB8F0A1728A}"/>
              </a:ext>
            </a:extLst>
          </p:cNvPr>
          <p:cNvGraphicFramePr>
            <a:graphicFrameLocks noGrp="1"/>
          </p:cNvGraphicFramePr>
          <p:nvPr>
            <p:ph idx="1"/>
            <p:extLst>
              <p:ext uri="{D42A27DB-BD31-4B8C-83A1-F6EECF244321}">
                <p14:modId xmlns:p14="http://schemas.microsoft.com/office/powerpoint/2010/main" val="2498734180"/>
              </p:ext>
            </p:extLst>
          </p:nvPr>
        </p:nvGraphicFramePr>
        <p:xfrm>
          <a:off x="878176" y="1046480"/>
          <a:ext cx="10515597" cy="4701982"/>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420484046"/>
                    </a:ext>
                  </a:extLst>
                </a:gridCol>
                <a:gridCol w="3505199">
                  <a:extLst>
                    <a:ext uri="{9D8B030D-6E8A-4147-A177-3AD203B41FA5}">
                      <a16:colId xmlns:a16="http://schemas.microsoft.com/office/drawing/2014/main" val="3698377037"/>
                    </a:ext>
                  </a:extLst>
                </a:gridCol>
                <a:gridCol w="3505199">
                  <a:extLst>
                    <a:ext uri="{9D8B030D-6E8A-4147-A177-3AD203B41FA5}">
                      <a16:colId xmlns:a16="http://schemas.microsoft.com/office/drawing/2014/main" val="923024691"/>
                    </a:ext>
                  </a:extLst>
                </a:gridCol>
              </a:tblGrid>
              <a:tr h="1149048">
                <a:tc>
                  <a:txBody>
                    <a:bodyPr/>
                    <a:lstStyle/>
                    <a:p>
                      <a:r>
                        <a:rPr lang="en-US" dirty="0"/>
                        <a:t>Ingredient</a:t>
                      </a:r>
                    </a:p>
                  </a:txBody>
                  <a:tcPr/>
                </a:tc>
                <a:tc>
                  <a:txBody>
                    <a:bodyPr/>
                    <a:lstStyle/>
                    <a:p>
                      <a:r>
                        <a:rPr lang="en-US" dirty="0"/>
                        <a:t>DELPHI</a:t>
                      </a:r>
                    </a:p>
                  </a:txBody>
                  <a:tcPr/>
                </a:tc>
                <a:tc>
                  <a:txBody>
                    <a:bodyPr/>
                    <a:lstStyle/>
                    <a:p>
                      <a:r>
                        <a:rPr lang="en-US" dirty="0"/>
                        <a:t>EIC, as considered in this presentation</a:t>
                      </a:r>
                    </a:p>
                  </a:txBody>
                  <a:tcPr/>
                </a:tc>
                <a:extLst>
                  <a:ext uri="{0D108BD9-81ED-4DB2-BD59-A6C34878D82A}">
                    <a16:rowId xmlns:a16="http://schemas.microsoft.com/office/drawing/2014/main" val="2131577713"/>
                  </a:ext>
                </a:extLst>
              </a:tr>
              <a:tr h="665718">
                <a:tc>
                  <a:txBody>
                    <a:bodyPr/>
                    <a:lstStyle/>
                    <a:p>
                      <a:r>
                        <a:rPr lang="en-US" dirty="0"/>
                        <a:t>1. Magnetic Field</a:t>
                      </a:r>
                    </a:p>
                  </a:txBody>
                  <a:tcPr/>
                </a:tc>
                <a:tc>
                  <a:txBody>
                    <a:bodyPr/>
                    <a:lstStyle/>
                    <a:p>
                      <a:r>
                        <a:rPr lang="en-US" dirty="0"/>
                        <a:t>1.2T</a:t>
                      </a:r>
                    </a:p>
                  </a:txBody>
                  <a:tcPr/>
                </a:tc>
                <a:tc>
                  <a:txBody>
                    <a:bodyPr/>
                    <a:lstStyle/>
                    <a:p>
                      <a:r>
                        <a:rPr lang="en-US" dirty="0"/>
                        <a:t>1.5T or 3T</a:t>
                      </a:r>
                    </a:p>
                  </a:txBody>
                  <a:tcPr/>
                </a:tc>
                <a:extLst>
                  <a:ext uri="{0D108BD9-81ED-4DB2-BD59-A6C34878D82A}">
                    <a16:rowId xmlns:a16="http://schemas.microsoft.com/office/drawing/2014/main" val="570298566"/>
                  </a:ext>
                </a:extLst>
              </a:tr>
              <a:tr h="665718">
                <a:tc>
                  <a:txBody>
                    <a:bodyPr/>
                    <a:lstStyle/>
                    <a:p>
                      <a:r>
                        <a:rPr lang="en-US" dirty="0"/>
                        <a:t>2. Space</a:t>
                      </a:r>
                    </a:p>
                  </a:txBody>
                  <a:tcPr/>
                </a:tc>
                <a:tc>
                  <a:txBody>
                    <a:bodyPr/>
                    <a:lstStyle/>
                    <a:p>
                      <a:r>
                        <a:rPr lang="en-US" dirty="0"/>
                        <a:t>42 cm (gas)</a:t>
                      </a:r>
                    </a:p>
                  </a:txBody>
                  <a:tcPr/>
                </a:tc>
                <a:tc>
                  <a:txBody>
                    <a:bodyPr/>
                    <a:lstStyle/>
                    <a:p>
                      <a:r>
                        <a:rPr lang="en-US" dirty="0"/>
                        <a:t>~40-50 cm</a:t>
                      </a:r>
                    </a:p>
                  </a:txBody>
                  <a:tcPr/>
                </a:tc>
                <a:extLst>
                  <a:ext uri="{0D108BD9-81ED-4DB2-BD59-A6C34878D82A}">
                    <a16:rowId xmlns:a16="http://schemas.microsoft.com/office/drawing/2014/main" val="1263854358"/>
                  </a:ext>
                </a:extLst>
              </a:tr>
              <a:tr h="665718">
                <a:tc>
                  <a:txBody>
                    <a:bodyPr/>
                    <a:lstStyle/>
                    <a:p>
                      <a:r>
                        <a:rPr lang="en-US" dirty="0"/>
                        <a:t>3. Photodetector</a:t>
                      </a:r>
                    </a:p>
                  </a:txBody>
                  <a:tcPr/>
                </a:tc>
                <a:tc>
                  <a:txBody>
                    <a:bodyPr/>
                    <a:lstStyle/>
                    <a:p>
                      <a:r>
                        <a:rPr lang="en-US" dirty="0"/>
                        <a:t>TMAE TPC + MWPC</a:t>
                      </a:r>
                    </a:p>
                  </a:txBody>
                  <a:tcPr/>
                </a:tc>
                <a:tc>
                  <a:txBody>
                    <a:bodyPr/>
                    <a:lstStyle/>
                    <a:p>
                      <a:r>
                        <a:rPr lang="en-US" dirty="0" err="1"/>
                        <a:t>CsI</a:t>
                      </a:r>
                      <a:r>
                        <a:rPr lang="en-US" dirty="0"/>
                        <a:t> MPGD or </a:t>
                      </a:r>
                      <a:r>
                        <a:rPr lang="en-US" dirty="0" err="1"/>
                        <a:t>SiPM</a:t>
                      </a:r>
                      <a:endParaRPr lang="en-US" dirty="0"/>
                    </a:p>
                  </a:txBody>
                  <a:tcPr/>
                </a:tc>
                <a:extLst>
                  <a:ext uri="{0D108BD9-81ED-4DB2-BD59-A6C34878D82A}">
                    <a16:rowId xmlns:a16="http://schemas.microsoft.com/office/drawing/2014/main" val="3161260903"/>
                  </a:ext>
                </a:extLst>
              </a:tr>
              <a:tr h="777890">
                <a:tc>
                  <a:txBody>
                    <a:bodyPr/>
                    <a:lstStyle/>
                    <a:p>
                      <a:r>
                        <a:rPr lang="en-US" dirty="0"/>
                        <a:t>4. Dark Rate/Background</a:t>
                      </a:r>
                    </a:p>
                  </a:txBody>
                  <a:tcPr/>
                </a:tc>
                <a:tc>
                  <a:txBody>
                    <a:bodyPr/>
                    <a:lstStyle/>
                    <a:p>
                      <a:r>
                        <a:rPr lang="en-US" dirty="0"/>
                        <a:t>Ionization trail from particle tracks in TPC</a:t>
                      </a:r>
                    </a:p>
                  </a:txBody>
                  <a:tcPr/>
                </a:tc>
                <a:tc>
                  <a:txBody>
                    <a:bodyPr/>
                    <a:lstStyle/>
                    <a:p>
                      <a:r>
                        <a:rPr lang="en-US" dirty="0" err="1"/>
                        <a:t>SiPM</a:t>
                      </a:r>
                      <a:r>
                        <a:rPr lang="en-US" dirty="0"/>
                        <a:t> dark rate</a:t>
                      </a:r>
                    </a:p>
                  </a:txBody>
                  <a:tcPr/>
                </a:tc>
                <a:extLst>
                  <a:ext uri="{0D108BD9-81ED-4DB2-BD59-A6C34878D82A}">
                    <a16:rowId xmlns:a16="http://schemas.microsoft.com/office/drawing/2014/main" val="3861034580"/>
                  </a:ext>
                </a:extLst>
              </a:tr>
              <a:tr h="777890">
                <a:tc>
                  <a:txBody>
                    <a:bodyPr/>
                    <a:lstStyle/>
                    <a:p>
                      <a:r>
                        <a:rPr lang="en-US" dirty="0"/>
                        <a:t>5. Radiator</a:t>
                      </a:r>
                    </a:p>
                  </a:txBody>
                  <a:tcPr/>
                </a:tc>
                <a:tc>
                  <a:txBody>
                    <a:bodyPr/>
                    <a:lstStyle/>
                    <a:p>
                      <a:r>
                        <a:rPr lang="en-US" dirty="0"/>
                        <a:t>C5F12 @ 40°C</a:t>
                      </a:r>
                    </a:p>
                  </a:txBody>
                  <a:tcPr/>
                </a:tc>
                <a:tc>
                  <a:txBody>
                    <a:bodyPr/>
                    <a:lstStyle/>
                    <a:p>
                      <a:r>
                        <a:rPr lang="en-US" dirty="0"/>
                        <a:t>C4F10 or C3F8, pressurized and/or cooled. </a:t>
                      </a:r>
                    </a:p>
                  </a:txBody>
                  <a:tcPr/>
                </a:tc>
                <a:extLst>
                  <a:ext uri="{0D108BD9-81ED-4DB2-BD59-A6C34878D82A}">
                    <a16:rowId xmlns:a16="http://schemas.microsoft.com/office/drawing/2014/main" val="2245476019"/>
                  </a:ext>
                </a:extLst>
              </a:tr>
            </a:tbl>
          </a:graphicData>
        </a:graphic>
      </p:graphicFrame>
      <p:sp>
        <p:nvSpPr>
          <p:cNvPr id="4" name="Slide Number Placeholder 3">
            <a:extLst>
              <a:ext uri="{FF2B5EF4-FFF2-40B4-BE49-F238E27FC236}">
                <a16:creationId xmlns:a16="http://schemas.microsoft.com/office/drawing/2014/main" id="{88A0FB93-0ED1-46BC-96CD-51E31B3B775C}"/>
              </a:ext>
            </a:extLst>
          </p:cNvPr>
          <p:cNvSpPr>
            <a:spLocks noGrp="1"/>
          </p:cNvSpPr>
          <p:nvPr>
            <p:ph type="sldNum" sz="quarter" idx="12"/>
          </p:nvPr>
        </p:nvSpPr>
        <p:spPr/>
        <p:txBody>
          <a:bodyPr/>
          <a:lstStyle/>
          <a:p>
            <a:fld id="{4C01D12C-74CB-41AB-A806-80E816F85481}" type="slidenum">
              <a:rPr lang="en-US" smtClean="0"/>
              <a:t>6</a:t>
            </a:fld>
            <a:endParaRPr lang="en-US"/>
          </a:p>
        </p:txBody>
      </p:sp>
      <p:sp>
        <p:nvSpPr>
          <p:cNvPr id="6" name="TextBox 5">
            <a:extLst>
              <a:ext uri="{FF2B5EF4-FFF2-40B4-BE49-F238E27FC236}">
                <a16:creationId xmlns:a16="http://schemas.microsoft.com/office/drawing/2014/main" id="{39F212D0-E9E7-4E75-BAB8-E2A872662DD3}"/>
              </a:ext>
            </a:extLst>
          </p:cNvPr>
          <p:cNvSpPr txBox="1"/>
          <p:nvPr/>
        </p:nvSpPr>
        <p:spPr>
          <a:xfrm rot="10800000" flipH="1" flipV="1">
            <a:off x="1146753" y="5892581"/>
            <a:ext cx="9978445" cy="646331"/>
          </a:xfrm>
          <a:prstGeom prst="rect">
            <a:avLst/>
          </a:prstGeom>
          <a:noFill/>
        </p:spPr>
        <p:txBody>
          <a:bodyPr wrap="square" rtlCol="0">
            <a:spAutoFit/>
          </a:bodyPr>
          <a:lstStyle/>
          <a:p>
            <a:r>
              <a:rPr lang="en-US" dirty="0"/>
              <a:t>*Not an exhaustive list. These represent only the considerations currently implemented in our fast simulation.</a:t>
            </a:r>
          </a:p>
        </p:txBody>
      </p:sp>
    </p:spTree>
    <p:extLst>
      <p:ext uri="{BB962C8B-B14F-4D97-AF65-F5344CB8AC3E}">
        <p14:creationId xmlns:p14="http://schemas.microsoft.com/office/powerpoint/2010/main" val="303306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D0B0-159F-4DB8-A3AE-64F0E0848C40}"/>
              </a:ext>
            </a:extLst>
          </p:cNvPr>
          <p:cNvSpPr>
            <a:spLocks noGrp="1"/>
          </p:cNvSpPr>
          <p:nvPr>
            <p:ph type="title"/>
          </p:nvPr>
        </p:nvSpPr>
        <p:spPr>
          <a:xfrm>
            <a:off x="838200" y="-273050"/>
            <a:ext cx="10515600" cy="1325563"/>
          </a:xfrm>
        </p:spPr>
        <p:txBody>
          <a:bodyPr/>
          <a:lstStyle/>
          <a:p>
            <a:r>
              <a:rPr lang="en-US" dirty="0"/>
              <a:t>Limitations</a:t>
            </a:r>
          </a:p>
        </p:txBody>
      </p:sp>
      <p:sp>
        <p:nvSpPr>
          <p:cNvPr id="4" name="Slide Number Placeholder 3">
            <a:extLst>
              <a:ext uri="{FF2B5EF4-FFF2-40B4-BE49-F238E27FC236}">
                <a16:creationId xmlns:a16="http://schemas.microsoft.com/office/drawing/2014/main" id="{4BF06E34-5382-4049-AC33-47CB3BCC1DD2}"/>
              </a:ext>
            </a:extLst>
          </p:cNvPr>
          <p:cNvSpPr>
            <a:spLocks noGrp="1"/>
          </p:cNvSpPr>
          <p:nvPr>
            <p:ph type="sldNum" sz="quarter" idx="12"/>
          </p:nvPr>
        </p:nvSpPr>
        <p:spPr/>
        <p:txBody>
          <a:bodyPr/>
          <a:lstStyle/>
          <a:p>
            <a:fld id="{4C01D12C-74CB-41AB-A806-80E816F85481}" type="slidenum">
              <a:rPr lang="en-US" smtClean="0"/>
              <a:t>7</a:t>
            </a:fld>
            <a:endParaRPr lang="en-US"/>
          </a:p>
        </p:txBody>
      </p:sp>
      <p:graphicFrame>
        <p:nvGraphicFramePr>
          <p:cNvPr id="5" name="Table 5">
            <a:extLst>
              <a:ext uri="{FF2B5EF4-FFF2-40B4-BE49-F238E27FC236}">
                <a16:creationId xmlns:a16="http://schemas.microsoft.com/office/drawing/2014/main" id="{A3899338-ADA5-4B51-9825-52D53C101CA1}"/>
              </a:ext>
            </a:extLst>
          </p:cNvPr>
          <p:cNvGraphicFramePr>
            <a:graphicFrameLocks noGrp="1"/>
          </p:cNvGraphicFramePr>
          <p:nvPr>
            <p:ph idx="1"/>
            <p:extLst>
              <p:ext uri="{D42A27DB-BD31-4B8C-83A1-F6EECF244321}">
                <p14:modId xmlns:p14="http://schemas.microsoft.com/office/powerpoint/2010/main" val="1738224543"/>
              </p:ext>
            </p:extLst>
          </p:nvPr>
        </p:nvGraphicFramePr>
        <p:xfrm>
          <a:off x="723900" y="790575"/>
          <a:ext cx="10744200" cy="58801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3420484046"/>
                    </a:ext>
                  </a:extLst>
                </a:gridCol>
                <a:gridCol w="3581400">
                  <a:extLst>
                    <a:ext uri="{9D8B030D-6E8A-4147-A177-3AD203B41FA5}">
                      <a16:colId xmlns:a16="http://schemas.microsoft.com/office/drawing/2014/main" val="4138200346"/>
                    </a:ext>
                  </a:extLst>
                </a:gridCol>
                <a:gridCol w="3581400">
                  <a:extLst>
                    <a:ext uri="{9D8B030D-6E8A-4147-A177-3AD203B41FA5}">
                      <a16:colId xmlns:a16="http://schemas.microsoft.com/office/drawing/2014/main" val="923024691"/>
                    </a:ext>
                  </a:extLst>
                </a:gridCol>
              </a:tblGrid>
              <a:tr h="803970">
                <a:tc>
                  <a:txBody>
                    <a:bodyPr/>
                    <a:lstStyle/>
                    <a:p>
                      <a:r>
                        <a:rPr lang="en-US" dirty="0"/>
                        <a:t>Ingredient</a:t>
                      </a:r>
                    </a:p>
                  </a:txBody>
                  <a:tcPr/>
                </a:tc>
                <a:tc>
                  <a:txBody>
                    <a:bodyPr/>
                    <a:lstStyle/>
                    <a:p>
                      <a:r>
                        <a:rPr lang="en-US" dirty="0"/>
                        <a:t>Known limitations</a:t>
                      </a:r>
                    </a:p>
                  </a:txBody>
                  <a:tcPr/>
                </a:tc>
                <a:tc>
                  <a:txBody>
                    <a:bodyPr/>
                    <a:lstStyle/>
                    <a:p>
                      <a:r>
                        <a:rPr lang="en-US" dirty="0"/>
                        <a:t>Possible solution</a:t>
                      </a:r>
                    </a:p>
                  </a:txBody>
                  <a:tcPr/>
                </a:tc>
                <a:extLst>
                  <a:ext uri="{0D108BD9-81ED-4DB2-BD59-A6C34878D82A}">
                    <a16:rowId xmlns:a16="http://schemas.microsoft.com/office/drawing/2014/main" val="2131577713"/>
                  </a:ext>
                </a:extLst>
              </a:tr>
              <a:tr h="1017641">
                <a:tc>
                  <a:txBody>
                    <a:bodyPr/>
                    <a:lstStyle/>
                    <a:p>
                      <a:r>
                        <a:rPr lang="en-US" dirty="0"/>
                        <a:t>1. Magnetic Field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Larger bending of tracks in larger field means greater smearing of a ring. Strongly affects many photodetectors.</a:t>
                      </a:r>
                    </a:p>
                  </a:txBody>
                  <a:tcPr/>
                </a:tc>
                <a:tc>
                  <a:txBody>
                    <a:bodyPr/>
                    <a:lstStyle/>
                    <a:p>
                      <a:r>
                        <a:rPr lang="en-US" dirty="0"/>
                        <a:t>Decrease length of radiator</a:t>
                      </a:r>
                    </a:p>
                  </a:txBody>
                  <a:tcPr/>
                </a:tc>
                <a:extLst>
                  <a:ext uri="{0D108BD9-81ED-4DB2-BD59-A6C34878D82A}">
                    <a16:rowId xmlns:a16="http://schemas.microsoft.com/office/drawing/2014/main" val="570298566"/>
                  </a:ext>
                </a:extLst>
              </a:tr>
              <a:tr h="715102">
                <a:tc>
                  <a:txBody>
                    <a:bodyPr/>
                    <a:lstStyle/>
                    <a:p>
                      <a:r>
                        <a:rPr lang="en-US" dirty="0"/>
                        <a:t>2. Space</a:t>
                      </a:r>
                    </a:p>
                  </a:txBody>
                  <a:tcPr/>
                </a:tc>
                <a:tc>
                  <a:txBody>
                    <a:bodyPr/>
                    <a:lstStyle/>
                    <a:p>
                      <a:r>
                        <a:rPr lang="en-US" dirty="0"/>
                        <a:t>Short radiator will produce fewer photons</a:t>
                      </a:r>
                    </a:p>
                  </a:txBody>
                  <a:tcPr/>
                </a:tc>
                <a:tc>
                  <a:txBody>
                    <a:bodyPr/>
                    <a:lstStyle/>
                    <a:p>
                      <a:r>
                        <a:rPr lang="en-US" dirty="0"/>
                        <a:t>Pressurize gas</a:t>
                      </a:r>
                    </a:p>
                  </a:txBody>
                  <a:tcPr/>
                </a:tc>
                <a:extLst>
                  <a:ext uri="{0D108BD9-81ED-4DB2-BD59-A6C34878D82A}">
                    <a16:rowId xmlns:a16="http://schemas.microsoft.com/office/drawing/2014/main" val="1263854358"/>
                  </a:ext>
                </a:extLst>
              </a:tr>
              <a:tr h="715102">
                <a:tc>
                  <a:txBody>
                    <a:bodyPr/>
                    <a:lstStyle/>
                    <a:p>
                      <a:r>
                        <a:rPr lang="en-US" dirty="0"/>
                        <a:t>3. Photodetector</a:t>
                      </a:r>
                    </a:p>
                  </a:txBody>
                  <a:tcPr/>
                </a:tc>
                <a:tc>
                  <a:txBody>
                    <a:bodyPr/>
                    <a:lstStyle/>
                    <a:p>
                      <a:r>
                        <a:rPr lang="en-US" dirty="0"/>
                        <a:t>B-field tolerance, </a:t>
                      </a:r>
                      <a:r>
                        <a:rPr lang="en-US" dirty="0" err="1"/>
                        <a:t>SiPM</a:t>
                      </a:r>
                      <a:r>
                        <a:rPr lang="en-US" dirty="0"/>
                        <a:t> Dark rate, crosstalk, and rad hardness</a:t>
                      </a:r>
                    </a:p>
                  </a:txBody>
                  <a:tcPr/>
                </a:tc>
                <a:tc>
                  <a:txBody>
                    <a:bodyPr/>
                    <a:lstStyle/>
                    <a:p>
                      <a:r>
                        <a:rPr lang="en-US" dirty="0"/>
                        <a:t>Change temperature/voltage, Needs further R&amp;D</a:t>
                      </a:r>
                    </a:p>
                  </a:txBody>
                  <a:tcPr/>
                </a:tc>
                <a:extLst>
                  <a:ext uri="{0D108BD9-81ED-4DB2-BD59-A6C34878D82A}">
                    <a16:rowId xmlns:a16="http://schemas.microsoft.com/office/drawing/2014/main" val="3161260903"/>
                  </a:ext>
                </a:extLst>
              </a:tr>
              <a:tr h="715102">
                <a:tc>
                  <a:txBody>
                    <a:bodyPr/>
                    <a:lstStyle/>
                    <a:p>
                      <a:r>
                        <a:rPr lang="en-US" dirty="0"/>
                        <a:t>4. Radiator</a:t>
                      </a:r>
                    </a:p>
                  </a:txBody>
                  <a:tcPr/>
                </a:tc>
                <a:tc>
                  <a:txBody>
                    <a:bodyPr/>
                    <a:lstStyle/>
                    <a:p>
                      <a:r>
                        <a:rPr lang="en-US" dirty="0"/>
                        <a:t>Needs to have high momentum reach and produce enough photons</a:t>
                      </a:r>
                    </a:p>
                  </a:txBody>
                  <a:tcPr/>
                </a:tc>
                <a:tc>
                  <a:txBody>
                    <a:bodyPr/>
                    <a:lstStyle/>
                    <a:p>
                      <a:r>
                        <a:rPr lang="en-US" dirty="0"/>
                        <a:t>Heavy gas, pressurized</a:t>
                      </a:r>
                    </a:p>
                  </a:txBody>
                  <a:tcPr/>
                </a:tc>
                <a:extLst>
                  <a:ext uri="{0D108BD9-81ED-4DB2-BD59-A6C34878D82A}">
                    <a16:rowId xmlns:a16="http://schemas.microsoft.com/office/drawing/2014/main" val="2544772505"/>
                  </a:ext>
                </a:extLst>
              </a:tr>
              <a:tr h="827704">
                <a:tc>
                  <a:txBody>
                    <a:bodyPr/>
                    <a:lstStyle/>
                    <a:p>
                      <a:r>
                        <a:rPr lang="en-US" dirty="0"/>
                        <a:t>5. Dark Rate/Background</a:t>
                      </a:r>
                    </a:p>
                  </a:txBody>
                  <a:tcPr/>
                </a:tc>
                <a:tc>
                  <a:txBody>
                    <a:bodyPr/>
                    <a:lstStyle/>
                    <a:p>
                      <a:r>
                        <a:rPr lang="en-US" dirty="0" err="1"/>
                        <a:t>SiPM</a:t>
                      </a:r>
                      <a:r>
                        <a:rPr lang="en-US" dirty="0"/>
                        <a:t> dark rate is large, scintillation spectra in the visible unknown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Needs further R&amp;D</a:t>
                      </a:r>
                    </a:p>
                    <a:p>
                      <a:endParaRPr lang="en-US" dirty="0"/>
                    </a:p>
                  </a:txBody>
                  <a:tcPr/>
                </a:tc>
                <a:extLst>
                  <a:ext uri="{0D108BD9-81ED-4DB2-BD59-A6C34878D82A}">
                    <a16:rowId xmlns:a16="http://schemas.microsoft.com/office/drawing/2014/main" val="3861034580"/>
                  </a:ext>
                </a:extLst>
              </a:tr>
              <a:tr h="827704">
                <a:tc>
                  <a:txBody>
                    <a:bodyPr/>
                    <a:lstStyle/>
                    <a:p>
                      <a:r>
                        <a:rPr lang="en-US" dirty="0"/>
                        <a:t>6. Low momentum</a:t>
                      </a:r>
                    </a:p>
                  </a:txBody>
                  <a:tcPr/>
                </a:tc>
                <a:tc>
                  <a:txBody>
                    <a:bodyPr/>
                    <a:lstStyle/>
                    <a:p>
                      <a:r>
                        <a:rPr lang="en-US" dirty="0"/>
                        <a:t>Needs to be supplemented by low momentum PID</a:t>
                      </a:r>
                    </a:p>
                  </a:txBody>
                  <a:tcPr/>
                </a:tc>
                <a:tc>
                  <a:txBody>
                    <a:bodyPr/>
                    <a:lstStyle/>
                    <a:p>
                      <a:r>
                        <a:rPr lang="en-US" dirty="0"/>
                        <a:t>DIRC, </a:t>
                      </a:r>
                      <a:r>
                        <a:rPr lang="en-US" dirty="0" err="1"/>
                        <a:t>dE</a:t>
                      </a:r>
                      <a:r>
                        <a:rPr lang="en-US" dirty="0"/>
                        <a:t>/dx, </a:t>
                      </a:r>
                      <a:r>
                        <a:rPr lang="en-US" dirty="0" err="1"/>
                        <a:t>ToF</a:t>
                      </a:r>
                      <a:r>
                        <a:rPr lang="en-US" dirty="0"/>
                        <a:t>?</a:t>
                      </a:r>
                      <a:br>
                        <a:rPr lang="en-US" dirty="0"/>
                      </a:br>
                      <a:r>
                        <a:rPr lang="en-US" dirty="0"/>
                        <a:t>DIRC preferable to minimize gaps in positive pi/k separation</a:t>
                      </a:r>
                    </a:p>
                  </a:txBody>
                  <a:tcPr/>
                </a:tc>
                <a:extLst>
                  <a:ext uri="{0D108BD9-81ED-4DB2-BD59-A6C34878D82A}">
                    <a16:rowId xmlns:a16="http://schemas.microsoft.com/office/drawing/2014/main" val="2819066196"/>
                  </a:ext>
                </a:extLst>
              </a:tr>
            </a:tbl>
          </a:graphicData>
        </a:graphic>
      </p:graphicFrame>
    </p:spTree>
    <p:extLst>
      <p:ext uri="{BB962C8B-B14F-4D97-AF65-F5344CB8AC3E}">
        <p14:creationId xmlns:p14="http://schemas.microsoft.com/office/powerpoint/2010/main" val="329996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4393-7AD2-4F04-9E86-95FCA13CB445}"/>
              </a:ext>
            </a:extLst>
          </p:cNvPr>
          <p:cNvSpPr>
            <a:spLocks noGrp="1"/>
          </p:cNvSpPr>
          <p:nvPr>
            <p:ph type="title"/>
          </p:nvPr>
        </p:nvSpPr>
        <p:spPr>
          <a:xfrm>
            <a:off x="115505" y="-55982"/>
            <a:ext cx="10515600" cy="1325563"/>
          </a:xfrm>
        </p:spPr>
        <p:txBody>
          <a:bodyPr/>
          <a:lstStyle/>
          <a:p>
            <a:r>
              <a:rPr lang="en-US" dirty="0"/>
              <a:t>Bending </a:t>
            </a:r>
            <a:br>
              <a:rPr lang="en-US" dirty="0"/>
            </a:br>
            <a:r>
              <a:rPr lang="en-US" dirty="0"/>
              <a:t>Geometry</a:t>
            </a:r>
          </a:p>
        </p:txBody>
      </p:sp>
      <p:sp>
        <p:nvSpPr>
          <p:cNvPr id="4" name="Oval 3">
            <a:extLst>
              <a:ext uri="{FF2B5EF4-FFF2-40B4-BE49-F238E27FC236}">
                <a16:creationId xmlns:a16="http://schemas.microsoft.com/office/drawing/2014/main" id="{BA45466B-0C98-41D5-9380-EAC803761F5B}"/>
              </a:ext>
            </a:extLst>
          </p:cNvPr>
          <p:cNvSpPr/>
          <p:nvPr/>
        </p:nvSpPr>
        <p:spPr>
          <a:xfrm>
            <a:off x="115505" y="2895564"/>
            <a:ext cx="2772074" cy="2465708"/>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03D50ACF-1043-4AB1-AB16-2972A1200799}"/>
              </a:ext>
            </a:extLst>
          </p:cNvPr>
          <p:cNvSpPr/>
          <p:nvPr/>
        </p:nvSpPr>
        <p:spPr>
          <a:xfrm>
            <a:off x="556784" y="3296634"/>
            <a:ext cx="1870266" cy="1663567"/>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269BA82F-1D11-44AF-B3AA-96BF108008E7}"/>
              </a:ext>
            </a:extLst>
          </p:cNvPr>
          <p:cNvSpPr/>
          <p:nvPr/>
        </p:nvSpPr>
        <p:spPr>
          <a:xfrm>
            <a:off x="1411828" y="1862529"/>
            <a:ext cx="5094850" cy="453177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02798FDA-40FC-4457-9525-04954E68F343}"/>
              </a:ext>
            </a:extLst>
          </p:cNvPr>
          <p:cNvSpPr/>
          <p:nvPr/>
        </p:nvSpPr>
        <p:spPr>
          <a:xfrm>
            <a:off x="1357159" y="4055320"/>
            <a:ext cx="102794" cy="10279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DCA6C96-9922-466E-9D05-6B75E14467A0}"/>
              </a:ext>
            </a:extLst>
          </p:cNvPr>
          <p:cNvSpPr txBox="1"/>
          <p:nvPr/>
        </p:nvSpPr>
        <p:spPr>
          <a:xfrm>
            <a:off x="955314" y="4167739"/>
            <a:ext cx="1175083" cy="369332"/>
          </a:xfrm>
          <a:prstGeom prst="rect">
            <a:avLst/>
          </a:prstGeom>
          <a:noFill/>
        </p:spPr>
        <p:txBody>
          <a:bodyPr wrap="square" rtlCol="0">
            <a:spAutoFit/>
          </a:bodyPr>
          <a:lstStyle/>
          <a:p>
            <a:r>
              <a:rPr lang="en-US" dirty="0">
                <a:solidFill>
                  <a:schemeClr val="accent2"/>
                </a:solidFill>
              </a:rPr>
              <a:t>Vertex</a:t>
            </a:r>
          </a:p>
        </p:txBody>
      </p:sp>
      <p:sp>
        <p:nvSpPr>
          <p:cNvPr id="12" name="TextBox 11">
            <a:extLst>
              <a:ext uri="{FF2B5EF4-FFF2-40B4-BE49-F238E27FC236}">
                <a16:creationId xmlns:a16="http://schemas.microsoft.com/office/drawing/2014/main" id="{CDCD1303-23DA-4524-834C-5DB2FD5CE0BE}"/>
              </a:ext>
            </a:extLst>
          </p:cNvPr>
          <p:cNvSpPr txBox="1"/>
          <p:nvPr/>
        </p:nvSpPr>
        <p:spPr>
          <a:xfrm>
            <a:off x="3263773" y="1972234"/>
            <a:ext cx="1635486" cy="923330"/>
          </a:xfrm>
          <a:prstGeom prst="rect">
            <a:avLst/>
          </a:prstGeom>
          <a:noFill/>
        </p:spPr>
        <p:txBody>
          <a:bodyPr wrap="square" rtlCol="0">
            <a:spAutoFit/>
          </a:bodyPr>
          <a:lstStyle/>
          <a:p>
            <a:r>
              <a:rPr lang="en-US" dirty="0">
                <a:solidFill>
                  <a:schemeClr val="accent2"/>
                </a:solidFill>
              </a:rPr>
              <a:t>Particle Trajectory in </a:t>
            </a:r>
          </a:p>
          <a:p>
            <a:r>
              <a:rPr lang="en-US" dirty="0">
                <a:solidFill>
                  <a:schemeClr val="accent2"/>
                </a:solidFill>
              </a:rPr>
              <a:t>x-y plane</a:t>
            </a:r>
          </a:p>
        </p:txBody>
      </p:sp>
      <p:sp>
        <p:nvSpPr>
          <p:cNvPr id="14" name="TextBox 13">
            <a:extLst>
              <a:ext uri="{FF2B5EF4-FFF2-40B4-BE49-F238E27FC236}">
                <a16:creationId xmlns:a16="http://schemas.microsoft.com/office/drawing/2014/main" id="{C129D519-1C43-40DA-B94C-84168F43573D}"/>
              </a:ext>
            </a:extLst>
          </p:cNvPr>
          <p:cNvSpPr txBox="1"/>
          <p:nvPr/>
        </p:nvSpPr>
        <p:spPr>
          <a:xfrm>
            <a:off x="-4884" y="2599653"/>
            <a:ext cx="2171287" cy="369332"/>
          </a:xfrm>
          <a:prstGeom prst="rect">
            <a:avLst/>
          </a:prstGeom>
          <a:noFill/>
        </p:spPr>
        <p:txBody>
          <a:bodyPr wrap="square" rtlCol="0">
            <a:spAutoFit/>
          </a:bodyPr>
          <a:lstStyle/>
          <a:p>
            <a:r>
              <a:rPr lang="en-US" dirty="0">
                <a:solidFill>
                  <a:schemeClr val="accent1"/>
                </a:solidFill>
              </a:rPr>
              <a:t>RICH boundaries</a:t>
            </a:r>
          </a:p>
        </p:txBody>
      </p:sp>
      <p:sp>
        <p:nvSpPr>
          <p:cNvPr id="17" name="Isosceles Triangle 16">
            <a:extLst>
              <a:ext uri="{FF2B5EF4-FFF2-40B4-BE49-F238E27FC236}">
                <a16:creationId xmlns:a16="http://schemas.microsoft.com/office/drawing/2014/main" id="{891A3D0F-5401-43EB-AB32-DDB91099F3C2}"/>
              </a:ext>
            </a:extLst>
          </p:cNvPr>
          <p:cNvSpPr/>
          <p:nvPr/>
        </p:nvSpPr>
        <p:spPr>
          <a:xfrm>
            <a:off x="1367686" y="3296634"/>
            <a:ext cx="2713830" cy="831782"/>
          </a:xfrm>
          <a:prstGeom prst="triangle">
            <a:avLst>
              <a:gd name="adj" fmla="val 8273"/>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7A2992E-435D-42D0-87E3-09F281C39A5F}"/>
              </a:ext>
            </a:extLst>
          </p:cNvPr>
          <p:cNvSpPr/>
          <p:nvPr/>
        </p:nvSpPr>
        <p:spPr>
          <a:xfrm>
            <a:off x="1411828" y="2934887"/>
            <a:ext cx="2713830" cy="1191106"/>
          </a:xfrm>
          <a:prstGeom prst="triangle">
            <a:avLst>
              <a:gd name="adj" fmla="val 14302"/>
            </a:avLst>
          </a:prstGeom>
          <a:noFill/>
          <a:ln w="28575">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95DD5E18-2C80-486C-A5FB-B28E92645A94}"/>
              </a:ext>
            </a:extLst>
          </p:cNvPr>
          <p:cNvSpPr txBox="1"/>
          <p:nvPr/>
        </p:nvSpPr>
        <p:spPr>
          <a:xfrm>
            <a:off x="115505" y="1757336"/>
            <a:ext cx="2019368" cy="738664"/>
          </a:xfrm>
          <a:prstGeom prst="rect">
            <a:avLst/>
          </a:prstGeom>
          <a:noFill/>
        </p:spPr>
        <p:txBody>
          <a:bodyPr wrap="square" rtlCol="0">
            <a:spAutoFit/>
          </a:bodyPr>
          <a:lstStyle/>
          <a:p>
            <a:r>
              <a:rPr lang="en-US" sz="1400" dirty="0"/>
              <a:t>Need to find the change in angle of a particle as it passes through the RICH</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F618331-492A-41C1-AAAC-A8FFBCC3B624}"/>
                  </a:ext>
                </a:extLst>
              </p:cNvPr>
              <p:cNvSpPr txBox="1"/>
              <p:nvPr/>
            </p:nvSpPr>
            <p:spPr>
              <a:xfrm>
                <a:off x="2636755" y="2924814"/>
                <a:ext cx="3251134" cy="669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𝐺𝑒𝑉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den>
                      </m:f>
                    </m:oMath>
                  </m:oMathPara>
                </a14:m>
                <a:br>
                  <a:rPr lang="en-US" b="0" i="1" dirty="0">
                    <a:latin typeface="Cambria Math" panose="02040503050406030204" pitchFamily="18" charset="0"/>
                    <a:ea typeface="Cambria Math" panose="02040503050406030204" pitchFamily="18" charset="0"/>
                  </a:rPr>
                </a:br>
                <a:endParaRPr lang="en-US" dirty="0"/>
              </a:p>
            </p:txBody>
          </p:sp>
        </mc:Choice>
        <mc:Fallback xmlns="">
          <p:sp>
            <p:nvSpPr>
              <p:cNvPr id="21" name="TextBox 20">
                <a:extLst>
                  <a:ext uri="{FF2B5EF4-FFF2-40B4-BE49-F238E27FC236}">
                    <a16:creationId xmlns:a16="http://schemas.microsoft.com/office/drawing/2014/main" id="{9F618331-492A-41C1-AAAC-A8FFBCC3B624}"/>
                  </a:ext>
                </a:extLst>
              </p:cNvPr>
              <p:cNvSpPr txBox="1">
                <a:spLocks noRot="1" noChangeAspect="1" noMove="1" noResize="1" noEditPoints="1" noAdjustHandles="1" noChangeArrowheads="1" noChangeShapeType="1" noTextEdit="1"/>
              </p:cNvSpPr>
              <p:nvPr/>
            </p:nvSpPr>
            <p:spPr>
              <a:xfrm>
                <a:off x="2636755" y="2924814"/>
                <a:ext cx="3251134" cy="6691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3B0A037-4BEC-469E-B0DC-BC7B43DFBAD5}"/>
                  </a:ext>
                </a:extLst>
              </p:cNvPr>
              <p:cNvSpPr txBox="1"/>
              <p:nvPr/>
            </p:nvSpPr>
            <p:spPr>
              <a:xfrm>
                <a:off x="2669753" y="4570794"/>
                <a:ext cx="3977751" cy="871329"/>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𝑐𝑜𝑠</m:t>
                        </m:r>
                      </m:e>
                      <m:sup>
                        <m:r>
                          <a:rPr lang="en-US" b="0" i="1" smtClean="0">
                            <a:latin typeface="Cambria Math" panose="02040503050406030204" pitchFamily="18" charset="0"/>
                            <a:ea typeface="Cambria Math" panose="02040503050406030204" pitchFamily="18" charset="0"/>
                          </a:rPr>
                          <m:t>−1</m:t>
                        </m:r>
                      </m:sup>
                    </m:sSup>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2</m:t>
                                </m:r>
                              </m:sup>
                            </m:sSub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den>
                        </m:f>
                      </m:e>
                    </m:d>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𝑐𝑜𝑠</m:t>
                        </m:r>
                      </m:e>
                      <m:sup>
                        <m:r>
                          <a:rPr lang="en-US" b="0" i="1" smtClean="0">
                            <a:latin typeface="Cambria Math" panose="02040503050406030204" pitchFamily="18" charset="0"/>
                            <a:ea typeface="Cambria Math" panose="02040503050406030204" pitchFamily="18" charset="0"/>
                          </a:rPr>
                          <m:t>−1</m:t>
                        </m:r>
                      </m:sup>
                    </m:sSup>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den>
                        </m:f>
                      </m:e>
                    </m:d>
                  </m:oMath>
                </a14:m>
                <a:br>
                  <a:rPr lang="en-US" b="0" i="1" dirty="0">
                    <a:latin typeface="Cambria Math" panose="02040503050406030204" pitchFamily="18" charset="0"/>
                    <a:ea typeface="Cambria Math" panose="02040503050406030204" pitchFamily="18" charset="0"/>
                  </a:rPr>
                </a:br>
                <a:endParaRPr lang="en-US" dirty="0"/>
              </a:p>
            </p:txBody>
          </p:sp>
        </mc:Choice>
        <mc:Fallback xmlns="">
          <p:sp>
            <p:nvSpPr>
              <p:cNvPr id="23" name="TextBox 22">
                <a:extLst>
                  <a:ext uri="{FF2B5EF4-FFF2-40B4-BE49-F238E27FC236}">
                    <a16:creationId xmlns:a16="http://schemas.microsoft.com/office/drawing/2014/main" id="{03B0A037-4BEC-469E-B0DC-BC7B43DFBAD5}"/>
                  </a:ext>
                </a:extLst>
              </p:cNvPr>
              <p:cNvSpPr txBox="1">
                <a:spLocks noRot="1" noChangeAspect="1" noMove="1" noResize="1" noEditPoints="1" noAdjustHandles="1" noChangeArrowheads="1" noChangeShapeType="1" noTextEdit="1"/>
              </p:cNvSpPr>
              <p:nvPr/>
            </p:nvSpPr>
            <p:spPr>
              <a:xfrm>
                <a:off x="2669753" y="4570794"/>
                <a:ext cx="3977751" cy="871329"/>
              </a:xfrm>
              <a:prstGeom prst="rect">
                <a:avLst/>
              </a:prstGeom>
              <a:blipFill>
                <a:blip r:embed="rId3"/>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B1677BB0-2011-484C-9362-5314E0198A66}"/>
              </a:ext>
            </a:extLst>
          </p:cNvPr>
          <p:cNvCxnSpPr>
            <a:cxnSpLocks/>
          </p:cNvCxnSpPr>
          <p:nvPr/>
        </p:nvCxnSpPr>
        <p:spPr>
          <a:xfrm flipV="1">
            <a:off x="2972948" y="3946357"/>
            <a:ext cx="309146" cy="808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B00078A1-12D7-4C5D-A02F-B46FCD10DF35}"/>
              </a:ext>
            </a:extLst>
          </p:cNvPr>
          <p:cNvSpPr/>
          <p:nvPr/>
        </p:nvSpPr>
        <p:spPr>
          <a:xfrm flipH="1">
            <a:off x="3282214" y="3746092"/>
            <a:ext cx="162025" cy="20026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B8F0970-9E2C-4A7E-A8BA-3F11B75C5D4C}"/>
              </a:ext>
            </a:extLst>
          </p:cNvPr>
          <p:cNvCxnSpPr>
            <a:stCxn id="17" idx="2"/>
          </p:cNvCxnSpPr>
          <p:nvPr/>
        </p:nvCxnSpPr>
        <p:spPr>
          <a:xfrm flipH="1" flipV="1">
            <a:off x="664143" y="3746092"/>
            <a:ext cx="703543" cy="382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C109E6B-2B6C-4724-A083-59F7FE89C3B2}"/>
              </a:ext>
            </a:extLst>
          </p:cNvPr>
          <p:cNvCxnSpPr>
            <a:cxnSpLocks/>
            <a:stCxn id="19" idx="2"/>
          </p:cNvCxnSpPr>
          <p:nvPr/>
        </p:nvCxnSpPr>
        <p:spPr>
          <a:xfrm flipH="1" flipV="1">
            <a:off x="955196" y="3003083"/>
            <a:ext cx="456632" cy="1122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B0CDD02-B12C-484F-9841-C9E937332750}"/>
              </a:ext>
            </a:extLst>
          </p:cNvPr>
          <p:cNvSpPr txBox="1"/>
          <p:nvPr/>
        </p:nvSpPr>
        <p:spPr>
          <a:xfrm>
            <a:off x="578774" y="2865866"/>
            <a:ext cx="412718" cy="369332"/>
          </a:xfrm>
          <a:prstGeom prst="rect">
            <a:avLst/>
          </a:prstGeom>
          <a:noFill/>
        </p:spPr>
        <p:txBody>
          <a:bodyPr wrap="square" rtlCol="0">
            <a:spAutoFit/>
          </a:bodyPr>
          <a:lstStyle/>
          <a:p>
            <a:r>
              <a:rPr lang="en-US" dirty="0"/>
              <a:t>r</a:t>
            </a:r>
            <a:r>
              <a:rPr lang="en-US" baseline="-25000" dirty="0"/>
              <a:t>2</a:t>
            </a:r>
            <a:endParaRPr lang="en-US" dirty="0"/>
          </a:p>
        </p:txBody>
      </p:sp>
      <p:sp>
        <p:nvSpPr>
          <p:cNvPr id="37" name="TextBox 36">
            <a:extLst>
              <a:ext uri="{FF2B5EF4-FFF2-40B4-BE49-F238E27FC236}">
                <a16:creationId xmlns:a16="http://schemas.microsoft.com/office/drawing/2014/main" id="{A4F8373E-F446-4365-A81E-49D65E46221B}"/>
              </a:ext>
            </a:extLst>
          </p:cNvPr>
          <p:cNvSpPr txBox="1"/>
          <p:nvPr/>
        </p:nvSpPr>
        <p:spPr>
          <a:xfrm>
            <a:off x="288308" y="3656177"/>
            <a:ext cx="412718" cy="369332"/>
          </a:xfrm>
          <a:prstGeom prst="rect">
            <a:avLst/>
          </a:prstGeom>
          <a:noFill/>
        </p:spPr>
        <p:txBody>
          <a:bodyPr wrap="square" rtlCol="0">
            <a:spAutoFit/>
          </a:bodyPr>
          <a:lstStyle/>
          <a:p>
            <a:r>
              <a:rPr lang="en-US" dirty="0"/>
              <a:t>r</a:t>
            </a:r>
            <a:r>
              <a:rPr lang="en-US" baseline="-25000" dirty="0"/>
              <a:t>1</a:t>
            </a:r>
            <a:endParaRPr lang="en-US" dirty="0"/>
          </a:p>
        </p:txBody>
      </p:sp>
      <p:grpSp>
        <p:nvGrpSpPr>
          <p:cNvPr id="76" name="Group 75">
            <a:extLst>
              <a:ext uri="{FF2B5EF4-FFF2-40B4-BE49-F238E27FC236}">
                <a16:creationId xmlns:a16="http://schemas.microsoft.com/office/drawing/2014/main" id="{0939FA05-A91B-45AD-AC88-FFDE9FA99C6B}"/>
              </a:ext>
            </a:extLst>
          </p:cNvPr>
          <p:cNvGrpSpPr/>
          <p:nvPr/>
        </p:nvGrpSpPr>
        <p:grpSpPr>
          <a:xfrm>
            <a:off x="2972948" y="287001"/>
            <a:ext cx="1576510" cy="1030744"/>
            <a:chOff x="7952881" y="828462"/>
            <a:chExt cx="2567722" cy="1663568"/>
          </a:xfrm>
        </p:grpSpPr>
        <p:sp>
          <p:nvSpPr>
            <p:cNvPr id="57" name="Oval 56">
              <a:extLst>
                <a:ext uri="{FF2B5EF4-FFF2-40B4-BE49-F238E27FC236}">
                  <a16:creationId xmlns:a16="http://schemas.microsoft.com/office/drawing/2014/main" id="{930206B4-DDD6-40CF-AAEE-9996BED872B7}"/>
                </a:ext>
              </a:extLst>
            </p:cNvPr>
            <p:cNvSpPr/>
            <p:nvPr/>
          </p:nvSpPr>
          <p:spPr>
            <a:xfrm>
              <a:off x="7952881" y="828462"/>
              <a:ext cx="1870266" cy="1663567"/>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Oval 58">
              <a:extLst>
                <a:ext uri="{FF2B5EF4-FFF2-40B4-BE49-F238E27FC236}">
                  <a16:creationId xmlns:a16="http://schemas.microsoft.com/office/drawing/2014/main" id="{5A0B1475-5691-4A74-A21C-8AABF1FA7BD9}"/>
                </a:ext>
              </a:extLst>
            </p:cNvPr>
            <p:cNvSpPr/>
            <p:nvPr/>
          </p:nvSpPr>
          <p:spPr>
            <a:xfrm>
              <a:off x="8068384" y="828462"/>
              <a:ext cx="1870266" cy="1663567"/>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Oval 60">
              <a:extLst>
                <a:ext uri="{FF2B5EF4-FFF2-40B4-BE49-F238E27FC236}">
                  <a16:creationId xmlns:a16="http://schemas.microsoft.com/office/drawing/2014/main" id="{1BDA83B6-1BBD-48CE-9EE3-7408A786510A}"/>
                </a:ext>
              </a:extLst>
            </p:cNvPr>
            <p:cNvSpPr/>
            <p:nvPr/>
          </p:nvSpPr>
          <p:spPr>
            <a:xfrm>
              <a:off x="8213200" y="828463"/>
              <a:ext cx="1870266" cy="1663567"/>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Oval 62">
              <a:extLst>
                <a:ext uri="{FF2B5EF4-FFF2-40B4-BE49-F238E27FC236}">
                  <a16:creationId xmlns:a16="http://schemas.microsoft.com/office/drawing/2014/main" id="{243D279C-2259-48F7-A8E7-A9D3BE5F9976}"/>
                </a:ext>
              </a:extLst>
            </p:cNvPr>
            <p:cNvSpPr/>
            <p:nvPr/>
          </p:nvSpPr>
          <p:spPr>
            <a:xfrm>
              <a:off x="8358016" y="828463"/>
              <a:ext cx="1870266" cy="1663567"/>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Oval 64">
              <a:extLst>
                <a:ext uri="{FF2B5EF4-FFF2-40B4-BE49-F238E27FC236}">
                  <a16:creationId xmlns:a16="http://schemas.microsoft.com/office/drawing/2014/main" id="{314C65DB-0F99-4AC9-9C9D-514549BA2A68}"/>
                </a:ext>
              </a:extLst>
            </p:cNvPr>
            <p:cNvSpPr/>
            <p:nvPr/>
          </p:nvSpPr>
          <p:spPr>
            <a:xfrm>
              <a:off x="8510416" y="828463"/>
              <a:ext cx="1870266" cy="1663567"/>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Oval 66">
              <a:extLst>
                <a:ext uri="{FF2B5EF4-FFF2-40B4-BE49-F238E27FC236}">
                  <a16:creationId xmlns:a16="http://schemas.microsoft.com/office/drawing/2014/main" id="{D2A1958F-3C0D-4FE6-AA3D-7CF2E78D6DBB}"/>
                </a:ext>
              </a:extLst>
            </p:cNvPr>
            <p:cNvSpPr/>
            <p:nvPr/>
          </p:nvSpPr>
          <p:spPr>
            <a:xfrm>
              <a:off x="8650337" y="828463"/>
              <a:ext cx="1870266" cy="1663567"/>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EE818CD-9058-45A6-AF49-7D178FC72217}"/>
                  </a:ext>
                </a:extLst>
              </p:cNvPr>
              <p:cNvSpPr txBox="1"/>
              <p:nvPr/>
            </p:nvSpPr>
            <p:spPr>
              <a:xfrm>
                <a:off x="4658628" y="290284"/>
                <a:ext cx="2739392" cy="1169551"/>
              </a:xfrm>
              <a:prstGeom prst="rect">
                <a:avLst/>
              </a:prstGeom>
              <a:noFill/>
            </p:spPr>
            <p:txBody>
              <a:bodyPr wrap="square" rtlCol="0">
                <a:spAutoFit/>
              </a:bodyPr>
              <a:lstStyle/>
              <a:p>
                <a:r>
                  <a:rPr lang="en-US" sz="1400" dirty="0"/>
                  <a:t>Toy model of how Cherenkov rings will look on the detector plane.</a:t>
                </a:r>
              </a:p>
              <a:p>
                <a:r>
                  <a:rPr lang="en-US" sz="1400" dirty="0"/>
                  <a:t>Approximated in MC as a uniform distribution ranging from 0 to </a:t>
                </a:r>
                <a14:m>
                  <m:oMath xmlns:m="http://schemas.openxmlformats.org/officeDocument/2006/math">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𝜑</m:t>
                    </m:r>
                    <m:r>
                      <a:rPr lang="en-US" sz="1400" b="0" i="1" smtClean="0">
                        <a:latin typeface="Cambria Math" panose="02040503050406030204" pitchFamily="18" charset="0"/>
                        <a:ea typeface="Cambria Math" panose="02040503050406030204" pitchFamily="18" charset="0"/>
                      </a:rPr>
                      <m:t>/2,</m:t>
                    </m:r>
                  </m:oMath>
                </a14:m>
                <a:r>
                  <a:rPr lang="en-US" sz="1400" dirty="0"/>
                  <a:t>  multiplied by cos(</a:t>
                </a: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𝑐</m:t>
                        </m:r>
                      </m:sub>
                    </m:sSub>
                  </m:oMath>
                </a14:m>
                <a:r>
                  <a:rPr lang="en-US" sz="1400" dirty="0"/>
                  <a:t>)</a:t>
                </a:r>
              </a:p>
            </p:txBody>
          </p:sp>
        </mc:Choice>
        <mc:Fallback xmlns="">
          <p:sp>
            <p:nvSpPr>
              <p:cNvPr id="74" name="TextBox 73">
                <a:extLst>
                  <a:ext uri="{FF2B5EF4-FFF2-40B4-BE49-F238E27FC236}">
                    <a16:creationId xmlns:a16="http://schemas.microsoft.com/office/drawing/2014/main" id="{0EE818CD-9058-45A6-AF49-7D178FC72217}"/>
                  </a:ext>
                </a:extLst>
              </p:cNvPr>
              <p:cNvSpPr txBox="1">
                <a:spLocks noRot="1" noChangeAspect="1" noMove="1" noResize="1" noEditPoints="1" noAdjustHandles="1" noChangeArrowheads="1" noChangeShapeType="1" noTextEdit="1"/>
              </p:cNvSpPr>
              <p:nvPr/>
            </p:nvSpPr>
            <p:spPr>
              <a:xfrm>
                <a:off x="4658628" y="290284"/>
                <a:ext cx="2739392" cy="1169551"/>
              </a:xfrm>
              <a:prstGeom prst="rect">
                <a:avLst/>
              </a:prstGeom>
              <a:blipFill>
                <a:blip r:embed="rId4"/>
                <a:stretch>
                  <a:fillRect l="-667" t="-1047" b="-4712"/>
                </a:stretch>
              </a:blipFill>
            </p:spPr>
            <p:txBody>
              <a:bodyPr/>
              <a:lstStyle/>
              <a:p>
                <a:r>
                  <a:rPr lang="en-US">
                    <a:noFill/>
                  </a:rPr>
                  <a:t> </a:t>
                </a:r>
              </a:p>
            </p:txBody>
          </p:sp>
        </mc:Fallback>
      </mc:AlternateContent>
      <p:graphicFrame>
        <p:nvGraphicFramePr>
          <p:cNvPr id="78" name="Table 75">
            <a:extLst>
              <a:ext uri="{FF2B5EF4-FFF2-40B4-BE49-F238E27FC236}">
                <a16:creationId xmlns:a16="http://schemas.microsoft.com/office/drawing/2014/main" id="{A682E82D-82F9-4F0A-98D3-F9AEECC77856}"/>
              </a:ext>
            </a:extLst>
          </p:cNvPr>
          <p:cNvGraphicFramePr>
            <a:graphicFrameLocks noGrp="1"/>
          </p:cNvGraphicFramePr>
          <p:nvPr/>
        </p:nvGraphicFramePr>
        <p:xfrm>
          <a:off x="6826182" y="2936474"/>
          <a:ext cx="4944624" cy="2758774"/>
        </p:xfrm>
        <a:graphic>
          <a:graphicData uri="http://schemas.openxmlformats.org/drawingml/2006/table">
            <a:tbl>
              <a:tblPr firstRow="1" bandRow="1">
                <a:tableStyleId>{5C22544A-7EE6-4342-B048-85BDC9FD1C3A}</a:tableStyleId>
              </a:tblPr>
              <a:tblGrid>
                <a:gridCol w="2472312">
                  <a:extLst>
                    <a:ext uri="{9D8B030D-6E8A-4147-A177-3AD203B41FA5}">
                      <a16:colId xmlns:a16="http://schemas.microsoft.com/office/drawing/2014/main" val="1088007620"/>
                    </a:ext>
                  </a:extLst>
                </a:gridCol>
                <a:gridCol w="2472312">
                  <a:extLst>
                    <a:ext uri="{9D8B030D-6E8A-4147-A177-3AD203B41FA5}">
                      <a16:colId xmlns:a16="http://schemas.microsoft.com/office/drawing/2014/main" val="252274604"/>
                    </a:ext>
                  </a:extLst>
                </a:gridCol>
              </a:tblGrid>
              <a:tr h="564214">
                <a:tc>
                  <a:txBody>
                    <a:bodyPr/>
                    <a:lstStyle/>
                    <a:p>
                      <a:r>
                        <a:rPr lang="en-US" sz="1200" dirty="0"/>
                        <a:t>Momentum (GeV)</a:t>
                      </a:r>
                    </a:p>
                  </a:txBody>
                  <a:tcPr/>
                </a:tc>
                <a:tc>
                  <a:txBody>
                    <a:bodyPr/>
                    <a:lstStyle/>
                    <a:p>
                      <a:r>
                        <a:rPr lang="en-US" sz="1200" dirty="0"/>
                        <a:t>Smear over 20 cm radiator length in 1.5 T (</a:t>
                      </a:r>
                      <a:r>
                        <a:rPr lang="en-US" sz="1200" dirty="0" err="1"/>
                        <a:t>mrad</a:t>
                      </a:r>
                      <a:r>
                        <a:rPr lang="en-US" sz="1200" dirty="0"/>
                        <a:t>)</a:t>
                      </a:r>
                    </a:p>
                  </a:txBody>
                  <a:tcPr/>
                </a:tc>
                <a:extLst>
                  <a:ext uri="{0D108BD9-81ED-4DB2-BD59-A6C34878D82A}">
                    <a16:rowId xmlns:a16="http://schemas.microsoft.com/office/drawing/2014/main" val="3048152378"/>
                  </a:ext>
                </a:extLst>
              </a:tr>
              <a:tr h="225686">
                <a:tc>
                  <a:txBody>
                    <a:bodyPr/>
                    <a:lstStyle/>
                    <a:p>
                      <a:r>
                        <a:rPr lang="en-US" sz="1200" dirty="0"/>
                        <a:t>1.5</a:t>
                      </a:r>
                    </a:p>
                  </a:txBody>
                  <a:tcPr/>
                </a:tc>
                <a:tc>
                  <a:txBody>
                    <a:bodyPr/>
                    <a:lstStyle/>
                    <a:p>
                      <a:r>
                        <a:rPr lang="en-US" sz="1200" dirty="0"/>
                        <a:t>30</a:t>
                      </a:r>
                    </a:p>
                  </a:txBody>
                  <a:tcPr/>
                </a:tc>
                <a:extLst>
                  <a:ext uri="{0D108BD9-81ED-4DB2-BD59-A6C34878D82A}">
                    <a16:rowId xmlns:a16="http://schemas.microsoft.com/office/drawing/2014/main" val="3814616094"/>
                  </a:ext>
                </a:extLst>
              </a:tr>
              <a:tr h="225686">
                <a:tc>
                  <a:txBody>
                    <a:bodyPr/>
                    <a:lstStyle/>
                    <a:p>
                      <a:r>
                        <a:rPr lang="en-US" sz="1200" dirty="0"/>
                        <a:t>3</a:t>
                      </a:r>
                    </a:p>
                  </a:txBody>
                  <a:tcPr/>
                </a:tc>
                <a:tc>
                  <a:txBody>
                    <a:bodyPr/>
                    <a:lstStyle/>
                    <a:p>
                      <a:r>
                        <a:rPr lang="en-US" sz="1200" dirty="0"/>
                        <a:t>15</a:t>
                      </a:r>
                    </a:p>
                  </a:txBody>
                  <a:tcPr/>
                </a:tc>
                <a:extLst>
                  <a:ext uri="{0D108BD9-81ED-4DB2-BD59-A6C34878D82A}">
                    <a16:rowId xmlns:a16="http://schemas.microsoft.com/office/drawing/2014/main" val="1228707500"/>
                  </a:ext>
                </a:extLst>
              </a:tr>
              <a:tr h="225686">
                <a:tc>
                  <a:txBody>
                    <a:bodyPr/>
                    <a:lstStyle/>
                    <a:p>
                      <a:r>
                        <a:rPr lang="en-US" sz="1200" dirty="0"/>
                        <a:t>5</a:t>
                      </a:r>
                    </a:p>
                  </a:txBody>
                  <a:tcPr/>
                </a:tc>
                <a:tc>
                  <a:txBody>
                    <a:bodyPr/>
                    <a:lstStyle/>
                    <a:p>
                      <a:r>
                        <a:rPr lang="en-US" sz="1200" dirty="0"/>
                        <a:t>9</a:t>
                      </a:r>
                    </a:p>
                  </a:txBody>
                  <a:tcPr/>
                </a:tc>
                <a:extLst>
                  <a:ext uri="{0D108BD9-81ED-4DB2-BD59-A6C34878D82A}">
                    <a16:rowId xmlns:a16="http://schemas.microsoft.com/office/drawing/2014/main" val="3782001244"/>
                  </a:ext>
                </a:extLst>
              </a:tr>
              <a:tr h="225686">
                <a:tc>
                  <a:txBody>
                    <a:bodyPr/>
                    <a:lstStyle/>
                    <a:p>
                      <a:r>
                        <a:rPr lang="en-US" sz="1200" dirty="0"/>
                        <a:t>7</a:t>
                      </a:r>
                    </a:p>
                  </a:txBody>
                  <a:tcPr/>
                </a:tc>
                <a:tc>
                  <a:txBody>
                    <a:bodyPr/>
                    <a:lstStyle/>
                    <a:p>
                      <a:r>
                        <a:rPr lang="en-US" sz="1200" dirty="0"/>
                        <a:t>6.4</a:t>
                      </a:r>
                    </a:p>
                  </a:txBody>
                  <a:tcPr/>
                </a:tc>
                <a:extLst>
                  <a:ext uri="{0D108BD9-81ED-4DB2-BD59-A6C34878D82A}">
                    <a16:rowId xmlns:a16="http://schemas.microsoft.com/office/drawing/2014/main" val="3488132724"/>
                  </a:ext>
                </a:extLst>
              </a:tr>
              <a:tr h="225686">
                <a:tc>
                  <a:txBody>
                    <a:bodyPr/>
                    <a:lstStyle/>
                    <a:p>
                      <a:r>
                        <a:rPr lang="en-US" sz="1200" dirty="0"/>
                        <a:t>10</a:t>
                      </a:r>
                    </a:p>
                  </a:txBody>
                  <a:tcPr/>
                </a:tc>
                <a:tc>
                  <a:txBody>
                    <a:bodyPr/>
                    <a:lstStyle/>
                    <a:p>
                      <a:r>
                        <a:rPr lang="en-US" sz="1200" dirty="0"/>
                        <a:t>4.5</a:t>
                      </a:r>
                    </a:p>
                  </a:txBody>
                  <a:tcPr/>
                </a:tc>
                <a:extLst>
                  <a:ext uri="{0D108BD9-81ED-4DB2-BD59-A6C34878D82A}">
                    <a16:rowId xmlns:a16="http://schemas.microsoft.com/office/drawing/2014/main" val="449093705"/>
                  </a:ext>
                </a:extLst>
              </a:tr>
              <a:tr h="225686">
                <a:tc>
                  <a:txBody>
                    <a:bodyPr/>
                    <a:lstStyle/>
                    <a:p>
                      <a:r>
                        <a:rPr lang="en-US" sz="1200" dirty="0"/>
                        <a:t>15</a:t>
                      </a:r>
                    </a:p>
                  </a:txBody>
                  <a:tcPr/>
                </a:tc>
                <a:tc>
                  <a:txBody>
                    <a:bodyPr/>
                    <a:lstStyle/>
                    <a:p>
                      <a:r>
                        <a:rPr lang="en-US" sz="1200" dirty="0"/>
                        <a:t>3</a:t>
                      </a:r>
                    </a:p>
                  </a:txBody>
                  <a:tcPr/>
                </a:tc>
                <a:extLst>
                  <a:ext uri="{0D108BD9-81ED-4DB2-BD59-A6C34878D82A}">
                    <a16:rowId xmlns:a16="http://schemas.microsoft.com/office/drawing/2014/main" val="2691860044"/>
                  </a:ext>
                </a:extLst>
              </a:tr>
              <a:tr h="225686">
                <a:tc>
                  <a:txBody>
                    <a:bodyPr/>
                    <a:lstStyle/>
                    <a:p>
                      <a:r>
                        <a:rPr lang="en-US" sz="1200" dirty="0"/>
                        <a:t>20</a:t>
                      </a:r>
                    </a:p>
                  </a:txBody>
                  <a:tcPr/>
                </a:tc>
                <a:tc>
                  <a:txBody>
                    <a:bodyPr/>
                    <a:lstStyle/>
                    <a:p>
                      <a:r>
                        <a:rPr lang="en-US" sz="1200" dirty="0"/>
                        <a:t>2.25</a:t>
                      </a:r>
                    </a:p>
                  </a:txBody>
                  <a:tcPr/>
                </a:tc>
                <a:extLst>
                  <a:ext uri="{0D108BD9-81ED-4DB2-BD59-A6C34878D82A}">
                    <a16:rowId xmlns:a16="http://schemas.microsoft.com/office/drawing/2014/main" val="2075509980"/>
                  </a:ext>
                </a:extLst>
              </a:tr>
              <a:tr h="225686">
                <a:tc>
                  <a:txBody>
                    <a:bodyPr/>
                    <a:lstStyle/>
                    <a:p>
                      <a:r>
                        <a:rPr lang="en-US" sz="1200" dirty="0"/>
                        <a:t>25</a:t>
                      </a:r>
                    </a:p>
                  </a:txBody>
                  <a:tcPr/>
                </a:tc>
                <a:tc>
                  <a:txBody>
                    <a:bodyPr/>
                    <a:lstStyle/>
                    <a:p>
                      <a:r>
                        <a:rPr lang="en-US" sz="1200" dirty="0"/>
                        <a:t>1.8</a:t>
                      </a:r>
                    </a:p>
                  </a:txBody>
                  <a:tcPr/>
                </a:tc>
                <a:extLst>
                  <a:ext uri="{0D108BD9-81ED-4DB2-BD59-A6C34878D82A}">
                    <a16:rowId xmlns:a16="http://schemas.microsoft.com/office/drawing/2014/main" val="2943206407"/>
                  </a:ext>
                </a:extLst>
              </a:tr>
            </a:tbl>
          </a:graphicData>
        </a:graphic>
      </p:graphicFrame>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F67DD1DB-244D-465C-8F71-3C53068FD4D9}"/>
                  </a:ext>
                </a:extLst>
              </p:cNvPr>
              <p:cNvSpPr txBox="1"/>
              <p:nvPr/>
            </p:nvSpPr>
            <p:spPr>
              <a:xfrm>
                <a:off x="7106229" y="5813659"/>
                <a:ext cx="4549965" cy="923330"/>
              </a:xfrm>
              <a:prstGeom prst="rect">
                <a:avLst/>
              </a:prstGeom>
              <a:noFill/>
            </p:spPr>
            <p:txBody>
              <a:bodyPr wrap="square" rtlCol="0">
                <a:spAutoFit/>
              </a:bodyPr>
              <a:lstStyle/>
              <a:p>
                <a:r>
                  <a:rPr lang="en-US" dirty="0"/>
                  <a:t>Note that this smear is applied only to one axis of the ring. Simulation assumes P</a:t>
                </a:r>
                <a:r>
                  <a:rPr lang="en-US" baseline="-25000" dirty="0"/>
                  <a:t>T</a:t>
                </a:r>
                <a:r>
                  <a:rPr lang="en-US" dirty="0"/>
                  <a:t> = P.</a:t>
                </a:r>
                <a:br>
                  <a:rPr lang="en-US" dirty="0"/>
                </a:b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𝑐</m:t>
                        </m:r>
                      </m:sub>
                    </m:sSub>
                  </m:oMath>
                </a14:m>
                <a:r>
                  <a:rPr lang="en-US" dirty="0"/>
                  <a:t> at saturation in 3 Bar C3F8 is 80 </a:t>
                </a:r>
                <a:r>
                  <a:rPr lang="en-US" dirty="0" err="1"/>
                  <a:t>mrad</a:t>
                </a:r>
                <a:r>
                  <a:rPr lang="en-US" dirty="0"/>
                  <a:t>.</a:t>
                </a:r>
              </a:p>
            </p:txBody>
          </p:sp>
        </mc:Choice>
        <mc:Fallback xmlns="">
          <p:sp>
            <p:nvSpPr>
              <p:cNvPr id="79" name="TextBox 78">
                <a:extLst>
                  <a:ext uri="{FF2B5EF4-FFF2-40B4-BE49-F238E27FC236}">
                    <a16:creationId xmlns:a16="http://schemas.microsoft.com/office/drawing/2014/main" id="{F67DD1DB-244D-465C-8F71-3C53068FD4D9}"/>
                  </a:ext>
                </a:extLst>
              </p:cNvPr>
              <p:cNvSpPr txBox="1">
                <a:spLocks noRot="1" noChangeAspect="1" noMove="1" noResize="1" noEditPoints="1" noAdjustHandles="1" noChangeArrowheads="1" noChangeShapeType="1" noTextEdit="1"/>
              </p:cNvSpPr>
              <p:nvPr/>
            </p:nvSpPr>
            <p:spPr>
              <a:xfrm>
                <a:off x="7106229" y="5813659"/>
                <a:ext cx="4549965" cy="923330"/>
              </a:xfrm>
              <a:prstGeom prst="rect">
                <a:avLst/>
              </a:prstGeom>
              <a:blipFill>
                <a:blip r:embed="rId5"/>
                <a:stretch>
                  <a:fillRect l="-1206" t="-3974" r="-1877" b="-9934"/>
                </a:stretch>
              </a:blipFill>
            </p:spPr>
            <p:txBody>
              <a:bodyPr/>
              <a:lstStyle/>
              <a:p>
                <a:r>
                  <a:rPr lang="en-US">
                    <a:noFill/>
                  </a:rPr>
                  <a:t> </a:t>
                </a:r>
              </a:p>
            </p:txBody>
          </p:sp>
        </mc:Fallback>
      </mc:AlternateContent>
      <p:sp>
        <p:nvSpPr>
          <p:cNvPr id="80" name="Rectangle 79">
            <a:extLst>
              <a:ext uri="{FF2B5EF4-FFF2-40B4-BE49-F238E27FC236}">
                <a16:creationId xmlns:a16="http://schemas.microsoft.com/office/drawing/2014/main" id="{653511AA-B53A-45B9-A60F-BCDFA559430B}"/>
              </a:ext>
            </a:extLst>
          </p:cNvPr>
          <p:cNvSpPr/>
          <p:nvPr/>
        </p:nvSpPr>
        <p:spPr>
          <a:xfrm>
            <a:off x="19250" y="1718110"/>
            <a:ext cx="6597227" cy="499614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99ED9E3-7808-4D5A-96F9-50526043642C}"/>
                  </a:ext>
                </a:extLst>
              </p:cNvPr>
              <p:cNvSpPr txBox="1"/>
              <p:nvPr/>
            </p:nvSpPr>
            <p:spPr>
              <a:xfrm>
                <a:off x="1927104" y="5253752"/>
                <a:ext cx="2422011" cy="461665"/>
              </a:xfrm>
              <a:prstGeom prst="rect">
                <a:avLst/>
              </a:prstGeom>
              <a:noFill/>
            </p:spPr>
            <p:txBody>
              <a:bodyPr wrap="square" rtlCol="0">
                <a:spAutoFit/>
              </a:bodyPr>
              <a:lstStyle/>
              <a:p>
                <a:r>
                  <a:rPr lang="en-US" sz="1200" dirty="0"/>
                  <a:t>Angle made between chord and tangent is </a:t>
                </a:r>
                <a14:m>
                  <m:oMath xmlns:m="http://schemas.openxmlformats.org/officeDocument/2006/math">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𝜑</m:t>
                    </m:r>
                  </m:oMath>
                </a14:m>
                <a:r>
                  <a:rPr lang="en-US" sz="1200" dirty="0"/>
                  <a:t>/2</a:t>
                </a:r>
              </a:p>
            </p:txBody>
          </p:sp>
        </mc:Choice>
        <mc:Fallback xmlns="">
          <p:sp>
            <p:nvSpPr>
              <p:cNvPr id="3" name="TextBox 2">
                <a:extLst>
                  <a:ext uri="{FF2B5EF4-FFF2-40B4-BE49-F238E27FC236}">
                    <a16:creationId xmlns:a16="http://schemas.microsoft.com/office/drawing/2014/main" id="{A99ED9E3-7808-4D5A-96F9-50526043642C}"/>
                  </a:ext>
                </a:extLst>
              </p:cNvPr>
              <p:cNvSpPr txBox="1">
                <a:spLocks noRot="1" noChangeAspect="1" noMove="1" noResize="1" noEditPoints="1" noAdjustHandles="1" noChangeArrowheads="1" noChangeShapeType="1" noTextEdit="1"/>
              </p:cNvSpPr>
              <p:nvPr/>
            </p:nvSpPr>
            <p:spPr>
              <a:xfrm>
                <a:off x="1927104" y="5253752"/>
                <a:ext cx="2422011" cy="461665"/>
              </a:xfrm>
              <a:prstGeom prst="rect">
                <a:avLst/>
              </a:prstGeom>
              <a:blipFill>
                <a:blip r:embed="rId9"/>
                <a:stretch>
                  <a:fillRect t="-1316" b="-9211"/>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DE3C45D-9FF8-4B59-A7AC-0CE4E32C95A2}"/>
              </a:ext>
            </a:extLst>
          </p:cNvPr>
          <p:cNvCxnSpPr>
            <a:stCxn id="17" idx="0"/>
            <a:endCxn id="19" idx="0"/>
          </p:cNvCxnSpPr>
          <p:nvPr/>
        </p:nvCxnSpPr>
        <p:spPr>
          <a:xfrm flipV="1">
            <a:off x="1592201" y="2934887"/>
            <a:ext cx="207759" cy="361747"/>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8FC100-75C6-439B-9A3F-197BA2A11DBA}"/>
              </a:ext>
            </a:extLst>
          </p:cNvPr>
          <p:cNvCxnSpPr>
            <a:cxnSpLocks/>
          </p:cNvCxnSpPr>
          <p:nvPr/>
        </p:nvCxnSpPr>
        <p:spPr>
          <a:xfrm flipV="1">
            <a:off x="1593190" y="2895563"/>
            <a:ext cx="109691" cy="40292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26A5134A-789E-46F6-BE93-7FEF79AAB9D1}"/>
              </a:ext>
            </a:extLst>
          </p:cNvPr>
          <p:cNvSpPr/>
          <p:nvPr/>
        </p:nvSpPr>
        <p:spPr>
          <a:xfrm rot="5148046" flipH="1">
            <a:off x="1580003" y="2946448"/>
            <a:ext cx="162025" cy="200265"/>
          </a:xfrm>
          <a:prstGeom prst="arc">
            <a:avLst>
              <a:gd name="adj1" fmla="val 17034333"/>
              <a:gd name="adj2" fmla="val 20126317"/>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pic>
        <p:nvPicPr>
          <p:cNvPr id="24" name="Picture 23">
            <a:extLst>
              <a:ext uri="{FF2B5EF4-FFF2-40B4-BE49-F238E27FC236}">
                <a16:creationId xmlns:a16="http://schemas.microsoft.com/office/drawing/2014/main" id="{F2602911-7B7B-4E87-A43E-F7044B17C59D}"/>
              </a:ext>
            </a:extLst>
          </p:cNvPr>
          <p:cNvPicPr>
            <a:picLocks noChangeAspect="1"/>
          </p:cNvPicPr>
          <p:nvPr/>
        </p:nvPicPr>
        <p:blipFill>
          <a:blip r:embed="rId10"/>
          <a:stretch>
            <a:fillRect/>
          </a:stretch>
        </p:blipFill>
        <p:spPr>
          <a:xfrm>
            <a:off x="203377" y="5122127"/>
            <a:ext cx="1492040" cy="1444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8" name="Straight Arrow Connector 27">
            <a:extLst>
              <a:ext uri="{FF2B5EF4-FFF2-40B4-BE49-F238E27FC236}">
                <a16:creationId xmlns:a16="http://schemas.microsoft.com/office/drawing/2014/main" id="{B4FA15E5-0A46-4B01-927A-321BB1636597}"/>
              </a:ext>
            </a:extLst>
          </p:cNvPr>
          <p:cNvCxnSpPr>
            <a:cxnSpLocks/>
            <a:stCxn id="3" idx="1"/>
          </p:cNvCxnSpPr>
          <p:nvPr/>
        </p:nvCxnSpPr>
        <p:spPr>
          <a:xfrm flipH="1">
            <a:off x="1157688" y="5484585"/>
            <a:ext cx="769416" cy="12991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AACFC478-B8FD-4275-BE07-29EE6C33A251}"/>
              </a:ext>
            </a:extLst>
          </p:cNvPr>
          <p:cNvPicPr>
            <a:picLocks noChangeAspect="1"/>
          </p:cNvPicPr>
          <p:nvPr/>
        </p:nvPicPr>
        <p:blipFill>
          <a:blip r:embed="rId11"/>
          <a:stretch>
            <a:fillRect/>
          </a:stretch>
        </p:blipFill>
        <p:spPr>
          <a:xfrm>
            <a:off x="7329075" y="142250"/>
            <a:ext cx="4596106" cy="2703191"/>
          </a:xfrm>
          <a:prstGeom prst="rect">
            <a:avLst/>
          </a:prstGeom>
        </p:spPr>
      </p:pic>
      <p:sp>
        <p:nvSpPr>
          <p:cNvPr id="11" name="Slide Number Placeholder 10">
            <a:extLst>
              <a:ext uri="{FF2B5EF4-FFF2-40B4-BE49-F238E27FC236}">
                <a16:creationId xmlns:a16="http://schemas.microsoft.com/office/drawing/2014/main" id="{2C7EA4F4-1D26-487B-9FA1-213380C21A8E}"/>
              </a:ext>
            </a:extLst>
          </p:cNvPr>
          <p:cNvSpPr>
            <a:spLocks noGrp="1"/>
          </p:cNvSpPr>
          <p:nvPr>
            <p:ph type="sldNum" sz="quarter" idx="12"/>
          </p:nvPr>
        </p:nvSpPr>
        <p:spPr/>
        <p:txBody>
          <a:bodyPr/>
          <a:lstStyle/>
          <a:p>
            <a:fld id="{4C01D12C-74CB-41AB-A806-80E816F85481}" type="slidenum">
              <a:rPr lang="en-US" smtClean="0"/>
              <a:t>8</a:t>
            </a:fld>
            <a:endParaRPr lang="en-US"/>
          </a:p>
        </p:txBody>
      </p:sp>
      <p:sp>
        <p:nvSpPr>
          <p:cNvPr id="5" name="TextBox 4">
            <a:extLst>
              <a:ext uri="{FF2B5EF4-FFF2-40B4-BE49-F238E27FC236}">
                <a16:creationId xmlns:a16="http://schemas.microsoft.com/office/drawing/2014/main" id="{139240D6-3D6F-4ED7-B187-4534DFA05080}"/>
              </a:ext>
            </a:extLst>
          </p:cNvPr>
          <p:cNvSpPr txBox="1"/>
          <p:nvPr/>
        </p:nvSpPr>
        <p:spPr>
          <a:xfrm>
            <a:off x="11134725" y="48403"/>
            <a:ext cx="941770" cy="400110"/>
          </a:xfrm>
          <a:prstGeom prst="rect">
            <a:avLst/>
          </a:prstGeom>
          <a:noFill/>
        </p:spPr>
        <p:txBody>
          <a:bodyPr wrap="square" rtlCol="0">
            <a:spAutoFit/>
          </a:bodyPr>
          <a:lstStyle/>
          <a:p>
            <a:r>
              <a:rPr lang="en-US" sz="1000" dirty="0"/>
              <a:t>1. Magnetic Field</a:t>
            </a:r>
          </a:p>
        </p:txBody>
      </p:sp>
    </p:spTree>
    <p:extLst>
      <p:ext uri="{BB962C8B-B14F-4D97-AF65-F5344CB8AC3E}">
        <p14:creationId xmlns:p14="http://schemas.microsoft.com/office/powerpoint/2010/main" val="258282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EA91-57B6-4BE0-8C2C-A0EC5CA5C3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49BE1D-C68B-4337-90C3-74BA745A877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2373DF8-DFA5-43A7-A78F-40EA6F601752}"/>
              </a:ext>
            </a:extLst>
          </p:cNvPr>
          <p:cNvPicPr>
            <a:picLocks noChangeAspect="1"/>
          </p:cNvPicPr>
          <p:nvPr/>
        </p:nvPicPr>
        <p:blipFill>
          <a:blip r:embed="rId2"/>
          <a:stretch>
            <a:fillRect/>
          </a:stretch>
        </p:blipFill>
        <p:spPr>
          <a:xfrm>
            <a:off x="0" y="242454"/>
            <a:ext cx="12192000" cy="6373091"/>
          </a:xfrm>
          <a:prstGeom prst="rect">
            <a:avLst/>
          </a:prstGeom>
        </p:spPr>
      </p:pic>
      <p:sp>
        <p:nvSpPr>
          <p:cNvPr id="5" name="TextBox 4">
            <a:extLst>
              <a:ext uri="{FF2B5EF4-FFF2-40B4-BE49-F238E27FC236}">
                <a16:creationId xmlns:a16="http://schemas.microsoft.com/office/drawing/2014/main" id="{437637EC-8FB9-4BF4-93BC-37A2ED911784}"/>
              </a:ext>
            </a:extLst>
          </p:cNvPr>
          <p:cNvSpPr txBox="1"/>
          <p:nvPr/>
        </p:nvSpPr>
        <p:spPr>
          <a:xfrm>
            <a:off x="2219325" y="948462"/>
            <a:ext cx="4022725" cy="1477328"/>
          </a:xfrm>
          <a:prstGeom prst="rect">
            <a:avLst/>
          </a:prstGeom>
          <a:noFill/>
        </p:spPr>
        <p:txBody>
          <a:bodyPr wrap="square" rtlCol="0">
            <a:spAutoFit/>
          </a:bodyPr>
          <a:lstStyle/>
          <a:p>
            <a:r>
              <a:rPr lang="en-US" dirty="0"/>
              <a:t>Large spread at low momentum from bending. Inputting specs similar to DELPHI’s into our simulation matches qualitatively what they saw (note log scale)</a:t>
            </a:r>
          </a:p>
        </p:txBody>
      </p:sp>
      <p:pic>
        <p:nvPicPr>
          <p:cNvPr id="7" name="Picture 2" descr="Cherenkov angles from Z 0 → q¯ q events, as reconstructed by the... |  Download Scientific Diagram">
            <a:extLst>
              <a:ext uri="{FF2B5EF4-FFF2-40B4-BE49-F238E27FC236}">
                <a16:creationId xmlns:a16="http://schemas.microsoft.com/office/drawing/2014/main" id="{E10DD71C-FFF2-4444-9362-0D94DDAEEA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6096000" y="835277"/>
            <a:ext cx="4826440" cy="23079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B98F5C2-B369-48CB-A254-3303B0AAA7BC}"/>
              </a:ext>
            </a:extLst>
          </p:cNvPr>
          <p:cNvSpPr>
            <a:spLocks noGrp="1"/>
          </p:cNvSpPr>
          <p:nvPr>
            <p:ph type="sldNum" sz="quarter" idx="12"/>
          </p:nvPr>
        </p:nvSpPr>
        <p:spPr/>
        <p:txBody>
          <a:bodyPr/>
          <a:lstStyle/>
          <a:p>
            <a:fld id="{4C01D12C-74CB-41AB-A806-80E816F85481}" type="slidenum">
              <a:rPr lang="en-US" smtClean="0"/>
              <a:t>9</a:t>
            </a:fld>
            <a:endParaRPr lang="en-US"/>
          </a:p>
        </p:txBody>
      </p:sp>
      <p:sp>
        <p:nvSpPr>
          <p:cNvPr id="9" name="TextBox 8">
            <a:extLst>
              <a:ext uri="{FF2B5EF4-FFF2-40B4-BE49-F238E27FC236}">
                <a16:creationId xmlns:a16="http://schemas.microsoft.com/office/drawing/2014/main" id="{D94FED1C-B361-463E-A5D2-DC0D7CC97694}"/>
              </a:ext>
            </a:extLst>
          </p:cNvPr>
          <p:cNvSpPr txBox="1"/>
          <p:nvPr/>
        </p:nvSpPr>
        <p:spPr>
          <a:xfrm>
            <a:off x="11134725" y="48403"/>
            <a:ext cx="941770" cy="400110"/>
          </a:xfrm>
          <a:prstGeom prst="rect">
            <a:avLst/>
          </a:prstGeom>
          <a:noFill/>
        </p:spPr>
        <p:txBody>
          <a:bodyPr wrap="square" rtlCol="0">
            <a:spAutoFit/>
          </a:bodyPr>
          <a:lstStyle/>
          <a:p>
            <a:r>
              <a:rPr lang="en-US" sz="1000" dirty="0"/>
              <a:t>1. Magnetic Field</a:t>
            </a:r>
          </a:p>
        </p:txBody>
      </p:sp>
    </p:spTree>
    <p:extLst>
      <p:ext uri="{BB962C8B-B14F-4D97-AF65-F5344CB8AC3E}">
        <p14:creationId xmlns:p14="http://schemas.microsoft.com/office/powerpoint/2010/main" val="511262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Preliminary Barrel RICH-2</Template>
  <TotalTime>1571</TotalTime>
  <Words>4011</Words>
  <Application>Microsoft Office PowerPoint</Application>
  <PresentationFormat>Widescreen</PresentationFormat>
  <Paragraphs>486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EIC Barrel RICH</vt:lpstr>
      <vt:lpstr>DELPHI Barrel RICH</vt:lpstr>
      <vt:lpstr>DELPHI Barrel RICH</vt:lpstr>
      <vt:lpstr>PowerPoint Presentation</vt:lpstr>
      <vt:lpstr>Detector cartoon from Rey Cruz-Torres (LBNL)</vt:lpstr>
      <vt:lpstr>Ingredients/Considerations for a Barrel RICH*</vt:lpstr>
      <vt:lpstr>Limitations</vt:lpstr>
      <vt:lpstr>Bending  Geometry</vt:lpstr>
      <vt:lpstr>PowerPoint Presentation</vt:lpstr>
      <vt:lpstr>Nominal design in Simulation</vt:lpstr>
      <vt:lpstr>Two of them!</vt:lpstr>
      <vt:lpstr>Photodetectors</vt:lpstr>
      <vt:lpstr>PowerPoint Presentation</vt:lpstr>
      <vt:lpstr>PowerPoint Presentation</vt:lpstr>
      <vt:lpstr>Hamamatsu SiPM Info</vt:lpstr>
      <vt:lpstr>Timing</vt:lpstr>
      <vt:lpstr>Radiation Damage</vt:lpstr>
      <vt:lpstr>Dark Rate in Simulation</vt:lpstr>
      <vt:lpstr>Gas Radiator Choice</vt:lpstr>
      <vt:lpstr>Gas Radiator Choice</vt:lpstr>
      <vt:lpstr>Is 3 bar possible with low material budget?</vt:lpstr>
      <vt:lpstr>Smearing in simulation</vt:lpstr>
      <vt:lpstr>Efficiencies in Simulation</vt:lpstr>
      <vt:lpstr>For baseline configuration</vt:lpstr>
      <vt:lpstr>Preliminary Results</vt:lpstr>
      <vt:lpstr>PowerPoint Presentation</vt:lpstr>
      <vt:lpstr>Gas Options Comparison</vt:lpstr>
      <vt:lpstr>Length Comparison</vt:lpstr>
      <vt:lpstr>Rapidity Comparison</vt:lpstr>
      <vt:lpstr>Pixel Size Comparison</vt:lpstr>
      <vt:lpstr>Pressure Comparison</vt:lpstr>
      <vt:lpstr>B-Field Comparison</vt:lpstr>
      <vt:lpstr>SiPM Time Res. Comparison @ 100 kHz Dark Rate</vt:lpstr>
      <vt:lpstr>Dark Rate Comparison @ 100 ps Time Resolution</vt:lpstr>
      <vt:lpstr>Impacts </vt:lpstr>
      <vt:lpstr>In Summary</vt:lpstr>
      <vt:lpstr>In Conclusion</vt:lpstr>
      <vt:lpstr>Backups</vt:lpstr>
      <vt:lpstr>PowerPoint Presentation</vt:lpstr>
      <vt:lpstr>Dark  Rates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 Barrel RICH</dc:title>
  <dc:creator>Henry T Klest</dc:creator>
  <cp:lastModifiedBy>Henry T Klest</cp:lastModifiedBy>
  <cp:revision>72</cp:revision>
  <dcterms:created xsi:type="dcterms:W3CDTF">2020-09-30T14:38:29Z</dcterms:created>
  <dcterms:modified xsi:type="dcterms:W3CDTF">2020-10-02T03:38:10Z</dcterms:modified>
</cp:coreProperties>
</file>