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224D4-6DD9-AC4A-AFDF-24EFE0B40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33613B-E0E8-CB45-8B1F-1D2C73603E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FD299-61AC-D14C-8564-4F0177643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778C-E5A4-3746-9931-4A6CF03A62EB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FA5D3-2226-E244-9C23-E165D5DB4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0BBDD-9A60-AF4F-9306-30FB27C00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7EE8-D0E8-2F40-8D6A-98C217C5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1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CD56-B943-B840-B239-12244C130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FE158D-4099-AD4E-9DB5-E20EE2FC5C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2EBDC-9A85-4146-B401-BB804B035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778C-E5A4-3746-9931-4A6CF03A62EB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7EC5E-C7E4-8B4B-9A98-AACD84BE5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14697-1498-DB44-882E-AA4EDF02D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7EE8-D0E8-2F40-8D6A-98C217C5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8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62415A-CE1C-1544-8B31-7EC6FEDD68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6368F4-BFDE-7349-A4FF-B84CB989C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90D79-3F6F-3949-B9D3-0CA3B943C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778C-E5A4-3746-9931-4A6CF03A62EB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6965E-C626-694C-AB43-0D2A6FF5A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F464A-5535-7F4B-8439-4E83F6BF2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7EE8-D0E8-2F40-8D6A-98C217C5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9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F279F-D5B1-C942-8F42-BF8823A40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9DFF7-83A0-BF4A-A46A-B41BD1F70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670D6-DA75-664F-B992-6746B3270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778C-E5A4-3746-9931-4A6CF03A62EB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80C6-EF19-954E-AD23-E8A2F9F79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B9D16-6C4E-C244-91EA-2AC8C9A86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7EE8-D0E8-2F40-8D6A-98C217C5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05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7AD0-9577-F94B-8331-448CB1278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1561-239E-3B46-93C2-BF3122C5B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9BB7D-5AE1-EA4E-8F9A-2748524D0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778C-E5A4-3746-9931-4A6CF03A62EB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89DC5-D117-CB44-AEEE-F3ADAF68C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8EA1C-F856-B84E-81B6-9952F23F4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7EE8-D0E8-2F40-8D6A-98C217C5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19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B6CE1-4CA8-CC43-8EFE-FE026510B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54970-631D-2546-BC1E-72D138C5A5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D9C7A4-B314-8B41-B769-DCB28568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12E1B6-1DCC-1B49-B4EA-250716810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778C-E5A4-3746-9931-4A6CF03A62EB}" type="datetimeFigureOut">
              <a:rPr lang="en-US" smtClean="0"/>
              <a:t>9/30/20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7C3C02-0C83-234F-89E6-64271EAB3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7A2BF-474F-0547-86E3-BCE55CF8B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7EE8-D0E8-2F40-8D6A-98C217C5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9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BFEDB-E9D2-B744-8AAE-2FBCAA4B1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2FF48-60C6-4F44-8FC5-55F512CB1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D0E47-F03B-D94D-8189-447436CE8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A8AE40-8A25-7641-B3B6-5FA52A1306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76D3C7-7927-7746-B09A-A1AF029815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8B5106-38AC-E143-86E6-8A3A92C2C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778C-E5A4-3746-9931-4A6CF03A62EB}" type="datetimeFigureOut">
              <a:rPr lang="en-US" smtClean="0"/>
              <a:t>9/30/20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4EAE43-AC00-0E44-A889-151128232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10357F-9BDB-9544-AAF3-8C2177645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7EE8-D0E8-2F40-8D6A-98C217C5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17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18E56-CA3C-6343-A8F7-DCB63FFC2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4DFBDC-EFC5-734A-AE1A-B03DAECC1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778C-E5A4-3746-9931-4A6CF03A62EB}" type="datetimeFigureOut">
              <a:rPr lang="en-US" smtClean="0"/>
              <a:t>9/30/20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48B46E-44C8-4C45-A801-F0562663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2D9DF-9BAA-A14A-973E-5EFA64D3D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7EE8-D0E8-2F40-8D6A-98C217C5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6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EE777D-C87F-CC4D-9AE5-E8C733166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778C-E5A4-3746-9931-4A6CF03A62EB}" type="datetimeFigureOut">
              <a:rPr lang="en-US" smtClean="0"/>
              <a:t>9/30/20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648A73-4DE3-EA43-82FE-3C9A8A540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5D2E3-7185-4F4F-9E9D-08C96475D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7EE8-D0E8-2F40-8D6A-98C217C5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09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779C1-BEAE-7541-8146-A65EEDEC9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2E20-639A-764F-B37B-E87A83CB2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A962AE-7C62-E144-9B84-040258AB7C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49B10B-4179-794B-8412-F46C0A319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778C-E5A4-3746-9931-4A6CF03A62EB}" type="datetimeFigureOut">
              <a:rPr lang="en-US" smtClean="0"/>
              <a:t>9/30/20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F9875-4E33-EA4D-8D20-DE6D908E8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136C4-C500-9043-A4F2-565409B97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7EE8-D0E8-2F40-8D6A-98C217C5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95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80A2-5C4B-F842-A5B8-C5A1C6020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4EC84C-AE18-5441-BD58-6814217005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1BDEE5-2A9D-464B-A668-F2E133330A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B9A45-E0D5-7741-89BE-65D5B93DF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778C-E5A4-3746-9931-4A6CF03A62EB}" type="datetimeFigureOut">
              <a:rPr lang="en-US" smtClean="0"/>
              <a:t>9/30/20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B77D83-AAC9-D84B-902F-0BB089CA7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ADFCD-0EBA-7640-867D-ABA032F95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7EE8-D0E8-2F40-8D6A-98C217C5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76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5B6ED1-752E-3946-B568-D175F1DDF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69A56-2D0A-064F-BF14-9BEDA27BB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2BC84-D927-5A4C-AC91-3D740F3F11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F778C-E5A4-3746-9931-4A6CF03A62EB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B0930-DA9B-474F-A8A6-6B8C8306F1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17912-7B0A-F740-8A7A-6B90330776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27EE8-D0E8-2F40-8D6A-98C217C56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8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75927-96F3-E74C-8805-97E75F1C65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/>
          <a:lstStyle/>
          <a:p>
            <a:r>
              <a:rPr lang="en-US" dirty="0"/>
              <a:t>Far-Forward Complementarity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931915-47E2-AD4E-AE80-87EA150631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Alex Jentsch, Julia </a:t>
            </a:r>
            <a:r>
              <a:rPr lang="en-US" dirty="0" err="1"/>
              <a:t>Furletova</a:t>
            </a:r>
            <a:r>
              <a:rPr lang="en-US" dirty="0"/>
              <a:t>, Michael Murray</a:t>
            </a:r>
          </a:p>
          <a:p>
            <a:r>
              <a:rPr lang="en-US" dirty="0"/>
              <a:t>9/30/2020</a:t>
            </a:r>
          </a:p>
        </p:txBody>
      </p:sp>
    </p:spTree>
    <p:extLst>
      <p:ext uri="{BB962C8B-B14F-4D97-AF65-F5344CB8AC3E}">
        <p14:creationId xmlns:p14="http://schemas.microsoft.com/office/powerpoint/2010/main" val="947531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D8A5E-8E92-784B-898A-A44CAD71E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TimesNewRomanPSMT"/>
              </a:rPr>
              <a:t>Might it be possible to combine more than one function into your detector(s)?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C2A7E5-5C4B-4C42-A4EA-2F96147652F7}"/>
              </a:ext>
            </a:extLst>
          </p:cNvPr>
          <p:cNvSpPr txBox="1"/>
          <p:nvPr/>
        </p:nvSpPr>
        <p:spPr>
          <a:xfrm>
            <a:off x="0" y="2344785"/>
            <a:ext cx="1219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Off-momentum detectors being designed similar to that of the Forward Silicon tracker in the barrel – surrounding the beam pipe to cover both the spectator protons and negative </a:t>
            </a:r>
            <a:r>
              <a:rPr lang="en-US" sz="2800" dirty="0" err="1"/>
              <a:t>pions</a:t>
            </a:r>
            <a:r>
              <a:rPr lang="en-US" sz="2800" dirty="0"/>
              <a:t>, etc.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Need to consider impact on the ZDC (detector material effect on photons, for example)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B0 combining silicon tracking and EMCAL.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ZDC having both HCAL and EMCAL components.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Potential need for PID in the FF region (pion, kaon, proton).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Needs more study.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8B5D53-DE53-164C-B18C-46BEDB7E398D}"/>
              </a:ext>
            </a:extLst>
          </p:cNvPr>
          <p:cNvSpPr/>
          <p:nvPr/>
        </p:nvSpPr>
        <p:spPr>
          <a:xfrm>
            <a:off x="2216728" y="1604341"/>
            <a:ext cx="75597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This has been a major push for the FF studies as a whole.</a:t>
            </a:r>
          </a:p>
        </p:txBody>
      </p:sp>
    </p:spTree>
    <p:extLst>
      <p:ext uri="{BB962C8B-B14F-4D97-AF65-F5344CB8AC3E}">
        <p14:creationId xmlns:p14="http://schemas.microsoft.com/office/powerpoint/2010/main" val="3218545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9E35C-E4B0-DA43-A358-68F4B1B7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TimesNewRomanPSMT"/>
              </a:rPr>
              <a:t>Do your </a:t>
            </a:r>
            <a:r>
              <a:rPr lang="en-US" b="0" i="0" dirty="0">
                <a:solidFill>
                  <a:srgbClr val="FF0000"/>
                </a:solidFill>
                <a:effectLst/>
                <a:latin typeface="TimesNewRomanPSMT"/>
              </a:rPr>
              <a:t>detector technologies </a:t>
            </a:r>
            <a:r>
              <a:rPr lang="en-US" b="0" i="0" dirty="0">
                <a:solidFill>
                  <a:srgbClr val="222222"/>
                </a:solidFill>
                <a:effectLst/>
                <a:latin typeface="TimesNewRomanPSMT"/>
              </a:rPr>
              <a:t>have any impact on the design of the interaction region?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C95460-6511-B64C-9B14-8B6CA2ECF4D4}"/>
              </a:ext>
            </a:extLst>
          </p:cNvPr>
          <p:cNvSpPr txBox="1"/>
          <p:nvPr/>
        </p:nvSpPr>
        <p:spPr>
          <a:xfrm>
            <a:off x="0" y="2355574"/>
            <a:ext cx="1211579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Could have impact beam pipe size, and material (near the off-momentum detectors), exit window for the ZDC.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More study and iteration with machine group needed.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B0 magnet design.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Size of the bore, presence of electron </a:t>
            </a:r>
            <a:r>
              <a:rPr lang="en-US" sz="2800" dirty="0" err="1"/>
              <a:t>pipe+shielding</a:t>
            </a:r>
            <a:r>
              <a:rPr lang="en-US" sz="2800" dirty="0"/>
              <a:t>, size of the hadron beam pipe.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Some of this has already been considered. Further iterations on the horizon.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3CAA12-7C3F-DF44-8428-813760A19B60}"/>
              </a:ext>
            </a:extLst>
          </p:cNvPr>
          <p:cNvSpPr txBox="1"/>
          <p:nvPr/>
        </p:nvSpPr>
        <p:spPr>
          <a:xfrm>
            <a:off x="198782" y="1797398"/>
            <a:ext cx="10118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***Things other than detector technology.</a:t>
            </a:r>
          </a:p>
        </p:txBody>
      </p:sp>
    </p:spTree>
    <p:extLst>
      <p:ext uri="{BB962C8B-B14F-4D97-AF65-F5344CB8AC3E}">
        <p14:creationId xmlns:p14="http://schemas.microsoft.com/office/powerpoint/2010/main" val="3935731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B97BD-E7E9-0440-816B-34E2E05AE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66" y="18255"/>
            <a:ext cx="12099234" cy="1325563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TimesNewRomanPSMT"/>
              </a:rPr>
              <a:t>What studies need to be done (or have been done already) to make fully quantitative statements? 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E783A6-9104-884F-AEAC-73DC2D2D756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597024"/>
                <a:ext cx="12192000" cy="4863411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Many done – many needed.</a:t>
                </a:r>
              </a:p>
              <a:p>
                <a:pPr lvl="1"/>
                <a:r>
                  <a:rPr lang="en-US" dirty="0"/>
                  <a:t>Really needs to be thought through. </a:t>
                </a:r>
              </a:p>
              <a:p>
                <a:pPr lvl="1"/>
                <a:r>
                  <a:rPr lang="en-US" dirty="0"/>
                  <a:t>Very limited people-power available for simulations and studies (essentially 2-3 people total).</a:t>
                </a:r>
              </a:p>
              <a:p>
                <a:pPr lvl="1"/>
                <a:r>
                  <a:rPr lang="en-US" dirty="0"/>
                  <a:t>Collaboration with software people and engineers needed to develop the detailed simulations needed to look into these additional details.</a:t>
                </a:r>
              </a:p>
              <a:p>
                <a:r>
                  <a:rPr lang="en-US" dirty="0"/>
                  <a:t>Studied so far…</a:t>
                </a:r>
              </a:p>
              <a:p>
                <a:pPr lvl="1"/>
                <a:r>
                  <a:rPr lang="en-US" dirty="0"/>
                  <a:t>e+p DVCS events with proton tagging.</a:t>
                </a:r>
              </a:p>
              <a:p>
                <a:pPr lvl="1"/>
                <a:r>
                  <a:rPr lang="en-US" dirty="0" err="1"/>
                  <a:t>e+d</a:t>
                </a:r>
                <a:r>
                  <a:rPr lang="en-US" dirty="0"/>
                  <a:t> exclusive J/Psi events with proton or neutron tagging.</a:t>
                </a:r>
              </a:p>
              <a:p>
                <a:pPr lvl="1"/>
                <a:r>
                  <a:rPr lang="en-US" dirty="0" err="1"/>
                  <a:t>e+Au</a:t>
                </a:r>
                <a:r>
                  <a:rPr lang="en-US" dirty="0"/>
                  <a:t> events with neutron tagging to veto breakup and photon acceptance.</a:t>
                </a:r>
              </a:p>
              <a:p>
                <a:pPr lvl="1"/>
                <a:r>
                  <a:rPr lang="en-US" dirty="0"/>
                  <a:t>Meson structure with neutron tagging </a:t>
                </a:r>
                <a:r>
                  <a:rPr lang="en-US" sz="1800" dirty="0"/>
                  <a:t>(ep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1800" dirty="0"/>
                  <a:t>e’ n X)</a:t>
                </a:r>
                <a:r>
                  <a:rPr lang="en-US" dirty="0"/>
                  <a:t> .</a:t>
                </a:r>
              </a:p>
              <a:p>
                <a:pPr lvl="1"/>
                <a:r>
                  <a:rPr lang="en-US" dirty="0">
                    <a:solidFill>
                      <a:srgbClr val="7030A0"/>
                    </a:solidFill>
                  </a:rPr>
                  <a:t>Currently in progress</a:t>
                </a:r>
              </a:p>
              <a:p>
                <a:pPr lvl="2"/>
                <a:r>
                  <a:rPr lang="en-US" dirty="0"/>
                  <a:t>e+He3 with spectator proton tagging</a:t>
                </a:r>
              </a:p>
              <a:p>
                <a:pPr lvl="2"/>
                <a:r>
                  <a:rPr lang="en-US" dirty="0"/>
                  <a:t>Meson structure with Lambda decays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p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i="1" baseline="30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i="1" baseline="30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)</a:t>
                </a:r>
              </a:p>
              <a:p>
                <a:pPr lvl="2"/>
                <a:r>
                  <a:rPr lang="en-US" dirty="0"/>
                  <a:t>e+He4 coherent He4 tagging.</a:t>
                </a:r>
              </a:p>
              <a:p>
                <a:pPr lvl="2"/>
                <a:r>
                  <a:rPr lang="en-US" dirty="0"/>
                  <a:t>Backgrounds and rates.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E783A6-9104-884F-AEAC-73DC2D2D75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597024"/>
                <a:ext cx="12192000" cy="4863411"/>
              </a:xfrm>
              <a:blipFill>
                <a:blip r:embed="rId2"/>
                <a:stretch>
                  <a:fillRect l="-832" t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4565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C9868-89DF-BE43-90D5-067637015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TimesNewRomanPSMT"/>
              </a:rPr>
              <a:t>What is your current baseline thinking?</a:t>
            </a:r>
            <a:b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9EF0CEE-DFE5-EA4B-AEF5-2660E145A475}"/>
              </a:ext>
            </a:extLst>
          </p:cNvPr>
          <p:cNvGrpSpPr/>
          <p:nvPr/>
        </p:nvGrpSpPr>
        <p:grpSpPr>
          <a:xfrm>
            <a:off x="1723092" y="1423199"/>
            <a:ext cx="8745816" cy="5428521"/>
            <a:chOff x="236135" y="1045524"/>
            <a:chExt cx="12547536" cy="548413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D073024-2122-AE44-91F1-9C7C0B5BE525}"/>
                </a:ext>
              </a:extLst>
            </p:cNvPr>
            <p:cNvGrpSpPr/>
            <p:nvPr/>
          </p:nvGrpSpPr>
          <p:grpSpPr>
            <a:xfrm>
              <a:off x="236135" y="1045524"/>
              <a:ext cx="12547536" cy="5484135"/>
              <a:chOff x="475843" y="1419969"/>
              <a:chExt cx="12547536" cy="5484135"/>
            </a:xfrm>
          </p:grpSpPr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240F6E8E-117E-6E40-B6D4-5A21415FA7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75843" y="1419969"/>
                <a:ext cx="11157243" cy="5369423"/>
              </a:xfrm>
              <a:prstGeom prst="rect">
                <a:avLst/>
              </a:prstGeom>
            </p:spPr>
          </p:pic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230251D3-BFC4-D047-8EDC-6567FA3529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260261" y="3222210"/>
                <a:ext cx="780395" cy="14657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3ED8B0F5-B322-7348-8B3A-FA2671A9CBD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536498" y="3666330"/>
                <a:ext cx="457264" cy="570159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CA0C2111-09A2-684B-B379-3748820C6B7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05928" y="5806902"/>
                <a:ext cx="248062" cy="48143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AA32117-2DE4-354B-9C6C-8A51FA72DCA2}"/>
                  </a:ext>
                </a:extLst>
              </p:cNvPr>
              <p:cNvSpPr txBox="1"/>
              <p:nvPr/>
            </p:nvSpPr>
            <p:spPr>
              <a:xfrm>
                <a:off x="1591258" y="3357100"/>
                <a:ext cx="2487976" cy="703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FF0000"/>
                    </a:solidFill>
                  </a:rPr>
                  <a:t>Roman pots (inside pipe)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AC39FAF-9FCD-B54D-9F01-C588DB7FDD20}"/>
                  </a:ext>
                </a:extLst>
              </p:cNvPr>
              <p:cNvSpPr txBox="1"/>
              <p:nvPr/>
            </p:nvSpPr>
            <p:spPr>
              <a:xfrm>
                <a:off x="2933378" y="4205202"/>
                <a:ext cx="3167222" cy="1126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FF0000"/>
                    </a:solidFill>
                  </a:rPr>
                  <a:t>Off-Momentum Detectors</a:t>
                </a:r>
              </a:p>
              <a:p>
                <a:endParaRPr lang="en-US" sz="2000" dirty="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4DF9B56-03C5-BB43-835F-5890C36AC0AE}"/>
                  </a:ext>
                </a:extLst>
              </p:cNvPr>
              <p:cNvSpPr txBox="1"/>
              <p:nvPr/>
            </p:nvSpPr>
            <p:spPr>
              <a:xfrm>
                <a:off x="6231622" y="3442579"/>
                <a:ext cx="19053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B1apf dipole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4FA4B29-41C9-3D49-B498-AC4F99F4C7E0}"/>
                  </a:ext>
                </a:extLst>
              </p:cNvPr>
              <p:cNvSpPr txBox="1"/>
              <p:nvPr/>
            </p:nvSpPr>
            <p:spPr>
              <a:xfrm>
                <a:off x="9484773" y="6119082"/>
                <a:ext cx="2014015" cy="7850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FF0000"/>
                    </a:solidFill>
                  </a:rPr>
                  <a:t>B0 Silicon  Detector</a:t>
                </a:r>
              </a:p>
            </p:txBody>
          </p: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C24DC11D-05F1-274B-AF8B-33F82DFBAE2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275059" y="2527664"/>
                <a:ext cx="723515" cy="27728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A6FD9C1-EB14-0245-968E-E5AE8C685BC5}"/>
                  </a:ext>
                </a:extLst>
              </p:cNvPr>
              <p:cNvSpPr txBox="1"/>
              <p:nvPr/>
            </p:nvSpPr>
            <p:spPr>
              <a:xfrm>
                <a:off x="475843" y="2590744"/>
                <a:ext cx="3967525" cy="4437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FF0000"/>
                    </a:solidFill>
                  </a:rPr>
                  <a:t>ZDC</a:t>
                </a:r>
                <a:endParaRPr lang="en-US" sz="105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838F7A6-BDCC-9B4E-93AA-4D770071DC15}"/>
                  </a:ext>
                </a:extLst>
              </p:cNvPr>
              <p:cNvSpPr txBox="1"/>
              <p:nvPr/>
            </p:nvSpPr>
            <p:spPr>
              <a:xfrm>
                <a:off x="11333492" y="5388570"/>
                <a:ext cx="1689887" cy="3820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B0pf dipole</a:t>
                </a:r>
              </a:p>
            </p:txBody>
          </p:sp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8CC79950-326C-9443-87EA-ED5098E8AB9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767331" y="5109152"/>
                <a:ext cx="1756267" cy="68699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5A3FAC3-D919-A448-8D04-00322D4AD4DA}"/>
                  </a:ext>
                </a:extLst>
              </p:cNvPr>
              <p:cNvSpPr txBox="1"/>
              <p:nvPr/>
            </p:nvSpPr>
            <p:spPr>
              <a:xfrm>
                <a:off x="8265832" y="5512061"/>
                <a:ext cx="2372514" cy="5812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Hadron beam coming from IP</a:t>
                </a:r>
              </a:p>
            </p:txBody>
          </p: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760DC5EE-354D-E948-AA2D-C567FBAB89A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536498" y="3920892"/>
                <a:ext cx="914529" cy="31559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D923B44-8A31-1F44-9433-B858ED82B644}"/>
                </a:ext>
              </a:extLst>
            </p:cNvPr>
            <p:cNvSpPr txBox="1"/>
            <p:nvPr/>
          </p:nvSpPr>
          <p:spPr>
            <a:xfrm>
              <a:off x="10190067" y="4748207"/>
              <a:ext cx="1898457" cy="382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B0apf dipole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63E6DAC-0410-AB43-8B7F-3B5D05918C5B}"/>
                </a:ext>
              </a:extLst>
            </p:cNvPr>
            <p:cNvSpPr txBox="1"/>
            <p:nvPr/>
          </p:nvSpPr>
          <p:spPr>
            <a:xfrm>
              <a:off x="6657620" y="3372642"/>
              <a:ext cx="19053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B1pf dipole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3A752B9-DDF2-8A45-A5B2-18961076EE24}"/>
                </a:ext>
              </a:extLst>
            </p:cNvPr>
            <p:cNvSpPr txBox="1"/>
            <p:nvPr/>
          </p:nvSpPr>
          <p:spPr>
            <a:xfrm>
              <a:off x="9440366" y="4488305"/>
              <a:ext cx="2451710" cy="375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Q1apf quadrupole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1795C23-C686-0F44-9068-50E540230E82}"/>
                </a:ext>
              </a:extLst>
            </p:cNvPr>
            <p:cNvSpPr txBox="1"/>
            <p:nvPr/>
          </p:nvSpPr>
          <p:spPr>
            <a:xfrm>
              <a:off x="8650897" y="4158832"/>
              <a:ext cx="2774753" cy="382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Q1bpf quadrupole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F643C9C-57F5-154D-BAAE-6287A309AE5F}"/>
                </a:ext>
              </a:extLst>
            </p:cNvPr>
            <p:cNvSpPr txBox="1"/>
            <p:nvPr/>
          </p:nvSpPr>
          <p:spPr>
            <a:xfrm>
              <a:off x="7549032" y="3742054"/>
              <a:ext cx="2372514" cy="382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Q2pf quadrupole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00BA9EC-B222-1941-838D-CD691CDACE14}"/>
                </a:ext>
              </a:extLst>
            </p:cNvPr>
            <p:cNvSpPr txBox="1"/>
            <p:nvPr/>
          </p:nvSpPr>
          <p:spPr>
            <a:xfrm>
              <a:off x="918829" y="1229019"/>
              <a:ext cx="19053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/>
                <a:t>B2pf </a:t>
              </a:r>
              <a:r>
                <a:rPr lang="en-US" sz="1600" dirty="0"/>
                <a:t>dipole</a:t>
              </a:r>
            </a:p>
          </p:txBody>
        </p:sp>
      </p:grp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9684CC82-9BA4-9C48-B2DA-6F6AB616F1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668971"/>
              </p:ext>
            </p:extLst>
          </p:nvPr>
        </p:nvGraphicFramePr>
        <p:xfrm>
          <a:off x="4887816" y="932100"/>
          <a:ext cx="7067220" cy="2092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221">
                  <a:extLst>
                    <a:ext uri="{9D8B030D-6E8A-4147-A177-3AD203B41FA5}">
                      <a16:colId xmlns:a16="http://schemas.microsoft.com/office/drawing/2014/main" val="1464374880"/>
                    </a:ext>
                  </a:extLst>
                </a:gridCol>
                <a:gridCol w="2104804">
                  <a:extLst>
                    <a:ext uri="{9D8B030D-6E8A-4147-A177-3AD203B41FA5}">
                      <a16:colId xmlns:a16="http://schemas.microsoft.com/office/drawing/2014/main" val="2723478940"/>
                    </a:ext>
                  </a:extLst>
                </a:gridCol>
                <a:gridCol w="1350010">
                  <a:extLst>
                    <a:ext uri="{9D8B030D-6E8A-4147-A177-3AD203B41FA5}">
                      <a16:colId xmlns:a16="http://schemas.microsoft.com/office/drawing/2014/main" val="2334621023"/>
                    </a:ext>
                  </a:extLst>
                </a:gridCol>
                <a:gridCol w="1954185">
                  <a:extLst>
                    <a:ext uri="{9D8B030D-6E8A-4147-A177-3AD203B41FA5}">
                      <a16:colId xmlns:a16="http://schemas.microsoft.com/office/drawing/2014/main" val="3480195683"/>
                    </a:ext>
                  </a:extLst>
                </a:gridCol>
              </a:tblGrid>
              <a:tr h="33199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Detector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Detector Position (</a:t>
                      </a:r>
                      <a:r>
                        <a:rPr lang="en-US" sz="1200" dirty="0" err="1"/>
                        <a:t>x,z</a:t>
                      </a:r>
                      <a:r>
                        <a:rPr lang="en-US" sz="12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Angular Acceptance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4813616"/>
                  </a:ext>
                </a:extLst>
              </a:tr>
              <a:tr h="3319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ZDC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(0.96m, 37.5m)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𝜽 &lt; 5.5 </a:t>
                      </a:r>
                      <a:r>
                        <a:rPr lang="en-US" sz="1100" dirty="0" err="1"/>
                        <a:t>mrad</a:t>
                      </a:r>
                      <a:r>
                        <a:rPr lang="en-US" sz="11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About 4.0 </a:t>
                      </a:r>
                      <a:r>
                        <a:rPr lang="en-US" sz="1100" dirty="0" err="1"/>
                        <a:t>mrad</a:t>
                      </a:r>
                      <a:r>
                        <a:rPr lang="en-US" sz="1100" dirty="0"/>
                        <a:t> at </a:t>
                      </a:r>
                      <a:r>
                        <a:rPr lang="en-US" sz="1100" dirty="0" err="1"/>
                        <a:t>ϕ</a:t>
                      </a:r>
                      <a:r>
                        <a:rPr lang="en-US" sz="1100" dirty="0"/>
                        <a:t> ~ 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3591294"/>
                  </a:ext>
                </a:extLst>
              </a:tr>
              <a:tr h="38336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Roman Pots (2 stations)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(0.845m, 26m) &amp; (0.936m, 28m)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0.0* &lt; 𝜽 &lt; 5.0 </a:t>
                      </a:r>
                      <a:r>
                        <a:rPr lang="en-US" sz="1100" dirty="0" err="1"/>
                        <a:t>mrad</a:t>
                      </a:r>
                      <a:r>
                        <a:rPr lang="en-US" sz="11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0.65 &lt; </a:t>
                      </a:r>
                      <a:r>
                        <a:rPr lang="en-US" sz="1100" dirty="0" err="1"/>
                        <a:t>x</a:t>
                      </a:r>
                      <a:r>
                        <a:rPr lang="en-US" sz="1100" baseline="-25000" dirty="0" err="1"/>
                        <a:t>L</a:t>
                      </a:r>
                      <a:r>
                        <a:rPr lang="en-US" sz="1100" dirty="0"/>
                        <a:t> &lt; 1.0 </a:t>
                      </a:r>
                    </a:p>
                    <a:p>
                      <a:pPr algn="ctr"/>
                      <a:r>
                        <a:rPr lang="en-US" sz="1100" dirty="0"/>
                        <a:t>10σ cut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2381985"/>
                  </a:ext>
                </a:extLst>
              </a:tr>
              <a:tr h="3319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Off-Momentum Detectors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(0.8, 22.5m) &amp; (0.85m, 24.5m)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0.0 &lt; 𝜽 &lt; 5.0 </a:t>
                      </a:r>
                      <a:r>
                        <a:rPr lang="en-US" sz="1100" dirty="0" err="1"/>
                        <a:t>mrad</a:t>
                      </a:r>
                      <a:r>
                        <a:rPr lang="en-US" sz="11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Roughly 0.4 &lt; </a:t>
                      </a:r>
                      <a:r>
                        <a:rPr lang="en-US" sz="1100" dirty="0" err="1"/>
                        <a:t>x</a:t>
                      </a:r>
                      <a:r>
                        <a:rPr lang="en-US" sz="1100" baseline="-25000" dirty="0" err="1"/>
                        <a:t>L</a:t>
                      </a:r>
                      <a:r>
                        <a:rPr lang="en-US" sz="1100" dirty="0"/>
                        <a:t> &lt; 0.6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9800951"/>
                  </a:ext>
                </a:extLst>
              </a:tr>
              <a:tr h="44984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B0 Sensors (4 layers, evenly spaced)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 = 0.19m, 5.4m &lt; z &lt; 6.4m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5.5 &lt; 𝜽 &lt; 20.0 </a:t>
                      </a:r>
                      <a:r>
                        <a:rPr lang="en-US" sz="1100" dirty="0" err="1"/>
                        <a:t>mrad</a:t>
                      </a:r>
                      <a:r>
                        <a:rPr lang="en-US" sz="11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Could change a bit depending on pipe and electron quad.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305654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99DA21B-5E73-ED4F-A669-E0E1A199074F}"/>
                  </a:ext>
                </a:extLst>
              </p:cNvPr>
              <p:cNvSpPr txBox="1"/>
              <p:nvPr/>
            </p:nvSpPr>
            <p:spPr>
              <a:xfrm>
                <a:off x="9424086" y="3545347"/>
                <a:ext cx="1576012" cy="5423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𝑛𝑢𝑐𝑙𝑒𝑜𝑛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𝑏𝑒𝑎𝑚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99DA21B-5E73-ED4F-A669-E0E1A19907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4086" y="3545347"/>
                <a:ext cx="1576012" cy="542393"/>
              </a:xfrm>
              <a:prstGeom prst="rect">
                <a:avLst/>
              </a:prstGeom>
              <a:blipFill>
                <a:blip r:embed="rId3"/>
                <a:stretch>
                  <a:fillRect t="-2273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FE067E52-9E42-974E-BAF7-C050A595E4D5}"/>
              </a:ext>
            </a:extLst>
          </p:cNvPr>
          <p:cNvSpPr txBox="1"/>
          <p:nvPr/>
        </p:nvSpPr>
        <p:spPr>
          <a:xfrm>
            <a:off x="917979" y="5705327"/>
            <a:ext cx="5367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Meets general physics requirements.</a:t>
            </a:r>
          </a:p>
        </p:txBody>
      </p:sp>
    </p:spTree>
    <p:extLst>
      <p:ext uri="{BB962C8B-B14F-4D97-AF65-F5344CB8AC3E}">
        <p14:creationId xmlns:p14="http://schemas.microsoft.com/office/powerpoint/2010/main" val="555569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63368-98C9-CB4C-8876-B2D11C725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89677"/>
          </a:xfrm>
        </p:spPr>
        <p:txBody>
          <a:bodyPr>
            <a:noAutofit/>
          </a:bodyPr>
          <a:lstStyle/>
          <a:p>
            <a:r>
              <a:rPr lang="en-US" sz="2800" b="0" i="0" dirty="0">
                <a:solidFill>
                  <a:srgbClr val="222222"/>
                </a:solidFill>
                <a:effectLst/>
                <a:latin typeface="TimesNewRomanPSMT"/>
              </a:rPr>
              <a:t>How might a second detector differ in technology choices and what (dis)advantages might that bring in terms of kinematic coverage, resolution on reconstructed variables, radiation hardness, dominating systematics </a:t>
            </a:r>
            <a:r>
              <a:rPr lang="en-US" sz="2800" b="0" i="0" dirty="0" err="1">
                <a:solidFill>
                  <a:srgbClr val="222222"/>
                </a:solidFill>
                <a:effectLst/>
                <a:latin typeface="TimesNewRomanPSMT"/>
              </a:rPr>
              <a:t>etc</a:t>
            </a:r>
            <a:r>
              <a:rPr lang="en-US" sz="2800" b="0" i="0" dirty="0">
                <a:solidFill>
                  <a:srgbClr val="222222"/>
                </a:solidFill>
                <a:effectLst/>
                <a:latin typeface="TimesNewRomanPSMT"/>
              </a:rPr>
              <a:t>?</a:t>
            </a:r>
            <a:br>
              <a:rPr lang="en-US" sz="2800" b="0" i="0" dirty="0">
                <a:solidFill>
                  <a:srgbClr val="222222"/>
                </a:solidFill>
                <a:effectLst/>
                <a:latin typeface="TimesNewRomanPSMT"/>
              </a:rPr>
            </a:b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04AEF9-B991-404E-B18B-9BB6E507B629}"/>
              </a:ext>
            </a:extLst>
          </p:cNvPr>
          <p:cNvSpPr txBox="1"/>
          <p:nvPr/>
        </p:nvSpPr>
        <p:spPr>
          <a:xfrm>
            <a:off x="0" y="2594113"/>
            <a:ext cx="119766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u="sng" dirty="0"/>
              <a:t>Kinematic coverage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Secondary focus to allow proton coverage to </a:t>
            </a:r>
            <a:r>
              <a:rPr lang="en-US" sz="2000" dirty="0" err="1"/>
              <a:t>pt</a:t>
            </a:r>
            <a:r>
              <a:rPr lang="en-US" sz="2000" dirty="0"/>
              <a:t> ~ 0 GeV/c.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Alter beam pipe size in IR #2 “B0” detector to change the kinematic gap between B0 and RP coverage (currently stands at theta ~ 5mrad). Should not affect apertures for smaller pipe in the first dipole.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Neutron cone (currently baseline IR covers theta &lt; 4.5mrad.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u="sng" dirty="0"/>
              <a:t>Technology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Different ZDC technologies to better emphasize photon vs. neutron resolution.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Potentially different technology for EM calorimetry in “B0” region.</a:t>
            </a:r>
          </a:p>
        </p:txBody>
      </p:sp>
    </p:spTree>
    <p:extLst>
      <p:ext uri="{BB962C8B-B14F-4D97-AF65-F5344CB8AC3E}">
        <p14:creationId xmlns:p14="http://schemas.microsoft.com/office/powerpoint/2010/main" val="2146478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4C5EF-AA54-FF4C-9FA7-690AB42F2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2061"/>
            <a:ext cx="12192000" cy="1736922"/>
          </a:xfrm>
        </p:spPr>
        <p:txBody>
          <a:bodyPr>
            <a:normAutofit fontScale="90000"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TimesNewRomanPSMT"/>
              </a:rPr>
              <a:t>- Are there wider implications for other parts of the detector -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TimesNewRomanPSMT"/>
              </a:rPr>
              <a:t>eg</a:t>
            </a:r>
            <a:r>
              <a:rPr lang="en-US" b="0" i="0" dirty="0">
                <a:solidFill>
                  <a:srgbClr val="222222"/>
                </a:solidFill>
                <a:effectLst/>
                <a:latin typeface="TimesNewRomanPSMT"/>
              </a:rPr>
              <a:t> due to material budgets?</a:t>
            </a:r>
            <a:br>
              <a:rPr lang="en-US" b="0" i="0" dirty="0">
                <a:solidFill>
                  <a:srgbClr val="222222"/>
                </a:solidFill>
                <a:effectLst/>
                <a:latin typeface="TimesNewRomanPSMT"/>
              </a:rPr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4EBC01-A916-C34A-8CD0-7466769B4727}"/>
              </a:ext>
            </a:extLst>
          </p:cNvPr>
          <p:cNvSpPr txBox="1"/>
          <p:nvPr/>
        </p:nvSpPr>
        <p:spPr>
          <a:xfrm>
            <a:off x="198783" y="2385391"/>
            <a:ext cx="11618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At this point, we do not believe so.</a:t>
            </a:r>
          </a:p>
        </p:txBody>
      </p:sp>
    </p:spTree>
    <p:extLst>
      <p:ext uri="{BB962C8B-B14F-4D97-AF65-F5344CB8AC3E}">
        <p14:creationId xmlns:p14="http://schemas.microsoft.com/office/powerpoint/2010/main" val="264327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1BEEE-AED2-564D-90B8-1AA5247F1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79713"/>
          </a:xfrm>
        </p:spPr>
        <p:txBody>
          <a:bodyPr>
            <a:noAutofit/>
          </a:bodyPr>
          <a:lstStyle/>
          <a:p>
            <a:r>
              <a:rPr lang="en-US" sz="3200" b="0" i="0" dirty="0">
                <a:solidFill>
                  <a:srgbClr val="222222"/>
                </a:solidFill>
                <a:effectLst/>
                <a:latin typeface="TimesNewRomanPSMT"/>
              </a:rPr>
              <a:t>- Would the complementary designs naturally be associated with different choices of solenoid field, center of mass energy, luminosity or beam polarization?</a:t>
            </a:r>
            <a:br>
              <a:rPr lang="en-US" sz="3200" b="0" i="0" dirty="0">
                <a:solidFill>
                  <a:srgbClr val="222222"/>
                </a:solidFill>
                <a:effectLst/>
                <a:latin typeface="TimesNewRomanPSMT"/>
              </a:rPr>
            </a:b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9BA4DF-A78F-6B42-919B-0761D5474BC8}"/>
              </a:ext>
            </a:extLst>
          </p:cNvPr>
          <p:cNvSpPr txBox="1"/>
          <p:nvPr/>
        </p:nvSpPr>
        <p:spPr>
          <a:xfrm>
            <a:off x="0" y="2494721"/>
            <a:ext cx="100186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One possible goal for the Far-forward area could be “optimization” for lower center-of-mass energies.</a:t>
            </a:r>
          </a:p>
        </p:txBody>
      </p:sp>
    </p:spTree>
    <p:extLst>
      <p:ext uri="{BB962C8B-B14F-4D97-AF65-F5344CB8AC3E}">
        <p14:creationId xmlns:p14="http://schemas.microsoft.com/office/powerpoint/2010/main" val="624782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56B5F-3A39-614F-922D-188F9C759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89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000" b="0" i="0" dirty="0">
                <a:solidFill>
                  <a:srgbClr val="222222"/>
                </a:solidFill>
                <a:effectLst/>
                <a:latin typeface="TimesNewRomanPSMT"/>
              </a:rPr>
              <a:t>Are there any limitations in the performance of your sub detector technologies for very small bunch spacing &lt; 9ns?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B3BE92-0377-F841-AA0C-DD9301A5472E}"/>
              </a:ext>
            </a:extLst>
          </p:cNvPr>
          <p:cNvSpPr txBox="1"/>
          <p:nvPr/>
        </p:nvSpPr>
        <p:spPr>
          <a:xfrm>
            <a:off x="546652" y="2598003"/>
            <a:ext cx="1051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Not so much of a concern for us. All of our detectors are being pitched with very fast (tens of </a:t>
            </a:r>
            <a:r>
              <a:rPr lang="en-US" sz="3200" dirty="0" err="1"/>
              <a:t>ps</a:t>
            </a:r>
            <a:r>
              <a:rPr lang="en-US" sz="3200" dirty="0"/>
              <a:t>) timing (i.e. LGADs), or to be integrated with fast timing layers (e.g. for the B0).</a:t>
            </a:r>
          </a:p>
        </p:txBody>
      </p:sp>
    </p:spTree>
    <p:extLst>
      <p:ext uri="{BB962C8B-B14F-4D97-AF65-F5344CB8AC3E}">
        <p14:creationId xmlns:p14="http://schemas.microsoft.com/office/powerpoint/2010/main" val="2591876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E15AD-3671-464F-AFB0-E5D1D3B7E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280"/>
            <a:ext cx="10515600" cy="918059"/>
          </a:xfrm>
        </p:spPr>
        <p:txBody>
          <a:bodyPr/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TimesNewRomanPSMT"/>
              </a:rPr>
              <a:t>Are there any rate limitations?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58987A-69A2-BD47-94EA-8D16EA25BD17}"/>
              </a:ext>
            </a:extLst>
          </p:cNvPr>
          <p:cNvSpPr txBox="1"/>
          <p:nvPr/>
        </p:nvSpPr>
        <p:spPr>
          <a:xfrm>
            <a:off x="377688" y="2736502"/>
            <a:ext cx="11658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Mostly a concern for </a:t>
            </a:r>
            <a:r>
              <a:rPr lang="en-US" sz="3200" dirty="0" err="1"/>
              <a:t>beam+beam</a:t>
            </a:r>
            <a:r>
              <a:rPr lang="en-US" sz="3200" dirty="0"/>
              <a:t>, </a:t>
            </a:r>
            <a:r>
              <a:rPr lang="en-US" sz="3200" dirty="0" err="1"/>
              <a:t>beam+gas</a:t>
            </a:r>
            <a:r>
              <a:rPr lang="en-US" sz="3200" dirty="0"/>
              <a:t>, and </a:t>
            </a:r>
            <a:r>
              <a:rPr lang="en-US" sz="3200" dirty="0" err="1"/>
              <a:t>beam+machine</a:t>
            </a:r>
            <a:r>
              <a:rPr lang="en-US" sz="3200" dirty="0"/>
              <a:t>/detector backgrounds – especially in the B0 region which is very close to the 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This is being studied by an EIC R&amp;D effort.</a:t>
            </a:r>
          </a:p>
        </p:txBody>
      </p:sp>
    </p:spTree>
    <p:extLst>
      <p:ext uri="{BB962C8B-B14F-4D97-AF65-F5344CB8AC3E}">
        <p14:creationId xmlns:p14="http://schemas.microsoft.com/office/powerpoint/2010/main" val="1404141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745CC-B57D-8C45-9F47-E7659385F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TimesNewRomanPSMT"/>
              </a:rPr>
              <a:t>Is +/- 4.5 m enough longitudinal space to fit the detector?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1E3B45-15A9-C34F-819E-305169EEF75A}"/>
              </a:ext>
            </a:extLst>
          </p:cNvPr>
          <p:cNvSpPr txBox="1"/>
          <p:nvPr/>
        </p:nvSpPr>
        <p:spPr>
          <a:xfrm>
            <a:off x="465482" y="2521059"/>
            <a:ext cx="112610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In principle, yes. But having more space in the FF area to add detector components and access the detectors for IR #2 would be a good consideration.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Potentially a </a:t>
            </a:r>
            <a:r>
              <a:rPr lang="en-US" sz="3200" dirty="0" err="1"/>
              <a:t>CMS+LHCb</a:t>
            </a:r>
            <a:r>
              <a:rPr lang="en-US" sz="3200" dirty="0"/>
              <a:t> combo detector (for lack of a better description).</a:t>
            </a:r>
          </a:p>
        </p:txBody>
      </p:sp>
    </p:spTree>
    <p:extLst>
      <p:ext uri="{BB962C8B-B14F-4D97-AF65-F5344CB8AC3E}">
        <p14:creationId xmlns:p14="http://schemas.microsoft.com/office/powerpoint/2010/main" val="2972409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81043-E38C-E141-884A-46E3928CC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64617" cy="1749287"/>
          </a:xfrm>
        </p:spPr>
        <p:txBody>
          <a:bodyPr>
            <a:normAutofit/>
          </a:bodyPr>
          <a:lstStyle/>
          <a:p>
            <a:r>
              <a:rPr lang="en-US" sz="4000" b="0" i="0" dirty="0">
                <a:solidFill>
                  <a:srgbClr val="222222"/>
                </a:solidFill>
                <a:effectLst/>
                <a:latin typeface="TimesNewRomanPSMT"/>
              </a:rPr>
              <a:t>Are there any issues we should be aware of in terms of cost, technology readiness, or time required to construct the detector?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C70917-77B5-904F-9F01-10473D1D1A51}"/>
              </a:ext>
            </a:extLst>
          </p:cNvPr>
          <p:cNvSpPr txBox="1"/>
          <p:nvPr/>
        </p:nvSpPr>
        <p:spPr>
          <a:xfrm>
            <a:off x="79512" y="2435087"/>
            <a:ext cx="121124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Designing and building the B0 spectrometer is going be a real challenge that we have not really been able to address </a:t>
            </a:r>
            <a:r>
              <a:rPr lang="en-US" sz="2400" i="1" dirty="0"/>
              <a:t>in detail </a:t>
            </a:r>
            <a:r>
              <a:rPr lang="en-US" sz="2400" dirty="0"/>
              <a:t>in our Yellow Report efforts (i.e. engineering constraints, backgrounds, access to the detectors in shut down).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From a complementarity perspective, choice of different technologies and engineering constraints could help to lower the overall risk to the physics program in the baseline 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ZDC EM calorimetry has to be cutting edge to deliver the low energy photon measurements needed for coherent e+(heavy)A physics.</a:t>
            </a:r>
          </a:p>
        </p:txBody>
      </p:sp>
    </p:spTree>
    <p:extLst>
      <p:ext uri="{BB962C8B-B14F-4D97-AF65-F5344CB8AC3E}">
        <p14:creationId xmlns:p14="http://schemas.microsoft.com/office/powerpoint/2010/main" val="527430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1048</Words>
  <Application>Microsoft Macintosh PowerPoint</Application>
  <PresentationFormat>Widescreen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TimesNewRomanPSMT</vt:lpstr>
      <vt:lpstr>Office Theme</vt:lpstr>
      <vt:lpstr>Far-Forward Complementarity</vt:lpstr>
      <vt:lpstr>What is your current baseline thinking? </vt:lpstr>
      <vt:lpstr>How might a second detector differ in technology choices and what (dis)advantages might that bring in terms of kinematic coverage, resolution on reconstructed variables, radiation hardness, dominating systematics etc? </vt:lpstr>
      <vt:lpstr>- Are there wider implications for other parts of the detector - eg due to material budgets? </vt:lpstr>
      <vt:lpstr>- Would the complementary designs naturally be associated with different choices of solenoid field, center of mass energy, luminosity or beam polarization? </vt:lpstr>
      <vt:lpstr>Are there any limitations in the performance of your sub detector technologies for very small bunch spacing &lt; 9ns?</vt:lpstr>
      <vt:lpstr>Are there any rate limitations?</vt:lpstr>
      <vt:lpstr>Is +/- 4.5 m enough longitudinal space to fit the detector?</vt:lpstr>
      <vt:lpstr>Are there any issues we should be aware of in terms of cost, technology readiness, or time required to construct the detector?</vt:lpstr>
      <vt:lpstr>Might it be possible to combine more than one function into your detector(s)?</vt:lpstr>
      <vt:lpstr>Do your detector technologies have any impact on the design of the interaction region?</vt:lpstr>
      <vt:lpstr>What studies need to be done (or have been done already) to make fully quantitative statements?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Far-Forward Complementarity</dc:title>
  <dc:creator>Jentsch, Alexander</dc:creator>
  <cp:lastModifiedBy>Jentsch, Alexander</cp:lastModifiedBy>
  <cp:revision>7</cp:revision>
  <dcterms:created xsi:type="dcterms:W3CDTF">2020-09-29T18:21:24Z</dcterms:created>
  <dcterms:modified xsi:type="dcterms:W3CDTF">2020-09-30T15:42:38Z</dcterms:modified>
</cp:coreProperties>
</file>