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295" r:id="rId4"/>
    <p:sldId id="257" r:id="rId5"/>
    <p:sldId id="279" r:id="rId6"/>
    <p:sldId id="259" r:id="rId7"/>
    <p:sldId id="261" r:id="rId8"/>
    <p:sldId id="263" r:id="rId9"/>
    <p:sldId id="291" r:id="rId10"/>
    <p:sldId id="283" r:id="rId11"/>
    <p:sldId id="280" r:id="rId12"/>
    <p:sldId id="264" r:id="rId13"/>
    <p:sldId id="265" r:id="rId14"/>
    <p:sldId id="282" r:id="rId15"/>
    <p:sldId id="281" r:id="rId16"/>
    <p:sldId id="292" r:id="rId17"/>
    <p:sldId id="293" r:id="rId18"/>
    <p:sldId id="275" r:id="rId19"/>
    <p:sldId id="278" r:id="rId20"/>
    <p:sldId id="270" r:id="rId21"/>
    <p:sldId id="294" r:id="rId22"/>
    <p:sldId id="271" r:id="rId23"/>
    <p:sldId id="272" r:id="rId24"/>
    <p:sldId id="273" r:id="rId25"/>
    <p:sldId id="274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85124-540D-104B-80AC-69B1610043A2}" v="97" dt="2020-12-07T15:29:49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92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24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0E8FD-8DCA-42B0-8A84-EE88F5A6B0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094DC88-AF13-4AAD-8AD9-03293215A7B3}">
      <dgm:prSet/>
      <dgm:spPr/>
      <dgm:t>
        <a:bodyPr/>
        <a:lstStyle/>
        <a:p>
          <a:r>
            <a:rPr lang="en-US" dirty="0"/>
            <a:t>FY20 Recap</a:t>
          </a:r>
        </a:p>
      </dgm:t>
    </dgm:pt>
    <dgm:pt modelId="{B98CD731-8D6F-456A-B10F-6FC9EC503FBD}" type="parTrans" cxnId="{C5D477D2-C5D2-4E1F-9319-FF14E0E68206}">
      <dgm:prSet/>
      <dgm:spPr/>
      <dgm:t>
        <a:bodyPr/>
        <a:lstStyle/>
        <a:p>
          <a:endParaRPr lang="en-US"/>
        </a:p>
      </dgm:t>
    </dgm:pt>
    <dgm:pt modelId="{AE4C2DB0-4C11-4892-8632-F1E382FCA736}" type="sibTrans" cxnId="{C5D477D2-C5D2-4E1F-9319-FF14E0E68206}">
      <dgm:prSet/>
      <dgm:spPr/>
      <dgm:t>
        <a:bodyPr/>
        <a:lstStyle/>
        <a:p>
          <a:endParaRPr lang="en-US"/>
        </a:p>
      </dgm:t>
    </dgm:pt>
    <dgm:pt modelId="{F8D9B044-DF87-4F6A-9C09-052CFBF66AE2}">
      <dgm:prSet/>
      <dgm:spPr/>
      <dgm:t>
        <a:bodyPr/>
        <a:lstStyle/>
        <a:p>
          <a:r>
            <a:rPr lang="en-US"/>
            <a:t>Availability</a:t>
          </a:r>
        </a:p>
      </dgm:t>
    </dgm:pt>
    <dgm:pt modelId="{61FA9422-DA14-4F41-8499-F866582DDF27}" type="parTrans" cxnId="{91956071-EEDF-4507-B917-40D45148DC2E}">
      <dgm:prSet/>
      <dgm:spPr/>
      <dgm:t>
        <a:bodyPr/>
        <a:lstStyle/>
        <a:p>
          <a:endParaRPr lang="en-US"/>
        </a:p>
      </dgm:t>
    </dgm:pt>
    <dgm:pt modelId="{3832B6A6-C75D-4516-897D-63415FFAAC6B}" type="sibTrans" cxnId="{91956071-EEDF-4507-B917-40D45148DC2E}">
      <dgm:prSet/>
      <dgm:spPr/>
      <dgm:t>
        <a:bodyPr/>
        <a:lstStyle/>
        <a:p>
          <a:endParaRPr lang="en-US"/>
        </a:p>
      </dgm:t>
    </dgm:pt>
    <dgm:pt modelId="{D4F32C86-157F-4A34-BC64-3ADD7FBFA6BC}">
      <dgm:prSet/>
      <dgm:spPr/>
      <dgm:t>
        <a:bodyPr/>
        <a:lstStyle/>
        <a:p>
          <a:r>
            <a:rPr lang="en-US"/>
            <a:t>User Activities</a:t>
          </a:r>
        </a:p>
      </dgm:t>
    </dgm:pt>
    <dgm:pt modelId="{34AB690F-1017-4457-B374-86F914D9EE12}" type="parTrans" cxnId="{10CF990C-AFE8-4308-A54C-E02CFB7E39C9}">
      <dgm:prSet/>
      <dgm:spPr/>
      <dgm:t>
        <a:bodyPr/>
        <a:lstStyle/>
        <a:p>
          <a:endParaRPr lang="en-US"/>
        </a:p>
      </dgm:t>
    </dgm:pt>
    <dgm:pt modelId="{6B6B8BF4-061D-4265-A714-5F768E6DEF2C}" type="sibTrans" cxnId="{10CF990C-AFE8-4308-A54C-E02CFB7E39C9}">
      <dgm:prSet/>
      <dgm:spPr/>
      <dgm:t>
        <a:bodyPr/>
        <a:lstStyle/>
        <a:p>
          <a:endParaRPr lang="en-US"/>
        </a:p>
      </dgm:t>
    </dgm:pt>
    <dgm:pt modelId="{D194C9D0-B5C0-4D62-B521-E7035264499A}">
      <dgm:prSet/>
      <dgm:spPr/>
      <dgm:t>
        <a:bodyPr/>
        <a:lstStyle/>
        <a:p>
          <a:r>
            <a:rPr lang="en-US" dirty="0"/>
            <a:t>Operations Summary</a:t>
          </a:r>
        </a:p>
        <a:p>
          <a:r>
            <a:rPr lang="en-US" dirty="0"/>
            <a:t>Facility Updates</a:t>
          </a:r>
        </a:p>
        <a:p>
          <a:r>
            <a:rPr lang="en-US" dirty="0"/>
            <a:t>COVID-19</a:t>
          </a:r>
        </a:p>
      </dgm:t>
    </dgm:pt>
    <dgm:pt modelId="{2ED0FACE-7783-4497-A0F8-4154E1C72629}" type="parTrans" cxnId="{B0A517EA-6F97-4B5F-8717-25DFF71C3827}">
      <dgm:prSet/>
      <dgm:spPr/>
      <dgm:t>
        <a:bodyPr/>
        <a:lstStyle/>
        <a:p>
          <a:endParaRPr lang="en-US"/>
        </a:p>
      </dgm:t>
    </dgm:pt>
    <dgm:pt modelId="{4B770F25-C0D3-43FA-8C62-ABB39FA3C48A}" type="sibTrans" cxnId="{B0A517EA-6F97-4B5F-8717-25DFF71C3827}">
      <dgm:prSet/>
      <dgm:spPr/>
      <dgm:t>
        <a:bodyPr/>
        <a:lstStyle/>
        <a:p>
          <a:endParaRPr lang="en-US"/>
        </a:p>
      </dgm:t>
    </dgm:pt>
    <dgm:pt modelId="{3399CAD7-44F9-481E-9B33-EDC61DB7164A}">
      <dgm:prSet/>
      <dgm:spPr/>
      <dgm:t>
        <a:bodyPr/>
        <a:lstStyle/>
        <a:p>
          <a:r>
            <a:rPr lang="en-US" dirty="0"/>
            <a:t>Operations Status: What is available in 2021</a:t>
          </a:r>
        </a:p>
      </dgm:t>
    </dgm:pt>
    <dgm:pt modelId="{371C13B4-4956-4B26-9A9C-31FF85890874}" type="parTrans" cxnId="{59102193-F53B-494C-835A-49BC4C986C54}">
      <dgm:prSet/>
      <dgm:spPr/>
      <dgm:t>
        <a:bodyPr/>
        <a:lstStyle/>
        <a:p>
          <a:endParaRPr lang="en-US"/>
        </a:p>
      </dgm:t>
    </dgm:pt>
    <dgm:pt modelId="{D73B80E6-E44C-499E-84B0-6726F1E5C4FD}" type="sibTrans" cxnId="{59102193-F53B-494C-835A-49BC4C986C54}">
      <dgm:prSet/>
      <dgm:spPr/>
      <dgm:t>
        <a:bodyPr/>
        <a:lstStyle/>
        <a:p>
          <a:endParaRPr lang="en-US"/>
        </a:p>
      </dgm:t>
    </dgm:pt>
    <dgm:pt modelId="{3164819A-9279-4389-900A-3F6BAC0138AF}">
      <dgm:prSet/>
      <dgm:spPr/>
      <dgm:t>
        <a:bodyPr/>
        <a:lstStyle/>
        <a:p>
          <a:r>
            <a:rPr lang="en-US"/>
            <a:t>Capability Operational Status Update</a:t>
          </a:r>
        </a:p>
      </dgm:t>
    </dgm:pt>
    <dgm:pt modelId="{B955B2B5-4C8F-42E5-9316-076E671AAEB5}" type="parTrans" cxnId="{D8740503-1EDB-42CD-BD74-9EE4E33911D4}">
      <dgm:prSet/>
      <dgm:spPr/>
      <dgm:t>
        <a:bodyPr/>
        <a:lstStyle/>
        <a:p>
          <a:endParaRPr lang="en-US"/>
        </a:p>
      </dgm:t>
    </dgm:pt>
    <dgm:pt modelId="{952BE7FC-4323-4DEB-AE88-6DD6C540DB87}" type="sibTrans" cxnId="{D8740503-1EDB-42CD-BD74-9EE4E33911D4}">
      <dgm:prSet/>
      <dgm:spPr/>
      <dgm:t>
        <a:bodyPr/>
        <a:lstStyle/>
        <a:p>
          <a:endParaRPr lang="en-US"/>
        </a:p>
      </dgm:t>
    </dgm:pt>
    <dgm:pt modelId="{1C939A25-BD4D-476A-A0D4-D99392BCA4D7}">
      <dgm:prSet/>
      <dgm:spPr/>
      <dgm:t>
        <a:bodyPr/>
        <a:lstStyle/>
        <a:p>
          <a:r>
            <a:rPr lang="en-US" dirty="0"/>
            <a:t>Available Parameters</a:t>
          </a:r>
        </a:p>
      </dgm:t>
    </dgm:pt>
    <dgm:pt modelId="{4CF89444-9AE5-4121-AAD2-DA27D1793546}" type="parTrans" cxnId="{9E517F35-6379-4D42-AAF7-BE34713B20E9}">
      <dgm:prSet/>
      <dgm:spPr/>
      <dgm:t>
        <a:bodyPr/>
        <a:lstStyle/>
        <a:p>
          <a:endParaRPr lang="en-US"/>
        </a:p>
      </dgm:t>
    </dgm:pt>
    <dgm:pt modelId="{65BB5FCC-3B14-4FC4-BDE0-AAE00BA5207A}" type="sibTrans" cxnId="{9E517F35-6379-4D42-AAF7-BE34713B20E9}">
      <dgm:prSet/>
      <dgm:spPr/>
      <dgm:t>
        <a:bodyPr/>
        <a:lstStyle/>
        <a:p>
          <a:endParaRPr lang="en-US"/>
        </a:p>
      </dgm:t>
    </dgm:pt>
    <dgm:pt modelId="{593A20F9-D459-45C8-BA83-2D1AD1C1ECC1}">
      <dgm:prSet/>
      <dgm:spPr/>
      <dgm:t>
        <a:bodyPr/>
        <a:lstStyle/>
        <a:p>
          <a:r>
            <a:rPr lang="en-US"/>
            <a:t>Available Facilities</a:t>
          </a:r>
        </a:p>
      </dgm:t>
    </dgm:pt>
    <dgm:pt modelId="{F8DF6026-D748-4CBA-9624-1B0ED55C658B}" type="parTrans" cxnId="{D4C12761-43C9-4EA9-B0E0-6E407453D99B}">
      <dgm:prSet/>
      <dgm:spPr/>
      <dgm:t>
        <a:bodyPr/>
        <a:lstStyle/>
        <a:p>
          <a:endParaRPr lang="en-US"/>
        </a:p>
      </dgm:t>
    </dgm:pt>
    <dgm:pt modelId="{B65411CD-DE33-4784-B065-2D97A75F5675}" type="sibTrans" cxnId="{D4C12761-43C9-4EA9-B0E0-6E407453D99B}">
      <dgm:prSet/>
      <dgm:spPr/>
      <dgm:t>
        <a:bodyPr/>
        <a:lstStyle/>
        <a:p>
          <a:endParaRPr lang="en-US"/>
        </a:p>
      </dgm:t>
    </dgm:pt>
    <dgm:pt modelId="{6C7AA732-DEB2-41E1-AD3D-13155D5C9801}">
      <dgm:prSet/>
      <dgm:spPr/>
      <dgm:t>
        <a:bodyPr/>
        <a:lstStyle/>
        <a:p>
          <a:r>
            <a:rPr lang="en-US"/>
            <a:t>Recap of User Resources and Responsibilities</a:t>
          </a:r>
        </a:p>
      </dgm:t>
    </dgm:pt>
    <dgm:pt modelId="{FD50A81C-CE2B-4E8C-A654-070CDD08637A}" type="parTrans" cxnId="{8728D186-697C-4BD0-9489-733EDE3A0A35}">
      <dgm:prSet/>
      <dgm:spPr/>
      <dgm:t>
        <a:bodyPr/>
        <a:lstStyle/>
        <a:p>
          <a:endParaRPr lang="en-US"/>
        </a:p>
      </dgm:t>
    </dgm:pt>
    <dgm:pt modelId="{0698D159-2175-480A-8D08-4EA7583A2B63}" type="sibTrans" cxnId="{8728D186-697C-4BD0-9489-733EDE3A0A35}">
      <dgm:prSet/>
      <dgm:spPr/>
      <dgm:t>
        <a:bodyPr/>
        <a:lstStyle/>
        <a:p>
          <a:endParaRPr lang="en-US"/>
        </a:p>
      </dgm:t>
    </dgm:pt>
    <dgm:pt modelId="{3AFED268-E1F2-4E31-ADF3-8732632EF607}">
      <dgm:prSet/>
      <dgm:spPr/>
      <dgm:t>
        <a:bodyPr/>
        <a:lstStyle/>
        <a:p>
          <a:r>
            <a:rPr lang="en-US"/>
            <a:t>Time Requests</a:t>
          </a:r>
        </a:p>
      </dgm:t>
    </dgm:pt>
    <dgm:pt modelId="{09D0DCDF-7A8A-4316-BB70-6E539F55548D}" type="parTrans" cxnId="{3364A1C3-74CB-4DAC-99F8-1782D86AC026}">
      <dgm:prSet/>
      <dgm:spPr/>
      <dgm:t>
        <a:bodyPr/>
        <a:lstStyle/>
        <a:p>
          <a:endParaRPr lang="en-US"/>
        </a:p>
      </dgm:t>
    </dgm:pt>
    <dgm:pt modelId="{5067BFEA-8546-4EEE-A37D-DBE5DAA0C7CC}" type="sibTrans" cxnId="{3364A1C3-74CB-4DAC-99F8-1782D86AC026}">
      <dgm:prSet/>
      <dgm:spPr/>
      <dgm:t>
        <a:bodyPr/>
        <a:lstStyle/>
        <a:p>
          <a:endParaRPr lang="en-US"/>
        </a:p>
      </dgm:t>
    </dgm:pt>
    <dgm:pt modelId="{D736ECFA-8123-4458-83C8-12230FB63AE4}">
      <dgm:prSet/>
      <dgm:spPr/>
      <dgm:t>
        <a:bodyPr/>
        <a:lstStyle/>
        <a:p>
          <a:r>
            <a:rPr lang="en-US"/>
            <a:t>Beam Scheduling</a:t>
          </a:r>
        </a:p>
      </dgm:t>
    </dgm:pt>
    <dgm:pt modelId="{BF8197AA-F517-4AA1-9B87-B74FD84B1B21}" type="parTrans" cxnId="{0140F67B-5CFF-4DDD-9BB9-5AAA969B504F}">
      <dgm:prSet/>
      <dgm:spPr/>
      <dgm:t>
        <a:bodyPr/>
        <a:lstStyle/>
        <a:p>
          <a:endParaRPr lang="en-US"/>
        </a:p>
      </dgm:t>
    </dgm:pt>
    <dgm:pt modelId="{F0A59975-29E9-462F-AF27-AE08B757CE87}" type="sibTrans" cxnId="{0140F67B-5CFF-4DDD-9BB9-5AAA969B504F}">
      <dgm:prSet/>
      <dgm:spPr/>
      <dgm:t>
        <a:bodyPr/>
        <a:lstStyle/>
        <a:p>
          <a:endParaRPr lang="en-US"/>
        </a:p>
      </dgm:t>
    </dgm:pt>
    <dgm:pt modelId="{2C6C4F0F-AE0C-485C-AEDF-7470746225BA}">
      <dgm:prSet/>
      <dgm:spPr/>
      <dgm:t>
        <a:bodyPr/>
        <a:lstStyle/>
        <a:p>
          <a:r>
            <a:rPr lang="en-US"/>
            <a:t>Run Reports</a:t>
          </a:r>
        </a:p>
      </dgm:t>
    </dgm:pt>
    <dgm:pt modelId="{F88BD037-4D11-40A7-B64C-9E1798B3DC69}" type="parTrans" cxnId="{094CF2EC-6161-4DB7-B330-D71F89B8494A}">
      <dgm:prSet/>
      <dgm:spPr/>
      <dgm:t>
        <a:bodyPr/>
        <a:lstStyle/>
        <a:p>
          <a:endParaRPr lang="en-US"/>
        </a:p>
      </dgm:t>
    </dgm:pt>
    <dgm:pt modelId="{D690FDCA-A98E-407F-B318-96E7BC7F4909}" type="sibTrans" cxnId="{094CF2EC-6161-4DB7-B330-D71F89B8494A}">
      <dgm:prSet/>
      <dgm:spPr/>
      <dgm:t>
        <a:bodyPr/>
        <a:lstStyle/>
        <a:p>
          <a:endParaRPr lang="en-US"/>
        </a:p>
      </dgm:t>
    </dgm:pt>
    <dgm:pt modelId="{8C2C0E69-6E58-4F89-98B3-B8EDC463A985}" type="pres">
      <dgm:prSet presAssocID="{58C0E8FD-8DCA-42B0-8A84-EE88F5A6B097}" presName="root" presStyleCnt="0">
        <dgm:presLayoutVars>
          <dgm:dir/>
          <dgm:resizeHandles val="exact"/>
        </dgm:presLayoutVars>
      </dgm:prSet>
      <dgm:spPr/>
    </dgm:pt>
    <dgm:pt modelId="{AEFBB342-8D01-4CF9-B2FB-ACB63AE3C9FC}" type="pres">
      <dgm:prSet presAssocID="{B094DC88-AF13-4AAD-8AD9-03293215A7B3}" presName="compNode" presStyleCnt="0"/>
      <dgm:spPr/>
    </dgm:pt>
    <dgm:pt modelId="{823B8F2F-695C-4E07-B7DD-EF6CC5045A33}" type="pres">
      <dgm:prSet presAssocID="{B094DC88-AF13-4AAD-8AD9-03293215A7B3}" presName="bgRect" presStyleLbl="bgShp" presStyleIdx="0" presStyleCnt="3"/>
      <dgm:spPr/>
    </dgm:pt>
    <dgm:pt modelId="{B83FDE99-E303-4653-B4C7-0520ACAF9A73}" type="pres">
      <dgm:prSet presAssocID="{B094DC88-AF13-4AAD-8AD9-03293215A7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C4E5BC6-63CF-465D-8F11-D43993A6F602}" type="pres">
      <dgm:prSet presAssocID="{B094DC88-AF13-4AAD-8AD9-03293215A7B3}" presName="spaceRect" presStyleCnt="0"/>
      <dgm:spPr/>
    </dgm:pt>
    <dgm:pt modelId="{7FFF3857-0D7E-4167-8978-E75F57C0677B}" type="pres">
      <dgm:prSet presAssocID="{B094DC88-AF13-4AAD-8AD9-03293215A7B3}" presName="parTx" presStyleLbl="revTx" presStyleIdx="0" presStyleCnt="6">
        <dgm:presLayoutVars>
          <dgm:chMax val="0"/>
          <dgm:chPref val="0"/>
        </dgm:presLayoutVars>
      </dgm:prSet>
      <dgm:spPr/>
    </dgm:pt>
    <dgm:pt modelId="{040A71E6-6307-4B43-86AF-D7C9B302F71B}" type="pres">
      <dgm:prSet presAssocID="{B094DC88-AF13-4AAD-8AD9-03293215A7B3}" presName="desTx" presStyleLbl="revTx" presStyleIdx="1" presStyleCnt="6" custScaleX="148126">
        <dgm:presLayoutVars/>
      </dgm:prSet>
      <dgm:spPr/>
    </dgm:pt>
    <dgm:pt modelId="{823ED0F2-FD94-4CAC-8ED3-18B7C2A57C67}" type="pres">
      <dgm:prSet presAssocID="{AE4C2DB0-4C11-4892-8632-F1E382FCA736}" presName="sibTrans" presStyleCnt="0"/>
      <dgm:spPr/>
    </dgm:pt>
    <dgm:pt modelId="{6392727D-2971-453A-89DA-DBD126AF6C6C}" type="pres">
      <dgm:prSet presAssocID="{3399CAD7-44F9-481E-9B33-EDC61DB7164A}" presName="compNode" presStyleCnt="0"/>
      <dgm:spPr/>
    </dgm:pt>
    <dgm:pt modelId="{6820CE45-3135-4CA1-8E47-F6AE32A35147}" type="pres">
      <dgm:prSet presAssocID="{3399CAD7-44F9-481E-9B33-EDC61DB7164A}" presName="bgRect" presStyleLbl="bgShp" presStyleIdx="1" presStyleCnt="3"/>
      <dgm:spPr/>
    </dgm:pt>
    <dgm:pt modelId="{1F134504-CD2C-4044-AEC0-7AB99CD45E97}" type="pres">
      <dgm:prSet presAssocID="{3399CAD7-44F9-481E-9B33-EDC61DB716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B5E188C9-A16C-4894-8F28-696E32FC8644}" type="pres">
      <dgm:prSet presAssocID="{3399CAD7-44F9-481E-9B33-EDC61DB7164A}" presName="spaceRect" presStyleCnt="0"/>
      <dgm:spPr/>
    </dgm:pt>
    <dgm:pt modelId="{C4577194-D05F-482C-AE9B-17136945095B}" type="pres">
      <dgm:prSet presAssocID="{3399CAD7-44F9-481E-9B33-EDC61DB7164A}" presName="parTx" presStyleLbl="revTx" presStyleIdx="2" presStyleCnt="6">
        <dgm:presLayoutVars>
          <dgm:chMax val="0"/>
          <dgm:chPref val="0"/>
        </dgm:presLayoutVars>
      </dgm:prSet>
      <dgm:spPr/>
    </dgm:pt>
    <dgm:pt modelId="{C1B9A016-9E4F-4DEA-BF8B-5C200C7A04D5}" type="pres">
      <dgm:prSet presAssocID="{3399CAD7-44F9-481E-9B33-EDC61DB7164A}" presName="desTx" presStyleLbl="revTx" presStyleIdx="3" presStyleCnt="6" custScaleX="135965">
        <dgm:presLayoutVars/>
      </dgm:prSet>
      <dgm:spPr/>
    </dgm:pt>
    <dgm:pt modelId="{29DB7961-46AF-4314-A138-F894C168BD80}" type="pres">
      <dgm:prSet presAssocID="{D73B80E6-E44C-499E-84B0-6726F1E5C4FD}" presName="sibTrans" presStyleCnt="0"/>
      <dgm:spPr/>
    </dgm:pt>
    <dgm:pt modelId="{596EFDA5-21E6-4268-9031-41C53C1052D2}" type="pres">
      <dgm:prSet presAssocID="{6C7AA732-DEB2-41E1-AD3D-13155D5C9801}" presName="compNode" presStyleCnt="0"/>
      <dgm:spPr/>
    </dgm:pt>
    <dgm:pt modelId="{69ADB6B3-F219-48EF-8E16-ACDF8C398C2C}" type="pres">
      <dgm:prSet presAssocID="{6C7AA732-DEB2-41E1-AD3D-13155D5C9801}" presName="bgRect" presStyleLbl="bgShp" presStyleIdx="2" presStyleCnt="3"/>
      <dgm:spPr/>
    </dgm:pt>
    <dgm:pt modelId="{6FB5F6DD-CBAF-4080-96AA-0186C6DAAA1E}" type="pres">
      <dgm:prSet presAssocID="{6C7AA732-DEB2-41E1-AD3D-13155D5C98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830DAC8-73B7-4CDE-9EAF-4637C259D9DD}" type="pres">
      <dgm:prSet presAssocID="{6C7AA732-DEB2-41E1-AD3D-13155D5C9801}" presName="spaceRect" presStyleCnt="0"/>
      <dgm:spPr/>
    </dgm:pt>
    <dgm:pt modelId="{153F72F7-5602-4FE2-A586-1DAE70FA3425}" type="pres">
      <dgm:prSet presAssocID="{6C7AA732-DEB2-41E1-AD3D-13155D5C9801}" presName="parTx" presStyleLbl="revTx" presStyleIdx="4" presStyleCnt="6">
        <dgm:presLayoutVars>
          <dgm:chMax val="0"/>
          <dgm:chPref val="0"/>
        </dgm:presLayoutVars>
      </dgm:prSet>
      <dgm:spPr/>
    </dgm:pt>
    <dgm:pt modelId="{C3D056F8-9160-4CD4-8012-9BD3564D3071}" type="pres">
      <dgm:prSet presAssocID="{6C7AA732-DEB2-41E1-AD3D-13155D5C9801}" presName="desTx" presStyleLbl="revTx" presStyleIdx="5" presStyleCnt="6">
        <dgm:presLayoutVars/>
      </dgm:prSet>
      <dgm:spPr/>
    </dgm:pt>
  </dgm:ptLst>
  <dgm:cxnLst>
    <dgm:cxn modelId="{D8740503-1EDB-42CD-BD74-9EE4E33911D4}" srcId="{3399CAD7-44F9-481E-9B33-EDC61DB7164A}" destId="{3164819A-9279-4389-900A-3F6BAC0138AF}" srcOrd="0" destOrd="0" parTransId="{B955B2B5-4C8F-42E5-9316-076E671AAEB5}" sibTransId="{952BE7FC-4323-4DEB-AE88-6DD6C540DB87}"/>
    <dgm:cxn modelId="{10CF990C-AFE8-4308-A54C-E02CFB7E39C9}" srcId="{B094DC88-AF13-4AAD-8AD9-03293215A7B3}" destId="{D4F32C86-157F-4A34-BC64-3ADD7FBFA6BC}" srcOrd="1" destOrd="0" parTransId="{34AB690F-1017-4457-B374-86F914D9EE12}" sibTransId="{6B6B8BF4-061D-4265-A714-5F768E6DEF2C}"/>
    <dgm:cxn modelId="{5375FC19-7B00-4FAC-9E50-53DEA35D490C}" type="presOf" srcId="{D736ECFA-8123-4458-83C8-12230FB63AE4}" destId="{C3D056F8-9160-4CD4-8012-9BD3564D3071}" srcOrd="0" destOrd="1" presId="urn:microsoft.com/office/officeart/2018/2/layout/IconVerticalSolidList"/>
    <dgm:cxn modelId="{C0D94530-8637-4109-8FF4-72F35A0897DC}" type="presOf" srcId="{D4F32C86-157F-4A34-BC64-3ADD7FBFA6BC}" destId="{040A71E6-6307-4B43-86AF-D7C9B302F71B}" srcOrd="0" destOrd="1" presId="urn:microsoft.com/office/officeart/2018/2/layout/IconVerticalSolidList"/>
    <dgm:cxn modelId="{9E517F35-6379-4D42-AAF7-BE34713B20E9}" srcId="{3399CAD7-44F9-481E-9B33-EDC61DB7164A}" destId="{1C939A25-BD4D-476A-A0D4-D99392BCA4D7}" srcOrd="1" destOrd="0" parTransId="{4CF89444-9AE5-4121-AAD2-DA27D1793546}" sibTransId="{65BB5FCC-3B14-4FC4-BDE0-AAE00BA5207A}"/>
    <dgm:cxn modelId="{65150736-1113-43E3-B311-1E7733E11091}" type="presOf" srcId="{1C939A25-BD4D-476A-A0D4-D99392BCA4D7}" destId="{C1B9A016-9E4F-4DEA-BF8B-5C200C7A04D5}" srcOrd="0" destOrd="1" presId="urn:microsoft.com/office/officeart/2018/2/layout/IconVerticalSolidList"/>
    <dgm:cxn modelId="{8F8E8639-55F4-4CD2-8AEF-96CE8E282A2D}" type="presOf" srcId="{3AFED268-E1F2-4E31-ADF3-8732632EF607}" destId="{C3D056F8-9160-4CD4-8012-9BD3564D3071}" srcOrd="0" destOrd="0" presId="urn:microsoft.com/office/officeart/2018/2/layout/IconVerticalSolidList"/>
    <dgm:cxn modelId="{CFF8143A-AFA6-4C2E-AECF-475E43C3C2D7}" type="presOf" srcId="{F8D9B044-DF87-4F6A-9C09-052CFBF66AE2}" destId="{040A71E6-6307-4B43-86AF-D7C9B302F71B}" srcOrd="0" destOrd="0" presId="urn:microsoft.com/office/officeart/2018/2/layout/IconVerticalSolidList"/>
    <dgm:cxn modelId="{56E56E42-D13B-4C41-8ECD-E8C460CD36E9}" type="presOf" srcId="{B094DC88-AF13-4AAD-8AD9-03293215A7B3}" destId="{7FFF3857-0D7E-4167-8978-E75F57C0677B}" srcOrd="0" destOrd="0" presId="urn:microsoft.com/office/officeart/2018/2/layout/IconVerticalSolidList"/>
    <dgm:cxn modelId="{2895E748-DC94-4B89-984F-D386CD4F09DC}" type="presOf" srcId="{2C6C4F0F-AE0C-485C-AEDF-7470746225BA}" destId="{C3D056F8-9160-4CD4-8012-9BD3564D3071}" srcOrd="0" destOrd="2" presId="urn:microsoft.com/office/officeart/2018/2/layout/IconVerticalSolidList"/>
    <dgm:cxn modelId="{81FF854D-15D9-4541-8229-7A3DC7B09164}" type="presOf" srcId="{58C0E8FD-8DCA-42B0-8A84-EE88F5A6B097}" destId="{8C2C0E69-6E58-4F89-98B3-B8EDC463A985}" srcOrd="0" destOrd="0" presId="urn:microsoft.com/office/officeart/2018/2/layout/IconVerticalSolidList"/>
    <dgm:cxn modelId="{B4B0BC54-E11E-4E2E-90C6-5BE0EC607E51}" type="presOf" srcId="{593A20F9-D459-45C8-BA83-2D1AD1C1ECC1}" destId="{C1B9A016-9E4F-4DEA-BF8B-5C200C7A04D5}" srcOrd="0" destOrd="2" presId="urn:microsoft.com/office/officeart/2018/2/layout/IconVerticalSolidList"/>
    <dgm:cxn modelId="{D4C12761-43C9-4EA9-B0E0-6E407453D99B}" srcId="{3399CAD7-44F9-481E-9B33-EDC61DB7164A}" destId="{593A20F9-D459-45C8-BA83-2D1AD1C1ECC1}" srcOrd="2" destOrd="0" parTransId="{F8DF6026-D748-4CBA-9624-1B0ED55C658B}" sibTransId="{B65411CD-DE33-4784-B065-2D97A75F5675}"/>
    <dgm:cxn modelId="{91956071-EEDF-4507-B917-40D45148DC2E}" srcId="{B094DC88-AF13-4AAD-8AD9-03293215A7B3}" destId="{F8D9B044-DF87-4F6A-9C09-052CFBF66AE2}" srcOrd="0" destOrd="0" parTransId="{61FA9422-DA14-4F41-8499-F866582DDF27}" sibTransId="{3832B6A6-C75D-4516-897D-63415FFAAC6B}"/>
    <dgm:cxn modelId="{0140F67B-5CFF-4DDD-9BB9-5AAA969B504F}" srcId="{6C7AA732-DEB2-41E1-AD3D-13155D5C9801}" destId="{D736ECFA-8123-4458-83C8-12230FB63AE4}" srcOrd="1" destOrd="0" parTransId="{BF8197AA-F517-4AA1-9B87-B74FD84B1B21}" sibTransId="{F0A59975-29E9-462F-AF27-AE08B757CE87}"/>
    <dgm:cxn modelId="{F147897E-D547-4211-B9D4-7C4B550CB89A}" type="presOf" srcId="{D194C9D0-B5C0-4D62-B521-E7035264499A}" destId="{040A71E6-6307-4B43-86AF-D7C9B302F71B}" srcOrd="0" destOrd="2" presId="urn:microsoft.com/office/officeart/2018/2/layout/IconVerticalSolidList"/>
    <dgm:cxn modelId="{8728D186-697C-4BD0-9489-733EDE3A0A35}" srcId="{58C0E8FD-8DCA-42B0-8A84-EE88F5A6B097}" destId="{6C7AA732-DEB2-41E1-AD3D-13155D5C9801}" srcOrd="2" destOrd="0" parTransId="{FD50A81C-CE2B-4E8C-A654-070CDD08637A}" sibTransId="{0698D159-2175-480A-8D08-4EA7583A2B63}"/>
    <dgm:cxn modelId="{59102193-F53B-494C-835A-49BC4C986C54}" srcId="{58C0E8FD-8DCA-42B0-8A84-EE88F5A6B097}" destId="{3399CAD7-44F9-481E-9B33-EDC61DB7164A}" srcOrd="1" destOrd="0" parTransId="{371C13B4-4956-4B26-9A9C-31FF85890874}" sibTransId="{D73B80E6-E44C-499E-84B0-6726F1E5C4FD}"/>
    <dgm:cxn modelId="{3364A1C3-74CB-4DAC-99F8-1782D86AC026}" srcId="{6C7AA732-DEB2-41E1-AD3D-13155D5C9801}" destId="{3AFED268-E1F2-4E31-ADF3-8732632EF607}" srcOrd="0" destOrd="0" parTransId="{09D0DCDF-7A8A-4316-BB70-6E539F55548D}" sibTransId="{5067BFEA-8546-4EEE-A37D-DBE5DAA0C7CC}"/>
    <dgm:cxn modelId="{4C7E3BCB-0F66-42E2-9E90-651397567512}" type="presOf" srcId="{3164819A-9279-4389-900A-3F6BAC0138AF}" destId="{C1B9A016-9E4F-4DEA-BF8B-5C200C7A04D5}" srcOrd="0" destOrd="0" presId="urn:microsoft.com/office/officeart/2018/2/layout/IconVerticalSolidList"/>
    <dgm:cxn modelId="{CC9D27D1-A521-49EE-AA74-2F361016901D}" type="presOf" srcId="{6C7AA732-DEB2-41E1-AD3D-13155D5C9801}" destId="{153F72F7-5602-4FE2-A586-1DAE70FA3425}" srcOrd="0" destOrd="0" presId="urn:microsoft.com/office/officeart/2018/2/layout/IconVerticalSolidList"/>
    <dgm:cxn modelId="{C5D477D2-C5D2-4E1F-9319-FF14E0E68206}" srcId="{58C0E8FD-8DCA-42B0-8A84-EE88F5A6B097}" destId="{B094DC88-AF13-4AAD-8AD9-03293215A7B3}" srcOrd="0" destOrd="0" parTransId="{B98CD731-8D6F-456A-B10F-6FC9EC503FBD}" sibTransId="{AE4C2DB0-4C11-4892-8632-F1E382FCA736}"/>
    <dgm:cxn modelId="{B0A517EA-6F97-4B5F-8717-25DFF71C3827}" srcId="{B094DC88-AF13-4AAD-8AD9-03293215A7B3}" destId="{D194C9D0-B5C0-4D62-B521-E7035264499A}" srcOrd="2" destOrd="0" parTransId="{2ED0FACE-7783-4497-A0F8-4154E1C72629}" sibTransId="{4B770F25-C0D3-43FA-8C62-ABB39FA3C48A}"/>
    <dgm:cxn modelId="{094CF2EC-6161-4DB7-B330-D71F89B8494A}" srcId="{6C7AA732-DEB2-41E1-AD3D-13155D5C9801}" destId="{2C6C4F0F-AE0C-485C-AEDF-7470746225BA}" srcOrd="2" destOrd="0" parTransId="{F88BD037-4D11-40A7-B64C-9E1798B3DC69}" sibTransId="{D690FDCA-A98E-407F-B318-96E7BC7F4909}"/>
    <dgm:cxn modelId="{2AAB52FC-A0E4-4EC2-926A-FE7BC9734CD7}" type="presOf" srcId="{3399CAD7-44F9-481E-9B33-EDC61DB7164A}" destId="{C4577194-D05F-482C-AE9B-17136945095B}" srcOrd="0" destOrd="0" presId="urn:microsoft.com/office/officeart/2018/2/layout/IconVerticalSolidList"/>
    <dgm:cxn modelId="{08ACA8D0-36FA-4A84-B830-6CFF9C435AE6}" type="presParOf" srcId="{8C2C0E69-6E58-4F89-98B3-B8EDC463A985}" destId="{AEFBB342-8D01-4CF9-B2FB-ACB63AE3C9FC}" srcOrd="0" destOrd="0" presId="urn:microsoft.com/office/officeart/2018/2/layout/IconVerticalSolidList"/>
    <dgm:cxn modelId="{6DC60584-8216-4C53-8C96-789BD01622AA}" type="presParOf" srcId="{AEFBB342-8D01-4CF9-B2FB-ACB63AE3C9FC}" destId="{823B8F2F-695C-4E07-B7DD-EF6CC5045A33}" srcOrd="0" destOrd="0" presId="urn:microsoft.com/office/officeart/2018/2/layout/IconVerticalSolidList"/>
    <dgm:cxn modelId="{0FB4869C-EBD0-4E13-B9A6-B8A8753C3B2B}" type="presParOf" srcId="{AEFBB342-8D01-4CF9-B2FB-ACB63AE3C9FC}" destId="{B83FDE99-E303-4653-B4C7-0520ACAF9A73}" srcOrd="1" destOrd="0" presId="urn:microsoft.com/office/officeart/2018/2/layout/IconVerticalSolidList"/>
    <dgm:cxn modelId="{174C4649-BCD2-4108-ADD4-3856FCDE165F}" type="presParOf" srcId="{AEFBB342-8D01-4CF9-B2FB-ACB63AE3C9FC}" destId="{6C4E5BC6-63CF-465D-8F11-D43993A6F602}" srcOrd="2" destOrd="0" presId="urn:microsoft.com/office/officeart/2018/2/layout/IconVerticalSolidList"/>
    <dgm:cxn modelId="{26F164A1-9475-4008-B148-3D187BEFAC72}" type="presParOf" srcId="{AEFBB342-8D01-4CF9-B2FB-ACB63AE3C9FC}" destId="{7FFF3857-0D7E-4167-8978-E75F57C0677B}" srcOrd="3" destOrd="0" presId="urn:microsoft.com/office/officeart/2018/2/layout/IconVerticalSolidList"/>
    <dgm:cxn modelId="{A532231C-8BBD-4471-BD63-700C3B0C47F5}" type="presParOf" srcId="{AEFBB342-8D01-4CF9-B2FB-ACB63AE3C9FC}" destId="{040A71E6-6307-4B43-86AF-D7C9B302F71B}" srcOrd="4" destOrd="0" presId="urn:microsoft.com/office/officeart/2018/2/layout/IconVerticalSolidList"/>
    <dgm:cxn modelId="{48CC0BE8-DAA9-43EA-ADBD-B4E333F0D239}" type="presParOf" srcId="{8C2C0E69-6E58-4F89-98B3-B8EDC463A985}" destId="{823ED0F2-FD94-4CAC-8ED3-18B7C2A57C67}" srcOrd="1" destOrd="0" presId="urn:microsoft.com/office/officeart/2018/2/layout/IconVerticalSolidList"/>
    <dgm:cxn modelId="{E0FCCB20-E5E0-4C70-BA16-DA0A4214257D}" type="presParOf" srcId="{8C2C0E69-6E58-4F89-98B3-B8EDC463A985}" destId="{6392727D-2971-453A-89DA-DBD126AF6C6C}" srcOrd="2" destOrd="0" presId="urn:microsoft.com/office/officeart/2018/2/layout/IconVerticalSolidList"/>
    <dgm:cxn modelId="{F8E67DB3-B0A0-4B61-8769-3F3FC0B8CA27}" type="presParOf" srcId="{6392727D-2971-453A-89DA-DBD126AF6C6C}" destId="{6820CE45-3135-4CA1-8E47-F6AE32A35147}" srcOrd="0" destOrd="0" presId="urn:microsoft.com/office/officeart/2018/2/layout/IconVerticalSolidList"/>
    <dgm:cxn modelId="{5906A888-7156-4D77-8933-C2E468797911}" type="presParOf" srcId="{6392727D-2971-453A-89DA-DBD126AF6C6C}" destId="{1F134504-CD2C-4044-AEC0-7AB99CD45E97}" srcOrd="1" destOrd="0" presId="urn:microsoft.com/office/officeart/2018/2/layout/IconVerticalSolidList"/>
    <dgm:cxn modelId="{2E4ABD7A-DF61-48BD-8CE2-92CB625C6F78}" type="presParOf" srcId="{6392727D-2971-453A-89DA-DBD126AF6C6C}" destId="{B5E188C9-A16C-4894-8F28-696E32FC8644}" srcOrd="2" destOrd="0" presId="urn:microsoft.com/office/officeart/2018/2/layout/IconVerticalSolidList"/>
    <dgm:cxn modelId="{09CCB111-8A83-4865-A3EC-CC821DFA646E}" type="presParOf" srcId="{6392727D-2971-453A-89DA-DBD126AF6C6C}" destId="{C4577194-D05F-482C-AE9B-17136945095B}" srcOrd="3" destOrd="0" presId="urn:microsoft.com/office/officeart/2018/2/layout/IconVerticalSolidList"/>
    <dgm:cxn modelId="{F17C7EB8-5C11-4388-B4BC-1CFA69328D5B}" type="presParOf" srcId="{6392727D-2971-453A-89DA-DBD126AF6C6C}" destId="{C1B9A016-9E4F-4DEA-BF8B-5C200C7A04D5}" srcOrd="4" destOrd="0" presId="urn:microsoft.com/office/officeart/2018/2/layout/IconVerticalSolidList"/>
    <dgm:cxn modelId="{B8A5B740-41FA-418C-A2A5-9A2A77975FAE}" type="presParOf" srcId="{8C2C0E69-6E58-4F89-98B3-B8EDC463A985}" destId="{29DB7961-46AF-4314-A138-F894C168BD80}" srcOrd="3" destOrd="0" presId="urn:microsoft.com/office/officeart/2018/2/layout/IconVerticalSolidList"/>
    <dgm:cxn modelId="{D58892A5-2E5C-42BB-873E-726F1D110B77}" type="presParOf" srcId="{8C2C0E69-6E58-4F89-98B3-B8EDC463A985}" destId="{596EFDA5-21E6-4268-9031-41C53C1052D2}" srcOrd="4" destOrd="0" presId="urn:microsoft.com/office/officeart/2018/2/layout/IconVerticalSolidList"/>
    <dgm:cxn modelId="{5A112E21-BB41-41CA-8255-8911EB177B74}" type="presParOf" srcId="{596EFDA5-21E6-4268-9031-41C53C1052D2}" destId="{69ADB6B3-F219-48EF-8E16-ACDF8C398C2C}" srcOrd="0" destOrd="0" presId="urn:microsoft.com/office/officeart/2018/2/layout/IconVerticalSolidList"/>
    <dgm:cxn modelId="{A8F2B052-FABC-47FF-986B-816BBA60C64E}" type="presParOf" srcId="{596EFDA5-21E6-4268-9031-41C53C1052D2}" destId="{6FB5F6DD-CBAF-4080-96AA-0186C6DAAA1E}" srcOrd="1" destOrd="0" presId="urn:microsoft.com/office/officeart/2018/2/layout/IconVerticalSolidList"/>
    <dgm:cxn modelId="{E90BC378-D4C4-49AB-BA59-A6A8C2495B17}" type="presParOf" srcId="{596EFDA5-21E6-4268-9031-41C53C1052D2}" destId="{2830DAC8-73B7-4CDE-9EAF-4637C259D9DD}" srcOrd="2" destOrd="0" presId="urn:microsoft.com/office/officeart/2018/2/layout/IconVerticalSolidList"/>
    <dgm:cxn modelId="{595C610B-3D78-4602-B250-79E2AFA7BEED}" type="presParOf" srcId="{596EFDA5-21E6-4268-9031-41C53C1052D2}" destId="{153F72F7-5602-4FE2-A586-1DAE70FA3425}" srcOrd="3" destOrd="0" presId="urn:microsoft.com/office/officeart/2018/2/layout/IconVerticalSolidList"/>
    <dgm:cxn modelId="{DBC1544A-D672-4D66-A43C-D1F8364DAB3D}" type="presParOf" srcId="{596EFDA5-21E6-4268-9031-41C53C1052D2}" destId="{C3D056F8-9160-4CD4-8012-9BD3564D307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B8F2F-695C-4E07-B7DD-EF6CC5045A33}">
      <dsp:nvSpPr>
        <dsp:cNvPr id="0" name=""/>
        <dsp:cNvSpPr/>
      </dsp:nvSpPr>
      <dsp:spPr>
        <a:xfrm>
          <a:off x="-195743" y="9329"/>
          <a:ext cx="6513603" cy="16762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FDE99-E303-4653-B4C7-0520ACAF9A73}">
      <dsp:nvSpPr>
        <dsp:cNvPr id="0" name=""/>
        <dsp:cNvSpPr/>
      </dsp:nvSpPr>
      <dsp:spPr>
        <a:xfrm>
          <a:off x="311312" y="386478"/>
          <a:ext cx="921920" cy="921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F3857-0D7E-4167-8978-E75F57C0677B}">
      <dsp:nvSpPr>
        <dsp:cNvPr id="0" name=""/>
        <dsp:cNvSpPr/>
      </dsp:nvSpPr>
      <dsp:spPr>
        <a:xfrm>
          <a:off x="1740289" y="9329"/>
          <a:ext cx="2931121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FY20 Recap</a:t>
          </a:r>
        </a:p>
      </dsp:txBody>
      <dsp:txXfrm>
        <a:off x="1740289" y="9329"/>
        <a:ext cx="2931121" cy="1676219"/>
      </dsp:txXfrm>
    </dsp:sp>
    <dsp:sp modelId="{040A71E6-6307-4B43-86AF-D7C9B302F71B}">
      <dsp:nvSpPr>
        <dsp:cNvPr id="0" name=""/>
        <dsp:cNvSpPr/>
      </dsp:nvSpPr>
      <dsp:spPr>
        <a:xfrm>
          <a:off x="4276137" y="9329"/>
          <a:ext cx="2433209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Availability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User Activities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Operations Summary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Facility Updates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COVID-19</a:t>
          </a:r>
        </a:p>
      </dsp:txBody>
      <dsp:txXfrm>
        <a:off x="4276137" y="9329"/>
        <a:ext cx="2433209" cy="1676219"/>
      </dsp:txXfrm>
    </dsp:sp>
    <dsp:sp modelId="{6820CE45-3135-4CA1-8E47-F6AE32A35147}">
      <dsp:nvSpPr>
        <dsp:cNvPr id="0" name=""/>
        <dsp:cNvSpPr/>
      </dsp:nvSpPr>
      <dsp:spPr>
        <a:xfrm>
          <a:off x="-195743" y="2104603"/>
          <a:ext cx="6513603" cy="1676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34504-CD2C-4044-AEC0-7AB99CD45E97}">
      <dsp:nvSpPr>
        <dsp:cNvPr id="0" name=""/>
        <dsp:cNvSpPr/>
      </dsp:nvSpPr>
      <dsp:spPr>
        <a:xfrm>
          <a:off x="311312" y="2481752"/>
          <a:ext cx="921920" cy="921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77194-D05F-482C-AE9B-17136945095B}">
      <dsp:nvSpPr>
        <dsp:cNvPr id="0" name=""/>
        <dsp:cNvSpPr/>
      </dsp:nvSpPr>
      <dsp:spPr>
        <a:xfrm>
          <a:off x="1740289" y="2104603"/>
          <a:ext cx="2931121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Operations Status: What is available in 2021</a:t>
          </a:r>
        </a:p>
      </dsp:txBody>
      <dsp:txXfrm>
        <a:off x="1740289" y="2104603"/>
        <a:ext cx="2931121" cy="1676219"/>
      </dsp:txXfrm>
    </dsp:sp>
    <dsp:sp modelId="{C1B9A016-9E4F-4DEA-BF8B-5C200C7A04D5}">
      <dsp:nvSpPr>
        <dsp:cNvPr id="0" name=""/>
        <dsp:cNvSpPr/>
      </dsp:nvSpPr>
      <dsp:spPr>
        <a:xfrm>
          <a:off x="4376020" y="2104603"/>
          <a:ext cx="2233445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Capability Operational Status Update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Available Parameters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Available Facilities</a:t>
          </a:r>
        </a:p>
      </dsp:txBody>
      <dsp:txXfrm>
        <a:off x="4376020" y="2104603"/>
        <a:ext cx="2233445" cy="1676219"/>
      </dsp:txXfrm>
    </dsp:sp>
    <dsp:sp modelId="{69ADB6B3-F219-48EF-8E16-ACDF8C398C2C}">
      <dsp:nvSpPr>
        <dsp:cNvPr id="0" name=""/>
        <dsp:cNvSpPr/>
      </dsp:nvSpPr>
      <dsp:spPr>
        <a:xfrm>
          <a:off x="-195743" y="4199877"/>
          <a:ext cx="6513603" cy="16762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5F6DD-CBAF-4080-96AA-0186C6DAAA1E}">
      <dsp:nvSpPr>
        <dsp:cNvPr id="0" name=""/>
        <dsp:cNvSpPr/>
      </dsp:nvSpPr>
      <dsp:spPr>
        <a:xfrm>
          <a:off x="311312" y="4577026"/>
          <a:ext cx="921920" cy="921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F72F7-5602-4FE2-A586-1DAE70FA3425}">
      <dsp:nvSpPr>
        <dsp:cNvPr id="0" name=""/>
        <dsp:cNvSpPr/>
      </dsp:nvSpPr>
      <dsp:spPr>
        <a:xfrm>
          <a:off x="1740289" y="4199877"/>
          <a:ext cx="2931121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Recap of User Resources and Responsibilities</a:t>
          </a:r>
        </a:p>
      </dsp:txBody>
      <dsp:txXfrm>
        <a:off x="1740289" y="4199877"/>
        <a:ext cx="2931121" cy="1676219"/>
      </dsp:txXfrm>
    </dsp:sp>
    <dsp:sp modelId="{C3D056F8-9160-4CD4-8012-9BD3564D3071}">
      <dsp:nvSpPr>
        <dsp:cNvPr id="0" name=""/>
        <dsp:cNvSpPr/>
      </dsp:nvSpPr>
      <dsp:spPr>
        <a:xfrm>
          <a:off x="4671411" y="4199877"/>
          <a:ext cx="1642661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Time Requests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Beam Scheduling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Run Reports</a:t>
          </a:r>
        </a:p>
      </dsp:txBody>
      <dsp:txXfrm>
        <a:off x="4671411" y="4199877"/>
        <a:ext cx="1642661" cy="1676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5286D-D876-964C-BE54-101C473CCF69}" type="datetimeFigureOut">
              <a:rPr lang="en-US" smtClean="0"/>
              <a:t>12/7/20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FE4EC-280C-6E45-85CC-98C7F662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49F39-8F07-C04F-B5B2-DEE24FECB0D0}"/>
              </a:ext>
            </a:extLst>
          </p:cNvPr>
          <p:cNvSpPr txBox="1"/>
          <p:nvPr userDrawn="1"/>
        </p:nvSpPr>
        <p:spPr>
          <a:xfrm>
            <a:off x="464820" y="5245100"/>
            <a:ext cx="8533939" cy="830997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The Accelerator Test Facility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2ED85-2D35-054E-81AE-56167DDD0C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A43678-8E62-934D-B480-DFC7C307755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818262-0151-E741-8E4F-4B8CABA98658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D8D76-417F-074E-8E1B-FD8BB1A1C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7AE68E-BB69-A34E-8813-7916125324FC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5FDADF-CAAA-244B-82EA-EAE8E806D8B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CCC5-B135-FC42-AB5A-F233B06B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93DC-8B25-A043-8EC8-1714DBE7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4AA82-AFD5-8445-AC2C-9DED7F2D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A10F8-4B65-F249-A045-DDA22B4D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DB494-0A9B-6242-BF61-FB59E464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83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8FC1-FA20-D841-AA64-E58DB084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62E0D-982E-C643-BC2C-739C38E83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E561-A4E8-4E46-80EC-1913A0DF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A21E7-4610-5742-9ADB-0DA95DE9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0CCFF-D0AA-3E4D-B2B6-5C5747CE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8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1B9E-52ED-9540-963B-9A1B8800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387B-7F45-4C4D-AA73-DC8B25D11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CA4D0-2D6C-644E-A951-703959BCF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4C010-8DDB-884A-B164-AFD718C2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1D1FA-1940-1B46-B3F5-7A850A83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87048-0942-2748-96E5-B794D1D7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65B6-B74C-684D-8A45-84ED5AED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C918-50C9-5A45-8F8E-5E0FDB5B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3B298-197C-F043-A459-05E5D8195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29643-6500-CD41-9BF0-0F231FF61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6676E-207A-924C-A17D-3510C4F28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83386-3E6D-AB45-A13B-5BE46C9C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FB893-7018-A643-9FE2-0B796C19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4E12BD-5038-5C4C-9579-80BE67C4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8A42-DA46-794E-8758-ECBB3EA1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56504-D70A-F645-861E-B74AC00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56803-0252-5243-8E40-95D63DA1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A4F62-6FE1-914B-8440-45D24EA8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2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6A43C-64CA-6B4B-9743-D9C9B32E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C862C-25FC-3F4E-9DF1-A68B983C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8968B-114C-434D-B4DD-B8B9E299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3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CE08-684A-D343-BF15-DE87CD3B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15C2-D2D8-B14C-8C78-ABB004862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16908-5363-4540-87C1-EF14EC784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D6AC4-C0C6-7042-AA89-BED10203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49403-7B0C-B44B-B653-9F5C438F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8B538-71BA-BE4E-B554-FD088539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C3C23-1B52-6542-8542-66DBDB450E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438746-1BA3-484F-BEAD-19911BD4CF0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F5DCDF-3BC7-5044-A699-38AF172C1B6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DA53-0BDA-4842-99C2-2237B5EE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B41F7-21AB-A74D-9F49-B38BC7B04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D2889-E36D-4C4B-B8AD-DFCD0CFBE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CEE-5B59-124A-AFBC-E73A7CE4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96EF7-9E1D-7D41-BA12-40F76106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14B8D-21A3-604B-98B5-970EB277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6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BCB6-72EF-964F-8271-603FAAC5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1328A-3AA1-9649-819F-0D3502656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DE575-23CF-7041-9EFD-7DF83557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06EBC-9EF5-FE44-BBCB-5AEFAA0E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1BD84-74FA-E74A-A466-C13CFF70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4DDE6-132E-A443-BD7F-9EAB2FB46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6A10A-F952-8A45-88E6-E10C283CB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02AC-33F3-EC4D-983C-202AE784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F7846-FB63-8A4A-BD1D-1AFC1376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73D5-6C01-2D4B-B0FC-FB798ACE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554B-353A-1E47-8934-58D00AF34C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92655A-CAAE-904F-BEF8-4EB0FC3AD4B9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AC5BF7-A658-2646-9B5F-747C1552E8C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FEE5-F840-7840-B9F3-37B052981A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671CC6-FDAB-5F41-A26C-EB67D4BC825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D73A96-5EF1-7F45-B0E0-B39EEB299F22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614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EA0E7D-1DC7-2D40-BC78-64D01705EA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CEA4A-12C4-AC41-A840-5D636BD7C90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ED1C5E-C9F8-ED43-A610-D03A83F0459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80B99-3942-E04E-9428-A7DA312933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24386E-F1AB-C04D-9B89-4ECCFB074347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27F659-1966-2049-A7C0-8A150F91973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153A5-3C0E-9948-AF94-C5D9B5955F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CC09-3EA4-3042-81B4-074C77A38F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76E66F-5CDB-4245-8388-12B831026D25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7F1150-ED76-374C-838B-85C718842D73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1EA52D-CD39-A640-8C89-183891F6AA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319323-2313-1F4E-AB75-E659C0A78B12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E8028-208C-A643-834F-29B17B26661D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8"/>
            <a:ext cx="11105321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077686"/>
            <a:ext cx="11105321" cy="515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416FC-82A6-B44F-81E9-131A94701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648" y="6336792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4B26D-5E26-CF40-A563-6E04FE5B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81B29-D9F3-EE42-8836-4053439C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A3BF0-BC7A-394E-BCFF-EE200536F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449A-ECD1-1C49-A3A0-6FE365F2ED53}" type="datetimeFigureOut">
              <a:rPr lang="en-US" smtClean="0"/>
              <a:t>12/7/20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6A5F2-3250-FB47-8DC5-3066952D9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4636F-1A49-F34D-AD4F-A1E85C72D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7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usche@bnl.gov" TargetMode="External"/><Relationship Id="rId2" Type="http://schemas.openxmlformats.org/officeDocument/2006/relationships/hyperlink" Target="https://surveys.external.bnl.gov/n/ATFShiftReques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tf@bnl.go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s.external.bnl.gov/n/ATFUsersRunReport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cienceshow.com/2010/06/bring-us-your-burning-science-questions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ATF Operations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Annual ATF Users’ Meeting (virtual)</a:t>
            </a:r>
          </a:p>
          <a:p>
            <a:r>
              <a:rPr lang="en-US" dirty="0"/>
              <a:t>Mark Palmer</a:t>
            </a:r>
          </a:p>
          <a:p>
            <a:r>
              <a:rPr lang="en-US" dirty="0"/>
              <a:t>December 7, 2020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8999DB-49E8-7843-8F4E-27B8B320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/>
          <a:lstStyle/>
          <a:p>
            <a:r>
              <a:rPr lang="en-US"/>
              <a:t>Operations Status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28C0A2-CA70-4943-8224-8202FF62C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9A15F-E290-0848-8163-FB50945D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884" y="6337102"/>
            <a:ext cx="716065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B24F4-C502-C34A-97CD-02302A8DBC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898648" y="6336792"/>
            <a:ext cx="640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91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F48F-55E2-4315-9BA6-D40A3504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Operational Status: Available User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908AE-8F5B-DB41-8097-F21F10F647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5345" y="970156"/>
            <a:ext cx="10241280" cy="3530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FC7695-D9FF-1A41-B2D4-7DADB11EC591}"/>
              </a:ext>
            </a:extLst>
          </p:cNvPr>
          <p:cNvSpPr txBox="1"/>
          <p:nvPr/>
        </p:nvSpPr>
        <p:spPr>
          <a:xfrm>
            <a:off x="713678" y="4783873"/>
            <a:ext cx="9982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This plan is subject to considerable uncertainty depending on COVID-19 impacts</a:t>
            </a:r>
          </a:p>
          <a:p>
            <a:endParaRPr lang="en-US" b="1" i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BNL presently in a “Limited Operations” state.  ATF has managed to bring the first few non-local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users on-site during FY21 Q1.  </a:t>
            </a:r>
          </a:p>
        </p:txBody>
      </p:sp>
    </p:spTree>
    <p:extLst>
      <p:ext uri="{BB962C8B-B14F-4D97-AF65-F5344CB8AC3E}">
        <p14:creationId xmlns:p14="http://schemas.microsoft.com/office/powerpoint/2010/main" val="216586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49A4-5F48-4EAB-8269-06248E1C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Current Operational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794B1-56F0-4A53-A0F2-C8BB82A65E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Electron Beam</a:t>
            </a:r>
          </a:p>
          <a:p>
            <a:pPr lvl="1"/>
            <a:r>
              <a:rPr lang="en-US" dirty="0"/>
              <a:t>Operational in 15-75 MeV energy range</a:t>
            </a:r>
          </a:p>
          <a:p>
            <a:pPr lvl="2"/>
            <a:r>
              <a:rPr lang="en-US" dirty="0"/>
              <a:t>Replacement gun and </a:t>
            </a:r>
            <a:r>
              <a:rPr lang="en-US" dirty="0" err="1"/>
              <a:t>linac</a:t>
            </a:r>
            <a:r>
              <a:rPr lang="en-US" dirty="0"/>
              <a:t> klystrons performing well</a:t>
            </a:r>
          </a:p>
          <a:p>
            <a:pPr lvl="1"/>
            <a:r>
              <a:rPr lang="en-US" dirty="0"/>
              <a:t>X-band klystron repair funding has been received – long-lead repair, however</a:t>
            </a:r>
          </a:p>
          <a:p>
            <a:pPr lvl="2"/>
            <a:r>
              <a:rPr lang="en-US" dirty="0"/>
              <a:t>Significant impact on experiments needing the TCAV diagnostic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UED</a:t>
            </a:r>
          </a:p>
          <a:p>
            <a:pPr lvl="1"/>
            <a:r>
              <a:rPr lang="en-US" dirty="0"/>
              <a:t>Observed stable operation through summer 2020</a:t>
            </a:r>
          </a:p>
          <a:p>
            <a:pPr lvl="2"/>
            <a:r>
              <a:rPr lang="en-US" dirty="0"/>
              <a:t>Validates improvements implemented in FY10</a:t>
            </a:r>
          </a:p>
          <a:p>
            <a:pPr lvl="1"/>
            <a:r>
              <a:rPr lang="en-US" dirty="0"/>
              <a:t>Operation up to 48 Hz delivered</a:t>
            </a:r>
          </a:p>
          <a:p>
            <a:pPr lvl="1"/>
            <a:r>
              <a:rPr lang="en-US" dirty="0"/>
              <a:t>Installation of OPA pump system delayed due to COVID-19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2B1EC-0D95-CC45-B48D-330B2BD2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077686"/>
            <a:ext cx="5891561" cy="50992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</a:t>
            </a:r>
            <a:r>
              <a:rPr lang="en-US" sz="3600" baseline="-25000" dirty="0"/>
              <a:t>2 </a:t>
            </a:r>
            <a:r>
              <a:rPr lang="en-US" dirty="0"/>
              <a:t>Laser</a:t>
            </a:r>
          </a:p>
          <a:p>
            <a:pPr lvl="1"/>
            <a:r>
              <a:rPr lang="en-US" dirty="0"/>
              <a:t>&gt;5 TW, 2ps operation demonstrated at output of CPA</a:t>
            </a:r>
          </a:p>
          <a:p>
            <a:pPr lvl="2"/>
            <a:r>
              <a:rPr lang="en-US" dirty="0"/>
              <a:t>Presently certified for 2 TW delivery to user IPs</a:t>
            </a:r>
          </a:p>
          <a:p>
            <a:pPr lvl="2"/>
            <a:r>
              <a:rPr lang="en-US" dirty="0"/>
              <a:t>Higher powers require in-vacuum transport</a:t>
            </a:r>
          </a:p>
          <a:p>
            <a:pPr lvl="1"/>
            <a:r>
              <a:rPr lang="en-US" dirty="0"/>
              <a:t>Polarization rotator and circular polarization capability</a:t>
            </a:r>
          </a:p>
          <a:p>
            <a:pPr lvl="2"/>
            <a:r>
              <a:rPr lang="en-US" dirty="0"/>
              <a:t>Power limits observed for circular polarization </a:t>
            </a:r>
          </a:p>
          <a:p>
            <a:pPr lvl="1"/>
            <a:r>
              <a:rPr lang="en-US" dirty="0"/>
              <a:t>Major R&amp;D program will continue to impact user operations next year</a:t>
            </a:r>
          </a:p>
          <a:p>
            <a:pPr lvl="1"/>
            <a:endParaRPr lang="en-US" dirty="0"/>
          </a:p>
          <a:p>
            <a:r>
              <a:rPr lang="en-US" dirty="0"/>
              <a:t>NIR Systems</a:t>
            </a:r>
          </a:p>
          <a:p>
            <a:pPr lvl="1"/>
            <a:r>
              <a:rPr lang="en-US" dirty="0"/>
              <a:t>Ti:Sapphire laser system has been commissioned and operation verified to highest specified power </a:t>
            </a:r>
          </a:p>
          <a:p>
            <a:pPr lvl="1"/>
            <a:r>
              <a:rPr lang="en-US" dirty="0"/>
              <a:t>In-air transport of Stage I parameters to users operational</a:t>
            </a:r>
          </a:p>
        </p:txBody>
      </p:sp>
    </p:spTree>
    <p:extLst>
      <p:ext uri="{BB962C8B-B14F-4D97-AF65-F5344CB8AC3E}">
        <p14:creationId xmlns:p14="http://schemas.microsoft.com/office/powerpoint/2010/main" val="2213819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7D5AB8-FDC7-3045-AEDF-9C688B90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Updates Planned in 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07F94A-54F7-AE4F-98A7-A23A25A80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Planned Updates:</a:t>
            </a:r>
          </a:p>
          <a:p>
            <a:pPr lvl="1"/>
            <a:r>
              <a:rPr lang="en-US" dirty="0"/>
              <a:t>Laser Capability</a:t>
            </a:r>
          </a:p>
          <a:p>
            <a:pPr lvl="2"/>
            <a:r>
              <a:rPr lang="en-US" dirty="0"/>
              <a:t>LWIR (CO</a:t>
            </a:r>
            <a:r>
              <a:rPr lang="en-US" baseline="-25000" dirty="0"/>
              <a:t>2</a:t>
            </a:r>
            <a:r>
              <a:rPr lang="en-US" dirty="0"/>
              <a:t>) Laser System</a:t>
            </a:r>
          </a:p>
          <a:p>
            <a:pPr lvl="3"/>
            <a:r>
              <a:rPr lang="en-US" dirty="0"/>
              <a:t>In-Vacuum CPA and transport slated for deployment in summer 2021</a:t>
            </a:r>
          </a:p>
          <a:p>
            <a:pPr lvl="4"/>
            <a:r>
              <a:rPr lang="en-US" dirty="0"/>
              <a:t>November Technical Review completed successfully – now preparing long-lead procurements</a:t>
            </a:r>
          </a:p>
          <a:p>
            <a:pPr lvl="4"/>
            <a:r>
              <a:rPr lang="en-US" dirty="0"/>
              <a:t>Expect user operations with &gt;5TW and &lt;2ps by late 2021</a:t>
            </a:r>
          </a:p>
          <a:p>
            <a:pPr lvl="3"/>
            <a:r>
              <a:rPr lang="en-US" dirty="0"/>
              <a:t>Vacuum Transport updates will lay the foundation for further pulse compression upgrades in subsequent years</a:t>
            </a:r>
          </a:p>
          <a:p>
            <a:pPr lvl="2"/>
            <a:r>
              <a:rPr lang="en-US" dirty="0"/>
              <a:t>NIR Laser Systems</a:t>
            </a:r>
          </a:p>
          <a:p>
            <a:pPr lvl="3"/>
            <a:r>
              <a:rPr lang="en-US" dirty="0" err="1"/>
              <a:t>Nd:YAG</a:t>
            </a:r>
            <a:endParaRPr lang="en-US" dirty="0"/>
          </a:p>
          <a:p>
            <a:pPr lvl="4"/>
            <a:r>
              <a:rPr lang="en-US" dirty="0"/>
              <a:t>Second stage amplification to be added in 2021</a:t>
            </a:r>
          </a:p>
          <a:p>
            <a:pPr lvl="3"/>
            <a:r>
              <a:rPr lang="en-US" dirty="0"/>
              <a:t>Ti:Sapphire</a:t>
            </a:r>
          </a:p>
          <a:p>
            <a:pPr lvl="4"/>
            <a:r>
              <a:rPr lang="en-US" dirty="0"/>
              <a:t>In-vacuum transport and vacuum compressor will enable Stage I and Stage II operating parameters in 2021</a:t>
            </a:r>
          </a:p>
          <a:p>
            <a:pPr lvl="1"/>
            <a:r>
              <a:rPr lang="en-US" dirty="0"/>
              <a:t>UED (with UEM support)</a:t>
            </a:r>
          </a:p>
          <a:p>
            <a:pPr lvl="2"/>
            <a:r>
              <a:rPr lang="en-US" dirty="0"/>
              <a:t>OPA system to enable pump wavelengths in the mid- to long-wave IR</a:t>
            </a:r>
          </a:p>
          <a:p>
            <a:pPr lvl="2"/>
            <a:r>
              <a:rPr lang="en-US" dirty="0"/>
              <a:t>Scheduled for installation next week</a:t>
            </a:r>
          </a:p>
          <a:p>
            <a:r>
              <a:rPr lang="en-US" dirty="0"/>
              <a:t>Continued updates to the ATF pages and PASS system to reflect our current suite of capabilities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Further Discussion During Friday Afternoon’s “Next Steps”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3609E-F5C3-0848-A568-BB131C10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FCCCA-C65A-BF44-9240-D2582D3A8D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8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C863F1-455C-234E-AF84-7D3A5C9C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User Resources and Responsibilities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8BCF89-C2F8-1844-ADAC-221FAB225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A7C5E-8913-4643-997B-F4E2ABEA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986B1-D1A9-C54B-9E34-A66BD153B0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4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5901" y="906450"/>
          <a:ext cx="11222513" cy="42655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10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05">
                  <a:extLst>
                    <a:ext uri="{9D8B030D-6E8A-4147-A177-3AD203B41FA5}">
                      <a16:colId xmlns:a16="http://schemas.microsoft.com/office/drawing/2014/main" val="3036326620"/>
                    </a:ext>
                  </a:extLst>
                </a:gridCol>
                <a:gridCol w="147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18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940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Typical Values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/>
                        <a:t>Beam</a:t>
                      </a:r>
                      <a:r>
                        <a:rPr lang="en-US" sz="1400" baseline="0" dirty="0"/>
                        <a:t> Energy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50-65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~15-75 MeV with highest beam quality at nominal values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83">
                <a:tc>
                  <a:txBody>
                    <a:bodyPr/>
                    <a:lstStyle/>
                    <a:p>
                      <a:r>
                        <a:rPr lang="en-US" sz="1400" dirty="0"/>
                        <a:t>Bunch Charge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0.1-2.0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072">
                <a:tc>
                  <a:txBody>
                    <a:bodyPr/>
                    <a:lstStyle/>
                    <a:p>
                      <a:r>
                        <a:rPr lang="en-US" sz="1400" dirty="0"/>
                        <a:t>Compression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Down to 100 fs (up to 1 kA peak current)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</a:t>
                      </a:r>
                      <a:b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~100 fs. Beam quality is variable depending on charge and amount of compression required. </a:t>
                      </a:r>
                    </a:p>
                    <a:p>
                      <a:endParaRPr lang="en-US" sz="1400" i="1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NOTE:  Further compression options are being developed to provide bunch lengths down to the ~10 fs level</a:t>
                      </a: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38">
                <a:tc>
                  <a:txBody>
                    <a:bodyPr/>
                    <a:lstStyle/>
                    <a:p>
                      <a:r>
                        <a:rPr lang="en-US" sz="1400" dirty="0"/>
                        <a:t>Transverse size at IP (</a:t>
                      </a:r>
                      <a:r>
                        <a:rPr lang="en-US" sz="1400" dirty="0">
                          <a:latin typeface="Symbol" pitchFamily="2" charset="2"/>
                        </a:rPr>
                        <a:t>s</a:t>
                      </a:r>
                      <a:r>
                        <a:rPr lang="en-US" sz="1400" dirty="0">
                          <a:latin typeface="+mn-lt"/>
                        </a:rPr>
                        <a:t>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 </a:t>
                      </a:r>
                      <a:r>
                        <a:rPr lang="mr-IN" sz="1400" dirty="0"/>
                        <a:t>–</a:t>
                      </a:r>
                      <a:r>
                        <a:rPr lang="en-US" sz="1400" dirty="0"/>
                        <a:t> 100 (dependent on IP position)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 dirty="0"/>
                        <a:t>Normalized Emittance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(at 0.3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nC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 dirty="0"/>
                        <a:t>Rep.</a:t>
                      </a:r>
                      <a:r>
                        <a:rPr lang="en-US" sz="1400" baseline="0" dirty="0"/>
                        <a:t> Rate (Hz)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27">
                <a:tc>
                  <a:txBody>
                    <a:bodyPr/>
                    <a:lstStyle/>
                    <a:p>
                      <a:r>
                        <a:rPr lang="en-US" sz="1400" dirty="0"/>
                        <a:t>Trains</a:t>
                      </a:r>
                      <a:r>
                        <a:rPr lang="en-US" sz="1400" baseline="0" dirty="0"/>
                        <a:t> mode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 bunch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4698" y="344579"/>
            <a:ext cx="442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 Beam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7031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485" y="567408"/>
          <a:ext cx="11794733" cy="6248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2295">
                  <a:extLst>
                    <a:ext uri="{9D8B030D-6E8A-4147-A177-3AD203B41FA5}">
                      <a16:colId xmlns:a16="http://schemas.microsoft.com/office/drawing/2014/main" val="3397490667"/>
                    </a:ext>
                  </a:extLst>
                </a:gridCol>
                <a:gridCol w="136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67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4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673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CO</a:t>
                      </a:r>
                      <a:r>
                        <a:rPr lang="en-US" sz="1400" b="1" baseline="-25000" dirty="0"/>
                        <a:t>2</a:t>
                      </a:r>
                      <a:r>
                        <a:rPr lang="en-US" sz="1400" b="1" dirty="0"/>
                        <a:t> Regenerative Amplifier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mJ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  <a:r>
                        <a:rPr lang="en-US" sz="1400" baseline="30000" dirty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Repetition</a:t>
                      </a:r>
                      <a:r>
                        <a:rPr lang="en-US" sz="1400" baseline="0" dirty="0"/>
                        <a:t> Rate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Circular polarization available at slightly reduced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CO</a:t>
                      </a:r>
                      <a:r>
                        <a:rPr lang="en-US" sz="1400" b="1" baseline="-25000" dirty="0"/>
                        <a:t>2</a:t>
                      </a:r>
                      <a:r>
                        <a:rPr lang="en-US" sz="1400" b="1" baseline="0" dirty="0"/>
                        <a:t> CPA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 baseline="0" dirty="0"/>
                        <a:t>Note that delivery of full power pulses to the Experimental Hall is presently limited to Beamline #1 only.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~5 TW operation is planned for FY21 (requires further in-vacuum transport upgrade).  A 3-year development effort to achieve &gt;10 TW and deliver to users is in progress.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6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5164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572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 pulse energies of &gt;10 J will become available in FY20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2246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  <a:r>
                        <a:rPr lang="en-US" sz="1400" baseline="30000" dirty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9583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Repetition</a:t>
                      </a:r>
                      <a:r>
                        <a:rPr lang="en-US" sz="1400" baseline="0" dirty="0"/>
                        <a:t> Rate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456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Adjustable linear polarization along with circular polarization will become available in FY20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152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4698" y="36359"/>
            <a:ext cx="369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228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485" y="403024"/>
          <a:ext cx="11887198" cy="402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7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806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191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Ti:Sapphire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Stage 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Stage II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Central 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 I parameters have been delivered, while Stage II parameters will be available for user experiments once our vacuum transport installation is complete (now planned for FY21 after COVID-19 delays)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FWHM Bandwidth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Compressed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Transport of compressed pulses will initially include a very limited number of experimental interaction points.  Please consult with the ATF Team if you need this capability.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Chirped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Chirped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Compressed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Energy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Power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&gt;250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0298" y="0"/>
            <a:ext cx="623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 IR Experimental Laser Requirements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5D49BC-AE16-384D-89DA-F322A3F7DED8}"/>
              </a:ext>
            </a:extLst>
          </p:cNvPr>
          <p:cNvGraphicFramePr>
            <a:graphicFrameLocks noGrp="1"/>
          </p:cNvGraphicFramePr>
          <p:nvPr/>
        </p:nvGraphicFramePr>
        <p:xfrm>
          <a:off x="203773" y="4482612"/>
          <a:ext cx="11899184" cy="2346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71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352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161658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1251270">
                  <a:extLst>
                    <a:ext uri="{9D8B030D-6E8A-4147-A177-3AD203B41FA5}">
                      <a16:colId xmlns:a16="http://schemas.microsoft.com/office/drawing/2014/main" val="2505083702"/>
                    </a:ext>
                  </a:extLst>
                </a:gridCol>
                <a:gridCol w="4946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606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Nd:YAG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Typical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2021 Modifications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 pulse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532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Frequency doubled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662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9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45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Electron Beam</a:t>
            </a:r>
          </a:p>
          <a:p>
            <a:pPr lvl="1"/>
            <a:r>
              <a:rPr lang="en-US" dirty="0"/>
              <a:t>Please indicate any special equipment that you expect to need, including (but not limited to) the transverse deflecting cavity, shaped bunch using mask technique, plasma capillary discharge system, bolometer/interferometer setup etc.: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lvl="1"/>
            <a:r>
              <a:rPr lang="en-US" dirty="0"/>
              <a:t>Please note any specialty laser configurations required here:</a:t>
            </a:r>
          </a:p>
          <a:p>
            <a:r>
              <a:rPr lang="en-US" dirty="0"/>
              <a:t>Ti:Sapphire and </a:t>
            </a:r>
            <a:r>
              <a:rPr lang="en-US" dirty="0" err="1"/>
              <a:t>Nd:YAG</a:t>
            </a:r>
            <a:r>
              <a:rPr lang="en-US" dirty="0"/>
              <a:t> Lasers</a:t>
            </a:r>
          </a:p>
          <a:p>
            <a:pPr lvl="1"/>
            <a:r>
              <a:rPr lang="en-US" dirty="0"/>
              <a:t>Please note any specialty non-CO</a:t>
            </a:r>
            <a:r>
              <a:rPr lang="en-US" baseline="-25000" dirty="0"/>
              <a:t>2</a:t>
            </a:r>
            <a:r>
              <a:rPr lang="en-US" dirty="0"/>
              <a:t> laser configurations required here:</a:t>
            </a:r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Large installation (chamber, insertion device, etc.):</a:t>
            </a:r>
          </a:p>
          <a:p>
            <a:pPr lvl="1"/>
            <a:r>
              <a:rPr lang="en-US" dirty="0"/>
              <a:t>Cryogens:</a:t>
            </a:r>
          </a:p>
          <a:p>
            <a:pPr lvl="1"/>
            <a:r>
              <a:rPr lang="en-US" dirty="0"/>
              <a:t>Introducing new magnetic elements: </a:t>
            </a:r>
          </a:p>
          <a:p>
            <a:pPr lvl="1"/>
            <a:r>
              <a:rPr lang="en-US" dirty="0"/>
              <a:t>Introducing new materials into the beam path:</a:t>
            </a:r>
          </a:p>
          <a:p>
            <a:pPr lvl="1"/>
            <a:r>
              <a:rPr lang="en-US" dirty="0"/>
              <a:t>Any other foreseeable beam line modifications: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3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7CFD-C304-46FD-AAB6-5A37326C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Six Available 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81D9-1DD9-45B7-8C20-E36B1718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FEL room </a:t>
            </a:r>
            <a:r>
              <a:rPr lang="mr-IN" dirty="0"/>
              <a:t>–</a:t>
            </a:r>
            <a:r>
              <a:rPr lang="en-US" dirty="0"/>
              <a:t> high power CO</a:t>
            </a:r>
            <a:r>
              <a:rPr lang="en-US" baseline="-25000" dirty="0"/>
              <a:t>2</a:t>
            </a:r>
            <a:r>
              <a:rPr lang="en-US" dirty="0"/>
              <a:t> delivered to ion chamber with gas jet capability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BL1 </a:t>
            </a:r>
            <a:r>
              <a:rPr lang="mr-IN" dirty="0"/>
              <a:t>–</a:t>
            </a:r>
            <a:r>
              <a:rPr lang="en-US" dirty="0"/>
              <a:t> 3 chambers.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IGS chamber for electron beam-only experiments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LWFA chamber for laser</a:t>
            </a:r>
            <a:r>
              <a:rPr lang="mr-IN" dirty="0"/>
              <a:t>–</a:t>
            </a:r>
            <a:r>
              <a:rPr lang="en-US" dirty="0" err="1"/>
              <a:t>ebeam</a:t>
            </a:r>
            <a:r>
              <a:rPr lang="en-US" dirty="0"/>
              <a:t> experiments plus gas jet capability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Compton chamber for laser-</a:t>
            </a:r>
            <a:r>
              <a:rPr lang="en-US" dirty="0" err="1"/>
              <a:t>ebeam</a:t>
            </a:r>
            <a:r>
              <a:rPr lang="en-US" dirty="0"/>
              <a:t> interaction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BL2 </a:t>
            </a:r>
            <a:r>
              <a:rPr lang="mr-IN" dirty="0"/>
              <a:t>–</a:t>
            </a:r>
            <a:r>
              <a:rPr lang="en-US" dirty="0"/>
              <a:t> 1 chamber + 1 insertion device IP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Plasma chamber with capillary discharge capability and laser delivery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Designated area for wiggler structures etc. with laser interaction capability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Laser delivery to both IPs at reduced power </a:t>
            </a:r>
            <a:r>
              <a:rPr lang="mr-IN" dirty="0"/>
              <a:t>–</a:t>
            </a:r>
            <a:r>
              <a:rPr lang="en-US" dirty="0"/>
              <a:t> vacuum transport does not extend beyond BL1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Deflecting cavity diagnostic</a:t>
            </a:r>
          </a:p>
        </p:txBody>
      </p:sp>
    </p:spTree>
    <p:extLst>
      <p:ext uri="{BB962C8B-B14F-4D97-AF65-F5344CB8AC3E}">
        <p14:creationId xmlns:p14="http://schemas.microsoft.com/office/powerpoint/2010/main" val="416157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130D-395B-D74E-B828-587818D0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Special Thanks...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E9F-18FC-E44C-887F-0BAEC82EF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Advisory Committee: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Sandra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Biedron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(Chair), University of New Mexico </a:t>
            </a:r>
          </a:p>
          <a:p>
            <a:pPr lvl="1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Jianming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Cao, Florida State University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Jean-Pierre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Delahaye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CERN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Louis DiMauro, Ohio State University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Ernest Fontes, Cornell University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Bjorn Manuel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Hegelich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University of Texas at Austin</a:t>
            </a:r>
          </a:p>
          <a:p>
            <a:pPr lvl="1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Patric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Muggli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Max Planck Institute for Physics &amp; CERN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Carl Schroeder*, Lawrence Berkeley National Lab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Craig Siders, Lawrence Livermore National Lab</a:t>
            </a:r>
          </a:p>
          <a:p>
            <a:pPr marL="457200" lvl="1" indent="0">
              <a:buNone/>
            </a:pPr>
            <a:r>
              <a:rPr lang="en-US" dirty="0"/>
              <a:t>* Final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732B-7BDA-0C45-BB1E-E7A17FCA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6B6EB-0CE2-4940-9454-4345835797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6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UED 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867"/>
            <a:ext cx="10515600" cy="5170096"/>
          </a:xfrm>
        </p:spPr>
        <p:txBody>
          <a:bodyPr>
            <a:normAutofit/>
          </a:bodyPr>
          <a:lstStyle/>
          <a:p>
            <a:r>
              <a:rPr lang="en-US" dirty="0"/>
              <a:t>Indicate whether your experiment requires UED or UEM beams</a:t>
            </a:r>
          </a:p>
          <a:p>
            <a:r>
              <a:rPr lang="en-US" dirty="0"/>
              <a:t>User Sample and Setup</a:t>
            </a:r>
          </a:p>
          <a:p>
            <a:pPr lvl="1"/>
            <a:r>
              <a:rPr lang="en-US" dirty="0"/>
              <a:t>Please indicate any special equipment that you expect to need bolometer/interferometer setup etc.:</a:t>
            </a:r>
          </a:p>
          <a:p>
            <a:r>
              <a:rPr lang="en-US" dirty="0"/>
              <a:t>Pump Laser Requirements</a:t>
            </a:r>
          </a:p>
          <a:p>
            <a:pPr lvl="1"/>
            <a:r>
              <a:rPr lang="en-US" dirty="0"/>
              <a:t>Please note any special pump laser requirements here:</a:t>
            </a:r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Large installation (chamber, insertion device, etc.):</a:t>
            </a:r>
          </a:p>
          <a:p>
            <a:pPr lvl="1"/>
            <a:r>
              <a:rPr lang="en-US" dirty="0"/>
              <a:t>Cryogens:</a:t>
            </a:r>
          </a:p>
          <a:p>
            <a:pPr lvl="1"/>
            <a:r>
              <a:rPr lang="en-US" dirty="0"/>
              <a:t>Introducing new magnetic elements: </a:t>
            </a:r>
          </a:p>
          <a:p>
            <a:pPr lvl="1"/>
            <a:r>
              <a:rPr lang="en-US" dirty="0"/>
              <a:t>Introducing new materials into the beam path:</a:t>
            </a:r>
          </a:p>
          <a:p>
            <a:pPr lvl="1"/>
            <a:r>
              <a:rPr lang="en-US" dirty="0"/>
              <a:t>Any other foreseeable beam line modifications: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0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9A2B-FB5C-4DFA-993D-AAF06FE9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0" y="365127"/>
            <a:ext cx="8328991" cy="738117"/>
          </a:xfrm>
        </p:spPr>
        <p:txBody>
          <a:bodyPr>
            <a:normAutofit/>
          </a:bodyPr>
          <a:lstStyle/>
          <a:p>
            <a:r>
              <a:rPr lang="en-US" sz="3600" dirty="0"/>
              <a:t>Time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C6DF0-8DE0-4E7A-BC53-A289F8968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10" y="1037350"/>
            <a:ext cx="8328991" cy="39291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 new experiments and experiments continuing into 2020, a time request must be submitted at pass.bnl.gov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B81DCE-05CF-4461-AB0C-0426583624F3}"/>
              </a:ext>
            </a:extLst>
          </p:cNvPr>
          <p:cNvGrpSpPr/>
          <p:nvPr/>
        </p:nvGrpSpPr>
        <p:grpSpPr>
          <a:xfrm>
            <a:off x="2594053" y="2066430"/>
            <a:ext cx="6904503" cy="3849711"/>
            <a:chOff x="1119748" y="2406063"/>
            <a:chExt cx="6904503" cy="38497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D2A2D1-5EAC-4652-9FB6-00DE48210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8" b="2422"/>
            <a:stretch/>
          </p:blipFill>
          <p:spPr>
            <a:xfrm>
              <a:off x="1119748" y="2406063"/>
              <a:ext cx="6904503" cy="384971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05D26F-9D35-4BB9-A94F-E7E2A3A1ED28}"/>
                </a:ext>
              </a:extLst>
            </p:cNvPr>
            <p:cNvSpPr txBox="1"/>
            <p:nvPr/>
          </p:nvSpPr>
          <p:spPr>
            <a:xfrm>
              <a:off x="2651759" y="3429000"/>
              <a:ext cx="836023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ATF Proposal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DE8D3D-E3BA-4C72-9135-B55E9FE9461B}"/>
                </a:ext>
              </a:extLst>
            </p:cNvPr>
            <p:cNvSpPr txBox="1"/>
            <p:nvPr/>
          </p:nvSpPr>
          <p:spPr>
            <a:xfrm>
              <a:off x="5168535" y="3448583"/>
              <a:ext cx="836023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PI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73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C392-AF51-481B-B39C-A4941BF9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Beam Scheduling and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83EA5-D16B-464C-AC83-3409543F1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Check the online schedule from the </a:t>
            </a:r>
            <a:r>
              <a:rPr lang="en-US" i="1" dirty="0"/>
              <a:t>Operations</a:t>
            </a:r>
            <a:r>
              <a:rPr lang="en-US" dirty="0"/>
              <a:t> tab on the ATF homepage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Submit a beam time request </a:t>
            </a:r>
            <a:r>
              <a:rPr lang="en-US" dirty="0">
                <a:hlinkClick r:id="rId2"/>
              </a:rPr>
              <a:t>https://surveys.external.bnl.gov/n/ATFShiftRequest.aspx</a:t>
            </a: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Check that your experimental safety review is in place, email Karl </a:t>
            </a:r>
            <a:r>
              <a:rPr lang="en-US" dirty="0" err="1"/>
              <a:t>Kusche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kusche@bnl.gov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Submit installation and run plans to </a:t>
            </a:r>
            <a:r>
              <a:rPr lang="en-US" dirty="0">
                <a:hlinkClick r:id="rId4"/>
              </a:rPr>
              <a:t>atf@bnl.gov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Read the </a:t>
            </a:r>
            <a:r>
              <a:rPr lang="en-US" i="1" dirty="0"/>
              <a:t>Users’ Place </a:t>
            </a:r>
            <a:r>
              <a:rPr lang="en-US" dirty="0"/>
              <a:t>section of the ATF website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dirty="0"/>
              <a:t>Attend the 9 am Monday planning meeting, during your run, to coordinate technical support and experiment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14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574C-12FB-486E-A85D-BC7E502C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Run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F2C12-6B3F-4DD6-A822-546A52A8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lead experimenter should attend the ATF weekly meeting at 4 pm each Friday, during their run, to report that week’s progress.</a:t>
            </a:r>
          </a:p>
          <a:p>
            <a:pPr lvl="1"/>
            <a:r>
              <a:rPr lang="en-US" sz="2600" i="1" dirty="0"/>
              <a:t>PI’s should inform the ATF if they wish to designate a second person to be the main point-of-contact or lead experimenter</a:t>
            </a:r>
          </a:p>
          <a:p>
            <a:r>
              <a:rPr lang="en-US" dirty="0"/>
              <a:t>Submit an end-of-run survey form after finishing run at </a:t>
            </a:r>
            <a:r>
              <a:rPr lang="en-US" sz="2400" dirty="0">
                <a:hlinkClick r:id="rId2"/>
              </a:rPr>
              <a:t>https://surveys.external.bnl.gov/n/ATFUsersRunReport.aspx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18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F9E2-5654-4988-9CD0-22429BE8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0" y="365127"/>
            <a:ext cx="8328991" cy="73868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AD982787-99C7-49D8-A88F-5588153A8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98900" y="1231900"/>
            <a:ext cx="439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6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58572E-58D3-584D-AD7E-D3C8909933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36189-E71F-D744-BEB9-1F518290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1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Outline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981202-9693-47F1-A164-0DD2623A4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08565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20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CCE6F0-19BB-F448-8BFA-9AC10E5B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Operations Recap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3ECA1F-4F5E-1C4D-B0F1-6A0A800B3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73F26-1903-2D4D-AD6A-1AA649A3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4F57-3889-DA46-BB2C-4D71A07384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5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2C3CA-F178-4369-9EC2-0E35C7F5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8291"/>
            <a:ext cx="11105321" cy="647244"/>
          </a:xfrm>
        </p:spPr>
        <p:txBody>
          <a:bodyPr>
            <a:normAutofit/>
          </a:bodyPr>
          <a:lstStyle/>
          <a:p>
            <a:r>
              <a:rPr lang="en-US" dirty="0">
                <a:cs typeface="Arial"/>
              </a:rPr>
              <a:t>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E88F4-5F49-42E2-A082-04D2EC25C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Arial" panose="020B0604020202020204"/>
              </a:rPr>
              <a:t>2020</a:t>
            </a: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3A7686-6BB4-4D1E-840D-61E24CCBF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93494"/>
              </p:ext>
            </p:extLst>
          </p:nvPr>
        </p:nvGraphicFramePr>
        <p:xfrm>
          <a:off x="1270380" y="913659"/>
          <a:ext cx="6423962" cy="238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960">
                  <a:extLst>
                    <a:ext uri="{9D8B030D-6E8A-4147-A177-3AD203B41FA5}">
                      <a16:colId xmlns:a16="http://schemas.microsoft.com/office/drawing/2014/main" val="2396092560"/>
                    </a:ext>
                  </a:extLst>
                </a:gridCol>
                <a:gridCol w="1061182">
                  <a:extLst>
                    <a:ext uri="{9D8B030D-6E8A-4147-A177-3AD203B41FA5}">
                      <a16:colId xmlns:a16="http://schemas.microsoft.com/office/drawing/2014/main" val="1143587525"/>
                    </a:ext>
                  </a:extLst>
                </a:gridCol>
                <a:gridCol w="1780419">
                  <a:extLst>
                    <a:ext uri="{9D8B030D-6E8A-4147-A177-3AD203B41FA5}">
                      <a16:colId xmlns:a16="http://schemas.microsoft.com/office/drawing/2014/main" val="756323154"/>
                    </a:ext>
                  </a:extLst>
                </a:gridCol>
                <a:gridCol w="1598401">
                  <a:extLst>
                    <a:ext uri="{9D8B030D-6E8A-4147-A177-3AD203B41FA5}">
                      <a16:colId xmlns:a16="http://schemas.microsoft.com/office/drawing/2014/main" val="574595383"/>
                    </a:ext>
                  </a:extLst>
                </a:gridCol>
              </a:tblGrid>
              <a:tr h="4394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Resource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Planned Hours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Delivered Hours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of Planned Hours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30246167"/>
                  </a:ext>
                </a:extLst>
              </a:tr>
              <a:tr h="450251">
                <a:tc>
                  <a:txBody>
                    <a:bodyPr/>
                    <a:lstStyle/>
                    <a:p>
                      <a:r>
                        <a:rPr lang="en-US" sz="1600" dirty="0"/>
                        <a:t>Electron Beam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903959"/>
                  </a:ext>
                </a:extLst>
              </a:tr>
              <a:tr h="450251">
                <a:tc>
                  <a:txBody>
                    <a:bodyPr/>
                    <a:lstStyle/>
                    <a:p>
                      <a:r>
                        <a:rPr lang="en-US" sz="1600" dirty="0"/>
                        <a:t>Laser (NIR + LWIR)</a:t>
                      </a:r>
                      <a:endParaRPr lang="en-US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926211"/>
                  </a:ext>
                </a:extLst>
              </a:tr>
              <a:tr h="450251">
                <a:tc>
                  <a:txBody>
                    <a:bodyPr/>
                    <a:lstStyle/>
                    <a:p>
                      <a:r>
                        <a:rPr lang="en-US" sz="1600" dirty="0"/>
                        <a:t>UED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7348075"/>
                  </a:ext>
                </a:extLst>
              </a:tr>
              <a:tr h="450251"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09016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907BE9-F16D-4C43-AA84-E1CCC88AC396}"/>
              </a:ext>
            </a:extLst>
          </p:cNvPr>
          <p:cNvSpPr txBox="1">
            <a:spLocks/>
          </p:cNvSpPr>
          <p:nvPr/>
        </p:nvSpPr>
        <p:spPr>
          <a:xfrm>
            <a:off x="449249" y="3514182"/>
            <a:ext cx="1105231" cy="2333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cs typeface="Arial" panose="020B0604020202020204"/>
              </a:rPr>
              <a:t>2021</a:t>
            </a:r>
          </a:p>
          <a:p>
            <a:pPr marL="0" indent="0">
              <a:buNone/>
            </a:pPr>
            <a:endParaRPr lang="en-US" sz="2000" b="1" dirty="0">
              <a:cs typeface="Arial" panose="020B0604020202020204"/>
            </a:endParaRP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481C11-3B8D-4B8F-9ED6-AC8B949DA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49671"/>
              </p:ext>
            </p:extLst>
          </p:nvPr>
        </p:nvGraphicFramePr>
        <p:xfrm>
          <a:off x="1255140" y="3556000"/>
          <a:ext cx="3874421" cy="228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377">
                  <a:extLst>
                    <a:ext uri="{9D8B030D-6E8A-4147-A177-3AD203B41FA5}">
                      <a16:colId xmlns:a16="http://schemas.microsoft.com/office/drawing/2014/main" val="4056153947"/>
                    </a:ext>
                  </a:extLst>
                </a:gridCol>
                <a:gridCol w="1773044">
                  <a:extLst>
                    <a:ext uri="{9D8B030D-6E8A-4147-A177-3AD203B41FA5}">
                      <a16:colId xmlns:a16="http://schemas.microsoft.com/office/drawing/2014/main" val="873683665"/>
                    </a:ext>
                  </a:extLst>
                </a:gridCol>
              </a:tblGrid>
              <a:tr h="4561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Resource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Planned Hours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45373007"/>
                  </a:ext>
                </a:extLst>
              </a:tr>
              <a:tr h="456184">
                <a:tc>
                  <a:txBody>
                    <a:bodyPr/>
                    <a:lstStyle/>
                    <a:p>
                      <a:r>
                        <a:rPr lang="en-US" sz="1600" dirty="0"/>
                        <a:t>Electron Beam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162740"/>
                  </a:ext>
                </a:extLst>
              </a:tr>
              <a:tr h="456184">
                <a:tc>
                  <a:txBody>
                    <a:bodyPr/>
                    <a:lstStyle/>
                    <a:p>
                      <a:r>
                        <a:rPr lang="en-US" sz="1600" dirty="0"/>
                        <a:t>Laser (NIR + LWIR)</a:t>
                      </a:r>
                      <a:endParaRPr lang="en-US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960793"/>
                  </a:ext>
                </a:extLst>
              </a:tr>
              <a:tr h="456184">
                <a:tc>
                  <a:txBody>
                    <a:bodyPr/>
                    <a:lstStyle/>
                    <a:p>
                      <a:r>
                        <a:rPr lang="en-US" sz="1600" dirty="0"/>
                        <a:t>UED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261984"/>
                  </a:ext>
                </a:extLst>
              </a:tr>
              <a:tr h="456184"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00151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DFCCEAB-C2F3-EB4B-A565-BD4A191C4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147" y="3540507"/>
            <a:ext cx="34544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39D5FB-C5CD-7240-9A98-3812DDE4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039" y="3897351"/>
            <a:ext cx="35560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2A3A9-F709-0B48-A481-3B46C498D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737" y="8491"/>
            <a:ext cx="4542262" cy="36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9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06308-C8E1-4808-BA69-636B26CB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300663" cy="1645920"/>
          </a:xfrm>
        </p:spPr>
        <p:txBody>
          <a:bodyPr>
            <a:normAutofit/>
          </a:bodyPr>
          <a:lstStyle/>
          <a:p>
            <a:r>
              <a:rPr lang="en-US" sz="2800"/>
              <a:t>User Activities Breakdown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855636-13A1-424C-B487-5282A5233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5" y="393503"/>
            <a:ext cx="3584448" cy="3584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DDC94D-3864-BB46-B0FB-48FFFE59C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15" y="393191"/>
            <a:ext cx="3584448" cy="3584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61BE2-2562-094C-94E6-26007CFBB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415" y="393191"/>
            <a:ext cx="3584448" cy="35844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20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36232-0159-40B0-A08B-21B86084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824" y="4440602"/>
            <a:ext cx="6860184" cy="1645920"/>
          </a:xfrm>
        </p:spPr>
        <p:txBody>
          <a:bodyPr anchor="ctr">
            <a:normAutofit/>
          </a:bodyPr>
          <a:lstStyle/>
          <a:p>
            <a:r>
              <a:rPr lang="en-US" sz="1800"/>
              <a:t>UED set up for turn-key materials science operations</a:t>
            </a:r>
          </a:p>
          <a:p>
            <a:r>
              <a:rPr lang="en-US" sz="1800"/>
              <a:t>Accelerator focused experiments have the largest amount of setup time</a:t>
            </a:r>
          </a:p>
          <a:p>
            <a:r>
              <a:rPr lang="en-US" sz="1800"/>
              <a:t>Advanced accelerator experiments have a wide range of complex requirements.</a:t>
            </a:r>
          </a:p>
        </p:txBody>
      </p:sp>
    </p:spTree>
    <p:extLst>
      <p:ext uri="{BB962C8B-B14F-4D97-AF65-F5344CB8AC3E}">
        <p14:creationId xmlns:p14="http://schemas.microsoft.com/office/powerpoint/2010/main" val="404557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3247-94D9-421F-AFBB-4F93845D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-632"/>
            <a:ext cx="11105321" cy="647244"/>
          </a:xfrm>
        </p:spPr>
        <p:txBody>
          <a:bodyPr>
            <a:normAutofit/>
          </a:bodyPr>
          <a:lstStyle/>
          <a:p>
            <a:r>
              <a:rPr lang="en-US" sz="3600" dirty="0"/>
              <a:t>FY20 Hours Summary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3CDDBD-306D-9A46-9862-8878A35E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81" y="534673"/>
            <a:ext cx="4006957" cy="2560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D7B9A5-9C53-E441-991D-5F03A6C94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534670"/>
            <a:ext cx="4023360" cy="2563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7DC2D8-D4B7-594F-9C12-4E8D44FF3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771" y="542295"/>
            <a:ext cx="3936615" cy="2560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12BC67-C652-1A45-95C3-535148E37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8" y="3704590"/>
            <a:ext cx="4006958" cy="2560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5F2513-1FFE-A342-BA63-B9413A1B8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477" y="3704590"/>
            <a:ext cx="4006958" cy="25603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52310B-9AA0-E943-97BB-28F36BEBE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589" y="3704590"/>
            <a:ext cx="4006958" cy="2560320"/>
          </a:xfrm>
          <a:prstGeom prst="rect">
            <a:avLst/>
          </a:prstGeom>
        </p:spPr>
      </p:pic>
      <p:sp>
        <p:nvSpPr>
          <p:cNvPr id="19" name="Trapezoid 18">
            <a:extLst>
              <a:ext uri="{FF2B5EF4-FFF2-40B4-BE49-F238E27FC236}">
                <a16:creationId xmlns:a16="http://schemas.microsoft.com/office/drawing/2014/main" id="{1C91D8CC-1844-E14B-902F-E6F2C19C445F}"/>
              </a:ext>
            </a:extLst>
          </p:cNvPr>
          <p:cNvSpPr/>
          <p:nvPr/>
        </p:nvSpPr>
        <p:spPr>
          <a:xfrm>
            <a:off x="66907" y="3088888"/>
            <a:ext cx="12125093" cy="624468"/>
          </a:xfrm>
          <a:prstGeom prst="trapezoid">
            <a:avLst>
              <a:gd name="adj" fmla="val 659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C8974-2BAD-1E41-96BB-33F8DF208D39}"/>
              </a:ext>
            </a:extLst>
          </p:cNvPr>
          <p:cNvSpPr txBox="1"/>
          <p:nvPr/>
        </p:nvSpPr>
        <p:spPr>
          <a:xfrm>
            <a:off x="7738952" y="3914077"/>
            <a:ext cx="2816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New Capability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Being Brought Online</a:t>
            </a:r>
          </a:p>
        </p:txBody>
      </p:sp>
    </p:spTree>
    <p:extLst>
      <p:ext uri="{BB962C8B-B14F-4D97-AF65-F5344CB8AC3E}">
        <p14:creationId xmlns:p14="http://schemas.microsoft.com/office/powerpoint/2010/main" val="26962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D4F1-E508-4700-BB07-DD6E0DE8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6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FY20 Facility Updates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281CE3-5F80-454F-8994-FB5FEE84D4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6107" y="777668"/>
            <a:ext cx="4378975" cy="585227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CFC2CC2-015A-4F45-80A0-DEC0EE0330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737" y="1509202"/>
            <a:ext cx="5852277" cy="438920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73FBE-5AC5-4101-98CA-35A95BB0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8664A-1A65-4668-A948-E90B8B538913}"/>
              </a:ext>
            </a:extLst>
          </p:cNvPr>
          <p:cNvSpPr txBox="1"/>
          <p:nvPr/>
        </p:nvSpPr>
        <p:spPr>
          <a:xfrm>
            <a:off x="7066228" y="3549916"/>
            <a:ext cx="13134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Final amplifier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25C96B-7179-495F-850A-88161E5CDD4A}"/>
              </a:ext>
            </a:extLst>
          </p:cNvPr>
          <p:cNvCxnSpPr>
            <a:cxnSpLocks/>
          </p:cNvCxnSpPr>
          <p:nvPr/>
        </p:nvCxnSpPr>
        <p:spPr>
          <a:xfrm flipV="1">
            <a:off x="1330036" y="2518757"/>
            <a:ext cx="2286000" cy="206986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42BC651-934D-40CA-8E89-3E9A3EB8524C}"/>
              </a:ext>
            </a:extLst>
          </p:cNvPr>
          <p:cNvSpPr txBox="1"/>
          <p:nvPr/>
        </p:nvSpPr>
        <p:spPr>
          <a:xfrm>
            <a:off x="1330036" y="1080621"/>
            <a:ext cx="9892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Shielding wall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A5FF3-0E55-408B-9B43-E662FE16347E}"/>
              </a:ext>
            </a:extLst>
          </p:cNvPr>
          <p:cNvSpPr txBox="1"/>
          <p:nvPr/>
        </p:nvSpPr>
        <p:spPr>
          <a:xfrm>
            <a:off x="134063" y="4265459"/>
            <a:ext cx="103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LWIR path</a:t>
            </a:r>
          </a:p>
        </p:txBody>
      </p:sp>
    </p:spTree>
    <p:extLst>
      <p:ext uri="{BB962C8B-B14F-4D97-AF65-F5344CB8AC3E}">
        <p14:creationId xmlns:p14="http://schemas.microsoft.com/office/powerpoint/2010/main" val="224122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5667-AD32-9947-8DCF-087DAE00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Impacts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B36EBE-EEF4-E044-9609-099E3AA45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User Operations interrupted in March</a:t>
            </a:r>
          </a:p>
          <a:p>
            <a:pPr lvl="1"/>
            <a:r>
              <a:rPr lang="en-US" dirty="0"/>
              <a:t>Prevented key experimental starts after last year’s Users’ Meeting</a:t>
            </a:r>
          </a:p>
          <a:p>
            <a:pPr lvl="1"/>
            <a:r>
              <a:rPr lang="en-US" dirty="0"/>
              <a:t>User hour impact mitigated by 3 effects:</a:t>
            </a:r>
          </a:p>
          <a:p>
            <a:pPr lvl="2"/>
            <a:r>
              <a:rPr lang="en-US" dirty="0"/>
              <a:t>Significant amount of user time provided at B820 during FY20Q1 and Q2 to allow for a major upgrade down planned for Q3-Q4</a:t>
            </a:r>
          </a:p>
          <a:p>
            <a:pPr lvl="2"/>
            <a:r>
              <a:rPr lang="en-US" dirty="0"/>
              <a:t>Change in laser hour accounting (to include NIR user operations) </a:t>
            </a:r>
          </a:p>
          <a:p>
            <a:pPr lvl="2"/>
            <a:r>
              <a:rPr lang="en-US" dirty="0"/>
              <a:t>UED impacted by being on a complementary schedule to work at B820 – loss of single largest run period in the March-May timeframe</a:t>
            </a:r>
          </a:p>
          <a:p>
            <a:r>
              <a:rPr lang="en-US" dirty="0"/>
              <a:t>Laboratory in Min Safe for ~3 months</a:t>
            </a:r>
          </a:p>
          <a:p>
            <a:pPr lvl="1"/>
            <a:r>
              <a:rPr lang="en-US" dirty="0"/>
              <a:t>ATF returned to limited operations on June 18</a:t>
            </a:r>
            <a:r>
              <a:rPr lang="en-US" baseline="30000" dirty="0"/>
              <a:t>th</a:t>
            </a:r>
          </a:p>
          <a:p>
            <a:pPr lvl="1"/>
            <a:r>
              <a:rPr lang="en-US" dirty="0"/>
              <a:t>Rapidly returned UED to operations through end of year</a:t>
            </a:r>
          </a:p>
          <a:p>
            <a:pPr lvl="1"/>
            <a:r>
              <a:rPr lang="en-US" dirty="0"/>
              <a:t>Executed modifications to the CO2 room in preparation for deploying the full in-vacuum transport upgrade to deliver high-power (5TW) pulses to users </a:t>
            </a:r>
            <a:r>
              <a:rPr lang="en-US" dirty="0">
                <a:latin typeface="Wingdings 3" pitchFamily="2" charset="2"/>
              </a:rPr>
              <a:t>a</a:t>
            </a:r>
            <a:r>
              <a:rPr lang="en-US" dirty="0"/>
              <a:t> full upgrade not possible before summer 2021</a:t>
            </a:r>
          </a:p>
          <a:p>
            <a:r>
              <a:rPr lang="en-US" dirty="0"/>
              <a:t>NOTE:  Status report request includes COVID-19 impacts on users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5FCC3-8187-664E-8C55-4C355248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09D67-C7D5-9E44-89A3-7544465BF4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5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HD_Palmer" id="{0C366F2B-4799-D248-BDFC-E57BB9DA9EF4}" vid="{612D999E-72F1-C743-A98D-9275D80DBD5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1758</Words>
  <Application>Microsoft Macintosh PowerPoint</Application>
  <PresentationFormat>Widescreen</PresentationFormat>
  <Paragraphs>365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Wingdings 3</vt:lpstr>
      <vt:lpstr>Office Theme</vt:lpstr>
      <vt:lpstr>1_Office Theme</vt:lpstr>
      <vt:lpstr>ATF Operations Status</vt:lpstr>
      <vt:lpstr>A Special Thanks...</vt:lpstr>
      <vt:lpstr>Outline</vt:lpstr>
      <vt:lpstr>FY20 Operations Recap</vt:lpstr>
      <vt:lpstr>Availability</vt:lpstr>
      <vt:lpstr>User Activities Breakdown</vt:lpstr>
      <vt:lpstr>FY20 Hours Summary</vt:lpstr>
      <vt:lpstr>FY20 Facility Updates</vt:lpstr>
      <vt:lpstr>COVID-19 Impacts</vt:lpstr>
      <vt:lpstr>Operations Status</vt:lpstr>
      <vt:lpstr>Operational Status: Available User Time</vt:lpstr>
      <vt:lpstr>Current Operational Status</vt:lpstr>
      <vt:lpstr>Capability Updates Planned in 2021</vt:lpstr>
      <vt:lpstr>Recap of User Resources and Responsibilities</vt:lpstr>
      <vt:lpstr>PowerPoint Presentation</vt:lpstr>
      <vt:lpstr>PowerPoint Presentation</vt:lpstr>
      <vt:lpstr>PowerPoint Presentation</vt:lpstr>
      <vt:lpstr>Special Equipment Requirements and Hazards</vt:lpstr>
      <vt:lpstr>Six Available IPs</vt:lpstr>
      <vt:lpstr>UED Special Equipment Requirements and Hazards</vt:lpstr>
      <vt:lpstr>Time Request</vt:lpstr>
      <vt:lpstr>Beam Scheduling and Planning</vt:lpstr>
      <vt:lpstr>Run Reports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ATF Operations Status</dc:title>
  <dc:creator>Palmer, Mark</dc:creator>
  <cp:lastModifiedBy>Palmer, Mark</cp:lastModifiedBy>
  <cp:revision>1</cp:revision>
  <dcterms:created xsi:type="dcterms:W3CDTF">2020-12-07T14:25:08Z</dcterms:created>
  <dcterms:modified xsi:type="dcterms:W3CDTF">2020-12-07T15:39:00Z</dcterms:modified>
</cp:coreProperties>
</file>