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6"/>
  </p:notesMasterIdLst>
  <p:sldIdLst>
    <p:sldId id="256" r:id="rId2"/>
    <p:sldId id="257" r:id="rId3"/>
    <p:sldId id="266" r:id="rId4"/>
    <p:sldId id="267" r:id="rId5"/>
    <p:sldId id="315" r:id="rId6"/>
    <p:sldId id="314" r:id="rId7"/>
    <p:sldId id="312" r:id="rId8"/>
    <p:sldId id="274" r:id="rId9"/>
    <p:sldId id="270" r:id="rId10"/>
    <p:sldId id="316" r:id="rId11"/>
    <p:sldId id="264" r:id="rId12"/>
    <p:sldId id="317" r:id="rId13"/>
    <p:sldId id="263" r:id="rId14"/>
    <p:sldId id="265"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25">
          <p15:clr>
            <a:srgbClr val="A4A3A4"/>
          </p15:clr>
        </p15:guide>
        <p15:guide id="2" pos="54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10"/>
    <p:restoredTop sz="94668"/>
  </p:normalViewPr>
  <p:slideViewPr>
    <p:cSldViewPr snapToGrid="0" snapToObjects="1">
      <p:cViewPr varScale="1">
        <p:scale>
          <a:sx n="105" d="100"/>
          <a:sy n="105" d="100"/>
        </p:scale>
        <p:origin x="1528" y="200"/>
      </p:cViewPr>
      <p:guideLst>
        <p:guide orient="horz" pos="3325"/>
        <p:guide pos="544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F56E1-A3E8-EB43-A346-89F0D861C36B}" type="datetimeFigureOut">
              <a:rPr lang="en-US" smtClean="0"/>
              <a:t>12/7/20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2727-058C-5B46-B753-56EC65C53A04}" type="slidenum">
              <a:rPr lang="en-US" smtClean="0"/>
              <a:t>‹#›</a:t>
            </a:fld>
            <a:endParaRPr lang="en-US"/>
          </a:p>
        </p:txBody>
      </p:sp>
    </p:spTree>
    <p:extLst>
      <p:ext uri="{BB962C8B-B14F-4D97-AF65-F5344CB8AC3E}">
        <p14:creationId xmlns:p14="http://schemas.microsoft.com/office/powerpoint/2010/main" val="422211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E5299A-7F07-C548-B1A3-D8D23C52D533}" type="datetime1">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B59A6-44A9-D34A-ADE7-FBFBC1FD4CE9}" type="slidenum">
              <a:rPr lang="en-US" smtClean="0"/>
              <a:t>‹#›</a:t>
            </a:fld>
            <a:endParaRPr lang="en-US"/>
          </a:p>
        </p:txBody>
      </p:sp>
    </p:spTree>
    <p:extLst>
      <p:ext uri="{BB962C8B-B14F-4D97-AF65-F5344CB8AC3E}">
        <p14:creationId xmlns:p14="http://schemas.microsoft.com/office/powerpoint/2010/main" val="200859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4B7A98-4AA9-9C42-9BFF-99F00C322541}" type="datetime1">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B59A6-44A9-D34A-ADE7-FBFBC1FD4CE9}" type="slidenum">
              <a:rPr lang="en-US" smtClean="0"/>
              <a:t>‹#›</a:t>
            </a:fld>
            <a:endParaRPr lang="en-US"/>
          </a:p>
        </p:txBody>
      </p:sp>
    </p:spTree>
    <p:extLst>
      <p:ext uri="{BB962C8B-B14F-4D97-AF65-F5344CB8AC3E}">
        <p14:creationId xmlns:p14="http://schemas.microsoft.com/office/powerpoint/2010/main" val="169156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C66F5B-E6C8-4B47-A53A-064C670C9976}" type="datetime1">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B59A6-44A9-D34A-ADE7-FBFBC1FD4CE9}" type="slidenum">
              <a:rPr lang="en-US" smtClean="0"/>
              <a:t>‹#›</a:t>
            </a:fld>
            <a:endParaRPr lang="en-US"/>
          </a:p>
        </p:txBody>
      </p:sp>
    </p:spTree>
    <p:extLst>
      <p:ext uri="{BB962C8B-B14F-4D97-AF65-F5344CB8AC3E}">
        <p14:creationId xmlns:p14="http://schemas.microsoft.com/office/powerpoint/2010/main" val="45822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CEAC4E-076C-934A-83D7-E5B66F4718A6}" type="datetime1">
              <a:rPr lang="en-US" smtClean="0"/>
              <a:t>12/7/20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AB59A6-44A9-D34A-ADE7-FBFBC1FD4CE9}" type="slidenum">
              <a:rPr lang="en-US" smtClean="0"/>
              <a:t>‹#›</a:t>
            </a:fld>
            <a:endParaRPr lang="en-US"/>
          </a:p>
        </p:txBody>
      </p:sp>
    </p:spTree>
    <p:extLst>
      <p:ext uri="{BB962C8B-B14F-4D97-AF65-F5344CB8AC3E}">
        <p14:creationId xmlns:p14="http://schemas.microsoft.com/office/powerpoint/2010/main" val="25787546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5BE81-7B1C-C347-9F04-E629EF19697A}" type="datetime1">
              <a:rPr lang="en-US" smtClean="0"/>
              <a:t>12/7/20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B59A6-44A9-D34A-ADE7-FBFBC1FD4CE9}" type="slidenum">
              <a:rPr lang="en-US" smtClean="0"/>
              <a:t>‹#›</a:t>
            </a:fld>
            <a:endParaRPr lang="en-US"/>
          </a:p>
        </p:txBody>
      </p:sp>
      <p:pic>
        <p:nvPicPr>
          <p:cNvPr id="7" name="Picture 11"/>
          <p:cNvPicPr>
            <a:picLocks noChangeAspect="1"/>
          </p:cNvPicPr>
          <p:nvPr userDrawn="1"/>
        </p:nvPicPr>
        <p:blipFill>
          <a:blip r:embed="rId6"/>
          <a:srcRect/>
          <a:stretch>
            <a:fillRect/>
          </a:stretch>
        </p:blipFill>
        <p:spPr bwMode="auto">
          <a:xfrm>
            <a:off x="6994432" y="0"/>
            <a:ext cx="2149568" cy="973088"/>
          </a:xfrm>
          <a:prstGeom prst="rect">
            <a:avLst/>
          </a:prstGeom>
          <a:noFill/>
          <a:ln w="9525">
            <a:noFill/>
            <a:miter lim="800000"/>
            <a:headEnd/>
            <a:tailEnd/>
          </a:ln>
        </p:spPr>
      </p:pic>
      <p:pic>
        <p:nvPicPr>
          <p:cNvPr id="8" name="Picture 1" descr="SBU stack_2clr"/>
          <p:cNvPicPr>
            <a:picLocks noChangeAspect="1" noChangeArrowheads="1"/>
          </p:cNvPicPr>
          <p:nvPr userDrawn="1"/>
        </p:nvPicPr>
        <p:blipFill>
          <a:blip r:embed="rId7"/>
          <a:srcRect/>
          <a:stretch>
            <a:fillRect/>
          </a:stretch>
        </p:blipFill>
        <p:spPr bwMode="auto">
          <a:xfrm>
            <a:off x="0" y="6428067"/>
            <a:ext cx="1221638" cy="429933"/>
          </a:xfrm>
          <a:prstGeom prst="rect">
            <a:avLst/>
          </a:prstGeom>
          <a:noFill/>
          <a:ln w="9525">
            <a:noFill/>
            <a:miter lim="800000"/>
            <a:headEnd/>
            <a:tailEnd/>
          </a:ln>
        </p:spPr>
      </p:pic>
    </p:spTree>
    <p:extLst>
      <p:ext uri="{BB962C8B-B14F-4D97-AF65-F5344CB8AC3E}">
        <p14:creationId xmlns:p14="http://schemas.microsoft.com/office/powerpoint/2010/main" val="6432909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8"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tiff"/><Relationship Id="rId3" Type="http://schemas.openxmlformats.org/officeDocument/2006/relationships/image" Target="../media/image4.tiff"/><Relationship Id="rId7" Type="http://schemas.openxmlformats.org/officeDocument/2006/relationships/image" Target="../media/image8.JPG"/><Relationship Id="rId12" Type="http://schemas.openxmlformats.org/officeDocument/2006/relationships/image" Target="../media/image13.tiff"/><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tiff"/><Relationship Id="rId11" Type="http://schemas.openxmlformats.org/officeDocument/2006/relationships/image" Target="../media/image12.png"/><Relationship Id="rId5" Type="http://schemas.openxmlformats.org/officeDocument/2006/relationships/image" Target="../media/image6.tiff"/><Relationship Id="rId10" Type="http://schemas.openxmlformats.org/officeDocument/2006/relationships/image" Target="../media/image11.png"/><Relationship Id="rId4" Type="http://schemas.openxmlformats.org/officeDocument/2006/relationships/image" Target="../media/image5.tiff"/><Relationship Id="rId9" Type="http://schemas.openxmlformats.org/officeDocument/2006/relationships/image" Target="../media/image10.JPG"/></Relationships>
</file>

<file path=ppt/slides/_rels/slide10.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tiff"/><Relationship Id="rId3" Type="http://schemas.openxmlformats.org/officeDocument/2006/relationships/image" Target="../media/image4.tiff"/><Relationship Id="rId7" Type="http://schemas.openxmlformats.org/officeDocument/2006/relationships/image" Target="../media/image8.JPG"/><Relationship Id="rId12" Type="http://schemas.openxmlformats.org/officeDocument/2006/relationships/image" Target="../media/image13.tiff"/><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2.png"/><Relationship Id="rId5" Type="http://schemas.openxmlformats.org/officeDocument/2006/relationships/image" Target="../media/image6.tiff"/><Relationship Id="rId10" Type="http://schemas.openxmlformats.org/officeDocument/2006/relationships/image" Target="../media/image11.png"/><Relationship Id="rId4" Type="http://schemas.openxmlformats.org/officeDocument/2006/relationships/image" Target="../media/image5.tiff"/><Relationship Id="rId9"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case.physics.stonybrook.edu/index.php/PHY542_spring_201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case.physics.stonybrook.edu/index.php/PHY542_spring_201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hyperlink" Target="https://www.sirepo.com/"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2316" y="108816"/>
            <a:ext cx="7772400" cy="1470025"/>
          </a:xfrm>
        </p:spPr>
        <p:txBody>
          <a:bodyPr>
            <a:normAutofit/>
          </a:bodyPr>
          <a:lstStyle/>
          <a:p>
            <a:r>
              <a:rPr lang="en-US" dirty="0"/>
              <a:t>AE63 – [PHY542]</a:t>
            </a:r>
            <a:br>
              <a:rPr lang="en-US" dirty="0"/>
            </a:br>
            <a:r>
              <a:rPr lang="en-US" dirty="0"/>
              <a:t>Advanced Accelerator Lab</a:t>
            </a:r>
          </a:p>
        </p:txBody>
      </p:sp>
      <p:sp>
        <p:nvSpPr>
          <p:cNvPr id="3" name="Subtitle 2"/>
          <p:cNvSpPr>
            <a:spLocks noGrp="1"/>
          </p:cNvSpPr>
          <p:nvPr>
            <p:ph type="subTitle" idx="1"/>
          </p:nvPr>
        </p:nvSpPr>
        <p:spPr>
          <a:xfrm>
            <a:off x="1758879" y="1473114"/>
            <a:ext cx="5128915" cy="910337"/>
          </a:xfrm>
        </p:spPr>
        <p:txBody>
          <a:bodyPr>
            <a:normAutofit fontScale="92500" lnSpcReduction="10000"/>
          </a:bodyPr>
          <a:lstStyle/>
          <a:p>
            <a:r>
              <a:rPr lang="en-US" sz="2800" dirty="0">
                <a:solidFill>
                  <a:srgbClr val="0000FF"/>
                </a:solidFill>
              </a:rPr>
              <a:t> by Mikhail Fedurin </a:t>
            </a:r>
          </a:p>
          <a:p>
            <a:r>
              <a:rPr lang="en-US" sz="2800" dirty="0">
                <a:solidFill>
                  <a:srgbClr val="0000FF"/>
                </a:solidFill>
              </a:rPr>
              <a:t>and Dmitry </a:t>
            </a:r>
            <a:r>
              <a:rPr lang="en-US" sz="2800" dirty="0" err="1">
                <a:solidFill>
                  <a:srgbClr val="0000FF"/>
                </a:solidFill>
              </a:rPr>
              <a:t>Kayran</a:t>
            </a:r>
            <a:endParaRPr lang="en-US" sz="2800" dirty="0">
              <a:solidFill>
                <a:srgbClr val="0000FF"/>
              </a:solidFill>
            </a:endParaRPr>
          </a:p>
        </p:txBody>
      </p:sp>
      <p:sp>
        <p:nvSpPr>
          <p:cNvPr id="4" name="Subtitle 2"/>
          <p:cNvSpPr txBox="1">
            <a:spLocks/>
          </p:cNvSpPr>
          <p:nvPr/>
        </p:nvSpPr>
        <p:spPr>
          <a:xfrm>
            <a:off x="3357345" y="6049641"/>
            <a:ext cx="1973361" cy="540048"/>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2000" i="1" kern="1200">
                <a:solidFill>
                  <a:schemeClr val="tx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i="0" dirty="0"/>
              <a:t>December 7, 2020 ATF User Meeting</a:t>
            </a:r>
          </a:p>
          <a:p>
            <a:endParaRPr lang="en-US" i="0" dirty="0"/>
          </a:p>
        </p:txBody>
      </p:sp>
      <p:pic>
        <p:nvPicPr>
          <p:cNvPr id="5" name="Picture 4" descr="CASEatATF-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679" y="2335825"/>
            <a:ext cx="4241640" cy="3069887"/>
          </a:xfrm>
          <a:prstGeom prst="rect">
            <a:avLst/>
          </a:prstGeom>
        </p:spPr>
      </p:pic>
      <p:pic>
        <p:nvPicPr>
          <p:cNvPr id="6" name="Picture 5"/>
          <p:cNvPicPr>
            <a:picLocks noChangeAspect="1"/>
          </p:cNvPicPr>
          <p:nvPr/>
        </p:nvPicPr>
        <p:blipFill>
          <a:blip r:embed="rId3"/>
          <a:stretch>
            <a:fillRect/>
          </a:stretch>
        </p:blipFill>
        <p:spPr>
          <a:xfrm>
            <a:off x="589950" y="1493124"/>
            <a:ext cx="1611341" cy="1626834"/>
          </a:xfrm>
          <a:prstGeom prst="rect">
            <a:avLst/>
          </a:prstGeom>
        </p:spPr>
      </p:pic>
      <p:pic>
        <p:nvPicPr>
          <p:cNvPr id="7" name="Picture 6"/>
          <p:cNvPicPr>
            <a:picLocks noChangeAspect="1"/>
          </p:cNvPicPr>
          <p:nvPr/>
        </p:nvPicPr>
        <p:blipFill>
          <a:blip r:embed="rId4"/>
          <a:stretch>
            <a:fillRect/>
          </a:stretch>
        </p:blipFill>
        <p:spPr>
          <a:xfrm>
            <a:off x="694839" y="2697603"/>
            <a:ext cx="1698406" cy="1706494"/>
          </a:xfrm>
          <a:prstGeom prst="rect">
            <a:avLst/>
          </a:prstGeom>
        </p:spPr>
      </p:pic>
      <p:pic>
        <p:nvPicPr>
          <p:cNvPr id="8" name="Picture 7"/>
          <p:cNvPicPr>
            <a:picLocks noChangeAspect="1"/>
          </p:cNvPicPr>
          <p:nvPr/>
        </p:nvPicPr>
        <p:blipFill>
          <a:blip r:embed="rId5"/>
          <a:stretch>
            <a:fillRect/>
          </a:stretch>
        </p:blipFill>
        <p:spPr>
          <a:xfrm>
            <a:off x="1002287" y="3900061"/>
            <a:ext cx="1646487" cy="1670009"/>
          </a:xfrm>
          <a:prstGeom prst="rect">
            <a:avLst/>
          </a:prstGeom>
        </p:spPr>
      </p:pic>
      <p:pic>
        <p:nvPicPr>
          <p:cNvPr id="9" name="Picture 8"/>
          <p:cNvPicPr>
            <a:picLocks noChangeAspect="1"/>
          </p:cNvPicPr>
          <p:nvPr/>
        </p:nvPicPr>
        <p:blipFill>
          <a:blip r:embed="rId6"/>
          <a:stretch>
            <a:fillRect/>
          </a:stretch>
        </p:blipFill>
        <p:spPr>
          <a:xfrm>
            <a:off x="2370632" y="4154306"/>
            <a:ext cx="1600831" cy="160083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8054" y="1449114"/>
            <a:ext cx="1540585" cy="154058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6857" y="2690201"/>
            <a:ext cx="1729216" cy="172921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4122" y="3888696"/>
            <a:ext cx="1620571" cy="1620571"/>
          </a:xfrm>
          <a:prstGeom prst="rect">
            <a:avLst/>
          </a:prstGeom>
        </p:spPr>
      </p:pic>
      <p:sp>
        <p:nvSpPr>
          <p:cNvPr id="13" name="TextBox 12"/>
          <p:cNvSpPr txBox="1"/>
          <p:nvPr/>
        </p:nvSpPr>
        <p:spPr>
          <a:xfrm>
            <a:off x="538480" y="2413572"/>
            <a:ext cx="673138" cy="369332"/>
          </a:xfrm>
          <a:prstGeom prst="rect">
            <a:avLst/>
          </a:prstGeom>
          <a:noFill/>
        </p:spPr>
        <p:txBody>
          <a:bodyPr wrap="square" rtlCol="0">
            <a:spAutoFit/>
          </a:bodyPr>
          <a:lstStyle/>
          <a:p>
            <a:r>
              <a:rPr lang="en-US" dirty="0"/>
              <a:t>2016</a:t>
            </a:r>
          </a:p>
        </p:txBody>
      </p:sp>
      <p:sp>
        <p:nvSpPr>
          <p:cNvPr id="14" name="TextBox 13"/>
          <p:cNvSpPr txBox="1"/>
          <p:nvPr/>
        </p:nvSpPr>
        <p:spPr>
          <a:xfrm>
            <a:off x="6090685" y="2570993"/>
            <a:ext cx="652743" cy="369332"/>
          </a:xfrm>
          <a:prstGeom prst="rect">
            <a:avLst/>
          </a:prstGeom>
          <a:noFill/>
        </p:spPr>
        <p:txBody>
          <a:bodyPr wrap="none" rtlCol="0">
            <a:spAutoFit/>
          </a:bodyPr>
          <a:lstStyle/>
          <a:p>
            <a:r>
              <a:rPr lang="en-US">
                <a:solidFill>
                  <a:schemeClr val="bg1"/>
                </a:solidFill>
              </a:rPr>
              <a:t>2015</a:t>
            </a:r>
          </a:p>
        </p:txBody>
      </p:sp>
      <p:sp>
        <p:nvSpPr>
          <p:cNvPr id="15" name="TextBox 14"/>
          <p:cNvSpPr txBox="1"/>
          <p:nvPr/>
        </p:nvSpPr>
        <p:spPr>
          <a:xfrm>
            <a:off x="7893445" y="3558961"/>
            <a:ext cx="652743" cy="369332"/>
          </a:xfrm>
          <a:prstGeom prst="rect">
            <a:avLst/>
          </a:prstGeom>
          <a:noFill/>
        </p:spPr>
        <p:txBody>
          <a:bodyPr wrap="none" rtlCol="0">
            <a:spAutoFit/>
          </a:bodyPr>
          <a:lstStyle/>
          <a:p>
            <a:r>
              <a:rPr lang="en-US" dirty="0"/>
              <a:t>2017</a:t>
            </a:r>
          </a:p>
        </p:txBody>
      </p:sp>
      <p:pic>
        <p:nvPicPr>
          <p:cNvPr id="17" name="Picture 16" descr="A person posing for the camera&#10;&#10;Description automatically generated">
            <a:extLst>
              <a:ext uri="{FF2B5EF4-FFF2-40B4-BE49-F238E27FC236}">
                <a16:creationId xmlns:a16="http://schemas.microsoft.com/office/drawing/2014/main" id="{FA287D0F-ACFC-E645-8F38-D2672DCBAE58}"/>
              </a:ext>
            </a:extLst>
          </p:cNvPr>
          <p:cNvPicPr>
            <a:picLocks noChangeAspect="1"/>
          </p:cNvPicPr>
          <p:nvPr/>
        </p:nvPicPr>
        <p:blipFill>
          <a:blip r:embed="rId10"/>
          <a:stretch>
            <a:fillRect/>
          </a:stretch>
        </p:blipFill>
        <p:spPr>
          <a:xfrm>
            <a:off x="5377545" y="4146105"/>
            <a:ext cx="1600831" cy="1571458"/>
          </a:xfrm>
          <a:prstGeom prst="rect">
            <a:avLst/>
          </a:prstGeom>
        </p:spPr>
      </p:pic>
      <p:pic>
        <p:nvPicPr>
          <p:cNvPr id="19" name="Picture 18" descr="A person smiling for the camera&#10;&#10;Description automatically generated">
            <a:extLst>
              <a:ext uri="{FF2B5EF4-FFF2-40B4-BE49-F238E27FC236}">
                <a16:creationId xmlns:a16="http://schemas.microsoft.com/office/drawing/2014/main" id="{44F4021D-85EA-864E-BCBD-615F94B3ABEA}"/>
              </a:ext>
            </a:extLst>
          </p:cNvPr>
          <p:cNvPicPr>
            <a:picLocks noChangeAspect="1"/>
          </p:cNvPicPr>
          <p:nvPr/>
        </p:nvPicPr>
        <p:blipFill>
          <a:blip r:embed="rId11"/>
          <a:stretch>
            <a:fillRect/>
          </a:stretch>
        </p:blipFill>
        <p:spPr>
          <a:xfrm>
            <a:off x="3823838" y="4181342"/>
            <a:ext cx="1646486" cy="1630805"/>
          </a:xfrm>
          <a:prstGeom prst="rect">
            <a:avLst/>
          </a:prstGeom>
        </p:spPr>
      </p:pic>
      <p:sp>
        <p:nvSpPr>
          <p:cNvPr id="20" name="TextBox 19">
            <a:extLst>
              <a:ext uri="{FF2B5EF4-FFF2-40B4-BE49-F238E27FC236}">
                <a16:creationId xmlns:a16="http://schemas.microsoft.com/office/drawing/2014/main" id="{A7B9AF1A-432B-7A4D-8774-084492EE246F}"/>
              </a:ext>
            </a:extLst>
          </p:cNvPr>
          <p:cNvSpPr txBox="1"/>
          <p:nvPr/>
        </p:nvSpPr>
        <p:spPr>
          <a:xfrm>
            <a:off x="3940675" y="5436990"/>
            <a:ext cx="652743" cy="369332"/>
          </a:xfrm>
          <a:prstGeom prst="rect">
            <a:avLst/>
          </a:prstGeom>
          <a:noFill/>
        </p:spPr>
        <p:txBody>
          <a:bodyPr wrap="none" rtlCol="0">
            <a:spAutoFit/>
          </a:bodyPr>
          <a:lstStyle/>
          <a:p>
            <a:r>
              <a:rPr lang="en-US" dirty="0"/>
              <a:t>2019</a:t>
            </a:r>
          </a:p>
        </p:txBody>
      </p:sp>
      <p:sp>
        <p:nvSpPr>
          <p:cNvPr id="21" name="TextBox 20">
            <a:extLst>
              <a:ext uri="{FF2B5EF4-FFF2-40B4-BE49-F238E27FC236}">
                <a16:creationId xmlns:a16="http://schemas.microsoft.com/office/drawing/2014/main" id="{7F7319B3-2196-E04D-99DE-F9524E78E500}"/>
              </a:ext>
            </a:extLst>
          </p:cNvPr>
          <p:cNvSpPr txBox="1"/>
          <p:nvPr/>
        </p:nvSpPr>
        <p:spPr>
          <a:xfrm>
            <a:off x="7793168" y="2342546"/>
            <a:ext cx="652743" cy="369332"/>
          </a:xfrm>
          <a:prstGeom prst="rect">
            <a:avLst/>
          </a:prstGeom>
          <a:noFill/>
        </p:spPr>
        <p:txBody>
          <a:bodyPr wrap="none" rtlCol="0">
            <a:spAutoFit/>
          </a:bodyPr>
          <a:lstStyle/>
          <a:p>
            <a:r>
              <a:rPr lang="en-US" dirty="0"/>
              <a:t>2017</a:t>
            </a:r>
          </a:p>
        </p:txBody>
      </p:sp>
      <p:sp>
        <p:nvSpPr>
          <p:cNvPr id="22" name="TextBox 21">
            <a:extLst>
              <a:ext uri="{FF2B5EF4-FFF2-40B4-BE49-F238E27FC236}">
                <a16:creationId xmlns:a16="http://schemas.microsoft.com/office/drawing/2014/main" id="{007E5B74-1298-9C49-A437-294D7C96503B}"/>
              </a:ext>
            </a:extLst>
          </p:cNvPr>
          <p:cNvSpPr txBox="1"/>
          <p:nvPr/>
        </p:nvSpPr>
        <p:spPr>
          <a:xfrm>
            <a:off x="7712640" y="4802770"/>
            <a:ext cx="652743" cy="369332"/>
          </a:xfrm>
          <a:prstGeom prst="rect">
            <a:avLst/>
          </a:prstGeom>
          <a:noFill/>
        </p:spPr>
        <p:txBody>
          <a:bodyPr wrap="none" rtlCol="0">
            <a:spAutoFit/>
          </a:bodyPr>
          <a:lstStyle/>
          <a:p>
            <a:r>
              <a:rPr lang="en-US" dirty="0"/>
              <a:t>2017</a:t>
            </a:r>
          </a:p>
        </p:txBody>
      </p:sp>
      <p:sp>
        <p:nvSpPr>
          <p:cNvPr id="23" name="TextBox 22">
            <a:extLst>
              <a:ext uri="{FF2B5EF4-FFF2-40B4-BE49-F238E27FC236}">
                <a16:creationId xmlns:a16="http://schemas.microsoft.com/office/drawing/2014/main" id="{5F5F90FB-359C-444C-9007-7D50A937CBDA}"/>
              </a:ext>
            </a:extLst>
          </p:cNvPr>
          <p:cNvSpPr txBox="1"/>
          <p:nvPr/>
        </p:nvSpPr>
        <p:spPr>
          <a:xfrm>
            <a:off x="1040727" y="5238828"/>
            <a:ext cx="652743" cy="369332"/>
          </a:xfrm>
          <a:prstGeom prst="rect">
            <a:avLst/>
          </a:prstGeom>
          <a:noFill/>
        </p:spPr>
        <p:txBody>
          <a:bodyPr wrap="none" rtlCol="0">
            <a:spAutoFit/>
          </a:bodyPr>
          <a:lstStyle/>
          <a:p>
            <a:r>
              <a:rPr lang="en-US" dirty="0"/>
              <a:t>2016</a:t>
            </a:r>
          </a:p>
        </p:txBody>
      </p:sp>
      <p:sp>
        <p:nvSpPr>
          <p:cNvPr id="24" name="TextBox 23">
            <a:extLst>
              <a:ext uri="{FF2B5EF4-FFF2-40B4-BE49-F238E27FC236}">
                <a16:creationId xmlns:a16="http://schemas.microsoft.com/office/drawing/2014/main" id="{CCC4CABD-FB7B-A240-A563-7959768D3CCB}"/>
              </a:ext>
            </a:extLst>
          </p:cNvPr>
          <p:cNvSpPr txBox="1"/>
          <p:nvPr/>
        </p:nvSpPr>
        <p:spPr>
          <a:xfrm>
            <a:off x="614331" y="3677305"/>
            <a:ext cx="652743" cy="369332"/>
          </a:xfrm>
          <a:prstGeom prst="rect">
            <a:avLst/>
          </a:prstGeom>
          <a:noFill/>
        </p:spPr>
        <p:txBody>
          <a:bodyPr wrap="none" rtlCol="0">
            <a:spAutoFit/>
          </a:bodyPr>
          <a:lstStyle/>
          <a:p>
            <a:r>
              <a:rPr lang="en-US" dirty="0"/>
              <a:t>2016</a:t>
            </a:r>
          </a:p>
        </p:txBody>
      </p:sp>
      <p:sp>
        <p:nvSpPr>
          <p:cNvPr id="25" name="TextBox 24">
            <a:extLst>
              <a:ext uri="{FF2B5EF4-FFF2-40B4-BE49-F238E27FC236}">
                <a16:creationId xmlns:a16="http://schemas.microsoft.com/office/drawing/2014/main" id="{D33CC8DE-2E3F-2648-9B95-7C2305503E3A}"/>
              </a:ext>
            </a:extLst>
          </p:cNvPr>
          <p:cNvSpPr txBox="1"/>
          <p:nvPr/>
        </p:nvSpPr>
        <p:spPr>
          <a:xfrm>
            <a:off x="3111116" y="5346752"/>
            <a:ext cx="652743" cy="369332"/>
          </a:xfrm>
          <a:prstGeom prst="rect">
            <a:avLst/>
          </a:prstGeom>
          <a:noFill/>
        </p:spPr>
        <p:txBody>
          <a:bodyPr wrap="none" rtlCol="0">
            <a:spAutoFit/>
          </a:bodyPr>
          <a:lstStyle/>
          <a:p>
            <a:r>
              <a:rPr lang="en-US" dirty="0"/>
              <a:t>2016</a:t>
            </a:r>
          </a:p>
        </p:txBody>
      </p:sp>
      <p:sp>
        <p:nvSpPr>
          <p:cNvPr id="26" name="TextBox 25">
            <a:extLst>
              <a:ext uri="{FF2B5EF4-FFF2-40B4-BE49-F238E27FC236}">
                <a16:creationId xmlns:a16="http://schemas.microsoft.com/office/drawing/2014/main" id="{60DF151F-EB35-964A-9741-35A2831AEC0E}"/>
              </a:ext>
            </a:extLst>
          </p:cNvPr>
          <p:cNvSpPr txBox="1"/>
          <p:nvPr/>
        </p:nvSpPr>
        <p:spPr>
          <a:xfrm>
            <a:off x="5489987" y="5346752"/>
            <a:ext cx="652743" cy="369332"/>
          </a:xfrm>
          <a:prstGeom prst="rect">
            <a:avLst/>
          </a:prstGeom>
          <a:noFill/>
        </p:spPr>
        <p:txBody>
          <a:bodyPr wrap="none" rtlCol="0">
            <a:spAutoFit/>
          </a:bodyPr>
          <a:lstStyle/>
          <a:p>
            <a:r>
              <a:rPr lang="en-US" dirty="0"/>
              <a:t>2019</a:t>
            </a:r>
          </a:p>
        </p:txBody>
      </p:sp>
      <p:sp>
        <p:nvSpPr>
          <p:cNvPr id="27" name="Slide Number Placeholder 26">
            <a:extLst>
              <a:ext uri="{FF2B5EF4-FFF2-40B4-BE49-F238E27FC236}">
                <a16:creationId xmlns:a16="http://schemas.microsoft.com/office/drawing/2014/main" id="{27ECE926-AD73-CC4E-82BA-7E7E06B47502}"/>
              </a:ext>
            </a:extLst>
          </p:cNvPr>
          <p:cNvSpPr>
            <a:spLocks noGrp="1"/>
          </p:cNvSpPr>
          <p:nvPr>
            <p:ph type="sldNum" sz="quarter" idx="12"/>
          </p:nvPr>
        </p:nvSpPr>
        <p:spPr/>
        <p:txBody>
          <a:bodyPr/>
          <a:lstStyle/>
          <a:p>
            <a:fld id="{55AB59A6-44A9-D34A-ADE7-FBFBC1FD4CE9}" type="slidenum">
              <a:rPr lang="en-US" smtClean="0"/>
              <a:t>1</a:t>
            </a:fld>
            <a:endParaRPr lang="en-US"/>
          </a:p>
        </p:txBody>
      </p:sp>
      <p:pic>
        <p:nvPicPr>
          <p:cNvPr id="28" name="Picture 27">
            <a:extLst>
              <a:ext uri="{FF2B5EF4-FFF2-40B4-BE49-F238E27FC236}">
                <a16:creationId xmlns:a16="http://schemas.microsoft.com/office/drawing/2014/main" id="{31499A40-D88E-4247-8C38-5EC1385E0004}"/>
              </a:ext>
            </a:extLst>
          </p:cNvPr>
          <p:cNvPicPr>
            <a:picLocks noChangeAspect="1"/>
          </p:cNvPicPr>
          <p:nvPr/>
        </p:nvPicPr>
        <p:blipFill>
          <a:blip r:embed="rId12"/>
          <a:stretch>
            <a:fillRect/>
          </a:stretch>
        </p:blipFill>
        <p:spPr>
          <a:xfrm>
            <a:off x="6476955" y="5140613"/>
            <a:ext cx="1416490" cy="1459414"/>
          </a:xfrm>
          <a:prstGeom prst="rect">
            <a:avLst/>
          </a:prstGeom>
        </p:spPr>
      </p:pic>
      <p:pic>
        <p:nvPicPr>
          <p:cNvPr id="29" name="Picture 28">
            <a:extLst>
              <a:ext uri="{FF2B5EF4-FFF2-40B4-BE49-F238E27FC236}">
                <a16:creationId xmlns:a16="http://schemas.microsoft.com/office/drawing/2014/main" id="{CA94D21F-BA47-9E4E-B0E8-45B069A263AF}"/>
              </a:ext>
            </a:extLst>
          </p:cNvPr>
          <p:cNvPicPr>
            <a:picLocks noChangeAspect="1"/>
          </p:cNvPicPr>
          <p:nvPr/>
        </p:nvPicPr>
        <p:blipFill>
          <a:blip r:embed="rId13"/>
          <a:stretch>
            <a:fillRect/>
          </a:stretch>
        </p:blipFill>
        <p:spPr>
          <a:xfrm>
            <a:off x="1790904" y="5222776"/>
            <a:ext cx="1340166" cy="1380371"/>
          </a:xfrm>
          <a:prstGeom prst="rect">
            <a:avLst/>
          </a:prstGeom>
        </p:spPr>
      </p:pic>
      <p:sp>
        <p:nvSpPr>
          <p:cNvPr id="30" name="TextBox 29">
            <a:extLst>
              <a:ext uri="{FF2B5EF4-FFF2-40B4-BE49-F238E27FC236}">
                <a16:creationId xmlns:a16="http://schemas.microsoft.com/office/drawing/2014/main" id="{67A2CB78-C4A1-BF44-BF19-81F4736481F2}"/>
              </a:ext>
            </a:extLst>
          </p:cNvPr>
          <p:cNvSpPr txBox="1"/>
          <p:nvPr/>
        </p:nvSpPr>
        <p:spPr>
          <a:xfrm>
            <a:off x="1464532" y="5981349"/>
            <a:ext cx="652743" cy="369332"/>
          </a:xfrm>
          <a:prstGeom prst="rect">
            <a:avLst/>
          </a:prstGeom>
          <a:noFill/>
        </p:spPr>
        <p:txBody>
          <a:bodyPr wrap="none" rtlCol="0">
            <a:spAutoFit/>
          </a:bodyPr>
          <a:lstStyle/>
          <a:p>
            <a:r>
              <a:rPr lang="en-US" dirty="0"/>
              <a:t>2020</a:t>
            </a:r>
          </a:p>
        </p:txBody>
      </p:sp>
      <p:sp>
        <p:nvSpPr>
          <p:cNvPr id="31" name="TextBox 30">
            <a:extLst>
              <a:ext uri="{FF2B5EF4-FFF2-40B4-BE49-F238E27FC236}">
                <a16:creationId xmlns:a16="http://schemas.microsoft.com/office/drawing/2014/main" id="{35D03193-6BA5-2A46-BFD2-7E046A68DE7B}"/>
              </a:ext>
            </a:extLst>
          </p:cNvPr>
          <p:cNvSpPr txBox="1"/>
          <p:nvPr/>
        </p:nvSpPr>
        <p:spPr>
          <a:xfrm>
            <a:off x="7574927" y="6003310"/>
            <a:ext cx="652743" cy="369332"/>
          </a:xfrm>
          <a:prstGeom prst="rect">
            <a:avLst/>
          </a:prstGeom>
          <a:noFill/>
        </p:spPr>
        <p:txBody>
          <a:bodyPr wrap="none" rtlCol="0">
            <a:spAutoFit/>
          </a:bodyPr>
          <a:lstStyle/>
          <a:p>
            <a:r>
              <a:rPr lang="en-US" dirty="0"/>
              <a:t>2020</a:t>
            </a:r>
          </a:p>
        </p:txBody>
      </p:sp>
    </p:spTree>
    <p:extLst>
      <p:ext uri="{BB962C8B-B14F-4D97-AF65-F5344CB8AC3E}">
        <p14:creationId xmlns:p14="http://schemas.microsoft.com/office/powerpoint/2010/main" val="9380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DCEA-E5F4-9047-BE68-D8A050D19BF2}"/>
              </a:ext>
            </a:extLst>
          </p:cNvPr>
          <p:cNvSpPr>
            <a:spLocks noGrp="1"/>
          </p:cNvSpPr>
          <p:nvPr>
            <p:ph type="title"/>
          </p:nvPr>
        </p:nvSpPr>
        <p:spPr>
          <a:xfrm>
            <a:off x="431721" y="603768"/>
            <a:ext cx="8229600" cy="830762"/>
          </a:xfrm>
        </p:spPr>
        <p:txBody>
          <a:bodyPr>
            <a:normAutofit/>
          </a:bodyPr>
          <a:lstStyle/>
          <a:p>
            <a:r>
              <a:rPr lang="en-US" sz="3200" dirty="0"/>
              <a:t>2015-2019 Advanced Accelerator Lab students:</a:t>
            </a:r>
          </a:p>
        </p:txBody>
      </p:sp>
      <p:sp>
        <p:nvSpPr>
          <p:cNvPr id="4" name="Slide Number Placeholder 3">
            <a:extLst>
              <a:ext uri="{FF2B5EF4-FFF2-40B4-BE49-F238E27FC236}">
                <a16:creationId xmlns:a16="http://schemas.microsoft.com/office/drawing/2014/main" id="{822E3222-318F-CB43-849D-D5FCBDCA0E40}"/>
              </a:ext>
            </a:extLst>
          </p:cNvPr>
          <p:cNvSpPr>
            <a:spLocks noGrp="1"/>
          </p:cNvSpPr>
          <p:nvPr>
            <p:ph type="sldNum" sz="quarter" idx="12"/>
          </p:nvPr>
        </p:nvSpPr>
        <p:spPr/>
        <p:txBody>
          <a:bodyPr/>
          <a:lstStyle/>
          <a:p>
            <a:fld id="{55AB59A6-44A9-D34A-ADE7-FBFBC1FD4CE9}" type="slidenum">
              <a:rPr lang="en-US" smtClean="0"/>
              <a:t>10</a:t>
            </a:fld>
            <a:endParaRPr lang="en-US"/>
          </a:p>
        </p:txBody>
      </p:sp>
      <p:pic>
        <p:nvPicPr>
          <p:cNvPr id="6" name="Picture 5" descr="CASEatATF-L.jpg">
            <a:extLst>
              <a:ext uri="{FF2B5EF4-FFF2-40B4-BE49-F238E27FC236}">
                <a16:creationId xmlns:a16="http://schemas.microsoft.com/office/drawing/2014/main" id="{89F5F050-EC13-8B4A-BF53-F15E814C4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087" y="1434457"/>
            <a:ext cx="4241640" cy="3069887"/>
          </a:xfrm>
          <a:prstGeom prst="rect">
            <a:avLst/>
          </a:prstGeom>
        </p:spPr>
      </p:pic>
      <p:pic>
        <p:nvPicPr>
          <p:cNvPr id="7" name="Picture 6">
            <a:extLst>
              <a:ext uri="{FF2B5EF4-FFF2-40B4-BE49-F238E27FC236}">
                <a16:creationId xmlns:a16="http://schemas.microsoft.com/office/drawing/2014/main" id="{26C0E6B3-A64F-AD4C-A9A3-0461A4CE89B6}"/>
              </a:ext>
            </a:extLst>
          </p:cNvPr>
          <p:cNvPicPr>
            <a:picLocks noChangeAspect="1"/>
          </p:cNvPicPr>
          <p:nvPr/>
        </p:nvPicPr>
        <p:blipFill>
          <a:blip r:embed="rId3"/>
          <a:stretch>
            <a:fillRect/>
          </a:stretch>
        </p:blipFill>
        <p:spPr>
          <a:xfrm>
            <a:off x="287859" y="1480187"/>
            <a:ext cx="1611341" cy="1626834"/>
          </a:xfrm>
          <a:prstGeom prst="rect">
            <a:avLst/>
          </a:prstGeom>
        </p:spPr>
      </p:pic>
      <p:pic>
        <p:nvPicPr>
          <p:cNvPr id="8" name="Picture 7">
            <a:extLst>
              <a:ext uri="{FF2B5EF4-FFF2-40B4-BE49-F238E27FC236}">
                <a16:creationId xmlns:a16="http://schemas.microsoft.com/office/drawing/2014/main" id="{F06AF6F3-19EC-B74E-B449-5B040511105C}"/>
              </a:ext>
            </a:extLst>
          </p:cNvPr>
          <p:cNvPicPr>
            <a:picLocks noChangeAspect="1"/>
          </p:cNvPicPr>
          <p:nvPr/>
        </p:nvPicPr>
        <p:blipFill>
          <a:blip r:embed="rId4"/>
          <a:stretch>
            <a:fillRect/>
          </a:stretch>
        </p:blipFill>
        <p:spPr>
          <a:xfrm>
            <a:off x="502096" y="2661637"/>
            <a:ext cx="1698406" cy="1706494"/>
          </a:xfrm>
          <a:prstGeom prst="rect">
            <a:avLst/>
          </a:prstGeom>
        </p:spPr>
      </p:pic>
      <p:pic>
        <p:nvPicPr>
          <p:cNvPr id="9" name="Picture 8">
            <a:extLst>
              <a:ext uri="{FF2B5EF4-FFF2-40B4-BE49-F238E27FC236}">
                <a16:creationId xmlns:a16="http://schemas.microsoft.com/office/drawing/2014/main" id="{EA8AE830-F7C3-1B4B-B66F-E777268CC25F}"/>
              </a:ext>
            </a:extLst>
          </p:cNvPr>
          <p:cNvPicPr>
            <a:picLocks noChangeAspect="1"/>
          </p:cNvPicPr>
          <p:nvPr/>
        </p:nvPicPr>
        <p:blipFill>
          <a:blip r:embed="rId5"/>
          <a:stretch>
            <a:fillRect/>
          </a:stretch>
        </p:blipFill>
        <p:spPr>
          <a:xfrm>
            <a:off x="1635351" y="3167392"/>
            <a:ext cx="1646487" cy="1670009"/>
          </a:xfrm>
          <a:prstGeom prst="rect">
            <a:avLst/>
          </a:prstGeom>
        </p:spPr>
      </p:pic>
      <p:pic>
        <p:nvPicPr>
          <p:cNvPr id="10" name="Picture 9">
            <a:extLst>
              <a:ext uri="{FF2B5EF4-FFF2-40B4-BE49-F238E27FC236}">
                <a16:creationId xmlns:a16="http://schemas.microsoft.com/office/drawing/2014/main" id="{B93F6190-EEB7-EC40-BFE3-971426EFA7F8}"/>
              </a:ext>
            </a:extLst>
          </p:cNvPr>
          <p:cNvPicPr>
            <a:picLocks noChangeAspect="1"/>
          </p:cNvPicPr>
          <p:nvPr/>
        </p:nvPicPr>
        <p:blipFill>
          <a:blip r:embed="rId6"/>
          <a:stretch>
            <a:fillRect/>
          </a:stretch>
        </p:blipFill>
        <p:spPr>
          <a:xfrm>
            <a:off x="2812249" y="3912096"/>
            <a:ext cx="1600831" cy="1600831"/>
          </a:xfrm>
          <a:prstGeom prst="rect">
            <a:avLst/>
          </a:prstGeom>
        </p:spPr>
      </p:pic>
      <p:pic>
        <p:nvPicPr>
          <p:cNvPr id="11" name="Picture 10">
            <a:extLst>
              <a:ext uri="{FF2B5EF4-FFF2-40B4-BE49-F238E27FC236}">
                <a16:creationId xmlns:a16="http://schemas.microsoft.com/office/drawing/2014/main" id="{E4870551-AD53-5648-91C5-17DFFEB71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1111" y="1263434"/>
            <a:ext cx="1540585" cy="1540585"/>
          </a:xfrm>
          <a:prstGeom prst="rect">
            <a:avLst/>
          </a:prstGeom>
        </p:spPr>
      </p:pic>
      <p:pic>
        <p:nvPicPr>
          <p:cNvPr id="12" name="Picture 11">
            <a:extLst>
              <a:ext uri="{FF2B5EF4-FFF2-40B4-BE49-F238E27FC236}">
                <a16:creationId xmlns:a16="http://schemas.microsoft.com/office/drawing/2014/main" id="{13D65F68-F123-2547-BDCB-2178B4FFBD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1075" y="2396892"/>
            <a:ext cx="1729216" cy="1729216"/>
          </a:xfrm>
          <a:prstGeom prst="rect">
            <a:avLst/>
          </a:prstGeom>
        </p:spPr>
      </p:pic>
      <p:pic>
        <p:nvPicPr>
          <p:cNvPr id="13" name="Picture 12">
            <a:extLst>
              <a:ext uri="{FF2B5EF4-FFF2-40B4-BE49-F238E27FC236}">
                <a16:creationId xmlns:a16="http://schemas.microsoft.com/office/drawing/2014/main" id="{63EC9187-1554-CF4B-B26C-FD7B4FA697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5323" y="3537387"/>
            <a:ext cx="1620571" cy="1620571"/>
          </a:xfrm>
          <a:prstGeom prst="rect">
            <a:avLst/>
          </a:prstGeom>
        </p:spPr>
      </p:pic>
      <p:sp>
        <p:nvSpPr>
          <p:cNvPr id="14" name="TextBox 13">
            <a:extLst>
              <a:ext uri="{FF2B5EF4-FFF2-40B4-BE49-F238E27FC236}">
                <a16:creationId xmlns:a16="http://schemas.microsoft.com/office/drawing/2014/main" id="{DA6D2C90-7047-3A45-9A97-3468902285E7}"/>
              </a:ext>
            </a:extLst>
          </p:cNvPr>
          <p:cNvSpPr txBox="1"/>
          <p:nvPr/>
        </p:nvSpPr>
        <p:spPr>
          <a:xfrm>
            <a:off x="206417" y="2675343"/>
            <a:ext cx="673138" cy="369332"/>
          </a:xfrm>
          <a:prstGeom prst="rect">
            <a:avLst/>
          </a:prstGeom>
          <a:noFill/>
        </p:spPr>
        <p:txBody>
          <a:bodyPr wrap="square" rtlCol="0">
            <a:spAutoFit/>
          </a:bodyPr>
          <a:lstStyle/>
          <a:p>
            <a:r>
              <a:rPr lang="en-US" dirty="0"/>
              <a:t>2016</a:t>
            </a:r>
          </a:p>
        </p:txBody>
      </p:sp>
      <p:sp>
        <p:nvSpPr>
          <p:cNvPr id="15" name="TextBox 14">
            <a:extLst>
              <a:ext uri="{FF2B5EF4-FFF2-40B4-BE49-F238E27FC236}">
                <a16:creationId xmlns:a16="http://schemas.microsoft.com/office/drawing/2014/main" id="{3AE7491E-67DB-CA4D-A691-24475AD19D84}"/>
              </a:ext>
            </a:extLst>
          </p:cNvPr>
          <p:cNvSpPr txBox="1"/>
          <p:nvPr/>
        </p:nvSpPr>
        <p:spPr>
          <a:xfrm>
            <a:off x="6090685" y="2570993"/>
            <a:ext cx="652743" cy="369332"/>
          </a:xfrm>
          <a:prstGeom prst="rect">
            <a:avLst/>
          </a:prstGeom>
          <a:noFill/>
        </p:spPr>
        <p:txBody>
          <a:bodyPr wrap="none" rtlCol="0">
            <a:spAutoFit/>
          </a:bodyPr>
          <a:lstStyle/>
          <a:p>
            <a:r>
              <a:rPr lang="en-US">
                <a:solidFill>
                  <a:schemeClr val="bg1"/>
                </a:solidFill>
              </a:rPr>
              <a:t>2015</a:t>
            </a:r>
          </a:p>
        </p:txBody>
      </p:sp>
      <p:sp>
        <p:nvSpPr>
          <p:cNvPr id="16" name="TextBox 15">
            <a:extLst>
              <a:ext uri="{FF2B5EF4-FFF2-40B4-BE49-F238E27FC236}">
                <a16:creationId xmlns:a16="http://schemas.microsoft.com/office/drawing/2014/main" id="{349D33F2-F8ED-1742-A9F1-FDD570EDDCF3}"/>
              </a:ext>
            </a:extLst>
          </p:cNvPr>
          <p:cNvSpPr txBox="1"/>
          <p:nvPr/>
        </p:nvSpPr>
        <p:spPr>
          <a:xfrm>
            <a:off x="7757586" y="3267829"/>
            <a:ext cx="652743" cy="369332"/>
          </a:xfrm>
          <a:prstGeom prst="rect">
            <a:avLst/>
          </a:prstGeom>
          <a:noFill/>
        </p:spPr>
        <p:txBody>
          <a:bodyPr wrap="none" rtlCol="0">
            <a:spAutoFit/>
          </a:bodyPr>
          <a:lstStyle/>
          <a:p>
            <a:r>
              <a:rPr lang="en-US" dirty="0"/>
              <a:t>2017</a:t>
            </a:r>
          </a:p>
        </p:txBody>
      </p:sp>
      <p:pic>
        <p:nvPicPr>
          <p:cNvPr id="17" name="Picture 16" descr="A person posing for the camera&#10;&#10;Description automatically generated">
            <a:extLst>
              <a:ext uri="{FF2B5EF4-FFF2-40B4-BE49-F238E27FC236}">
                <a16:creationId xmlns:a16="http://schemas.microsoft.com/office/drawing/2014/main" id="{437E5B09-DD6D-DD47-8EDB-31971E90A170}"/>
              </a:ext>
            </a:extLst>
          </p:cNvPr>
          <p:cNvPicPr>
            <a:picLocks noChangeAspect="1"/>
          </p:cNvPicPr>
          <p:nvPr/>
        </p:nvPicPr>
        <p:blipFill>
          <a:blip r:embed="rId10"/>
          <a:stretch>
            <a:fillRect/>
          </a:stretch>
        </p:blipFill>
        <p:spPr>
          <a:xfrm>
            <a:off x="5168489" y="3904730"/>
            <a:ext cx="1600831" cy="1571458"/>
          </a:xfrm>
          <a:prstGeom prst="rect">
            <a:avLst/>
          </a:prstGeom>
        </p:spPr>
      </p:pic>
      <p:pic>
        <p:nvPicPr>
          <p:cNvPr id="18" name="Picture 17" descr="A person smiling for the camera&#10;&#10;Description automatically generated">
            <a:extLst>
              <a:ext uri="{FF2B5EF4-FFF2-40B4-BE49-F238E27FC236}">
                <a16:creationId xmlns:a16="http://schemas.microsoft.com/office/drawing/2014/main" id="{44E7E6AF-1466-C64F-B777-C3A1D6D8F40B}"/>
              </a:ext>
            </a:extLst>
          </p:cNvPr>
          <p:cNvPicPr>
            <a:picLocks noChangeAspect="1"/>
          </p:cNvPicPr>
          <p:nvPr/>
        </p:nvPicPr>
        <p:blipFill>
          <a:blip r:embed="rId11"/>
          <a:stretch>
            <a:fillRect/>
          </a:stretch>
        </p:blipFill>
        <p:spPr>
          <a:xfrm>
            <a:off x="3883797" y="4290528"/>
            <a:ext cx="1646486" cy="1630805"/>
          </a:xfrm>
          <a:prstGeom prst="rect">
            <a:avLst/>
          </a:prstGeom>
        </p:spPr>
      </p:pic>
      <p:sp>
        <p:nvSpPr>
          <p:cNvPr id="19" name="TextBox 18">
            <a:extLst>
              <a:ext uri="{FF2B5EF4-FFF2-40B4-BE49-F238E27FC236}">
                <a16:creationId xmlns:a16="http://schemas.microsoft.com/office/drawing/2014/main" id="{9D86129D-693D-8B43-A042-7167D6E7D480}"/>
              </a:ext>
            </a:extLst>
          </p:cNvPr>
          <p:cNvSpPr txBox="1"/>
          <p:nvPr/>
        </p:nvSpPr>
        <p:spPr>
          <a:xfrm>
            <a:off x="4911588" y="5357020"/>
            <a:ext cx="652743" cy="369332"/>
          </a:xfrm>
          <a:prstGeom prst="rect">
            <a:avLst/>
          </a:prstGeom>
          <a:noFill/>
        </p:spPr>
        <p:txBody>
          <a:bodyPr wrap="none" rtlCol="0">
            <a:spAutoFit/>
          </a:bodyPr>
          <a:lstStyle/>
          <a:p>
            <a:r>
              <a:rPr lang="en-US" dirty="0"/>
              <a:t>2019</a:t>
            </a:r>
          </a:p>
        </p:txBody>
      </p:sp>
      <p:sp>
        <p:nvSpPr>
          <p:cNvPr id="20" name="TextBox 19">
            <a:extLst>
              <a:ext uri="{FF2B5EF4-FFF2-40B4-BE49-F238E27FC236}">
                <a16:creationId xmlns:a16="http://schemas.microsoft.com/office/drawing/2014/main" id="{11A61D2E-9C70-5348-8C0F-625B067F769C}"/>
              </a:ext>
            </a:extLst>
          </p:cNvPr>
          <p:cNvSpPr txBox="1"/>
          <p:nvPr/>
        </p:nvSpPr>
        <p:spPr>
          <a:xfrm>
            <a:off x="8078953" y="2270056"/>
            <a:ext cx="652743" cy="369332"/>
          </a:xfrm>
          <a:prstGeom prst="rect">
            <a:avLst/>
          </a:prstGeom>
          <a:noFill/>
        </p:spPr>
        <p:txBody>
          <a:bodyPr wrap="none" rtlCol="0">
            <a:spAutoFit/>
          </a:bodyPr>
          <a:lstStyle/>
          <a:p>
            <a:r>
              <a:rPr lang="en-US" dirty="0"/>
              <a:t>2017</a:t>
            </a:r>
          </a:p>
        </p:txBody>
      </p:sp>
      <p:sp>
        <p:nvSpPr>
          <p:cNvPr id="21" name="TextBox 20">
            <a:extLst>
              <a:ext uri="{FF2B5EF4-FFF2-40B4-BE49-F238E27FC236}">
                <a16:creationId xmlns:a16="http://schemas.microsoft.com/office/drawing/2014/main" id="{552B0F6D-EE2D-414B-A30C-5645BA2ED1CA}"/>
              </a:ext>
            </a:extLst>
          </p:cNvPr>
          <p:cNvSpPr txBox="1"/>
          <p:nvPr/>
        </p:nvSpPr>
        <p:spPr>
          <a:xfrm>
            <a:off x="7431214" y="4447779"/>
            <a:ext cx="652743" cy="369332"/>
          </a:xfrm>
          <a:prstGeom prst="rect">
            <a:avLst/>
          </a:prstGeom>
          <a:noFill/>
        </p:spPr>
        <p:txBody>
          <a:bodyPr wrap="none" rtlCol="0">
            <a:spAutoFit/>
          </a:bodyPr>
          <a:lstStyle/>
          <a:p>
            <a:r>
              <a:rPr lang="en-US" dirty="0"/>
              <a:t>2017</a:t>
            </a:r>
          </a:p>
        </p:txBody>
      </p:sp>
      <p:sp>
        <p:nvSpPr>
          <p:cNvPr id="22" name="TextBox 21">
            <a:extLst>
              <a:ext uri="{FF2B5EF4-FFF2-40B4-BE49-F238E27FC236}">
                <a16:creationId xmlns:a16="http://schemas.microsoft.com/office/drawing/2014/main" id="{294925C6-ADD6-D54C-BB43-6EA4360AF4A6}"/>
              </a:ext>
            </a:extLst>
          </p:cNvPr>
          <p:cNvSpPr txBox="1"/>
          <p:nvPr/>
        </p:nvSpPr>
        <p:spPr>
          <a:xfrm>
            <a:off x="1662833" y="4400138"/>
            <a:ext cx="652743" cy="369332"/>
          </a:xfrm>
          <a:prstGeom prst="rect">
            <a:avLst/>
          </a:prstGeom>
          <a:noFill/>
        </p:spPr>
        <p:txBody>
          <a:bodyPr wrap="none" rtlCol="0">
            <a:spAutoFit/>
          </a:bodyPr>
          <a:lstStyle/>
          <a:p>
            <a:r>
              <a:rPr lang="en-US" dirty="0"/>
              <a:t>2016</a:t>
            </a:r>
          </a:p>
        </p:txBody>
      </p:sp>
      <p:sp>
        <p:nvSpPr>
          <p:cNvPr id="23" name="TextBox 22">
            <a:extLst>
              <a:ext uri="{FF2B5EF4-FFF2-40B4-BE49-F238E27FC236}">
                <a16:creationId xmlns:a16="http://schemas.microsoft.com/office/drawing/2014/main" id="{082A29CE-DB4E-0245-AA01-A57272C78090}"/>
              </a:ext>
            </a:extLst>
          </p:cNvPr>
          <p:cNvSpPr txBox="1"/>
          <p:nvPr/>
        </p:nvSpPr>
        <p:spPr>
          <a:xfrm>
            <a:off x="431721" y="4022283"/>
            <a:ext cx="652743" cy="369332"/>
          </a:xfrm>
          <a:prstGeom prst="rect">
            <a:avLst/>
          </a:prstGeom>
          <a:noFill/>
        </p:spPr>
        <p:txBody>
          <a:bodyPr wrap="none" rtlCol="0">
            <a:spAutoFit/>
          </a:bodyPr>
          <a:lstStyle/>
          <a:p>
            <a:r>
              <a:rPr lang="en-US" dirty="0"/>
              <a:t>2016</a:t>
            </a:r>
          </a:p>
        </p:txBody>
      </p:sp>
      <p:sp>
        <p:nvSpPr>
          <p:cNvPr id="24" name="TextBox 23">
            <a:extLst>
              <a:ext uri="{FF2B5EF4-FFF2-40B4-BE49-F238E27FC236}">
                <a16:creationId xmlns:a16="http://schemas.microsoft.com/office/drawing/2014/main" id="{EEE1619F-D21A-BC42-815F-B72C0F0B4FE6}"/>
              </a:ext>
            </a:extLst>
          </p:cNvPr>
          <p:cNvSpPr txBox="1"/>
          <p:nvPr/>
        </p:nvSpPr>
        <p:spPr>
          <a:xfrm>
            <a:off x="2853349" y="5105930"/>
            <a:ext cx="652743" cy="369332"/>
          </a:xfrm>
          <a:prstGeom prst="rect">
            <a:avLst/>
          </a:prstGeom>
          <a:noFill/>
        </p:spPr>
        <p:txBody>
          <a:bodyPr wrap="none" rtlCol="0">
            <a:spAutoFit/>
          </a:bodyPr>
          <a:lstStyle/>
          <a:p>
            <a:r>
              <a:rPr lang="en-US" dirty="0"/>
              <a:t>2016</a:t>
            </a:r>
          </a:p>
        </p:txBody>
      </p:sp>
      <p:sp>
        <p:nvSpPr>
          <p:cNvPr id="25" name="TextBox 24">
            <a:extLst>
              <a:ext uri="{FF2B5EF4-FFF2-40B4-BE49-F238E27FC236}">
                <a16:creationId xmlns:a16="http://schemas.microsoft.com/office/drawing/2014/main" id="{1E40901F-732D-3443-BF5A-AF96D9E79DE1}"/>
              </a:ext>
            </a:extLst>
          </p:cNvPr>
          <p:cNvSpPr txBox="1"/>
          <p:nvPr/>
        </p:nvSpPr>
        <p:spPr>
          <a:xfrm>
            <a:off x="6136302" y="4843506"/>
            <a:ext cx="652743" cy="369332"/>
          </a:xfrm>
          <a:prstGeom prst="rect">
            <a:avLst/>
          </a:prstGeom>
          <a:noFill/>
        </p:spPr>
        <p:txBody>
          <a:bodyPr wrap="none" rtlCol="0">
            <a:spAutoFit/>
          </a:bodyPr>
          <a:lstStyle/>
          <a:p>
            <a:r>
              <a:rPr lang="en-US" dirty="0"/>
              <a:t>2019</a:t>
            </a:r>
          </a:p>
        </p:txBody>
      </p:sp>
      <p:pic>
        <p:nvPicPr>
          <p:cNvPr id="3" name="Picture 2">
            <a:extLst>
              <a:ext uri="{FF2B5EF4-FFF2-40B4-BE49-F238E27FC236}">
                <a16:creationId xmlns:a16="http://schemas.microsoft.com/office/drawing/2014/main" id="{8D81C7BE-4396-4E4A-A6AE-4B71C2ACCFFF}"/>
              </a:ext>
            </a:extLst>
          </p:cNvPr>
          <p:cNvPicPr>
            <a:picLocks noChangeAspect="1"/>
          </p:cNvPicPr>
          <p:nvPr/>
        </p:nvPicPr>
        <p:blipFill>
          <a:blip r:embed="rId12"/>
          <a:stretch>
            <a:fillRect/>
          </a:stretch>
        </p:blipFill>
        <p:spPr>
          <a:xfrm>
            <a:off x="6757438" y="4967090"/>
            <a:ext cx="1416490" cy="1459414"/>
          </a:xfrm>
          <a:prstGeom prst="rect">
            <a:avLst/>
          </a:prstGeom>
        </p:spPr>
      </p:pic>
      <p:pic>
        <p:nvPicPr>
          <p:cNvPr id="5" name="Picture 4">
            <a:extLst>
              <a:ext uri="{FF2B5EF4-FFF2-40B4-BE49-F238E27FC236}">
                <a16:creationId xmlns:a16="http://schemas.microsoft.com/office/drawing/2014/main" id="{D5ACB4F1-FD71-2B42-A508-E5FBA3826FFE}"/>
              </a:ext>
            </a:extLst>
          </p:cNvPr>
          <p:cNvPicPr>
            <a:picLocks noChangeAspect="1"/>
          </p:cNvPicPr>
          <p:nvPr/>
        </p:nvPicPr>
        <p:blipFill>
          <a:blip r:embed="rId13"/>
          <a:stretch>
            <a:fillRect/>
          </a:stretch>
        </p:blipFill>
        <p:spPr>
          <a:xfrm>
            <a:off x="1277152" y="4897772"/>
            <a:ext cx="1477479" cy="1521803"/>
          </a:xfrm>
          <a:prstGeom prst="rect">
            <a:avLst/>
          </a:prstGeom>
        </p:spPr>
      </p:pic>
      <p:sp>
        <p:nvSpPr>
          <p:cNvPr id="26" name="TextBox 25">
            <a:extLst>
              <a:ext uri="{FF2B5EF4-FFF2-40B4-BE49-F238E27FC236}">
                <a16:creationId xmlns:a16="http://schemas.microsoft.com/office/drawing/2014/main" id="{91AA477F-A922-4743-B0B1-A77D52071A55}"/>
              </a:ext>
            </a:extLst>
          </p:cNvPr>
          <p:cNvSpPr txBox="1"/>
          <p:nvPr/>
        </p:nvSpPr>
        <p:spPr>
          <a:xfrm>
            <a:off x="1665677" y="6352143"/>
            <a:ext cx="652743" cy="369332"/>
          </a:xfrm>
          <a:prstGeom prst="rect">
            <a:avLst/>
          </a:prstGeom>
          <a:noFill/>
        </p:spPr>
        <p:txBody>
          <a:bodyPr wrap="none" rtlCol="0">
            <a:spAutoFit/>
          </a:bodyPr>
          <a:lstStyle/>
          <a:p>
            <a:r>
              <a:rPr lang="en-US" dirty="0"/>
              <a:t>2020</a:t>
            </a:r>
          </a:p>
        </p:txBody>
      </p:sp>
      <p:sp>
        <p:nvSpPr>
          <p:cNvPr id="27" name="TextBox 26">
            <a:extLst>
              <a:ext uri="{FF2B5EF4-FFF2-40B4-BE49-F238E27FC236}">
                <a16:creationId xmlns:a16="http://schemas.microsoft.com/office/drawing/2014/main" id="{B54DE8F9-550F-FF43-B91D-AE23072A7E30}"/>
              </a:ext>
            </a:extLst>
          </p:cNvPr>
          <p:cNvSpPr txBox="1"/>
          <p:nvPr/>
        </p:nvSpPr>
        <p:spPr>
          <a:xfrm>
            <a:off x="7217006" y="6354246"/>
            <a:ext cx="652743" cy="369332"/>
          </a:xfrm>
          <a:prstGeom prst="rect">
            <a:avLst/>
          </a:prstGeom>
          <a:noFill/>
        </p:spPr>
        <p:txBody>
          <a:bodyPr wrap="none" rtlCol="0">
            <a:spAutoFit/>
          </a:bodyPr>
          <a:lstStyle/>
          <a:p>
            <a:r>
              <a:rPr lang="en-US" dirty="0"/>
              <a:t>2020</a:t>
            </a:r>
          </a:p>
        </p:txBody>
      </p:sp>
    </p:spTree>
    <p:extLst>
      <p:ext uri="{BB962C8B-B14F-4D97-AF65-F5344CB8AC3E}">
        <p14:creationId xmlns:p14="http://schemas.microsoft.com/office/powerpoint/2010/main" val="355993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6700" y="2882900"/>
            <a:ext cx="4046400" cy="707886"/>
          </a:xfrm>
          <a:prstGeom prst="rect">
            <a:avLst/>
          </a:prstGeom>
          <a:noFill/>
        </p:spPr>
        <p:txBody>
          <a:bodyPr wrap="none" rtlCol="0">
            <a:spAutoFit/>
          </a:bodyPr>
          <a:lstStyle/>
          <a:p>
            <a:r>
              <a:rPr lang="en-US" sz="4000" dirty="0"/>
              <a:t>Support materials</a:t>
            </a:r>
          </a:p>
        </p:txBody>
      </p:sp>
      <p:sp>
        <p:nvSpPr>
          <p:cNvPr id="2" name="Slide Number Placeholder 1">
            <a:extLst>
              <a:ext uri="{FF2B5EF4-FFF2-40B4-BE49-F238E27FC236}">
                <a16:creationId xmlns:a16="http://schemas.microsoft.com/office/drawing/2014/main" id="{1BA65924-E641-B543-9577-3CBD8AE480AE}"/>
              </a:ext>
            </a:extLst>
          </p:cNvPr>
          <p:cNvSpPr>
            <a:spLocks noGrp="1"/>
          </p:cNvSpPr>
          <p:nvPr>
            <p:ph type="sldNum" sz="quarter" idx="12"/>
          </p:nvPr>
        </p:nvSpPr>
        <p:spPr/>
        <p:txBody>
          <a:bodyPr/>
          <a:lstStyle/>
          <a:p>
            <a:fld id="{55AB59A6-44A9-D34A-ADE7-FBFBC1FD4CE9}" type="slidenum">
              <a:rPr lang="en-US" smtClean="0"/>
              <a:t>11</a:t>
            </a:fld>
            <a:endParaRPr lang="en-US"/>
          </a:p>
        </p:txBody>
      </p:sp>
    </p:spTree>
    <p:extLst>
      <p:ext uri="{BB962C8B-B14F-4D97-AF65-F5344CB8AC3E}">
        <p14:creationId xmlns:p14="http://schemas.microsoft.com/office/powerpoint/2010/main" val="4214210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A938-A901-5240-9B21-7FA8B712ED71}"/>
              </a:ext>
            </a:extLst>
          </p:cNvPr>
          <p:cNvSpPr>
            <a:spLocks noGrp="1"/>
          </p:cNvSpPr>
          <p:nvPr>
            <p:ph type="title"/>
          </p:nvPr>
        </p:nvSpPr>
        <p:spPr>
          <a:xfrm>
            <a:off x="457200" y="804028"/>
            <a:ext cx="8229600" cy="1143000"/>
          </a:xfrm>
        </p:spPr>
        <p:txBody>
          <a:bodyPr>
            <a:normAutofit fontScale="90000"/>
          </a:bodyPr>
          <a:lstStyle/>
          <a:p>
            <a:r>
              <a:rPr lang="en-US" dirty="0"/>
              <a:t>Ernest Courant Traineeship in Accelerator Science and Technology </a:t>
            </a:r>
          </a:p>
        </p:txBody>
      </p:sp>
      <p:pic>
        <p:nvPicPr>
          <p:cNvPr id="5" name="Content Placeholder 4">
            <a:extLst>
              <a:ext uri="{FF2B5EF4-FFF2-40B4-BE49-F238E27FC236}">
                <a16:creationId xmlns:a16="http://schemas.microsoft.com/office/drawing/2014/main" id="{82CEBC1D-5D4E-E345-A240-3DBC5B338272}"/>
              </a:ext>
            </a:extLst>
          </p:cNvPr>
          <p:cNvPicPr>
            <a:picLocks noGrp="1" noChangeAspect="1"/>
          </p:cNvPicPr>
          <p:nvPr>
            <p:ph idx="1"/>
          </p:nvPr>
        </p:nvPicPr>
        <p:blipFill>
          <a:blip r:embed="rId2"/>
          <a:stretch>
            <a:fillRect/>
          </a:stretch>
        </p:blipFill>
        <p:spPr>
          <a:xfrm>
            <a:off x="457200" y="2567299"/>
            <a:ext cx="4888076" cy="3113696"/>
          </a:xfrm>
        </p:spPr>
      </p:pic>
      <p:sp>
        <p:nvSpPr>
          <p:cNvPr id="6" name="TextBox 5">
            <a:extLst>
              <a:ext uri="{FF2B5EF4-FFF2-40B4-BE49-F238E27FC236}">
                <a16:creationId xmlns:a16="http://schemas.microsoft.com/office/drawing/2014/main" id="{61150157-9360-B84B-BAAB-4478DA39ED42}"/>
              </a:ext>
            </a:extLst>
          </p:cNvPr>
          <p:cNvSpPr txBox="1"/>
          <p:nvPr/>
        </p:nvSpPr>
        <p:spPr>
          <a:xfrm>
            <a:off x="5545227" y="3198167"/>
            <a:ext cx="2784226" cy="461665"/>
          </a:xfrm>
          <a:prstGeom prst="rect">
            <a:avLst/>
          </a:prstGeom>
          <a:noFill/>
        </p:spPr>
        <p:txBody>
          <a:bodyPr wrap="square" rtlCol="0">
            <a:spAutoFit/>
          </a:bodyPr>
          <a:lstStyle/>
          <a:p>
            <a:r>
              <a:rPr lang="en-US" sz="2400" dirty="0"/>
              <a:t>$2.9M over 5 years </a:t>
            </a:r>
          </a:p>
        </p:txBody>
      </p:sp>
      <p:sp>
        <p:nvSpPr>
          <p:cNvPr id="7" name="TextBox 6">
            <a:extLst>
              <a:ext uri="{FF2B5EF4-FFF2-40B4-BE49-F238E27FC236}">
                <a16:creationId xmlns:a16="http://schemas.microsoft.com/office/drawing/2014/main" id="{2FE355A3-D09E-6542-9948-E866C2149C99}"/>
              </a:ext>
            </a:extLst>
          </p:cNvPr>
          <p:cNvSpPr txBox="1"/>
          <p:nvPr/>
        </p:nvSpPr>
        <p:spPr>
          <a:xfrm>
            <a:off x="5545227" y="3808888"/>
            <a:ext cx="3184128" cy="1200329"/>
          </a:xfrm>
          <a:prstGeom prst="rect">
            <a:avLst/>
          </a:prstGeom>
          <a:noFill/>
        </p:spPr>
        <p:txBody>
          <a:bodyPr wrap="square" rtlCol="0">
            <a:spAutoFit/>
          </a:bodyPr>
          <a:lstStyle/>
          <a:p>
            <a:r>
              <a:rPr lang="en-US" sz="2400" dirty="0"/>
              <a:t>Collaboration of BNL, FNL, Cornell and</a:t>
            </a:r>
          </a:p>
          <a:p>
            <a:r>
              <a:rPr lang="en-US" sz="2400" dirty="0"/>
              <a:t>Stony Brook Universities</a:t>
            </a:r>
          </a:p>
        </p:txBody>
      </p:sp>
      <p:sp>
        <p:nvSpPr>
          <p:cNvPr id="8" name="Slide Number Placeholder 7">
            <a:extLst>
              <a:ext uri="{FF2B5EF4-FFF2-40B4-BE49-F238E27FC236}">
                <a16:creationId xmlns:a16="http://schemas.microsoft.com/office/drawing/2014/main" id="{49696D55-E337-D846-AC37-1B3681F3C5B6}"/>
              </a:ext>
            </a:extLst>
          </p:cNvPr>
          <p:cNvSpPr>
            <a:spLocks noGrp="1"/>
          </p:cNvSpPr>
          <p:nvPr>
            <p:ph type="sldNum" sz="quarter" idx="12"/>
          </p:nvPr>
        </p:nvSpPr>
        <p:spPr/>
        <p:txBody>
          <a:bodyPr/>
          <a:lstStyle/>
          <a:p>
            <a:fld id="{55AB59A6-44A9-D34A-ADE7-FBFBC1FD4CE9}" type="slidenum">
              <a:rPr lang="en-US" smtClean="0"/>
              <a:t>12</a:t>
            </a:fld>
            <a:endParaRPr lang="en-US"/>
          </a:p>
        </p:txBody>
      </p:sp>
    </p:spTree>
    <p:extLst>
      <p:ext uri="{BB962C8B-B14F-4D97-AF65-F5344CB8AC3E}">
        <p14:creationId xmlns:p14="http://schemas.microsoft.com/office/powerpoint/2010/main" val="2215680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 Stewardship program</a:t>
            </a:r>
          </a:p>
        </p:txBody>
      </p:sp>
      <p:pic>
        <p:nvPicPr>
          <p:cNvPr id="4" name="Picture 3"/>
          <p:cNvPicPr>
            <a:picLocks noChangeAspect="1"/>
          </p:cNvPicPr>
          <p:nvPr/>
        </p:nvPicPr>
        <p:blipFill>
          <a:blip r:embed="rId2"/>
          <a:stretch>
            <a:fillRect/>
          </a:stretch>
        </p:blipFill>
        <p:spPr>
          <a:xfrm>
            <a:off x="1447800" y="1308401"/>
            <a:ext cx="7239000" cy="5299137"/>
          </a:xfrm>
          <a:prstGeom prst="rect">
            <a:avLst/>
          </a:prstGeom>
        </p:spPr>
      </p:pic>
      <p:sp>
        <p:nvSpPr>
          <p:cNvPr id="3" name="Slide Number Placeholder 2">
            <a:extLst>
              <a:ext uri="{FF2B5EF4-FFF2-40B4-BE49-F238E27FC236}">
                <a16:creationId xmlns:a16="http://schemas.microsoft.com/office/drawing/2014/main" id="{99B428FF-48B7-A14E-916D-CF6C17DC9BCD}"/>
              </a:ext>
            </a:extLst>
          </p:cNvPr>
          <p:cNvSpPr>
            <a:spLocks noGrp="1"/>
          </p:cNvSpPr>
          <p:nvPr>
            <p:ph type="sldNum" sz="quarter" idx="12"/>
          </p:nvPr>
        </p:nvSpPr>
        <p:spPr/>
        <p:txBody>
          <a:bodyPr/>
          <a:lstStyle/>
          <a:p>
            <a:fld id="{55AB59A6-44A9-D34A-ADE7-FBFBC1FD4CE9}" type="slidenum">
              <a:rPr lang="en-US" smtClean="0"/>
              <a:t>13</a:t>
            </a:fld>
            <a:endParaRPr lang="en-US"/>
          </a:p>
        </p:txBody>
      </p:sp>
    </p:spTree>
    <p:extLst>
      <p:ext uri="{BB962C8B-B14F-4D97-AF65-F5344CB8AC3E}">
        <p14:creationId xmlns:p14="http://schemas.microsoft.com/office/powerpoint/2010/main" val="2459869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0"/>
            <a:ext cx="8559800" cy="5399258"/>
          </a:xfrm>
          <a:prstGeom prst="rect">
            <a:avLst/>
          </a:prstGeom>
        </p:spPr>
      </p:pic>
      <p:sp>
        <p:nvSpPr>
          <p:cNvPr id="2" name="Slide Number Placeholder 1">
            <a:extLst>
              <a:ext uri="{FF2B5EF4-FFF2-40B4-BE49-F238E27FC236}">
                <a16:creationId xmlns:a16="http://schemas.microsoft.com/office/drawing/2014/main" id="{4246A499-AF3D-3542-99AD-BC58F9018B26}"/>
              </a:ext>
            </a:extLst>
          </p:cNvPr>
          <p:cNvSpPr>
            <a:spLocks noGrp="1"/>
          </p:cNvSpPr>
          <p:nvPr>
            <p:ph type="sldNum" sz="quarter" idx="12"/>
          </p:nvPr>
        </p:nvSpPr>
        <p:spPr/>
        <p:txBody>
          <a:bodyPr/>
          <a:lstStyle/>
          <a:p>
            <a:fld id="{55AB59A6-44A9-D34A-ADE7-FBFBC1FD4CE9}" type="slidenum">
              <a:rPr lang="en-US" smtClean="0"/>
              <a:t>14</a:t>
            </a:fld>
            <a:endParaRPr lang="en-US"/>
          </a:p>
        </p:txBody>
      </p:sp>
    </p:spTree>
    <p:extLst>
      <p:ext uri="{BB962C8B-B14F-4D97-AF65-F5344CB8AC3E}">
        <p14:creationId xmlns:p14="http://schemas.microsoft.com/office/powerpoint/2010/main" val="406745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6880860" cy="1143000"/>
          </a:xfrm>
        </p:spPr>
        <p:txBody>
          <a:bodyPr/>
          <a:lstStyle/>
          <a:p>
            <a:r>
              <a:rPr lang="en-US" dirty="0"/>
              <a:t>Goals of the course</a:t>
            </a:r>
          </a:p>
        </p:txBody>
      </p:sp>
      <p:sp>
        <p:nvSpPr>
          <p:cNvPr id="3" name="Content Placeholder 2"/>
          <p:cNvSpPr>
            <a:spLocks noGrp="1"/>
          </p:cNvSpPr>
          <p:nvPr>
            <p:ph idx="1"/>
          </p:nvPr>
        </p:nvSpPr>
        <p:spPr>
          <a:xfrm>
            <a:off x="291657" y="1417638"/>
            <a:ext cx="4280343" cy="4719607"/>
          </a:xfrm>
        </p:spPr>
        <p:txBody>
          <a:bodyPr>
            <a:normAutofit/>
          </a:bodyPr>
          <a:lstStyle/>
          <a:p>
            <a:r>
              <a:rPr lang="en-US" sz="2400" dirty="0"/>
              <a:t>Introduce students to the field of experimental Accelerator Physics</a:t>
            </a:r>
          </a:p>
          <a:p>
            <a:r>
              <a:rPr lang="en-US" sz="2400" dirty="0"/>
              <a:t>Demonstrate e-beam techniques and diagnostics used in Advanced Accelerator Concept experiments at Accelerator Test Facility</a:t>
            </a:r>
          </a:p>
          <a:p>
            <a:r>
              <a:rPr lang="en-US" sz="2400" dirty="0"/>
              <a:t>Teach students to model experiments, compare model results with measurements.</a:t>
            </a:r>
          </a:p>
          <a:p>
            <a:endParaRPr lang="en-US" sz="2400" dirty="0"/>
          </a:p>
        </p:txBody>
      </p:sp>
      <p:pic>
        <p:nvPicPr>
          <p:cNvPr id="4" name="Picture 3" descr="ATF_Course_Flyer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371" y="1108475"/>
            <a:ext cx="4262008" cy="5682678"/>
          </a:xfrm>
          <a:prstGeom prst="rect">
            <a:avLst/>
          </a:prstGeom>
        </p:spPr>
      </p:pic>
      <p:sp>
        <p:nvSpPr>
          <p:cNvPr id="5" name="Slide Number Placeholder 4">
            <a:extLst>
              <a:ext uri="{FF2B5EF4-FFF2-40B4-BE49-F238E27FC236}">
                <a16:creationId xmlns:a16="http://schemas.microsoft.com/office/drawing/2014/main" id="{85EAF466-63B6-6643-8C04-588D3D570427}"/>
              </a:ext>
            </a:extLst>
          </p:cNvPr>
          <p:cNvSpPr>
            <a:spLocks noGrp="1"/>
          </p:cNvSpPr>
          <p:nvPr>
            <p:ph type="sldNum" sz="quarter" idx="12"/>
          </p:nvPr>
        </p:nvSpPr>
        <p:spPr/>
        <p:txBody>
          <a:bodyPr/>
          <a:lstStyle/>
          <a:p>
            <a:fld id="{55AB59A6-44A9-D34A-ADE7-FBFBC1FD4CE9}" type="slidenum">
              <a:rPr lang="en-US" smtClean="0"/>
              <a:t>2</a:t>
            </a:fld>
            <a:endParaRPr lang="en-US"/>
          </a:p>
        </p:txBody>
      </p:sp>
    </p:spTree>
    <p:extLst>
      <p:ext uri="{BB962C8B-B14F-4D97-AF65-F5344CB8AC3E}">
        <p14:creationId xmlns:p14="http://schemas.microsoft.com/office/powerpoint/2010/main" val="224310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70" y="0"/>
            <a:ext cx="8229600" cy="1143000"/>
          </a:xfrm>
        </p:spPr>
        <p:txBody>
          <a:bodyPr>
            <a:normAutofit/>
          </a:bodyPr>
          <a:lstStyle/>
          <a:p>
            <a:r>
              <a:rPr lang="en-US" sz="4000" dirty="0"/>
              <a:t>Syllabus (plan for spring 2021)</a:t>
            </a:r>
          </a:p>
        </p:txBody>
      </p:sp>
      <p:sp>
        <p:nvSpPr>
          <p:cNvPr id="3" name="Content Placeholder 2"/>
          <p:cNvSpPr>
            <a:spLocks noGrp="1"/>
          </p:cNvSpPr>
          <p:nvPr>
            <p:ph idx="1"/>
          </p:nvPr>
        </p:nvSpPr>
        <p:spPr>
          <a:xfrm>
            <a:off x="457200" y="1260311"/>
            <a:ext cx="8229600" cy="4525963"/>
          </a:xfrm>
        </p:spPr>
        <p:txBody>
          <a:bodyPr>
            <a:normAutofit fontScale="85000" lnSpcReduction="20000"/>
          </a:bodyPr>
          <a:lstStyle/>
          <a:p>
            <a:r>
              <a:rPr lang="en-US" dirty="0"/>
              <a:t>Course overview, administrative issues. </a:t>
            </a:r>
          </a:p>
          <a:p>
            <a:r>
              <a:rPr lang="en-US" dirty="0"/>
              <a:t>Introduction to photo-injectors</a:t>
            </a:r>
          </a:p>
          <a:p>
            <a:r>
              <a:rPr lang="en-US" dirty="0"/>
              <a:t>Modeling photo-injectors</a:t>
            </a:r>
          </a:p>
          <a:p>
            <a:r>
              <a:rPr lang="en-US" dirty="0"/>
              <a:t>Transport of particle beams, Beam Acceleration</a:t>
            </a:r>
          </a:p>
          <a:p>
            <a:r>
              <a:rPr lang="en-US" dirty="0"/>
              <a:t>Beam Diagnostics, emittance measurement techniques</a:t>
            </a:r>
          </a:p>
          <a:p>
            <a:r>
              <a:rPr lang="en-US" dirty="0"/>
              <a:t>Dispersion and Masking Techniques</a:t>
            </a:r>
          </a:p>
          <a:p>
            <a:r>
              <a:rPr lang="en-US" dirty="0"/>
              <a:t>Computer Lab</a:t>
            </a:r>
          </a:p>
          <a:p>
            <a:r>
              <a:rPr lang="en-US" dirty="0" err="1"/>
              <a:t>Wakefields</a:t>
            </a:r>
            <a:r>
              <a:rPr lang="en-US" dirty="0"/>
              <a:t> and THz generation by corrugated pipe</a:t>
            </a:r>
          </a:p>
          <a:p>
            <a:r>
              <a:rPr lang="en-US" dirty="0"/>
              <a:t>Coherent Synchrotron Radiation (CSR). Experimental demonstration of CSR; magnetic bunch compression </a:t>
            </a:r>
          </a:p>
          <a:p>
            <a:r>
              <a:rPr lang="en-US" dirty="0"/>
              <a:t>Finishing Simulation in Comp. Lab</a:t>
            </a:r>
          </a:p>
        </p:txBody>
      </p:sp>
      <p:sp>
        <p:nvSpPr>
          <p:cNvPr id="4" name="Rectangle 3"/>
          <p:cNvSpPr/>
          <p:nvPr/>
        </p:nvSpPr>
        <p:spPr>
          <a:xfrm>
            <a:off x="677334" y="5786274"/>
            <a:ext cx="7605888" cy="646331"/>
          </a:xfrm>
          <a:prstGeom prst="rect">
            <a:avLst/>
          </a:prstGeom>
        </p:spPr>
        <p:txBody>
          <a:bodyPr wrap="square">
            <a:spAutoFit/>
          </a:bodyPr>
          <a:lstStyle/>
          <a:p>
            <a:r>
              <a:rPr lang="en-US" dirty="0"/>
              <a:t>PHY542 web page (example):</a:t>
            </a:r>
          </a:p>
          <a:p>
            <a:r>
              <a:rPr lang="en-US" dirty="0">
                <a:hlinkClick r:id="rId2"/>
              </a:rPr>
              <a:t>http://case.physics.stonybrook.edu/index.php/PHY542_spring_2019</a:t>
            </a:r>
            <a:endParaRPr lang="en-US" dirty="0"/>
          </a:p>
        </p:txBody>
      </p:sp>
      <p:sp>
        <p:nvSpPr>
          <p:cNvPr id="5" name="Slide Number Placeholder 4">
            <a:extLst>
              <a:ext uri="{FF2B5EF4-FFF2-40B4-BE49-F238E27FC236}">
                <a16:creationId xmlns:a16="http://schemas.microsoft.com/office/drawing/2014/main" id="{898573A2-CCD2-0342-BFFA-E5313C76E7CD}"/>
              </a:ext>
            </a:extLst>
          </p:cNvPr>
          <p:cNvSpPr>
            <a:spLocks noGrp="1"/>
          </p:cNvSpPr>
          <p:nvPr>
            <p:ph type="sldNum" sz="quarter" idx="12"/>
          </p:nvPr>
        </p:nvSpPr>
        <p:spPr/>
        <p:txBody>
          <a:bodyPr/>
          <a:lstStyle/>
          <a:p>
            <a:fld id="{55AB59A6-44A9-D34A-ADE7-FBFBC1FD4CE9}" type="slidenum">
              <a:rPr lang="en-US" smtClean="0"/>
              <a:t>3</a:t>
            </a:fld>
            <a:endParaRPr lang="en-US"/>
          </a:p>
        </p:txBody>
      </p:sp>
    </p:spTree>
    <p:extLst>
      <p:ext uri="{BB962C8B-B14F-4D97-AF65-F5344CB8AC3E}">
        <p14:creationId xmlns:p14="http://schemas.microsoft.com/office/powerpoint/2010/main" val="3207596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88" y="0"/>
            <a:ext cx="8229600" cy="1143000"/>
          </a:xfrm>
        </p:spPr>
        <p:txBody>
          <a:bodyPr>
            <a:normAutofit/>
          </a:bodyPr>
          <a:lstStyle/>
          <a:p>
            <a:r>
              <a:rPr lang="en-US" sz="4000" dirty="0"/>
              <a:t>Evaluation (plan for spring 2021)</a:t>
            </a:r>
          </a:p>
        </p:txBody>
      </p:sp>
      <p:sp>
        <p:nvSpPr>
          <p:cNvPr id="8" name="Rectangle 7"/>
          <p:cNvSpPr/>
          <p:nvPr/>
        </p:nvSpPr>
        <p:spPr>
          <a:xfrm>
            <a:off x="677334" y="5596604"/>
            <a:ext cx="7605888" cy="646331"/>
          </a:xfrm>
          <a:prstGeom prst="rect">
            <a:avLst/>
          </a:prstGeom>
        </p:spPr>
        <p:txBody>
          <a:bodyPr wrap="square">
            <a:spAutoFit/>
          </a:bodyPr>
          <a:lstStyle/>
          <a:p>
            <a:r>
              <a:rPr lang="en-US" dirty="0"/>
              <a:t>PHY542 web page (example):</a:t>
            </a:r>
          </a:p>
          <a:p>
            <a:r>
              <a:rPr lang="en-US" dirty="0">
                <a:hlinkClick r:id="rId2"/>
              </a:rPr>
              <a:t>http://case.physics.stonybrook.edu/index.php/PHY542_spring_2019</a:t>
            </a:r>
            <a:endParaRPr lang="en-US" dirty="0"/>
          </a:p>
        </p:txBody>
      </p:sp>
      <p:sp>
        <p:nvSpPr>
          <p:cNvPr id="9" name="TextBox 8"/>
          <p:cNvSpPr txBox="1"/>
          <p:nvPr/>
        </p:nvSpPr>
        <p:spPr>
          <a:xfrm>
            <a:off x="457200" y="1130192"/>
            <a:ext cx="8534400" cy="4401205"/>
          </a:xfrm>
          <a:prstGeom prst="rect">
            <a:avLst/>
          </a:prstGeom>
          <a:noFill/>
        </p:spPr>
        <p:txBody>
          <a:bodyPr wrap="square" rtlCol="0">
            <a:spAutoFit/>
          </a:bodyPr>
          <a:lstStyle/>
          <a:p>
            <a:pPr marL="342900" indent="-342900">
              <a:buFont typeface="Wingdings" charset="2"/>
              <a:buChar char="ü"/>
            </a:pPr>
            <a:r>
              <a:rPr lang="en-US" sz="2000" dirty="0"/>
              <a:t>Student’s performance was evaluated based on: </a:t>
            </a:r>
          </a:p>
          <a:p>
            <a:pPr marL="800100" lvl="1" indent="-342900">
              <a:buFont typeface="Wingdings" charset="2"/>
              <a:buChar char="ü"/>
            </a:pPr>
            <a:r>
              <a:rPr lang="en-US" sz="2000" dirty="0"/>
              <a:t>active involvement in the laboratory (25% of final grade);</a:t>
            </a:r>
          </a:p>
          <a:p>
            <a:pPr marL="800100" lvl="1" indent="-342900">
              <a:buFont typeface="Wingdings" charset="2"/>
              <a:buChar char="ü"/>
            </a:pPr>
            <a:r>
              <a:rPr lang="en-US" sz="2000" dirty="0"/>
              <a:t>lab report (60% of final grade);</a:t>
            </a:r>
          </a:p>
          <a:p>
            <a:pPr marL="800100" lvl="1" indent="-342900">
              <a:buFont typeface="Wingdings" charset="2"/>
              <a:buChar char="ü"/>
            </a:pPr>
            <a:r>
              <a:rPr lang="en-US" sz="2000" dirty="0"/>
              <a:t>presentation of a project topic (20% of final grade).</a:t>
            </a:r>
          </a:p>
          <a:p>
            <a:endParaRPr lang="en-US" sz="2000" dirty="0"/>
          </a:p>
          <a:p>
            <a:pPr marL="342900" indent="-342900">
              <a:buFont typeface="Wingdings" charset="2"/>
              <a:buChar char="ü"/>
            </a:pPr>
            <a:r>
              <a:rPr lang="en-US" sz="2000" dirty="0"/>
              <a:t>Students did prepare Report and one Presentation during semester</a:t>
            </a:r>
          </a:p>
          <a:p>
            <a:pPr marL="800100" lvl="1" indent="-342900">
              <a:buFont typeface="Wingdings" charset="2"/>
              <a:buChar char="ü"/>
            </a:pPr>
            <a:r>
              <a:rPr lang="en-US" sz="2000" dirty="0"/>
              <a:t>Report and Presentation from one of lab class (see syllabus)</a:t>
            </a:r>
          </a:p>
          <a:p>
            <a:pPr marL="800100" lvl="1" indent="-342900">
              <a:buFont typeface="Wingdings" charset="2"/>
              <a:buChar char="ü"/>
            </a:pPr>
            <a:r>
              <a:rPr lang="en-US" sz="2000" dirty="0"/>
              <a:t>Content should include: 1) theory of the experiment and explain the objectives; 2) technique used to obtain data; 3) detailed data analysis; 4) conclusion remarks </a:t>
            </a:r>
          </a:p>
          <a:p>
            <a:pPr marL="342900" indent="-342900">
              <a:buFont typeface="Wingdings" charset="2"/>
              <a:buChar char="ü"/>
            </a:pPr>
            <a:endParaRPr lang="en-US" sz="2000" dirty="0"/>
          </a:p>
          <a:p>
            <a:pPr marL="342900" indent="-342900">
              <a:buFont typeface="Wingdings" charset="2"/>
              <a:buChar char="ü"/>
            </a:pPr>
            <a:r>
              <a:rPr lang="en-US" sz="2000" dirty="0"/>
              <a:t>Presentation was made at the end of semester. Required better preparation. Presentation was performed at front of the class. To avoid the overlap topics was distributed at beginning of semester among students</a:t>
            </a:r>
          </a:p>
        </p:txBody>
      </p:sp>
      <p:sp>
        <p:nvSpPr>
          <p:cNvPr id="3" name="Slide Number Placeholder 2">
            <a:extLst>
              <a:ext uri="{FF2B5EF4-FFF2-40B4-BE49-F238E27FC236}">
                <a16:creationId xmlns:a16="http://schemas.microsoft.com/office/drawing/2014/main" id="{28C8E682-8AD2-AD40-8F49-EBF4670D0C59}"/>
              </a:ext>
            </a:extLst>
          </p:cNvPr>
          <p:cNvSpPr>
            <a:spLocks noGrp="1"/>
          </p:cNvSpPr>
          <p:nvPr>
            <p:ph type="sldNum" sz="quarter" idx="12"/>
          </p:nvPr>
        </p:nvSpPr>
        <p:spPr/>
        <p:txBody>
          <a:bodyPr/>
          <a:lstStyle/>
          <a:p>
            <a:fld id="{55AB59A6-44A9-D34A-ADE7-FBFBC1FD4CE9}" type="slidenum">
              <a:rPr lang="en-US" smtClean="0"/>
              <a:t>4</a:t>
            </a:fld>
            <a:endParaRPr lang="en-US"/>
          </a:p>
        </p:txBody>
      </p:sp>
    </p:spTree>
    <p:extLst>
      <p:ext uri="{BB962C8B-B14F-4D97-AF65-F5344CB8AC3E}">
        <p14:creationId xmlns:p14="http://schemas.microsoft.com/office/powerpoint/2010/main" val="3812776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A938-A901-5240-9B21-7FA8B712ED71}"/>
              </a:ext>
            </a:extLst>
          </p:cNvPr>
          <p:cNvSpPr>
            <a:spLocks noGrp="1"/>
          </p:cNvSpPr>
          <p:nvPr>
            <p:ph type="title"/>
          </p:nvPr>
        </p:nvSpPr>
        <p:spPr>
          <a:xfrm>
            <a:off x="2202480" y="1107189"/>
            <a:ext cx="6887911" cy="1143000"/>
          </a:xfrm>
        </p:spPr>
        <p:txBody>
          <a:bodyPr>
            <a:normAutofit/>
          </a:bodyPr>
          <a:lstStyle/>
          <a:p>
            <a:r>
              <a:rPr lang="en-US" dirty="0" err="1">
                <a:solidFill>
                  <a:srgbClr val="0070C0"/>
                </a:solidFill>
              </a:rPr>
              <a:t>Sirepo</a:t>
            </a:r>
            <a:r>
              <a:rPr lang="en-US" dirty="0">
                <a:solidFill>
                  <a:srgbClr val="0070C0"/>
                </a:solidFill>
              </a:rPr>
              <a:t> for Beam Simulations</a:t>
            </a:r>
          </a:p>
        </p:txBody>
      </p:sp>
      <p:sp>
        <p:nvSpPr>
          <p:cNvPr id="6" name="TextBox 5">
            <a:extLst>
              <a:ext uri="{FF2B5EF4-FFF2-40B4-BE49-F238E27FC236}">
                <a16:creationId xmlns:a16="http://schemas.microsoft.com/office/drawing/2014/main" id="{61150157-9360-B84B-BAAB-4478DA39ED42}"/>
              </a:ext>
            </a:extLst>
          </p:cNvPr>
          <p:cNvSpPr txBox="1"/>
          <p:nvPr/>
        </p:nvSpPr>
        <p:spPr>
          <a:xfrm>
            <a:off x="2355897" y="2110173"/>
            <a:ext cx="4818157"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Web browser based</a:t>
            </a:r>
          </a:p>
          <a:p>
            <a:pPr marL="342900" indent="-342900">
              <a:buFont typeface="Arial" panose="020B0604020202020204" pitchFamily="34" charset="0"/>
              <a:buChar char="•"/>
            </a:pPr>
            <a:r>
              <a:rPr lang="en-US" sz="2400" dirty="0"/>
              <a:t>Free</a:t>
            </a:r>
          </a:p>
          <a:p>
            <a:pPr marL="342900" indent="-342900">
              <a:buFont typeface="Arial" panose="020B0604020202020204" pitchFamily="34" charset="0"/>
              <a:buChar char="•"/>
            </a:pPr>
            <a:r>
              <a:rPr lang="en-US" sz="2400" dirty="0"/>
              <a:t>Easy to catch</a:t>
            </a:r>
          </a:p>
          <a:p>
            <a:pPr marL="342900" indent="-342900">
              <a:buFont typeface="Arial" panose="020B0604020202020204" pitchFamily="34" charset="0"/>
              <a:buChar char="•"/>
            </a:pPr>
            <a:r>
              <a:rPr lang="en-US" sz="2400" dirty="0"/>
              <a:t>Amazing visualization</a:t>
            </a:r>
          </a:p>
          <a:p>
            <a:pPr marL="342900" indent="-342900">
              <a:buFont typeface="Arial" panose="020B0604020202020204" pitchFamily="34" charset="0"/>
              <a:buChar char="•"/>
            </a:pPr>
            <a:endParaRPr lang="en-US" sz="2400" dirty="0"/>
          </a:p>
        </p:txBody>
      </p:sp>
      <p:sp>
        <p:nvSpPr>
          <p:cNvPr id="7" name="TextBox 6">
            <a:extLst>
              <a:ext uri="{FF2B5EF4-FFF2-40B4-BE49-F238E27FC236}">
                <a16:creationId xmlns:a16="http://schemas.microsoft.com/office/drawing/2014/main" id="{2FE355A3-D09E-6542-9948-E866C2149C99}"/>
              </a:ext>
            </a:extLst>
          </p:cNvPr>
          <p:cNvSpPr txBox="1"/>
          <p:nvPr/>
        </p:nvSpPr>
        <p:spPr>
          <a:xfrm>
            <a:off x="2355897" y="5750811"/>
            <a:ext cx="3974512" cy="830997"/>
          </a:xfrm>
          <a:prstGeom prst="rect">
            <a:avLst/>
          </a:prstGeom>
          <a:noFill/>
        </p:spPr>
        <p:txBody>
          <a:bodyPr wrap="square" rtlCol="0">
            <a:spAutoFit/>
          </a:bodyPr>
          <a:lstStyle/>
          <a:p>
            <a:r>
              <a:rPr lang="en-US" sz="2400" dirty="0">
                <a:hlinkClick r:id="rId2"/>
              </a:rPr>
              <a:t>http://www.sirepo.com/</a:t>
            </a:r>
            <a:endParaRPr lang="en-US" sz="2400" dirty="0"/>
          </a:p>
          <a:p>
            <a:endParaRPr lang="en-US" sz="2400" dirty="0"/>
          </a:p>
        </p:txBody>
      </p:sp>
      <p:sp>
        <p:nvSpPr>
          <p:cNvPr id="8" name="Slide Number Placeholder 7">
            <a:extLst>
              <a:ext uri="{FF2B5EF4-FFF2-40B4-BE49-F238E27FC236}">
                <a16:creationId xmlns:a16="http://schemas.microsoft.com/office/drawing/2014/main" id="{49696D55-E337-D846-AC37-1B3681F3C5B6}"/>
              </a:ext>
            </a:extLst>
          </p:cNvPr>
          <p:cNvSpPr>
            <a:spLocks noGrp="1"/>
          </p:cNvSpPr>
          <p:nvPr>
            <p:ph type="sldNum" sz="quarter" idx="12"/>
          </p:nvPr>
        </p:nvSpPr>
        <p:spPr/>
        <p:txBody>
          <a:bodyPr/>
          <a:lstStyle/>
          <a:p>
            <a:fld id="{55AB59A6-44A9-D34A-ADE7-FBFBC1FD4CE9}" type="slidenum">
              <a:rPr lang="en-US" smtClean="0"/>
              <a:t>5</a:t>
            </a:fld>
            <a:endParaRPr lang="en-US"/>
          </a:p>
        </p:txBody>
      </p:sp>
      <p:pic>
        <p:nvPicPr>
          <p:cNvPr id="10" name="Content Placeholder 9">
            <a:extLst>
              <a:ext uri="{FF2B5EF4-FFF2-40B4-BE49-F238E27FC236}">
                <a16:creationId xmlns:a16="http://schemas.microsoft.com/office/drawing/2014/main" id="{BEF52F22-45EA-A04C-A5D0-F9277AEFF280}"/>
              </a:ext>
            </a:extLst>
          </p:cNvPr>
          <p:cNvPicPr>
            <a:picLocks noGrp="1" noChangeAspect="1"/>
          </p:cNvPicPr>
          <p:nvPr>
            <p:ph idx="1"/>
          </p:nvPr>
        </p:nvPicPr>
        <p:blipFill>
          <a:blip r:embed="rId3"/>
          <a:stretch>
            <a:fillRect/>
          </a:stretch>
        </p:blipFill>
        <p:spPr>
          <a:xfrm>
            <a:off x="113728" y="146512"/>
            <a:ext cx="4226624" cy="1164157"/>
          </a:xfrm>
        </p:spPr>
      </p:pic>
      <p:pic>
        <p:nvPicPr>
          <p:cNvPr id="12" name="Picture 11">
            <a:extLst>
              <a:ext uri="{FF2B5EF4-FFF2-40B4-BE49-F238E27FC236}">
                <a16:creationId xmlns:a16="http://schemas.microsoft.com/office/drawing/2014/main" id="{63DE8F31-057D-624F-95B2-8980BBEFCEFE}"/>
              </a:ext>
            </a:extLst>
          </p:cNvPr>
          <p:cNvPicPr>
            <a:picLocks noChangeAspect="1"/>
          </p:cNvPicPr>
          <p:nvPr/>
        </p:nvPicPr>
        <p:blipFill>
          <a:blip r:embed="rId4"/>
          <a:stretch>
            <a:fillRect/>
          </a:stretch>
        </p:blipFill>
        <p:spPr>
          <a:xfrm>
            <a:off x="113728" y="1203991"/>
            <a:ext cx="2039082" cy="5009217"/>
          </a:xfrm>
          <a:prstGeom prst="rect">
            <a:avLst/>
          </a:prstGeom>
        </p:spPr>
      </p:pic>
      <p:pic>
        <p:nvPicPr>
          <p:cNvPr id="16" name="Picture 15">
            <a:extLst>
              <a:ext uri="{FF2B5EF4-FFF2-40B4-BE49-F238E27FC236}">
                <a16:creationId xmlns:a16="http://schemas.microsoft.com/office/drawing/2014/main" id="{344EC67C-FD93-A243-A74D-5D602FCBA061}"/>
              </a:ext>
            </a:extLst>
          </p:cNvPr>
          <p:cNvPicPr>
            <a:picLocks noChangeAspect="1"/>
          </p:cNvPicPr>
          <p:nvPr/>
        </p:nvPicPr>
        <p:blipFill>
          <a:blip r:embed="rId5"/>
          <a:stretch>
            <a:fillRect/>
          </a:stretch>
        </p:blipFill>
        <p:spPr>
          <a:xfrm>
            <a:off x="2513078" y="3764368"/>
            <a:ext cx="3238867" cy="1810229"/>
          </a:xfrm>
          <a:prstGeom prst="rect">
            <a:avLst/>
          </a:prstGeom>
        </p:spPr>
      </p:pic>
      <p:pic>
        <p:nvPicPr>
          <p:cNvPr id="18" name="Picture 17">
            <a:extLst>
              <a:ext uri="{FF2B5EF4-FFF2-40B4-BE49-F238E27FC236}">
                <a16:creationId xmlns:a16="http://schemas.microsoft.com/office/drawing/2014/main" id="{0592B74B-8FAC-0746-A8B6-752538E19D30}"/>
              </a:ext>
            </a:extLst>
          </p:cNvPr>
          <p:cNvPicPr>
            <a:picLocks noChangeAspect="1"/>
          </p:cNvPicPr>
          <p:nvPr/>
        </p:nvPicPr>
        <p:blipFill>
          <a:blip r:embed="rId6"/>
          <a:stretch>
            <a:fillRect/>
          </a:stretch>
        </p:blipFill>
        <p:spPr>
          <a:xfrm>
            <a:off x="5697081" y="3586452"/>
            <a:ext cx="2039082" cy="1941843"/>
          </a:xfrm>
          <a:prstGeom prst="rect">
            <a:avLst/>
          </a:prstGeom>
        </p:spPr>
      </p:pic>
      <p:pic>
        <p:nvPicPr>
          <p:cNvPr id="20" name="Picture 19">
            <a:extLst>
              <a:ext uri="{FF2B5EF4-FFF2-40B4-BE49-F238E27FC236}">
                <a16:creationId xmlns:a16="http://schemas.microsoft.com/office/drawing/2014/main" id="{5EF3C4D2-0DE1-4444-8D7A-CC0F03175AF3}"/>
              </a:ext>
            </a:extLst>
          </p:cNvPr>
          <p:cNvPicPr>
            <a:picLocks noChangeAspect="1"/>
          </p:cNvPicPr>
          <p:nvPr/>
        </p:nvPicPr>
        <p:blipFill>
          <a:blip r:embed="rId7"/>
          <a:stretch>
            <a:fillRect/>
          </a:stretch>
        </p:blipFill>
        <p:spPr>
          <a:xfrm>
            <a:off x="6998208" y="4712515"/>
            <a:ext cx="1815930" cy="1453794"/>
          </a:xfrm>
          <a:prstGeom prst="rect">
            <a:avLst/>
          </a:prstGeom>
        </p:spPr>
      </p:pic>
      <p:pic>
        <p:nvPicPr>
          <p:cNvPr id="22" name="Picture 21">
            <a:extLst>
              <a:ext uri="{FF2B5EF4-FFF2-40B4-BE49-F238E27FC236}">
                <a16:creationId xmlns:a16="http://schemas.microsoft.com/office/drawing/2014/main" id="{F4FD15A2-4FE6-6A4E-ADEB-D43D45EF35E3}"/>
              </a:ext>
            </a:extLst>
          </p:cNvPr>
          <p:cNvPicPr>
            <a:picLocks noChangeAspect="1"/>
          </p:cNvPicPr>
          <p:nvPr/>
        </p:nvPicPr>
        <p:blipFill>
          <a:blip r:embed="rId8"/>
          <a:stretch>
            <a:fillRect/>
          </a:stretch>
        </p:blipFill>
        <p:spPr>
          <a:xfrm>
            <a:off x="5751945" y="2107322"/>
            <a:ext cx="2882200" cy="1440070"/>
          </a:xfrm>
          <a:prstGeom prst="rect">
            <a:avLst/>
          </a:prstGeom>
        </p:spPr>
      </p:pic>
    </p:spTree>
    <p:extLst>
      <p:ext uri="{BB962C8B-B14F-4D97-AF65-F5344CB8AC3E}">
        <p14:creationId xmlns:p14="http://schemas.microsoft.com/office/powerpoint/2010/main" val="2611303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9F60-1521-994F-9F76-F1CB7002FABD}"/>
              </a:ext>
            </a:extLst>
          </p:cNvPr>
          <p:cNvSpPr>
            <a:spLocks noGrp="1"/>
          </p:cNvSpPr>
          <p:nvPr>
            <p:ph type="title"/>
          </p:nvPr>
        </p:nvSpPr>
        <p:spPr>
          <a:xfrm>
            <a:off x="457200" y="274638"/>
            <a:ext cx="6541008" cy="1143000"/>
          </a:xfrm>
        </p:spPr>
        <p:txBody>
          <a:bodyPr>
            <a:normAutofit fontScale="90000"/>
          </a:bodyPr>
          <a:lstStyle/>
          <a:p>
            <a:r>
              <a:rPr lang="en-US" dirty="0"/>
              <a:t>Extended class for </a:t>
            </a:r>
            <a:br>
              <a:rPr lang="en-US" dirty="0"/>
            </a:br>
            <a:r>
              <a:rPr lang="en-US" dirty="0"/>
              <a:t>City University New York</a:t>
            </a:r>
          </a:p>
        </p:txBody>
      </p:sp>
      <p:sp>
        <p:nvSpPr>
          <p:cNvPr id="3" name="Content Placeholder 2">
            <a:extLst>
              <a:ext uri="{FF2B5EF4-FFF2-40B4-BE49-F238E27FC236}">
                <a16:creationId xmlns:a16="http://schemas.microsoft.com/office/drawing/2014/main" id="{F8A292B5-BE14-0845-8C21-1D444205B70D}"/>
              </a:ext>
            </a:extLst>
          </p:cNvPr>
          <p:cNvSpPr>
            <a:spLocks noGrp="1"/>
          </p:cNvSpPr>
          <p:nvPr>
            <p:ph idx="1"/>
          </p:nvPr>
        </p:nvSpPr>
        <p:spPr>
          <a:xfrm>
            <a:off x="457199" y="1461553"/>
            <a:ext cx="6272785" cy="2129588"/>
          </a:xfrm>
        </p:spPr>
        <p:txBody>
          <a:bodyPr>
            <a:noAutofit/>
          </a:bodyPr>
          <a:lstStyle/>
          <a:p>
            <a:r>
              <a:rPr lang="en-US" sz="1800" dirty="0"/>
              <a:t>In Spring and Fall of 2020 AE63 was extended to give introductory Accelerator Laboratory course for CUNY students</a:t>
            </a:r>
          </a:p>
          <a:p>
            <a:r>
              <a:rPr lang="en-US" sz="1800" dirty="0"/>
              <a:t>AE63 extension was supported by BNL diversity program:</a:t>
            </a:r>
          </a:p>
          <a:p>
            <a:pPr lvl="1"/>
            <a:r>
              <a:rPr lang="en-US" sz="1800" dirty="0"/>
              <a:t>Round trip travel from NYC to BNL was planned to covered for 18 students</a:t>
            </a:r>
          </a:p>
          <a:p>
            <a:pPr lvl="1"/>
            <a:r>
              <a:rPr lang="en-US" sz="1800" dirty="0"/>
              <a:t> 16 hours presentations dedicated accelerator and laser physics by </a:t>
            </a:r>
            <a:r>
              <a:rPr lang="en-US" sz="1800" dirty="0" err="1"/>
              <a:t>M.Fedurin</a:t>
            </a:r>
            <a:r>
              <a:rPr lang="en-US" sz="1800" dirty="0"/>
              <a:t> and </a:t>
            </a:r>
            <a:r>
              <a:rPr lang="en-US" sz="1800" dirty="0" err="1"/>
              <a:t>M.Polyansky</a:t>
            </a:r>
            <a:endParaRPr lang="en-US" sz="1800" dirty="0"/>
          </a:p>
          <a:p>
            <a:pPr lvl="1"/>
            <a:endParaRPr lang="en-US" sz="1800" dirty="0"/>
          </a:p>
          <a:p>
            <a:pPr marL="0" indent="0">
              <a:buNone/>
            </a:pPr>
            <a:endParaRPr lang="en-US" sz="1800" dirty="0"/>
          </a:p>
        </p:txBody>
      </p:sp>
      <p:sp>
        <p:nvSpPr>
          <p:cNvPr id="8" name="Slide Number Placeholder 7">
            <a:extLst>
              <a:ext uri="{FF2B5EF4-FFF2-40B4-BE49-F238E27FC236}">
                <a16:creationId xmlns:a16="http://schemas.microsoft.com/office/drawing/2014/main" id="{72F33A2E-C653-C94D-866D-51931FD7D23D}"/>
              </a:ext>
            </a:extLst>
          </p:cNvPr>
          <p:cNvSpPr>
            <a:spLocks noGrp="1"/>
          </p:cNvSpPr>
          <p:nvPr>
            <p:ph type="sldNum" sz="quarter" idx="12"/>
          </p:nvPr>
        </p:nvSpPr>
        <p:spPr/>
        <p:txBody>
          <a:bodyPr/>
          <a:lstStyle/>
          <a:p>
            <a:fld id="{55AB59A6-44A9-D34A-ADE7-FBFBC1FD4CE9}" type="slidenum">
              <a:rPr lang="en-US" smtClean="0"/>
              <a:t>6</a:t>
            </a:fld>
            <a:endParaRPr lang="en-US"/>
          </a:p>
        </p:txBody>
      </p:sp>
      <p:pic>
        <p:nvPicPr>
          <p:cNvPr id="9" name="Picture 8" descr="A group of people posing for the camera&#10;&#10;Description automatically generated">
            <a:extLst>
              <a:ext uri="{FF2B5EF4-FFF2-40B4-BE49-F238E27FC236}">
                <a16:creationId xmlns:a16="http://schemas.microsoft.com/office/drawing/2014/main" id="{3AE00FC1-2297-9D4E-A252-D0AAEF1EEB45}"/>
              </a:ext>
            </a:extLst>
          </p:cNvPr>
          <p:cNvPicPr>
            <a:picLocks noChangeAspect="1"/>
          </p:cNvPicPr>
          <p:nvPr/>
        </p:nvPicPr>
        <p:blipFill>
          <a:blip r:embed="rId2"/>
          <a:stretch>
            <a:fillRect/>
          </a:stretch>
        </p:blipFill>
        <p:spPr>
          <a:xfrm>
            <a:off x="570096" y="3976961"/>
            <a:ext cx="2533125" cy="1314683"/>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BF7704DF-69D4-DA4C-9AF6-26CCE45F8801}"/>
              </a:ext>
            </a:extLst>
          </p:cNvPr>
          <p:cNvPicPr>
            <a:picLocks noChangeAspect="1"/>
          </p:cNvPicPr>
          <p:nvPr/>
        </p:nvPicPr>
        <p:blipFill>
          <a:blip r:embed="rId3"/>
          <a:stretch>
            <a:fillRect/>
          </a:stretch>
        </p:blipFill>
        <p:spPr>
          <a:xfrm>
            <a:off x="1257646" y="5187383"/>
            <a:ext cx="2133600" cy="1314684"/>
          </a:xfrm>
          <a:prstGeom prst="rect">
            <a:avLst/>
          </a:prstGeom>
        </p:spPr>
      </p:pic>
      <p:sp>
        <p:nvSpPr>
          <p:cNvPr id="11" name="TextBox 10">
            <a:extLst>
              <a:ext uri="{FF2B5EF4-FFF2-40B4-BE49-F238E27FC236}">
                <a16:creationId xmlns:a16="http://schemas.microsoft.com/office/drawing/2014/main" id="{15D36EA1-A285-B14B-9348-5DB6D837E6BE}"/>
              </a:ext>
            </a:extLst>
          </p:cNvPr>
          <p:cNvSpPr txBox="1"/>
          <p:nvPr/>
        </p:nvSpPr>
        <p:spPr>
          <a:xfrm>
            <a:off x="338449" y="5203697"/>
            <a:ext cx="966095" cy="707886"/>
          </a:xfrm>
          <a:prstGeom prst="rect">
            <a:avLst/>
          </a:prstGeom>
          <a:noFill/>
        </p:spPr>
        <p:txBody>
          <a:bodyPr wrap="square" rtlCol="0">
            <a:spAutoFit/>
          </a:bodyPr>
          <a:lstStyle/>
          <a:p>
            <a:pPr algn="ctr"/>
            <a:r>
              <a:rPr lang="en-US" sz="2000" dirty="0"/>
              <a:t>CUNY</a:t>
            </a:r>
          </a:p>
          <a:p>
            <a:pPr algn="ctr"/>
            <a:r>
              <a:rPr lang="en-US" sz="2000" dirty="0"/>
              <a:t>2019 </a:t>
            </a:r>
          </a:p>
        </p:txBody>
      </p:sp>
      <p:sp>
        <p:nvSpPr>
          <p:cNvPr id="4" name="Rectangle 3">
            <a:extLst>
              <a:ext uri="{FF2B5EF4-FFF2-40B4-BE49-F238E27FC236}">
                <a16:creationId xmlns:a16="http://schemas.microsoft.com/office/drawing/2014/main" id="{8F1F6EEA-1131-474A-BF0F-5F394FE4C783}"/>
              </a:ext>
            </a:extLst>
          </p:cNvPr>
          <p:cNvSpPr/>
          <p:nvPr/>
        </p:nvSpPr>
        <p:spPr>
          <a:xfrm>
            <a:off x="3391245" y="3922522"/>
            <a:ext cx="2270640" cy="1314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CUNY 2020 Spring</a:t>
            </a:r>
          </a:p>
          <a:p>
            <a:pPr algn="ctr"/>
            <a:r>
              <a:rPr lang="en-US" dirty="0"/>
              <a:t>on </a:t>
            </a:r>
            <a:r>
              <a:rPr lang="en-US" dirty="0" err="1"/>
              <a:t>BlueJeans</a:t>
            </a:r>
            <a:endParaRPr lang="en-US" dirty="0"/>
          </a:p>
        </p:txBody>
      </p:sp>
      <p:sp>
        <p:nvSpPr>
          <p:cNvPr id="12" name="Rectangle 11">
            <a:extLst>
              <a:ext uri="{FF2B5EF4-FFF2-40B4-BE49-F238E27FC236}">
                <a16:creationId xmlns:a16="http://schemas.microsoft.com/office/drawing/2014/main" id="{EF2CFFA5-65B8-1A47-A77A-6144D9FEFF52}"/>
              </a:ext>
            </a:extLst>
          </p:cNvPr>
          <p:cNvSpPr/>
          <p:nvPr/>
        </p:nvSpPr>
        <p:spPr>
          <a:xfrm>
            <a:off x="3864406" y="5170684"/>
            <a:ext cx="2215633" cy="133138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CUNY 2020 Fall</a:t>
            </a:r>
          </a:p>
          <a:p>
            <a:pPr algn="ctr"/>
            <a:r>
              <a:rPr lang="en-US" dirty="0"/>
              <a:t>on Zoom</a:t>
            </a:r>
          </a:p>
        </p:txBody>
      </p:sp>
      <p:pic>
        <p:nvPicPr>
          <p:cNvPr id="6" name="Picture 5">
            <a:extLst>
              <a:ext uri="{FF2B5EF4-FFF2-40B4-BE49-F238E27FC236}">
                <a16:creationId xmlns:a16="http://schemas.microsoft.com/office/drawing/2014/main" id="{559F07AD-18ED-C04B-966D-8CDC55B6B79A}"/>
              </a:ext>
            </a:extLst>
          </p:cNvPr>
          <p:cNvPicPr>
            <a:picLocks noChangeAspect="1"/>
          </p:cNvPicPr>
          <p:nvPr/>
        </p:nvPicPr>
        <p:blipFill>
          <a:blip r:embed="rId4"/>
          <a:stretch>
            <a:fillRect/>
          </a:stretch>
        </p:blipFill>
        <p:spPr>
          <a:xfrm>
            <a:off x="6339875" y="1488695"/>
            <a:ext cx="2742738" cy="4867655"/>
          </a:xfrm>
          <a:prstGeom prst="rect">
            <a:avLst/>
          </a:prstGeom>
        </p:spPr>
      </p:pic>
    </p:spTree>
    <p:extLst>
      <p:ext uri="{BB962C8B-B14F-4D97-AF65-F5344CB8AC3E}">
        <p14:creationId xmlns:p14="http://schemas.microsoft.com/office/powerpoint/2010/main" val="2543044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 Beam</a:t>
            </a:r>
          </a:p>
        </p:txBody>
      </p:sp>
      <p:sp>
        <p:nvSpPr>
          <p:cNvPr id="4" name="Slide Number Placeholder 3"/>
          <p:cNvSpPr>
            <a:spLocks noGrp="1"/>
          </p:cNvSpPr>
          <p:nvPr>
            <p:ph type="sldNum" sz="quarter" idx="12"/>
          </p:nvPr>
        </p:nvSpPr>
        <p:spPr/>
        <p:txBody>
          <a:bodyPr/>
          <a:lstStyle/>
          <a:p>
            <a:fld id="{716D9922-87B3-6043-9531-5184EA303DC1}" type="slidenum">
              <a:rPr lang="en-US" smtClean="0"/>
              <a:t>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06747720"/>
              </p:ext>
            </p:extLst>
          </p:nvPr>
        </p:nvGraphicFramePr>
        <p:xfrm>
          <a:off x="327004" y="1417638"/>
          <a:ext cx="8489992" cy="3741961"/>
        </p:xfrm>
        <a:graphic>
          <a:graphicData uri="http://schemas.openxmlformats.org/drawingml/2006/table">
            <a:tbl>
              <a:tblPr firstRow="1" bandRow="1">
                <a:tableStyleId>{9D7B26C5-4107-4FEC-AEDC-1716B250A1EF}</a:tableStyleId>
              </a:tblPr>
              <a:tblGrid>
                <a:gridCol w="2335634">
                  <a:extLst>
                    <a:ext uri="{9D8B030D-6E8A-4147-A177-3AD203B41FA5}">
                      <a16:colId xmlns:a16="http://schemas.microsoft.com/office/drawing/2014/main" val="20000"/>
                    </a:ext>
                  </a:extLst>
                </a:gridCol>
                <a:gridCol w="2275727">
                  <a:extLst>
                    <a:ext uri="{9D8B030D-6E8A-4147-A177-3AD203B41FA5}">
                      <a16:colId xmlns:a16="http://schemas.microsoft.com/office/drawing/2014/main" val="20001"/>
                    </a:ext>
                  </a:extLst>
                </a:gridCol>
                <a:gridCol w="3878631">
                  <a:extLst>
                    <a:ext uri="{9D8B030D-6E8A-4147-A177-3AD203B41FA5}">
                      <a16:colId xmlns:a16="http://schemas.microsoft.com/office/drawing/2014/main" val="20002"/>
                    </a:ext>
                  </a:extLst>
                </a:gridCol>
              </a:tblGrid>
              <a:tr h="297849">
                <a:tc>
                  <a:txBody>
                    <a:bodyPr/>
                    <a:lstStyle/>
                    <a:p>
                      <a:r>
                        <a:rPr lang="en-US" sz="1400" dirty="0"/>
                        <a:t>Parameter</a:t>
                      </a:r>
                    </a:p>
                  </a:txBody>
                  <a:tcPr/>
                </a:tc>
                <a:tc>
                  <a:txBody>
                    <a:bodyPr/>
                    <a:lstStyle/>
                    <a:p>
                      <a:r>
                        <a:rPr lang="en-US" sz="1400" dirty="0"/>
                        <a:t>Nominal</a:t>
                      </a:r>
                    </a:p>
                  </a:txBody>
                  <a:tcPr/>
                </a:tc>
                <a:tc>
                  <a:txBody>
                    <a:bodyPr/>
                    <a:lstStyle/>
                    <a:p>
                      <a:r>
                        <a:rPr lang="en-US" sz="1400" dirty="0"/>
                        <a:t>Requested</a:t>
                      </a:r>
                    </a:p>
                  </a:txBody>
                  <a:tcPr/>
                </a:tc>
                <a:extLst>
                  <a:ext uri="{0D108BD9-81ED-4DB2-BD59-A6C34878D82A}">
                    <a16:rowId xmlns:a16="http://schemas.microsoft.com/office/drawing/2014/main" val="10000"/>
                  </a:ext>
                </a:extLst>
              </a:tr>
              <a:tr h="549966">
                <a:tc>
                  <a:txBody>
                    <a:bodyPr/>
                    <a:lstStyle/>
                    <a:p>
                      <a:r>
                        <a:rPr lang="en-US" sz="1400" dirty="0"/>
                        <a:t>Beam</a:t>
                      </a:r>
                      <a:r>
                        <a:rPr lang="en-US" sz="1400" baseline="0" dirty="0"/>
                        <a:t> Energy (MeV)</a:t>
                      </a:r>
                      <a:endParaRPr lang="en-US" sz="1400" dirty="0"/>
                    </a:p>
                  </a:txBody>
                  <a:tcPr/>
                </a:tc>
                <a:tc>
                  <a:txBody>
                    <a:bodyPr/>
                    <a:lstStyle/>
                    <a:p>
                      <a:r>
                        <a:rPr lang="en-US" sz="1400" dirty="0"/>
                        <a:t>30-65</a:t>
                      </a:r>
                    </a:p>
                  </a:txBody>
                  <a:tcPr/>
                </a:tc>
                <a:tc>
                  <a:txBody>
                    <a:bodyPr/>
                    <a:lstStyle/>
                    <a:p>
                      <a:r>
                        <a:rPr lang="en-US" sz="1400" i="1" dirty="0">
                          <a:solidFill>
                            <a:schemeClr val="tx1"/>
                          </a:solidFill>
                        </a:rPr>
                        <a:t>From 30 MeV to 60 MeV for </a:t>
                      </a:r>
                      <a:r>
                        <a:rPr lang="en-US" sz="1400" i="1" dirty="0" err="1">
                          <a:solidFill>
                            <a:schemeClr val="tx1"/>
                          </a:solidFill>
                        </a:rPr>
                        <a:t>Linac</a:t>
                      </a:r>
                      <a:r>
                        <a:rPr lang="en-US" sz="1400" i="1" dirty="0">
                          <a:solidFill>
                            <a:schemeClr val="tx1"/>
                          </a:solidFill>
                        </a:rPr>
                        <a:t> capability demonstration</a:t>
                      </a:r>
                    </a:p>
                  </a:txBody>
                  <a:tcPr/>
                </a:tc>
                <a:extLst>
                  <a:ext uri="{0D108BD9-81ED-4DB2-BD59-A6C34878D82A}">
                    <a16:rowId xmlns:a16="http://schemas.microsoft.com/office/drawing/2014/main" val="10001"/>
                  </a:ext>
                </a:extLst>
              </a:tr>
              <a:tr h="362816">
                <a:tc>
                  <a:txBody>
                    <a:bodyPr/>
                    <a:lstStyle/>
                    <a:p>
                      <a:r>
                        <a:rPr lang="en-US" sz="1400" dirty="0"/>
                        <a:t>Bunch Charge (</a:t>
                      </a:r>
                      <a:r>
                        <a:rPr lang="en-US" sz="1400" dirty="0" err="1"/>
                        <a:t>nC</a:t>
                      </a:r>
                      <a:r>
                        <a:rPr lang="en-US" sz="1400" dirty="0"/>
                        <a:t>)</a:t>
                      </a:r>
                    </a:p>
                  </a:txBody>
                  <a:tcPr/>
                </a:tc>
                <a:tc>
                  <a:txBody>
                    <a:bodyPr/>
                    <a:lstStyle/>
                    <a:p>
                      <a:r>
                        <a:rPr lang="en-US" sz="1400" dirty="0"/>
                        <a:t>0.1-2.0</a:t>
                      </a:r>
                    </a:p>
                  </a:txBody>
                  <a:tcPr/>
                </a:tc>
                <a:tc>
                  <a:txBody>
                    <a:bodyPr/>
                    <a:lstStyle/>
                    <a:p>
                      <a:r>
                        <a:rPr lang="en-US" sz="1400" i="1" dirty="0">
                          <a:solidFill>
                            <a:schemeClr val="tx1"/>
                          </a:solidFill>
                        </a:rPr>
                        <a:t>From 0 to Max at gun (gun demonstration)</a:t>
                      </a:r>
                    </a:p>
                  </a:txBody>
                  <a:tcPr/>
                </a:tc>
                <a:extLst>
                  <a:ext uri="{0D108BD9-81ED-4DB2-BD59-A6C34878D82A}">
                    <a16:rowId xmlns:a16="http://schemas.microsoft.com/office/drawing/2014/main" val="10002"/>
                  </a:ext>
                </a:extLst>
              </a:tr>
              <a:tr h="543431">
                <a:tc>
                  <a:txBody>
                    <a:bodyPr/>
                    <a:lstStyle/>
                    <a:p>
                      <a:r>
                        <a:rPr lang="en-US" sz="1400" dirty="0"/>
                        <a:t>Compression</a:t>
                      </a:r>
                    </a:p>
                  </a:txBody>
                  <a:tcPr/>
                </a:tc>
                <a:tc>
                  <a:txBody>
                    <a:bodyPr/>
                    <a:lstStyle/>
                    <a:p>
                      <a:r>
                        <a:rPr lang="en-US" sz="1400" dirty="0"/>
                        <a:t>Down to 100 fs (up to 1 kA peak current)</a:t>
                      </a:r>
                    </a:p>
                  </a:txBody>
                  <a:tcPr/>
                </a:tc>
                <a:tc>
                  <a:txBody>
                    <a:bodyPr/>
                    <a:lstStyle/>
                    <a:p>
                      <a:r>
                        <a:rPr lang="en-US" sz="1400" i="1" baseline="0" dirty="0">
                          <a:solidFill>
                            <a:schemeClr val="tx1"/>
                          </a:solidFill>
                        </a:rPr>
                        <a:t>Any compression up to CSR breakup to demonstrate bunch compression principal </a:t>
                      </a:r>
                      <a:endParaRPr lang="en-US" sz="1400" i="1" dirty="0">
                        <a:solidFill>
                          <a:schemeClr val="tx1"/>
                        </a:solidFill>
                      </a:endParaRPr>
                    </a:p>
                  </a:txBody>
                  <a:tcPr/>
                </a:tc>
                <a:extLst>
                  <a:ext uri="{0D108BD9-81ED-4DB2-BD59-A6C34878D82A}">
                    <a16:rowId xmlns:a16="http://schemas.microsoft.com/office/drawing/2014/main" val="10003"/>
                  </a:ext>
                </a:extLst>
              </a:tr>
              <a:tr h="608022">
                <a:tc>
                  <a:txBody>
                    <a:bodyPr/>
                    <a:lstStyle/>
                    <a:p>
                      <a:r>
                        <a:rPr lang="en-US" sz="1400" dirty="0"/>
                        <a:t>Transverse size at IP (sigma, um)</a:t>
                      </a:r>
                    </a:p>
                  </a:txBody>
                  <a:tcPr/>
                </a:tc>
                <a:tc>
                  <a:txBody>
                    <a:bodyPr/>
                    <a:lstStyle/>
                    <a:p>
                      <a:r>
                        <a:rPr lang="en-US" sz="1400" dirty="0"/>
                        <a:t>30 </a:t>
                      </a:r>
                      <a:r>
                        <a:rPr lang="mr-IN" sz="1400" dirty="0"/>
                        <a:t>–</a:t>
                      </a:r>
                      <a:r>
                        <a:rPr lang="en-US" sz="1400" dirty="0"/>
                        <a:t> 100 (dependent on IP position)</a:t>
                      </a:r>
                    </a:p>
                  </a:txBody>
                  <a:tcPr/>
                </a:tc>
                <a:tc>
                  <a:txBody>
                    <a:bodyPr/>
                    <a:lstStyle/>
                    <a:p>
                      <a:r>
                        <a:rPr lang="en-US" sz="1400" i="1" dirty="0">
                          <a:solidFill>
                            <a:schemeClr val="tx1"/>
                          </a:solidFill>
                        </a:rPr>
                        <a:t>Any size. Possibility to vary quads in tunnel for emittance measurements. </a:t>
                      </a:r>
                    </a:p>
                  </a:txBody>
                  <a:tcPr/>
                </a:tc>
                <a:extLst>
                  <a:ext uri="{0D108BD9-81ED-4DB2-BD59-A6C34878D82A}">
                    <a16:rowId xmlns:a16="http://schemas.microsoft.com/office/drawing/2014/main" val="10004"/>
                  </a:ext>
                </a:extLst>
              </a:tr>
              <a:tr h="297849">
                <a:tc>
                  <a:txBody>
                    <a:bodyPr/>
                    <a:lstStyle/>
                    <a:p>
                      <a:r>
                        <a:rPr lang="en-US" sz="1400" dirty="0"/>
                        <a:t>Normalized Emittance (um)</a:t>
                      </a:r>
                    </a:p>
                  </a:txBody>
                  <a:tcPr/>
                </a:tc>
                <a:tc>
                  <a:txBody>
                    <a:bodyPr/>
                    <a:lstStyle/>
                    <a:p>
                      <a:r>
                        <a:rPr lang="en-US" sz="1400" dirty="0"/>
                        <a:t>1 (at 0.3</a:t>
                      </a:r>
                      <a:r>
                        <a:rPr lang="en-US" sz="1400" baseline="0" dirty="0"/>
                        <a:t> </a:t>
                      </a:r>
                      <a:r>
                        <a:rPr lang="en-US" sz="1400" baseline="0" dirty="0" err="1"/>
                        <a:t>nC</a:t>
                      </a:r>
                      <a:r>
                        <a:rPr lang="en-US" sz="1400" baseline="0" dirty="0"/>
                        <a: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a:solidFill>
                            <a:schemeClr val="tx1"/>
                          </a:solidFill>
                        </a:rPr>
                        <a:t>Any emittance. Possibility to vary emittance by charge and gun solenoid</a:t>
                      </a:r>
                    </a:p>
                  </a:txBody>
                  <a:tcPr/>
                </a:tc>
                <a:extLst>
                  <a:ext uri="{0D108BD9-81ED-4DB2-BD59-A6C34878D82A}">
                    <a16:rowId xmlns:a16="http://schemas.microsoft.com/office/drawing/2014/main" val="10005"/>
                  </a:ext>
                </a:extLst>
              </a:tr>
              <a:tr h="297849">
                <a:tc>
                  <a:txBody>
                    <a:bodyPr/>
                    <a:lstStyle/>
                    <a:p>
                      <a:r>
                        <a:rPr lang="en-US" sz="1400" dirty="0"/>
                        <a:t>Rep.</a:t>
                      </a:r>
                      <a:r>
                        <a:rPr lang="en-US" sz="1400" baseline="0" dirty="0"/>
                        <a:t> Rate (Hz)</a:t>
                      </a:r>
                      <a:endParaRPr lang="en-US" sz="1400" dirty="0"/>
                    </a:p>
                  </a:txBody>
                  <a:tcPr/>
                </a:tc>
                <a:tc>
                  <a:txBody>
                    <a:bodyPr/>
                    <a:lstStyle/>
                    <a:p>
                      <a:r>
                        <a:rPr lang="en-US" sz="1400" dirty="0"/>
                        <a:t>1.5</a:t>
                      </a:r>
                    </a:p>
                  </a:txBody>
                  <a:tcPr/>
                </a:tc>
                <a:tc>
                  <a:txBody>
                    <a:bodyPr/>
                    <a:lstStyle/>
                    <a:p>
                      <a:r>
                        <a:rPr lang="en-US" sz="1400" i="1" dirty="0">
                          <a:solidFill>
                            <a:schemeClr val="tx1"/>
                          </a:solidFill>
                        </a:rPr>
                        <a:t>1.5</a:t>
                      </a:r>
                    </a:p>
                  </a:txBody>
                  <a:tcPr/>
                </a:tc>
                <a:extLst>
                  <a:ext uri="{0D108BD9-81ED-4DB2-BD59-A6C34878D82A}">
                    <a16:rowId xmlns:a16="http://schemas.microsoft.com/office/drawing/2014/main" val="10006"/>
                  </a:ext>
                </a:extLst>
              </a:tr>
              <a:tr h="549966">
                <a:tc>
                  <a:txBody>
                    <a:bodyPr/>
                    <a:lstStyle/>
                    <a:p>
                      <a:r>
                        <a:rPr lang="en-US" sz="1400" dirty="0"/>
                        <a:t>Trains</a:t>
                      </a:r>
                      <a:r>
                        <a:rPr lang="en-US" sz="1400" baseline="0" dirty="0"/>
                        <a:t> mode</a:t>
                      </a:r>
                      <a:endParaRPr lang="en-US" sz="1400" dirty="0"/>
                    </a:p>
                  </a:txBody>
                  <a:tcPr/>
                </a:tc>
                <a:tc>
                  <a:txBody>
                    <a:bodyPr/>
                    <a:lstStyle/>
                    <a:p>
                      <a:r>
                        <a:rPr lang="en-US" sz="1400" dirty="0"/>
                        <a:t>Single bunch</a:t>
                      </a:r>
                    </a:p>
                  </a:txBody>
                  <a:tcPr/>
                </a:tc>
                <a:tc>
                  <a:txBody>
                    <a:bodyPr/>
                    <a:lstStyle/>
                    <a:p>
                      <a:r>
                        <a:rPr lang="en-US" sz="1400" i="1" dirty="0">
                          <a:solidFill>
                            <a:schemeClr val="tx1"/>
                          </a:solidFill>
                        </a:rPr>
                        <a:t>Not required</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46799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0697" y="344579"/>
            <a:ext cx="4961486" cy="523220"/>
          </a:xfrm>
          <a:prstGeom prst="rect">
            <a:avLst/>
          </a:prstGeom>
          <a:noFill/>
        </p:spPr>
        <p:txBody>
          <a:bodyPr wrap="none" rtlCol="0">
            <a:spAutoFit/>
          </a:bodyPr>
          <a:lstStyle/>
          <a:p>
            <a:r>
              <a:rPr lang="en-US" sz="2800" dirty="0"/>
              <a:t>2021 Experiment Time Estimates</a:t>
            </a:r>
          </a:p>
        </p:txBody>
      </p:sp>
      <p:sp>
        <p:nvSpPr>
          <p:cNvPr id="5" name="TextBox 4"/>
          <p:cNvSpPr txBox="1"/>
          <p:nvPr/>
        </p:nvSpPr>
        <p:spPr>
          <a:xfrm>
            <a:off x="429950" y="974957"/>
            <a:ext cx="8026172" cy="2646878"/>
          </a:xfrm>
          <a:prstGeom prst="rect">
            <a:avLst/>
          </a:prstGeom>
          <a:noFill/>
        </p:spPr>
        <p:txBody>
          <a:bodyPr wrap="none" rtlCol="0">
            <a:spAutoFit/>
          </a:bodyPr>
          <a:lstStyle/>
          <a:p>
            <a:r>
              <a:rPr lang="en-US" sz="2000" b="1" dirty="0"/>
              <a:t>Run Hours (include setup time in hours estimate): 40hrs</a:t>
            </a:r>
          </a:p>
          <a:p>
            <a:r>
              <a:rPr lang="en-US" dirty="0"/>
              <a:t>Number of electron beam only hours: 40hrs</a:t>
            </a:r>
          </a:p>
          <a:p>
            <a:r>
              <a:rPr lang="en-US" dirty="0"/>
              <a:t>Number of CO</a:t>
            </a:r>
            <a:r>
              <a:rPr lang="en-US" baseline="-25000" dirty="0"/>
              <a:t>2</a:t>
            </a:r>
            <a:r>
              <a:rPr lang="en-US" dirty="0"/>
              <a:t> laser hours delivered to laser experiment hall (”FEL room”): 0</a:t>
            </a:r>
          </a:p>
          <a:p>
            <a:r>
              <a:rPr lang="en-US" dirty="0"/>
              <a:t>Number of CO</a:t>
            </a:r>
            <a:r>
              <a:rPr lang="en-US" baseline="-25000" dirty="0"/>
              <a:t>2</a:t>
            </a:r>
            <a:r>
              <a:rPr lang="en-US" dirty="0"/>
              <a:t> laser hours, + </a:t>
            </a:r>
            <a:r>
              <a:rPr lang="en-US" dirty="0" err="1"/>
              <a:t>ebeam</a:t>
            </a:r>
            <a:r>
              <a:rPr lang="en-US" dirty="0"/>
              <a:t>, delivered to electron beam experiment hall: 0</a:t>
            </a:r>
          </a:p>
          <a:p>
            <a:endParaRPr lang="en-US" dirty="0"/>
          </a:p>
          <a:p>
            <a:r>
              <a:rPr lang="en-US" dirty="0"/>
              <a:t>Overall % setup time: 0%</a:t>
            </a:r>
          </a:p>
          <a:p>
            <a:endParaRPr lang="en-US" dirty="0"/>
          </a:p>
          <a:p>
            <a:r>
              <a:rPr lang="en-US" sz="2000" b="1" dirty="0"/>
              <a:t>Hazards &amp; installation requirements: None</a:t>
            </a:r>
          </a:p>
          <a:p>
            <a:endParaRPr lang="en-US" dirty="0"/>
          </a:p>
        </p:txBody>
      </p:sp>
      <p:sp>
        <p:nvSpPr>
          <p:cNvPr id="6" name="Content Placeholder 2">
            <a:extLst>
              <a:ext uri="{FF2B5EF4-FFF2-40B4-BE49-F238E27FC236}">
                <a16:creationId xmlns:a16="http://schemas.microsoft.com/office/drawing/2014/main" id="{06D665AD-2775-674C-AFA6-22B69E09E371}"/>
              </a:ext>
            </a:extLst>
          </p:cNvPr>
          <p:cNvSpPr>
            <a:spLocks noGrp="1"/>
          </p:cNvSpPr>
          <p:nvPr>
            <p:ph idx="1"/>
          </p:nvPr>
        </p:nvSpPr>
        <p:spPr>
          <a:xfrm>
            <a:off x="1291590" y="3621835"/>
            <a:ext cx="6629400" cy="2571749"/>
          </a:xfrm>
          <a:ln>
            <a:solidFill>
              <a:schemeClr val="tx1"/>
            </a:solidFill>
          </a:ln>
        </p:spPr>
        <p:txBody>
          <a:bodyPr>
            <a:normAutofit fontScale="77500" lnSpcReduction="20000"/>
          </a:bodyPr>
          <a:lstStyle/>
          <a:p>
            <a:r>
              <a:rPr lang="en-US" dirty="0"/>
              <a:t>40 hours total of e-beam time distributed over:</a:t>
            </a:r>
          </a:p>
          <a:p>
            <a:pPr lvl="1"/>
            <a:r>
              <a:rPr lang="en-US" dirty="0"/>
              <a:t>every Monday from 3pm to 7pm</a:t>
            </a:r>
          </a:p>
          <a:p>
            <a:pPr lvl="1"/>
            <a:r>
              <a:rPr lang="en-US" dirty="0"/>
              <a:t>except national holidays, spring break and snow storm impact</a:t>
            </a:r>
          </a:p>
          <a:p>
            <a:r>
              <a:rPr lang="en-US" dirty="0"/>
              <a:t>Estimate start date </a:t>
            </a:r>
            <a:r>
              <a:rPr lang="mr-IN" dirty="0"/>
              <a:t>–</a:t>
            </a:r>
            <a:r>
              <a:rPr lang="en-US" dirty="0"/>
              <a:t> end of January</a:t>
            </a:r>
          </a:p>
          <a:p>
            <a:r>
              <a:rPr lang="en-US" dirty="0"/>
              <a:t>Estimate finish </a:t>
            </a:r>
            <a:r>
              <a:rPr lang="mr-IN" dirty="0"/>
              <a:t>–</a:t>
            </a:r>
            <a:r>
              <a:rPr lang="en-US" dirty="0"/>
              <a:t> end of April</a:t>
            </a:r>
          </a:p>
          <a:p>
            <a:endParaRPr lang="en-US" dirty="0"/>
          </a:p>
        </p:txBody>
      </p:sp>
      <p:sp>
        <p:nvSpPr>
          <p:cNvPr id="2" name="Slide Number Placeholder 1">
            <a:extLst>
              <a:ext uri="{FF2B5EF4-FFF2-40B4-BE49-F238E27FC236}">
                <a16:creationId xmlns:a16="http://schemas.microsoft.com/office/drawing/2014/main" id="{D0A97335-472D-4E48-A121-9974622D3596}"/>
              </a:ext>
            </a:extLst>
          </p:cNvPr>
          <p:cNvSpPr>
            <a:spLocks noGrp="1"/>
          </p:cNvSpPr>
          <p:nvPr>
            <p:ph type="sldNum" sz="quarter" idx="12"/>
          </p:nvPr>
        </p:nvSpPr>
        <p:spPr/>
        <p:txBody>
          <a:bodyPr/>
          <a:lstStyle/>
          <a:p>
            <a:fld id="{55AB59A6-44A9-D34A-ADE7-FBFBC1FD4CE9}" type="slidenum">
              <a:rPr lang="en-US" smtClean="0"/>
              <a:t>8</a:t>
            </a:fld>
            <a:endParaRPr lang="en-US"/>
          </a:p>
        </p:txBody>
      </p:sp>
    </p:spTree>
    <p:extLst>
      <p:ext uri="{BB962C8B-B14F-4D97-AF65-F5344CB8AC3E}">
        <p14:creationId xmlns:p14="http://schemas.microsoft.com/office/powerpoint/2010/main" val="27047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FEAA-F4E0-1246-B1E7-DF336DE11A19}"/>
              </a:ext>
            </a:extLst>
          </p:cNvPr>
          <p:cNvSpPr>
            <a:spLocks noGrp="1"/>
          </p:cNvSpPr>
          <p:nvPr>
            <p:ph type="title"/>
          </p:nvPr>
        </p:nvSpPr>
        <p:spPr>
          <a:xfrm>
            <a:off x="644061" y="857251"/>
            <a:ext cx="7886700" cy="477749"/>
          </a:xfrm>
        </p:spPr>
        <p:txBody>
          <a:bodyPr>
            <a:normAutofit/>
          </a:bodyPr>
          <a:lstStyle/>
          <a:p>
            <a:pPr algn="ctr"/>
            <a:r>
              <a:rPr lang="en-US" sz="2100" dirty="0"/>
              <a:t>Experimental Time Request</a:t>
            </a:r>
          </a:p>
        </p:txBody>
      </p:sp>
      <p:graphicFrame>
        <p:nvGraphicFramePr>
          <p:cNvPr id="6" name="Content Placeholder 5">
            <a:extLst>
              <a:ext uri="{FF2B5EF4-FFF2-40B4-BE49-F238E27FC236}">
                <a16:creationId xmlns:a16="http://schemas.microsoft.com/office/drawing/2014/main" id="{A33A3B09-4E77-B749-8153-C1844FE9A83A}"/>
              </a:ext>
            </a:extLst>
          </p:cNvPr>
          <p:cNvGraphicFramePr>
            <a:graphicFrameLocks noGrp="1"/>
          </p:cNvGraphicFramePr>
          <p:nvPr>
            <p:ph idx="1"/>
            <p:extLst>
              <p:ext uri="{D42A27DB-BD31-4B8C-83A1-F6EECF244321}">
                <p14:modId xmlns:p14="http://schemas.microsoft.com/office/powerpoint/2010/main" val="1302621089"/>
              </p:ext>
            </p:extLst>
          </p:nvPr>
        </p:nvGraphicFramePr>
        <p:xfrm>
          <a:off x="628650" y="1825778"/>
          <a:ext cx="7886700" cy="1341120"/>
        </p:xfrm>
        <a:graphic>
          <a:graphicData uri="http://schemas.openxmlformats.org/drawingml/2006/table">
            <a:tbl>
              <a:tblPr firstRow="1" bandRow="1">
                <a:tableStyleId>{9D7B26C5-4107-4FEC-AEDC-1716B250A1EF}</a:tableStyleId>
              </a:tblPr>
              <a:tblGrid>
                <a:gridCol w="2628900">
                  <a:extLst>
                    <a:ext uri="{9D8B030D-6E8A-4147-A177-3AD203B41FA5}">
                      <a16:colId xmlns:a16="http://schemas.microsoft.com/office/drawing/2014/main" val="3615137945"/>
                    </a:ext>
                  </a:extLst>
                </a:gridCol>
                <a:gridCol w="2628900">
                  <a:extLst>
                    <a:ext uri="{9D8B030D-6E8A-4147-A177-3AD203B41FA5}">
                      <a16:colId xmlns:a16="http://schemas.microsoft.com/office/drawing/2014/main" val="2365650492"/>
                    </a:ext>
                  </a:extLst>
                </a:gridCol>
                <a:gridCol w="2628900">
                  <a:extLst>
                    <a:ext uri="{9D8B030D-6E8A-4147-A177-3AD203B41FA5}">
                      <a16:colId xmlns:a16="http://schemas.microsoft.com/office/drawing/2014/main" val="2983676112"/>
                    </a:ext>
                  </a:extLst>
                </a:gridCol>
              </a:tblGrid>
              <a:tr h="278130">
                <a:tc>
                  <a:txBody>
                    <a:bodyPr/>
                    <a:lstStyle/>
                    <a:p>
                      <a:pPr algn="ctr"/>
                      <a:r>
                        <a:rPr lang="en-US" sz="1400" dirty="0"/>
                        <a:t>Capability</a:t>
                      </a:r>
                    </a:p>
                  </a:txBody>
                  <a:tcPr marL="68580" marR="68580" marT="34290" marB="34290"/>
                </a:tc>
                <a:tc>
                  <a:txBody>
                    <a:bodyPr/>
                    <a:lstStyle/>
                    <a:p>
                      <a:pPr algn="ctr"/>
                      <a:r>
                        <a:rPr lang="en-US" sz="1400" dirty="0"/>
                        <a:t>Setup Hours</a:t>
                      </a:r>
                    </a:p>
                  </a:txBody>
                  <a:tcPr marL="68580" marR="68580" marT="34290" marB="34290"/>
                </a:tc>
                <a:tc>
                  <a:txBody>
                    <a:bodyPr/>
                    <a:lstStyle/>
                    <a:p>
                      <a:pPr algn="ctr"/>
                      <a:r>
                        <a:rPr lang="en-US" sz="1400" dirty="0"/>
                        <a:t>Running Hours</a:t>
                      </a:r>
                    </a:p>
                  </a:txBody>
                  <a:tcPr marL="68580" marR="68580" marT="34290" marB="34290"/>
                </a:tc>
                <a:extLst>
                  <a:ext uri="{0D108BD9-81ED-4DB2-BD59-A6C34878D82A}">
                    <a16:rowId xmlns:a16="http://schemas.microsoft.com/office/drawing/2014/main" val="401107034"/>
                  </a:ext>
                </a:extLst>
              </a:tr>
              <a:tr h="278130">
                <a:tc>
                  <a:txBody>
                    <a:bodyPr/>
                    <a:lstStyle/>
                    <a:p>
                      <a:r>
                        <a:rPr lang="en-US" sz="1400" dirty="0"/>
                        <a:t>Electron Beam Only</a:t>
                      </a:r>
                    </a:p>
                  </a:txBody>
                  <a:tcPr marL="68580" marR="68580" marT="34290" marB="34290">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dirty="0"/>
                        <a:t> 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dirty="0"/>
                        <a:t> 40 (SBU) + 20 (CUNY) in spring</a:t>
                      </a:r>
                    </a:p>
                    <a:p>
                      <a:pPr algn="ctr"/>
                      <a:r>
                        <a:rPr lang="en-US" sz="1400" dirty="0"/>
                        <a:t> + 40 (ECTAST) in summer</a:t>
                      </a:r>
                    </a:p>
                  </a:txBody>
                  <a:tcPr marL="68580" marR="68580" marT="34290" marB="34290">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998231356"/>
                  </a:ext>
                </a:extLst>
              </a:tr>
              <a:tr h="278130">
                <a:tc>
                  <a:txBody>
                    <a:bodyPr/>
                    <a:lstStyle/>
                    <a:p>
                      <a:r>
                        <a:rPr lang="en-US" sz="1400" baseline="0" dirty="0"/>
                        <a:t>Laser* Only (in FEL Room)</a:t>
                      </a:r>
                      <a:endParaRPr lang="en-US" sz="1400" dirty="0"/>
                    </a:p>
                  </a:txBody>
                  <a:tcPr marL="68580" marR="68580" marT="34290" marB="34290">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dirty="0"/>
                        <a:t>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dirty="0"/>
                        <a:t>20 (CUNY)</a:t>
                      </a:r>
                    </a:p>
                  </a:txBody>
                  <a:tcPr marL="68580" marR="68580" marT="34290" marB="34290">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878200075"/>
                  </a:ext>
                </a:extLst>
              </a:tr>
              <a:tr h="278130">
                <a:tc>
                  <a:txBody>
                    <a:bodyPr/>
                    <a:lstStyle/>
                    <a:p>
                      <a:r>
                        <a:rPr lang="en-US" sz="1400" baseline="0" dirty="0"/>
                        <a:t>Laser* + Electron Beam</a:t>
                      </a:r>
                      <a:endParaRPr lang="en-US" sz="1400" dirty="0"/>
                    </a:p>
                  </a:txBody>
                  <a:tcPr marL="68580" marR="68580" marT="34290" marB="34290">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122887864"/>
                  </a:ext>
                </a:extLst>
              </a:tr>
            </a:tbl>
          </a:graphicData>
        </a:graphic>
      </p:graphicFrame>
      <p:sp>
        <p:nvSpPr>
          <p:cNvPr id="8" name="TextBox 7">
            <a:extLst>
              <a:ext uri="{FF2B5EF4-FFF2-40B4-BE49-F238E27FC236}">
                <a16:creationId xmlns:a16="http://schemas.microsoft.com/office/drawing/2014/main" id="{8B694B9C-51DF-1B41-9225-691F9D253220}"/>
              </a:ext>
            </a:extLst>
          </p:cNvPr>
          <p:cNvSpPr txBox="1"/>
          <p:nvPr/>
        </p:nvSpPr>
        <p:spPr>
          <a:xfrm>
            <a:off x="3467528" y="1465994"/>
            <a:ext cx="2218684" cy="369332"/>
          </a:xfrm>
          <a:prstGeom prst="rect">
            <a:avLst/>
          </a:prstGeom>
          <a:noFill/>
        </p:spPr>
        <p:txBody>
          <a:bodyPr wrap="none" rtlCol="0">
            <a:spAutoFit/>
          </a:bodyPr>
          <a:lstStyle/>
          <a:p>
            <a:r>
              <a:rPr lang="en-US" dirty="0"/>
              <a:t>CY2021 Time Request</a:t>
            </a:r>
          </a:p>
        </p:txBody>
      </p:sp>
      <p:graphicFrame>
        <p:nvGraphicFramePr>
          <p:cNvPr id="9" name="Content Placeholder 5">
            <a:extLst>
              <a:ext uri="{FF2B5EF4-FFF2-40B4-BE49-F238E27FC236}">
                <a16:creationId xmlns:a16="http://schemas.microsoft.com/office/drawing/2014/main" id="{12C37A2F-A990-9749-952B-CEF0455DCD9E}"/>
              </a:ext>
            </a:extLst>
          </p:cNvPr>
          <p:cNvGraphicFramePr>
            <a:graphicFrameLocks/>
          </p:cNvGraphicFramePr>
          <p:nvPr>
            <p:extLst>
              <p:ext uri="{D42A27DB-BD31-4B8C-83A1-F6EECF244321}">
                <p14:modId xmlns:p14="http://schemas.microsoft.com/office/powerpoint/2010/main" val="2214879630"/>
              </p:ext>
            </p:extLst>
          </p:nvPr>
        </p:nvGraphicFramePr>
        <p:xfrm>
          <a:off x="642779" y="3935834"/>
          <a:ext cx="7886700" cy="1127760"/>
        </p:xfrm>
        <a:graphic>
          <a:graphicData uri="http://schemas.openxmlformats.org/drawingml/2006/table">
            <a:tbl>
              <a:tblPr firstRow="1" bandRow="1">
                <a:tableStyleId>{9D7B26C5-4107-4FEC-AEDC-1716B250A1EF}</a:tableStyleId>
              </a:tblPr>
              <a:tblGrid>
                <a:gridCol w="2628900">
                  <a:extLst>
                    <a:ext uri="{9D8B030D-6E8A-4147-A177-3AD203B41FA5}">
                      <a16:colId xmlns:a16="http://schemas.microsoft.com/office/drawing/2014/main" val="3615137945"/>
                    </a:ext>
                  </a:extLst>
                </a:gridCol>
                <a:gridCol w="2628900">
                  <a:extLst>
                    <a:ext uri="{9D8B030D-6E8A-4147-A177-3AD203B41FA5}">
                      <a16:colId xmlns:a16="http://schemas.microsoft.com/office/drawing/2014/main" val="2365650492"/>
                    </a:ext>
                  </a:extLst>
                </a:gridCol>
                <a:gridCol w="2628900">
                  <a:extLst>
                    <a:ext uri="{9D8B030D-6E8A-4147-A177-3AD203B41FA5}">
                      <a16:colId xmlns:a16="http://schemas.microsoft.com/office/drawing/2014/main" val="2983676112"/>
                    </a:ext>
                  </a:extLst>
                </a:gridCol>
              </a:tblGrid>
              <a:tr h="278130">
                <a:tc>
                  <a:txBody>
                    <a:bodyPr/>
                    <a:lstStyle/>
                    <a:p>
                      <a:pPr algn="ctr"/>
                      <a:r>
                        <a:rPr lang="en-US" sz="1400" dirty="0"/>
                        <a:t>Capability</a:t>
                      </a:r>
                    </a:p>
                  </a:txBody>
                  <a:tcPr marL="68580" marR="68580" marT="34290" marB="34290"/>
                </a:tc>
                <a:tc>
                  <a:txBody>
                    <a:bodyPr/>
                    <a:lstStyle/>
                    <a:p>
                      <a:pPr algn="ctr"/>
                      <a:r>
                        <a:rPr lang="en-US" sz="1400" dirty="0"/>
                        <a:t>Setup Hours</a:t>
                      </a:r>
                    </a:p>
                  </a:txBody>
                  <a:tcPr marL="68580" marR="68580" marT="34290" marB="34290"/>
                </a:tc>
                <a:tc>
                  <a:txBody>
                    <a:bodyPr/>
                    <a:lstStyle/>
                    <a:p>
                      <a:pPr algn="ctr"/>
                      <a:r>
                        <a:rPr lang="en-US" sz="1400" dirty="0"/>
                        <a:t>Running Hours</a:t>
                      </a:r>
                    </a:p>
                  </a:txBody>
                  <a:tcPr marL="68580" marR="68580" marT="34290" marB="34290"/>
                </a:tc>
                <a:extLst>
                  <a:ext uri="{0D108BD9-81ED-4DB2-BD59-A6C34878D82A}">
                    <a16:rowId xmlns:a16="http://schemas.microsoft.com/office/drawing/2014/main" val="401107034"/>
                  </a:ext>
                </a:extLst>
              </a:tr>
              <a:tr h="278130">
                <a:tc>
                  <a:txBody>
                    <a:bodyPr/>
                    <a:lstStyle/>
                    <a:p>
                      <a:r>
                        <a:rPr lang="en-US" sz="1400" dirty="0"/>
                        <a:t>Electron Beam Only</a:t>
                      </a:r>
                    </a:p>
                  </a:txBody>
                  <a:tcPr marL="68580" marR="68580" marT="34290" marB="34290">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dirty="0"/>
                        <a:t> 300</a:t>
                      </a:r>
                    </a:p>
                  </a:txBody>
                  <a:tcPr marL="68580" marR="68580" marT="34290" marB="34290">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998231356"/>
                  </a:ext>
                </a:extLst>
              </a:tr>
              <a:tr h="278130">
                <a:tc>
                  <a:txBody>
                    <a:bodyPr/>
                    <a:lstStyle/>
                    <a:p>
                      <a:r>
                        <a:rPr lang="en-US" sz="1400" baseline="0" dirty="0"/>
                        <a:t>Laser* Only (in FEL Room)</a:t>
                      </a:r>
                      <a:endParaRPr lang="en-US" sz="1400" dirty="0"/>
                    </a:p>
                  </a:txBody>
                  <a:tcPr marL="68580" marR="68580" marT="34290" marB="34290">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dirty="0"/>
                        <a:t>60</a:t>
                      </a:r>
                    </a:p>
                  </a:txBody>
                  <a:tcPr marL="68580" marR="68580" marT="34290" marB="34290">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878200075"/>
                  </a:ext>
                </a:extLst>
              </a:tr>
              <a:tr h="278130">
                <a:tc>
                  <a:txBody>
                    <a:bodyPr/>
                    <a:lstStyle/>
                    <a:p>
                      <a:r>
                        <a:rPr lang="en-US" sz="1400" baseline="0" dirty="0"/>
                        <a:t>Laser* + Electron Beam</a:t>
                      </a:r>
                      <a:endParaRPr lang="en-US" sz="1400" dirty="0"/>
                    </a:p>
                  </a:txBody>
                  <a:tcPr marL="68580" marR="68580" marT="34290" marB="34290">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dirty="0"/>
                    </a:p>
                  </a:txBody>
                  <a:tcPr marL="68580" marR="68580" marT="34290" marB="34290">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122887864"/>
                  </a:ext>
                </a:extLst>
              </a:tr>
            </a:tbl>
          </a:graphicData>
        </a:graphic>
      </p:graphicFrame>
      <p:sp>
        <p:nvSpPr>
          <p:cNvPr id="11" name="TextBox 10">
            <a:extLst>
              <a:ext uri="{FF2B5EF4-FFF2-40B4-BE49-F238E27FC236}">
                <a16:creationId xmlns:a16="http://schemas.microsoft.com/office/drawing/2014/main" id="{76E3C46C-DAB6-C045-9C6E-8080C36C791D}"/>
              </a:ext>
            </a:extLst>
          </p:cNvPr>
          <p:cNvSpPr txBox="1"/>
          <p:nvPr/>
        </p:nvSpPr>
        <p:spPr>
          <a:xfrm>
            <a:off x="639568" y="5449798"/>
            <a:ext cx="2811411" cy="300082"/>
          </a:xfrm>
          <a:prstGeom prst="rect">
            <a:avLst/>
          </a:prstGeom>
          <a:noFill/>
        </p:spPr>
        <p:txBody>
          <a:bodyPr wrap="none" rtlCol="0">
            <a:spAutoFit/>
          </a:bodyPr>
          <a:lstStyle/>
          <a:p>
            <a:r>
              <a:rPr lang="en-US" sz="1350" dirty="0"/>
              <a:t>* Laser = Near-IR or LWIR (CO</a:t>
            </a:r>
            <a:r>
              <a:rPr lang="en-US" sz="1350" baseline="-25000" dirty="0"/>
              <a:t>2</a:t>
            </a:r>
            <a:r>
              <a:rPr lang="en-US" sz="1350" dirty="0"/>
              <a:t>)  Laser</a:t>
            </a:r>
          </a:p>
        </p:txBody>
      </p:sp>
      <p:sp>
        <p:nvSpPr>
          <p:cNvPr id="12" name="TextBox 11">
            <a:extLst>
              <a:ext uri="{FF2B5EF4-FFF2-40B4-BE49-F238E27FC236}">
                <a16:creationId xmlns:a16="http://schemas.microsoft.com/office/drawing/2014/main" id="{F0DD5C7A-2802-9C41-84FC-3B5797C13958}"/>
              </a:ext>
            </a:extLst>
          </p:cNvPr>
          <p:cNvSpPr txBox="1"/>
          <p:nvPr/>
        </p:nvSpPr>
        <p:spPr>
          <a:xfrm>
            <a:off x="1231615" y="3576050"/>
            <a:ext cx="6598025" cy="369332"/>
          </a:xfrm>
          <a:prstGeom prst="rect">
            <a:avLst/>
          </a:prstGeom>
          <a:noFill/>
        </p:spPr>
        <p:txBody>
          <a:bodyPr wrap="none" rtlCol="0">
            <a:spAutoFit/>
          </a:bodyPr>
          <a:lstStyle/>
          <a:p>
            <a:r>
              <a:rPr lang="en-US" dirty="0"/>
              <a:t>Time Estimate for Remaining Years of Experiment (</a:t>
            </a:r>
            <a:r>
              <a:rPr lang="en-US"/>
              <a:t>including CY2021)</a:t>
            </a:r>
            <a:endParaRPr lang="en-US" dirty="0"/>
          </a:p>
        </p:txBody>
      </p:sp>
      <p:sp>
        <p:nvSpPr>
          <p:cNvPr id="3" name="Slide Number Placeholder 2">
            <a:extLst>
              <a:ext uri="{FF2B5EF4-FFF2-40B4-BE49-F238E27FC236}">
                <a16:creationId xmlns:a16="http://schemas.microsoft.com/office/drawing/2014/main" id="{ADD0DF70-1F92-C848-B275-C73A2ED31600}"/>
              </a:ext>
            </a:extLst>
          </p:cNvPr>
          <p:cNvSpPr>
            <a:spLocks noGrp="1"/>
          </p:cNvSpPr>
          <p:nvPr>
            <p:ph type="sldNum" sz="quarter" idx="12"/>
          </p:nvPr>
        </p:nvSpPr>
        <p:spPr/>
        <p:txBody>
          <a:bodyPr/>
          <a:lstStyle/>
          <a:p>
            <a:fld id="{55AB59A6-44A9-D34A-ADE7-FBFBC1FD4CE9}" type="slidenum">
              <a:rPr lang="en-US" smtClean="0"/>
              <a:t>9</a:t>
            </a:fld>
            <a:endParaRPr lang="en-US"/>
          </a:p>
        </p:txBody>
      </p:sp>
    </p:spTree>
    <p:extLst>
      <p:ext uri="{BB962C8B-B14F-4D97-AF65-F5344CB8AC3E}">
        <p14:creationId xmlns:p14="http://schemas.microsoft.com/office/powerpoint/2010/main" val="81039338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3742</TotalTime>
  <Words>819</Words>
  <Application>Microsoft Macintosh PowerPoint</Application>
  <PresentationFormat>On-screen Show (4:3)</PresentationFormat>
  <Paragraphs>158</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Custom Design</vt:lpstr>
      <vt:lpstr>AE63 – [PHY542] Advanced Accelerator Lab</vt:lpstr>
      <vt:lpstr>Goals of the course</vt:lpstr>
      <vt:lpstr>Syllabus (plan for spring 2021)</vt:lpstr>
      <vt:lpstr>Evaluation (plan for spring 2021)</vt:lpstr>
      <vt:lpstr>Sirepo for Beam Simulations</vt:lpstr>
      <vt:lpstr>Extended class for  City University New York</vt:lpstr>
      <vt:lpstr>Electron Beam</vt:lpstr>
      <vt:lpstr>PowerPoint Presentation</vt:lpstr>
      <vt:lpstr>Experimental Time Request</vt:lpstr>
      <vt:lpstr>2015-2019 Advanced Accelerator Lab students:</vt:lpstr>
      <vt:lpstr>PowerPoint Presentation</vt:lpstr>
      <vt:lpstr>Ernest Courant Traineeship in Accelerator Science and Technology </vt:lpstr>
      <vt:lpstr>Accelerator Stewardship program</vt:lpstr>
      <vt:lpstr>PowerPoint Presentation</vt:lpstr>
    </vt:vector>
  </TitlesOfParts>
  <Company>BLN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PHY542: Advanced Accelerator Lab</dc:title>
  <dc:creator>Mikhail Fedurin</dc:creator>
  <cp:lastModifiedBy>Fedurin, Mikhail</cp:lastModifiedBy>
  <cp:revision>80</cp:revision>
  <dcterms:created xsi:type="dcterms:W3CDTF">2015-04-07T19:47:02Z</dcterms:created>
  <dcterms:modified xsi:type="dcterms:W3CDTF">2020-12-07T15:19:31Z</dcterms:modified>
</cp:coreProperties>
</file>