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notesMasterIdLst>
    <p:notesMasterId r:id="rId16"/>
  </p:notesMasterIdLst>
  <p:sldIdLst>
    <p:sldId id="386" r:id="rId2"/>
    <p:sldId id="403" r:id="rId3"/>
    <p:sldId id="315" r:id="rId4"/>
    <p:sldId id="313" r:id="rId5"/>
    <p:sldId id="405" r:id="rId6"/>
    <p:sldId id="414" r:id="rId7"/>
    <p:sldId id="412" r:id="rId8"/>
    <p:sldId id="410" r:id="rId9"/>
    <p:sldId id="411" r:id="rId10"/>
    <p:sldId id="408" r:id="rId11"/>
    <p:sldId id="409" r:id="rId12"/>
    <p:sldId id="380" r:id="rId13"/>
    <p:sldId id="374" r:id="rId14"/>
    <p:sldId id="377" r:id="rId15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的节" id="{F0BC3899-5A76-6B42-A9CE-AC2DED31ACD6}">
          <p14:sldIdLst>
            <p14:sldId id="386"/>
            <p14:sldId id="403"/>
            <p14:sldId id="315"/>
            <p14:sldId id="313"/>
            <p14:sldId id="405"/>
            <p14:sldId id="414"/>
            <p14:sldId id="412"/>
            <p14:sldId id="410"/>
            <p14:sldId id="411"/>
            <p14:sldId id="408"/>
            <p14:sldId id="409"/>
            <p14:sldId id="380"/>
            <p14:sldId id="374"/>
            <p14:sldId id="3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CD30"/>
    <a:srgbClr val="E40601"/>
    <a:srgbClr val="0B9237"/>
    <a:srgbClr val="0000CC"/>
    <a:srgbClr val="F60000"/>
    <a:srgbClr val="1B7BBC"/>
    <a:srgbClr val="FFD130"/>
    <a:srgbClr val="069257"/>
    <a:srgbClr val="078650"/>
    <a:srgbClr val="054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0" autoAdjust="0"/>
    <p:restoredTop sz="98807" autoAdjust="0"/>
  </p:normalViewPr>
  <p:slideViewPr>
    <p:cSldViewPr snapToGrid="0" snapToObjects="1">
      <p:cViewPr>
        <p:scale>
          <a:sx n="98" d="100"/>
          <a:sy n="98" d="100"/>
        </p:scale>
        <p:origin x="2072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E7138-62BF-B945-8684-4AEF8013C952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D96D9-69BF-F246-B908-1A0935571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796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36412-338F-4F6C-AD36-DA2872D8DD33}" type="slidenum">
              <a:rPr lang="en-US"/>
              <a:pPr/>
              <a:t>3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</a:t>
            </a:r>
            <a:r>
              <a:rPr lang="en-US" baseline="0" dirty="0"/>
              <a:t> shows a typical optical pump probe measurement. </a:t>
            </a:r>
            <a:r>
              <a:rPr lang="en-US" dirty="0">
                <a:cs typeface="Times New Roman" pitchFamily="18" charset="0"/>
              </a:rPr>
              <a:t>The pump pulse will arrive first to initiate a dynamical process, This involves the interaction between laser and sample. Also it set the time-zero or the beginning of the whole process. Then after a short time-delay, at t1, the probe pulse arrives</a:t>
            </a:r>
            <a:r>
              <a:rPr lang="en-US" baseline="0" dirty="0"/>
              <a:t> to measure the reflectivity. By adjusting the time delay, we finally can get a whole curve of how the optical properties change during the dynamic process initiated by the pump pulse.</a:t>
            </a:r>
            <a:endParaRPr lang="en-US" dirty="0"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Nowadays,</a:t>
            </a:r>
            <a:r>
              <a:rPr lang="en-US" baseline="0" dirty="0">
                <a:cs typeface="Times New Roman" pitchFamily="18" charset="0"/>
              </a:rPr>
              <a:t> there are many kinds of pump probe technique. They all use laser pulse to pump, but probe varies a lot. 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59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0305B-089E-B34D-AFF7-EC57D307DD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1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D96D9-69BF-F246-B908-1A093557172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581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D96D9-69BF-F246-B908-1A093557172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676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3287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3248985"/>
            <a:ext cx="91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1191488"/>
            <a:ext cx="91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log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6254496"/>
            <a:ext cx="5954486" cy="609600"/>
          </a:xfrm>
          <a:prstGeom prst="rect">
            <a:avLst/>
          </a:prstGeom>
        </p:spPr>
      </p:pic>
      <p:pic>
        <p:nvPicPr>
          <p:cNvPr id="12" name="图片 11" descr="lo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345936"/>
            <a:ext cx="1828800" cy="461787"/>
          </a:xfrm>
          <a:prstGeom prst="rect">
            <a:avLst/>
          </a:prstGeom>
        </p:spPr>
      </p:pic>
      <p:pic>
        <p:nvPicPr>
          <p:cNvPr id="19" name="图片 18" descr="lo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263640"/>
            <a:ext cx="1676400" cy="609600"/>
          </a:xfrm>
          <a:prstGeom prst="rect">
            <a:avLst/>
          </a:prstGeom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550" y="6248400"/>
            <a:ext cx="9142449" cy="50800"/>
          </a:xfrm>
          <a:prstGeom prst="rect">
            <a:avLst/>
          </a:prstGeom>
          <a:solidFill>
            <a:srgbClr val="0000FF"/>
          </a:solidFill>
          <a:ln w="12700"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10" name="图片 9" descr="log 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6254496"/>
            <a:ext cx="5954486" cy="609600"/>
          </a:xfrm>
          <a:prstGeom prst="rect">
            <a:avLst/>
          </a:prstGeom>
        </p:spPr>
      </p:pic>
      <p:pic>
        <p:nvPicPr>
          <p:cNvPr id="13" name="图片 12" descr="log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345936"/>
            <a:ext cx="1828800" cy="461787"/>
          </a:xfrm>
          <a:prstGeom prst="rect">
            <a:avLst/>
          </a:prstGeom>
        </p:spPr>
      </p:pic>
      <p:pic>
        <p:nvPicPr>
          <p:cNvPr id="14" name="图片 13" descr="log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263640"/>
            <a:ext cx="1676400" cy="609600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 userDrawn="1"/>
        </p:nvSpPr>
        <p:spPr bwMode="auto">
          <a:xfrm>
            <a:off x="1550" y="6248400"/>
            <a:ext cx="9142449" cy="50800"/>
          </a:xfrm>
          <a:prstGeom prst="rect">
            <a:avLst/>
          </a:prstGeom>
          <a:solidFill>
            <a:srgbClr val="0000FF"/>
          </a:solidFill>
          <a:ln w="12700"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16" name="图片 15" descr="log 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6254496"/>
            <a:ext cx="5954486" cy="609600"/>
          </a:xfrm>
          <a:prstGeom prst="rect">
            <a:avLst/>
          </a:prstGeom>
        </p:spPr>
      </p:pic>
      <p:pic>
        <p:nvPicPr>
          <p:cNvPr id="17" name="图片 16" descr="log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345936"/>
            <a:ext cx="1828800" cy="461787"/>
          </a:xfrm>
          <a:prstGeom prst="rect">
            <a:avLst/>
          </a:prstGeom>
        </p:spPr>
      </p:pic>
      <p:pic>
        <p:nvPicPr>
          <p:cNvPr id="22" name="图片 21" descr="log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263640"/>
            <a:ext cx="1676400" cy="609600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 userDrawn="1"/>
        </p:nvSpPr>
        <p:spPr bwMode="auto">
          <a:xfrm>
            <a:off x="1550" y="6248400"/>
            <a:ext cx="9142449" cy="50800"/>
          </a:xfrm>
          <a:prstGeom prst="rect">
            <a:avLst/>
          </a:prstGeom>
          <a:solidFill>
            <a:srgbClr val="0000FF"/>
          </a:solidFill>
          <a:ln w="12700"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32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286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"/>
            <a:ext cx="82296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74" y="14478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50" y="1129554"/>
            <a:ext cx="9142449" cy="50800"/>
          </a:xfrm>
          <a:prstGeom prst="rect">
            <a:avLst/>
          </a:prstGeom>
          <a:solidFill>
            <a:srgbClr val="0000FF"/>
          </a:solidFill>
          <a:ln w="12700"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14" name="Picture 74" descr="BNLLogoalonecolor"/>
          <p:cNvPicPr>
            <a:picLocks noChangeAspect="1" noChangeArrowheads="1"/>
          </p:cNvPicPr>
          <p:nvPr/>
        </p:nvPicPr>
        <p:blipFill>
          <a:blip r:embed="rId2"/>
          <a:srcRect t="8475" b="5991"/>
          <a:stretch>
            <a:fillRect/>
          </a:stretch>
        </p:blipFill>
        <p:spPr bwMode="auto">
          <a:xfrm>
            <a:off x="23587075" y="106363"/>
            <a:ext cx="4765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51" descr="New_DOE_Logo_Color_OneIn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55975" y="292100"/>
            <a:ext cx="3638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4" descr="BNLLogoalonecolor"/>
          <p:cNvPicPr>
            <a:picLocks noChangeAspect="1" noChangeArrowheads="1"/>
          </p:cNvPicPr>
          <p:nvPr/>
        </p:nvPicPr>
        <p:blipFill>
          <a:blip r:embed="rId2"/>
          <a:srcRect t="8475" b="5991"/>
          <a:stretch>
            <a:fillRect/>
          </a:stretch>
        </p:blipFill>
        <p:spPr bwMode="auto">
          <a:xfrm>
            <a:off x="23739475" y="258763"/>
            <a:ext cx="4765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4" descr="BNLLogoalonecolor"/>
          <p:cNvPicPr>
            <a:picLocks noChangeAspect="1" noChangeArrowheads="1"/>
          </p:cNvPicPr>
          <p:nvPr/>
        </p:nvPicPr>
        <p:blipFill>
          <a:blip r:embed="rId2"/>
          <a:srcRect t="8475" b="5991"/>
          <a:stretch>
            <a:fillRect/>
          </a:stretch>
        </p:blipFill>
        <p:spPr bwMode="auto">
          <a:xfrm>
            <a:off x="23891875" y="411163"/>
            <a:ext cx="4765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13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2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352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3B60D5-FBF5-6B47-83A1-276D999CAB7C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638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209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714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089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6EFAA4-58A4-324E-A4A9-DC29D161EE1E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758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151E1-C825-3942-8CE8-2B2D58DAA3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643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67" y="1204604"/>
            <a:ext cx="9122262" cy="1964105"/>
          </a:xfrm>
        </p:spPr>
        <p:txBody>
          <a:bodyPr>
            <a:noAutofit/>
          </a:bodyPr>
          <a:lstStyle/>
          <a:p>
            <a:pPr>
              <a:spcAft>
                <a:spcPts val="3600"/>
              </a:spcAft>
            </a:pPr>
            <a:r>
              <a:rPr lang="en-US" sz="3600" b="1" dirty="0">
                <a:solidFill>
                  <a:schemeClr val="tx1"/>
                </a:solidFill>
              </a:rPr>
              <a:t>UED-301650: UF82 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Direct detection of dynamic pathways during photoinduced phase transition in VO</a:t>
            </a:r>
            <a:r>
              <a:rPr lang="en-US" sz="3600" b="1" baseline="-25000" dirty="0">
                <a:solidFill>
                  <a:schemeClr val="tx1"/>
                </a:solidFill>
              </a:rPr>
              <a:t>2</a:t>
            </a:r>
            <a:endParaRPr lang="en-US" altLang="zh-CN" sz="3600" b="1" baseline="-250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2574" y="3126844"/>
            <a:ext cx="8389533" cy="1779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40"/>
              </a:lnSpc>
            </a:pPr>
            <a:r>
              <a:rPr kumimoji="1" lang="en-US" altLang="zh-CN" sz="2000" dirty="0"/>
              <a:t>PI</a:t>
            </a:r>
            <a:r>
              <a:rPr kumimoji="1" lang="en-US" altLang="zh-CN" sz="2000" b="1" dirty="0"/>
              <a:t>: </a:t>
            </a:r>
            <a:r>
              <a:rPr kumimoji="1" lang="en-US" altLang="zh-CN" sz="2000" b="1" dirty="0" err="1"/>
              <a:t>Junjie</a:t>
            </a:r>
            <a:r>
              <a:rPr kumimoji="1" lang="en-US" altLang="zh-CN" sz="2000" b="1" dirty="0"/>
              <a:t> Li</a:t>
            </a:r>
            <a:r>
              <a:rPr kumimoji="1" lang="en-US" altLang="zh-CN" sz="2000" baseline="30000" dirty="0"/>
              <a:t>1</a:t>
            </a:r>
            <a:r>
              <a:rPr kumimoji="1" lang="en-US" altLang="zh-CN" sz="2000" dirty="0"/>
              <a:t>, </a:t>
            </a:r>
            <a:r>
              <a:rPr kumimoji="1" lang="en-US" altLang="zh-CN" sz="2000" dirty="0" err="1"/>
              <a:t>Yimei</a:t>
            </a:r>
            <a:r>
              <a:rPr kumimoji="1" lang="en-US" altLang="zh-CN" sz="2000" dirty="0"/>
              <a:t> Zhu</a:t>
            </a:r>
            <a:r>
              <a:rPr kumimoji="1" lang="en-US" altLang="zh-CN" sz="2000" baseline="30000" dirty="0"/>
              <a:t>1</a:t>
            </a:r>
            <a:endParaRPr lang="en-US" altLang="zh-CN" sz="2000" dirty="0"/>
          </a:p>
          <a:p>
            <a:r>
              <a:rPr lang="en-US" sz="2000" dirty="0"/>
              <a:t>Collaborator: Jing Tao</a:t>
            </a:r>
            <a:r>
              <a:rPr lang="en-US" sz="2000" baseline="30000" dirty="0"/>
              <a:t>1</a:t>
            </a:r>
            <a:r>
              <a:rPr lang="en-US" sz="2000" dirty="0"/>
              <a:t>, Lijun Wu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Weiguo</a:t>
            </a:r>
            <a:r>
              <a:rPr lang="en-US" sz="2000" dirty="0"/>
              <a:t> Yin, Olivier Delaire</a:t>
            </a:r>
            <a:r>
              <a:rPr lang="en-US" sz="2000" baseline="30000" dirty="0"/>
              <a:t>3</a:t>
            </a:r>
            <a:endParaRPr lang="en-US" sz="2000" dirty="0"/>
          </a:p>
          <a:p>
            <a:endParaRPr lang="en-US" sz="1600" dirty="0"/>
          </a:p>
          <a:p>
            <a:r>
              <a:rPr lang="en-US" sz="1600" dirty="0"/>
              <a:t>1. Condensed Matter and Material Science Division, BNL   </a:t>
            </a:r>
          </a:p>
          <a:p>
            <a:r>
              <a:rPr kumimoji="1" lang="en-US" altLang="zh-CN" sz="1600" dirty="0"/>
              <a:t>2. Duke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A0DFA-8B80-483A-BF4D-7B38E30815ED}"/>
              </a:ext>
            </a:extLst>
          </p:cNvPr>
          <p:cNvSpPr txBox="1"/>
          <p:nvPr/>
        </p:nvSpPr>
        <p:spPr>
          <a:xfrm>
            <a:off x="761751" y="5775459"/>
            <a:ext cx="781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22nd ATF Users Meeting: Application for Continuation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C5B70-CA29-47B7-A55B-41C6F72D0BA7}"/>
              </a:ext>
            </a:extLst>
          </p:cNvPr>
          <p:cNvSpPr/>
          <p:nvPr/>
        </p:nvSpPr>
        <p:spPr>
          <a:xfrm>
            <a:off x="263204" y="5179185"/>
            <a:ext cx="8633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cs typeface="Arial" panose="020B0604020202020204" pitchFamily="34" charset="0"/>
              </a:rPr>
              <a:t>Sponsored by </a:t>
            </a:r>
            <a:r>
              <a:rPr lang="en-US" altLang="zh-CN" dirty="0">
                <a:cs typeface="Arial" panose="020B0604020202020204" pitchFamily="34" charset="0"/>
              </a:rPr>
              <a:t>the U. S. DOE, BES,</a:t>
            </a:r>
          </a:p>
          <a:p>
            <a:pPr algn="ctr"/>
            <a:r>
              <a:rPr lang="en-US" altLang="en-US" dirty="0">
                <a:cs typeface="Arial" panose="020B0604020202020204" pitchFamily="34" charset="0"/>
              </a:rPr>
              <a:t>(Received) </a:t>
            </a:r>
          </a:p>
        </p:txBody>
      </p:sp>
    </p:spTree>
    <p:extLst>
      <p:ext uri="{BB962C8B-B14F-4D97-AF65-F5344CB8AC3E}">
        <p14:creationId xmlns:p14="http://schemas.microsoft.com/office/powerpoint/2010/main" val="2097592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841E-4062-AB43-8E2D-042D86CC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Density-functional theory (DFT) </a:t>
            </a:r>
            <a:br>
              <a:rPr lang="en-US" sz="3600" dirty="0"/>
            </a:br>
            <a:r>
              <a:rPr lang="en-US" sz="3600" dirty="0"/>
              <a:t>Harmonic phonon dispersion calculations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7348CA-3A00-744A-9978-658CDDD5C8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4" y="1693545"/>
            <a:ext cx="5689600" cy="4577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7C6F87-0637-0545-A3A5-6621D92E6DFB}"/>
              </a:ext>
            </a:extLst>
          </p:cNvPr>
          <p:cNvGrpSpPr/>
          <p:nvPr/>
        </p:nvGrpSpPr>
        <p:grpSpPr>
          <a:xfrm>
            <a:off x="2620878" y="1443788"/>
            <a:ext cx="3976973" cy="3454443"/>
            <a:chOff x="2620878" y="1443788"/>
            <a:chExt cx="3976973" cy="345444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9C20E4-98D1-FB4F-B726-C057B0CF3443}"/>
                </a:ext>
              </a:extLst>
            </p:cNvPr>
            <p:cNvSpPr/>
            <p:nvPr/>
          </p:nvSpPr>
          <p:spPr>
            <a:xfrm>
              <a:off x="2642401" y="1443788"/>
              <a:ext cx="2025851" cy="1799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4ADD502-0AC3-2643-8217-090D7DE90050}"/>
                </a:ext>
              </a:extLst>
            </p:cNvPr>
            <p:cNvSpPr/>
            <p:nvPr/>
          </p:nvSpPr>
          <p:spPr>
            <a:xfrm>
              <a:off x="2620878" y="3082439"/>
              <a:ext cx="2025851" cy="1799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E3CFF7-4C29-534F-9771-0D7F0D5C6EB3}"/>
                </a:ext>
              </a:extLst>
            </p:cNvPr>
            <p:cNvSpPr/>
            <p:nvPr/>
          </p:nvSpPr>
          <p:spPr>
            <a:xfrm>
              <a:off x="4572000" y="3098306"/>
              <a:ext cx="2025851" cy="1799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699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795BF-0A21-3A4C-BFEB-596B67D3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3763-D857-4F4C-9F98-34C31D5F9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Confirm the photoinduced Monoclinic/insulator to Rutile/metal transition in single crystal VO</a:t>
            </a:r>
            <a:r>
              <a:rPr lang="en-US" sz="2000" baseline="-25000" dirty="0"/>
              <a:t>2</a:t>
            </a:r>
            <a:r>
              <a:rPr lang="en-US" sz="2000" dirty="0"/>
              <a:t>.</a:t>
            </a:r>
          </a:p>
          <a:p>
            <a:r>
              <a:rPr lang="en-US" sz="2000" dirty="0"/>
              <a:t>Discover the atomic path of structure phase transition in VO2</a:t>
            </a:r>
          </a:p>
          <a:p>
            <a:pPr lvl="1"/>
            <a:r>
              <a:rPr lang="en-US" sz="1600" dirty="0"/>
              <a:t>A diagonal linear motion toward Rutile phase,  ~ a few picosecond</a:t>
            </a:r>
          </a:p>
          <a:p>
            <a:pPr lvl="1"/>
            <a:r>
              <a:rPr lang="en-US" sz="1600" dirty="0"/>
              <a:t>A V-V twisting dominant motion, deviating from diagonal direction, in ~100 ps</a:t>
            </a:r>
          </a:p>
          <a:p>
            <a:r>
              <a:rPr lang="en-US" sz="2000" dirty="0"/>
              <a:t>Find  no evidence for existence of intermediate M2 in the phase transition</a:t>
            </a:r>
          </a:p>
          <a:p>
            <a:r>
              <a:rPr lang="en-US" sz="2000" dirty="0"/>
              <a:t>Thermal heating play an important role in the phase transition</a:t>
            </a:r>
          </a:p>
          <a:p>
            <a:endParaRPr lang="en-US" sz="2000" dirty="0"/>
          </a:p>
          <a:p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911395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43647"/>
            <a:ext cx="9144000" cy="5003802"/>
          </a:xfrm>
          <a:solidFill>
            <a:srgbClr val="FFFFFF"/>
          </a:solidFill>
        </p:spPr>
        <p:txBody>
          <a:bodyPr/>
          <a:lstStyle/>
          <a:p>
            <a:pPr marL="0" indent="0" algn="ctr">
              <a:buNone/>
            </a:pPr>
            <a:endParaRPr kumimoji="1" lang="en-US" altLang="zh-CN" sz="8800" dirty="0"/>
          </a:p>
          <a:p>
            <a:pPr marL="0" indent="0" algn="ctr">
              <a:buNone/>
            </a:pPr>
            <a:r>
              <a:rPr kumimoji="1" lang="en-US" altLang="zh-CN" sz="11500" dirty="0">
                <a:latin typeface="Brush Script MT Italic"/>
                <a:cs typeface="Brush Script MT Italic"/>
              </a:rPr>
              <a:t>Thank You!</a:t>
            </a:r>
            <a:endParaRPr kumimoji="1" lang="zh-CN" altLang="en-US" sz="11500" dirty="0"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1957161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743" y="1828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Thermal transport at nanometer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06010" y="3984094"/>
            <a:ext cx="4180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</a:rPr>
              <a:t>Thermoelectric materials:          MFP is too short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</a:rPr>
              <a:t>Nanometer scale materials:   theory and regular measurement don’t work</a:t>
            </a:r>
            <a:endParaRPr kumimoji="1" lang="zh-CN" alt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09" y="3752615"/>
            <a:ext cx="2933700" cy="205905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7200" y="6112651"/>
            <a:ext cx="3697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err="1"/>
              <a:t>Zeng</a:t>
            </a:r>
            <a:r>
              <a:rPr kumimoji="1" lang="en-US" altLang="zh-CN" sz="1600" dirty="0"/>
              <a:t>, L., </a:t>
            </a:r>
            <a:r>
              <a:rPr kumimoji="1" lang="en-US" altLang="zh-CN" sz="1600" i="1" dirty="0"/>
              <a:t>Scientific Reports </a:t>
            </a:r>
            <a:r>
              <a:rPr kumimoji="1" lang="en-US" altLang="zh-CN" sz="1600" dirty="0"/>
              <a:t>5, 17131 (2015)</a:t>
            </a:r>
            <a:endParaRPr kumimoji="1" lang="zh-CN" altLang="en-US" sz="1600" dirty="0"/>
          </a:p>
        </p:txBody>
      </p:sp>
      <p:sp>
        <p:nvSpPr>
          <p:cNvPr id="10" name="矩形 9"/>
          <p:cNvSpPr/>
          <p:nvPr/>
        </p:nvSpPr>
        <p:spPr>
          <a:xfrm>
            <a:off x="1807882" y="3944470"/>
            <a:ext cx="388471" cy="219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0863F4-1E47-4171-BFEF-CA11C4E26726}"/>
              </a:ext>
            </a:extLst>
          </p:cNvPr>
          <p:cNvGrpSpPr/>
          <p:nvPr/>
        </p:nvGrpSpPr>
        <p:grpSpPr>
          <a:xfrm>
            <a:off x="1252063" y="1205742"/>
            <a:ext cx="6188643" cy="2465695"/>
            <a:chOff x="1252063" y="1262304"/>
            <a:chExt cx="6188643" cy="246569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t="-750"/>
            <a:stretch/>
          </p:blipFill>
          <p:spPr>
            <a:xfrm>
              <a:off x="1252063" y="1462267"/>
              <a:ext cx="6188643" cy="2265732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252063" y="1262304"/>
              <a:ext cx="540878" cy="411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290350" y="1295176"/>
              <a:ext cx="540878" cy="411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8">
              <a:extLst>
                <a:ext uri="{FF2B5EF4-FFF2-40B4-BE49-F238E27FC236}">
                  <a16:creationId xmlns:a16="http://schemas.microsoft.com/office/drawing/2014/main" id="{2D6C0DB4-664C-4C65-981D-052F0D15372E}"/>
                </a:ext>
              </a:extLst>
            </p:cNvPr>
            <p:cNvSpPr/>
            <p:nvPr/>
          </p:nvSpPr>
          <p:spPr>
            <a:xfrm>
              <a:off x="4788798" y="1399260"/>
              <a:ext cx="1734550" cy="205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4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verage 4 before time z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5" y="3115841"/>
            <a:ext cx="3163808" cy="316380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641" y="-566"/>
            <a:ext cx="8648374" cy="1143000"/>
          </a:xfrm>
        </p:spPr>
        <p:txBody>
          <a:bodyPr>
            <a:noAutofit/>
          </a:bodyPr>
          <a:lstStyle/>
          <a:p>
            <a:r>
              <a:rPr kumimoji="1" lang="en-US" altLang="zh-CN" sz="3200" dirty="0"/>
              <a:t>thermal transport in thermoelectric material Bi</a:t>
            </a:r>
            <a:r>
              <a:rPr kumimoji="1" lang="en-US" altLang="zh-CN" sz="3200" baseline="-25000" dirty="0"/>
              <a:t>2</a:t>
            </a:r>
            <a:r>
              <a:rPr kumimoji="1" lang="en-US" altLang="zh-CN" sz="3200" dirty="0"/>
              <a:t>Te</a:t>
            </a:r>
            <a:r>
              <a:rPr kumimoji="1" lang="en-US" altLang="zh-CN" sz="3200" baseline="-25000" dirty="0"/>
              <a:t>3</a:t>
            </a:r>
            <a:endParaRPr kumimoji="1" lang="zh-CN" altLang="en-US" sz="3200" dirty="0"/>
          </a:p>
        </p:txBody>
      </p:sp>
      <p:cxnSp>
        <p:nvCxnSpPr>
          <p:cNvPr id="6" name="直线箭头连接符 5"/>
          <p:cNvCxnSpPr/>
          <p:nvPr/>
        </p:nvCxnSpPr>
        <p:spPr>
          <a:xfrm flipH="1">
            <a:off x="2033208" y="2497422"/>
            <a:ext cx="704158" cy="1529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箭头连接符 6"/>
          <p:cNvCxnSpPr/>
          <p:nvPr/>
        </p:nvCxnSpPr>
        <p:spPr>
          <a:xfrm flipH="1">
            <a:off x="2273897" y="2920578"/>
            <a:ext cx="843593" cy="1375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6"/>
          <p:cNvSpPr/>
          <p:nvPr/>
        </p:nvSpPr>
        <p:spPr>
          <a:xfrm rot="16200000">
            <a:off x="392610" y="2403831"/>
            <a:ext cx="258955" cy="18079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Rectangle 52"/>
          <p:cNvSpPr/>
          <p:nvPr/>
        </p:nvSpPr>
        <p:spPr>
          <a:xfrm rot="16200000">
            <a:off x="754205" y="2403831"/>
            <a:ext cx="258955" cy="18079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8" name="Rectangle 53"/>
          <p:cNvSpPr/>
          <p:nvPr/>
        </p:nvSpPr>
        <p:spPr>
          <a:xfrm rot="16200000">
            <a:off x="1115800" y="2403831"/>
            <a:ext cx="258955" cy="18079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54"/>
          <p:cNvSpPr/>
          <p:nvPr/>
        </p:nvSpPr>
        <p:spPr>
          <a:xfrm rot="16200000">
            <a:off x="1477395" y="2403831"/>
            <a:ext cx="258955" cy="18079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55"/>
          <p:cNvSpPr/>
          <p:nvPr/>
        </p:nvSpPr>
        <p:spPr>
          <a:xfrm rot="16200000">
            <a:off x="1838990" y="2403831"/>
            <a:ext cx="258955" cy="18079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1" name="Rectangle 56"/>
          <p:cNvSpPr/>
          <p:nvPr/>
        </p:nvSpPr>
        <p:spPr>
          <a:xfrm rot="16200000">
            <a:off x="2200585" y="2403831"/>
            <a:ext cx="258955" cy="18079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 5"/>
          <p:cNvSpPr/>
          <p:nvPr/>
        </p:nvSpPr>
        <p:spPr>
          <a:xfrm rot="16200000">
            <a:off x="1236272" y="1660200"/>
            <a:ext cx="358584" cy="207917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63024" y="2150347"/>
            <a:ext cx="808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Au</a:t>
            </a:r>
          </a:p>
          <a:p>
            <a:r>
              <a:rPr kumimoji="1" lang="en-US" altLang="zh-CN" sz="2000" dirty="0"/>
              <a:t>Bi</a:t>
            </a:r>
            <a:r>
              <a:rPr kumimoji="1" lang="en-US" altLang="zh-CN" sz="2000" baseline="-25000" dirty="0"/>
              <a:t>2</a:t>
            </a:r>
            <a:r>
              <a:rPr kumimoji="1" lang="en-US" altLang="zh-CN" sz="2000" dirty="0"/>
              <a:t>Te</a:t>
            </a:r>
            <a:r>
              <a:rPr kumimoji="1" lang="en-US" altLang="zh-CN" sz="2000" baseline="-25000" dirty="0"/>
              <a:t>3</a:t>
            </a:r>
            <a:endParaRPr kumimoji="1" lang="en-US" altLang="zh-CN" sz="2000" dirty="0"/>
          </a:p>
        </p:txBody>
      </p:sp>
      <p:pic>
        <p:nvPicPr>
          <p:cNvPr id="23" name="内容占位符 3" descr="orbital lay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5" t="22420" r="18667" b="59419"/>
          <a:stretch/>
        </p:blipFill>
        <p:spPr>
          <a:xfrm>
            <a:off x="1563466" y="1579324"/>
            <a:ext cx="684773" cy="87259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4" name="下箭头 23"/>
          <p:cNvSpPr/>
          <p:nvPr/>
        </p:nvSpPr>
        <p:spPr>
          <a:xfrm>
            <a:off x="1181439" y="1689922"/>
            <a:ext cx="382027" cy="567798"/>
          </a:xfrm>
          <a:prstGeom prst="downArrow">
            <a:avLst/>
          </a:prstGeom>
          <a:solidFill>
            <a:srgbClr val="1DCD3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j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77666" y="1549190"/>
            <a:ext cx="364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+mj-lt"/>
              </a:rPr>
              <a:t>e</a:t>
            </a:r>
            <a:r>
              <a:rPr kumimoji="1" lang="en-US" altLang="zh-CN" sz="2000" baseline="30000" dirty="0">
                <a:latin typeface="+mj-lt"/>
              </a:rPr>
              <a:t>-</a:t>
            </a:r>
            <a:endParaRPr kumimoji="1" lang="zh-CN" altLang="en-US" sz="2000" dirty="0">
              <a:latin typeface="+mj-lt"/>
            </a:endParaRPr>
          </a:p>
        </p:txBody>
      </p: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644292"/>
              </p:ext>
            </p:extLst>
          </p:nvPr>
        </p:nvGraphicFramePr>
        <p:xfrm>
          <a:off x="3173976" y="1215595"/>
          <a:ext cx="8860779" cy="63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文档" r:id="rId5" imgW="5486400" imgH="393700" progId="Word.Document.12">
                  <p:embed/>
                </p:oleObj>
              </mc:Choice>
              <mc:Fallback>
                <p:oleObj name="文档" r:id="rId5" imgW="5486400" imgH="39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3976" y="1215595"/>
                        <a:ext cx="8860779" cy="63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文本框 34"/>
          <p:cNvSpPr txBox="1"/>
          <p:nvPr/>
        </p:nvSpPr>
        <p:spPr>
          <a:xfrm>
            <a:off x="2376760" y="418383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1120</a:t>
            </a:r>
            <a:endParaRPr kumimoji="1"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2748652" y="446167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3030</a:t>
            </a:r>
            <a:endParaRPr kumimoji="1" lang="zh-CN" altLang="en-US" dirty="0"/>
          </a:p>
        </p:txBody>
      </p:sp>
      <p:grpSp>
        <p:nvGrpSpPr>
          <p:cNvPr id="28" name="组 9">
            <a:extLst>
              <a:ext uri="{FF2B5EF4-FFF2-40B4-BE49-F238E27FC236}">
                <a16:creationId xmlns:a16="http://schemas.microsoft.com/office/drawing/2014/main" id="{46418FD4-90B3-42AD-B5E3-070201895DBA}"/>
              </a:ext>
            </a:extLst>
          </p:cNvPr>
          <p:cNvGrpSpPr/>
          <p:nvPr/>
        </p:nvGrpSpPr>
        <p:grpSpPr>
          <a:xfrm>
            <a:off x="4348049" y="2367701"/>
            <a:ext cx="3641073" cy="2660050"/>
            <a:chOff x="4329927" y="1704645"/>
            <a:chExt cx="4779636" cy="3849495"/>
          </a:xfrm>
        </p:grpSpPr>
        <p:pic>
          <p:nvPicPr>
            <p:cNvPr id="29" name="图片 44" descr="plan1.png">
              <a:extLst>
                <a:ext uri="{FF2B5EF4-FFF2-40B4-BE49-F238E27FC236}">
                  <a16:creationId xmlns:a16="http://schemas.microsoft.com/office/drawing/2014/main" id="{3FF0BD79-9884-4A48-BA9A-BDC49945C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3" t="10288" r="12465" b="3704"/>
            <a:stretch/>
          </p:blipFill>
          <p:spPr>
            <a:xfrm>
              <a:off x="4329927" y="1704645"/>
              <a:ext cx="4779636" cy="3849495"/>
            </a:xfrm>
            <a:prstGeom prst="rect">
              <a:avLst/>
            </a:prstGeom>
          </p:spPr>
        </p:pic>
        <p:sp>
          <p:nvSpPr>
            <p:cNvPr id="30" name="矩形 45">
              <a:extLst>
                <a:ext uri="{FF2B5EF4-FFF2-40B4-BE49-F238E27FC236}">
                  <a16:creationId xmlns:a16="http://schemas.microsoft.com/office/drawing/2014/main" id="{50D853CA-E3D3-4031-9624-0D3525FED6B7}"/>
                </a:ext>
              </a:extLst>
            </p:cNvPr>
            <p:cNvSpPr/>
            <p:nvPr/>
          </p:nvSpPr>
          <p:spPr>
            <a:xfrm>
              <a:off x="5472927" y="2743200"/>
              <a:ext cx="609600" cy="1500599"/>
            </a:xfrm>
            <a:prstGeom prst="rect">
              <a:avLst/>
            </a:prstGeom>
            <a:solidFill>
              <a:srgbClr val="FF6600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矩形 46">
              <a:extLst>
                <a:ext uri="{FF2B5EF4-FFF2-40B4-BE49-F238E27FC236}">
                  <a16:creationId xmlns:a16="http://schemas.microsoft.com/office/drawing/2014/main" id="{24C96598-01DC-4E48-9C1D-8D5AF5EBA2D0}"/>
                </a:ext>
              </a:extLst>
            </p:cNvPr>
            <p:cNvSpPr/>
            <p:nvPr/>
          </p:nvSpPr>
          <p:spPr>
            <a:xfrm>
              <a:off x="6615927" y="2971801"/>
              <a:ext cx="1523999" cy="1119598"/>
            </a:xfrm>
            <a:prstGeom prst="rect">
              <a:avLst/>
            </a:prstGeom>
            <a:solidFill>
              <a:srgbClr val="FF6600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文本框 47">
              <a:extLst>
                <a:ext uri="{FF2B5EF4-FFF2-40B4-BE49-F238E27FC236}">
                  <a16:creationId xmlns:a16="http://schemas.microsoft.com/office/drawing/2014/main" id="{A0DC1092-C494-4F0D-B49D-6ADAD017A51D}"/>
                </a:ext>
              </a:extLst>
            </p:cNvPr>
            <p:cNvSpPr txBox="1"/>
            <p:nvPr/>
          </p:nvSpPr>
          <p:spPr>
            <a:xfrm>
              <a:off x="5320929" y="4253979"/>
              <a:ext cx="2142434" cy="595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latin typeface="+mj-lt"/>
                </a:rPr>
                <a:t>e-p coupling and</a:t>
              </a:r>
            </a:p>
            <a:p>
              <a:r>
                <a:rPr kumimoji="1" lang="en-US" altLang="zh-CN" sz="1200" dirty="0">
                  <a:latin typeface="+mj-lt"/>
                </a:rPr>
                <a:t>phonon coupling within A</a:t>
              </a:r>
              <a:endParaRPr kumimoji="1" lang="zh-CN" altLang="en-US" sz="1200" dirty="0">
                <a:latin typeface="+mj-lt"/>
              </a:endParaRPr>
            </a:p>
          </p:txBody>
        </p:sp>
        <p:sp>
          <p:nvSpPr>
            <p:cNvPr id="33" name="文本框 48">
              <a:extLst>
                <a:ext uri="{FF2B5EF4-FFF2-40B4-BE49-F238E27FC236}">
                  <a16:creationId xmlns:a16="http://schemas.microsoft.com/office/drawing/2014/main" id="{6C6E30FF-088F-4699-BB28-EE2C5103642F}"/>
                </a:ext>
              </a:extLst>
            </p:cNvPr>
            <p:cNvSpPr txBox="1"/>
            <p:nvPr/>
          </p:nvSpPr>
          <p:spPr>
            <a:xfrm>
              <a:off x="6287069" y="2348093"/>
              <a:ext cx="2493335" cy="595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latin typeface="+mj-lt"/>
                </a:rPr>
                <a:t>Phonon scattering and</a:t>
              </a:r>
            </a:p>
            <a:p>
              <a:r>
                <a:rPr kumimoji="1" lang="en-US" altLang="zh-CN" sz="1200" dirty="0">
                  <a:latin typeface="+mj-lt"/>
                </a:rPr>
                <a:t>Thermal transport at interface</a:t>
              </a:r>
              <a:endParaRPr kumimoji="1" lang="zh-CN" altLang="en-US" sz="1200" dirty="0">
                <a:latin typeface="+mj-lt"/>
              </a:endParaRPr>
            </a:p>
          </p:txBody>
        </p:sp>
      </p:grpSp>
      <p:sp>
        <p:nvSpPr>
          <p:cNvPr id="37" name="文本框 4">
            <a:extLst>
              <a:ext uri="{FF2B5EF4-FFF2-40B4-BE49-F238E27FC236}">
                <a16:creationId xmlns:a16="http://schemas.microsoft.com/office/drawing/2014/main" id="{DA8115D8-E853-904E-A37A-2245EF99ED04}"/>
              </a:ext>
            </a:extLst>
          </p:cNvPr>
          <p:cNvSpPr txBox="1"/>
          <p:nvPr/>
        </p:nvSpPr>
        <p:spPr>
          <a:xfrm>
            <a:off x="3921255" y="5723096"/>
            <a:ext cx="4926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Stuck by difficulty in the sample preparation</a:t>
            </a:r>
            <a:endParaRPr kumimoji="1" lang="zh-CN" alt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6A6E-48DF-4E7D-9FEF-946A362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52" y="18288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/>
              <a:t>Unique optical/electric properties across phase transition in VO</a:t>
            </a:r>
            <a:r>
              <a:rPr lang="en-US" sz="3600" baseline="-25000" dirty="0"/>
              <a:t>2</a:t>
            </a:r>
          </a:p>
        </p:txBody>
      </p:sp>
      <p:pic>
        <p:nvPicPr>
          <p:cNvPr id="2050" name="Picture 2" descr="Graphical abstract: An intelligent light-driven thermoelectric conversion system through the thermosensitive phase transition of vanadium dioxide">
            <a:extLst>
              <a:ext uri="{FF2B5EF4-FFF2-40B4-BE49-F238E27FC236}">
                <a16:creationId xmlns:a16="http://schemas.microsoft.com/office/drawing/2014/main" id="{AFACF9B7-C675-41BA-83B7-7415CDAF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77" y="2369308"/>
            <a:ext cx="4004812" cy="22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36B4D1-3ECD-489E-9952-F0C99FEA041E}"/>
              </a:ext>
            </a:extLst>
          </p:cNvPr>
          <p:cNvSpPr/>
          <p:nvPr/>
        </p:nvSpPr>
        <p:spPr>
          <a:xfrm>
            <a:off x="338614" y="5355058"/>
            <a:ext cx="4004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VO</a:t>
            </a:r>
            <a:r>
              <a:rPr lang="en-US" sz="1400" baseline="-25000" dirty="0"/>
              <a:t>2</a:t>
            </a:r>
            <a:r>
              <a:rPr lang="en-US" sz="1400" dirty="0"/>
              <a:t> as thermosensitive switch in light-driven thermoelectric conversion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F5C3D-1F21-4505-9238-2F2D63B1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321" y="1547446"/>
            <a:ext cx="3529183" cy="3142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97BB9A-050B-4988-83F1-F05FCD24CAF2}"/>
              </a:ext>
            </a:extLst>
          </p:cNvPr>
          <p:cNvSpPr/>
          <p:nvPr/>
        </p:nvSpPr>
        <p:spPr>
          <a:xfrm>
            <a:off x="4800575" y="5355058"/>
            <a:ext cx="4407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Thermal conductivity across the metal-insulator transition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F35D2A-636D-42C7-B29F-DAAC7F9A6CD3}"/>
              </a:ext>
            </a:extLst>
          </p:cNvPr>
          <p:cNvSpPr/>
          <p:nvPr/>
        </p:nvSpPr>
        <p:spPr>
          <a:xfrm>
            <a:off x="5441765" y="4689575"/>
            <a:ext cx="2978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4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/>
              <a:t> Total thermal conductivity </a:t>
            </a:r>
          </a:p>
          <a:p>
            <a:pPr algn="just"/>
            <a:r>
              <a:rPr lang="en-U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4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/>
              <a:t>    electronic thermal conductivity.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60EAF-CE82-4725-922C-53239D598627}"/>
              </a:ext>
            </a:extLst>
          </p:cNvPr>
          <p:cNvSpPr/>
          <p:nvPr/>
        </p:nvSpPr>
        <p:spPr>
          <a:xfrm>
            <a:off x="5054321" y="1478915"/>
            <a:ext cx="387444" cy="27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A25FAC84-DCAA-FE4A-99CF-10D74EB69C6E}"/>
              </a:ext>
            </a:extLst>
          </p:cNvPr>
          <p:cNvSpPr txBox="1"/>
          <p:nvPr/>
        </p:nvSpPr>
        <p:spPr>
          <a:xfrm>
            <a:off x="5589024" y="6328318"/>
            <a:ext cx="245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Lee, S., </a:t>
            </a:r>
            <a:r>
              <a:rPr kumimoji="1" lang="en-US" altLang="zh-CN" sz="1400" i="1" dirty="0"/>
              <a:t>Science 35</a:t>
            </a:r>
            <a:r>
              <a:rPr kumimoji="1" lang="en-US" altLang="zh-CN" sz="1400" dirty="0"/>
              <a:t>5, 371 (2017)</a:t>
            </a:r>
            <a:endParaRPr kumimoji="1" lang="zh-CN" altLang="en-US" sz="1400" dirty="0"/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D173425C-406E-2C4A-A6FA-CBD9C912AE4E}"/>
              </a:ext>
            </a:extLst>
          </p:cNvPr>
          <p:cNvSpPr txBox="1"/>
          <p:nvPr/>
        </p:nvSpPr>
        <p:spPr>
          <a:xfrm>
            <a:off x="338614" y="6323480"/>
            <a:ext cx="327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Zhang, Y., </a:t>
            </a:r>
            <a:r>
              <a:rPr kumimoji="1" lang="en-US" altLang="zh-CN" sz="1400" i="1" dirty="0"/>
              <a:t>J. Mater. Chem. A 7</a:t>
            </a:r>
            <a:r>
              <a:rPr kumimoji="1" lang="en-US" altLang="zh-CN" sz="1400" dirty="0"/>
              <a:t>, 8521 (2019)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8169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288"/>
            <a:ext cx="8229600" cy="1143000"/>
          </a:xfrm>
        </p:spPr>
        <p:txBody>
          <a:bodyPr/>
          <a:lstStyle/>
          <a:p>
            <a:r>
              <a:rPr lang="en-US" sz="4000" dirty="0"/>
              <a:t>BNL MeV-Ultrafast Electron Diffraction</a:t>
            </a: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440079" y="158462"/>
            <a:ext cx="4086921" cy="6954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4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14007" r="11163" b="14891"/>
          <a:stretch/>
        </p:blipFill>
        <p:spPr>
          <a:xfrm>
            <a:off x="3798116" y="3983893"/>
            <a:ext cx="1107609" cy="104025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100000">
            <a:off x="4972997" y="1808859"/>
            <a:ext cx="750297" cy="859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F852889-AB14-48B6-BF82-C2653F8B18F6}"/>
              </a:ext>
            </a:extLst>
          </p:cNvPr>
          <p:cNvSpPr/>
          <p:nvPr/>
        </p:nvSpPr>
        <p:spPr>
          <a:xfrm>
            <a:off x="549620" y="5700492"/>
            <a:ext cx="2819400" cy="3566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49">
            <a:extLst>
              <a:ext uri="{FF2B5EF4-FFF2-40B4-BE49-F238E27FC236}">
                <a16:creationId xmlns:a16="http://schemas.microsoft.com/office/drawing/2014/main" id="{EDB47DCD-A469-4996-8A67-BCECF261D0B5}"/>
              </a:ext>
            </a:extLst>
          </p:cNvPr>
          <p:cNvSpPr/>
          <p:nvPr/>
        </p:nvSpPr>
        <p:spPr>
          <a:xfrm>
            <a:off x="3597620" y="5704009"/>
            <a:ext cx="2114040" cy="3566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50">
            <a:extLst>
              <a:ext uri="{FF2B5EF4-FFF2-40B4-BE49-F238E27FC236}">
                <a16:creationId xmlns:a16="http://schemas.microsoft.com/office/drawing/2014/main" id="{53603D6F-33B5-48AD-9C1D-AD61013FECCB}"/>
              </a:ext>
            </a:extLst>
          </p:cNvPr>
          <p:cNvSpPr/>
          <p:nvPr/>
        </p:nvSpPr>
        <p:spPr>
          <a:xfrm>
            <a:off x="5963363" y="5697850"/>
            <a:ext cx="2560320" cy="3522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F2D398F-6BA0-4959-B35C-B44EB96E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20" y="5715000"/>
            <a:ext cx="2819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latin typeface="+mj-lt"/>
              </a:rPr>
              <a:t>Acceleration voltage = 2.8 MeV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E1C8134-BBEB-42C0-A64A-A348F30BA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620" y="5714642"/>
            <a:ext cx="211404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latin typeface="+mj-lt"/>
              </a:rPr>
              <a:t>10</a:t>
            </a:r>
            <a:r>
              <a:rPr lang="en-US" altLang="en-US" sz="1600" b="1" baseline="30000" dirty="0">
                <a:latin typeface="+mj-lt"/>
              </a:rPr>
              <a:t>6</a:t>
            </a:r>
            <a:r>
              <a:rPr lang="en-US" altLang="en-US" sz="1600" b="1" dirty="0">
                <a:latin typeface="+mj-lt"/>
              </a:rPr>
              <a:t> electrons per pulse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EBE3EA6-F875-4EF0-B6C3-B7FCF20BF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820" y="5697850"/>
            <a:ext cx="2622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latin typeface="+mj-lt"/>
              </a:rPr>
              <a:t>Temporal resolution ~ 180 fs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4DA9B0-C34E-9645-8A73-94AC167E6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62" y="3953818"/>
            <a:ext cx="1149174" cy="11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0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597BB15-D562-B443-A7F0-DAEC24A18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5" y="15867"/>
            <a:ext cx="9138415" cy="1143000"/>
          </a:xfrm>
        </p:spPr>
        <p:txBody>
          <a:bodyPr>
            <a:noAutofit/>
          </a:bodyPr>
          <a:lstStyle/>
          <a:p>
            <a:r>
              <a:rPr lang="en-US" sz="4000" dirty="0"/>
              <a:t>Sample preparation/TEM characterization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F42512-6872-E24E-AF02-1715976A68FD}"/>
              </a:ext>
            </a:extLst>
          </p:cNvPr>
          <p:cNvGrpSpPr/>
          <p:nvPr/>
        </p:nvGrpSpPr>
        <p:grpSpPr>
          <a:xfrm>
            <a:off x="442076" y="1386037"/>
            <a:ext cx="7941519" cy="4851125"/>
            <a:chOff x="596082" y="1630227"/>
            <a:chExt cx="7239343" cy="452840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A19854-DC93-D34C-BA30-ACC8A5E9E480}"/>
                </a:ext>
              </a:extLst>
            </p:cNvPr>
            <p:cNvGrpSpPr/>
            <p:nvPr/>
          </p:nvGrpSpPr>
          <p:grpSpPr>
            <a:xfrm>
              <a:off x="596082" y="1630227"/>
              <a:ext cx="7239343" cy="4528404"/>
              <a:chOff x="794776" y="1030646"/>
              <a:chExt cx="9652466" cy="6037873"/>
            </a:xfrm>
          </p:grpSpPr>
          <p:pic>
            <p:nvPicPr>
              <p:cNvPr id="18" name="Picture 17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EDB7AFE4-E160-4446-BFF0-7C9F99FA88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082" t="28623" r="26977" b="29236"/>
              <a:stretch/>
            </p:blipFill>
            <p:spPr>
              <a:xfrm>
                <a:off x="4333919" y="1031556"/>
                <a:ext cx="2779071" cy="2778159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D0C440E-0FC0-8741-8DF5-A7EF2C393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76" y="4281339"/>
                <a:ext cx="3026586" cy="2787180"/>
              </a:xfrm>
              <a:prstGeom prst="rect">
                <a:avLst/>
              </a:prstGeom>
            </p:spPr>
          </p:pic>
          <p:pic>
            <p:nvPicPr>
              <p:cNvPr id="9" name="Picture 4" descr="9cddf45e-c56d-472b-8877-4811b05cf08d@namprd09">
                <a:extLst>
                  <a:ext uri="{FF2B5EF4-FFF2-40B4-BE49-F238E27FC236}">
                    <a16:creationId xmlns:a16="http://schemas.microsoft.com/office/drawing/2014/main" id="{1DD92E8D-D699-204A-A14D-8AE0F0A20B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90" t="31601" r="26394" b="7489"/>
              <a:stretch/>
            </p:blipFill>
            <p:spPr bwMode="auto">
              <a:xfrm>
                <a:off x="794776" y="1035067"/>
                <a:ext cx="3026586" cy="2787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48E7B5-787E-CF42-9859-6AB9CD7F43A1}"/>
                  </a:ext>
                </a:extLst>
              </p:cNvPr>
              <p:cNvSpPr txBox="1"/>
              <p:nvPr/>
            </p:nvSpPr>
            <p:spPr>
              <a:xfrm>
                <a:off x="875999" y="4354447"/>
                <a:ext cx="502701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FIB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868437-9D6B-2C42-A26A-95295C454F80}"/>
                  </a:ext>
                </a:extLst>
              </p:cNvPr>
              <p:cNvSpPr txBox="1"/>
              <p:nvPr/>
            </p:nvSpPr>
            <p:spPr>
              <a:xfrm>
                <a:off x="4423364" y="1150082"/>
                <a:ext cx="1808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Monoclinic (300 K)</a:t>
                </a:r>
              </a:p>
            </p:txBody>
          </p:sp>
          <p:pic>
            <p:nvPicPr>
              <p:cNvPr id="6" name="Picture 5" descr="A picture containing star, person, dark, photo&#10;&#10;Description automatically generated">
                <a:extLst>
                  <a:ext uri="{FF2B5EF4-FFF2-40B4-BE49-F238E27FC236}">
                    <a16:creationId xmlns:a16="http://schemas.microsoft.com/office/drawing/2014/main" id="{C703E821-1A0A-8E42-ACBB-EB4561DA0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8176" y="1030646"/>
                <a:ext cx="2779066" cy="277906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C46BA8-5781-2F45-B471-EB8A25E02781}"/>
                  </a:ext>
                </a:extLst>
              </p:cNvPr>
              <p:cNvSpPr txBox="1"/>
              <p:nvPr/>
            </p:nvSpPr>
            <p:spPr>
              <a:xfrm>
                <a:off x="7899498" y="1102225"/>
                <a:ext cx="13683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Rutile (350 K)</a:t>
                </a: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64C25D-F0B5-7D47-9047-C5CDCF4D5860}"/>
                </a:ext>
              </a:extLst>
            </p:cNvPr>
            <p:cNvSpPr/>
            <p:nvPr/>
          </p:nvSpPr>
          <p:spPr>
            <a:xfrm>
              <a:off x="2170855" y="1719804"/>
              <a:ext cx="7244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bulk VO</a:t>
              </a:r>
              <a:r>
                <a:rPr lang="en-US" sz="1200" baseline="-250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2</a:t>
              </a:r>
              <a:endParaRPr lang="en-US" sz="1200" dirty="0">
                <a:solidFill>
                  <a:schemeClr val="bg1"/>
                </a:solidFill>
                <a:highlight>
                  <a:srgbClr val="000000"/>
                </a:highlight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B9ED955-0ABC-454F-B37C-2DB083C88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766" y="4265140"/>
            <a:ext cx="4313340" cy="224189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835EFF-C1AE-6648-A369-805280C9A041}"/>
              </a:ext>
            </a:extLst>
          </p:cNvPr>
          <p:cNvCxnSpPr>
            <a:cxnSpLocks/>
          </p:cNvCxnSpPr>
          <p:nvPr/>
        </p:nvCxnSpPr>
        <p:spPr>
          <a:xfrm>
            <a:off x="4995512" y="4265140"/>
            <a:ext cx="413886" cy="304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34C17D1-ACD4-F343-A447-485FF6ADE65B}"/>
              </a:ext>
            </a:extLst>
          </p:cNvPr>
          <p:cNvCxnSpPr>
            <a:cxnSpLocks/>
          </p:cNvCxnSpPr>
          <p:nvPr/>
        </p:nvCxnSpPr>
        <p:spPr>
          <a:xfrm>
            <a:off x="4793381" y="4570051"/>
            <a:ext cx="499109" cy="134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5A9EA22-ACAE-914C-8E96-85E3711F0ECF}"/>
              </a:ext>
            </a:extLst>
          </p:cNvPr>
          <p:cNvCxnSpPr>
            <a:cxnSpLocks/>
          </p:cNvCxnSpPr>
          <p:nvPr/>
        </p:nvCxnSpPr>
        <p:spPr>
          <a:xfrm>
            <a:off x="4726003" y="4856457"/>
            <a:ext cx="566487" cy="270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8346843-DA87-3947-AFF5-C126426D994A}"/>
              </a:ext>
            </a:extLst>
          </p:cNvPr>
          <p:cNvSpPr txBox="1"/>
          <p:nvPr/>
        </p:nvSpPr>
        <p:spPr>
          <a:xfrm>
            <a:off x="3519848" y="3976136"/>
            <a:ext cx="1629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Vanadium (Monoclinic)</a:t>
            </a:r>
          </a:p>
          <a:p>
            <a:endParaRPr lang="en-US" sz="1200" dirty="0"/>
          </a:p>
          <a:p>
            <a:r>
              <a:rPr lang="en-US" sz="1200" dirty="0"/>
              <a:t>Vanadium (Rutile)</a:t>
            </a:r>
          </a:p>
          <a:p>
            <a:endParaRPr lang="en-US" sz="1200" dirty="0"/>
          </a:p>
          <a:p>
            <a:r>
              <a:rPr lang="en-US" sz="1200" dirty="0"/>
              <a:t>                 Oxygen</a:t>
            </a:r>
          </a:p>
        </p:txBody>
      </p:sp>
    </p:spTree>
    <p:extLst>
      <p:ext uri="{BB962C8B-B14F-4D97-AF65-F5344CB8AC3E}">
        <p14:creationId xmlns:p14="http://schemas.microsoft.com/office/powerpoint/2010/main" val="169501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BD02-74E0-3946-851F-72DF4AE7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4" y="0"/>
            <a:ext cx="8493732" cy="1143000"/>
          </a:xfrm>
        </p:spPr>
        <p:txBody>
          <a:bodyPr>
            <a:noAutofit/>
          </a:bodyPr>
          <a:lstStyle/>
          <a:p>
            <a:r>
              <a:rPr lang="en-US" sz="3600" dirty="0"/>
              <a:t>UED study of photoinduced phase transition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A70537-551C-0040-8344-58011C6702C6}"/>
              </a:ext>
            </a:extLst>
          </p:cNvPr>
          <p:cNvGrpSpPr/>
          <p:nvPr/>
        </p:nvGrpSpPr>
        <p:grpSpPr>
          <a:xfrm>
            <a:off x="4255981" y="1585684"/>
            <a:ext cx="2014083" cy="1851709"/>
            <a:chOff x="3737341" y="1379760"/>
            <a:chExt cx="2130400" cy="20300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566B43-B2FE-3740-94B7-A26E8276C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451"/>
            <a:stretch/>
          </p:blipFill>
          <p:spPr>
            <a:xfrm>
              <a:off x="3737341" y="1379760"/>
              <a:ext cx="2057400" cy="20069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00CC0A-FA4A-7B4F-8382-EE5888251A23}"/>
                </a:ext>
              </a:extLst>
            </p:cNvPr>
            <p:cNvSpPr txBox="1"/>
            <p:nvPr/>
          </p:nvSpPr>
          <p:spPr>
            <a:xfrm>
              <a:off x="4779170" y="2750687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002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D0B2C8-563A-9F4E-A659-C213E3016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4206" y="2735401"/>
              <a:ext cx="0" cy="102870"/>
            </a:xfrm>
            <a:prstGeom prst="straightConnector1">
              <a:avLst/>
            </a:prstGeom>
            <a:ln>
              <a:solidFill>
                <a:srgbClr val="1DCD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5C433D-606A-124F-AED0-D3243B2B4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6596" y="2496139"/>
              <a:ext cx="0" cy="102870"/>
            </a:xfrm>
            <a:prstGeom prst="straightConnector1">
              <a:avLst/>
            </a:prstGeom>
            <a:ln>
              <a:solidFill>
                <a:srgbClr val="1DCD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5209B5-13DD-BA4E-96E3-9F4FAE66C5F0}"/>
                </a:ext>
              </a:extLst>
            </p:cNvPr>
            <p:cNvSpPr txBox="1"/>
            <p:nvPr/>
          </p:nvSpPr>
          <p:spPr>
            <a:xfrm>
              <a:off x="4886220" y="2307152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200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286CA1-AE03-BE4D-A0DF-B66357572196}"/>
                </a:ext>
              </a:extLst>
            </p:cNvPr>
            <p:cNvSpPr txBox="1"/>
            <p:nvPr/>
          </p:nvSpPr>
          <p:spPr>
            <a:xfrm>
              <a:off x="5312440" y="2534897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300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F7E6EB6-CFB2-2143-85FF-16E9F193E7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4713" y="2605334"/>
              <a:ext cx="0" cy="1028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23A012-BA4D-8645-9A56-B7B24F63E2DA}"/>
                </a:ext>
              </a:extLst>
            </p:cNvPr>
            <p:cNvSpPr txBox="1"/>
            <p:nvPr/>
          </p:nvSpPr>
          <p:spPr>
            <a:xfrm>
              <a:off x="5439345" y="2205477"/>
              <a:ext cx="4187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 40-2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77F52F8-CF14-DC48-9B67-53F5AAC8BF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5203" y="2267539"/>
              <a:ext cx="0" cy="102870"/>
            </a:xfrm>
            <a:prstGeom prst="straightConnector1">
              <a:avLst/>
            </a:prstGeom>
            <a:ln>
              <a:solidFill>
                <a:srgbClr val="1DCD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E29743-09B8-ED4B-9A70-EFEA690D22DC}"/>
                </a:ext>
              </a:extLst>
            </p:cNvPr>
            <p:cNvSpPr txBox="1"/>
            <p:nvPr/>
          </p:nvSpPr>
          <p:spPr>
            <a:xfrm>
              <a:off x="4975337" y="1867975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20-2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E910D49-A27C-4540-AFE2-07303B51EA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3248" y="2037034"/>
              <a:ext cx="0" cy="102870"/>
            </a:xfrm>
            <a:prstGeom prst="straightConnector1">
              <a:avLst/>
            </a:prstGeom>
            <a:ln>
              <a:solidFill>
                <a:srgbClr val="1DCD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F95F84-F019-3F4B-878C-4B3C02E00F9F}"/>
                </a:ext>
              </a:extLst>
            </p:cNvPr>
            <p:cNvSpPr txBox="1"/>
            <p:nvPr/>
          </p:nvSpPr>
          <p:spPr>
            <a:xfrm>
              <a:off x="4414561" y="245179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-102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A28A0B-62DE-CC4A-9FF4-D8D6216B0915}"/>
                </a:ext>
              </a:extLst>
            </p:cNvPr>
            <p:cNvSpPr txBox="1"/>
            <p:nvPr/>
          </p:nvSpPr>
          <p:spPr>
            <a:xfrm>
              <a:off x="4202008" y="2324534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-302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F05F4C4-86C7-8148-AB48-1CC248A1A2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9819" y="2381117"/>
              <a:ext cx="0" cy="1028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62D7D1-9DFF-9B44-AF60-753674844A15}"/>
                </a:ext>
              </a:extLst>
            </p:cNvPr>
            <p:cNvSpPr txBox="1"/>
            <p:nvPr/>
          </p:nvSpPr>
          <p:spPr>
            <a:xfrm>
              <a:off x="3844840" y="2500517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-504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D520C2E-B952-D645-BD04-FA22BF9498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6331" y="2597017"/>
              <a:ext cx="0" cy="1028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74A2F4-F316-B940-8463-FD9A784D5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8779" y="3221976"/>
              <a:ext cx="875003" cy="9436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3FB5BB-D149-584E-8E7E-E39C45D5C4F6}"/>
                </a:ext>
              </a:extLst>
            </p:cNvPr>
            <p:cNvSpPr txBox="1"/>
            <p:nvPr/>
          </p:nvSpPr>
          <p:spPr>
            <a:xfrm>
              <a:off x="4064865" y="31266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67A40F-943E-5E42-BB88-11D7F727CDC3}"/>
                </a:ext>
              </a:extLst>
            </p:cNvPr>
            <p:cNvSpPr txBox="1"/>
            <p:nvPr/>
          </p:nvSpPr>
          <p:spPr>
            <a:xfrm>
              <a:off x="5067522" y="313281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2000 a. u.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99C18FB-1035-B142-942E-937F52C41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4948" y="2614907"/>
              <a:ext cx="0" cy="1028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B7D5DD-B577-1D4B-BC29-CDAA4BEAB723}"/>
              </a:ext>
            </a:extLst>
          </p:cNvPr>
          <p:cNvGrpSpPr/>
          <p:nvPr/>
        </p:nvGrpSpPr>
        <p:grpSpPr>
          <a:xfrm>
            <a:off x="6656239" y="1591509"/>
            <a:ext cx="2030561" cy="1855250"/>
            <a:chOff x="4798762" y="2750098"/>
            <a:chExt cx="2863773" cy="271191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673F2F-8DD8-8846-B563-53E79FD843EC}"/>
                </a:ext>
              </a:extLst>
            </p:cNvPr>
            <p:cNvSpPr txBox="1"/>
            <p:nvPr/>
          </p:nvSpPr>
          <p:spPr>
            <a:xfrm>
              <a:off x="4960510" y="2955553"/>
              <a:ext cx="51552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(d)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26FED9C-D44C-9A4D-9706-50C298680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773"/>
            <a:stretch/>
          </p:blipFill>
          <p:spPr>
            <a:xfrm>
              <a:off x="4819080" y="2750098"/>
              <a:ext cx="2743200" cy="263970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6E35AB-40F0-844D-BA8B-A93B0F965328}"/>
                </a:ext>
              </a:extLst>
            </p:cNvPr>
            <p:cNvSpPr txBox="1"/>
            <p:nvPr/>
          </p:nvSpPr>
          <p:spPr>
            <a:xfrm>
              <a:off x="4798762" y="5092680"/>
              <a:ext cx="977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-150 </a:t>
              </a:r>
              <a:r>
                <a:rPr lang="en-US" sz="1200" dirty="0" err="1">
                  <a:solidFill>
                    <a:schemeClr val="bg1"/>
                  </a:solidFill>
                </a:rPr>
                <a:t>a.u</a:t>
              </a:r>
              <a:r>
                <a:rPr lang="en-US" sz="1200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AE3B3E-86F1-D341-8DD6-4F7BFA39AFDF}"/>
                </a:ext>
              </a:extLst>
            </p:cNvPr>
            <p:cNvSpPr txBox="1"/>
            <p:nvPr/>
          </p:nvSpPr>
          <p:spPr>
            <a:xfrm>
              <a:off x="6747327" y="5092436"/>
              <a:ext cx="915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200 </a:t>
              </a:r>
              <a:r>
                <a:rPr lang="en-US" sz="1200" dirty="0" err="1">
                  <a:solidFill>
                    <a:schemeClr val="bg1"/>
                  </a:solidFill>
                </a:rPr>
                <a:t>a.u</a:t>
              </a:r>
              <a:r>
                <a:rPr lang="en-US" sz="1200" dirty="0">
                  <a:solidFill>
                    <a:schemeClr val="bg1"/>
                  </a:solidFill>
                </a:rPr>
                <a:t>.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7182F2D-CF95-554B-8F74-C314329FF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6978" y="5236558"/>
              <a:ext cx="1166671" cy="12581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A127A35-3717-C645-A0A5-B929D4974BB3}"/>
                </a:ext>
              </a:extLst>
            </p:cNvPr>
            <p:cNvGrpSpPr/>
            <p:nvPr/>
          </p:nvGrpSpPr>
          <p:grpSpPr>
            <a:xfrm>
              <a:off x="5022093" y="3607577"/>
              <a:ext cx="2126749" cy="1054836"/>
              <a:chOff x="5175214" y="1061784"/>
              <a:chExt cx="2126749" cy="1054836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C707754B-711A-3F41-B5D1-497FB3130D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80633" y="1906580"/>
                <a:ext cx="0" cy="210040"/>
              </a:xfrm>
              <a:prstGeom prst="straightConnector1">
                <a:avLst/>
              </a:prstGeom>
              <a:ln>
                <a:solidFill>
                  <a:srgbClr val="1DCD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DCB5AF4-8071-FD40-A10A-ED27AF310C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7153" y="1658684"/>
                <a:ext cx="0" cy="137160"/>
              </a:xfrm>
              <a:prstGeom prst="straightConnector1">
                <a:avLst/>
              </a:prstGeom>
              <a:ln>
                <a:solidFill>
                  <a:srgbClr val="1DCD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8DFB207-BF51-8C46-A2CA-7117092969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84803" y="1748398"/>
                <a:ext cx="0" cy="2100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EDB3566-12D0-BC41-9929-EF182B5670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1963" y="1384364"/>
                <a:ext cx="0" cy="137160"/>
              </a:xfrm>
              <a:prstGeom prst="straightConnector1">
                <a:avLst/>
              </a:prstGeom>
              <a:ln>
                <a:solidFill>
                  <a:srgbClr val="1DCD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D21C766E-758A-B441-B3D2-F71C3B2A0B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00943" y="1061784"/>
                <a:ext cx="0" cy="137160"/>
              </a:xfrm>
              <a:prstGeom prst="straightConnector1">
                <a:avLst/>
              </a:prstGeom>
              <a:ln>
                <a:solidFill>
                  <a:srgbClr val="1DCD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31434D2-1C34-BA48-96F7-2B0050689A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2562" y="1156544"/>
                <a:ext cx="0" cy="2100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C2A1367-ED67-CB42-BA87-57572F5045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9824" y="1535802"/>
                <a:ext cx="0" cy="1371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3D244ED3-DC4D-F54F-85CE-89D182DE28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75214" y="1752548"/>
                <a:ext cx="0" cy="2100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421D094-161E-AB46-8D94-B7B5995CBE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9011" y="1837248"/>
                <a:ext cx="0" cy="1371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DAEFB9-05EF-4342-B5B2-D9CBFCAB5654}"/>
              </a:ext>
            </a:extLst>
          </p:cNvPr>
          <p:cNvGrpSpPr/>
          <p:nvPr/>
        </p:nvGrpSpPr>
        <p:grpSpPr>
          <a:xfrm>
            <a:off x="198702" y="1639717"/>
            <a:ext cx="3772158" cy="2076934"/>
            <a:chOff x="293308" y="1951206"/>
            <a:chExt cx="3642559" cy="19780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FE7A25-C875-EE4C-8363-4A16AF5BB054}"/>
                </a:ext>
              </a:extLst>
            </p:cNvPr>
            <p:cNvGrpSpPr/>
            <p:nvPr/>
          </p:nvGrpSpPr>
          <p:grpSpPr>
            <a:xfrm>
              <a:off x="373334" y="2077568"/>
              <a:ext cx="3562533" cy="1851660"/>
              <a:chOff x="484526" y="2774250"/>
              <a:chExt cx="4750044" cy="246888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0FBB79F-F0C5-A948-A138-8AA2E8A7D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526" y="2774250"/>
                <a:ext cx="4750044" cy="246888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A81854C-6AEC-8F4B-8993-6337CBDC23C0}"/>
                  </a:ext>
                </a:extLst>
              </p:cNvPr>
              <p:cNvSpPr/>
              <p:nvPr/>
            </p:nvSpPr>
            <p:spPr>
              <a:xfrm>
                <a:off x="2412364" y="2774250"/>
                <a:ext cx="474811" cy="2918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46AC27-5861-564A-B531-098F8D3331A8}"/>
                </a:ext>
              </a:extLst>
            </p:cNvPr>
            <p:cNvGrpSpPr/>
            <p:nvPr/>
          </p:nvGrpSpPr>
          <p:grpSpPr>
            <a:xfrm>
              <a:off x="293308" y="1951206"/>
              <a:ext cx="1097119" cy="449245"/>
              <a:chOff x="707338" y="3172938"/>
              <a:chExt cx="1462824" cy="598993"/>
            </a:xfrm>
            <a:noFill/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92A2A5B-3915-ED47-B940-93E779FD3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8159" y="3243945"/>
                <a:ext cx="695325" cy="438150"/>
              </a:xfrm>
              <a:prstGeom prst="rect">
                <a:avLst/>
              </a:prstGeom>
              <a:grpFill/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E5DD0E-934C-D841-A252-EB63B1E86BCE}"/>
                  </a:ext>
                </a:extLst>
              </p:cNvPr>
              <p:cNvSpPr txBox="1"/>
              <p:nvPr/>
            </p:nvSpPr>
            <p:spPr>
              <a:xfrm>
                <a:off x="1166587" y="3402599"/>
                <a:ext cx="519800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c</a:t>
                </a:r>
                <a:r>
                  <a:rPr lang="en-US" sz="1200" b="1" baseline="-25000" dirty="0"/>
                  <a:t>M1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E730EB-7391-3648-8C4A-121D0ECE684C}"/>
                  </a:ext>
                </a:extLst>
              </p:cNvPr>
              <p:cNvSpPr txBox="1"/>
              <p:nvPr/>
            </p:nvSpPr>
            <p:spPr>
              <a:xfrm>
                <a:off x="1635400" y="3172938"/>
                <a:ext cx="534762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a</a:t>
                </a:r>
                <a:r>
                  <a:rPr lang="en-US" sz="1200" b="1" baseline="-25000" dirty="0"/>
                  <a:t>M1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27C13D-6067-5C44-A3D3-477A4F1C18DA}"/>
                  </a:ext>
                </a:extLst>
              </p:cNvPr>
              <p:cNvSpPr txBox="1"/>
              <p:nvPr/>
            </p:nvSpPr>
            <p:spPr>
              <a:xfrm>
                <a:off x="707338" y="3175906"/>
                <a:ext cx="54544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b</a:t>
                </a:r>
                <a:r>
                  <a:rPr lang="en-US" sz="1200" b="1" baseline="-25000" dirty="0"/>
                  <a:t>M1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C591FF-31CD-7947-B503-424D7A10E18F}"/>
                </a:ext>
              </a:extLst>
            </p:cNvPr>
            <p:cNvSpPr/>
            <p:nvPr/>
          </p:nvSpPr>
          <p:spPr>
            <a:xfrm>
              <a:off x="2556899" y="3663997"/>
              <a:ext cx="331898" cy="2550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2700AE4-F13B-8B4A-9D70-2E79A74DE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7814" y="3758013"/>
              <a:ext cx="103912" cy="65588"/>
            </a:xfrm>
            <a:prstGeom prst="line">
              <a:avLst/>
            </a:prstGeom>
            <a:ln w="15875">
              <a:solidFill>
                <a:schemeClr val="tx1"/>
              </a:solidFill>
              <a:headEnd type="stealth"/>
              <a:tailEnd type="none"/>
            </a:ln>
            <a:effectLst>
              <a:glow rad="254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F770279-FB31-E948-A1D7-43DE8AA1221D}"/>
              </a:ext>
            </a:extLst>
          </p:cNvPr>
          <p:cNvCxnSpPr>
            <a:cxnSpLocks/>
          </p:cNvCxnSpPr>
          <p:nvPr/>
        </p:nvCxnSpPr>
        <p:spPr>
          <a:xfrm flipV="1">
            <a:off x="806698" y="3716652"/>
            <a:ext cx="1707100" cy="677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68CE2D2-9E88-1E44-A233-B17A763A8378}"/>
              </a:ext>
            </a:extLst>
          </p:cNvPr>
          <p:cNvCxnSpPr>
            <a:cxnSpLocks/>
          </p:cNvCxnSpPr>
          <p:nvPr/>
        </p:nvCxnSpPr>
        <p:spPr>
          <a:xfrm flipH="1" flipV="1">
            <a:off x="2884657" y="3737747"/>
            <a:ext cx="632459" cy="656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4E9FF43E-B837-3544-8574-EDD39E6D6AB6}"/>
              </a:ext>
            </a:extLst>
          </p:cNvPr>
          <p:cNvSpPr/>
          <p:nvPr/>
        </p:nvSpPr>
        <p:spPr>
          <a:xfrm>
            <a:off x="4193314" y="1161830"/>
            <a:ext cx="24673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MeV-UED pattern</a:t>
            </a:r>
            <a:br>
              <a:rPr lang="en-US" sz="105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</a:br>
            <a:r>
              <a:rPr lang="en-US" sz="105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before time zero, at 314 K</a:t>
            </a:r>
            <a:endParaRPr lang="en-US" sz="105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669570-B9E4-914C-A9C2-46F7F52121CD}"/>
              </a:ext>
            </a:extLst>
          </p:cNvPr>
          <p:cNvSpPr/>
          <p:nvPr/>
        </p:nvSpPr>
        <p:spPr>
          <a:xfrm>
            <a:off x="6552864" y="1143151"/>
            <a:ext cx="28057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Differentiate the electron diffraction </a:t>
            </a:r>
          </a:p>
          <a:p>
            <a:r>
              <a:rPr lang="en-US" sz="105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at 730 ps</a:t>
            </a:r>
            <a:endParaRPr lang="en-US" sz="1050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9576DF4-B53C-2441-8D6F-2A92B537A91A}"/>
              </a:ext>
            </a:extLst>
          </p:cNvPr>
          <p:cNvGrpSpPr/>
          <p:nvPr/>
        </p:nvGrpSpPr>
        <p:grpSpPr>
          <a:xfrm>
            <a:off x="5299565" y="3549917"/>
            <a:ext cx="1802969" cy="897301"/>
            <a:chOff x="6505625" y="2271196"/>
            <a:chExt cx="2013345" cy="897301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324B885-60EF-2F41-A3D1-9EF9AECFFDDD}"/>
                </a:ext>
              </a:extLst>
            </p:cNvPr>
            <p:cNvCxnSpPr>
              <a:cxnSpLocks/>
            </p:cNvCxnSpPr>
            <p:nvPr/>
          </p:nvCxnSpPr>
          <p:spPr>
            <a:xfrm>
              <a:off x="6516646" y="2876349"/>
              <a:ext cx="0" cy="1837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9BC0D86-0490-0B49-BDA0-AA5E135CE8F9}"/>
                </a:ext>
              </a:extLst>
            </p:cNvPr>
            <p:cNvCxnSpPr>
              <a:cxnSpLocks/>
            </p:cNvCxnSpPr>
            <p:nvPr/>
          </p:nvCxnSpPr>
          <p:spPr>
            <a:xfrm>
              <a:off x="6505625" y="2380070"/>
              <a:ext cx="0" cy="198275"/>
            </a:xfrm>
            <a:prstGeom prst="straightConnector1">
              <a:avLst/>
            </a:prstGeom>
            <a:ln>
              <a:solidFill>
                <a:srgbClr val="1DCD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7EDA13F-F32B-F945-89E3-3C782F800BD9}"/>
                </a:ext>
              </a:extLst>
            </p:cNvPr>
            <p:cNvSpPr/>
            <p:nvPr/>
          </p:nvSpPr>
          <p:spPr>
            <a:xfrm>
              <a:off x="6588942" y="2271196"/>
              <a:ext cx="193002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rPr>
                <a:t>Monoclinic and Rutile phase</a:t>
              </a:r>
            </a:p>
            <a:p>
              <a:r>
                <a:rPr lang="en-US" sz="105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rPr>
                <a:t>h0l with h=2n, </a:t>
              </a:r>
              <a:endParaRPr lang="en-US" sz="105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F8987D3-0CEB-B04E-BAF5-F46A412DD665}"/>
                </a:ext>
              </a:extLst>
            </p:cNvPr>
            <p:cNvSpPr/>
            <p:nvPr/>
          </p:nvSpPr>
          <p:spPr>
            <a:xfrm>
              <a:off x="6626085" y="2752999"/>
              <a:ext cx="157202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rPr>
                <a:t>only Monoclinic phase</a:t>
              </a:r>
            </a:p>
            <a:p>
              <a:r>
                <a:rPr lang="en-US" sz="105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rPr>
                <a:t>h0l with h=2n+1, </a:t>
              </a:r>
              <a:endParaRPr lang="en-US" sz="1050" dirty="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F22A0D9-F0C2-5C4C-99FE-96932CA96DD9}"/>
              </a:ext>
            </a:extLst>
          </p:cNvPr>
          <p:cNvGrpSpPr/>
          <p:nvPr/>
        </p:nvGrpSpPr>
        <p:grpSpPr>
          <a:xfrm>
            <a:off x="806698" y="4405208"/>
            <a:ext cx="2710418" cy="2191535"/>
            <a:chOff x="240045" y="3757099"/>
            <a:chExt cx="3136350" cy="258594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5C025EB-F40C-9F46-AE1A-B2CCB46F3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730"/>
            <a:stretch/>
          </p:blipFill>
          <p:spPr>
            <a:xfrm>
              <a:off x="240045" y="3757099"/>
              <a:ext cx="3136350" cy="25859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6964209E-1FC1-F346-962B-FF65D724FB39}"/>
                </a:ext>
              </a:extLst>
            </p:cNvPr>
            <p:cNvSpPr/>
            <p:nvPr/>
          </p:nvSpPr>
          <p:spPr>
            <a:xfrm>
              <a:off x="941537" y="4422755"/>
              <a:ext cx="1732892" cy="1186315"/>
            </a:xfrm>
            <a:prstGeom prst="parallelogram">
              <a:avLst>
                <a:gd name="adj" fmla="val 6424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B8DC00E-B9BE-2648-9563-DCE594F4D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168" y="4376208"/>
              <a:ext cx="1739006" cy="119738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9043BCB-1102-1D48-9A75-F990374904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296" y="4941080"/>
              <a:ext cx="960409" cy="661288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53768F8-489D-E242-A1BA-447AB78B37E0}"/>
                </a:ext>
              </a:extLst>
            </p:cNvPr>
            <p:cNvSpPr/>
            <p:nvPr/>
          </p:nvSpPr>
          <p:spPr>
            <a:xfrm>
              <a:off x="1542547" y="4115571"/>
              <a:ext cx="268420" cy="376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z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F1B9EBE-4A64-6745-A05E-850284AA2ADC}"/>
                </a:ext>
              </a:extLst>
            </p:cNvPr>
            <p:cNvSpPr/>
            <p:nvPr/>
          </p:nvSpPr>
          <p:spPr>
            <a:xfrm>
              <a:off x="1998352" y="5466685"/>
              <a:ext cx="338961" cy="3557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x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3B915EE-FBF4-B346-9DC4-C3C16FFD61A1}"/>
              </a:ext>
            </a:extLst>
          </p:cNvPr>
          <p:cNvGrpSpPr/>
          <p:nvPr/>
        </p:nvGrpSpPr>
        <p:grpSpPr>
          <a:xfrm>
            <a:off x="3356812" y="4814508"/>
            <a:ext cx="6039853" cy="1007888"/>
            <a:chOff x="3356812" y="4814508"/>
            <a:chExt cx="6039853" cy="10078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14CE023-6514-EE48-BD0C-C77FBEB580F3}"/>
                    </a:ext>
                  </a:extLst>
                </p:cNvPr>
                <p:cNvSpPr/>
                <p:nvPr/>
              </p:nvSpPr>
              <p:spPr>
                <a:xfrm>
                  <a:off x="3517116" y="4993682"/>
                  <a:ext cx="529254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h𝑜𝑙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</m:s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𝑐𝑜𝑠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4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d>
                                          <m:dPr>
                                            <m:ctrlPr>
                                              <a:rPr lang="en-US" sz="1400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en-US" sz="1400" i="1" smtClean="0">
                                                <a:solidFill>
                                                  <a:srgbClr val="F6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sz="1400" i="0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  <m:r>
                                              <a:rPr lang="en-US" sz="140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ex</m:t>
                                    </m:r>
                                    <m:func>
                                      <m:func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i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fName>
                                      <m:e>
                                        <m:r>
                                          <a:rPr lang="en-US" sz="140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</m:e>
                                    </m:func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1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14CE023-6514-EE48-BD0C-C77FBEB580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7116" y="4993682"/>
                  <a:ext cx="5292540" cy="307777"/>
                </a:xfrm>
                <a:prstGeom prst="rect">
                  <a:avLst/>
                </a:prstGeom>
                <a:blipFill>
                  <a:blip r:embed="rId9"/>
                  <a:stretch>
                    <a:fillRect t="-108000" b="-16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A0AFF9F3-765E-F647-BEDA-957BC19C6FB2}"/>
                    </a:ext>
                  </a:extLst>
                </p:cNvPr>
                <p:cNvSpPr/>
                <p:nvPr/>
              </p:nvSpPr>
              <p:spPr>
                <a:xfrm>
                  <a:off x="3356812" y="5302117"/>
                  <a:ext cx="6039853" cy="3177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smtClean="0">
                            <a:latin typeface="Cambria Math" panose="02040503050406030204" pitchFamily="18" charset="0"/>
                          </a:rPr>
                          <m:t>∆</m:t>
                        </m:r>
                        <m:f>
                          <m:fPr>
                            <m:type m:val="lin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den>
                        </m:f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≈−4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𝑡𝑎𝑛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d>
                          <m:dPr>
                            <m:ctrlPr>
                              <a:rPr lang="en-US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1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1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</m:d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A0AFF9F3-765E-F647-BEDA-957BC19C6F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6812" y="5302117"/>
                  <a:ext cx="6039853" cy="317779"/>
                </a:xfrm>
                <a:prstGeom prst="rect">
                  <a:avLst/>
                </a:prstGeom>
                <a:blipFill>
                  <a:blip r:embed="rId10"/>
                  <a:stretch>
                    <a:fillRect t="-96154" b="-15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4F936DD-0C55-0A44-AA91-5954982E488F}"/>
                </a:ext>
              </a:extLst>
            </p:cNvPr>
            <p:cNvSpPr/>
            <p:nvPr/>
          </p:nvSpPr>
          <p:spPr>
            <a:xfrm>
              <a:off x="3942083" y="4814508"/>
              <a:ext cx="4792097" cy="100788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19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B8237-1ED3-A849-B866-8E748C53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Evolution of Individual Bragg Peak intensity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01912-2B5B-694C-8D65-D08B2F806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8150"/>
            <a:ext cx="5959184" cy="45868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29956B-FB91-9F4F-B39B-6E710C5347D1}"/>
              </a:ext>
            </a:extLst>
          </p:cNvPr>
          <p:cNvSpPr/>
          <p:nvPr/>
        </p:nvSpPr>
        <p:spPr>
          <a:xfrm>
            <a:off x="6531429" y="3572692"/>
            <a:ext cx="2442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20 Monoclinic peaks</a:t>
            </a:r>
          </a:p>
          <a:p>
            <a: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20 Rutile peaks</a:t>
            </a:r>
          </a:p>
          <a:p>
            <a: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20 independent equations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1724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BD02-74E0-3946-851F-72DF4AE7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4" y="0"/>
            <a:ext cx="8493732" cy="1143000"/>
          </a:xfrm>
        </p:spPr>
        <p:txBody>
          <a:bodyPr>
            <a:noAutofit/>
          </a:bodyPr>
          <a:lstStyle/>
          <a:p>
            <a:r>
              <a:rPr lang="en-US" sz="3600" dirty="0"/>
              <a:t>Atomic pathway of photoinduced phase transition in VO</a:t>
            </a:r>
            <a:r>
              <a:rPr lang="en-US" sz="3600" baseline="-25000" dirty="0"/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DAEFB9-05EF-4342-B5B2-D9CBFCAB5654}"/>
              </a:ext>
            </a:extLst>
          </p:cNvPr>
          <p:cNvGrpSpPr/>
          <p:nvPr/>
        </p:nvGrpSpPr>
        <p:grpSpPr>
          <a:xfrm>
            <a:off x="527110" y="1397124"/>
            <a:ext cx="3269370" cy="1825705"/>
            <a:chOff x="293308" y="1951206"/>
            <a:chExt cx="3642559" cy="19780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FE7A25-C875-EE4C-8363-4A16AF5BB054}"/>
                </a:ext>
              </a:extLst>
            </p:cNvPr>
            <p:cNvGrpSpPr/>
            <p:nvPr/>
          </p:nvGrpSpPr>
          <p:grpSpPr>
            <a:xfrm>
              <a:off x="373334" y="2077568"/>
              <a:ext cx="3562533" cy="1851660"/>
              <a:chOff x="484526" y="2774250"/>
              <a:chExt cx="4750044" cy="246888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0FBB79F-F0C5-A948-A138-8AA2E8A7D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4526" y="2774250"/>
                <a:ext cx="4750044" cy="246888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A81854C-6AEC-8F4B-8993-6337CBDC23C0}"/>
                  </a:ext>
                </a:extLst>
              </p:cNvPr>
              <p:cNvSpPr/>
              <p:nvPr/>
            </p:nvSpPr>
            <p:spPr>
              <a:xfrm>
                <a:off x="2412364" y="2774250"/>
                <a:ext cx="474811" cy="2918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46AC27-5861-564A-B531-098F8D3331A8}"/>
                </a:ext>
              </a:extLst>
            </p:cNvPr>
            <p:cNvGrpSpPr/>
            <p:nvPr/>
          </p:nvGrpSpPr>
          <p:grpSpPr>
            <a:xfrm>
              <a:off x="293308" y="1951206"/>
              <a:ext cx="1097119" cy="449245"/>
              <a:chOff x="707338" y="3172938"/>
              <a:chExt cx="1462824" cy="598993"/>
            </a:xfrm>
            <a:noFill/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92A2A5B-3915-ED47-B940-93E779FD3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8159" y="3243945"/>
                <a:ext cx="695325" cy="438150"/>
              </a:xfrm>
              <a:prstGeom prst="rect">
                <a:avLst/>
              </a:prstGeom>
              <a:grpFill/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E5DD0E-934C-D841-A252-EB63B1E86BCE}"/>
                  </a:ext>
                </a:extLst>
              </p:cNvPr>
              <p:cNvSpPr txBox="1"/>
              <p:nvPr/>
            </p:nvSpPr>
            <p:spPr>
              <a:xfrm>
                <a:off x="1166587" y="3402599"/>
                <a:ext cx="519800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c</a:t>
                </a:r>
                <a:r>
                  <a:rPr lang="en-US" sz="1200" b="1" baseline="-25000" dirty="0"/>
                  <a:t>M1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E730EB-7391-3648-8C4A-121D0ECE684C}"/>
                  </a:ext>
                </a:extLst>
              </p:cNvPr>
              <p:cNvSpPr txBox="1"/>
              <p:nvPr/>
            </p:nvSpPr>
            <p:spPr>
              <a:xfrm>
                <a:off x="1635400" y="3172938"/>
                <a:ext cx="534762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a</a:t>
                </a:r>
                <a:r>
                  <a:rPr lang="en-US" sz="1200" b="1" baseline="-25000" dirty="0"/>
                  <a:t>M1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27C13D-6067-5C44-A3D3-477A4F1C18DA}"/>
                  </a:ext>
                </a:extLst>
              </p:cNvPr>
              <p:cNvSpPr txBox="1"/>
              <p:nvPr/>
            </p:nvSpPr>
            <p:spPr>
              <a:xfrm>
                <a:off x="707338" y="3175906"/>
                <a:ext cx="54544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b</a:t>
                </a:r>
                <a:r>
                  <a:rPr lang="en-US" sz="1200" b="1" baseline="-25000" dirty="0"/>
                  <a:t>M1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C591FF-31CD-7947-B503-424D7A10E18F}"/>
                </a:ext>
              </a:extLst>
            </p:cNvPr>
            <p:cNvSpPr/>
            <p:nvPr/>
          </p:nvSpPr>
          <p:spPr>
            <a:xfrm>
              <a:off x="2556899" y="3663997"/>
              <a:ext cx="331898" cy="2550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2700AE4-F13B-8B4A-9D70-2E79A74DE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7814" y="3758013"/>
              <a:ext cx="103912" cy="65588"/>
            </a:xfrm>
            <a:prstGeom prst="line">
              <a:avLst/>
            </a:prstGeom>
            <a:ln w="15875">
              <a:solidFill>
                <a:schemeClr val="tx1"/>
              </a:solidFill>
              <a:headEnd type="stealth"/>
              <a:tailEnd type="none"/>
            </a:ln>
            <a:effectLst>
              <a:glow rad="254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F770279-FB31-E948-A1D7-43DE8AA1221D}"/>
              </a:ext>
            </a:extLst>
          </p:cNvPr>
          <p:cNvCxnSpPr>
            <a:cxnSpLocks/>
          </p:cNvCxnSpPr>
          <p:nvPr/>
        </p:nvCxnSpPr>
        <p:spPr>
          <a:xfrm flipV="1">
            <a:off x="488319" y="3222831"/>
            <a:ext cx="2058819" cy="629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68CE2D2-9E88-1E44-A233-B17A763A8378}"/>
              </a:ext>
            </a:extLst>
          </p:cNvPr>
          <p:cNvCxnSpPr>
            <a:cxnSpLocks/>
          </p:cNvCxnSpPr>
          <p:nvPr/>
        </p:nvCxnSpPr>
        <p:spPr>
          <a:xfrm flipH="1" flipV="1">
            <a:off x="2862598" y="3222829"/>
            <a:ext cx="760697" cy="618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45C025EB-F40C-9F46-AE1A-B2CCB46F3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0"/>
          <a:stretch/>
        </p:blipFill>
        <p:spPr>
          <a:xfrm>
            <a:off x="488319" y="3879026"/>
            <a:ext cx="3136350" cy="2585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843DD363-5412-8543-A8E1-29CE12EA8593}"/>
              </a:ext>
            </a:extLst>
          </p:cNvPr>
          <p:cNvSpPr/>
          <p:nvPr/>
        </p:nvSpPr>
        <p:spPr>
          <a:xfrm>
            <a:off x="1728726" y="4730777"/>
            <a:ext cx="268420" cy="253932"/>
          </a:xfrm>
          <a:prstGeom prst="ellipse">
            <a:avLst/>
          </a:prstGeom>
          <a:pattFill prst="smCheck">
            <a:fgClr>
              <a:schemeClr val="accent2"/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6964209E-1FC1-F346-962B-FF65D724FB39}"/>
              </a:ext>
            </a:extLst>
          </p:cNvPr>
          <p:cNvSpPr/>
          <p:nvPr/>
        </p:nvSpPr>
        <p:spPr>
          <a:xfrm>
            <a:off x="1189811" y="4544682"/>
            <a:ext cx="1732892" cy="1186315"/>
          </a:xfrm>
          <a:prstGeom prst="parallelogram">
            <a:avLst>
              <a:gd name="adj" fmla="val 64240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B8DC00E-B9BE-2648-9563-DCE594F4D895}"/>
              </a:ext>
            </a:extLst>
          </p:cNvPr>
          <p:cNvCxnSpPr>
            <a:cxnSpLocks/>
          </p:cNvCxnSpPr>
          <p:nvPr/>
        </p:nvCxnSpPr>
        <p:spPr>
          <a:xfrm flipV="1">
            <a:off x="1227442" y="4498135"/>
            <a:ext cx="1739006" cy="1197387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9043BCB-1102-1D48-9A75-F9903749043A}"/>
              </a:ext>
            </a:extLst>
          </p:cNvPr>
          <p:cNvCxnSpPr>
            <a:cxnSpLocks/>
          </p:cNvCxnSpPr>
          <p:nvPr/>
        </p:nvCxnSpPr>
        <p:spPr>
          <a:xfrm flipV="1">
            <a:off x="1184570" y="5063007"/>
            <a:ext cx="960409" cy="661288"/>
          </a:xfrm>
          <a:prstGeom prst="line">
            <a:avLst/>
          </a:prstGeom>
          <a:ln w="19050">
            <a:solidFill>
              <a:schemeClr val="tx1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653768F8-489D-E242-A1BA-447AB78B37E0}"/>
              </a:ext>
            </a:extLst>
          </p:cNvPr>
          <p:cNvSpPr/>
          <p:nvPr/>
        </p:nvSpPr>
        <p:spPr>
          <a:xfrm>
            <a:off x="1790821" y="4237498"/>
            <a:ext cx="268420" cy="376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F1B9EBE-4A64-6745-A05E-850284AA2ADC}"/>
              </a:ext>
            </a:extLst>
          </p:cNvPr>
          <p:cNvSpPr/>
          <p:nvPr/>
        </p:nvSpPr>
        <p:spPr>
          <a:xfrm>
            <a:off x="2246626" y="5588612"/>
            <a:ext cx="338961" cy="355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x</a:t>
            </a:r>
          </a:p>
        </p:txBody>
      </p:sp>
      <p:sp>
        <p:nvSpPr>
          <p:cNvPr id="61" name="Freeform: Shape 45">
            <a:extLst>
              <a:ext uri="{FF2B5EF4-FFF2-40B4-BE49-F238E27FC236}">
                <a16:creationId xmlns:a16="http://schemas.microsoft.com/office/drawing/2014/main" id="{2B760FA3-C654-8747-A0ED-F4C5E4B8B209}"/>
              </a:ext>
            </a:extLst>
          </p:cNvPr>
          <p:cNvSpPr/>
          <p:nvPr/>
        </p:nvSpPr>
        <p:spPr>
          <a:xfrm rot="19492590">
            <a:off x="1048184" y="5114140"/>
            <a:ext cx="996817" cy="319124"/>
          </a:xfrm>
          <a:custGeom>
            <a:avLst/>
            <a:gdLst>
              <a:gd name="connsiteX0" fmla="*/ 0 w 294640"/>
              <a:gd name="connsiteY0" fmla="*/ 101600 h 101600"/>
              <a:gd name="connsiteX1" fmla="*/ 91440 w 294640"/>
              <a:gd name="connsiteY1" fmla="*/ 96520 h 101600"/>
              <a:gd name="connsiteX2" fmla="*/ 187960 w 294640"/>
              <a:gd name="connsiteY2" fmla="*/ 86360 h 101600"/>
              <a:gd name="connsiteX3" fmla="*/ 294640 w 29464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" h="101600">
                <a:moveTo>
                  <a:pt x="0" y="101600"/>
                </a:moveTo>
                <a:cubicBezTo>
                  <a:pt x="30056" y="100330"/>
                  <a:pt x="60113" y="99060"/>
                  <a:pt x="91440" y="96520"/>
                </a:cubicBezTo>
                <a:cubicBezTo>
                  <a:pt x="122767" y="93980"/>
                  <a:pt x="154093" y="102447"/>
                  <a:pt x="187960" y="86360"/>
                </a:cubicBezTo>
                <a:cubicBezTo>
                  <a:pt x="221827" y="70273"/>
                  <a:pt x="258233" y="35136"/>
                  <a:pt x="29464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17B50CD-E272-F342-B270-372FB700B811}"/>
              </a:ext>
            </a:extLst>
          </p:cNvPr>
          <p:cNvSpPr/>
          <p:nvPr/>
        </p:nvSpPr>
        <p:spPr>
          <a:xfrm>
            <a:off x="1667505" y="5307875"/>
            <a:ext cx="4171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4 ps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2525303-1EE6-F64E-9360-C01A1F069795}"/>
              </a:ext>
            </a:extLst>
          </p:cNvPr>
          <p:cNvGrpSpPr/>
          <p:nvPr/>
        </p:nvGrpSpPr>
        <p:grpSpPr>
          <a:xfrm>
            <a:off x="4600974" y="2412431"/>
            <a:ext cx="3905031" cy="3406280"/>
            <a:chOff x="3314301" y="3341311"/>
            <a:chExt cx="3161771" cy="3093462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642D4BE7-64FB-4A40-8680-8DEC12563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6049" y="3341311"/>
              <a:ext cx="2666893" cy="301752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576F88-0BB9-AB4C-9807-AD473F408165}"/>
                </a:ext>
              </a:extLst>
            </p:cNvPr>
            <p:cNvSpPr txBox="1"/>
            <p:nvPr/>
          </p:nvSpPr>
          <p:spPr>
            <a:xfrm rot="16200000">
              <a:off x="2608659" y="4663605"/>
              <a:ext cx="16882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ym typeface="Symbol" panose="05050102010706020507" pitchFamily="18" charset="2"/>
                </a:rPr>
                <a:t>Normal.  displ. |</a:t>
              </a:r>
              <a:r>
                <a:rPr lang="en-US" sz="1200" dirty="0"/>
                <a:t>z/</a:t>
              </a:r>
              <a:r>
                <a:rPr lang="en-US" sz="1200" dirty="0">
                  <a:sym typeface="Symbol" panose="05050102010706020507" pitchFamily="18" charset="2"/>
                </a:rPr>
                <a:t></a:t>
              </a:r>
              <a:r>
                <a:rPr lang="en-US" sz="1200" dirty="0"/>
                <a:t>z</a:t>
              </a:r>
              <a:r>
                <a:rPr lang="en-US" sz="1200" baseline="-25000" dirty="0"/>
                <a:t>0</a:t>
              </a:r>
              <a:r>
                <a:rPr lang="en-US" sz="1200" dirty="0"/>
                <a:t>|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64C8EF-AA73-B14B-BC1C-273695E5C639}"/>
                </a:ext>
              </a:extLst>
            </p:cNvPr>
            <p:cNvSpPr txBox="1"/>
            <p:nvPr/>
          </p:nvSpPr>
          <p:spPr>
            <a:xfrm>
              <a:off x="5033211" y="6118861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0.05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5EC3FF6-31C8-564A-A3CA-47E7B23B9F07}"/>
                </a:ext>
              </a:extLst>
            </p:cNvPr>
            <p:cNvSpPr txBox="1"/>
            <p:nvPr/>
          </p:nvSpPr>
          <p:spPr>
            <a:xfrm>
              <a:off x="3481449" y="4967634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0.05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9272DE9-5E45-0242-9E78-EE3F6E486C03}"/>
                </a:ext>
              </a:extLst>
            </p:cNvPr>
            <p:cNvSpPr txBox="1"/>
            <p:nvPr/>
          </p:nvSpPr>
          <p:spPr>
            <a:xfrm>
              <a:off x="3552114" y="3898997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0.1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DF700E2-2793-4B43-B9FC-BD96D552427A}"/>
                </a:ext>
              </a:extLst>
            </p:cNvPr>
            <p:cNvSpPr txBox="1"/>
            <p:nvPr/>
          </p:nvSpPr>
          <p:spPr>
            <a:xfrm>
              <a:off x="5715928" y="6157774"/>
              <a:ext cx="760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ym typeface="Symbol" panose="05050102010706020507" pitchFamily="18" charset="2"/>
                </a:rPr>
                <a:t>|x</a:t>
              </a:r>
              <a:r>
                <a:rPr lang="en-US" sz="1200" dirty="0"/>
                <a:t>/</a:t>
              </a:r>
              <a:r>
                <a:rPr lang="en-US" sz="1200" dirty="0">
                  <a:sym typeface="Symbol" panose="05050102010706020507" pitchFamily="18" charset="2"/>
                </a:rPr>
                <a:t>x</a:t>
              </a:r>
              <a:r>
                <a:rPr lang="en-US" sz="1200" baseline="-25000" dirty="0"/>
                <a:t>0</a:t>
              </a:r>
              <a:r>
                <a:rPr lang="en-US" sz="1200" dirty="0"/>
                <a:t>|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F41B8A3-48B1-1D46-8D2E-2EEAC79964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40986" y="4979430"/>
              <a:ext cx="216246" cy="31601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  <a:effectLst>
              <a:glow rad="381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FB62608C-CF0C-E546-9C1C-194096746A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4615" y="5373375"/>
              <a:ext cx="377871" cy="316408"/>
            </a:xfrm>
            <a:prstGeom prst="straightConnector1">
              <a:avLst/>
            </a:prstGeom>
            <a:ln w="12700">
              <a:solidFill>
                <a:srgbClr val="0000FF"/>
              </a:solidFill>
              <a:headEnd type="none"/>
              <a:tailEnd type="stealth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69CEAC7-6C46-674A-8D30-099E082327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7640" y="5706292"/>
              <a:ext cx="253431" cy="282325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tailEnd type="stealth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CB09296-F9A6-B54F-BB94-C7EBC308D022}"/>
                </a:ext>
              </a:extLst>
            </p:cNvPr>
            <p:cNvSpPr txBox="1"/>
            <p:nvPr/>
          </p:nvSpPr>
          <p:spPr>
            <a:xfrm>
              <a:off x="4404848" y="5880775"/>
              <a:ext cx="4387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4 ps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30A552C-F614-CD45-BF5C-552CA48B0255}"/>
                </a:ext>
              </a:extLst>
            </p:cNvPr>
            <p:cNvSpPr txBox="1"/>
            <p:nvPr/>
          </p:nvSpPr>
          <p:spPr>
            <a:xfrm>
              <a:off x="4985458" y="5574817"/>
              <a:ext cx="4387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4 ps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46084FA-DD87-F34D-9551-8D4F18C342FB}"/>
                </a:ext>
              </a:extLst>
            </p:cNvPr>
            <p:cNvSpPr txBox="1"/>
            <p:nvPr/>
          </p:nvSpPr>
          <p:spPr>
            <a:xfrm>
              <a:off x="5381981" y="5165905"/>
              <a:ext cx="4387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4 ps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E91BE016-069A-2A42-BAD0-DC515D7D5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803" y="4588933"/>
              <a:ext cx="2089197" cy="156949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166F1E2-3AEC-AB41-897E-22F046D93068}"/>
                </a:ext>
              </a:extLst>
            </p:cNvPr>
            <p:cNvSpPr txBox="1"/>
            <p:nvPr/>
          </p:nvSpPr>
          <p:spPr>
            <a:xfrm>
              <a:off x="4268485" y="6118860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0.025</a:t>
              </a:r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918B33C2-E55E-D746-B351-FA9008637137}"/>
              </a:ext>
            </a:extLst>
          </p:cNvPr>
          <p:cNvSpPr/>
          <p:nvPr/>
        </p:nvSpPr>
        <p:spPr>
          <a:xfrm>
            <a:off x="5044039" y="1672560"/>
            <a:ext cx="3428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Vanadium motion pathway</a:t>
            </a:r>
            <a:endParaRPr lang="en-US" sz="20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416E806-E930-1347-A7DE-0598EDAA27DF}"/>
              </a:ext>
            </a:extLst>
          </p:cNvPr>
          <p:cNvSpPr/>
          <p:nvPr/>
        </p:nvSpPr>
        <p:spPr>
          <a:xfrm>
            <a:off x="6620565" y="2468820"/>
            <a:ext cx="960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16 </a:t>
            </a:r>
            <a:r>
              <a:rPr lang="en-US" sz="1400" dirty="0" err="1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mJ</a:t>
            </a:r>
            <a:r>
              <a:rPr lang="en-US" sz="1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/cm</a:t>
            </a:r>
            <a:r>
              <a:rPr lang="en-US" sz="1400" baseline="300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en-US" sz="14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DDF44EA-EFF8-0C42-A965-D42B7FC8F76A}"/>
              </a:ext>
            </a:extLst>
          </p:cNvPr>
          <p:cNvSpPr/>
          <p:nvPr/>
        </p:nvSpPr>
        <p:spPr>
          <a:xfrm>
            <a:off x="5833409" y="3091953"/>
            <a:ext cx="960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10 </a:t>
            </a:r>
            <a:r>
              <a:rPr lang="en-US" sz="1400" dirty="0" err="1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mJ</a:t>
            </a:r>
            <a:r>
              <a:rPr lang="en-US" sz="1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/cm</a:t>
            </a:r>
            <a:r>
              <a:rPr lang="en-US" sz="1400" baseline="300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en-US" sz="14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DA5E125-8764-AE43-9C4B-BD6F8A2CC340}"/>
              </a:ext>
            </a:extLst>
          </p:cNvPr>
          <p:cNvSpPr/>
          <p:nvPr/>
        </p:nvSpPr>
        <p:spPr>
          <a:xfrm>
            <a:off x="5307873" y="3758313"/>
            <a:ext cx="960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8 </a:t>
            </a:r>
            <a:r>
              <a:rPr lang="en-US" sz="1400" dirty="0" err="1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mJ</a:t>
            </a:r>
            <a:r>
              <a:rPr lang="en-US" sz="1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/cm</a:t>
            </a:r>
            <a:r>
              <a:rPr lang="en-US" sz="1400" baseline="300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66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1" grpId="0" animBg="1"/>
      <p:bldP spid="61" grpId="1" animBg="1"/>
      <p:bldP spid="1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AF34B-6E9A-0C4B-9872-659FEC9C0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UED measurement, 77K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E8A6F-3BE0-964B-88D5-08D494CA4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9520" r="11485" b="5815"/>
          <a:stretch/>
        </p:blipFill>
        <p:spPr>
          <a:xfrm>
            <a:off x="285908" y="2053749"/>
            <a:ext cx="4286092" cy="3432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4FB163-A7D3-724D-B330-36AF6AF37408}"/>
              </a:ext>
            </a:extLst>
          </p:cNvPr>
          <p:cNvSpPr/>
          <p:nvPr/>
        </p:nvSpPr>
        <p:spPr>
          <a:xfrm>
            <a:off x="5136590" y="2973866"/>
            <a:ext cx="246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No phase transition is found </a:t>
            </a:r>
          </a:p>
          <a:p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until pump fluence of 16 </a:t>
            </a:r>
            <a:r>
              <a:rPr lang="en-US" sz="1200" dirty="0" err="1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mJ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/cm</a:t>
            </a:r>
            <a:r>
              <a:rPr lang="en-US" sz="1200" baseline="300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40F50-A629-0E4A-8D62-940DC344937E}"/>
              </a:ext>
            </a:extLst>
          </p:cNvPr>
          <p:cNvSpPr/>
          <p:nvPr/>
        </p:nvSpPr>
        <p:spPr>
          <a:xfrm>
            <a:off x="5136590" y="4158175"/>
            <a:ext cx="3262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Thermal heating matters</a:t>
            </a:r>
          </a:p>
        </p:txBody>
      </p:sp>
    </p:spTree>
    <p:extLst>
      <p:ext uri="{BB962C8B-B14F-4D97-AF65-F5344CB8AC3E}">
        <p14:creationId xmlns:p14="http://schemas.microsoft.com/office/powerpoint/2010/main" val="21362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E047-5CAD-C346-9182-B2A6FAAF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evidence for M2 in phase transition</a:t>
            </a:r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EE81C48-8949-8E4D-886C-4F5FF77E82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52" y="2148233"/>
            <a:ext cx="5383954" cy="3785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1743A-E181-4249-A2DD-8B9E162F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71" y="1606265"/>
            <a:ext cx="2534194" cy="1980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35596-905A-164F-8B75-9238922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79" y="3853155"/>
            <a:ext cx="2361095" cy="23466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8B129E-CDC3-824D-A2E2-CE728E756D79}"/>
              </a:ext>
            </a:extLst>
          </p:cNvPr>
          <p:cNvSpPr/>
          <p:nvPr/>
        </p:nvSpPr>
        <p:spPr>
          <a:xfrm>
            <a:off x="209006" y="640146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latin typeface="AdvOTa9103878"/>
              </a:rPr>
              <a:t>Shao et al. </a:t>
            </a:r>
            <a:r>
              <a:rPr lang="en-US" sz="1200" i="1" dirty="0">
                <a:latin typeface="AdvOTf0bf83d5.I"/>
              </a:rPr>
              <a:t>NPG Asia Materials </a:t>
            </a:r>
            <a:r>
              <a:rPr lang="en-US" sz="1200" i="1" dirty="0">
                <a:latin typeface="AdvOTa9103878"/>
              </a:rPr>
              <a:t>(2018) 10: 581-605 </a:t>
            </a:r>
            <a:endParaRPr lang="en-US" sz="12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FD7C5A-D305-BF42-AD94-D4DB808D45B4}"/>
              </a:ext>
            </a:extLst>
          </p:cNvPr>
          <p:cNvSpPr/>
          <p:nvPr/>
        </p:nvSpPr>
        <p:spPr>
          <a:xfrm>
            <a:off x="3735569" y="1454705"/>
            <a:ext cx="4778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Electron diffraction pattern by UED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3079920"/>
      </p:ext>
    </p:extLst>
  </p:cSld>
  <p:clrMapOvr>
    <a:masterClrMapping/>
  </p:clrMapOvr>
</p:sld>
</file>

<file path=ppt/theme/theme1.xml><?xml version="1.0" encoding="utf-8"?>
<a:theme xmlns:a="http://schemas.openxmlformats.org/drawingml/2006/main" name="Junjie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67989</TotalTime>
  <Words>668</Words>
  <Application>Microsoft Macintosh PowerPoint</Application>
  <PresentationFormat>On-screen Show (4:3)</PresentationFormat>
  <Paragraphs>120</Paragraphs>
  <Slides>14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AdvOTa9103878</vt:lpstr>
      <vt:lpstr>AdvOTf0bf83d5.I</vt:lpstr>
      <vt:lpstr>Brush Script MT Italic</vt:lpstr>
      <vt:lpstr>Arial</vt:lpstr>
      <vt:lpstr>Calibri</vt:lpstr>
      <vt:lpstr>Cambria Math</vt:lpstr>
      <vt:lpstr>Times New Roman</vt:lpstr>
      <vt:lpstr>Junjie</vt:lpstr>
      <vt:lpstr>文档</vt:lpstr>
      <vt:lpstr>UED-301650: UF82  Direct detection of dynamic pathways during photoinduced phase transition in VO2</vt:lpstr>
      <vt:lpstr>Unique optical/electric properties across phase transition in VO2</vt:lpstr>
      <vt:lpstr>BNL MeV-Ultrafast Electron Diffraction</vt:lpstr>
      <vt:lpstr>Sample preparation/TEM characterization</vt:lpstr>
      <vt:lpstr>UED study of photoinduced phase transition</vt:lpstr>
      <vt:lpstr>Evolution of Individual Bragg Peak intensity</vt:lpstr>
      <vt:lpstr>Atomic pathway of photoinduced phase transition in VO2</vt:lpstr>
      <vt:lpstr>UED measurement, 77K</vt:lpstr>
      <vt:lpstr>No evidence for M2 in phase transition</vt:lpstr>
      <vt:lpstr>Density-functional theory (DFT)  Harmonic phonon dispersion calculations </vt:lpstr>
      <vt:lpstr>Summary</vt:lpstr>
      <vt:lpstr>PowerPoint Presentation</vt:lpstr>
      <vt:lpstr>Thermal transport at nanometer</vt:lpstr>
      <vt:lpstr>thermal transport in thermoelectric material Bi2Te3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phase transition and phonon mode</dc:title>
  <dc:creator>office</dc:creator>
  <cp:lastModifiedBy>Microsoft Office User</cp:lastModifiedBy>
  <cp:revision>369</cp:revision>
  <dcterms:created xsi:type="dcterms:W3CDTF">2014-11-18T15:38:02Z</dcterms:created>
  <dcterms:modified xsi:type="dcterms:W3CDTF">2020-12-07T17:17:48Z</dcterms:modified>
</cp:coreProperties>
</file>