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2" r:id="rId5"/>
  </p:sldMasterIdLst>
  <p:notesMasterIdLst>
    <p:notesMasterId r:id="rId61"/>
  </p:notesMasterIdLst>
  <p:sldIdLst>
    <p:sldId id="256" r:id="rId6"/>
    <p:sldId id="333" r:id="rId7"/>
    <p:sldId id="292" r:id="rId8"/>
    <p:sldId id="334" r:id="rId9"/>
    <p:sldId id="285" r:id="rId10"/>
    <p:sldId id="286" r:id="rId11"/>
    <p:sldId id="287" r:id="rId12"/>
    <p:sldId id="289" r:id="rId13"/>
    <p:sldId id="288" r:id="rId14"/>
    <p:sldId id="335" r:id="rId15"/>
    <p:sldId id="293" r:id="rId16"/>
    <p:sldId id="298" r:id="rId17"/>
    <p:sldId id="299" r:id="rId18"/>
    <p:sldId id="300" r:id="rId19"/>
    <p:sldId id="301" r:id="rId20"/>
    <p:sldId id="302" r:id="rId21"/>
    <p:sldId id="303" r:id="rId22"/>
    <p:sldId id="304" r:id="rId23"/>
    <p:sldId id="306" r:id="rId24"/>
    <p:sldId id="307" r:id="rId25"/>
    <p:sldId id="308" r:id="rId26"/>
    <p:sldId id="342" r:id="rId27"/>
    <p:sldId id="337" r:id="rId28"/>
    <p:sldId id="295" r:id="rId29"/>
    <p:sldId id="309" r:id="rId30"/>
    <p:sldId id="310" r:id="rId31"/>
    <p:sldId id="311" r:id="rId32"/>
    <p:sldId id="312" r:id="rId33"/>
    <p:sldId id="313" r:id="rId34"/>
    <p:sldId id="339" r:id="rId35"/>
    <p:sldId id="314" r:id="rId36"/>
    <p:sldId id="343" r:id="rId37"/>
    <p:sldId id="338" r:id="rId38"/>
    <p:sldId id="315" r:id="rId39"/>
    <p:sldId id="321" r:id="rId40"/>
    <p:sldId id="322" r:id="rId41"/>
    <p:sldId id="323" r:id="rId42"/>
    <p:sldId id="325" r:id="rId43"/>
    <p:sldId id="324" r:id="rId44"/>
    <p:sldId id="319" r:id="rId45"/>
    <p:sldId id="327" r:id="rId46"/>
    <p:sldId id="329" r:id="rId47"/>
    <p:sldId id="328" r:id="rId48"/>
    <p:sldId id="330" r:id="rId49"/>
    <p:sldId id="332" r:id="rId50"/>
    <p:sldId id="331" r:id="rId51"/>
    <p:sldId id="344" r:id="rId52"/>
    <p:sldId id="345" r:id="rId53"/>
    <p:sldId id="326" r:id="rId54"/>
    <p:sldId id="350" r:id="rId55"/>
    <p:sldId id="349" r:id="rId56"/>
    <p:sldId id="348" r:id="rId57"/>
    <p:sldId id="346" r:id="rId58"/>
    <p:sldId id="347" r:id="rId59"/>
    <p:sldId id="29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51"/>
    <p:restoredTop sz="95082"/>
  </p:normalViewPr>
  <p:slideViewPr>
    <p:cSldViewPr snapToGrid="0" snapToObjects="1">
      <p:cViewPr>
        <p:scale>
          <a:sx n="97" d="100"/>
          <a:sy n="97"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5286D-D876-964C-BE54-101C473CCF69}"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FE4EC-280C-6E45-85CC-98C7F6623B6A}" type="slidenum">
              <a:rPr lang="en-US" smtClean="0"/>
              <a:t>‹#›</a:t>
            </a:fld>
            <a:endParaRPr lang="en-US"/>
          </a:p>
        </p:txBody>
      </p:sp>
    </p:spTree>
    <p:extLst>
      <p:ext uri="{BB962C8B-B14F-4D97-AF65-F5344CB8AC3E}">
        <p14:creationId xmlns:p14="http://schemas.microsoft.com/office/powerpoint/2010/main" val="190901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6</a:t>
            </a:fld>
            <a:endParaRPr lang="en-US"/>
          </a:p>
        </p:txBody>
      </p:sp>
    </p:spTree>
    <p:extLst>
      <p:ext uri="{BB962C8B-B14F-4D97-AF65-F5344CB8AC3E}">
        <p14:creationId xmlns:p14="http://schemas.microsoft.com/office/powerpoint/2010/main" val="1585153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Development of these methods may in turn give rise to fundamentally new technological approaches with potentially transformative ramifications. </a:t>
            </a:r>
            <a:endParaRPr lang="en-US" dirty="0"/>
          </a:p>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40</a:t>
            </a:fld>
            <a:endParaRPr lang="en-US"/>
          </a:p>
        </p:txBody>
      </p:sp>
    </p:spTree>
    <p:extLst>
      <p:ext uri="{BB962C8B-B14F-4D97-AF65-F5344CB8AC3E}">
        <p14:creationId xmlns:p14="http://schemas.microsoft.com/office/powerpoint/2010/main" val="361376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Development of these methods may in turn give rise to fundamentally new technological approaches with potentially transformative ramifications. </a:t>
            </a:r>
            <a:endParaRPr lang="en-US" dirty="0"/>
          </a:p>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41</a:t>
            </a:fld>
            <a:endParaRPr lang="en-US"/>
          </a:p>
        </p:txBody>
      </p:sp>
    </p:spTree>
    <p:extLst>
      <p:ext uri="{BB962C8B-B14F-4D97-AF65-F5344CB8AC3E}">
        <p14:creationId xmlns:p14="http://schemas.microsoft.com/office/powerpoint/2010/main" val="64032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Development of these methods may in turn give rise to fundamentally new technological approaches with potentially transformative ramifications. </a:t>
            </a:r>
            <a:endParaRPr lang="en-US" dirty="0"/>
          </a:p>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42</a:t>
            </a:fld>
            <a:endParaRPr lang="en-US"/>
          </a:p>
        </p:txBody>
      </p:sp>
    </p:spTree>
    <p:extLst>
      <p:ext uri="{BB962C8B-B14F-4D97-AF65-F5344CB8AC3E}">
        <p14:creationId xmlns:p14="http://schemas.microsoft.com/office/powerpoint/2010/main" val="79054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Upgrades: </a:t>
            </a:r>
            <a:r>
              <a:rPr lang="en-US" dirty="0" err="1"/>
              <a:t>mJ</a:t>
            </a:r>
            <a:r>
              <a:rPr lang="en-US" dirty="0"/>
              <a:t> seed pulse, NLPC, gain profile modification to reach 1 ps.  </a:t>
            </a:r>
          </a:p>
        </p:txBody>
      </p:sp>
      <p:sp>
        <p:nvSpPr>
          <p:cNvPr id="4" name="Slide Number Placeholder 3"/>
          <p:cNvSpPr>
            <a:spLocks noGrp="1"/>
          </p:cNvSpPr>
          <p:nvPr>
            <p:ph type="sldNum" sz="quarter" idx="5"/>
          </p:nvPr>
        </p:nvSpPr>
        <p:spPr/>
        <p:txBody>
          <a:bodyPr/>
          <a:lstStyle/>
          <a:p>
            <a:fld id="{E80FE4EC-280C-6E45-85CC-98C7F6623B6A}" type="slidenum">
              <a:rPr lang="en-US" smtClean="0"/>
              <a:t>7</a:t>
            </a:fld>
            <a:endParaRPr lang="en-US"/>
          </a:p>
        </p:txBody>
      </p:sp>
    </p:spTree>
    <p:extLst>
      <p:ext uri="{BB962C8B-B14F-4D97-AF65-F5344CB8AC3E}">
        <p14:creationId xmlns:p14="http://schemas.microsoft.com/office/powerpoint/2010/main" val="334429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PRDs: </a:t>
            </a:r>
            <a:r>
              <a:rPr lang="en-US" sz="1200" kern="1200" dirty="0">
                <a:solidFill>
                  <a:schemeClr val="tx1"/>
                </a:solidFill>
                <a:effectLst/>
                <a:latin typeface="+mn-lt"/>
                <a:ea typeface="+mn-ea"/>
                <a:cs typeface="+mn-cs"/>
              </a:rPr>
              <a:t>Research Areas enabled by the present research infrastructure and near-term upgrade plans at building 820. </a:t>
            </a:r>
            <a:endParaRPr lang="en-US" dirty="0"/>
          </a:p>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8</a:t>
            </a:fld>
            <a:endParaRPr lang="en-US"/>
          </a:p>
        </p:txBody>
      </p:sp>
    </p:spTree>
    <p:extLst>
      <p:ext uri="{BB962C8B-B14F-4D97-AF65-F5344CB8AC3E}">
        <p14:creationId xmlns:p14="http://schemas.microsoft.com/office/powerpoint/2010/main" val="220915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Advantage of gas target: clean source of protons and ions; it can be run at a high-pulse repetition rate, and the density of the plasma can be changed easily in the neighborhood of the critical plasma density </a:t>
            </a:r>
            <a:endParaRPr lang="en-US" dirty="0"/>
          </a:p>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11</a:t>
            </a:fld>
            <a:endParaRPr lang="en-US"/>
          </a:p>
        </p:txBody>
      </p:sp>
    </p:spTree>
    <p:extLst>
      <p:ext uri="{BB962C8B-B14F-4D97-AF65-F5344CB8AC3E}">
        <p14:creationId xmlns:p14="http://schemas.microsoft.com/office/powerpoint/2010/main" val="38637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injection: e-beam; Ionization injection: 2 lasers</a:t>
            </a:r>
          </a:p>
        </p:txBody>
      </p:sp>
      <p:sp>
        <p:nvSpPr>
          <p:cNvPr id="4" name="Slide Number Placeholder 3"/>
          <p:cNvSpPr>
            <a:spLocks noGrp="1"/>
          </p:cNvSpPr>
          <p:nvPr>
            <p:ph type="sldNum" sz="quarter" idx="5"/>
          </p:nvPr>
        </p:nvSpPr>
        <p:spPr/>
        <p:txBody>
          <a:bodyPr/>
          <a:lstStyle/>
          <a:p>
            <a:fld id="{E80FE4EC-280C-6E45-85CC-98C7F6623B6A}" type="slidenum">
              <a:rPr lang="en-US" smtClean="0"/>
              <a:t>14</a:t>
            </a:fld>
            <a:endParaRPr lang="en-US"/>
          </a:p>
        </p:txBody>
      </p:sp>
    </p:spTree>
    <p:extLst>
      <p:ext uri="{BB962C8B-B14F-4D97-AF65-F5344CB8AC3E}">
        <p14:creationId xmlns:p14="http://schemas.microsoft.com/office/powerpoint/2010/main" val="398910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plasma lens and backward Raman amplification, no facility upgrades specifically were requested. Rather, it was emphasized that the development of these technologies at ATF creates an opportunity for developing such novel approaches to focusing and amplification of a high-power LWIR laser, which in turn can only be tested at the ATF CO2. </a:t>
            </a:r>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19</a:t>
            </a:fld>
            <a:endParaRPr lang="en-US"/>
          </a:p>
        </p:txBody>
      </p:sp>
    </p:spTree>
    <p:extLst>
      <p:ext uri="{BB962C8B-B14F-4D97-AF65-F5344CB8AC3E}">
        <p14:creationId xmlns:p14="http://schemas.microsoft.com/office/powerpoint/2010/main" val="380137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number of these diagnostics have been pioneered at ATF.</a:t>
            </a:r>
          </a:p>
        </p:txBody>
      </p:sp>
      <p:sp>
        <p:nvSpPr>
          <p:cNvPr id="4" name="Slide Number Placeholder 3"/>
          <p:cNvSpPr>
            <a:spLocks noGrp="1"/>
          </p:cNvSpPr>
          <p:nvPr>
            <p:ph type="sldNum" sz="quarter" idx="5"/>
          </p:nvPr>
        </p:nvSpPr>
        <p:spPr/>
        <p:txBody>
          <a:bodyPr/>
          <a:lstStyle/>
          <a:p>
            <a:fld id="{E80FE4EC-280C-6E45-85CC-98C7F6623B6A}" type="slidenum">
              <a:rPr lang="en-US" smtClean="0"/>
              <a:t>26</a:t>
            </a:fld>
            <a:endParaRPr lang="en-US"/>
          </a:p>
        </p:txBody>
      </p:sp>
    </p:spTree>
    <p:extLst>
      <p:ext uri="{BB962C8B-B14F-4D97-AF65-F5344CB8AC3E}">
        <p14:creationId xmlns:p14="http://schemas.microsoft.com/office/powerpoint/2010/main" val="1588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FE4EC-280C-6E45-85CC-98C7F6623B6A}" type="slidenum">
              <a:rPr lang="en-US" smtClean="0"/>
              <a:t>27</a:t>
            </a:fld>
            <a:endParaRPr lang="en-US"/>
          </a:p>
        </p:txBody>
      </p:sp>
    </p:spTree>
    <p:extLst>
      <p:ext uri="{BB962C8B-B14F-4D97-AF65-F5344CB8AC3E}">
        <p14:creationId xmlns:p14="http://schemas.microsoft.com/office/powerpoint/2010/main" val="187098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number of these diagnostics have been pioneered at ATF.</a:t>
            </a:r>
          </a:p>
        </p:txBody>
      </p:sp>
      <p:sp>
        <p:nvSpPr>
          <p:cNvPr id="4" name="Slide Number Placeholder 3"/>
          <p:cNvSpPr>
            <a:spLocks noGrp="1"/>
          </p:cNvSpPr>
          <p:nvPr>
            <p:ph type="sldNum" sz="quarter" idx="5"/>
          </p:nvPr>
        </p:nvSpPr>
        <p:spPr/>
        <p:txBody>
          <a:bodyPr/>
          <a:lstStyle/>
          <a:p>
            <a:fld id="{E80FE4EC-280C-6E45-85CC-98C7F6623B6A}" type="slidenum">
              <a:rPr lang="en-US" smtClean="0"/>
              <a:t>31</a:t>
            </a:fld>
            <a:endParaRPr lang="en-US"/>
          </a:p>
        </p:txBody>
      </p:sp>
    </p:spTree>
    <p:extLst>
      <p:ext uri="{BB962C8B-B14F-4D97-AF65-F5344CB8AC3E}">
        <p14:creationId xmlns:p14="http://schemas.microsoft.com/office/powerpoint/2010/main" val="2570988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E0549F39-8F07-C04F-B5B2-DEE24FECB0D0}"/>
              </a:ext>
            </a:extLst>
          </p:cNvPr>
          <p:cNvSpPr txBox="1"/>
          <p:nvPr userDrawn="1"/>
        </p:nvSpPr>
        <p:spPr>
          <a:xfrm>
            <a:off x="464820" y="5245100"/>
            <a:ext cx="8533939" cy="830997"/>
          </a:xfrm>
          <a:prstGeom prst="rect">
            <a:avLst/>
          </a:prstGeom>
          <a:noFill/>
          <a:ln w="19050">
            <a:solidFill>
              <a:schemeClr val="bg1">
                <a:lumMod val="95000"/>
                <a:alpha val="50000"/>
              </a:schemeClr>
            </a:solidFill>
          </a:ln>
          <a:effectLst>
            <a:outerShdw blurRad="50800" dist="38100" dir="2700000" algn="tl" rotWithShape="0">
              <a:prstClr val="black">
                <a:alpha val="40000"/>
              </a:prstClr>
            </a:outerShdw>
          </a:effectLst>
        </p:spPr>
        <p:txBody>
          <a:bodyPr wrap="none" rtlCol="0">
            <a:spAutoFit/>
          </a:bodyPr>
          <a:lstStyle/>
          <a:p>
            <a:r>
              <a:rPr lang="en-US" sz="48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The Accelerator Test Facility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4A2ED85-2D35-054E-81AE-56167DDD0C62}"/>
              </a:ext>
            </a:extLst>
          </p:cNvPr>
          <p:cNvSpPr>
            <a:spLocks noGrp="1"/>
          </p:cNvSpPr>
          <p:nvPr>
            <p:ph type="ftr" sz="quarter" idx="13"/>
          </p:nvPr>
        </p:nvSpPr>
        <p:spPr/>
        <p:txBody>
          <a:bodyPr/>
          <a:lstStyle/>
          <a:p>
            <a:r>
              <a:rPr lang="en-US"/>
              <a:t>ATF Office Hours</a:t>
            </a:r>
            <a:endParaRPr lang="en-US" dirty="0"/>
          </a:p>
        </p:txBody>
      </p:sp>
      <p:cxnSp>
        <p:nvCxnSpPr>
          <p:cNvPr id="7" name="Straight Connector 6">
            <a:extLst>
              <a:ext uri="{FF2B5EF4-FFF2-40B4-BE49-F238E27FC236}">
                <a16:creationId xmlns:a16="http://schemas.microsoft.com/office/drawing/2014/main" id="{C2A43678-8E62-934D-B480-DFC7C3077558}"/>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818262-0151-E741-8E4F-4B8CABA98658}"/>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07FD8D76-417F-074E-8E1B-FD8BB1A1C5F6}"/>
              </a:ext>
            </a:extLst>
          </p:cNvPr>
          <p:cNvSpPr>
            <a:spLocks noGrp="1"/>
          </p:cNvSpPr>
          <p:nvPr>
            <p:ph type="ftr" sz="quarter" idx="13"/>
          </p:nvPr>
        </p:nvSpPr>
        <p:spPr/>
        <p:txBody>
          <a:bodyPr/>
          <a:lstStyle/>
          <a:p>
            <a:r>
              <a:rPr lang="en-US"/>
              <a:t>ATF Office Hours</a:t>
            </a:r>
            <a:endParaRPr lang="en-US" dirty="0"/>
          </a:p>
        </p:txBody>
      </p:sp>
      <p:cxnSp>
        <p:nvCxnSpPr>
          <p:cNvPr id="7" name="Straight Connector 6">
            <a:extLst>
              <a:ext uri="{FF2B5EF4-FFF2-40B4-BE49-F238E27FC236}">
                <a16:creationId xmlns:a16="http://schemas.microsoft.com/office/drawing/2014/main" id="{5F7AE68E-BB69-A34E-8813-7916125324FC}"/>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5FDADF-CAAA-244B-82EA-EAE8E806D8B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E0549F39-8F07-C04F-B5B2-DEE24FECB0D0}"/>
              </a:ext>
            </a:extLst>
          </p:cNvPr>
          <p:cNvSpPr txBox="1"/>
          <p:nvPr userDrawn="1"/>
        </p:nvSpPr>
        <p:spPr>
          <a:xfrm>
            <a:off x="464820" y="5245100"/>
            <a:ext cx="8533939" cy="830997"/>
          </a:xfrm>
          <a:prstGeom prst="rect">
            <a:avLst/>
          </a:prstGeom>
          <a:noFill/>
          <a:ln w="19050">
            <a:solidFill>
              <a:schemeClr val="bg1">
                <a:lumMod val="95000"/>
                <a:alpha val="50000"/>
              </a:schemeClr>
            </a:solidFill>
          </a:ln>
          <a:effectLst>
            <a:outerShdw blurRad="50800" dist="38100" dir="2700000" algn="tl" rotWithShape="0">
              <a:prstClr val="black">
                <a:alpha val="40000"/>
              </a:prstClr>
            </a:outerShdw>
          </a:effectLst>
        </p:spPr>
        <p:txBody>
          <a:bodyPr wrap="none" rtlCol="0">
            <a:spAutoFit/>
          </a:bodyPr>
          <a:lstStyle/>
          <a:p>
            <a:r>
              <a:rPr lang="en-US" sz="4800" b="1" i="1" cap="none" spc="0" dirty="0">
                <a:ln w="13462">
                  <a:solidFill>
                    <a:schemeClr val="bg2"/>
                  </a:solidFill>
                  <a:prstDash val="solid"/>
                </a:ln>
                <a:solidFill>
                  <a:schemeClr val="tx1">
                    <a:lumMod val="85000"/>
                    <a:lumOff val="15000"/>
                  </a:schemeClr>
                </a:solidFill>
                <a:effectLst>
                  <a:outerShdw dist="38100" dir="2700000" algn="bl" rotWithShape="0">
                    <a:schemeClr val="tx1">
                      <a:lumMod val="50000"/>
                      <a:lumOff val="50000"/>
                    </a:schemeClr>
                  </a:outerShdw>
                </a:effectLst>
                <a:latin typeface="+mn-lt"/>
              </a:rPr>
              <a:t>The Accelerator Test Facility</a:t>
            </a:r>
          </a:p>
        </p:txBody>
      </p:sp>
    </p:spTree>
    <p:extLst>
      <p:ext uri="{BB962C8B-B14F-4D97-AF65-F5344CB8AC3E}">
        <p14:creationId xmlns:p14="http://schemas.microsoft.com/office/powerpoint/2010/main" val="1359054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DF4C3C23-1B52-6542-8542-66DBDB450E41}"/>
              </a:ext>
            </a:extLst>
          </p:cNvPr>
          <p:cNvSpPr>
            <a:spLocks noGrp="1"/>
          </p:cNvSpPr>
          <p:nvPr>
            <p:ph type="ftr" sz="quarter" idx="13"/>
          </p:nvPr>
        </p:nvSpPr>
        <p:spPr/>
        <p:txBody>
          <a:bodyPr/>
          <a:lstStyle/>
          <a:p>
            <a:r>
              <a:rPr lang="en-US" dirty="0"/>
              <a:t>2020 ATF User Meeting</a:t>
            </a:r>
          </a:p>
        </p:txBody>
      </p:sp>
      <p:cxnSp>
        <p:nvCxnSpPr>
          <p:cNvPr id="7" name="Straight Connector 6">
            <a:extLst>
              <a:ext uri="{FF2B5EF4-FFF2-40B4-BE49-F238E27FC236}">
                <a16:creationId xmlns:a16="http://schemas.microsoft.com/office/drawing/2014/main" id="{4D438746-1BA3-484F-BEAD-19911BD4CF08}"/>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F5DCDF-3BC7-5044-A699-38AF172C1B6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2370218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A73554B-353A-1E47-8934-58D00AF34C87}"/>
              </a:ext>
            </a:extLst>
          </p:cNvPr>
          <p:cNvSpPr>
            <a:spLocks noGrp="1"/>
          </p:cNvSpPr>
          <p:nvPr>
            <p:ph type="ftr" sz="quarter" idx="13"/>
          </p:nvPr>
        </p:nvSpPr>
        <p:spPr/>
        <p:txBody>
          <a:bodyPr/>
          <a:lstStyle/>
          <a:p>
            <a:r>
              <a:rPr lang="en-US" dirty="0"/>
              <a:t>2020 ATF User Meeting</a:t>
            </a:r>
          </a:p>
        </p:txBody>
      </p:sp>
      <p:cxnSp>
        <p:nvCxnSpPr>
          <p:cNvPr id="7" name="Straight Connector 6">
            <a:extLst>
              <a:ext uri="{FF2B5EF4-FFF2-40B4-BE49-F238E27FC236}">
                <a16:creationId xmlns:a16="http://schemas.microsoft.com/office/drawing/2014/main" id="{3492655A-CAAE-904F-BEF8-4EB0FC3AD4B9}"/>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AC5BF7-A658-2646-9B5F-747C1552E8C6}"/>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95231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2F4FEE5-F840-7840-B9F3-37B052981AFF}"/>
              </a:ext>
            </a:extLst>
          </p:cNvPr>
          <p:cNvSpPr>
            <a:spLocks noGrp="1"/>
          </p:cNvSpPr>
          <p:nvPr>
            <p:ph type="ftr" sz="quarter" idx="13"/>
          </p:nvPr>
        </p:nvSpPr>
        <p:spPr/>
        <p:txBody>
          <a:bodyPr/>
          <a:lstStyle/>
          <a:p>
            <a:r>
              <a:rPr lang="en-US" dirty="0"/>
              <a:t>2020 ATF User Meeting</a:t>
            </a:r>
          </a:p>
        </p:txBody>
      </p:sp>
      <p:cxnSp>
        <p:nvCxnSpPr>
          <p:cNvPr id="10" name="Straight Connector 9">
            <a:extLst>
              <a:ext uri="{FF2B5EF4-FFF2-40B4-BE49-F238E27FC236}">
                <a16:creationId xmlns:a16="http://schemas.microsoft.com/office/drawing/2014/main" id="{8C671CC6-FDAB-5F41-A26C-EB67D4BC825A}"/>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D73A96-5EF1-7F45-B0E0-B39EEB299F22}"/>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455203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6145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7079"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
        <p:nvSpPr>
          <p:cNvPr id="7" name="Footer Placeholder 6">
            <a:extLst>
              <a:ext uri="{FF2B5EF4-FFF2-40B4-BE49-F238E27FC236}">
                <a16:creationId xmlns:a16="http://schemas.microsoft.com/office/drawing/2014/main" id="{CBEA0E7D-1DC7-2D40-BC78-64D01705EAC9}"/>
              </a:ext>
            </a:extLst>
          </p:cNvPr>
          <p:cNvSpPr>
            <a:spLocks noGrp="1"/>
          </p:cNvSpPr>
          <p:nvPr>
            <p:ph type="ftr" sz="quarter" idx="13"/>
          </p:nvPr>
        </p:nvSpPr>
        <p:spPr/>
        <p:txBody>
          <a:bodyPr/>
          <a:lstStyle/>
          <a:p>
            <a:r>
              <a:rPr lang="en-US" dirty="0"/>
              <a:t>2020 ATF User Meeting</a:t>
            </a:r>
          </a:p>
        </p:txBody>
      </p:sp>
      <p:cxnSp>
        <p:nvCxnSpPr>
          <p:cNvPr id="10" name="Straight Connector 9">
            <a:extLst>
              <a:ext uri="{FF2B5EF4-FFF2-40B4-BE49-F238E27FC236}">
                <a16:creationId xmlns:a16="http://schemas.microsoft.com/office/drawing/2014/main" id="{BFCCEA4A-12C4-AC41-A840-5D636BD7C90A}"/>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ED1C5E-C9F8-ED43-A610-D03A83F0459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1426151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
        <p:nvSpPr>
          <p:cNvPr id="3" name="Footer Placeholder 2">
            <a:extLst>
              <a:ext uri="{FF2B5EF4-FFF2-40B4-BE49-F238E27FC236}">
                <a16:creationId xmlns:a16="http://schemas.microsoft.com/office/drawing/2014/main" id="{F4D80B99-3942-E04E-9428-A7DA312933F5}"/>
              </a:ext>
            </a:extLst>
          </p:cNvPr>
          <p:cNvSpPr>
            <a:spLocks noGrp="1"/>
          </p:cNvSpPr>
          <p:nvPr>
            <p:ph type="ftr" sz="quarter" idx="13"/>
          </p:nvPr>
        </p:nvSpPr>
        <p:spPr/>
        <p:txBody>
          <a:bodyPr/>
          <a:lstStyle/>
          <a:p>
            <a:r>
              <a:rPr lang="en-US" dirty="0"/>
              <a:t>2020 ATF User Meeting</a:t>
            </a:r>
          </a:p>
        </p:txBody>
      </p:sp>
      <p:cxnSp>
        <p:nvCxnSpPr>
          <p:cNvPr id="6" name="Straight Connector 5">
            <a:extLst>
              <a:ext uri="{FF2B5EF4-FFF2-40B4-BE49-F238E27FC236}">
                <a16:creationId xmlns:a16="http://schemas.microsoft.com/office/drawing/2014/main" id="{FC24386E-F1AB-C04D-9B89-4ECCFB074347}"/>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127F659-1966-2049-A7C0-8A150F919736}"/>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4104739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Footer Placeholder 1">
            <a:extLst>
              <a:ext uri="{FF2B5EF4-FFF2-40B4-BE49-F238E27FC236}">
                <a16:creationId xmlns:a16="http://schemas.microsoft.com/office/drawing/2014/main" id="{107153A5-3C0E-9948-AF94-C5D9B5955FD8}"/>
              </a:ext>
            </a:extLst>
          </p:cNvPr>
          <p:cNvSpPr>
            <a:spLocks noGrp="1"/>
          </p:cNvSpPr>
          <p:nvPr>
            <p:ph type="ftr" sz="quarter" idx="13"/>
          </p:nvPr>
        </p:nvSpPr>
        <p:spPr/>
        <p:txBody>
          <a:bodyPr/>
          <a:lstStyle/>
          <a:p>
            <a:r>
              <a:rPr lang="en-US" dirty="0"/>
              <a:t>2020 ATF User Meeting</a:t>
            </a:r>
          </a:p>
        </p:txBody>
      </p:sp>
    </p:spTree>
    <p:extLst>
      <p:ext uri="{BB962C8B-B14F-4D97-AF65-F5344CB8AC3E}">
        <p14:creationId xmlns:p14="http://schemas.microsoft.com/office/powerpoint/2010/main" val="201749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AB2CC09-3EA4-3042-81B4-074C77A38F90}"/>
              </a:ext>
            </a:extLst>
          </p:cNvPr>
          <p:cNvSpPr>
            <a:spLocks noGrp="1"/>
          </p:cNvSpPr>
          <p:nvPr>
            <p:ph type="ftr" sz="quarter" idx="13"/>
          </p:nvPr>
        </p:nvSpPr>
        <p:spPr/>
        <p:txBody>
          <a:bodyPr/>
          <a:lstStyle/>
          <a:p>
            <a:r>
              <a:rPr lang="en-US" dirty="0"/>
              <a:t>2020 ATF User Meeting</a:t>
            </a:r>
          </a:p>
        </p:txBody>
      </p:sp>
      <p:cxnSp>
        <p:nvCxnSpPr>
          <p:cNvPr id="8" name="Straight Connector 7">
            <a:extLst>
              <a:ext uri="{FF2B5EF4-FFF2-40B4-BE49-F238E27FC236}">
                <a16:creationId xmlns:a16="http://schemas.microsoft.com/office/drawing/2014/main" id="{CE76E66F-5CDB-4245-8388-12B831026D25}"/>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7F1150-ED76-374C-838B-85C718842D73}"/>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15533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DF4C3C23-1B52-6542-8542-66DBDB450E41}"/>
              </a:ext>
            </a:extLst>
          </p:cNvPr>
          <p:cNvSpPr>
            <a:spLocks noGrp="1"/>
          </p:cNvSpPr>
          <p:nvPr>
            <p:ph type="ftr" sz="quarter" idx="13"/>
          </p:nvPr>
        </p:nvSpPr>
        <p:spPr/>
        <p:txBody>
          <a:bodyPr/>
          <a:lstStyle/>
          <a:p>
            <a:r>
              <a:rPr lang="en-US"/>
              <a:t>ATF Office Hours</a:t>
            </a:r>
            <a:endParaRPr lang="en-US" dirty="0"/>
          </a:p>
        </p:txBody>
      </p:sp>
      <p:cxnSp>
        <p:nvCxnSpPr>
          <p:cNvPr id="7" name="Straight Connector 6">
            <a:extLst>
              <a:ext uri="{FF2B5EF4-FFF2-40B4-BE49-F238E27FC236}">
                <a16:creationId xmlns:a16="http://schemas.microsoft.com/office/drawing/2014/main" id="{4D438746-1BA3-484F-BEAD-19911BD4CF08}"/>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F5DCDF-3BC7-5044-A699-38AF172C1B6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ooter Placeholder 1">
            <a:extLst>
              <a:ext uri="{FF2B5EF4-FFF2-40B4-BE49-F238E27FC236}">
                <a16:creationId xmlns:a16="http://schemas.microsoft.com/office/drawing/2014/main" id="{C71EA52D-CD39-A640-8C89-183891F6AA12}"/>
              </a:ext>
            </a:extLst>
          </p:cNvPr>
          <p:cNvSpPr>
            <a:spLocks noGrp="1"/>
          </p:cNvSpPr>
          <p:nvPr>
            <p:ph type="ftr" sz="quarter" idx="13"/>
          </p:nvPr>
        </p:nvSpPr>
        <p:spPr/>
        <p:txBody>
          <a:bodyPr/>
          <a:lstStyle/>
          <a:p>
            <a:r>
              <a:rPr lang="en-US" dirty="0"/>
              <a:t>2020 ATF User Meeting</a:t>
            </a:r>
          </a:p>
        </p:txBody>
      </p:sp>
      <p:cxnSp>
        <p:nvCxnSpPr>
          <p:cNvPr id="10" name="Straight Connector 9">
            <a:extLst>
              <a:ext uri="{FF2B5EF4-FFF2-40B4-BE49-F238E27FC236}">
                <a16:creationId xmlns:a16="http://schemas.microsoft.com/office/drawing/2014/main" id="{FE319323-2313-1F4E-AB75-E659C0A78B12}"/>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EE8028-208C-A643-834F-29B17B26661D}"/>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2387610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4A2ED85-2D35-054E-81AE-56167DDD0C62}"/>
              </a:ext>
            </a:extLst>
          </p:cNvPr>
          <p:cNvSpPr>
            <a:spLocks noGrp="1"/>
          </p:cNvSpPr>
          <p:nvPr>
            <p:ph type="ftr" sz="quarter" idx="13"/>
          </p:nvPr>
        </p:nvSpPr>
        <p:spPr/>
        <p:txBody>
          <a:bodyPr/>
          <a:lstStyle/>
          <a:p>
            <a:r>
              <a:rPr lang="en-US" dirty="0"/>
              <a:t>2020 ATF User Meeting</a:t>
            </a:r>
          </a:p>
        </p:txBody>
      </p:sp>
      <p:cxnSp>
        <p:nvCxnSpPr>
          <p:cNvPr id="7" name="Straight Connector 6">
            <a:extLst>
              <a:ext uri="{FF2B5EF4-FFF2-40B4-BE49-F238E27FC236}">
                <a16:creationId xmlns:a16="http://schemas.microsoft.com/office/drawing/2014/main" id="{C2A43678-8E62-934D-B480-DFC7C3077558}"/>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818262-0151-E741-8E4F-4B8CABA98658}"/>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1654665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07FD8D76-417F-074E-8E1B-FD8BB1A1C5F6}"/>
              </a:ext>
            </a:extLst>
          </p:cNvPr>
          <p:cNvSpPr>
            <a:spLocks noGrp="1"/>
          </p:cNvSpPr>
          <p:nvPr>
            <p:ph type="ftr" sz="quarter" idx="13"/>
          </p:nvPr>
        </p:nvSpPr>
        <p:spPr/>
        <p:txBody>
          <a:bodyPr/>
          <a:lstStyle/>
          <a:p>
            <a:r>
              <a:rPr lang="en-US" dirty="0"/>
              <a:t>2020 ATF User Meeting</a:t>
            </a:r>
          </a:p>
        </p:txBody>
      </p:sp>
      <p:cxnSp>
        <p:nvCxnSpPr>
          <p:cNvPr id="7" name="Straight Connector 6">
            <a:extLst>
              <a:ext uri="{FF2B5EF4-FFF2-40B4-BE49-F238E27FC236}">
                <a16:creationId xmlns:a16="http://schemas.microsoft.com/office/drawing/2014/main" id="{5F7AE68E-BB69-A34E-8813-7916125324FC}"/>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5FDADF-CAAA-244B-82EA-EAE8E806D8B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extLst>
      <p:ext uri="{BB962C8B-B14F-4D97-AF65-F5344CB8AC3E}">
        <p14:creationId xmlns:p14="http://schemas.microsoft.com/office/powerpoint/2010/main" val="417052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
        <p:nvSpPr>
          <p:cNvPr id="4" name="Footer Placeholder 3">
            <a:extLst>
              <a:ext uri="{FF2B5EF4-FFF2-40B4-BE49-F238E27FC236}">
                <a16:creationId xmlns:a16="http://schemas.microsoft.com/office/drawing/2014/main" id="{BA73554B-353A-1E47-8934-58D00AF34C87}"/>
              </a:ext>
            </a:extLst>
          </p:cNvPr>
          <p:cNvSpPr>
            <a:spLocks noGrp="1"/>
          </p:cNvSpPr>
          <p:nvPr>
            <p:ph type="ftr" sz="quarter" idx="13"/>
          </p:nvPr>
        </p:nvSpPr>
        <p:spPr/>
        <p:txBody>
          <a:bodyPr/>
          <a:lstStyle/>
          <a:p>
            <a:r>
              <a:rPr lang="en-US"/>
              <a:t>ATF Office Hours</a:t>
            </a:r>
            <a:endParaRPr lang="en-US" dirty="0"/>
          </a:p>
        </p:txBody>
      </p:sp>
      <p:cxnSp>
        <p:nvCxnSpPr>
          <p:cNvPr id="7" name="Straight Connector 6">
            <a:extLst>
              <a:ext uri="{FF2B5EF4-FFF2-40B4-BE49-F238E27FC236}">
                <a16:creationId xmlns:a16="http://schemas.microsoft.com/office/drawing/2014/main" id="{3492655A-CAAE-904F-BEF8-4EB0FC3AD4B9}"/>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AC5BF7-A658-2646-9B5F-747C1552E8C6}"/>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077686"/>
            <a:ext cx="5486400" cy="5099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2F4FEE5-F840-7840-B9F3-37B052981AFF}"/>
              </a:ext>
            </a:extLst>
          </p:cNvPr>
          <p:cNvSpPr>
            <a:spLocks noGrp="1"/>
          </p:cNvSpPr>
          <p:nvPr>
            <p:ph type="ftr" sz="quarter" idx="13"/>
          </p:nvPr>
        </p:nvSpPr>
        <p:spPr/>
        <p:txBody>
          <a:bodyPr/>
          <a:lstStyle/>
          <a:p>
            <a:r>
              <a:rPr lang="en-US"/>
              <a:t>ATF Office Hours</a:t>
            </a:r>
            <a:endParaRPr lang="en-US" dirty="0"/>
          </a:p>
        </p:txBody>
      </p:sp>
      <p:cxnSp>
        <p:nvCxnSpPr>
          <p:cNvPr id="10" name="Straight Connector 9">
            <a:extLst>
              <a:ext uri="{FF2B5EF4-FFF2-40B4-BE49-F238E27FC236}">
                <a16:creationId xmlns:a16="http://schemas.microsoft.com/office/drawing/2014/main" id="{8C671CC6-FDAB-5F41-A26C-EB67D4BC825A}"/>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D73A96-5EF1-7F45-B0E0-B39EEB299F22}"/>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6145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7079"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0443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926771"/>
            <a:ext cx="5486400" cy="4262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
        <p:nvSpPr>
          <p:cNvPr id="7" name="Footer Placeholder 6">
            <a:extLst>
              <a:ext uri="{FF2B5EF4-FFF2-40B4-BE49-F238E27FC236}">
                <a16:creationId xmlns:a16="http://schemas.microsoft.com/office/drawing/2014/main" id="{CBEA0E7D-1DC7-2D40-BC78-64D01705EAC9}"/>
              </a:ext>
            </a:extLst>
          </p:cNvPr>
          <p:cNvSpPr>
            <a:spLocks noGrp="1"/>
          </p:cNvSpPr>
          <p:nvPr>
            <p:ph type="ftr" sz="quarter" idx="13"/>
          </p:nvPr>
        </p:nvSpPr>
        <p:spPr/>
        <p:txBody>
          <a:bodyPr/>
          <a:lstStyle/>
          <a:p>
            <a:r>
              <a:rPr lang="en-US"/>
              <a:t>ATF Office Hours</a:t>
            </a:r>
            <a:endParaRPr lang="en-US" dirty="0"/>
          </a:p>
        </p:txBody>
      </p:sp>
      <p:cxnSp>
        <p:nvCxnSpPr>
          <p:cNvPr id="10" name="Straight Connector 9">
            <a:extLst>
              <a:ext uri="{FF2B5EF4-FFF2-40B4-BE49-F238E27FC236}">
                <a16:creationId xmlns:a16="http://schemas.microsoft.com/office/drawing/2014/main" id="{BFCCEA4A-12C4-AC41-A840-5D636BD7C90A}"/>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ED1C5E-C9F8-ED43-A610-D03A83F0459F}"/>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
        <p:nvSpPr>
          <p:cNvPr id="3" name="Footer Placeholder 2">
            <a:extLst>
              <a:ext uri="{FF2B5EF4-FFF2-40B4-BE49-F238E27FC236}">
                <a16:creationId xmlns:a16="http://schemas.microsoft.com/office/drawing/2014/main" id="{F4D80B99-3942-E04E-9428-A7DA312933F5}"/>
              </a:ext>
            </a:extLst>
          </p:cNvPr>
          <p:cNvSpPr>
            <a:spLocks noGrp="1"/>
          </p:cNvSpPr>
          <p:nvPr>
            <p:ph type="ftr" sz="quarter" idx="13"/>
          </p:nvPr>
        </p:nvSpPr>
        <p:spPr/>
        <p:txBody>
          <a:bodyPr/>
          <a:lstStyle/>
          <a:p>
            <a:r>
              <a:rPr lang="en-US"/>
              <a:t>ATF Office Hours</a:t>
            </a:r>
            <a:endParaRPr lang="en-US" dirty="0"/>
          </a:p>
        </p:txBody>
      </p:sp>
      <p:cxnSp>
        <p:nvCxnSpPr>
          <p:cNvPr id="6" name="Straight Connector 5">
            <a:extLst>
              <a:ext uri="{FF2B5EF4-FFF2-40B4-BE49-F238E27FC236}">
                <a16:creationId xmlns:a16="http://schemas.microsoft.com/office/drawing/2014/main" id="{FC24386E-F1AB-C04D-9B89-4ECCFB074347}"/>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127F659-1966-2049-A7C0-8A150F919736}"/>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Footer Placeholder 1">
            <a:extLst>
              <a:ext uri="{FF2B5EF4-FFF2-40B4-BE49-F238E27FC236}">
                <a16:creationId xmlns:a16="http://schemas.microsoft.com/office/drawing/2014/main" id="{107153A5-3C0E-9948-AF94-C5D9B5955FD8}"/>
              </a:ext>
            </a:extLst>
          </p:cNvPr>
          <p:cNvSpPr>
            <a:spLocks noGrp="1"/>
          </p:cNvSpPr>
          <p:nvPr>
            <p:ph type="ftr" sz="quarter" idx="13"/>
          </p:nvPr>
        </p:nvSpPr>
        <p:spPr/>
        <p:txBody>
          <a:bodyPr/>
          <a:lstStyle/>
          <a:p>
            <a:r>
              <a:rPr lang="en-US"/>
              <a:t>ATF Office Hours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5" name="Footer Placeholder 4">
            <a:extLst>
              <a:ext uri="{FF2B5EF4-FFF2-40B4-BE49-F238E27FC236}">
                <a16:creationId xmlns:a16="http://schemas.microsoft.com/office/drawing/2014/main" id="{CAB2CC09-3EA4-3042-81B4-074C77A38F90}"/>
              </a:ext>
            </a:extLst>
          </p:cNvPr>
          <p:cNvSpPr>
            <a:spLocks noGrp="1"/>
          </p:cNvSpPr>
          <p:nvPr>
            <p:ph type="ftr" sz="quarter" idx="13"/>
          </p:nvPr>
        </p:nvSpPr>
        <p:spPr/>
        <p:txBody>
          <a:bodyPr/>
          <a:lstStyle/>
          <a:p>
            <a:r>
              <a:rPr lang="en-US"/>
              <a:t>ATF Office Hours</a:t>
            </a:r>
            <a:endParaRPr lang="en-US" dirty="0"/>
          </a:p>
        </p:txBody>
      </p:sp>
      <p:cxnSp>
        <p:nvCxnSpPr>
          <p:cNvPr id="8" name="Straight Connector 7">
            <a:extLst>
              <a:ext uri="{FF2B5EF4-FFF2-40B4-BE49-F238E27FC236}">
                <a16:creationId xmlns:a16="http://schemas.microsoft.com/office/drawing/2014/main" id="{CE76E66F-5CDB-4245-8388-12B831026D25}"/>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7F1150-ED76-374C-838B-85C718842D73}"/>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ooter Placeholder 1">
            <a:extLst>
              <a:ext uri="{FF2B5EF4-FFF2-40B4-BE49-F238E27FC236}">
                <a16:creationId xmlns:a16="http://schemas.microsoft.com/office/drawing/2014/main" id="{C71EA52D-CD39-A640-8C89-183891F6AA12}"/>
              </a:ext>
            </a:extLst>
          </p:cNvPr>
          <p:cNvSpPr>
            <a:spLocks noGrp="1"/>
          </p:cNvSpPr>
          <p:nvPr>
            <p:ph type="ftr" sz="quarter" idx="13"/>
          </p:nvPr>
        </p:nvSpPr>
        <p:spPr/>
        <p:txBody>
          <a:bodyPr/>
          <a:lstStyle/>
          <a:p>
            <a:r>
              <a:rPr lang="en-US"/>
              <a:t>ATF Office Hours</a:t>
            </a:r>
            <a:endParaRPr lang="en-US" dirty="0"/>
          </a:p>
        </p:txBody>
      </p:sp>
      <p:cxnSp>
        <p:nvCxnSpPr>
          <p:cNvPr id="10" name="Straight Connector 9">
            <a:extLst>
              <a:ext uri="{FF2B5EF4-FFF2-40B4-BE49-F238E27FC236}">
                <a16:creationId xmlns:a16="http://schemas.microsoft.com/office/drawing/2014/main" id="{FE319323-2313-1F4E-AB75-E659C0A78B12}"/>
              </a:ext>
            </a:extLst>
          </p:cNvPr>
          <p:cNvCxnSpPr/>
          <p:nvPr userDrawn="1"/>
        </p:nvCxnSpPr>
        <p:spPr>
          <a:xfrm>
            <a:off x="10299208" y="6624304"/>
            <a:ext cx="15156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EE8028-208C-A643-834F-29B17B26661D}"/>
              </a:ext>
            </a:extLst>
          </p:cNvPr>
          <p:cNvSpPr txBox="1"/>
          <p:nvPr userDrawn="1"/>
        </p:nvSpPr>
        <p:spPr>
          <a:xfrm>
            <a:off x="10212828" y="6611779"/>
            <a:ext cx="1659429" cy="246221"/>
          </a:xfrm>
          <a:prstGeom prst="rect">
            <a:avLst/>
          </a:prstGeom>
          <a:noFill/>
        </p:spPr>
        <p:txBody>
          <a:bodyPr wrap="none" rtlCol="0">
            <a:spAutoFit/>
          </a:bodyPr>
          <a:lstStyle/>
          <a:p>
            <a:r>
              <a:rPr lang="en-US" sz="1000" b="1" i="1" dirty="0">
                <a:latin typeface="+mn-lt"/>
              </a:rPr>
              <a:t>Accelerator Test Facility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8"/>
            <a:ext cx="11105321" cy="64724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077686"/>
            <a:ext cx="11105321" cy="5159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569884" y="6337102"/>
            <a:ext cx="7160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
        <p:nvSpPr>
          <p:cNvPr id="4" name="Footer Placeholder 3">
            <a:extLst>
              <a:ext uri="{FF2B5EF4-FFF2-40B4-BE49-F238E27FC236}">
                <a16:creationId xmlns:a16="http://schemas.microsoft.com/office/drawing/2014/main" id="{B35416FC-82A6-B44F-81E9-131A94701CD2}"/>
              </a:ext>
            </a:extLst>
          </p:cNvPr>
          <p:cNvSpPr>
            <a:spLocks noGrp="1"/>
          </p:cNvSpPr>
          <p:nvPr>
            <p:ph type="ftr" sz="quarter" idx="3"/>
          </p:nvPr>
        </p:nvSpPr>
        <p:spPr>
          <a:xfrm>
            <a:off x="2898648" y="6336792"/>
            <a:ext cx="640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2020 ATF User Meeting</a:t>
            </a: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8"/>
            <a:ext cx="11105321" cy="64724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077686"/>
            <a:ext cx="11105321" cy="5159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569884" y="6337102"/>
            <a:ext cx="7160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
        <p:nvSpPr>
          <p:cNvPr id="4" name="Footer Placeholder 3">
            <a:extLst>
              <a:ext uri="{FF2B5EF4-FFF2-40B4-BE49-F238E27FC236}">
                <a16:creationId xmlns:a16="http://schemas.microsoft.com/office/drawing/2014/main" id="{B35416FC-82A6-B44F-81E9-131A94701CD2}"/>
              </a:ext>
            </a:extLst>
          </p:cNvPr>
          <p:cNvSpPr>
            <a:spLocks noGrp="1"/>
          </p:cNvSpPr>
          <p:nvPr>
            <p:ph type="ftr" sz="quarter" idx="3"/>
          </p:nvPr>
        </p:nvSpPr>
        <p:spPr>
          <a:xfrm>
            <a:off x="2898648" y="6336792"/>
            <a:ext cx="640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2020 ATF User Meeting</a:t>
            </a:r>
          </a:p>
        </p:txBody>
      </p:sp>
    </p:spTree>
    <p:extLst>
      <p:ext uri="{BB962C8B-B14F-4D97-AF65-F5344CB8AC3E}">
        <p14:creationId xmlns:p14="http://schemas.microsoft.com/office/powerpoint/2010/main" val="1032892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ATF Science Planning Report Overview</a:t>
            </a:r>
          </a:p>
        </p:txBody>
      </p:sp>
      <p:sp>
        <p:nvSpPr>
          <p:cNvPr id="3" name="Subtitle 2"/>
          <p:cNvSpPr>
            <a:spLocks noGrp="1"/>
          </p:cNvSpPr>
          <p:nvPr>
            <p:ph type="subTitle" idx="1"/>
          </p:nvPr>
        </p:nvSpPr>
        <p:spPr/>
        <p:txBody>
          <a:bodyPr/>
          <a:lstStyle/>
          <a:p>
            <a:r>
              <a:rPr lang="en-US" dirty="0"/>
              <a:t>Navid Vafaei-</a:t>
            </a:r>
            <a:r>
              <a:rPr lang="en-US" dirty="0" err="1"/>
              <a:t>Najafabadi</a:t>
            </a:r>
            <a:endParaRPr lang="en-US" dirty="0"/>
          </a:p>
          <a:p>
            <a:r>
              <a:rPr lang="en-US" dirty="0"/>
              <a:t>December 11, 2020</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38AD-1604-E940-94F6-B5FB2E62C38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CAD274B-DF28-8046-9E18-7E175449CDDB}"/>
              </a:ext>
            </a:extLst>
          </p:cNvPr>
          <p:cNvSpPr>
            <a:spLocks noGrp="1"/>
          </p:cNvSpPr>
          <p:nvPr>
            <p:ph idx="1"/>
          </p:nvPr>
        </p:nvSpPr>
        <p:spPr/>
        <p:txBody>
          <a:bodyPr/>
          <a:lstStyle/>
          <a:p>
            <a:r>
              <a:rPr lang="en-US" sz="2400" dirty="0">
                <a:solidFill>
                  <a:schemeClr val="bg2">
                    <a:lumMod val="75000"/>
                  </a:schemeClr>
                </a:solidFill>
              </a:rPr>
              <a:t>Introduction to the content and structure of the report </a:t>
            </a:r>
          </a:p>
          <a:p>
            <a:r>
              <a:rPr lang="en-US" dirty="0"/>
              <a:t>Research Areas</a:t>
            </a:r>
          </a:p>
          <a:p>
            <a:pPr marL="971550" lvl="1" indent="-514350">
              <a:buFont typeface="+mj-lt"/>
              <a:buAutoNum type="alphaUcPeriod"/>
            </a:pPr>
            <a:r>
              <a:rPr lang="en-US" dirty="0"/>
              <a:t>Long-Wave Infrared (LWIR) Driven Science. </a:t>
            </a:r>
          </a:p>
          <a:p>
            <a:pPr marL="1371600" lvl="2" indent="-457200">
              <a:buFont typeface="+mj-lt"/>
              <a:buAutoNum type="arabicPeriod"/>
            </a:pPr>
            <a:r>
              <a:rPr lang="en-US" dirty="0"/>
              <a:t>LWIR Laser-Driven Plasma Ion Acceleration </a:t>
            </a:r>
          </a:p>
          <a:p>
            <a:pPr marL="1371600" lvl="2" indent="-457200">
              <a:buFont typeface="+mj-lt"/>
              <a:buAutoNum type="arabicPeriod"/>
            </a:pPr>
            <a:r>
              <a:rPr lang="en-US" dirty="0"/>
              <a:t>LWIR Laser-Driven Plasma Electron Acceleration </a:t>
            </a:r>
          </a:p>
          <a:p>
            <a:pPr marL="1371600" lvl="2" indent="-457200">
              <a:buFont typeface="+mj-lt"/>
              <a:buAutoNum type="arabicPeriod"/>
            </a:pPr>
            <a:r>
              <a:rPr lang="en-US" dirty="0"/>
              <a:t>Basic Plasma Physics Research in Novel Regimes </a:t>
            </a:r>
          </a:p>
          <a:p>
            <a:pPr marL="1371600" lvl="2" indent="-457200">
              <a:buFont typeface="+mj-lt"/>
              <a:buAutoNum type="arabicPeriod"/>
            </a:pPr>
            <a:r>
              <a:rPr lang="en-US" dirty="0"/>
              <a:t>LWIR Laser Technology Development </a:t>
            </a:r>
            <a:endParaRPr lang="en-US" dirty="0">
              <a:solidFill>
                <a:schemeClr val="bg2">
                  <a:lumMod val="75000"/>
                </a:schemeClr>
              </a:solidFill>
            </a:endParaRPr>
          </a:p>
          <a:p>
            <a:pPr marL="914400" lvl="1" indent="-457200">
              <a:buFont typeface="+mj-lt"/>
              <a:buAutoNum type="alphaUcPeriod"/>
            </a:pPr>
            <a:r>
              <a:rPr lang="en-US" dirty="0">
                <a:solidFill>
                  <a:schemeClr val="bg2">
                    <a:lumMod val="75000"/>
                  </a:schemeClr>
                </a:solidFill>
              </a:rPr>
              <a:t>Electron-Beam-Driven Science </a:t>
            </a:r>
          </a:p>
          <a:p>
            <a:pPr marL="914400" lvl="1" indent="-457200">
              <a:buFont typeface="+mj-lt"/>
              <a:buAutoNum type="alphaUcPeriod"/>
            </a:pPr>
            <a:r>
              <a:rPr lang="en-US" dirty="0">
                <a:solidFill>
                  <a:schemeClr val="bg2">
                    <a:lumMod val="75000"/>
                  </a:schemeClr>
                </a:solidFill>
              </a:rPr>
              <a:t>Laser Electron Beam Interactions </a:t>
            </a:r>
          </a:p>
          <a:p>
            <a:endParaRPr lang="en-US" dirty="0"/>
          </a:p>
        </p:txBody>
      </p:sp>
      <p:sp>
        <p:nvSpPr>
          <p:cNvPr id="4" name="Slide Number Placeholder 3">
            <a:extLst>
              <a:ext uri="{FF2B5EF4-FFF2-40B4-BE49-F238E27FC236}">
                <a16:creationId xmlns:a16="http://schemas.microsoft.com/office/drawing/2014/main" id="{6910F72D-E55F-A749-9AA5-D84F4F1A2585}"/>
              </a:ext>
            </a:extLst>
          </p:cNvPr>
          <p:cNvSpPr>
            <a:spLocks noGrp="1"/>
          </p:cNvSpPr>
          <p:nvPr>
            <p:ph type="sldNum" sz="quarter" idx="12"/>
          </p:nvPr>
        </p:nvSpPr>
        <p:spPr/>
        <p:txBody>
          <a:bodyPr/>
          <a:lstStyle/>
          <a:p>
            <a:fld id="{716D9922-87B3-6043-9531-5184EA303DC1}" type="slidenum">
              <a:rPr lang="en-US" smtClean="0"/>
              <a:t>10</a:t>
            </a:fld>
            <a:endParaRPr lang="en-US"/>
          </a:p>
        </p:txBody>
      </p:sp>
      <p:sp>
        <p:nvSpPr>
          <p:cNvPr id="5" name="Footer Placeholder 4">
            <a:extLst>
              <a:ext uri="{FF2B5EF4-FFF2-40B4-BE49-F238E27FC236}">
                <a16:creationId xmlns:a16="http://schemas.microsoft.com/office/drawing/2014/main" id="{CC74CEFB-FBFA-924A-A8D7-4CA70EADBC59}"/>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3066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4B7A-4C83-9E43-971C-372FA15B4817}"/>
              </a:ext>
            </a:extLst>
          </p:cNvPr>
          <p:cNvSpPr>
            <a:spLocks noGrp="1"/>
          </p:cNvSpPr>
          <p:nvPr>
            <p:ph type="title"/>
          </p:nvPr>
        </p:nvSpPr>
        <p:spPr/>
        <p:txBody>
          <a:bodyPr>
            <a:normAutofit fontScale="90000"/>
          </a:bodyPr>
          <a:lstStyle/>
          <a:p>
            <a:r>
              <a:rPr lang="en-US" dirty="0"/>
              <a:t>A.1. LWIR Laser-Driven Plasma Ion Acceleration </a:t>
            </a:r>
          </a:p>
        </p:txBody>
      </p:sp>
      <p:sp>
        <p:nvSpPr>
          <p:cNvPr id="3" name="Content Placeholder 2">
            <a:extLst>
              <a:ext uri="{FF2B5EF4-FFF2-40B4-BE49-F238E27FC236}">
                <a16:creationId xmlns:a16="http://schemas.microsoft.com/office/drawing/2014/main" id="{C1D318EA-9726-9F4E-B08B-540430540471}"/>
              </a:ext>
            </a:extLst>
          </p:cNvPr>
          <p:cNvSpPr>
            <a:spLocks noGrp="1"/>
          </p:cNvSpPr>
          <p:nvPr>
            <p:ph idx="1"/>
          </p:nvPr>
        </p:nvSpPr>
        <p:spPr/>
        <p:txBody>
          <a:bodyPr>
            <a:normAutofit/>
          </a:bodyPr>
          <a:lstStyle/>
          <a:p>
            <a:r>
              <a:rPr lang="en-US" dirty="0"/>
              <a:t>Interaction of intense laser pulse with near-critical-density plasma results in coupling of significant amount of laser energy to forward motion of large population of electrons and ions</a:t>
            </a:r>
          </a:p>
          <a:p>
            <a:r>
              <a:rPr lang="en-US" dirty="0"/>
              <a:t>ATF Advantages: </a:t>
            </a:r>
          </a:p>
          <a:p>
            <a:pPr lvl="1"/>
            <a:r>
              <a:rPr lang="en-US" dirty="0"/>
              <a:t>Hot electron yield is significantly higher with an LWIR laser (vs NIR), which plays a critical role in creating the space charge that will accelerate ions. </a:t>
            </a:r>
          </a:p>
          <a:p>
            <a:pPr lvl="1"/>
            <a:r>
              <a:rPr lang="en-US" dirty="0"/>
              <a:t>The critical density for an LWIR laser pulse (n</a:t>
            </a:r>
            <a:r>
              <a:rPr lang="en-US" baseline="-25000" dirty="0"/>
              <a:t>e</a:t>
            </a:r>
            <a:r>
              <a:rPr lang="en-US" dirty="0"/>
              <a:t> ~ 10</a:t>
            </a:r>
            <a:r>
              <a:rPr lang="en-US" baseline="30000" dirty="0"/>
              <a:t>19</a:t>
            </a:r>
            <a:r>
              <a:rPr lang="en-US" dirty="0"/>
              <a:t> cm</a:t>
            </a:r>
            <a:r>
              <a:rPr lang="en-US" baseline="30000" dirty="0"/>
              <a:t>-3</a:t>
            </a:r>
            <a:r>
              <a:rPr lang="en-US" dirty="0"/>
              <a:t> for </a:t>
            </a:r>
            <a:r>
              <a:rPr lang="el-GR" dirty="0"/>
              <a:t>λ = 10 μ</a:t>
            </a:r>
            <a:r>
              <a:rPr lang="en-US" dirty="0"/>
              <a:t>m) can be achieved by using supersonic gas targets as opposed to a solid target: </a:t>
            </a:r>
          </a:p>
          <a:p>
            <a:pPr lvl="2"/>
            <a:r>
              <a:rPr lang="en-US" dirty="0"/>
              <a:t>Gas target is a clean source of protons and ions; it can be run at a high-pulse repetition rate, and the density of the plasma can be changed easily near critical plasma density</a:t>
            </a:r>
          </a:p>
        </p:txBody>
      </p:sp>
      <p:sp>
        <p:nvSpPr>
          <p:cNvPr id="4" name="Slide Number Placeholder 3">
            <a:extLst>
              <a:ext uri="{FF2B5EF4-FFF2-40B4-BE49-F238E27FC236}">
                <a16:creationId xmlns:a16="http://schemas.microsoft.com/office/drawing/2014/main" id="{AB52A735-DAC4-E14D-A197-84FB3238A3E5}"/>
              </a:ext>
            </a:extLst>
          </p:cNvPr>
          <p:cNvSpPr>
            <a:spLocks noGrp="1"/>
          </p:cNvSpPr>
          <p:nvPr>
            <p:ph type="sldNum" sz="quarter" idx="12"/>
          </p:nvPr>
        </p:nvSpPr>
        <p:spPr/>
        <p:txBody>
          <a:bodyPr/>
          <a:lstStyle/>
          <a:p>
            <a:fld id="{716D9922-87B3-6043-9531-5184EA303DC1}" type="slidenum">
              <a:rPr lang="en-US" smtClean="0"/>
              <a:t>11</a:t>
            </a:fld>
            <a:endParaRPr lang="en-US"/>
          </a:p>
        </p:txBody>
      </p:sp>
      <p:sp>
        <p:nvSpPr>
          <p:cNvPr id="5" name="Footer Placeholder 4">
            <a:extLst>
              <a:ext uri="{FF2B5EF4-FFF2-40B4-BE49-F238E27FC236}">
                <a16:creationId xmlns:a16="http://schemas.microsoft.com/office/drawing/2014/main" id="{D24D9966-17F2-514F-B071-38E0242406E2}"/>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207237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2690-4C1D-1140-AE19-AE1DB7EF8526}"/>
              </a:ext>
            </a:extLst>
          </p:cNvPr>
          <p:cNvSpPr>
            <a:spLocks noGrp="1"/>
          </p:cNvSpPr>
          <p:nvPr>
            <p:ph type="title"/>
          </p:nvPr>
        </p:nvSpPr>
        <p:spPr/>
        <p:txBody>
          <a:bodyPr>
            <a:normAutofit fontScale="90000"/>
          </a:bodyPr>
          <a:lstStyle/>
          <a:p>
            <a:r>
              <a:rPr lang="en-US" dirty="0"/>
              <a:t>A.1. LWIR Laser-Driven Plasma Ion Acceleration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2B00CE-884C-E741-A571-CD0C31F55E53}"/>
                  </a:ext>
                </a:extLst>
              </p:cNvPr>
              <p:cNvSpPr>
                <a:spLocks noGrp="1"/>
              </p:cNvSpPr>
              <p:nvPr>
                <p:ph idx="1"/>
              </p:nvPr>
            </p:nvSpPr>
            <p:spPr/>
            <p:txBody>
              <a:bodyPr>
                <a:normAutofit fontScale="92500"/>
              </a:bodyPr>
              <a:lstStyle/>
              <a:p>
                <a:r>
                  <a:rPr lang="en-US" dirty="0"/>
                  <a:t>Research Thrusts: </a:t>
                </a:r>
              </a:p>
              <a:p>
                <a:pPr marL="914400" lvl="1" indent="-457200">
                  <a:buFont typeface="+mj-lt"/>
                  <a:buAutoNum type="arabicPeriod"/>
                </a:pPr>
                <a:r>
                  <a:rPr lang="en-US" b="1" dirty="0"/>
                  <a:t>Achieving higher energy ions using collisionless electrostatic shock acceleration (CESA): </a:t>
                </a:r>
                <a:r>
                  <a:rPr lang="en-US" dirty="0"/>
                  <a:t>CESA has been an ongoing experiment at ATF with very promising results. These results should be extended to higher energies. Achieving 200 MeV 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0</m:t>
                        </m:r>
                      </m:sub>
                    </m:sSub>
                  </m:oMath>
                </a14:m>
                <a:r>
                  <a:rPr lang="en-US" dirty="0"/>
                  <a:t> ~ 10 should be pursued as the primary goal. </a:t>
                </a:r>
              </a:p>
              <a:p>
                <a:pPr marL="914400" lvl="1" indent="-457200">
                  <a:buFont typeface="+mj-lt"/>
                  <a:buAutoNum type="arabicPeriod"/>
                </a:pPr>
                <a:r>
                  <a:rPr lang="en-US" b="1" dirty="0"/>
                  <a:t>Investigate the potential benefits of using LWIR laser ion acceleration mechanisms other than CESA, particularly in RPA and RITA</a:t>
                </a:r>
                <a:r>
                  <a:rPr lang="en-US" dirty="0"/>
                  <a:t>: Both RPA and RITA are examples of so-called coherent techniques, where thin plasma surfaces are directly driven by the high-intensity laser to co-propagate with it. The exploration of radiation pressure acceleration (RPA) requires the development of ultrathin gaseous targets and controlling the laser pre-pulse energy. The relativistically induced transparency acceleration (RITA) mechanism requires further investigation of mixed-Z gas targets apart from shaping of gas targets. Other acceleration mechanisms, such as Magnetic Vortex Enabled Acceleration (MVEA) also remain largely unexplored in the LWIR regime. </a:t>
                </a:r>
              </a:p>
              <a:p>
                <a:endParaRPr lang="en-US" dirty="0"/>
              </a:p>
            </p:txBody>
          </p:sp>
        </mc:Choice>
        <mc:Fallback>
          <p:sp>
            <p:nvSpPr>
              <p:cNvPr id="3" name="Content Placeholder 2">
                <a:extLst>
                  <a:ext uri="{FF2B5EF4-FFF2-40B4-BE49-F238E27FC236}">
                    <a16:creationId xmlns:a16="http://schemas.microsoft.com/office/drawing/2014/main" id="{F62B00CE-884C-E741-A571-CD0C31F55E53}"/>
                  </a:ext>
                </a:extLst>
              </p:cNvPr>
              <p:cNvSpPr>
                <a:spLocks noGrp="1" noRot="1" noChangeAspect="1" noMove="1" noResize="1" noEditPoints="1" noAdjustHandles="1" noChangeArrowheads="1" noChangeShapeType="1" noTextEdit="1"/>
              </p:cNvSpPr>
              <p:nvPr>
                <p:ph idx="1"/>
              </p:nvPr>
            </p:nvSpPr>
            <p:spPr>
              <a:blipFill>
                <a:blip r:embed="rId2"/>
                <a:stretch>
                  <a:fillRect l="-799" t="-1716" r="-5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CEC621-1874-E545-B488-135225354D56}"/>
              </a:ext>
            </a:extLst>
          </p:cNvPr>
          <p:cNvSpPr>
            <a:spLocks noGrp="1"/>
          </p:cNvSpPr>
          <p:nvPr>
            <p:ph type="sldNum" sz="quarter" idx="12"/>
          </p:nvPr>
        </p:nvSpPr>
        <p:spPr/>
        <p:txBody>
          <a:bodyPr/>
          <a:lstStyle/>
          <a:p>
            <a:fld id="{716D9922-87B3-6043-9531-5184EA303DC1}" type="slidenum">
              <a:rPr lang="en-US" smtClean="0"/>
              <a:t>12</a:t>
            </a:fld>
            <a:endParaRPr lang="en-US"/>
          </a:p>
        </p:txBody>
      </p:sp>
      <p:sp>
        <p:nvSpPr>
          <p:cNvPr id="5" name="Footer Placeholder 4">
            <a:extLst>
              <a:ext uri="{FF2B5EF4-FFF2-40B4-BE49-F238E27FC236}">
                <a16:creationId xmlns:a16="http://schemas.microsoft.com/office/drawing/2014/main" id="{6DEDFFD3-BFC1-0C44-B75E-75179C389FCF}"/>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83785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24D2A-B945-1D49-BF97-92ED3B9082F9}"/>
              </a:ext>
            </a:extLst>
          </p:cNvPr>
          <p:cNvSpPr>
            <a:spLocks noGrp="1"/>
          </p:cNvSpPr>
          <p:nvPr>
            <p:ph type="title"/>
          </p:nvPr>
        </p:nvSpPr>
        <p:spPr/>
        <p:txBody>
          <a:bodyPr>
            <a:normAutofit fontScale="90000"/>
          </a:bodyPr>
          <a:lstStyle/>
          <a:p>
            <a:r>
              <a:rPr lang="en-US" dirty="0"/>
              <a:t>A.1. LWIR Laser-Driven Plasma Ion Acceleration</a:t>
            </a:r>
          </a:p>
        </p:txBody>
      </p:sp>
      <p:sp>
        <p:nvSpPr>
          <p:cNvPr id="3" name="Content Placeholder 2">
            <a:extLst>
              <a:ext uri="{FF2B5EF4-FFF2-40B4-BE49-F238E27FC236}">
                <a16:creationId xmlns:a16="http://schemas.microsoft.com/office/drawing/2014/main" id="{679A8D6F-B11C-504D-A98F-8F7410CA02C0}"/>
              </a:ext>
            </a:extLst>
          </p:cNvPr>
          <p:cNvSpPr>
            <a:spLocks noGrp="1"/>
          </p:cNvSpPr>
          <p:nvPr>
            <p:ph idx="1"/>
          </p:nvPr>
        </p:nvSpPr>
        <p:spPr/>
        <p:txBody>
          <a:bodyPr>
            <a:normAutofit/>
          </a:bodyPr>
          <a:lstStyle/>
          <a:p>
            <a:r>
              <a:rPr lang="en-US" dirty="0"/>
              <a:t>Beam Parameters</a:t>
            </a:r>
          </a:p>
          <a:p>
            <a:endParaRPr lang="en-US" dirty="0"/>
          </a:p>
          <a:p>
            <a:endParaRPr lang="en-US" dirty="0"/>
          </a:p>
          <a:p>
            <a:endParaRPr lang="en-US" dirty="0"/>
          </a:p>
          <a:p>
            <a:endParaRPr lang="en-US" dirty="0"/>
          </a:p>
          <a:p>
            <a:endParaRPr lang="en-US" dirty="0"/>
          </a:p>
          <a:p>
            <a:endParaRPr lang="en-US" dirty="0"/>
          </a:p>
          <a:p>
            <a:r>
              <a:rPr lang="en-US" dirty="0"/>
              <a:t>Diagnostics</a:t>
            </a:r>
          </a:p>
          <a:p>
            <a:pPr lvl="1"/>
            <a:r>
              <a:rPr lang="en-US" dirty="0"/>
              <a:t>Plasma Diagnostics (interferometry, </a:t>
            </a:r>
            <a:r>
              <a:rPr lang="en-US" dirty="0" err="1"/>
              <a:t>shadowgraphy,etc</a:t>
            </a:r>
            <a:r>
              <a:rPr lang="en-US" dirty="0"/>
              <a:t>)</a:t>
            </a:r>
          </a:p>
          <a:p>
            <a:pPr lvl="1"/>
            <a:r>
              <a:rPr lang="en-US" dirty="0"/>
              <a:t>Prepulse contrast diagnostics better than 4 orders of magnitude</a:t>
            </a:r>
          </a:p>
          <a:p>
            <a:endParaRPr lang="en-US" dirty="0"/>
          </a:p>
        </p:txBody>
      </p:sp>
      <p:sp>
        <p:nvSpPr>
          <p:cNvPr id="4" name="Slide Number Placeholder 3">
            <a:extLst>
              <a:ext uri="{FF2B5EF4-FFF2-40B4-BE49-F238E27FC236}">
                <a16:creationId xmlns:a16="http://schemas.microsoft.com/office/drawing/2014/main" id="{5CB9EF84-62A9-9A48-B646-CA60E7490482}"/>
              </a:ext>
            </a:extLst>
          </p:cNvPr>
          <p:cNvSpPr>
            <a:spLocks noGrp="1"/>
          </p:cNvSpPr>
          <p:nvPr>
            <p:ph type="sldNum" sz="quarter" idx="12"/>
          </p:nvPr>
        </p:nvSpPr>
        <p:spPr/>
        <p:txBody>
          <a:bodyPr/>
          <a:lstStyle/>
          <a:p>
            <a:fld id="{716D9922-87B3-6043-9531-5184EA303DC1}" type="slidenum">
              <a:rPr lang="en-US" smtClean="0"/>
              <a:t>13</a:t>
            </a:fld>
            <a:endParaRPr lang="en-US"/>
          </a:p>
        </p:txBody>
      </p:sp>
      <p:sp>
        <p:nvSpPr>
          <p:cNvPr id="5" name="Footer Placeholder 4">
            <a:extLst>
              <a:ext uri="{FF2B5EF4-FFF2-40B4-BE49-F238E27FC236}">
                <a16:creationId xmlns:a16="http://schemas.microsoft.com/office/drawing/2014/main" id="{90545CA3-6EB9-1B42-B0B1-86CE278882CF}"/>
              </a:ext>
            </a:extLst>
          </p:cNvPr>
          <p:cNvSpPr>
            <a:spLocks noGrp="1"/>
          </p:cNvSpPr>
          <p:nvPr>
            <p:ph type="ftr" sz="quarter" idx="13"/>
          </p:nvPr>
        </p:nvSpPr>
        <p:spPr/>
        <p:txBody>
          <a:bodyPr/>
          <a:lstStyle/>
          <a:p>
            <a:r>
              <a:rPr lang="en-US"/>
              <a:t>2020 ATF User Meeting</a:t>
            </a:r>
            <a:endParaRPr lang="en-US" dirty="0"/>
          </a:p>
        </p:txBody>
      </p:sp>
      <p:graphicFrame>
        <p:nvGraphicFramePr>
          <p:cNvPr id="7" name="Table 6">
            <a:extLst>
              <a:ext uri="{FF2B5EF4-FFF2-40B4-BE49-F238E27FC236}">
                <a16:creationId xmlns:a16="http://schemas.microsoft.com/office/drawing/2014/main" id="{2E6A4316-5B03-FB44-B929-B0FA764CEF32}"/>
              </a:ext>
            </a:extLst>
          </p:cNvPr>
          <p:cNvGraphicFramePr>
            <a:graphicFrameLocks noGrp="1"/>
          </p:cNvGraphicFramePr>
          <p:nvPr>
            <p:extLst>
              <p:ext uri="{D42A27DB-BD31-4B8C-83A1-F6EECF244321}">
                <p14:modId xmlns:p14="http://schemas.microsoft.com/office/powerpoint/2010/main" val="4254048854"/>
              </p:ext>
            </p:extLst>
          </p:nvPr>
        </p:nvGraphicFramePr>
        <p:xfrm>
          <a:off x="691376" y="1607930"/>
          <a:ext cx="9594573" cy="2743200"/>
        </p:xfrm>
        <a:graphic>
          <a:graphicData uri="http://schemas.openxmlformats.org/drawingml/2006/table">
            <a:tbl>
              <a:tblPr firstRow="1" firstCol="1" bandRow="1">
                <a:tableStyleId>{5C22544A-7EE6-4342-B048-85BDC9FD1C3A}</a:tableStyleId>
              </a:tblPr>
              <a:tblGrid>
                <a:gridCol w="2903913">
                  <a:extLst>
                    <a:ext uri="{9D8B030D-6E8A-4147-A177-3AD203B41FA5}">
                      <a16:colId xmlns:a16="http://schemas.microsoft.com/office/drawing/2014/main" val="2280644849"/>
                    </a:ext>
                  </a:extLst>
                </a:gridCol>
                <a:gridCol w="3485806">
                  <a:extLst>
                    <a:ext uri="{9D8B030D-6E8A-4147-A177-3AD203B41FA5}">
                      <a16:colId xmlns:a16="http://schemas.microsoft.com/office/drawing/2014/main" val="1581785164"/>
                    </a:ext>
                  </a:extLst>
                </a:gridCol>
                <a:gridCol w="3204854">
                  <a:extLst>
                    <a:ext uri="{9D8B030D-6E8A-4147-A177-3AD203B41FA5}">
                      <a16:colId xmlns:a16="http://schemas.microsoft.com/office/drawing/2014/main" val="625676462"/>
                    </a:ext>
                  </a:extLst>
                </a:gridCol>
              </a:tblGrid>
              <a:tr h="184150">
                <a:tc>
                  <a:txBody>
                    <a:bodyPr/>
                    <a:lstStyle/>
                    <a:p>
                      <a:pPr marL="0" marR="0">
                        <a:spcBef>
                          <a:spcPts val="0"/>
                        </a:spcBef>
                        <a:spcAft>
                          <a:spcPts val="0"/>
                        </a:spcAft>
                      </a:pPr>
                      <a:r>
                        <a:rPr lang="en-US" sz="1800">
                          <a:effectLst/>
                        </a:rPr>
                        <a:t>Experiment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LWIR Laser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e-beam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624088805"/>
                  </a:ext>
                </a:extLst>
              </a:tr>
              <a:tr h="923290">
                <a:tc>
                  <a:txBody>
                    <a:bodyPr/>
                    <a:lstStyle/>
                    <a:p>
                      <a:pPr marL="0" marR="0">
                        <a:spcBef>
                          <a:spcPts val="0"/>
                        </a:spcBef>
                        <a:spcAft>
                          <a:spcPts val="0"/>
                        </a:spcAft>
                      </a:pPr>
                      <a:r>
                        <a:rPr lang="en-US" sz="1800" dirty="0">
                          <a:effectLst/>
                        </a:rPr>
                        <a:t>PRD A.1: Ion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 10 MeV ions</a:t>
                      </a:r>
                    </a:p>
                    <a:p>
                      <a:pPr marL="0" marR="0">
                        <a:spcBef>
                          <a:spcPts val="0"/>
                        </a:spcBef>
                        <a:spcAft>
                          <a:spcPts val="0"/>
                        </a:spcAft>
                      </a:pPr>
                      <a:r>
                        <a:rPr lang="en-US" sz="1800" dirty="0">
                          <a:effectLst/>
                        </a:rPr>
                        <a:t>25 TW: ~ 100 MeV ions</a:t>
                      </a:r>
                    </a:p>
                    <a:p>
                      <a:pPr marL="0" marR="0">
                        <a:spcBef>
                          <a:spcPts val="0"/>
                        </a:spcBef>
                        <a:spcAft>
                          <a:spcPts val="0"/>
                        </a:spcAft>
                      </a:pPr>
                      <a:r>
                        <a:rPr lang="en-US" sz="1800" dirty="0">
                          <a:effectLst/>
                        </a:rPr>
                        <a:t>Circ. Pol. For advanced methods (RPA, </a:t>
                      </a:r>
                      <a:r>
                        <a:rPr lang="en-US" sz="1800" dirty="0" err="1">
                          <a:effectLst/>
                        </a:rPr>
                        <a:t>etc</a:t>
                      </a:r>
                      <a:r>
                        <a:rPr lang="en-US" sz="1800" dirty="0">
                          <a:effectLst/>
                        </a:rPr>
                        <a: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702608546"/>
                  </a:ext>
                </a:extLst>
              </a:tr>
              <a:tr h="184150">
                <a:tc>
                  <a:txBody>
                    <a:bodyPr/>
                    <a:lstStyle/>
                    <a:p>
                      <a:pPr marL="0" marR="0">
                        <a:spcBef>
                          <a:spcPts val="0"/>
                        </a:spcBef>
                        <a:spcAft>
                          <a:spcPts val="0"/>
                        </a:spcAft>
                      </a:pPr>
                      <a:r>
                        <a:rPr lang="en-US" sz="1800" dirty="0">
                          <a:effectLst/>
                        </a:rPr>
                        <a:t>PRD A.2 e-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1ps: Blowout regime</a:t>
                      </a:r>
                    </a:p>
                    <a:p>
                      <a:pPr marL="0" marR="0">
                        <a:spcBef>
                          <a:spcPts val="0"/>
                        </a:spcBef>
                        <a:spcAft>
                          <a:spcPts val="0"/>
                        </a:spcAft>
                      </a:pPr>
                      <a:r>
                        <a:rPr lang="en-US" sz="1800" dirty="0">
                          <a:effectLst/>
                        </a:rPr>
                        <a:t>20 TW, 0.5 </a:t>
                      </a:r>
                      <a:r>
                        <a:rPr lang="en-US" sz="1800" dirty="0" err="1">
                          <a:effectLst/>
                        </a:rPr>
                        <a:t>ps</a:t>
                      </a:r>
                      <a:r>
                        <a:rPr lang="en-US" sz="1800" dirty="0">
                          <a:effectLst/>
                        </a:rPr>
                        <a:t>: Bubble regime </a:t>
                      </a:r>
                    </a:p>
                    <a:p>
                      <a:pPr marL="0" marR="0">
                        <a:spcBef>
                          <a:spcPts val="0"/>
                        </a:spcBef>
                        <a:spcAft>
                          <a:spcPts val="0"/>
                        </a:spcAft>
                      </a:pPr>
                      <a:r>
                        <a:rPr lang="en-US" sz="1800" dirty="0">
                          <a:effectLst/>
                        </a:rPr>
                        <a:t>Integrated intense NIR: two color injection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849841204"/>
                  </a:ext>
                </a:extLst>
              </a:tr>
              <a:tr h="193040">
                <a:tc>
                  <a:txBody>
                    <a:bodyPr/>
                    <a:lstStyle/>
                    <a:p>
                      <a:pPr marL="0" marR="0">
                        <a:spcBef>
                          <a:spcPts val="0"/>
                        </a:spcBef>
                        <a:spcAft>
                          <a:spcPts val="0"/>
                        </a:spcAft>
                      </a:pPr>
                      <a:r>
                        <a:rPr lang="en-US" sz="1800">
                          <a:effectLst/>
                        </a:rPr>
                        <a:t>PRD A.3 Weibel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1 TW, ~3 ps, circ. Pol.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99452625"/>
                  </a:ext>
                </a:extLst>
              </a:tr>
            </a:tbl>
          </a:graphicData>
        </a:graphic>
      </p:graphicFrame>
      <p:sp>
        <p:nvSpPr>
          <p:cNvPr id="8" name="Rectangle 7">
            <a:extLst>
              <a:ext uri="{FF2B5EF4-FFF2-40B4-BE49-F238E27FC236}">
                <a16:creationId xmlns:a16="http://schemas.microsoft.com/office/drawing/2014/main" id="{B40BC9B5-029A-9646-B134-39FC4A29D771}"/>
              </a:ext>
            </a:extLst>
          </p:cNvPr>
          <p:cNvSpPr/>
          <p:nvPr/>
        </p:nvSpPr>
        <p:spPr>
          <a:xfrm>
            <a:off x="691376" y="1895060"/>
            <a:ext cx="9594573" cy="1084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24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4BEE-86E1-9F45-BA57-721A3FF2D27E}"/>
              </a:ext>
            </a:extLst>
          </p:cNvPr>
          <p:cNvSpPr>
            <a:spLocks noGrp="1"/>
          </p:cNvSpPr>
          <p:nvPr>
            <p:ph type="title"/>
          </p:nvPr>
        </p:nvSpPr>
        <p:spPr/>
        <p:txBody>
          <a:bodyPr>
            <a:noAutofit/>
          </a:bodyPr>
          <a:lstStyle/>
          <a:p>
            <a:r>
              <a:rPr lang="en-US" sz="3200" dirty="0"/>
              <a:t>A.2. LWIR Laser-Driven Plasma Electron Acceleration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45D796D-93B8-554E-B650-279364A55926}"/>
                  </a:ext>
                </a:extLst>
              </p:cNvPr>
              <p:cNvSpPr>
                <a:spLocks noGrp="1"/>
              </p:cNvSpPr>
              <p:nvPr>
                <p:ph idx="1"/>
              </p:nvPr>
            </p:nvSpPr>
            <p:spPr>
              <a:xfrm>
                <a:off x="477080" y="1077686"/>
                <a:ext cx="8298975" cy="5159828"/>
              </a:xfrm>
            </p:spPr>
            <p:txBody>
              <a:bodyPr>
                <a:normAutofit fontScale="92500" lnSpcReduction="10000"/>
              </a:bodyPr>
              <a:lstStyle/>
              <a:p>
                <a:r>
                  <a:rPr lang="en-US" dirty="0"/>
                  <a:t>The ponderomotive force of the laser expels the plasma electrons out of its path. The space charge between the expelled electrons and the remaining ions, which are much heavier than the electrons, creates a plasma wave in the wake of the laser pulse with a gradient of tens of GV/m. </a:t>
                </a:r>
              </a:p>
              <a:p>
                <a:r>
                  <a:rPr lang="en-US" dirty="0"/>
                  <a:t>ATF Advantages: </a:t>
                </a:r>
              </a:p>
              <a:p>
                <a:pPr lvl="1"/>
                <a:r>
                  <a:rPr lang="en-US" dirty="0"/>
                  <a:t>LWIR laser is ideal for operating the LWFA in the blowout regime at low densities of 10</a:t>
                </a:r>
                <a:r>
                  <a:rPr lang="en-US" baseline="30000" dirty="0"/>
                  <a:t>16</a:t>
                </a:r>
                <a:r>
                  <a:rPr lang="en-US" dirty="0"/>
                  <a:t>-10</a:t>
                </a:r>
                <a:r>
                  <a:rPr lang="en-US" baseline="30000" dirty="0"/>
                  <a:t>17</a:t>
                </a:r>
                <a:r>
                  <a:rPr lang="en-US" dirty="0"/>
                  <a:t> cm-3. The bubbles in this regime have a radius of hundreds of microns </a:t>
                </a:r>
              </a:p>
              <a:p>
                <a:pPr lvl="1"/>
                <a:r>
                  <a:rPr lang="en-US" dirty="0"/>
                  <a:t>Low dark current (no self injection observed in simulations even 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0</m:t>
                        </m:r>
                      </m:sub>
                    </m:sSub>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4</m:t>
                    </m:r>
                  </m:oMath>
                </a14:m>
                <a:r>
                  <a:rPr lang="en-US" dirty="0"/>
                  <a:t>) </a:t>
                </a:r>
              </a:p>
              <a:p>
                <a:pPr lvl="1"/>
                <a:r>
                  <a:rPr lang="en-US" dirty="0"/>
                  <a:t>ATF-based opportunities for pinpoint external injection/ionization injection: open new pathways for acceleration of high-brightness electron bunches with sub-% energy spread </a:t>
                </a:r>
              </a:p>
              <a:p>
                <a:pPr lvl="1"/>
                <a:endParaRPr lang="en-US" dirty="0"/>
              </a:p>
            </p:txBody>
          </p:sp>
        </mc:Choice>
        <mc:Fallback>
          <p:sp>
            <p:nvSpPr>
              <p:cNvPr id="3" name="Content Placeholder 2">
                <a:extLst>
                  <a:ext uri="{FF2B5EF4-FFF2-40B4-BE49-F238E27FC236}">
                    <a16:creationId xmlns:a16="http://schemas.microsoft.com/office/drawing/2014/main" id="{745D796D-93B8-554E-B650-279364A55926}"/>
                  </a:ext>
                </a:extLst>
              </p:cNvPr>
              <p:cNvSpPr>
                <a:spLocks noGrp="1" noRot="1" noChangeAspect="1" noMove="1" noResize="1" noEditPoints="1" noAdjustHandles="1" noChangeArrowheads="1" noChangeShapeType="1" noTextEdit="1"/>
              </p:cNvSpPr>
              <p:nvPr>
                <p:ph idx="1"/>
              </p:nvPr>
            </p:nvSpPr>
            <p:spPr>
              <a:xfrm>
                <a:off x="477080" y="1077686"/>
                <a:ext cx="8298975" cy="5159828"/>
              </a:xfrm>
              <a:blipFill>
                <a:blip r:embed="rId3"/>
                <a:stretch>
                  <a:fillRect l="-1069" t="-2451" r="-7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2C28712-48BA-234A-9E61-633B64762EB5}"/>
              </a:ext>
            </a:extLst>
          </p:cNvPr>
          <p:cNvSpPr>
            <a:spLocks noGrp="1"/>
          </p:cNvSpPr>
          <p:nvPr>
            <p:ph type="sldNum" sz="quarter" idx="12"/>
          </p:nvPr>
        </p:nvSpPr>
        <p:spPr/>
        <p:txBody>
          <a:bodyPr/>
          <a:lstStyle/>
          <a:p>
            <a:fld id="{716D9922-87B3-6043-9531-5184EA303DC1}" type="slidenum">
              <a:rPr lang="en-US" smtClean="0"/>
              <a:t>14</a:t>
            </a:fld>
            <a:endParaRPr lang="en-US"/>
          </a:p>
        </p:txBody>
      </p:sp>
      <p:sp>
        <p:nvSpPr>
          <p:cNvPr id="5" name="Footer Placeholder 4">
            <a:extLst>
              <a:ext uri="{FF2B5EF4-FFF2-40B4-BE49-F238E27FC236}">
                <a16:creationId xmlns:a16="http://schemas.microsoft.com/office/drawing/2014/main" id="{95B2A68C-B2B9-BD4F-917D-908A4A8D8CB1}"/>
              </a:ext>
            </a:extLst>
          </p:cNvPr>
          <p:cNvSpPr>
            <a:spLocks noGrp="1"/>
          </p:cNvSpPr>
          <p:nvPr>
            <p:ph type="ftr" sz="quarter" idx="13"/>
          </p:nvPr>
        </p:nvSpPr>
        <p:spPr/>
        <p:txBody>
          <a:bodyPr/>
          <a:lstStyle/>
          <a:p>
            <a:r>
              <a:rPr lang="en-US" dirty="0"/>
              <a:t>2020 ATF User Meeting</a:t>
            </a:r>
          </a:p>
        </p:txBody>
      </p:sp>
      <p:pic>
        <p:nvPicPr>
          <p:cNvPr id="6" name="Picture 5">
            <a:extLst>
              <a:ext uri="{FF2B5EF4-FFF2-40B4-BE49-F238E27FC236}">
                <a16:creationId xmlns:a16="http://schemas.microsoft.com/office/drawing/2014/main" id="{697B7CB5-BD39-C545-A904-D58D367CA876}"/>
              </a:ext>
            </a:extLst>
          </p:cNvPr>
          <p:cNvPicPr>
            <a:picLocks noChangeAspect="1"/>
          </p:cNvPicPr>
          <p:nvPr/>
        </p:nvPicPr>
        <p:blipFill>
          <a:blip r:embed="rId4"/>
          <a:stretch>
            <a:fillRect/>
          </a:stretch>
        </p:blipFill>
        <p:spPr>
          <a:xfrm>
            <a:off x="8776055" y="1077686"/>
            <a:ext cx="3296675" cy="5184286"/>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93F8B4D-C812-2244-B0F3-3DC498EEAF86}"/>
                  </a:ext>
                </a:extLst>
              </p:cNvPr>
              <p:cNvSpPr txBox="1"/>
              <p:nvPr/>
            </p:nvSpPr>
            <p:spPr>
              <a:xfrm>
                <a:off x="10087164" y="4660281"/>
                <a:ext cx="1985566" cy="1200329"/>
              </a:xfrm>
              <a:prstGeom prst="rect">
                <a:avLst/>
              </a:prstGeom>
              <a:noFill/>
            </p:spPr>
            <p:txBody>
              <a:bodyPr wrap="square" rtlCol="0">
                <a:spAutoFit/>
              </a:bodyPr>
              <a:lstStyle/>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=3.8 </m:t>
                    </m:r>
                  </m:oMath>
                </a14:m>
                <a:r>
                  <a:rPr lang="en-US" dirty="0"/>
                  <a:t>,</a:t>
                </a:r>
              </a:p>
              <a:p>
                <a:r>
                  <a:rPr lang="en-US" dirty="0"/>
                  <a:t>P=20 TW,</a:t>
                </a:r>
              </a:p>
              <a:p>
                <a:r>
                  <a:rPr lang="en-US" dirty="0"/>
                  <a:t>𝜏=0.5 </a:t>
                </a:r>
                <a:r>
                  <a:rPr lang="en-US" i="1" dirty="0" err="1"/>
                  <a:t>ps</a:t>
                </a:r>
                <a:r>
                  <a:rPr lang="en-US" i="1" dirty="0"/>
                  <a: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16</m:t>
                        </m:r>
                      </m:sup>
                    </m:sSup>
                  </m:oMath>
                </a14:m>
                <a:r>
                  <a:rPr lang="en-US" i="1" dirty="0"/>
                  <a:t>cm</a:t>
                </a:r>
                <a:r>
                  <a:rPr lang="en-US" i="1" baseline="30000" dirty="0"/>
                  <a:t>-3</a:t>
                </a:r>
                <a:endParaRPr lang="en-US" dirty="0"/>
              </a:p>
            </p:txBody>
          </p:sp>
        </mc:Choice>
        <mc:Fallback>
          <p:sp>
            <p:nvSpPr>
              <p:cNvPr id="7" name="TextBox 6">
                <a:extLst>
                  <a:ext uri="{FF2B5EF4-FFF2-40B4-BE49-F238E27FC236}">
                    <a16:creationId xmlns:a16="http://schemas.microsoft.com/office/drawing/2014/main" id="{D93F8B4D-C812-2244-B0F3-3DC498EEAF86}"/>
                  </a:ext>
                </a:extLst>
              </p:cNvPr>
              <p:cNvSpPr txBox="1">
                <a:spLocks noRot="1" noChangeAspect="1" noMove="1" noResize="1" noEditPoints="1" noAdjustHandles="1" noChangeArrowheads="1" noChangeShapeType="1" noTextEdit="1"/>
              </p:cNvSpPr>
              <p:nvPr/>
            </p:nvSpPr>
            <p:spPr>
              <a:xfrm>
                <a:off x="10087164" y="4660281"/>
                <a:ext cx="1985566" cy="1200329"/>
              </a:xfrm>
              <a:prstGeom prst="rect">
                <a:avLst/>
              </a:prstGeom>
              <a:blipFill>
                <a:blip r:embed="rId5"/>
                <a:stretch>
                  <a:fillRect l="-2548" t="-2083" b="-729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67DCBE2-2780-1D4B-BFDA-00E2E210B5D6}"/>
              </a:ext>
            </a:extLst>
          </p:cNvPr>
          <p:cNvSpPr txBox="1"/>
          <p:nvPr/>
        </p:nvSpPr>
        <p:spPr>
          <a:xfrm>
            <a:off x="8813904" y="875752"/>
            <a:ext cx="3378096" cy="584775"/>
          </a:xfrm>
          <a:prstGeom prst="rect">
            <a:avLst/>
          </a:prstGeom>
          <a:noFill/>
        </p:spPr>
        <p:txBody>
          <a:bodyPr wrap="square" rtlCol="0">
            <a:spAutoFit/>
          </a:bodyPr>
          <a:lstStyle/>
          <a:p>
            <a:pPr algn="ctr"/>
            <a:r>
              <a:rPr lang="en-US" sz="1600" i="1" dirty="0">
                <a:solidFill>
                  <a:srgbClr val="0070C0"/>
                </a:solidFill>
              </a:rPr>
              <a:t>Figure 2.1: LWIR driven blowout regime (SPACE)</a:t>
            </a:r>
          </a:p>
        </p:txBody>
      </p:sp>
    </p:spTree>
    <p:extLst>
      <p:ext uri="{BB962C8B-B14F-4D97-AF65-F5344CB8AC3E}">
        <p14:creationId xmlns:p14="http://schemas.microsoft.com/office/powerpoint/2010/main" val="109459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E142-0421-DD46-B1A4-A3F0CE85176A}"/>
              </a:ext>
            </a:extLst>
          </p:cNvPr>
          <p:cNvSpPr>
            <a:spLocks noGrp="1"/>
          </p:cNvSpPr>
          <p:nvPr>
            <p:ph type="title"/>
          </p:nvPr>
        </p:nvSpPr>
        <p:spPr/>
        <p:txBody>
          <a:bodyPr vert="horz" lIns="91440" tIns="45720" rIns="91440" bIns="45720" rtlCol="0" anchor="t">
            <a:noAutofit/>
          </a:bodyPr>
          <a:lstStyle/>
          <a:p>
            <a:r>
              <a:rPr lang="en-US" sz="3200" dirty="0"/>
              <a:t>A.2. LWIR Laser-Driven Plasma Electron Acceleration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D61CAE-3C8C-1945-AED7-195E199C016E}"/>
                  </a:ext>
                </a:extLst>
              </p:cNvPr>
              <p:cNvSpPr>
                <a:spLocks noGrp="1"/>
              </p:cNvSpPr>
              <p:nvPr>
                <p:ph idx="1"/>
              </p:nvPr>
            </p:nvSpPr>
            <p:spPr>
              <a:xfrm>
                <a:off x="477080" y="1077686"/>
                <a:ext cx="11105321" cy="5097827"/>
              </a:xfrm>
            </p:spPr>
            <p:txBody>
              <a:bodyPr vert="horz" lIns="91440" tIns="45720" rIns="91440" bIns="45720" rtlCol="0">
                <a:normAutofit fontScale="92500"/>
              </a:bodyPr>
              <a:lstStyle/>
              <a:p>
                <a:r>
                  <a:rPr lang="en-US" dirty="0"/>
                  <a:t>Research Thrusts</a:t>
                </a:r>
              </a:p>
              <a:p>
                <a:pPr marL="914400" lvl="1" indent="-457200">
                  <a:buFont typeface="+mj-lt"/>
                  <a:buAutoNum type="arabicPeriod"/>
                </a:pPr>
                <a:r>
                  <a:rPr lang="en-US" b="1" dirty="0"/>
                  <a:t>Accessing highly non-linear wakefield regime</a:t>
                </a:r>
                <a:r>
                  <a:rPr lang="en-US" dirty="0"/>
                  <a:t> </a:t>
                </a:r>
                <a:r>
                  <a:rPr lang="en-US" b="1" dirty="0"/>
                  <a:t>(</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𝒂</m:t>
                        </m:r>
                      </m:e>
                      <m:sub>
                        <m:r>
                          <a:rPr lang="en-US" b="1" i="1" dirty="0" smtClean="0">
                            <a:latin typeface="Cambria Math" panose="02040503050406030204" pitchFamily="18" charset="0"/>
                          </a:rPr>
                          <m:t>𝟎</m:t>
                        </m:r>
                      </m:sub>
                    </m:sSub>
                    <m:r>
                      <a:rPr lang="en-US" b="1" i="1" dirty="0" smtClean="0">
                        <a:latin typeface="Cambria Math" panose="02040503050406030204" pitchFamily="18" charset="0"/>
                      </a:rPr>
                      <m:t>&gt;</m:t>
                    </m:r>
                    <m:r>
                      <a:rPr lang="en-US" b="1" i="1" dirty="0" smtClean="0">
                        <a:latin typeface="Cambria Math" panose="02040503050406030204" pitchFamily="18" charset="0"/>
                      </a:rPr>
                      <m:t>𝟒</m:t>
                    </m:r>
                  </m:oMath>
                </a14:m>
                <a:r>
                  <a:rPr lang="en-US" b="1" dirty="0"/>
                  <a:t>)</a:t>
                </a:r>
                <a:r>
                  <a:rPr lang="en-US" dirty="0"/>
                  <a:t>: Verify unique features of LWIR-driven LWFA in this regime, such as lack of dark current </a:t>
                </a:r>
              </a:p>
              <a:p>
                <a:pPr marL="914400" lvl="1" indent="-457200">
                  <a:buFont typeface="+mj-lt"/>
                  <a:buAutoNum type="arabicPeriod"/>
                </a:pPr>
                <a:r>
                  <a:rPr lang="en-US" b="1" dirty="0"/>
                  <a:t>High quality electron beams from controlled two-color injection: </a:t>
                </a:r>
                <a:r>
                  <a:rPr lang="en-US" dirty="0"/>
                  <a:t>Use the short-pulse higher intensity NIR laser to ionize impurity elements within the fully formed wake driven by the lower-intensity, longer wavelength CO</a:t>
                </a:r>
                <a:r>
                  <a:rPr lang="en-US" baseline="-25000" dirty="0"/>
                  <a:t>2</a:t>
                </a:r>
                <a:r>
                  <a:rPr lang="en-US" dirty="0"/>
                  <a:t> laser. Electron bunches created using this two-color scheme are expected to be of FEL-quality. </a:t>
                </a:r>
              </a:p>
              <a:p>
                <a:pPr marL="914400" lvl="1" indent="-457200">
                  <a:buFont typeface="+mj-lt"/>
                  <a:buAutoNum type="arabicPeriod"/>
                </a:pPr>
                <a:r>
                  <a:rPr lang="en-US" b="1" dirty="0"/>
                  <a:t>High quality electron beams from controlled external injection: </a:t>
                </a:r>
                <a:r>
                  <a:rPr lang="en-US" dirty="0"/>
                  <a:t>The injection of the ATF-</a:t>
                </a:r>
                <a:r>
                  <a:rPr lang="en-US" dirty="0" err="1"/>
                  <a:t>linac</a:t>
                </a:r>
                <a:r>
                  <a:rPr lang="en-US" dirty="0"/>
                  <a:t> e-beam into the large bubble driven by the LWIR laser is a primary research thrust for ATF (See C.1 for detailed discussion). </a:t>
                </a:r>
              </a:p>
              <a:p>
                <a:pPr marL="914400" lvl="1" indent="-457200">
                  <a:buFont typeface="+mj-lt"/>
                  <a:buAutoNum type="arabicPeriod"/>
                </a:pPr>
                <a:r>
                  <a:rPr lang="en-US" b="1" dirty="0"/>
                  <a:t>Probing of large wake structure: </a:t>
                </a:r>
                <a:r>
                  <a:rPr lang="en-US" dirty="0"/>
                  <a:t>Probing of the wake structure generated by an LWIR laser pulse at an unprecedented level of detail and resolution will be possible using longitudinal and transverse probes including Thomson scattering, or via transverse probing using an electron beam (See C.1 for detailed discussion)</a:t>
                </a:r>
              </a:p>
            </p:txBody>
          </p:sp>
        </mc:Choice>
        <mc:Fallback>
          <p:sp>
            <p:nvSpPr>
              <p:cNvPr id="3" name="Content Placeholder 2">
                <a:extLst>
                  <a:ext uri="{FF2B5EF4-FFF2-40B4-BE49-F238E27FC236}">
                    <a16:creationId xmlns:a16="http://schemas.microsoft.com/office/drawing/2014/main" id="{04D61CAE-3C8C-1945-AED7-195E199C016E}"/>
                  </a:ext>
                </a:extLst>
              </p:cNvPr>
              <p:cNvSpPr>
                <a:spLocks noGrp="1" noRot="1" noChangeAspect="1" noMove="1" noResize="1" noEditPoints="1" noAdjustHandles="1" noChangeArrowheads="1" noChangeShapeType="1" noTextEdit="1"/>
              </p:cNvSpPr>
              <p:nvPr>
                <p:ph idx="1"/>
              </p:nvPr>
            </p:nvSpPr>
            <p:spPr>
              <a:xfrm>
                <a:off x="477080" y="1077686"/>
                <a:ext cx="11105321" cy="5097827"/>
              </a:xfrm>
              <a:blipFill>
                <a:blip r:embed="rId2"/>
                <a:stretch>
                  <a:fillRect l="-799" t="-1737" r="-12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6F06A6D-896D-AE46-BDDC-BA811811528C}"/>
              </a:ext>
            </a:extLst>
          </p:cNvPr>
          <p:cNvSpPr>
            <a:spLocks noGrp="1"/>
          </p:cNvSpPr>
          <p:nvPr>
            <p:ph type="sldNum" sz="quarter" idx="12"/>
          </p:nvPr>
        </p:nvSpPr>
        <p:spPr/>
        <p:txBody>
          <a:bodyPr/>
          <a:lstStyle/>
          <a:p>
            <a:fld id="{716D9922-87B3-6043-9531-5184EA303DC1}" type="slidenum">
              <a:rPr lang="en-US" smtClean="0"/>
              <a:t>15</a:t>
            </a:fld>
            <a:endParaRPr lang="en-US"/>
          </a:p>
        </p:txBody>
      </p:sp>
      <p:sp>
        <p:nvSpPr>
          <p:cNvPr id="5" name="Footer Placeholder 4">
            <a:extLst>
              <a:ext uri="{FF2B5EF4-FFF2-40B4-BE49-F238E27FC236}">
                <a16:creationId xmlns:a16="http://schemas.microsoft.com/office/drawing/2014/main" id="{0E45566C-F501-654C-83D7-7BC285700E74}"/>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63198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E3D2-FE70-9648-B6EC-E22E5A527E40}"/>
              </a:ext>
            </a:extLst>
          </p:cNvPr>
          <p:cNvSpPr>
            <a:spLocks noGrp="1"/>
          </p:cNvSpPr>
          <p:nvPr>
            <p:ph type="title"/>
          </p:nvPr>
        </p:nvSpPr>
        <p:spPr/>
        <p:txBody>
          <a:bodyPr vert="horz" lIns="91440" tIns="45720" rIns="91440" bIns="45720" rtlCol="0" anchor="t">
            <a:noAutofit/>
          </a:bodyPr>
          <a:lstStyle/>
          <a:p>
            <a:r>
              <a:rPr lang="en-US" sz="3200" dirty="0"/>
              <a:t>A.2. LWIR Laser-Driven Plasma Electron Acceleration</a:t>
            </a:r>
          </a:p>
        </p:txBody>
      </p:sp>
      <p:sp>
        <p:nvSpPr>
          <p:cNvPr id="3" name="Content Placeholder 2">
            <a:extLst>
              <a:ext uri="{FF2B5EF4-FFF2-40B4-BE49-F238E27FC236}">
                <a16:creationId xmlns:a16="http://schemas.microsoft.com/office/drawing/2014/main" id="{2C0A8C78-B02C-CE44-816B-973FB894A093}"/>
              </a:ext>
            </a:extLst>
          </p:cNvPr>
          <p:cNvSpPr>
            <a:spLocks noGrp="1"/>
          </p:cNvSpPr>
          <p:nvPr>
            <p:ph idx="1"/>
          </p:nvPr>
        </p:nvSpPr>
        <p:spPr/>
        <p:txBody>
          <a:bodyPr>
            <a:normAutofit lnSpcReduction="10000"/>
          </a:bodyPr>
          <a:lstStyle/>
          <a:p>
            <a:r>
              <a:rPr lang="en-US" dirty="0"/>
              <a:t>Beam Parameters</a:t>
            </a:r>
          </a:p>
          <a:p>
            <a:endParaRPr lang="en-US" dirty="0"/>
          </a:p>
          <a:p>
            <a:endParaRPr lang="en-US" dirty="0"/>
          </a:p>
          <a:p>
            <a:endParaRPr lang="en-US" dirty="0"/>
          </a:p>
          <a:p>
            <a:endParaRPr lang="en-US" dirty="0"/>
          </a:p>
          <a:p>
            <a:endParaRPr lang="en-US" dirty="0"/>
          </a:p>
          <a:p>
            <a:endParaRPr lang="en-US" dirty="0"/>
          </a:p>
          <a:p>
            <a:r>
              <a:rPr lang="en-US" dirty="0"/>
              <a:t>Diagnostics</a:t>
            </a:r>
          </a:p>
          <a:p>
            <a:pPr lvl="1"/>
            <a:r>
              <a:rPr lang="en-US" dirty="0"/>
              <a:t>Plasma Diagnostics</a:t>
            </a:r>
          </a:p>
          <a:p>
            <a:pPr lvl="1"/>
            <a:r>
              <a:rPr lang="en-US" dirty="0"/>
              <a:t>Prepulse contrast diagnostics better than 4 orders of magnitude</a:t>
            </a:r>
          </a:p>
          <a:p>
            <a:pPr lvl="1"/>
            <a:r>
              <a:rPr lang="en-US" dirty="0"/>
              <a:t>Accurate synchronization and alignment diagnostics for the two-color optical injection experiments (more on this later)</a:t>
            </a:r>
          </a:p>
          <a:p>
            <a:endParaRPr lang="en-US" dirty="0"/>
          </a:p>
        </p:txBody>
      </p:sp>
      <p:sp>
        <p:nvSpPr>
          <p:cNvPr id="4" name="Slide Number Placeholder 3">
            <a:extLst>
              <a:ext uri="{FF2B5EF4-FFF2-40B4-BE49-F238E27FC236}">
                <a16:creationId xmlns:a16="http://schemas.microsoft.com/office/drawing/2014/main" id="{C77AB96D-76C3-594A-875E-8C4D67E7B5BA}"/>
              </a:ext>
            </a:extLst>
          </p:cNvPr>
          <p:cNvSpPr>
            <a:spLocks noGrp="1"/>
          </p:cNvSpPr>
          <p:nvPr>
            <p:ph type="sldNum" sz="quarter" idx="12"/>
          </p:nvPr>
        </p:nvSpPr>
        <p:spPr/>
        <p:txBody>
          <a:bodyPr/>
          <a:lstStyle/>
          <a:p>
            <a:fld id="{716D9922-87B3-6043-9531-5184EA303DC1}" type="slidenum">
              <a:rPr lang="en-US" smtClean="0"/>
              <a:t>16</a:t>
            </a:fld>
            <a:endParaRPr lang="en-US"/>
          </a:p>
        </p:txBody>
      </p:sp>
      <p:sp>
        <p:nvSpPr>
          <p:cNvPr id="5" name="Footer Placeholder 4">
            <a:extLst>
              <a:ext uri="{FF2B5EF4-FFF2-40B4-BE49-F238E27FC236}">
                <a16:creationId xmlns:a16="http://schemas.microsoft.com/office/drawing/2014/main" id="{CE6C034D-8205-134F-B58E-B84BF71462BA}"/>
              </a:ext>
            </a:extLst>
          </p:cNvPr>
          <p:cNvSpPr>
            <a:spLocks noGrp="1"/>
          </p:cNvSpPr>
          <p:nvPr>
            <p:ph type="ftr" sz="quarter" idx="13"/>
          </p:nvPr>
        </p:nvSpPr>
        <p:spPr/>
        <p:txBody>
          <a:bodyPr/>
          <a:lstStyle/>
          <a:p>
            <a:r>
              <a:rPr lang="en-US"/>
              <a:t>2020 ATF User Meeting</a:t>
            </a:r>
            <a:endParaRPr lang="en-US" dirty="0"/>
          </a:p>
        </p:txBody>
      </p:sp>
      <p:graphicFrame>
        <p:nvGraphicFramePr>
          <p:cNvPr id="7" name="Table 6">
            <a:extLst>
              <a:ext uri="{FF2B5EF4-FFF2-40B4-BE49-F238E27FC236}">
                <a16:creationId xmlns:a16="http://schemas.microsoft.com/office/drawing/2014/main" id="{11F91B54-E414-2843-B0A9-82CE94BE9F3E}"/>
              </a:ext>
            </a:extLst>
          </p:cNvPr>
          <p:cNvGraphicFramePr>
            <a:graphicFrameLocks noGrp="1"/>
          </p:cNvGraphicFramePr>
          <p:nvPr>
            <p:extLst>
              <p:ext uri="{D42A27DB-BD31-4B8C-83A1-F6EECF244321}">
                <p14:modId xmlns:p14="http://schemas.microsoft.com/office/powerpoint/2010/main" val="3201888644"/>
              </p:ext>
            </p:extLst>
          </p:nvPr>
        </p:nvGraphicFramePr>
        <p:xfrm>
          <a:off x="691376" y="1607930"/>
          <a:ext cx="9594573" cy="2743200"/>
        </p:xfrm>
        <a:graphic>
          <a:graphicData uri="http://schemas.openxmlformats.org/drawingml/2006/table">
            <a:tbl>
              <a:tblPr firstRow="1" firstCol="1" bandRow="1">
                <a:tableStyleId>{5C22544A-7EE6-4342-B048-85BDC9FD1C3A}</a:tableStyleId>
              </a:tblPr>
              <a:tblGrid>
                <a:gridCol w="2903913">
                  <a:extLst>
                    <a:ext uri="{9D8B030D-6E8A-4147-A177-3AD203B41FA5}">
                      <a16:colId xmlns:a16="http://schemas.microsoft.com/office/drawing/2014/main" val="2280644849"/>
                    </a:ext>
                  </a:extLst>
                </a:gridCol>
                <a:gridCol w="3485806">
                  <a:extLst>
                    <a:ext uri="{9D8B030D-6E8A-4147-A177-3AD203B41FA5}">
                      <a16:colId xmlns:a16="http://schemas.microsoft.com/office/drawing/2014/main" val="1581785164"/>
                    </a:ext>
                  </a:extLst>
                </a:gridCol>
                <a:gridCol w="3204854">
                  <a:extLst>
                    <a:ext uri="{9D8B030D-6E8A-4147-A177-3AD203B41FA5}">
                      <a16:colId xmlns:a16="http://schemas.microsoft.com/office/drawing/2014/main" val="625676462"/>
                    </a:ext>
                  </a:extLst>
                </a:gridCol>
              </a:tblGrid>
              <a:tr h="184150">
                <a:tc>
                  <a:txBody>
                    <a:bodyPr/>
                    <a:lstStyle/>
                    <a:p>
                      <a:pPr marL="0" marR="0">
                        <a:spcBef>
                          <a:spcPts val="0"/>
                        </a:spcBef>
                        <a:spcAft>
                          <a:spcPts val="0"/>
                        </a:spcAft>
                      </a:pPr>
                      <a:r>
                        <a:rPr lang="en-US" sz="1800">
                          <a:effectLst/>
                        </a:rPr>
                        <a:t>Experiment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LWIR Laser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e-beam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624088805"/>
                  </a:ext>
                </a:extLst>
              </a:tr>
              <a:tr h="923290">
                <a:tc>
                  <a:txBody>
                    <a:bodyPr/>
                    <a:lstStyle/>
                    <a:p>
                      <a:pPr marL="0" marR="0">
                        <a:spcBef>
                          <a:spcPts val="0"/>
                        </a:spcBef>
                        <a:spcAft>
                          <a:spcPts val="0"/>
                        </a:spcAft>
                      </a:pPr>
                      <a:r>
                        <a:rPr lang="en-US" sz="1800" dirty="0">
                          <a:effectLst/>
                        </a:rPr>
                        <a:t>PRD A.1: Ion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 10 MeV ions</a:t>
                      </a:r>
                    </a:p>
                    <a:p>
                      <a:pPr marL="0" marR="0">
                        <a:spcBef>
                          <a:spcPts val="0"/>
                        </a:spcBef>
                        <a:spcAft>
                          <a:spcPts val="0"/>
                        </a:spcAft>
                      </a:pPr>
                      <a:r>
                        <a:rPr lang="en-US" sz="1800" dirty="0">
                          <a:effectLst/>
                        </a:rPr>
                        <a:t>25 TW: ~ 100 MeV ions</a:t>
                      </a:r>
                    </a:p>
                    <a:p>
                      <a:pPr marL="0" marR="0">
                        <a:spcBef>
                          <a:spcPts val="0"/>
                        </a:spcBef>
                        <a:spcAft>
                          <a:spcPts val="0"/>
                        </a:spcAft>
                      </a:pPr>
                      <a:r>
                        <a:rPr lang="en-US" sz="1800" dirty="0">
                          <a:effectLst/>
                        </a:rPr>
                        <a:t>Circ. Pol. For advanced methods (RPA, </a:t>
                      </a:r>
                      <a:r>
                        <a:rPr lang="en-US" sz="1800" dirty="0" err="1">
                          <a:effectLst/>
                        </a:rPr>
                        <a:t>etc</a:t>
                      </a:r>
                      <a:r>
                        <a:rPr lang="en-US" sz="1800" dirty="0">
                          <a:effectLst/>
                        </a:rPr>
                        <a: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702608546"/>
                  </a:ext>
                </a:extLst>
              </a:tr>
              <a:tr h="184150">
                <a:tc>
                  <a:txBody>
                    <a:bodyPr/>
                    <a:lstStyle/>
                    <a:p>
                      <a:pPr marL="0" marR="0">
                        <a:spcBef>
                          <a:spcPts val="0"/>
                        </a:spcBef>
                        <a:spcAft>
                          <a:spcPts val="0"/>
                        </a:spcAft>
                      </a:pPr>
                      <a:r>
                        <a:rPr lang="en-US" sz="1800" dirty="0">
                          <a:effectLst/>
                        </a:rPr>
                        <a:t>PRD A.2 e-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1ps: Blowout regime</a:t>
                      </a:r>
                    </a:p>
                    <a:p>
                      <a:pPr marL="0" marR="0">
                        <a:spcBef>
                          <a:spcPts val="0"/>
                        </a:spcBef>
                        <a:spcAft>
                          <a:spcPts val="0"/>
                        </a:spcAft>
                      </a:pPr>
                      <a:r>
                        <a:rPr lang="en-US" sz="1800" dirty="0">
                          <a:effectLst/>
                        </a:rPr>
                        <a:t>20 TW, 0.5 </a:t>
                      </a:r>
                      <a:r>
                        <a:rPr lang="en-US" sz="1800" dirty="0" err="1">
                          <a:effectLst/>
                        </a:rPr>
                        <a:t>ps</a:t>
                      </a:r>
                      <a:r>
                        <a:rPr lang="en-US" sz="1800" dirty="0">
                          <a:effectLst/>
                        </a:rPr>
                        <a:t>: Bubble regime </a:t>
                      </a:r>
                    </a:p>
                    <a:p>
                      <a:pPr marL="0" marR="0">
                        <a:spcBef>
                          <a:spcPts val="0"/>
                        </a:spcBef>
                        <a:spcAft>
                          <a:spcPts val="0"/>
                        </a:spcAft>
                      </a:pPr>
                      <a:r>
                        <a:rPr lang="en-US" sz="1800" dirty="0">
                          <a:effectLst/>
                        </a:rPr>
                        <a:t>Integrated intense NIR: two color injection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849841204"/>
                  </a:ext>
                </a:extLst>
              </a:tr>
              <a:tr h="193040">
                <a:tc>
                  <a:txBody>
                    <a:bodyPr/>
                    <a:lstStyle/>
                    <a:p>
                      <a:pPr marL="0" marR="0">
                        <a:spcBef>
                          <a:spcPts val="0"/>
                        </a:spcBef>
                        <a:spcAft>
                          <a:spcPts val="0"/>
                        </a:spcAft>
                      </a:pPr>
                      <a:r>
                        <a:rPr lang="en-US" sz="1800">
                          <a:effectLst/>
                        </a:rPr>
                        <a:t>PRD A.3 Weibel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1 TW, ~3 ps, circ. Pol.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99452625"/>
                  </a:ext>
                </a:extLst>
              </a:tr>
            </a:tbl>
          </a:graphicData>
        </a:graphic>
      </p:graphicFrame>
      <p:sp>
        <p:nvSpPr>
          <p:cNvPr id="8" name="Rectangle 7">
            <a:extLst>
              <a:ext uri="{FF2B5EF4-FFF2-40B4-BE49-F238E27FC236}">
                <a16:creationId xmlns:a16="http://schemas.microsoft.com/office/drawing/2014/main" id="{D486BB24-E4D5-2543-B5B6-5DC3EC417C8C}"/>
              </a:ext>
            </a:extLst>
          </p:cNvPr>
          <p:cNvSpPr/>
          <p:nvPr/>
        </p:nvSpPr>
        <p:spPr>
          <a:xfrm>
            <a:off x="691376" y="2979530"/>
            <a:ext cx="9594573" cy="1084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20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9200-BB2B-9D47-A37C-35CCF2D70FA4}"/>
              </a:ext>
            </a:extLst>
          </p:cNvPr>
          <p:cNvSpPr>
            <a:spLocks noGrp="1"/>
          </p:cNvSpPr>
          <p:nvPr>
            <p:ph type="title"/>
          </p:nvPr>
        </p:nvSpPr>
        <p:spPr>
          <a:xfrm>
            <a:off x="477078" y="142547"/>
            <a:ext cx="11105321" cy="647244"/>
          </a:xfrm>
        </p:spPr>
        <p:txBody>
          <a:bodyPr>
            <a:noAutofit/>
          </a:bodyPr>
          <a:lstStyle/>
          <a:p>
            <a:r>
              <a:rPr lang="en-US" sz="3200" dirty="0"/>
              <a:t>A.3. Basic Plasma Physics Research in Novel Regimes </a:t>
            </a:r>
          </a:p>
        </p:txBody>
      </p:sp>
      <p:sp>
        <p:nvSpPr>
          <p:cNvPr id="3" name="Content Placeholder 2">
            <a:extLst>
              <a:ext uri="{FF2B5EF4-FFF2-40B4-BE49-F238E27FC236}">
                <a16:creationId xmlns:a16="http://schemas.microsoft.com/office/drawing/2014/main" id="{646CA4B8-8001-114E-ABC1-48AA4B7FFF5A}"/>
              </a:ext>
            </a:extLst>
          </p:cNvPr>
          <p:cNvSpPr>
            <a:spLocks noGrp="1"/>
          </p:cNvSpPr>
          <p:nvPr>
            <p:ph idx="1"/>
          </p:nvPr>
        </p:nvSpPr>
        <p:spPr>
          <a:xfrm>
            <a:off x="477079" y="744563"/>
            <a:ext cx="11105321" cy="2822383"/>
          </a:xfrm>
        </p:spPr>
        <p:txBody>
          <a:bodyPr>
            <a:normAutofit fontScale="85000" lnSpcReduction="10000"/>
          </a:bodyPr>
          <a:lstStyle/>
          <a:p>
            <a:r>
              <a:rPr lang="en-US" dirty="0"/>
              <a:t>Experiments:</a:t>
            </a:r>
          </a:p>
          <a:p>
            <a:pPr lvl="1"/>
            <a:r>
              <a:rPr lang="en-US" b="1" dirty="0"/>
              <a:t>Weibel instability:</a:t>
            </a:r>
            <a:r>
              <a:rPr lang="en-US" dirty="0"/>
              <a:t> The anisotropy of a plasma generated via optical field ionization with an LWIR laser enables the study of the electron Weibel instability, an important mechanism for self-generating magnetic fields in both laboratory and space plasmas.</a:t>
            </a:r>
          </a:p>
          <a:p>
            <a:pPr lvl="1"/>
            <a:r>
              <a:rPr lang="en-US" b="1" dirty="0"/>
              <a:t>Plasma Optics:</a:t>
            </a:r>
            <a:r>
              <a:rPr lang="en-US" dirty="0"/>
              <a:t> Entails the use of plasma medium to manipulate the state of a laser pulse, including focusing, guiding, and compression. It avoids material damage, e.g. representing an important alternative for a final-focus optic </a:t>
            </a:r>
          </a:p>
          <a:p>
            <a:pPr lvl="1"/>
            <a:r>
              <a:rPr lang="en-US" b="1" dirty="0"/>
              <a:t>Backward Raman Amplification (BRA)</a:t>
            </a:r>
            <a:r>
              <a:rPr lang="en-US" dirty="0"/>
              <a:t>: consists of a low-energy, femtosecond seed pulse and a high-energy, long-duration, counter-propagating pump pulse in the plasma. Energy is transferred from pump to seed when </a:t>
            </a:r>
            <a:r>
              <a:rPr lang="el-GR" dirty="0"/>
              <a:t>ω</a:t>
            </a:r>
            <a:r>
              <a:rPr lang="en-US" baseline="-25000" dirty="0"/>
              <a:t>pump </a:t>
            </a:r>
            <a:r>
              <a:rPr lang="en-US" dirty="0"/>
              <a:t>– </a:t>
            </a:r>
            <a:r>
              <a:rPr lang="el-GR" dirty="0"/>
              <a:t>ω</a:t>
            </a:r>
            <a:r>
              <a:rPr lang="en-US" baseline="-25000" dirty="0"/>
              <a:t>seed </a:t>
            </a:r>
            <a:r>
              <a:rPr lang="en-US" dirty="0"/>
              <a:t>= </a:t>
            </a:r>
            <a:r>
              <a:rPr lang="el-GR" dirty="0"/>
              <a:t>ω</a:t>
            </a:r>
            <a:r>
              <a:rPr lang="en-US" baseline="-25000" dirty="0"/>
              <a:t>p</a:t>
            </a:r>
            <a:r>
              <a:rPr lang="en-US" dirty="0"/>
              <a:t>,</a:t>
            </a:r>
            <a:endParaRPr lang="en-US" b="1" dirty="0"/>
          </a:p>
        </p:txBody>
      </p:sp>
      <p:sp>
        <p:nvSpPr>
          <p:cNvPr id="4" name="Slide Number Placeholder 3">
            <a:extLst>
              <a:ext uri="{FF2B5EF4-FFF2-40B4-BE49-F238E27FC236}">
                <a16:creationId xmlns:a16="http://schemas.microsoft.com/office/drawing/2014/main" id="{95FB4242-268F-CD48-AAFB-8795B7316451}"/>
              </a:ext>
            </a:extLst>
          </p:cNvPr>
          <p:cNvSpPr>
            <a:spLocks noGrp="1"/>
          </p:cNvSpPr>
          <p:nvPr>
            <p:ph type="sldNum" sz="quarter" idx="12"/>
          </p:nvPr>
        </p:nvSpPr>
        <p:spPr/>
        <p:txBody>
          <a:bodyPr/>
          <a:lstStyle/>
          <a:p>
            <a:fld id="{716D9922-87B3-6043-9531-5184EA303DC1}" type="slidenum">
              <a:rPr lang="en-US" smtClean="0"/>
              <a:t>17</a:t>
            </a:fld>
            <a:endParaRPr lang="en-US"/>
          </a:p>
        </p:txBody>
      </p:sp>
      <p:sp>
        <p:nvSpPr>
          <p:cNvPr id="5" name="Footer Placeholder 4">
            <a:extLst>
              <a:ext uri="{FF2B5EF4-FFF2-40B4-BE49-F238E27FC236}">
                <a16:creationId xmlns:a16="http://schemas.microsoft.com/office/drawing/2014/main" id="{896FF2F5-913A-1746-BE3E-BAEE91757388}"/>
              </a:ext>
            </a:extLst>
          </p:cNvPr>
          <p:cNvSpPr>
            <a:spLocks noGrp="1"/>
          </p:cNvSpPr>
          <p:nvPr>
            <p:ph type="ftr" sz="quarter" idx="13"/>
          </p:nvPr>
        </p:nvSpPr>
        <p:spPr/>
        <p:txBody>
          <a:bodyPr/>
          <a:lstStyle/>
          <a:p>
            <a:r>
              <a:rPr lang="en-US"/>
              <a:t>2020 ATF User Meeting</a:t>
            </a:r>
            <a:endParaRPr lang="en-US" dirty="0"/>
          </a:p>
        </p:txBody>
      </p:sp>
      <p:pic>
        <p:nvPicPr>
          <p:cNvPr id="6" name="Picture 5">
            <a:extLst>
              <a:ext uri="{FF2B5EF4-FFF2-40B4-BE49-F238E27FC236}">
                <a16:creationId xmlns:a16="http://schemas.microsoft.com/office/drawing/2014/main" id="{89B4541C-56B0-164D-A5E2-75D9DB45977A}"/>
              </a:ext>
            </a:extLst>
          </p:cNvPr>
          <p:cNvPicPr>
            <a:picLocks noChangeAspect="1"/>
          </p:cNvPicPr>
          <p:nvPr/>
        </p:nvPicPr>
        <p:blipFill>
          <a:blip r:embed="rId2"/>
          <a:stretch>
            <a:fillRect/>
          </a:stretch>
        </p:blipFill>
        <p:spPr>
          <a:xfrm>
            <a:off x="7620000" y="4085003"/>
            <a:ext cx="4572000" cy="1695311"/>
          </a:xfrm>
          <a:prstGeom prst="rect">
            <a:avLst/>
          </a:prstGeom>
        </p:spPr>
      </p:pic>
      <p:sp>
        <p:nvSpPr>
          <p:cNvPr id="7" name="Rectangle 6">
            <a:extLst>
              <a:ext uri="{FF2B5EF4-FFF2-40B4-BE49-F238E27FC236}">
                <a16:creationId xmlns:a16="http://schemas.microsoft.com/office/drawing/2014/main" id="{49BF7F15-C1FF-1344-B178-106808D4BBBF}"/>
              </a:ext>
            </a:extLst>
          </p:cNvPr>
          <p:cNvSpPr/>
          <p:nvPr/>
        </p:nvSpPr>
        <p:spPr>
          <a:xfrm>
            <a:off x="477080" y="3566946"/>
            <a:ext cx="7354955" cy="2779415"/>
          </a:xfrm>
          <a:prstGeom prst="rect">
            <a:avLst/>
          </a:prstGeom>
        </p:spPr>
        <p:txBody>
          <a:bodyPr vert="horz" lIns="91440" tIns="45720" rIns="91440" bIns="45720" rtlCol="0">
            <a:normAutofit fontScale="85000" lnSpcReduction="10000"/>
          </a:bodyPr>
          <a:lstStyle/>
          <a:p>
            <a:pPr marL="228600" indent="-228600">
              <a:lnSpc>
                <a:spcPct val="90000"/>
              </a:lnSpc>
              <a:spcBef>
                <a:spcPts val="1000"/>
              </a:spcBef>
              <a:buFont typeface="Arial" panose="020B0604020202020204" pitchFamily="34" charset="0"/>
              <a:buChar char="•"/>
            </a:pPr>
            <a:r>
              <a:rPr lang="en-US" sz="2800" dirty="0"/>
              <a:t>ATF Perspective:</a:t>
            </a:r>
          </a:p>
          <a:p>
            <a:pPr marL="685800" lvl="1" indent="-228600">
              <a:lnSpc>
                <a:spcPct val="90000"/>
              </a:lnSpc>
              <a:spcBef>
                <a:spcPts val="500"/>
              </a:spcBef>
              <a:buFont typeface="Arial" panose="020B0604020202020204" pitchFamily="34" charset="0"/>
              <a:buChar char="•"/>
            </a:pPr>
            <a:r>
              <a:rPr lang="en-US" sz="2400" dirty="0"/>
              <a:t>Unique aspects of the LWIR laser allows for the exploration of the basic physics of laser plasma interactions (LPI) in this region of the electromagnetic spectrum. </a:t>
            </a:r>
          </a:p>
          <a:p>
            <a:pPr marL="685800" lvl="1" indent="-228600">
              <a:lnSpc>
                <a:spcPct val="90000"/>
              </a:lnSpc>
              <a:spcBef>
                <a:spcPts val="500"/>
              </a:spcBef>
              <a:buFont typeface="Arial" panose="020B0604020202020204" pitchFamily="34" charset="0"/>
              <a:buChar char="•"/>
            </a:pPr>
            <a:r>
              <a:rPr lang="en-US" sz="2400" dirty="0"/>
              <a:t>Application-driven basic plasma physics research is another important component of this PRD, where the investigation of the basic physics of LPI can lead to improved capabilities of the LWIR lasers, which will then benefit a wide array of experiments in return. </a:t>
            </a:r>
          </a:p>
        </p:txBody>
      </p:sp>
    </p:spTree>
    <p:extLst>
      <p:ext uri="{BB962C8B-B14F-4D97-AF65-F5344CB8AC3E}">
        <p14:creationId xmlns:p14="http://schemas.microsoft.com/office/powerpoint/2010/main" val="75137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3742-912B-C742-A25C-BD49CA01085D}"/>
              </a:ext>
            </a:extLst>
          </p:cNvPr>
          <p:cNvSpPr>
            <a:spLocks noGrp="1"/>
          </p:cNvSpPr>
          <p:nvPr>
            <p:ph type="title"/>
          </p:nvPr>
        </p:nvSpPr>
        <p:spPr/>
        <p:txBody>
          <a:bodyPr>
            <a:noAutofit/>
          </a:bodyPr>
          <a:lstStyle/>
          <a:p>
            <a:r>
              <a:rPr lang="en-US" sz="3200" dirty="0"/>
              <a:t>A.3. Basic Plasma Physics Research in Novel Regimes</a:t>
            </a:r>
          </a:p>
        </p:txBody>
      </p:sp>
      <p:sp>
        <p:nvSpPr>
          <p:cNvPr id="3" name="Content Placeholder 2">
            <a:extLst>
              <a:ext uri="{FF2B5EF4-FFF2-40B4-BE49-F238E27FC236}">
                <a16:creationId xmlns:a16="http://schemas.microsoft.com/office/drawing/2014/main" id="{68576E9C-52BA-BB4F-A0BA-676011ADA08B}"/>
              </a:ext>
            </a:extLst>
          </p:cNvPr>
          <p:cNvSpPr>
            <a:spLocks noGrp="1"/>
          </p:cNvSpPr>
          <p:nvPr>
            <p:ph idx="1"/>
          </p:nvPr>
        </p:nvSpPr>
        <p:spPr/>
        <p:txBody>
          <a:bodyPr/>
          <a:lstStyle/>
          <a:p>
            <a:r>
              <a:rPr lang="en-US" dirty="0"/>
              <a:t>Research Thrusts:</a:t>
            </a:r>
          </a:p>
          <a:p>
            <a:pPr marL="971550" lvl="1" indent="-514350">
              <a:buFont typeface="+mj-lt"/>
              <a:buAutoNum type="arabicPeriod"/>
            </a:pPr>
            <a:r>
              <a:rPr lang="en-US" b="1" dirty="0"/>
              <a:t>Weibel Instability: </a:t>
            </a:r>
            <a:r>
              <a:rPr lang="en-US" dirty="0"/>
              <a:t>Using the ATF CO2 laser, carry out the first detailed measurements on the growth rate and k-spectrum evolution of electron Weibel instability. </a:t>
            </a:r>
          </a:p>
          <a:p>
            <a:pPr marL="971550" lvl="1" indent="-514350">
              <a:buFont typeface="+mj-lt"/>
              <a:buAutoNum type="arabicPeriod"/>
            </a:pPr>
            <a:r>
              <a:rPr lang="en-US" b="1" dirty="0"/>
              <a:t>Plasma Optics: </a:t>
            </a:r>
            <a:r>
              <a:rPr lang="en-US" dirty="0"/>
              <a:t>Develop the physics of plasma focusing optics and investigate the possibility of implementation as a final focusing optics. </a:t>
            </a:r>
          </a:p>
          <a:p>
            <a:pPr marL="971550" lvl="1" indent="-514350">
              <a:buFont typeface="+mj-lt"/>
              <a:buAutoNum type="arabicPeriod"/>
            </a:pPr>
            <a:r>
              <a:rPr lang="en-US" b="1" dirty="0"/>
              <a:t>Backward Raman LWIR Amplification: </a:t>
            </a:r>
            <a:r>
              <a:rPr lang="en-US" dirty="0"/>
              <a:t>Investigate the potential application of the backward Raman amplification technique to ATF laser</a:t>
            </a:r>
          </a:p>
        </p:txBody>
      </p:sp>
      <p:sp>
        <p:nvSpPr>
          <p:cNvPr id="4" name="Slide Number Placeholder 3">
            <a:extLst>
              <a:ext uri="{FF2B5EF4-FFF2-40B4-BE49-F238E27FC236}">
                <a16:creationId xmlns:a16="http://schemas.microsoft.com/office/drawing/2014/main" id="{25253468-AE1A-5B4F-B7AB-37FC616CCB5A}"/>
              </a:ext>
            </a:extLst>
          </p:cNvPr>
          <p:cNvSpPr>
            <a:spLocks noGrp="1"/>
          </p:cNvSpPr>
          <p:nvPr>
            <p:ph type="sldNum" sz="quarter" idx="12"/>
          </p:nvPr>
        </p:nvSpPr>
        <p:spPr/>
        <p:txBody>
          <a:bodyPr/>
          <a:lstStyle/>
          <a:p>
            <a:fld id="{716D9922-87B3-6043-9531-5184EA303DC1}" type="slidenum">
              <a:rPr lang="en-US" smtClean="0"/>
              <a:t>18</a:t>
            </a:fld>
            <a:endParaRPr lang="en-US"/>
          </a:p>
        </p:txBody>
      </p:sp>
      <p:sp>
        <p:nvSpPr>
          <p:cNvPr id="5" name="Footer Placeholder 4">
            <a:extLst>
              <a:ext uri="{FF2B5EF4-FFF2-40B4-BE49-F238E27FC236}">
                <a16:creationId xmlns:a16="http://schemas.microsoft.com/office/drawing/2014/main" id="{86EC1C78-8A5B-1C4A-A620-C177B0CB97DB}"/>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926907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E3D2-FE70-9648-B6EC-E22E5A527E40}"/>
              </a:ext>
            </a:extLst>
          </p:cNvPr>
          <p:cNvSpPr>
            <a:spLocks noGrp="1"/>
          </p:cNvSpPr>
          <p:nvPr>
            <p:ph type="title"/>
          </p:nvPr>
        </p:nvSpPr>
        <p:spPr/>
        <p:txBody>
          <a:bodyPr vert="horz" lIns="91440" tIns="45720" rIns="91440" bIns="45720" rtlCol="0" anchor="t">
            <a:noAutofit/>
          </a:bodyPr>
          <a:lstStyle/>
          <a:p>
            <a:r>
              <a:rPr lang="en-US" sz="3200" dirty="0"/>
              <a:t>A.3. Basic Plasma Physics Research in Novel Regimes</a:t>
            </a:r>
          </a:p>
        </p:txBody>
      </p:sp>
      <p:sp>
        <p:nvSpPr>
          <p:cNvPr id="3" name="Content Placeholder 2">
            <a:extLst>
              <a:ext uri="{FF2B5EF4-FFF2-40B4-BE49-F238E27FC236}">
                <a16:creationId xmlns:a16="http://schemas.microsoft.com/office/drawing/2014/main" id="{2C0A8C78-B02C-CE44-816B-973FB894A093}"/>
              </a:ext>
            </a:extLst>
          </p:cNvPr>
          <p:cNvSpPr>
            <a:spLocks noGrp="1"/>
          </p:cNvSpPr>
          <p:nvPr>
            <p:ph idx="1"/>
          </p:nvPr>
        </p:nvSpPr>
        <p:spPr/>
        <p:txBody>
          <a:bodyPr>
            <a:normAutofit/>
          </a:bodyPr>
          <a:lstStyle/>
          <a:p>
            <a:r>
              <a:rPr lang="en-US" dirty="0"/>
              <a:t>Beam Parameters</a:t>
            </a:r>
          </a:p>
          <a:p>
            <a:endParaRPr lang="en-US" dirty="0"/>
          </a:p>
          <a:p>
            <a:endParaRPr lang="en-US" dirty="0"/>
          </a:p>
          <a:p>
            <a:endParaRPr lang="en-US" dirty="0"/>
          </a:p>
          <a:p>
            <a:endParaRPr lang="en-US" dirty="0"/>
          </a:p>
          <a:p>
            <a:endParaRPr lang="en-US" dirty="0"/>
          </a:p>
          <a:p>
            <a:endParaRPr lang="en-US" dirty="0"/>
          </a:p>
          <a:p>
            <a:r>
              <a:rPr lang="en-US" dirty="0"/>
              <a:t>Diagnostics</a:t>
            </a:r>
          </a:p>
          <a:p>
            <a:pPr lvl="1"/>
            <a:r>
              <a:rPr lang="en-US" dirty="0"/>
              <a:t>Ultrafast electron radiography (See C.1 for more discussion) using ATF’s </a:t>
            </a:r>
            <a:r>
              <a:rPr lang="en-US" dirty="0" err="1"/>
              <a:t>linac</a:t>
            </a:r>
            <a:r>
              <a:rPr lang="en-US" dirty="0"/>
              <a:t>-produced electron beam to measure the growth of the magnetic fields in Weibel Instability</a:t>
            </a:r>
          </a:p>
        </p:txBody>
      </p:sp>
      <p:sp>
        <p:nvSpPr>
          <p:cNvPr id="4" name="Slide Number Placeholder 3">
            <a:extLst>
              <a:ext uri="{FF2B5EF4-FFF2-40B4-BE49-F238E27FC236}">
                <a16:creationId xmlns:a16="http://schemas.microsoft.com/office/drawing/2014/main" id="{C77AB96D-76C3-594A-875E-8C4D67E7B5BA}"/>
              </a:ext>
            </a:extLst>
          </p:cNvPr>
          <p:cNvSpPr>
            <a:spLocks noGrp="1"/>
          </p:cNvSpPr>
          <p:nvPr>
            <p:ph type="sldNum" sz="quarter" idx="12"/>
          </p:nvPr>
        </p:nvSpPr>
        <p:spPr/>
        <p:txBody>
          <a:bodyPr/>
          <a:lstStyle/>
          <a:p>
            <a:fld id="{716D9922-87B3-6043-9531-5184EA303DC1}" type="slidenum">
              <a:rPr lang="en-US" smtClean="0"/>
              <a:t>19</a:t>
            </a:fld>
            <a:endParaRPr lang="en-US"/>
          </a:p>
        </p:txBody>
      </p:sp>
      <p:sp>
        <p:nvSpPr>
          <p:cNvPr id="5" name="Footer Placeholder 4">
            <a:extLst>
              <a:ext uri="{FF2B5EF4-FFF2-40B4-BE49-F238E27FC236}">
                <a16:creationId xmlns:a16="http://schemas.microsoft.com/office/drawing/2014/main" id="{CE6C034D-8205-134F-B58E-B84BF71462BA}"/>
              </a:ext>
            </a:extLst>
          </p:cNvPr>
          <p:cNvSpPr>
            <a:spLocks noGrp="1"/>
          </p:cNvSpPr>
          <p:nvPr>
            <p:ph type="ftr" sz="quarter" idx="13"/>
          </p:nvPr>
        </p:nvSpPr>
        <p:spPr/>
        <p:txBody>
          <a:bodyPr/>
          <a:lstStyle/>
          <a:p>
            <a:r>
              <a:rPr lang="en-US"/>
              <a:t>2020 ATF User Meeting</a:t>
            </a:r>
            <a:endParaRPr lang="en-US" dirty="0"/>
          </a:p>
        </p:txBody>
      </p:sp>
      <p:graphicFrame>
        <p:nvGraphicFramePr>
          <p:cNvPr id="7" name="Table 6">
            <a:extLst>
              <a:ext uri="{FF2B5EF4-FFF2-40B4-BE49-F238E27FC236}">
                <a16:creationId xmlns:a16="http://schemas.microsoft.com/office/drawing/2014/main" id="{11F91B54-E414-2843-B0A9-82CE94BE9F3E}"/>
              </a:ext>
            </a:extLst>
          </p:cNvPr>
          <p:cNvGraphicFramePr>
            <a:graphicFrameLocks noGrp="1"/>
          </p:cNvGraphicFramePr>
          <p:nvPr>
            <p:extLst>
              <p:ext uri="{D42A27DB-BD31-4B8C-83A1-F6EECF244321}">
                <p14:modId xmlns:p14="http://schemas.microsoft.com/office/powerpoint/2010/main" val="676756707"/>
              </p:ext>
            </p:extLst>
          </p:nvPr>
        </p:nvGraphicFramePr>
        <p:xfrm>
          <a:off x="691376" y="1607930"/>
          <a:ext cx="9592056" cy="2743200"/>
        </p:xfrm>
        <a:graphic>
          <a:graphicData uri="http://schemas.openxmlformats.org/drawingml/2006/table">
            <a:tbl>
              <a:tblPr firstRow="1" firstCol="1" bandRow="1">
                <a:tableStyleId>{5C22544A-7EE6-4342-B048-85BDC9FD1C3A}</a:tableStyleId>
              </a:tblPr>
              <a:tblGrid>
                <a:gridCol w="2903151">
                  <a:extLst>
                    <a:ext uri="{9D8B030D-6E8A-4147-A177-3AD203B41FA5}">
                      <a16:colId xmlns:a16="http://schemas.microsoft.com/office/drawing/2014/main" val="2280644849"/>
                    </a:ext>
                  </a:extLst>
                </a:gridCol>
                <a:gridCol w="3484892">
                  <a:extLst>
                    <a:ext uri="{9D8B030D-6E8A-4147-A177-3AD203B41FA5}">
                      <a16:colId xmlns:a16="http://schemas.microsoft.com/office/drawing/2014/main" val="1581785164"/>
                    </a:ext>
                  </a:extLst>
                </a:gridCol>
                <a:gridCol w="3204013">
                  <a:extLst>
                    <a:ext uri="{9D8B030D-6E8A-4147-A177-3AD203B41FA5}">
                      <a16:colId xmlns:a16="http://schemas.microsoft.com/office/drawing/2014/main" val="625676462"/>
                    </a:ext>
                  </a:extLst>
                </a:gridCol>
              </a:tblGrid>
              <a:tr h="184150">
                <a:tc>
                  <a:txBody>
                    <a:bodyPr/>
                    <a:lstStyle/>
                    <a:p>
                      <a:pPr marL="0" marR="0">
                        <a:spcBef>
                          <a:spcPts val="0"/>
                        </a:spcBef>
                        <a:spcAft>
                          <a:spcPts val="0"/>
                        </a:spcAft>
                      </a:pPr>
                      <a:r>
                        <a:rPr lang="en-US" sz="1800">
                          <a:effectLst/>
                        </a:rPr>
                        <a:t>Experiment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LWIR Laser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e-beam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624088805"/>
                  </a:ext>
                </a:extLst>
              </a:tr>
              <a:tr h="923290">
                <a:tc>
                  <a:txBody>
                    <a:bodyPr/>
                    <a:lstStyle/>
                    <a:p>
                      <a:pPr marL="0" marR="0">
                        <a:spcBef>
                          <a:spcPts val="0"/>
                        </a:spcBef>
                        <a:spcAft>
                          <a:spcPts val="0"/>
                        </a:spcAft>
                      </a:pPr>
                      <a:r>
                        <a:rPr lang="en-US" sz="1800" dirty="0">
                          <a:effectLst/>
                        </a:rPr>
                        <a:t>PRD A.1: Ion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 10 MeV ions</a:t>
                      </a:r>
                    </a:p>
                    <a:p>
                      <a:pPr marL="0" marR="0">
                        <a:spcBef>
                          <a:spcPts val="0"/>
                        </a:spcBef>
                        <a:spcAft>
                          <a:spcPts val="0"/>
                        </a:spcAft>
                      </a:pPr>
                      <a:r>
                        <a:rPr lang="en-US" sz="1800" dirty="0">
                          <a:effectLst/>
                        </a:rPr>
                        <a:t>25 TW: ~ 100 MeV ions</a:t>
                      </a:r>
                    </a:p>
                    <a:p>
                      <a:pPr marL="0" marR="0">
                        <a:spcBef>
                          <a:spcPts val="0"/>
                        </a:spcBef>
                        <a:spcAft>
                          <a:spcPts val="0"/>
                        </a:spcAft>
                      </a:pPr>
                      <a:r>
                        <a:rPr lang="en-US" sz="1800" dirty="0">
                          <a:effectLst/>
                        </a:rPr>
                        <a:t>Circ. Pol. For advanced methods (RPA, </a:t>
                      </a:r>
                      <a:r>
                        <a:rPr lang="en-US" sz="1800" dirty="0" err="1">
                          <a:effectLst/>
                        </a:rPr>
                        <a:t>etc</a:t>
                      </a:r>
                      <a:r>
                        <a:rPr lang="en-US" sz="1800" dirty="0">
                          <a:effectLst/>
                        </a:rPr>
                        <a: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702608546"/>
                  </a:ext>
                </a:extLst>
              </a:tr>
              <a:tr h="184150">
                <a:tc>
                  <a:txBody>
                    <a:bodyPr/>
                    <a:lstStyle/>
                    <a:p>
                      <a:pPr marL="0" marR="0">
                        <a:spcBef>
                          <a:spcPts val="0"/>
                        </a:spcBef>
                        <a:spcAft>
                          <a:spcPts val="0"/>
                        </a:spcAft>
                      </a:pPr>
                      <a:r>
                        <a:rPr lang="en-US" sz="1800" dirty="0">
                          <a:effectLst/>
                        </a:rPr>
                        <a:t>PRD A.2 e-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1ps: Blowout regime</a:t>
                      </a:r>
                    </a:p>
                    <a:p>
                      <a:pPr marL="0" marR="0">
                        <a:spcBef>
                          <a:spcPts val="0"/>
                        </a:spcBef>
                        <a:spcAft>
                          <a:spcPts val="0"/>
                        </a:spcAft>
                      </a:pPr>
                      <a:r>
                        <a:rPr lang="en-US" sz="1800" dirty="0">
                          <a:effectLst/>
                        </a:rPr>
                        <a:t>20 TW, 0.5 </a:t>
                      </a:r>
                      <a:r>
                        <a:rPr lang="en-US" sz="1800" dirty="0" err="1">
                          <a:effectLst/>
                        </a:rPr>
                        <a:t>ps</a:t>
                      </a:r>
                      <a:r>
                        <a:rPr lang="en-US" sz="1800" dirty="0">
                          <a:effectLst/>
                        </a:rPr>
                        <a:t>: Bubble regime </a:t>
                      </a:r>
                    </a:p>
                    <a:p>
                      <a:pPr marL="0" marR="0">
                        <a:spcBef>
                          <a:spcPts val="0"/>
                        </a:spcBef>
                        <a:spcAft>
                          <a:spcPts val="0"/>
                        </a:spcAft>
                      </a:pPr>
                      <a:r>
                        <a:rPr lang="en-US" sz="1800" dirty="0">
                          <a:effectLst/>
                        </a:rPr>
                        <a:t>Integrated intense NIR: two color injection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849841204"/>
                  </a:ext>
                </a:extLst>
              </a:tr>
              <a:tr h="193040">
                <a:tc>
                  <a:txBody>
                    <a:bodyPr/>
                    <a:lstStyle/>
                    <a:p>
                      <a:pPr marL="0" marR="0">
                        <a:spcBef>
                          <a:spcPts val="0"/>
                        </a:spcBef>
                        <a:spcAft>
                          <a:spcPts val="0"/>
                        </a:spcAft>
                      </a:pPr>
                      <a:r>
                        <a:rPr lang="en-US" sz="1800" dirty="0">
                          <a:effectLst/>
                        </a:rPr>
                        <a:t>PRD A.3 Weibel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1 TW, ~3 ps, circ. Pol.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99452625"/>
                  </a:ext>
                </a:extLst>
              </a:tr>
            </a:tbl>
          </a:graphicData>
        </a:graphic>
      </p:graphicFrame>
      <p:sp>
        <p:nvSpPr>
          <p:cNvPr id="8" name="Rectangle 7">
            <a:extLst>
              <a:ext uri="{FF2B5EF4-FFF2-40B4-BE49-F238E27FC236}">
                <a16:creationId xmlns:a16="http://schemas.microsoft.com/office/drawing/2014/main" id="{D486BB24-E4D5-2543-B5B6-5DC3EC417C8C}"/>
              </a:ext>
            </a:extLst>
          </p:cNvPr>
          <p:cNvSpPr/>
          <p:nvPr/>
        </p:nvSpPr>
        <p:spPr>
          <a:xfrm>
            <a:off x="704628" y="4068416"/>
            <a:ext cx="9594573" cy="2827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97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6F8E-5635-4142-8644-30292685597D}"/>
              </a:ext>
            </a:extLst>
          </p:cNvPr>
          <p:cNvSpPr>
            <a:spLocks noGrp="1"/>
          </p:cNvSpPr>
          <p:nvPr>
            <p:ph type="title"/>
          </p:nvPr>
        </p:nvSpPr>
        <p:spPr/>
        <p:txBody>
          <a:bodyPr/>
          <a:lstStyle/>
          <a:p>
            <a:r>
              <a:rPr lang="en-US" dirty="0"/>
              <a:t>Synthesis</a:t>
            </a:r>
          </a:p>
        </p:txBody>
      </p:sp>
      <p:sp>
        <p:nvSpPr>
          <p:cNvPr id="3" name="Content Placeholder 2">
            <a:extLst>
              <a:ext uri="{FF2B5EF4-FFF2-40B4-BE49-F238E27FC236}">
                <a16:creationId xmlns:a16="http://schemas.microsoft.com/office/drawing/2014/main" id="{C5E17FFD-2ABF-7E4E-B514-23304ADDEF53}"/>
              </a:ext>
            </a:extLst>
          </p:cNvPr>
          <p:cNvSpPr>
            <a:spLocks noGrp="1"/>
          </p:cNvSpPr>
          <p:nvPr>
            <p:ph idx="1"/>
          </p:nvPr>
        </p:nvSpPr>
        <p:spPr/>
        <p:txBody>
          <a:bodyPr>
            <a:normAutofit fontScale="92500"/>
          </a:bodyPr>
          <a:lstStyle/>
          <a:p>
            <a:r>
              <a:rPr lang="en-US" dirty="0"/>
              <a:t>ATF Science Planning Workshop was conducted on October 15-17 2019</a:t>
            </a:r>
          </a:p>
          <a:p>
            <a:r>
              <a:rPr lang="en-US" dirty="0"/>
              <a:t>The resulting report has been organized around a set of Priority Research Directions (PRDs) corresponding to three research areas:</a:t>
            </a:r>
          </a:p>
          <a:p>
            <a:pPr marL="971550" lvl="1" indent="-514350">
              <a:buFont typeface="+mj-lt"/>
              <a:buAutoNum type="alphaUcPeriod"/>
            </a:pPr>
            <a:r>
              <a:rPr lang="en-US" dirty="0"/>
              <a:t>Long-Wave Infrared (LWIR) Driven Science. </a:t>
            </a:r>
          </a:p>
          <a:p>
            <a:pPr marL="914400" lvl="1" indent="-457200">
              <a:buFont typeface="+mj-lt"/>
              <a:buAutoNum type="alphaUcPeriod"/>
            </a:pPr>
            <a:r>
              <a:rPr lang="en-US" dirty="0"/>
              <a:t>Electron-Beam-Driven Science </a:t>
            </a:r>
          </a:p>
          <a:p>
            <a:pPr marL="914400" lvl="1" indent="-457200">
              <a:buFont typeface="+mj-lt"/>
              <a:buAutoNum type="alphaUcPeriod"/>
            </a:pPr>
            <a:r>
              <a:rPr lang="en-US" dirty="0"/>
              <a:t>Laser Electron Beam Interactions  </a:t>
            </a:r>
          </a:p>
          <a:p>
            <a:r>
              <a:rPr lang="en-US" dirty="0"/>
              <a:t>Experiments within each PRD led to the creation of a set of facility requirement that will be needed to enable each PRD</a:t>
            </a:r>
          </a:p>
          <a:p>
            <a:r>
              <a:rPr lang="en-US" dirty="0"/>
              <a:t>Together, the topics represent a significant and robust collection of cutting-edge accelerator and technology research. We believe that the urgent completion of this future research is crucial to support continued progress on our national and international advanced accelerator thrusts.</a:t>
            </a:r>
          </a:p>
          <a:p>
            <a:endParaRPr lang="en-US" dirty="0"/>
          </a:p>
        </p:txBody>
      </p:sp>
      <p:sp>
        <p:nvSpPr>
          <p:cNvPr id="4" name="Slide Number Placeholder 3">
            <a:extLst>
              <a:ext uri="{FF2B5EF4-FFF2-40B4-BE49-F238E27FC236}">
                <a16:creationId xmlns:a16="http://schemas.microsoft.com/office/drawing/2014/main" id="{F944D65B-8EEC-8947-BA7D-01EEEFBFC5BD}"/>
              </a:ext>
            </a:extLst>
          </p:cNvPr>
          <p:cNvSpPr>
            <a:spLocks noGrp="1"/>
          </p:cNvSpPr>
          <p:nvPr>
            <p:ph type="sldNum" sz="quarter" idx="12"/>
          </p:nvPr>
        </p:nvSpPr>
        <p:spPr/>
        <p:txBody>
          <a:bodyPr/>
          <a:lstStyle/>
          <a:p>
            <a:fld id="{716D9922-87B3-6043-9531-5184EA303DC1}" type="slidenum">
              <a:rPr lang="en-US" smtClean="0"/>
              <a:t>2</a:t>
            </a:fld>
            <a:endParaRPr lang="en-US"/>
          </a:p>
        </p:txBody>
      </p:sp>
      <p:sp>
        <p:nvSpPr>
          <p:cNvPr id="5" name="Footer Placeholder 4">
            <a:extLst>
              <a:ext uri="{FF2B5EF4-FFF2-40B4-BE49-F238E27FC236}">
                <a16:creationId xmlns:a16="http://schemas.microsoft.com/office/drawing/2014/main" id="{B2BC5496-5BE8-744F-B33D-C07B0E2175BA}"/>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28605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10BA-C593-E249-9A3F-102E8DB71F21}"/>
              </a:ext>
            </a:extLst>
          </p:cNvPr>
          <p:cNvSpPr>
            <a:spLocks noGrp="1"/>
          </p:cNvSpPr>
          <p:nvPr>
            <p:ph type="title"/>
          </p:nvPr>
        </p:nvSpPr>
        <p:spPr/>
        <p:txBody>
          <a:bodyPr/>
          <a:lstStyle/>
          <a:p>
            <a:r>
              <a:rPr lang="en-US" dirty="0"/>
              <a:t>A.4. LWIR Laser Technologies Development</a:t>
            </a:r>
          </a:p>
        </p:txBody>
      </p:sp>
      <p:sp>
        <p:nvSpPr>
          <p:cNvPr id="3" name="Content Placeholder 2">
            <a:extLst>
              <a:ext uri="{FF2B5EF4-FFF2-40B4-BE49-F238E27FC236}">
                <a16:creationId xmlns:a16="http://schemas.microsoft.com/office/drawing/2014/main" id="{9E966300-E7EA-E14F-8196-CDBEDFB94B2E}"/>
              </a:ext>
            </a:extLst>
          </p:cNvPr>
          <p:cNvSpPr>
            <a:spLocks noGrp="1"/>
          </p:cNvSpPr>
          <p:nvPr>
            <p:ph idx="1"/>
          </p:nvPr>
        </p:nvSpPr>
        <p:spPr/>
        <p:txBody>
          <a:bodyPr>
            <a:normAutofit fontScale="92500"/>
          </a:bodyPr>
          <a:lstStyle/>
          <a:p>
            <a:r>
              <a:rPr lang="en-US" dirty="0"/>
              <a:t>Majority of the research directions highlighted in this report require an LWIR laser pulse with high power (&gt;10 TW) and a short pulse (≤ 1 </a:t>
            </a:r>
            <a:r>
              <a:rPr lang="en-US" dirty="0" err="1"/>
              <a:t>ps</a:t>
            </a:r>
            <a:r>
              <a:rPr lang="en-US" dirty="0"/>
              <a:t>). </a:t>
            </a:r>
          </a:p>
          <a:p>
            <a:r>
              <a:rPr lang="en-US" dirty="0"/>
              <a:t>New Technologies are needed to bridge the gap between the existing capabilities and those demanded by the experiments</a:t>
            </a:r>
          </a:p>
          <a:p>
            <a:r>
              <a:rPr lang="en-US" dirty="0"/>
              <a:t>Therefore, research in this area merits designation as a PRD at ATF. </a:t>
            </a:r>
          </a:p>
          <a:p>
            <a:r>
              <a:rPr lang="en-US" dirty="0"/>
              <a:t>ATF Advantage: The unique LWIR infrastructure as well as the significant institutional experience and memory in CO</a:t>
            </a:r>
            <a:r>
              <a:rPr lang="en-US" baseline="-25000" dirty="0"/>
              <a:t>2</a:t>
            </a:r>
            <a:r>
              <a:rPr lang="en-US" dirty="0"/>
              <a:t> technology development </a:t>
            </a:r>
          </a:p>
          <a:p>
            <a:r>
              <a:rPr lang="en-US" dirty="0"/>
              <a:t>Two categories of LWIR technologies were discussed at this workshop: </a:t>
            </a:r>
          </a:p>
          <a:p>
            <a:pPr marL="457200" lvl="1" indent="0">
              <a:buNone/>
            </a:pPr>
            <a:r>
              <a:rPr lang="en-US" dirty="0"/>
              <a:t>(1) CO</a:t>
            </a:r>
            <a:r>
              <a:rPr lang="en-US" baseline="-25000" dirty="0"/>
              <a:t>2</a:t>
            </a:r>
            <a:r>
              <a:rPr lang="en-US" dirty="0"/>
              <a:t> beam manipulation technology, including laser micro-fabricated components</a:t>
            </a:r>
          </a:p>
          <a:p>
            <a:pPr marL="457200" lvl="1" indent="0">
              <a:buNone/>
            </a:pPr>
            <a:r>
              <a:rPr lang="en-US" dirty="0"/>
              <a:t>(2) Advanced optical pumping of the CO</a:t>
            </a:r>
            <a:r>
              <a:rPr lang="en-US" baseline="-25000" dirty="0"/>
              <a:t>2</a:t>
            </a:r>
            <a:r>
              <a:rPr lang="en-US" dirty="0"/>
              <a:t> laser-amplifier, aimed at improving the rep-rate, efficiency and compactness of terawatt CO</a:t>
            </a:r>
            <a:r>
              <a:rPr lang="en-US" baseline="-25000" dirty="0"/>
              <a:t>2</a:t>
            </a:r>
            <a:r>
              <a:rPr lang="en-US" dirty="0"/>
              <a:t> lasers </a:t>
            </a:r>
          </a:p>
          <a:p>
            <a:endParaRPr lang="en-US" dirty="0"/>
          </a:p>
        </p:txBody>
      </p:sp>
      <p:sp>
        <p:nvSpPr>
          <p:cNvPr id="4" name="Slide Number Placeholder 3">
            <a:extLst>
              <a:ext uri="{FF2B5EF4-FFF2-40B4-BE49-F238E27FC236}">
                <a16:creationId xmlns:a16="http://schemas.microsoft.com/office/drawing/2014/main" id="{505EA931-C801-304F-A644-DEBB4290EC11}"/>
              </a:ext>
            </a:extLst>
          </p:cNvPr>
          <p:cNvSpPr>
            <a:spLocks noGrp="1"/>
          </p:cNvSpPr>
          <p:nvPr>
            <p:ph type="sldNum" sz="quarter" idx="12"/>
          </p:nvPr>
        </p:nvSpPr>
        <p:spPr/>
        <p:txBody>
          <a:bodyPr/>
          <a:lstStyle/>
          <a:p>
            <a:fld id="{716D9922-87B3-6043-9531-5184EA303DC1}" type="slidenum">
              <a:rPr lang="en-US" smtClean="0"/>
              <a:t>20</a:t>
            </a:fld>
            <a:endParaRPr lang="en-US"/>
          </a:p>
        </p:txBody>
      </p:sp>
      <p:sp>
        <p:nvSpPr>
          <p:cNvPr id="5" name="Footer Placeholder 4">
            <a:extLst>
              <a:ext uri="{FF2B5EF4-FFF2-40B4-BE49-F238E27FC236}">
                <a16:creationId xmlns:a16="http://schemas.microsoft.com/office/drawing/2014/main" id="{69A51154-83E6-694C-8825-2567145A8310}"/>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5283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383E-162B-F04C-BB88-0AA8D9AE150C}"/>
              </a:ext>
            </a:extLst>
          </p:cNvPr>
          <p:cNvSpPr>
            <a:spLocks noGrp="1"/>
          </p:cNvSpPr>
          <p:nvPr>
            <p:ph type="title"/>
          </p:nvPr>
        </p:nvSpPr>
        <p:spPr/>
        <p:txBody>
          <a:bodyPr/>
          <a:lstStyle/>
          <a:p>
            <a:r>
              <a:rPr lang="en-US" dirty="0"/>
              <a:t>A.4. LWIR Laser Technologies Development</a:t>
            </a:r>
          </a:p>
        </p:txBody>
      </p:sp>
      <p:sp>
        <p:nvSpPr>
          <p:cNvPr id="3" name="Content Placeholder 2">
            <a:extLst>
              <a:ext uri="{FF2B5EF4-FFF2-40B4-BE49-F238E27FC236}">
                <a16:creationId xmlns:a16="http://schemas.microsoft.com/office/drawing/2014/main" id="{B2C88E0D-B8A3-8E44-AD3F-C68494C81AFD}"/>
              </a:ext>
            </a:extLst>
          </p:cNvPr>
          <p:cNvSpPr>
            <a:spLocks noGrp="1"/>
          </p:cNvSpPr>
          <p:nvPr>
            <p:ph idx="1"/>
          </p:nvPr>
        </p:nvSpPr>
        <p:spPr/>
        <p:txBody>
          <a:bodyPr/>
          <a:lstStyle/>
          <a:p>
            <a:r>
              <a:rPr lang="en-US" dirty="0"/>
              <a:t>Research Thrusts</a:t>
            </a:r>
          </a:p>
          <a:p>
            <a:pPr marL="914400" lvl="1" indent="-457200">
              <a:buFont typeface="+mj-lt"/>
              <a:buAutoNum type="arabicPeriod"/>
            </a:pPr>
            <a:r>
              <a:rPr lang="en-US" b="1" dirty="0"/>
              <a:t>Advanced CO2 beam manipulation: </a:t>
            </a:r>
            <a:r>
              <a:rPr lang="en-US" dirty="0"/>
              <a:t>Characterize optics developed via femtosecond laser micromachining and determine their utility as a replacement for conventional optical components </a:t>
            </a:r>
          </a:p>
          <a:p>
            <a:pPr marL="914400" lvl="1" indent="-457200">
              <a:buFont typeface="+mj-lt"/>
              <a:buAutoNum type="arabicPeriod"/>
            </a:pPr>
            <a:r>
              <a:rPr lang="en-US" b="1" dirty="0"/>
              <a:t>Advanced laser amplifier technology: </a:t>
            </a:r>
            <a:r>
              <a:rPr lang="en-US" dirty="0"/>
              <a:t>Investigate issues surrounding the transition from electrical discharge sources to optical pumping, including the development of more energetic 4.3 </a:t>
            </a:r>
            <a:r>
              <a:rPr lang="el-GR" dirty="0"/>
              <a:t>μ</a:t>
            </a:r>
            <a:r>
              <a:rPr lang="en-US" dirty="0"/>
              <a:t>m pump sources, understanding the physics of excitation and relaxation, and gain tailoring via isotope mixing. </a:t>
            </a:r>
          </a:p>
        </p:txBody>
      </p:sp>
      <p:sp>
        <p:nvSpPr>
          <p:cNvPr id="4" name="Slide Number Placeholder 3">
            <a:extLst>
              <a:ext uri="{FF2B5EF4-FFF2-40B4-BE49-F238E27FC236}">
                <a16:creationId xmlns:a16="http://schemas.microsoft.com/office/drawing/2014/main" id="{94A0F6CE-BC48-D74B-AA9A-4DDCF903EEBB}"/>
              </a:ext>
            </a:extLst>
          </p:cNvPr>
          <p:cNvSpPr>
            <a:spLocks noGrp="1"/>
          </p:cNvSpPr>
          <p:nvPr>
            <p:ph type="sldNum" sz="quarter" idx="12"/>
          </p:nvPr>
        </p:nvSpPr>
        <p:spPr/>
        <p:txBody>
          <a:bodyPr/>
          <a:lstStyle/>
          <a:p>
            <a:fld id="{716D9922-87B3-6043-9531-5184EA303DC1}" type="slidenum">
              <a:rPr lang="en-US" smtClean="0"/>
              <a:t>21</a:t>
            </a:fld>
            <a:endParaRPr lang="en-US"/>
          </a:p>
        </p:txBody>
      </p:sp>
      <p:sp>
        <p:nvSpPr>
          <p:cNvPr id="5" name="Footer Placeholder 4">
            <a:extLst>
              <a:ext uri="{FF2B5EF4-FFF2-40B4-BE49-F238E27FC236}">
                <a16:creationId xmlns:a16="http://schemas.microsoft.com/office/drawing/2014/main" id="{EBBF465C-0EA2-9240-B87B-8EC0869A1537}"/>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408091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BFC4-51AF-7B4C-8EF6-5D4F4DEDF91D}"/>
              </a:ext>
            </a:extLst>
          </p:cNvPr>
          <p:cNvSpPr>
            <a:spLocks noGrp="1"/>
          </p:cNvSpPr>
          <p:nvPr>
            <p:ph type="title"/>
          </p:nvPr>
        </p:nvSpPr>
        <p:spPr/>
        <p:txBody>
          <a:bodyPr/>
          <a:lstStyle/>
          <a:p>
            <a:r>
              <a:rPr lang="en-US" dirty="0"/>
              <a:t>Research Area A Facility Needs</a:t>
            </a:r>
          </a:p>
        </p:txBody>
      </p:sp>
      <p:sp>
        <p:nvSpPr>
          <p:cNvPr id="4" name="Slide Number Placeholder 3">
            <a:extLst>
              <a:ext uri="{FF2B5EF4-FFF2-40B4-BE49-F238E27FC236}">
                <a16:creationId xmlns:a16="http://schemas.microsoft.com/office/drawing/2014/main" id="{00B6E73E-43A1-934B-8301-3908AC907F2D}"/>
              </a:ext>
            </a:extLst>
          </p:cNvPr>
          <p:cNvSpPr>
            <a:spLocks noGrp="1"/>
          </p:cNvSpPr>
          <p:nvPr>
            <p:ph type="sldNum" sz="quarter" idx="12"/>
          </p:nvPr>
        </p:nvSpPr>
        <p:spPr/>
        <p:txBody>
          <a:bodyPr/>
          <a:lstStyle/>
          <a:p>
            <a:fld id="{716D9922-87B3-6043-9531-5184EA303DC1}" type="slidenum">
              <a:rPr lang="en-US" smtClean="0"/>
              <a:t>22</a:t>
            </a:fld>
            <a:endParaRPr lang="en-US"/>
          </a:p>
        </p:txBody>
      </p:sp>
      <p:sp>
        <p:nvSpPr>
          <p:cNvPr id="5" name="Footer Placeholder 4">
            <a:extLst>
              <a:ext uri="{FF2B5EF4-FFF2-40B4-BE49-F238E27FC236}">
                <a16:creationId xmlns:a16="http://schemas.microsoft.com/office/drawing/2014/main" id="{DE0700A2-4960-084B-A6CC-9441A0B788B4}"/>
              </a:ext>
            </a:extLst>
          </p:cNvPr>
          <p:cNvSpPr>
            <a:spLocks noGrp="1"/>
          </p:cNvSpPr>
          <p:nvPr>
            <p:ph type="ftr" sz="quarter" idx="13"/>
          </p:nvPr>
        </p:nvSpPr>
        <p:spPr/>
        <p:txBody>
          <a:bodyPr/>
          <a:lstStyle/>
          <a:p>
            <a:r>
              <a:rPr lang="en-US"/>
              <a:t>2020 ATF User Meeting</a:t>
            </a:r>
            <a:endParaRPr lang="en-US" dirty="0"/>
          </a:p>
        </p:txBody>
      </p:sp>
      <p:graphicFrame>
        <p:nvGraphicFramePr>
          <p:cNvPr id="6" name="Table 5">
            <a:extLst>
              <a:ext uri="{FF2B5EF4-FFF2-40B4-BE49-F238E27FC236}">
                <a16:creationId xmlns:a16="http://schemas.microsoft.com/office/drawing/2014/main" id="{3FA245A1-E333-F146-BE56-D5C4C97CA434}"/>
              </a:ext>
            </a:extLst>
          </p:cNvPr>
          <p:cNvGraphicFramePr>
            <a:graphicFrameLocks noGrp="1"/>
          </p:cNvGraphicFramePr>
          <p:nvPr>
            <p:extLst>
              <p:ext uri="{D42A27DB-BD31-4B8C-83A1-F6EECF244321}">
                <p14:modId xmlns:p14="http://schemas.microsoft.com/office/powerpoint/2010/main" val="3273849355"/>
              </p:ext>
            </p:extLst>
          </p:nvPr>
        </p:nvGraphicFramePr>
        <p:xfrm>
          <a:off x="1233712" y="1052128"/>
          <a:ext cx="9592056" cy="2743200"/>
        </p:xfrm>
        <a:graphic>
          <a:graphicData uri="http://schemas.openxmlformats.org/drawingml/2006/table">
            <a:tbl>
              <a:tblPr firstRow="1" firstCol="1" bandRow="1">
                <a:tableStyleId>{5C22544A-7EE6-4342-B048-85BDC9FD1C3A}</a:tableStyleId>
              </a:tblPr>
              <a:tblGrid>
                <a:gridCol w="2903151">
                  <a:extLst>
                    <a:ext uri="{9D8B030D-6E8A-4147-A177-3AD203B41FA5}">
                      <a16:colId xmlns:a16="http://schemas.microsoft.com/office/drawing/2014/main" val="2280644849"/>
                    </a:ext>
                  </a:extLst>
                </a:gridCol>
                <a:gridCol w="3484892">
                  <a:extLst>
                    <a:ext uri="{9D8B030D-6E8A-4147-A177-3AD203B41FA5}">
                      <a16:colId xmlns:a16="http://schemas.microsoft.com/office/drawing/2014/main" val="1581785164"/>
                    </a:ext>
                  </a:extLst>
                </a:gridCol>
                <a:gridCol w="3204013">
                  <a:extLst>
                    <a:ext uri="{9D8B030D-6E8A-4147-A177-3AD203B41FA5}">
                      <a16:colId xmlns:a16="http://schemas.microsoft.com/office/drawing/2014/main" val="625676462"/>
                    </a:ext>
                  </a:extLst>
                </a:gridCol>
              </a:tblGrid>
              <a:tr h="184150">
                <a:tc>
                  <a:txBody>
                    <a:bodyPr/>
                    <a:lstStyle/>
                    <a:p>
                      <a:pPr marL="0" marR="0">
                        <a:spcBef>
                          <a:spcPts val="0"/>
                        </a:spcBef>
                        <a:spcAft>
                          <a:spcPts val="0"/>
                        </a:spcAft>
                      </a:pPr>
                      <a:r>
                        <a:rPr lang="en-US" sz="1800">
                          <a:effectLst/>
                        </a:rPr>
                        <a:t>Experiment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LWIR Laser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e-beam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624088805"/>
                  </a:ext>
                </a:extLst>
              </a:tr>
              <a:tr h="923290">
                <a:tc>
                  <a:txBody>
                    <a:bodyPr/>
                    <a:lstStyle/>
                    <a:p>
                      <a:pPr marL="0" marR="0">
                        <a:spcBef>
                          <a:spcPts val="0"/>
                        </a:spcBef>
                        <a:spcAft>
                          <a:spcPts val="0"/>
                        </a:spcAft>
                      </a:pPr>
                      <a:r>
                        <a:rPr lang="en-US" sz="1800" dirty="0">
                          <a:effectLst/>
                        </a:rPr>
                        <a:t>PRD A.1: Ion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 10 MeV ions</a:t>
                      </a:r>
                    </a:p>
                    <a:p>
                      <a:pPr marL="0" marR="0">
                        <a:spcBef>
                          <a:spcPts val="0"/>
                        </a:spcBef>
                        <a:spcAft>
                          <a:spcPts val="0"/>
                        </a:spcAft>
                      </a:pPr>
                      <a:r>
                        <a:rPr lang="en-US" sz="1800" dirty="0">
                          <a:effectLst/>
                        </a:rPr>
                        <a:t>25 TW: ~ 100 MeV ions</a:t>
                      </a:r>
                    </a:p>
                    <a:p>
                      <a:pPr marL="0" marR="0">
                        <a:spcBef>
                          <a:spcPts val="0"/>
                        </a:spcBef>
                        <a:spcAft>
                          <a:spcPts val="0"/>
                        </a:spcAft>
                      </a:pPr>
                      <a:r>
                        <a:rPr lang="en-US" sz="1800" dirty="0">
                          <a:effectLst/>
                        </a:rPr>
                        <a:t>Circ. Pol. For advanced methods (RPA, </a:t>
                      </a:r>
                      <a:r>
                        <a:rPr lang="en-US" sz="1800" dirty="0" err="1">
                          <a:effectLst/>
                        </a:rPr>
                        <a:t>etc</a:t>
                      </a:r>
                      <a:r>
                        <a:rPr lang="en-US" sz="1800" dirty="0">
                          <a:effectLst/>
                        </a:rPr>
                        <a: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702608546"/>
                  </a:ext>
                </a:extLst>
              </a:tr>
              <a:tr h="184150">
                <a:tc>
                  <a:txBody>
                    <a:bodyPr/>
                    <a:lstStyle/>
                    <a:p>
                      <a:pPr marL="0" marR="0">
                        <a:spcBef>
                          <a:spcPts val="0"/>
                        </a:spcBef>
                        <a:spcAft>
                          <a:spcPts val="0"/>
                        </a:spcAft>
                      </a:pPr>
                      <a:r>
                        <a:rPr lang="en-US" sz="1800" dirty="0">
                          <a:effectLst/>
                        </a:rPr>
                        <a:t>PRD A.2 e-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1ps: Blowout regime</a:t>
                      </a:r>
                    </a:p>
                    <a:p>
                      <a:pPr marL="0" marR="0">
                        <a:spcBef>
                          <a:spcPts val="0"/>
                        </a:spcBef>
                        <a:spcAft>
                          <a:spcPts val="0"/>
                        </a:spcAft>
                      </a:pPr>
                      <a:r>
                        <a:rPr lang="en-US" sz="1800" dirty="0">
                          <a:effectLst/>
                        </a:rPr>
                        <a:t>20 TW, 0.5 </a:t>
                      </a:r>
                      <a:r>
                        <a:rPr lang="en-US" sz="1800" dirty="0" err="1">
                          <a:effectLst/>
                        </a:rPr>
                        <a:t>ps</a:t>
                      </a:r>
                      <a:r>
                        <a:rPr lang="en-US" sz="1800" dirty="0">
                          <a:effectLst/>
                        </a:rPr>
                        <a:t>: Bubble regime </a:t>
                      </a:r>
                    </a:p>
                    <a:p>
                      <a:pPr marL="0" marR="0">
                        <a:spcBef>
                          <a:spcPts val="0"/>
                        </a:spcBef>
                        <a:spcAft>
                          <a:spcPts val="0"/>
                        </a:spcAft>
                      </a:pPr>
                      <a:r>
                        <a:rPr lang="en-US" sz="1800" dirty="0">
                          <a:effectLst/>
                        </a:rPr>
                        <a:t>Integrated intense NIR: two color injection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849841204"/>
                  </a:ext>
                </a:extLst>
              </a:tr>
              <a:tr h="193040">
                <a:tc>
                  <a:txBody>
                    <a:bodyPr/>
                    <a:lstStyle/>
                    <a:p>
                      <a:pPr marL="0" marR="0">
                        <a:spcBef>
                          <a:spcPts val="0"/>
                        </a:spcBef>
                        <a:spcAft>
                          <a:spcPts val="0"/>
                        </a:spcAft>
                      </a:pPr>
                      <a:r>
                        <a:rPr lang="en-US" sz="1800" dirty="0">
                          <a:effectLst/>
                        </a:rPr>
                        <a:t>PRD A.3 Weibel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1 TW, ~3 ps, circ. Pol.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99452625"/>
                  </a:ext>
                </a:extLst>
              </a:tr>
            </a:tbl>
          </a:graphicData>
        </a:graphic>
      </p:graphicFrame>
      <p:sp>
        <p:nvSpPr>
          <p:cNvPr id="7" name="Content Placeholder 2">
            <a:extLst>
              <a:ext uri="{FF2B5EF4-FFF2-40B4-BE49-F238E27FC236}">
                <a16:creationId xmlns:a16="http://schemas.microsoft.com/office/drawing/2014/main" id="{9C11ADFA-DCA9-4348-A5F2-AF0D45E15AF4}"/>
              </a:ext>
            </a:extLst>
          </p:cNvPr>
          <p:cNvSpPr>
            <a:spLocks noGrp="1"/>
          </p:cNvSpPr>
          <p:nvPr>
            <p:ph idx="1"/>
          </p:nvPr>
        </p:nvSpPr>
        <p:spPr>
          <a:xfrm>
            <a:off x="477080" y="3848336"/>
            <a:ext cx="11105321" cy="2481942"/>
          </a:xfrm>
        </p:spPr>
        <p:txBody>
          <a:bodyPr>
            <a:normAutofit/>
          </a:bodyPr>
          <a:lstStyle/>
          <a:p>
            <a:r>
              <a:rPr lang="en-US" dirty="0"/>
              <a:t>Expanded Diagnostic Capabilities</a:t>
            </a:r>
          </a:p>
          <a:p>
            <a:pPr lvl="1"/>
            <a:r>
              <a:rPr lang="en-US" dirty="0"/>
              <a:t>Plasma Diagnostics (interferometry, </a:t>
            </a:r>
            <a:r>
              <a:rPr lang="en-US" dirty="0" err="1"/>
              <a:t>shadowgraphy,etc</a:t>
            </a:r>
            <a:r>
              <a:rPr lang="en-US" dirty="0"/>
              <a:t>)</a:t>
            </a:r>
          </a:p>
          <a:p>
            <a:pPr lvl="1"/>
            <a:r>
              <a:rPr lang="en-US" dirty="0"/>
              <a:t>Prepulse contrast diagnostics better than 4 orders of magnitude</a:t>
            </a:r>
          </a:p>
          <a:p>
            <a:pPr lvl="1"/>
            <a:r>
              <a:rPr lang="en-US" dirty="0"/>
              <a:t>Ultrafast electron radiography (See research area C for more discussion) </a:t>
            </a:r>
          </a:p>
          <a:p>
            <a:pPr lvl="1"/>
            <a:r>
              <a:rPr lang="en-US" dirty="0"/>
              <a:t>Accurate synchronization and alignment diagnostics for multiple beams (See research area C for more discussion)</a:t>
            </a:r>
          </a:p>
        </p:txBody>
      </p:sp>
    </p:spTree>
    <p:extLst>
      <p:ext uri="{BB962C8B-B14F-4D97-AF65-F5344CB8AC3E}">
        <p14:creationId xmlns:p14="http://schemas.microsoft.com/office/powerpoint/2010/main" val="158248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38AD-1604-E940-94F6-B5FB2E62C38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CAD274B-DF28-8046-9E18-7E175449CDDB}"/>
              </a:ext>
            </a:extLst>
          </p:cNvPr>
          <p:cNvSpPr>
            <a:spLocks noGrp="1"/>
          </p:cNvSpPr>
          <p:nvPr>
            <p:ph idx="1"/>
          </p:nvPr>
        </p:nvSpPr>
        <p:spPr/>
        <p:txBody>
          <a:bodyPr>
            <a:normAutofit/>
          </a:bodyPr>
          <a:lstStyle/>
          <a:p>
            <a:r>
              <a:rPr lang="en-US" sz="2400" dirty="0">
                <a:solidFill>
                  <a:schemeClr val="bg2">
                    <a:lumMod val="75000"/>
                  </a:schemeClr>
                </a:solidFill>
              </a:rPr>
              <a:t>Introduction to the content and structure of the report </a:t>
            </a:r>
          </a:p>
          <a:p>
            <a:r>
              <a:rPr lang="en-US" dirty="0"/>
              <a:t>Research Areas</a:t>
            </a:r>
          </a:p>
          <a:p>
            <a:pPr marL="971550" lvl="1" indent="-514350">
              <a:buFont typeface="+mj-lt"/>
              <a:buAutoNum type="alphaUcPeriod"/>
            </a:pPr>
            <a:r>
              <a:rPr lang="en-US" dirty="0">
                <a:solidFill>
                  <a:schemeClr val="bg2">
                    <a:lumMod val="75000"/>
                  </a:schemeClr>
                </a:solidFill>
              </a:rPr>
              <a:t>Long-Wave Infrared (LWIR) Driven Science. </a:t>
            </a:r>
          </a:p>
          <a:p>
            <a:pPr marL="914400" lvl="1" indent="-457200">
              <a:buFont typeface="+mj-lt"/>
              <a:buAutoNum type="alphaUcPeriod"/>
            </a:pPr>
            <a:r>
              <a:rPr lang="en-US" dirty="0"/>
              <a:t>Electron-Beam-Driven Science</a:t>
            </a:r>
          </a:p>
          <a:p>
            <a:pPr marL="1371600" lvl="2" indent="-457200">
              <a:buFont typeface="+mj-lt"/>
              <a:buAutoNum type="arabicPeriod"/>
            </a:pPr>
            <a:r>
              <a:rPr lang="en-US" dirty="0"/>
              <a:t>Advanced Acceleration Research </a:t>
            </a:r>
          </a:p>
          <a:p>
            <a:pPr marL="1371600" lvl="2" indent="-457200">
              <a:buFont typeface="+mj-lt"/>
              <a:buAutoNum type="arabicPeriod"/>
            </a:pPr>
            <a:r>
              <a:rPr lang="en-US" dirty="0"/>
              <a:t>Beam Phase Space Optimization </a:t>
            </a:r>
          </a:p>
          <a:p>
            <a:pPr marL="1371600" lvl="2" indent="-457200">
              <a:buFont typeface="+mj-lt"/>
              <a:buAutoNum type="arabicPeriod"/>
            </a:pPr>
            <a:r>
              <a:rPr lang="en-US" dirty="0"/>
              <a:t>Low Emittance Source Development </a:t>
            </a:r>
          </a:p>
          <a:p>
            <a:pPr marL="1371600" lvl="2" indent="-457200">
              <a:buFont typeface="+mj-lt"/>
              <a:buAutoNum type="arabicPeriod"/>
            </a:pPr>
            <a:r>
              <a:rPr lang="en-US" dirty="0"/>
              <a:t>Novel and Efficient Terahertz Radiation Generation</a:t>
            </a:r>
          </a:p>
          <a:p>
            <a:pPr marL="914400" lvl="1" indent="-457200">
              <a:buFont typeface="+mj-lt"/>
              <a:buAutoNum type="alphaUcPeriod"/>
            </a:pPr>
            <a:r>
              <a:rPr lang="en-US" dirty="0">
                <a:solidFill>
                  <a:schemeClr val="bg2">
                    <a:lumMod val="75000"/>
                  </a:schemeClr>
                </a:solidFill>
              </a:rPr>
              <a:t>Laser Electron Beam Interactions </a:t>
            </a:r>
          </a:p>
          <a:p>
            <a:endParaRPr lang="en-US" dirty="0"/>
          </a:p>
        </p:txBody>
      </p:sp>
      <p:sp>
        <p:nvSpPr>
          <p:cNvPr id="4" name="Slide Number Placeholder 3">
            <a:extLst>
              <a:ext uri="{FF2B5EF4-FFF2-40B4-BE49-F238E27FC236}">
                <a16:creationId xmlns:a16="http://schemas.microsoft.com/office/drawing/2014/main" id="{6910F72D-E55F-A749-9AA5-D84F4F1A2585}"/>
              </a:ext>
            </a:extLst>
          </p:cNvPr>
          <p:cNvSpPr>
            <a:spLocks noGrp="1"/>
          </p:cNvSpPr>
          <p:nvPr>
            <p:ph type="sldNum" sz="quarter" idx="12"/>
          </p:nvPr>
        </p:nvSpPr>
        <p:spPr/>
        <p:txBody>
          <a:bodyPr/>
          <a:lstStyle/>
          <a:p>
            <a:fld id="{716D9922-87B3-6043-9531-5184EA303DC1}" type="slidenum">
              <a:rPr lang="en-US" smtClean="0"/>
              <a:t>23</a:t>
            </a:fld>
            <a:endParaRPr lang="en-US"/>
          </a:p>
        </p:txBody>
      </p:sp>
      <p:sp>
        <p:nvSpPr>
          <p:cNvPr id="5" name="Footer Placeholder 4">
            <a:extLst>
              <a:ext uri="{FF2B5EF4-FFF2-40B4-BE49-F238E27FC236}">
                <a16:creationId xmlns:a16="http://schemas.microsoft.com/office/drawing/2014/main" id="{CC74CEFB-FBFA-924A-A8D7-4CA70EADBC59}"/>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406412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4B7A-4C83-9E43-971C-372FA15B4817}"/>
              </a:ext>
            </a:extLst>
          </p:cNvPr>
          <p:cNvSpPr>
            <a:spLocks noGrp="1"/>
          </p:cNvSpPr>
          <p:nvPr>
            <p:ph type="title"/>
          </p:nvPr>
        </p:nvSpPr>
        <p:spPr/>
        <p:txBody>
          <a:bodyPr>
            <a:normAutofit/>
          </a:bodyPr>
          <a:lstStyle/>
          <a:p>
            <a:r>
              <a:rPr lang="en-US" dirty="0"/>
              <a:t>B.1. Advanced Acceleration Research  </a:t>
            </a:r>
          </a:p>
        </p:txBody>
      </p:sp>
      <p:sp>
        <p:nvSpPr>
          <p:cNvPr id="3" name="Content Placeholder 2">
            <a:extLst>
              <a:ext uri="{FF2B5EF4-FFF2-40B4-BE49-F238E27FC236}">
                <a16:creationId xmlns:a16="http://schemas.microsoft.com/office/drawing/2014/main" id="{C1D318EA-9726-9F4E-B08B-540430540471}"/>
              </a:ext>
            </a:extLst>
          </p:cNvPr>
          <p:cNvSpPr>
            <a:spLocks noGrp="1"/>
          </p:cNvSpPr>
          <p:nvPr>
            <p:ph idx="1"/>
          </p:nvPr>
        </p:nvSpPr>
        <p:spPr/>
        <p:txBody>
          <a:bodyPr>
            <a:normAutofit fontScale="92500" lnSpcReduction="10000"/>
          </a:bodyPr>
          <a:lstStyle/>
          <a:p>
            <a:r>
              <a:rPr lang="en-US" dirty="0"/>
              <a:t>The aim in this PRD is to develop novel, high-gradient, beam-driven acceleration methods</a:t>
            </a:r>
          </a:p>
          <a:p>
            <a:r>
              <a:rPr lang="en-US" dirty="0"/>
              <a:t>Experiments </a:t>
            </a:r>
          </a:p>
          <a:p>
            <a:pPr lvl="1"/>
            <a:r>
              <a:rPr lang="en-US" b="1" dirty="0"/>
              <a:t>Dielectric wakefield accelerator (DWA):</a:t>
            </a:r>
            <a:r>
              <a:rPr lang="en-US" dirty="0"/>
              <a:t> a relativistic drive beam traverses a dielectric-lined waveguide establishing a wakefield, which is then sampled by a trailing witness beam. ATF has played a major role in the history of experimental demonstration of key components of DWA research</a:t>
            </a:r>
          </a:p>
          <a:p>
            <a:pPr lvl="1"/>
            <a:r>
              <a:rPr lang="en-US" b="1" dirty="0"/>
              <a:t>Metallic-structure-based wakefield acceleration:</a:t>
            </a:r>
            <a:r>
              <a:rPr lang="en-US" dirty="0"/>
              <a:t> develop a class of novel cavity designs with unconventional spatiotemporal distributions using multi-harmonic mode superposition (e.g. TM010 and TM012) to suppress pulsed heating and RF breakdown. </a:t>
            </a:r>
          </a:p>
          <a:p>
            <a:r>
              <a:rPr lang="en-US" dirty="0"/>
              <a:t>ATF Advantages </a:t>
            </a:r>
          </a:p>
          <a:p>
            <a:pPr lvl="1"/>
            <a:r>
              <a:rPr lang="en-US" dirty="0"/>
              <a:t>Possessing high-quality electron beams </a:t>
            </a:r>
          </a:p>
          <a:p>
            <a:pPr lvl="1"/>
            <a:r>
              <a:rPr lang="en-US" dirty="0"/>
              <a:t>Capability of delivering single bunch and multi-bunch configurations </a:t>
            </a:r>
          </a:p>
          <a:p>
            <a:pPr lvl="1"/>
            <a:r>
              <a:rPr lang="en-US" dirty="0"/>
              <a:t>State-of-the-art diagnostics</a:t>
            </a:r>
          </a:p>
          <a:p>
            <a:endParaRPr lang="en-US" dirty="0"/>
          </a:p>
        </p:txBody>
      </p:sp>
      <p:sp>
        <p:nvSpPr>
          <p:cNvPr id="4" name="Slide Number Placeholder 3">
            <a:extLst>
              <a:ext uri="{FF2B5EF4-FFF2-40B4-BE49-F238E27FC236}">
                <a16:creationId xmlns:a16="http://schemas.microsoft.com/office/drawing/2014/main" id="{AB52A735-DAC4-E14D-A197-84FB3238A3E5}"/>
              </a:ext>
            </a:extLst>
          </p:cNvPr>
          <p:cNvSpPr>
            <a:spLocks noGrp="1"/>
          </p:cNvSpPr>
          <p:nvPr>
            <p:ph type="sldNum" sz="quarter" idx="12"/>
          </p:nvPr>
        </p:nvSpPr>
        <p:spPr/>
        <p:txBody>
          <a:bodyPr/>
          <a:lstStyle/>
          <a:p>
            <a:fld id="{716D9922-87B3-6043-9531-5184EA303DC1}" type="slidenum">
              <a:rPr lang="en-US" smtClean="0"/>
              <a:t>24</a:t>
            </a:fld>
            <a:endParaRPr lang="en-US"/>
          </a:p>
        </p:txBody>
      </p:sp>
      <p:sp>
        <p:nvSpPr>
          <p:cNvPr id="5" name="Footer Placeholder 4">
            <a:extLst>
              <a:ext uri="{FF2B5EF4-FFF2-40B4-BE49-F238E27FC236}">
                <a16:creationId xmlns:a16="http://schemas.microsoft.com/office/drawing/2014/main" id="{D24D9966-17F2-514F-B071-38E0242406E2}"/>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34673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E84F-4411-4B41-A42E-36C7AAA1FF24}"/>
              </a:ext>
            </a:extLst>
          </p:cNvPr>
          <p:cNvSpPr>
            <a:spLocks noGrp="1"/>
          </p:cNvSpPr>
          <p:nvPr>
            <p:ph type="title"/>
          </p:nvPr>
        </p:nvSpPr>
        <p:spPr/>
        <p:txBody>
          <a:bodyPr/>
          <a:lstStyle/>
          <a:p>
            <a:r>
              <a:rPr lang="en-US" dirty="0"/>
              <a:t>B.1. Advanced Acceleration Research </a:t>
            </a:r>
          </a:p>
        </p:txBody>
      </p:sp>
      <p:sp>
        <p:nvSpPr>
          <p:cNvPr id="3" name="Content Placeholder 2">
            <a:extLst>
              <a:ext uri="{FF2B5EF4-FFF2-40B4-BE49-F238E27FC236}">
                <a16:creationId xmlns:a16="http://schemas.microsoft.com/office/drawing/2014/main" id="{14786EF3-E682-B44C-9390-9C8E0D2827EE}"/>
              </a:ext>
            </a:extLst>
          </p:cNvPr>
          <p:cNvSpPr>
            <a:spLocks noGrp="1"/>
          </p:cNvSpPr>
          <p:nvPr>
            <p:ph idx="1"/>
          </p:nvPr>
        </p:nvSpPr>
        <p:spPr>
          <a:xfrm>
            <a:off x="115053" y="989215"/>
            <a:ext cx="7174744" cy="6180706"/>
          </a:xfrm>
        </p:spPr>
        <p:txBody>
          <a:bodyPr>
            <a:normAutofit/>
          </a:bodyPr>
          <a:lstStyle/>
          <a:p>
            <a:r>
              <a:rPr lang="en-US" sz="2400" dirty="0"/>
              <a:t>Research Thrusts:</a:t>
            </a:r>
          </a:p>
          <a:p>
            <a:pPr marL="914400" lvl="1" indent="-457200">
              <a:buFont typeface="+mj-lt"/>
              <a:buAutoNum type="arabicPeriod"/>
            </a:pPr>
            <a:r>
              <a:rPr lang="en-US" sz="2000" b="1" dirty="0"/>
              <a:t>Dielectric wakefield acceleration: </a:t>
            </a:r>
            <a:r>
              <a:rPr lang="en-US" sz="2000" dirty="0"/>
              <a:t>The continued programs on dielectric wakefield acceleration (DWA) are aimed at extending interaction lengths by measuring the effects of beam breakup due to transverse forces, investigation of high transformer ratios by beam phase space tailoring, and material and geometry advances to combat structure breakdown limitations. </a:t>
            </a:r>
          </a:p>
          <a:p>
            <a:pPr marL="914400" lvl="1" indent="-457200">
              <a:buFont typeface="+mj-lt"/>
              <a:buAutoNum type="arabicPeriod"/>
            </a:pPr>
            <a:r>
              <a:rPr lang="en-US" sz="2000" b="1" dirty="0"/>
              <a:t>Exploration of Multi-mode Harmonic Cavities (MHCs): </a:t>
            </a:r>
            <a:r>
              <a:rPr lang="en-US" sz="2000" dirty="0"/>
              <a:t>the goal is to incorporate the MHC concepts for the realization of a beam-driven high gradient two-beam accelerator (TBA) with low breakdown probability and a reliable acceleration gradient in an X-band structure to reach 200 MV/m. The transformer ratio for this scheme and for an inductively detuned structure is expected to be larger than 10, resulting in the high beam-to- beam efficiency of energy transfer. </a:t>
            </a:r>
          </a:p>
          <a:p>
            <a:pPr marL="914400" lvl="1"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2345C98C-DEAE-B54A-A0BA-0061D07B7967}"/>
              </a:ext>
            </a:extLst>
          </p:cNvPr>
          <p:cNvSpPr>
            <a:spLocks noGrp="1"/>
          </p:cNvSpPr>
          <p:nvPr>
            <p:ph type="sldNum" sz="quarter" idx="12"/>
          </p:nvPr>
        </p:nvSpPr>
        <p:spPr/>
        <p:txBody>
          <a:bodyPr/>
          <a:lstStyle/>
          <a:p>
            <a:fld id="{716D9922-87B3-6043-9531-5184EA303DC1}" type="slidenum">
              <a:rPr lang="en-US" smtClean="0"/>
              <a:t>25</a:t>
            </a:fld>
            <a:endParaRPr lang="en-US"/>
          </a:p>
        </p:txBody>
      </p:sp>
      <p:sp>
        <p:nvSpPr>
          <p:cNvPr id="5" name="Footer Placeholder 4">
            <a:extLst>
              <a:ext uri="{FF2B5EF4-FFF2-40B4-BE49-F238E27FC236}">
                <a16:creationId xmlns:a16="http://schemas.microsoft.com/office/drawing/2014/main" id="{900509FD-DF49-9D49-B607-2DF1CA56873E}"/>
              </a:ext>
            </a:extLst>
          </p:cNvPr>
          <p:cNvSpPr>
            <a:spLocks noGrp="1"/>
          </p:cNvSpPr>
          <p:nvPr>
            <p:ph type="ftr" sz="quarter" idx="13"/>
          </p:nvPr>
        </p:nvSpPr>
        <p:spPr/>
        <p:txBody>
          <a:bodyPr/>
          <a:lstStyle/>
          <a:p>
            <a:r>
              <a:rPr lang="en-US"/>
              <a:t>2020 ATF User Meeting</a:t>
            </a:r>
            <a:endParaRPr lang="en-US" dirty="0"/>
          </a:p>
        </p:txBody>
      </p:sp>
      <p:grpSp>
        <p:nvGrpSpPr>
          <p:cNvPr id="10" name="Group 9">
            <a:extLst>
              <a:ext uri="{FF2B5EF4-FFF2-40B4-BE49-F238E27FC236}">
                <a16:creationId xmlns:a16="http://schemas.microsoft.com/office/drawing/2014/main" id="{A59DF433-1CC0-6D4F-A9D1-392BE74FA745}"/>
              </a:ext>
            </a:extLst>
          </p:cNvPr>
          <p:cNvGrpSpPr/>
          <p:nvPr/>
        </p:nvGrpSpPr>
        <p:grpSpPr>
          <a:xfrm>
            <a:off x="7289799" y="3253505"/>
            <a:ext cx="4902201" cy="2972053"/>
            <a:chOff x="7289799" y="3090446"/>
            <a:chExt cx="4902201" cy="2972053"/>
          </a:xfrm>
        </p:grpSpPr>
        <p:grpSp>
          <p:nvGrpSpPr>
            <p:cNvPr id="8" name="Group 7">
              <a:extLst>
                <a:ext uri="{FF2B5EF4-FFF2-40B4-BE49-F238E27FC236}">
                  <a16:creationId xmlns:a16="http://schemas.microsoft.com/office/drawing/2014/main" id="{84EBAC35-D98C-7844-A725-D8E4217B0CF7}"/>
                </a:ext>
              </a:extLst>
            </p:cNvPr>
            <p:cNvGrpSpPr/>
            <p:nvPr/>
          </p:nvGrpSpPr>
          <p:grpSpPr>
            <a:xfrm>
              <a:off x="7289799" y="3259723"/>
              <a:ext cx="4902201" cy="2802776"/>
              <a:chOff x="7289799" y="2977538"/>
              <a:chExt cx="4902201" cy="2802776"/>
            </a:xfrm>
          </p:grpSpPr>
          <p:pic>
            <p:nvPicPr>
              <p:cNvPr id="6" name="Picture 5">
                <a:extLst>
                  <a:ext uri="{FF2B5EF4-FFF2-40B4-BE49-F238E27FC236}">
                    <a16:creationId xmlns:a16="http://schemas.microsoft.com/office/drawing/2014/main" id="{709AA404-3074-9A4A-AC4D-4B5B742E3BBC}"/>
                  </a:ext>
                </a:extLst>
              </p:cNvPr>
              <p:cNvPicPr>
                <a:picLocks noChangeAspect="1"/>
              </p:cNvPicPr>
              <p:nvPr/>
            </p:nvPicPr>
            <p:blipFill>
              <a:blip r:embed="rId2"/>
              <a:stretch>
                <a:fillRect/>
              </a:stretch>
            </p:blipFill>
            <p:spPr>
              <a:xfrm>
                <a:off x="7289800" y="2977538"/>
                <a:ext cx="4902200" cy="1313573"/>
              </a:xfrm>
              <a:prstGeom prst="rect">
                <a:avLst/>
              </a:prstGeom>
            </p:spPr>
          </p:pic>
          <p:pic>
            <p:nvPicPr>
              <p:cNvPr id="7" name="Picture 6">
                <a:extLst>
                  <a:ext uri="{FF2B5EF4-FFF2-40B4-BE49-F238E27FC236}">
                    <a16:creationId xmlns:a16="http://schemas.microsoft.com/office/drawing/2014/main" id="{D9D33D8E-5989-6441-91CE-5D0E0AE539EF}"/>
                  </a:ext>
                </a:extLst>
              </p:cNvPr>
              <p:cNvPicPr>
                <a:picLocks noChangeAspect="1"/>
              </p:cNvPicPr>
              <p:nvPr/>
            </p:nvPicPr>
            <p:blipFill>
              <a:blip r:embed="rId3"/>
              <a:stretch>
                <a:fillRect/>
              </a:stretch>
            </p:blipFill>
            <p:spPr>
              <a:xfrm>
                <a:off x="7289799" y="4291111"/>
                <a:ext cx="4902201" cy="1489203"/>
              </a:xfrm>
              <a:prstGeom prst="rect">
                <a:avLst/>
              </a:prstGeom>
            </p:spPr>
          </p:pic>
        </p:grpSp>
        <p:sp>
          <p:nvSpPr>
            <p:cNvPr id="9" name="TextBox 8">
              <a:extLst>
                <a:ext uri="{FF2B5EF4-FFF2-40B4-BE49-F238E27FC236}">
                  <a16:creationId xmlns:a16="http://schemas.microsoft.com/office/drawing/2014/main" id="{3623C87A-D80A-1040-B130-81E075B45E8B}"/>
                </a:ext>
              </a:extLst>
            </p:cNvPr>
            <p:cNvSpPr txBox="1"/>
            <p:nvPr/>
          </p:nvSpPr>
          <p:spPr>
            <a:xfrm>
              <a:off x="8007918" y="3090446"/>
              <a:ext cx="3123932" cy="338554"/>
            </a:xfrm>
            <a:prstGeom prst="rect">
              <a:avLst/>
            </a:prstGeom>
            <a:noFill/>
          </p:spPr>
          <p:txBody>
            <a:bodyPr wrap="none" rtlCol="0">
              <a:spAutoFit/>
            </a:bodyPr>
            <a:lstStyle/>
            <a:p>
              <a:r>
                <a:rPr lang="en-US" sz="1600" i="1" dirty="0">
                  <a:solidFill>
                    <a:srgbClr val="0070C0"/>
                  </a:solidFill>
                </a:rPr>
                <a:t>Figure 3.2 Two Beam Structures</a:t>
              </a:r>
            </a:p>
          </p:txBody>
        </p:sp>
      </p:grpSp>
      <p:pic>
        <p:nvPicPr>
          <p:cNvPr id="11" name="Picture 10">
            <a:extLst>
              <a:ext uri="{FF2B5EF4-FFF2-40B4-BE49-F238E27FC236}">
                <a16:creationId xmlns:a16="http://schemas.microsoft.com/office/drawing/2014/main" id="{0176FB0C-1D20-8348-8282-A6D5F0BC5B43}"/>
              </a:ext>
            </a:extLst>
          </p:cNvPr>
          <p:cNvPicPr>
            <a:picLocks noChangeAspect="1"/>
          </p:cNvPicPr>
          <p:nvPr/>
        </p:nvPicPr>
        <p:blipFill>
          <a:blip r:embed="rId4"/>
          <a:stretch>
            <a:fillRect/>
          </a:stretch>
        </p:blipFill>
        <p:spPr>
          <a:xfrm>
            <a:off x="7293855" y="1413983"/>
            <a:ext cx="4898145" cy="1833483"/>
          </a:xfrm>
          <a:prstGeom prst="rect">
            <a:avLst/>
          </a:prstGeom>
        </p:spPr>
      </p:pic>
      <p:sp>
        <p:nvSpPr>
          <p:cNvPr id="12" name="TextBox 11">
            <a:extLst>
              <a:ext uri="{FF2B5EF4-FFF2-40B4-BE49-F238E27FC236}">
                <a16:creationId xmlns:a16="http://schemas.microsoft.com/office/drawing/2014/main" id="{5F9EE952-C1C4-3445-A8EE-223E086DFF9B}"/>
              </a:ext>
            </a:extLst>
          </p:cNvPr>
          <p:cNvSpPr txBox="1"/>
          <p:nvPr/>
        </p:nvSpPr>
        <p:spPr>
          <a:xfrm>
            <a:off x="7585565" y="1085617"/>
            <a:ext cx="4310667" cy="338554"/>
          </a:xfrm>
          <a:prstGeom prst="rect">
            <a:avLst/>
          </a:prstGeom>
          <a:noFill/>
        </p:spPr>
        <p:txBody>
          <a:bodyPr wrap="none" rtlCol="0">
            <a:spAutoFit/>
          </a:bodyPr>
          <a:lstStyle/>
          <a:p>
            <a:r>
              <a:rPr lang="en-US" sz="1600" i="1" dirty="0">
                <a:solidFill>
                  <a:srgbClr val="0070C0"/>
                </a:solidFill>
              </a:rPr>
              <a:t>Figure 3.1 DWA based on woodpile geometry</a:t>
            </a:r>
          </a:p>
        </p:txBody>
      </p:sp>
      <p:cxnSp>
        <p:nvCxnSpPr>
          <p:cNvPr id="14" name="Straight Arrow Connector 13">
            <a:extLst>
              <a:ext uri="{FF2B5EF4-FFF2-40B4-BE49-F238E27FC236}">
                <a16:creationId xmlns:a16="http://schemas.microsoft.com/office/drawing/2014/main" id="{7FFE1B88-02A0-AF43-B5B5-F0569F44380B}"/>
              </a:ext>
            </a:extLst>
          </p:cNvPr>
          <p:cNvCxnSpPr/>
          <p:nvPr/>
        </p:nvCxnSpPr>
        <p:spPr>
          <a:xfrm flipH="1">
            <a:off x="7289799" y="5035826"/>
            <a:ext cx="4627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888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A762-B423-E245-8C0E-ABA502678EBA}"/>
              </a:ext>
            </a:extLst>
          </p:cNvPr>
          <p:cNvSpPr>
            <a:spLocks noGrp="1"/>
          </p:cNvSpPr>
          <p:nvPr>
            <p:ph type="title"/>
          </p:nvPr>
        </p:nvSpPr>
        <p:spPr/>
        <p:txBody>
          <a:bodyPr/>
          <a:lstStyle/>
          <a:p>
            <a:r>
              <a:rPr lang="en-US" dirty="0"/>
              <a:t>B.1. Advanced Acceleration Research </a:t>
            </a:r>
          </a:p>
        </p:txBody>
      </p:sp>
      <p:sp>
        <p:nvSpPr>
          <p:cNvPr id="3" name="Content Placeholder 2">
            <a:extLst>
              <a:ext uri="{FF2B5EF4-FFF2-40B4-BE49-F238E27FC236}">
                <a16:creationId xmlns:a16="http://schemas.microsoft.com/office/drawing/2014/main" id="{0A872B0F-7DCA-1C4E-9F56-CBAC8CF3F7A1}"/>
              </a:ext>
            </a:extLst>
          </p:cNvPr>
          <p:cNvSpPr>
            <a:spLocks noGrp="1"/>
          </p:cNvSpPr>
          <p:nvPr>
            <p:ph idx="1"/>
          </p:nvPr>
        </p:nvSpPr>
        <p:spPr/>
        <p:txBody>
          <a:bodyPr>
            <a:normAutofit fontScale="77500" lnSpcReduction="20000"/>
          </a:bodyPr>
          <a:lstStyle/>
          <a:p>
            <a:r>
              <a:rPr lang="en-US" dirty="0"/>
              <a:t>Beam Parameters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Diagnostics</a:t>
            </a:r>
          </a:p>
          <a:p>
            <a:pPr lvl="1"/>
            <a:r>
              <a:rPr lang="en-US" dirty="0"/>
              <a:t>Beam characterization: Transverse deflective cavity (T- CAV), 2 THz interferometry from coherent transition radiation (CTR), coherent diffraction/edge/Cerenkov radiation (CDR/CER/CCR)</a:t>
            </a:r>
          </a:p>
        </p:txBody>
      </p:sp>
      <p:sp>
        <p:nvSpPr>
          <p:cNvPr id="4" name="Slide Number Placeholder 3">
            <a:extLst>
              <a:ext uri="{FF2B5EF4-FFF2-40B4-BE49-F238E27FC236}">
                <a16:creationId xmlns:a16="http://schemas.microsoft.com/office/drawing/2014/main" id="{48606B8B-A3A5-2E47-988B-F0AC2A9D2CF6}"/>
              </a:ext>
            </a:extLst>
          </p:cNvPr>
          <p:cNvSpPr>
            <a:spLocks noGrp="1"/>
          </p:cNvSpPr>
          <p:nvPr>
            <p:ph type="sldNum" sz="quarter" idx="12"/>
          </p:nvPr>
        </p:nvSpPr>
        <p:spPr/>
        <p:txBody>
          <a:bodyPr/>
          <a:lstStyle/>
          <a:p>
            <a:fld id="{716D9922-87B3-6043-9531-5184EA303DC1}" type="slidenum">
              <a:rPr lang="en-US" smtClean="0"/>
              <a:t>26</a:t>
            </a:fld>
            <a:endParaRPr lang="en-US"/>
          </a:p>
        </p:txBody>
      </p:sp>
      <p:sp>
        <p:nvSpPr>
          <p:cNvPr id="5" name="Footer Placeholder 4">
            <a:extLst>
              <a:ext uri="{FF2B5EF4-FFF2-40B4-BE49-F238E27FC236}">
                <a16:creationId xmlns:a16="http://schemas.microsoft.com/office/drawing/2014/main" id="{44B0A7D6-BF75-0940-9BFF-B24784EC3AED}"/>
              </a:ext>
            </a:extLst>
          </p:cNvPr>
          <p:cNvSpPr>
            <a:spLocks noGrp="1"/>
          </p:cNvSpPr>
          <p:nvPr>
            <p:ph type="ftr" sz="quarter" idx="13"/>
          </p:nvPr>
        </p:nvSpPr>
        <p:spPr/>
        <p:txBody>
          <a:bodyPr/>
          <a:lstStyle/>
          <a:p>
            <a:r>
              <a:rPr lang="en-US"/>
              <a:t>2020 ATF User Meeting</a:t>
            </a:r>
            <a:endParaRPr lang="en-US" dirty="0"/>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AA31AD3F-150B-1745-94DB-DB6F0937649E}"/>
                  </a:ext>
                </a:extLst>
              </p:cNvPr>
              <p:cNvGraphicFramePr>
                <a:graphicFrameLocks noGrp="1"/>
              </p:cNvGraphicFramePr>
              <p:nvPr>
                <p:extLst>
                  <p:ext uri="{D42A27DB-BD31-4B8C-83A1-F6EECF244321}">
                    <p14:modId xmlns:p14="http://schemas.microsoft.com/office/powerpoint/2010/main" val="367685038"/>
                  </p:ext>
                </p:extLst>
              </p:nvPr>
            </p:nvGraphicFramePr>
            <p:xfrm>
              <a:off x="1000539" y="1370275"/>
              <a:ext cx="10058401" cy="3566160"/>
            </p:xfrm>
            <a:graphic>
              <a:graphicData uri="http://schemas.openxmlformats.org/drawingml/2006/table">
                <a:tbl>
                  <a:tblPr firstRow="1" firstCol="1" bandRow="1">
                    <a:tableStyleId>{5C22544A-7EE6-4342-B048-85BDC9FD1C3A}</a:tableStyleId>
                  </a:tblPr>
                  <a:tblGrid>
                    <a:gridCol w="3044297">
                      <a:extLst>
                        <a:ext uri="{9D8B030D-6E8A-4147-A177-3AD203B41FA5}">
                          <a16:colId xmlns:a16="http://schemas.microsoft.com/office/drawing/2014/main" val="397349122"/>
                        </a:ext>
                      </a:extLst>
                    </a:gridCol>
                    <a:gridCol w="3654319">
                      <a:extLst>
                        <a:ext uri="{9D8B030D-6E8A-4147-A177-3AD203B41FA5}">
                          <a16:colId xmlns:a16="http://schemas.microsoft.com/office/drawing/2014/main" val="2271191585"/>
                        </a:ext>
                      </a:extLst>
                    </a:gridCol>
                    <a:gridCol w="3359785">
                      <a:extLst>
                        <a:ext uri="{9D8B030D-6E8A-4147-A177-3AD203B41FA5}">
                          <a16:colId xmlns:a16="http://schemas.microsoft.com/office/drawing/2014/main" val="1781608500"/>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880046"/>
                      </a:ext>
                    </a:extLst>
                  </a:tr>
                  <a:tr h="184150">
                    <a:tc>
                      <a:txBody>
                        <a:bodyPr/>
                        <a:lstStyle/>
                        <a:p>
                          <a:pPr marL="0" marR="0">
                            <a:spcBef>
                              <a:spcPts val="0"/>
                            </a:spcBef>
                            <a:spcAft>
                              <a:spcPts val="0"/>
                            </a:spcAft>
                          </a:pPr>
                          <a:r>
                            <a:rPr lang="en-US" sz="1800" dirty="0">
                              <a:effectLst/>
                            </a:rPr>
                            <a:t>PRD B.1 Dielectric Wakefield Acceleration (DWA)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𝝐</m:t>
                                  </m:r>
                                </m:e>
                                <m:sub>
                                  <m:r>
                                    <a:rPr lang="en-US" sz="1800">
                                      <a:effectLst/>
                                    </a:rPr>
                                    <m:t>𝒏</m:t>
                                  </m:r>
                                </m:sub>
                              </m:sSub>
                              <m:r>
                                <a:rPr lang="en-US" sz="1800">
                                  <a:effectLst/>
                                </a:rPr>
                                <m:t>∼ </m:t>
                              </m:r>
                              <m:r>
                                <a:rPr lang="en-US" sz="1800">
                                  <a:effectLst/>
                                </a:rPr>
                                <m:t>𝟏</m:t>
                              </m:r>
                              <m:r>
                                <a:rPr lang="en-US" sz="1800">
                                  <a:effectLst/>
                                </a:rPr>
                                <m:t>−</m:t>
                              </m:r>
                              <m:r>
                                <a:rPr lang="en-US" sz="1800">
                                  <a:effectLst/>
                                </a:rPr>
                                <m:t>𝟐</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𝑸</m:t>
                              </m:r>
                              <m:r>
                                <a:rPr lang="en-US" sz="1800">
                                  <a:effectLst/>
                                </a:rPr>
                                <m:t>&gt;</m:t>
                              </m:r>
                              <m:r>
                                <a:rPr lang="en-US" sz="1800">
                                  <a:effectLst/>
                                </a:rPr>
                                <m:t>𝟑𝟎𝟎</m:t>
                              </m:r>
                            </m:oMath>
                          </a14:m>
                          <a:r>
                            <a:rPr lang="en-US" sz="1800" dirty="0">
                              <a:effectLst/>
                            </a:rPr>
                            <a:t> </a:t>
                          </a:r>
                          <a:r>
                            <a:rPr lang="en-US" sz="1800" dirty="0" err="1">
                              <a:effectLst/>
                            </a:rPr>
                            <a:t>pC</a:t>
                          </a:r>
                          <a:r>
                            <a:rPr lang="en-US" sz="1800" dirty="0">
                              <a:effectLst/>
                            </a:rPr>
                            <a:t>, </a:t>
                          </a:r>
                          <a14:m>
                            <m:oMath xmlns:m="http://schemas.openxmlformats.org/officeDocument/2006/math">
                              <m:sSub>
                                <m:sSubPr>
                                  <m:ctrlPr>
                                    <a:rPr lang="en-US" sz="1800">
                                      <a:effectLst/>
                                    </a:rPr>
                                  </m:ctrlPr>
                                </m:sSubPr>
                                <m:e>
                                  <m:r>
                                    <a:rPr lang="en-US" sz="1800">
                                      <a:effectLst/>
                                    </a:rPr>
                                    <m:t>𝝈</m:t>
                                  </m:r>
                                </m:e>
                                <m:sub>
                                  <m:r>
                                    <a:rPr lang="en-US" sz="1800">
                                      <a:effectLst/>
                                    </a:rPr>
                                    <m:t>𝒛</m:t>
                                  </m:r>
                                </m:sub>
                              </m:sSub>
                              <m:r>
                                <a:rPr lang="en-US" sz="1800">
                                  <a:effectLst/>
                                </a:rPr>
                                <m:t>&lt;</m:t>
                              </m:r>
                              <m:r>
                                <a:rPr lang="en-US" sz="1800">
                                  <a:effectLst/>
                                </a:rPr>
                                <m:t>𝟐𝟎𝟎</m:t>
                              </m:r>
                              <m:r>
                                <a:rPr lang="en-US" sz="1800">
                                  <a:effectLst/>
                                </a:rPr>
                                <m:t> </m:t>
                              </m:r>
                              <m:r>
                                <a:rPr lang="en-US" sz="1800">
                                  <a:effectLst/>
                                </a:rPr>
                                <m:t>𝝁</m:t>
                              </m:r>
                              <m:r>
                                <a:rPr lang="en-US" sz="1800">
                                  <a:effectLst/>
                                </a:rPr>
                                <m:t>𝒎</m:t>
                              </m:r>
                              <m:r>
                                <a:rPr lang="en-US" sz="1800">
                                  <a:effectLst/>
                                </a:rPr>
                                <m:t>, </m:t>
                              </m:r>
                              <m:sSub>
                                <m:sSubPr>
                                  <m:ctrlPr>
                                    <a:rPr lang="en-US" sz="1800">
                                      <a:effectLst/>
                                    </a:rPr>
                                  </m:ctrlPr>
                                </m:sSubPr>
                                <m:e>
                                  <m:r>
                                    <a:rPr lang="en-US" sz="1800">
                                      <a:effectLst/>
                                    </a:rPr>
                                    <m:t>𝝈</m:t>
                                  </m:r>
                                </m:e>
                                <m:sub>
                                  <m:r>
                                    <a:rPr lang="en-US" sz="1800">
                                      <a:effectLst/>
                                    </a:rPr>
                                    <m:t>𝒓</m:t>
                                  </m:r>
                                </m:sub>
                              </m:sSub>
                              <m:r>
                                <a:rPr lang="en-US" sz="1800">
                                  <a:effectLst/>
                                </a:rPr>
                                <m:t>&lt;</m:t>
                              </m:r>
                              <m:r>
                                <a:rPr lang="en-US" sz="1800">
                                  <a:effectLst/>
                                </a:rPr>
                                <m:t>𝟓𝟎</m:t>
                              </m:r>
                              <m:r>
                                <a:rPr lang="en-US" sz="1800">
                                  <a:effectLst/>
                                </a:rPr>
                                <m:t> </m:t>
                              </m:r>
                              <m:r>
                                <a:rPr lang="en-US" sz="1800">
                                  <a:effectLst/>
                                </a:rPr>
                                <m:t>𝝁</m:t>
                              </m:r>
                              <m:r>
                                <a:rPr lang="en-US" sz="1800">
                                  <a:effectLst/>
                                </a:rPr>
                                <m:t>𝒎</m:t>
                              </m:r>
                            </m:oMath>
                          </a14:m>
                          <a:r>
                            <a:rPr lang="en-US" sz="1800" dirty="0">
                              <a:effectLst/>
                            </a:rPr>
                            <a:t> </a:t>
                          </a:r>
                          <a:r>
                            <a:rPr lang="en-US" sz="1800" dirty="0" err="1">
                              <a:effectLst/>
                            </a:rPr>
                            <a:t>r.m.s</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962292695"/>
                      </a:ext>
                    </a:extLst>
                  </a:tr>
                  <a:tr h="184150">
                    <a:tc>
                      <a:txBody>
                        <a:bodyPr/>
                        <a:lstStyle/>
                        <a:p>
                          <a:pPr marL="0" marR="0">
                            <a:spcBef>
                              <a:spcPts val="0"/>
                            </a:spcBef>
                            <a:spcAft>
                              <a:spcPts val="0"/>
                            </a:spcAft>
                          </a:pPr>
                          <a:r>
                            <a:rPr lang="en-US" sz="1800">
                              <a:effectLst/>
                            </a:rPr>
                            <a:t>PRD B.1 Two Beam Acceleration (TBA)</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r>
                                <a:rPr lang="en-US" sz="1800">
                                  <a:effectLst/>
                                </a:rPr>
                                <m:t>𝑄</m:t>
                              </m:r>
                              <m:r>
                                <a:rPr lang="en-US" sz="1800">
                                  <a:effectLst/>
                                </a:rPr>
                                <m:t>~ 1</m:t>
                              </m:r>
                            </m:oMath>
                          </a14:m>
                          <a:r>
                            <a:rPr lang="en-US" sz="1800">
                              <a:effectLst/>
                            </a:rPr>
                            <a:t>nC,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&lt;2 </m:t>
                              </m:r>
                              <m:r>
                                <a:rPr lang="en-US" sz="1800">
                                  <a:effectLst/>
                                </a:rPr>
                                <m:t>𝑚𝑚</m:t>
                              </m:r>
                            </m:oMath>
                          </a14:m>
                          <a:r>
                            <a:rPr lang="en-US" sz="1800">
                              <a:effectLst/>
                            </a:rPr>
                            <a:t>, total peak power&gt; 60 MW</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149174277"/>
                      </a:ext>
                    </a:extLst>
                  </a:tr>
                  <a:tr h="193040">
                    <a:tc>
                      <a:txBody>
                        <a:bodyPr/>
                        <a:lstStyle/>
                        <a:p>
                          <a:pPr marL="0" marR="0">
                            <a:spcBef>
                              <a:spcPts val="0"/>
                            </a:spcBef>
                            <a:spcAft>
                              <a:spcPts val="0"/>
                            </a:spcAft>
                          </a:pPr>
                          <a:r>
                            <a:rPr lang="en-US" sz="1800">
                              <a:effectLst/>
                            </a:rPr>
                            <a:t>PRD B.2 Structure-based phase space manipulation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1−2 </m:t>
                              </m:r>
                              <m:r>
                                <a:rPr lang="en-US" sz="1800">
                                  <a:effectLst/>
                                </a:rPr>
                                <m:t>𝜇</m:t>
                              </m:r>
                              <m:r>
                                <a:rPr lang="en-US" sz="1800">
                                  <a:effectLst/>
                                </a:rPr>
                                <m:t>𝑚</m:t>
                              </m:r>
                            </m:oMath>
                          </a14:m>
                          <a:r>
                            <a:rPr lang="en-US" sz="1800">
                              <a:effectLst/>
                            </a:rPr>
                            <a: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581216711"/>
                      </a:ext>
                    </a:extLst>
                  </a:tr>
                  <a:tr h="184150">
                    <a:tc>
                      <a:txBody>
                        <a:bodyPr/>
                        <a:lstStyle/>
                        <a:p>
                          <a:pPr marL="0" marR="0">
                            <a:spcBef>
                              <a:spcPts val="0"/>
                            </a:spcBef>
                            <a:spcAft>
                              <a:spcPts val="0"/>
                            </a:spcAft>
                          </a:pPr>
                          <a:r>
                            <a:rPr lang="en-US" sz="1800" dirty="0">
                              <a:effectLst/>
                            </a:rPr>
                            <a:t>PRD B.2 fs beam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TEM_10 mode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9327666"/>
                      </a:ext>
                    </a:extLst>
                  </a:tr>
                  <a:tr h="184150">
                    <a:tc>
                      <a:txBody>
                        <a:bodyPr/>
                        <a:lstStyle/>
                        <a:p>
                          <a:pPr marL="0" marR="0">
                            <a:spcBef>
                              <a:spcPts val="0"/>
                            </a:spcBef>
                            <a:spcAft>
                              <a:spcPts val="0"/>
                            </a:spcAft>
                          </a:pPr>
                          <a:r>
                            <a:rPr lang="en-US" sz="1800">
                              <a:effectLst/>
                            </a:rPr>
                            <a:t>PRD B.4 THZ Generation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 </m:t>
                              </m:r>
                              <m:r>
                                <a:rPr lang="en-US" sz="1800">
                                  <a:effectLst/>
                                </a:rPr>
                                <m:t>𝜇</m:t>
                              </m:r>
                              <m:r>
                                <a:rPr lang="en-US" sz="1800">
                                  <a:effectLst/>
                                </a:rPr>
                                <m:t>𝑚</m:t>
                              </m:r>
                            </m:oMath>
                          </a14:m>
                          <a:r>
                            <a:rPr lang="en-US" sz="1800" dirty="0">
                              <a:effectLst/>
                            </a:rPr>
                            <a:t>, </a:t>
                          </a:r>
                          <a14:m>
                            <m:oMath xmlns:m="http://schemas.openxmlformats.org/officeDocument/2006/math">
                              <m:r>
                                <a:rPr lang="en-US" sz="1800">
                                  <a:effectLst/>
                                </a:rPr>
                                <m:t>𝑄</m:t>
                              </m:r>
                              <m:r>
                                <a:rPr lang="en-US" sz="1800">
                                  <a:effectLst/>
                                </a:rPr>
                                <m:t>&gt;400</m:t>
                              </m:r>
                            </m:oMath>
                          </a14:m>
                          <a:r>
                            <a:rPr lang="en-US" sz="1800" dirty="0" err="1">
                              <a:effectLst/>
                            </a:rPr>
                            <a:t>pC</a:t>
                          </a:r>
                          <a:r>
                            <a:rPr lang="en-US" sz="1800" dirty="0">
                              <a:effectLst/>
                            </a:rPr>
                            <a:t>,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&lt;120 </m:t>
                              </m:r>
                              <m:r>
                                <a:rPr lang="en-US" sz="1800">
                                  <a:effectLst/>
                                </a:rPr>
                                <m:t>𝜇</m:t>
                              </m:r>
                              <m:r>
                                <a:rPr lang="en-US" sz="1800">
                                  <a:effectLst/>
                                </a:rPr>
                                <m:t>𝑚</m:t>
                              </m:r>
                            </m:oMath>
                          </a14:m>
                          <a:r>
                            <a:rPr lang="en-US" sz="1800" dirty="0">
                              <a:effectLst/>
                            </a:rPr>
                            <a:t>, 6.4 cm period undulator: 1.5 </a:t>
                          </a:r>
                          <a:r>
                            <a:rPr lang="en-US" sz="1800" dirty="0" err="1">
                              <a:effectLst/>
                            </a:rPr>
                            <a:t>mJ</a:t>
                          </a:r>
                          <a:r>
                            <a:rPr lang="en-US" sz="1800" dirty="0">
                              <a:effectLst/>
                            </a:rPr>
                            <a:t> THz pulse</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431288354"/>
                      </a:ext>
                    </a:extLst>
                  </a:tr>
                </a:tbl>
              </a:graphicData>
            </a:graphic>
          </p:graphicFrame>
        </mc:Choice>
        <mc:Fallback>
          <p:graphicFrame>
            <p:nvGraphicFramePr>
              <p:cNvPr id="6" name="Table 5">
                <a:extLst>
                  <a:ext uri="{FF2B5EF4-FFF2-40B4-BE49-F238E27FC236}">
                    <a16:creationId xmlns:a16="http://schemas.microsoft.com/office/drawing/2014/main" id="{AA31AD3F-150B-1745-94DB-DB6F0937649E}"/>
                  </a:ext>
                </a:extLst>
              </p:cNvPr>
              <p:cNvGraphicFramePr>
                <a:graphicFrameLocks noGrp="1"/>
              </p:cNvGraphicFramePr>
              <p:nvPr>
                <p:extLst>
                  <p:ext uri="{D42A27DB-BD31-4B8C-83A1-F6EECF244321}">
                    <p14:modId xmlns:p14="http://schemas.microsoft.com/office/powerpoint/2010/main" val="367685038"/>
                  </p:ext>
                </p:extLst>
              </p:nvPr>
            </p:nvGraphicFramePr>
            <p:xfrm>
              <a:off x="1000539" y="1370275"/>
              <a:ext cx="10058401" cy="3566160"/>
            </p:xfrm>
            <a:graphic>
              <a:graphicData uri="http://schemas.openxmlformats.org/drawingml/2006/table">
                <a:tbl>
                  <a:tblPr firstRow="1" firstCol="1" bandRow="1">
                    <a:tableStyleId>{5C22544A-7EE6-4342-B048-85BDC9FD1C3A}</a:tableStyleId>
                  </a:tblPr>
                  <a:tblGrid>
                    <a:gridCol w="3044297">
                      <a:extLst>
                        <a:ext uri="{9D8B030D-6E8A-4147-A177-3AD203B41FA5}">
                          <a16:colId xmlns:a16="http://schemas.microsoft.com/office/drawing/2014/main" val="397349122"/>
                        </a:ext>
                      </a:extLst>
                    </a:gridCol>
                    <a:gridCol w="3654319">
                      <a:extLst>
                        <a:ext uri="{9D8B030D-6E8A-4147-A177-3AD203B41FA5}">
                          <a16:colId xmlns:a16="http://schemas.microsoft.com/office/drawing/2014/main" val="2271191585"/>
                        </a:ext>
                      </a:extLst>
                    </a:gridCol>
                    <a:gridCol w="3359785">
                      <a:extLst>
                        <a:ext uri="{9D8B030D-6E8A-4147-A177-3AD203B41FA5}">
                          <a16:colId xmlns:a16="http://schemas.microsoft.com/office/drawing/2014/main" val="1781608500"/>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880046"/>
                      </a:ext>
                    </a:extLst>
                  </a:tr>
                  <a:tr h="822960">
                    <a:tc>
                      <a:txBody>
                        <a:bodyPr/>
                        <a:lstStyle/>
                        <a:p>
                          <a:pPr marL="0" marR="0">
                            <a:spcBef>
                              <a:spcPts val="0"/>
                            </a:spcBef>
                            <a:spcAft>
                              <a:spcPts val="0"/>
                            </a:spcAft>
                          </a:pPr>
                          <a:r>
                            <a:rPr lang="en-US" sz="1800" dirty="0">
                              <a:effectLst/>
                            </a:rPr>
                            <a:t>PRD B.1 Dielectric Wakefield Acceleration (DWA)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245" t="-41538" r="-1132" b="-318462"/>
                          </a:stretch>
                        </a:blipFill>
                      </a:tcPr>
                    </a:tc>
                    <a:extLst>
                      <a:ext uri="{0D108BD9-81ED-4DB2-BD59-A6C34878D82A}">
                        <a16:rowId xmlns:a16="http://schemas.microsoft.com/office/drawing/2014/main" val="1962292695"/>
                      </a:ext>
                    </a:extLst>
                  </a:tr>
                  <a:tr h="548640">
                    <a:tc>
                      <a:txBody>
                        <a:bodyPr/>
                        <a:lstStyle/>
                        <a:p>
                          <a:pPr marL="0" marR="0">
                            <a:spcBef>
                              <a:spcPts val="0"/>
                            </a:spcBef>
                            <a:spcAft>
                              <a:spcPts val="0"/>
                            </a:spcAft>
                          </a:pPr>
                          <a:r>
                            <a:rPr lang="en-US" sz="1800">
                              <a:effectLst/>
                            </a:rPr>
                            <a:t>PRD B.1 Two Beam Acceleration (TBA)</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245" t="-213953" r="-1132" b="-381395"/>
                          </a:stretch>
                        </a:blipFill>
                      </a:tcPr>
                    </a:tc>
                    <a:extLst>
                      <a:ext uri="{0D108BD9-81ED-4DB2-BD59-A6C34878D82A}">
                        <a16:rowId xmlns:a16="http://schemas.microsoft.com/office/drawing/2014/main" val="2149174277"/>
                      </a:ext>
                    </a:extLst>
                  </a:tr>
                  <a:tr h="548640">
                    <a:tc>
                      <a:txBody>
                        <a:bodyPr/>
                        <a:lstStyle/>
                        <a:p>
                          <a:pPr marL="0" marR="0">
                            <a:spcBef>
                              <a:spcPts val="0"/>
                            </a:spcBef>
                            <a:spcAft>
                              <a:spcPts val="0"/>
                            </a:spcAft>
                          </a:pPr>
                          <a:r>
                            <a:rPr lang="en-US" sz="1800">
                              <a:effectLst/>
                            </a:rPr>
                            <a:t>PRD B.2 Structure-based phase space manipulation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245" t="-306818" r="-1132" b="-272727"/>
                          </a:stretch>
                        </a:blipFill>
                      </a:tcPr>
                    </a:tc>
                    <a:extLst>
                      <a:ext uri="{0D108BD9-81ED-4DB2-BD59-A6C34878D82A}">
                        <a16:rowId xmlns:a16="http://schemas.microsoft.com/office/drawing/2014/main" val="581216711"/>
                      </a:ext>
                    </a:extLst>
                  </a:tr>
                  <a:tr h="548640">
                    <a:tc>
                      <a:txBody>
                        <a:bodyPr/>
                        <a:lstStyle/>
                        <a:p>
                          <a:pPr marL="0" marR="0">
                            <a:spcBef>
                              <a:spcPts val="0"/>
                            </a:spcBef>
                            <a:spcAft>
                              <a:spcPts val="0"/>
                            </a:spcAft>
                          </a:pPr>
                          <a:r>
                            <a:rPr lang="en-US" sz="1800" dirty="0">
                              <a:effectLst/>
                            </a:rPr>
                            <a:t>PRD B.2 fs beam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TEM_10 mode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9327666"/>
                      </a:ext>
                    </a:extLst>
                  </a:tr>
                  <a:tr h="822960">
                    <a:tc>
                      <a:txBody>
                        <a:bodyPr/>
                        <a:lstStyle/>
                        <a:p>
                          <a:pPr marL="0" marR="0">
                            <a:spcBef>
                              <a:spcPts val="0"/>
                            </a:spcBef>
                            <a:spcAft>
                              <a:spcPts val="0"/>
                            </a:spcAft>
                          </a:pPr>
                          <a:r>
                            <a:rPr lang="en-US" sz="1800">
                              <a:effectLst/>
                            </a:rPr>
                            <a:t>PRD B.4 THZ Generation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245" t="-341538" r="-1132" b="-18462"/>
                          </a:stretch>
                        </a:blipFill>
                      </a:tcPr>
                    </a:tc>
                    <a:extLst>
                      <a:ext uri="{0D108BD9-81ED-4DB2-BD59-A6C34878D82A}">
                        <a16:rowId xmlns:a16="http://schemas.microsoft.com/office/drawing/2014/main" val="431288354"/>
                      </a:ext>
                    </a:extLst>
                  </a:tr>
                </a:tbl>
              </a:graphicData>
            </a:graphic>
          </p:graphicFrame>
        </mc:Fallback>
      </mc:AlternateContent>
      <p:sp>
        <p:nvSpPr>
          <p:cNvPr id="7" name="Rectangle 6">
            <a:extLst>
              <a:ext uri="{FF2B5EF4-FFF2-40B4-BE49-F238E27FC236}">
                <a16:creationId xmlns:a16="http://schemas.microsoft.com/office/drawing/2014/main" id="{C7BF6007-D853-104E-8F6B-12FDC062F799}"/>
              </a:ext>
            </a:extLst>
          </p:cNvPr>
          <p:cNvSpPr/>
          <p:nvPr/>
        </p:nvSpPr>
        <p:spPr>
          <a:xfrm>
            <a:off x="1000539" y="1643270"/>
            <a:ext cx="10058401" cy="1378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134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295AF-9D08-5C4C-AAFF-08CE0D060590}"/>
              </a:ext>
            </a:extLst>
          </p:cNvPr>
          <p:cNvSpPr>
            <a:spLocks noGrp="1"/>
          </p:cNvSpPr>
          <p:nvPr>
            <p:ph type="title"/>
          </p:nvPr>
        </p:nvSpPr>
        <p:spPr/>
        <p:txBody>
          <a:bodyPr/>
          <a:lstStyle/>
          <a:p>
            <a:r>
              <a:rPr lang="en-US" dirty="0"/>
              <a:t>B.2. Beam Phase Space Optimization </a:t>
            </a:r>
          </a:p>
        </p:txBody>
      </p:sp>
      <p:sp>
        <p:nvSpPr>
          <p:cNvPr id="3" name="Content Placeholder 2">
            <a:extLst>
              <a:ext uri="{FF2B5EF4-FFF2-40B4-BE49-F238E27FC236}">
                <a16:creationId xmlns:a16="http://schemas.microsoft.com/office/drawing/2014/main" id="{0A324DE6-B52F-5647-B48C-651C871471B2}"/>
              </a:ext>
            </a:extLst>
          </p:cNvPr>
          <p:cNvSpPr>
            <a:spLocks noGrp="1"/>
          </p:cNvSpPr>
          <p:nvPr>
            <p:ph idx="1"/>
          </p:nvPr>
        </p:nvSpPr>
        <p:spPr>
          <a:xfrm>
            <a:off x="477080" y="1077686"/>
            <a:ext cx="11105321" cy="1890801"/>
          </a:xfrm>
        </p:spPr>
        <p:txBody>
          <a:bodyPr>
            <a:normAutofit fontScale="85000" lnSpcReduction="20000"/>
          </a:bodyPr>
          <a:lstStyle/>
          <a:p>
            <a:r>
              <a:rPr lang="en-US" dirty="0"/>
              <a:t>Precision control of the beam longitudinal phase space is important for many applications (current profile tailoring for high transformer ratio experiments, coherent synchrotron radiation (CSR) suppression, </a:t>
            </a:r>
            <a:r>
              <a:rPr lang="en-US" dirty="0" err="1"/>
              <a:t>etc</a:t>
            </a:r>
            <a:r>
              <a:rPr lang="en-US" dirty="0"/>
              <a:t>)</a:t>
            </a:r>
          </a:p>
          <a:p>
            <a:r>
              <a:rPr lang="en-US" dirty="0"/>
              <a:t>ATF Advantages:</a:t>
            </a:r>
          </a:p>
          <a:p>
            <a:pPr lvl="1"/>
            <a:r>
              <a:rPr lang="en-US" dirty="0"/>
              <a:t>Extensive control over the parameters of the ATF electron beam </a:t>
            </a:r>
          </a:p>
          <a:p>
            <a:pPr lvl="1"/>
            <a:r>
              <a:rPr lang="en-US" dirty="0"/>
              <a:t>Ready availability of the state-of-the-art diagnostics for measuring beam properties</a:t>
            </a:r>
          </a:p>
        </p:txBody>
      </p:sp>
      <p:sp>
        <p:nvSpPr>
          <p:cNvPr id="4" name="Slide Number Placeholder 3">
            <a:extLst>
              <a:ext uri="{FF2B5EF4-FFF2-40B4-BE49-F238E27FC236}">
                <a16:creationId xmlns:a16="http://schemas.microsoft.com/office/drawing/2014/main" id="{8CBA1A4B-B856-1946-BF22-834AE589F24E}"/>
              </a:ext>
            </a:extLst>
          </p:cNvPr>
          <p:cNvSpPr>
            <a:spLocks noGrp="1"/>
          </p:cNvSpPr>
          <p:nvPr>
            <p:ph type="sldNum" sz="quarter" idx="12"/>
          </p:nvPr>
        </p:nvSpPr>
        <p:spPr/>
        <p:txBody>
          <a:bodyPr/>
          <a:lstStyle/>
          <a:p>
            <a:fld id="{716D9922-87B3-6043-9531-5184EA303DC1}" type="slidenum">
              <a:rPr lang="en-US" smtClean="0"/>
              <a:t>27</a:t>
            </a:fld>
            <a:endParaRPr lang="en-US"/>
          </a:p>
        </p:txBody>
      </p:sp>
      <p:sp>
        <p:nvSpPr>
          <p:cNvPr id="5" name="Footer Placeholder 4">
            <a:extLst>
              <a:ext uri="{FF2B5EF4-FFF2-40B4-BE49-F238E27FC236}">
                <a16:creationId xmlns:a16="http://schemas.microsoft.com/office/drawing/2014/main" id="{46C5AA30-C9FE-434F-8806-87A5057CE1B3}"/>
              </a:ext>
            </a:extLst>
          </p:cNvPr>
          <p:cNvSpPr>
            <a:spLocks noGrp="1"/>
          </p:cNvSpPr>
          <p:nvPr>
            <p:ph type="ftr" sz="quarter" idx="13"/>
          </p:nvPr>
        </p:nvSpPr>
        <p:spPr/>
        <p:txBody>
          <a:bodyPr/>
          <a:lstStyle/>
          <a:p>
            <a:r>
              <a:rPr lang="en-US"/>
              <a:t>2020 ATF User Meeting</a:t>
            </a:r>
            <a:endParaRPr lang="en-US" dirty="0"/>
          </a:p>
        </p:txBody>
      </p:sp>
      <p:pic>
        <p:nvPicPr>
          <p:cNvPr id="8" name="Picture 7">
            <a:extLst>
              <a:ext uri="{FF2B5EF4-FFF2-40B4-BE49-F238E27FC236}">
                <a16:creationId xmlns:a16="http://schemas.microsoft.com/office/drawing/2014/main" id="{9BA7676C-2842-9947-9D89-709A45B92EDA}"/>
              </a:ext>
            </a:extLst>
          </p:cNvPr>
          <p:cNvPicPr>
            <a:picLocks noChangeAspect="1"/>
          </p:cNvPicPr>
          <p:nvPr/>
        </p:nvPicPr>
        <p:blipFill>
          <a:blip r:embed="rId3"/>
          <a:stretch>
            <a:fillRect/>
          </a:stretch>
        </p:blipFill>
        <p:spPr>
          <a:xfrm>
            <a:off x="7433365" y="3657600"/>
            <a:ext cx="4758635" cy="2432061"/>
          </a:xfrm>
          <a:prstGeom prst="rect">
            <a:avLst/>
          </a:prstGeom>
        </p:spPr>
      </p:pic>
      <p:sp>
        <p:nvSpPr>
          <p:cNvPr id="9" name="TextBox 8">
            <a:extLst>
              <a:ext uri="{FF2B5EF4-FFF2-40B4-BE49-F238E27FC236}">
                <a16:creationId xmlns:a16="http://schemas.microsoft.com/office/drawing/2014/main" id="{198F25F3-0D37-B44B-8B38-2DEAC1B2AF5B}"/>
              </a:ext>
            </a:extLst>
          </p:cNvPr>
          <p:cNvSpPr txBox="1"/>
          <p:nvPr/>
        </p:nvSpPr>
        <p:spPr>
          <a:xfrm>
            <a:off x="7365345" y="3429000"/>
            <a:ext cx="4894673" cy="338554"/>
          </a:xfrm>
          <a:prstGeom prst="rect">
            <a:avLst/>
          </a:prstGeom>
          <a:noFill/>
        </p:spPr>
        <p:txBody>
          <a:bodyPr wrap="none" rtlCol="0">
            <a:spAutoFit/>
          </a:bodyPr>
          <a:lstStyle/>
          <a:p>
            <a:r>
              <a:rPr lang="en-US" sz="1600" i="1" dirty="0">
                <a:solidFill>
                  <a:srgbClr val="0070C0"/>
                </a:solidFill>
              </a:rPr>
              <a:t>Figure 3.1 Energy </a:t>
            </a:r>
            <a:r>
              <a:rPr lang="en-US" sz="1600" i="1" dirty="0" err="1">
                <a:solidFill>
                  <a:srgbClr val="0070C0"/>
                </a:solidFill>
              </a:rPr>
              <a:t>Dechirper</a:t>
            </a:r>
            <a:r>
              <a:rPr lang="en-US" sz="1600" i="1" dirty="0">
                <a:solidFill>
                  <a:srgbClr val="0070C0"/>
                </a:solidFill>
              </a:rPr>
              <a:t> with variable-gap DWA</a:t>
            </a:r>
          </a:p>
        </p:txBody>
      </p:sp>
      <p:sp>
        <p:nvSpPr>
          <p:cNvPr id="10" name="Rectangle 9">
            <a:extLst>
              <a:ext uri="{FF2B5EF4-FFF2-40B4-BE49-F238E27FC236}">
                <a16:creationId xmlns:a16="http://schemas.microsoft.com/office/drawing/2014/main" id="{ED51BB85-4B3C-1D47-B0E2-46FE55300113}"/>
              </a:ext>
            </a:extLst>
          </p:cNvPr>
          <p:cNvSpPr/>
          <p:nvPr/>
        </p:nvSpPr>
        <p:spPr>
          <a:xfrm>
            <a:off x="477080" y="3074504"/>
            <a:ext cx="6956285" cy="3262287"/>
          </a:xfrm>
          <a:prstGeom prst="rect">
            <a:avLst/>
          </a:prstGeom>
        </p:spPr>
        <p:txBody>
          <a:bodyPr vert="horz" lIns="91440" tIns="45720" rIns="91440" bIns="45720" rtlCol="0">
            <a:normAutofit fontScale="92500" lnSpcReduction="20000"/>
          </a:bodyPr>
          <a:lstStyle/>
          <a:p>
            <a:pPr marL="228600" indent="-228600">
              <a:lnSpc>
                <a:spcPct val="90000"/>
              </a:lnSpc>
              <a:spcBef>
                <a:spcPts val="1000"/>
              </a:spcBef>
              <a:buFont typeface="Arial" panose="020B0604020202020204" pitchFamily="34" charset="0"/>
              <a:buChar char="•"/>
            </a:pPr>
            <a:r>
              <a:rPr lang="en-US" sz="2400" dirty="0"/>
              <a:t>Experiments/Research Thrusts:</a:t>
            </a:r>
          </a:p>
          <a:p>
            <a:pPr marL="914400" lvl="1" indent="-457200">
              <a:lnSpc>
                <a:spcPct val="90000"/>
              </a:lnSpc>
              <a:spcBef>
                <a:spcPts val="500"/>
              </a:spcBef>
              <a:buFont typeface="+mj-lt"/>
              <a:buAutoNum type="arabicPeriod"/>
            </a:pPr>
            <a:r>
              <a:rPr lang="en-US" sz="2000" b="1" dirty="0" err="1"/>
              <a:t>Dechirpers</a:t>
            </a:r>
            <a:r>
              <a:rPr lang="en-US" sz="2000" b="1" dirty="0"/>
              <a:t> and shapers:</a:t>
            </a:r>
            <a:r>
              <a:rPr lang="en-US" sz="2000" dirty="0"/>
              <a:t> Continued exploration of broadband, multimode structures (e.g. DWA and corrugated metallic structures), in conjunction with compression element such as a chicane, to remove a beam energy-chirp, e.g. inherent in beam compression stages. </a:t>
            </a:r>
          </a:p>
          <a:p>
            <a:pPr marL="914400" lvl="1" indent="-457200">
              <a:lnSpc>
                <a:spcPct val="90000"/>
              </a:lnSpc>
              <a:spcBef>
                <a:spcPts val="500"/>
              </a:spcBef>
              <a:buFont typeface="+mj-lt"/>
              <a:buAutoNum type="arabicPeriod"/>
            </a:pPr>
            <a:r>
              <a:rPr lang="en-US" sz="2000" b="1" dirty="0"/>
              <a:t>Sub-fs modulator:</a:t>
            </a:r>
            <a:r>
              <a:rPr lang="en-US" sz="2000" dirty="0"/>
              <a:t> a higher-order IFEL interaction in conjunction with the x-band deflecting cavity creates beam angular modulations correlated to the longitudinal beam coordinate. These (sub-fs) modulations in turn can be used as a high-resolution beam diagnostic. </a:t>
            </a:r>
          </a:p>
        </p:txBody>
      </p:sp>
    </p:spTree>
    <p:extLst>
      <p:ext uri="{BB962C8B-B14F-4D97-AF65-F5344CB8AC3E}">
        <p14:creationId xmlns:p14="http://schemas.microsoft.com/office/powerpoint/2010/main" val="403674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B892-95B8-FD46-9721-6F8529D365B8}"/>
              </a:ext>
            </a:extLst>
          </p:cNvPr>
          <p:cNvSpPr>
            <a:spLocks noGrp="1"/>
          </p:cNvSpPr>
          <p:nvPr>
            <p:ph type="title"/>
          </p:nvPr>
        </p:nvSpPr>
        <p:spPr/>
        <p:txBody>
          <a:bodyPr>
            <a:normAutofit/>
          </a:bodyPr>
          <a:lstStyle/>
          <a:p>
            <a:r>
              <a:rPr lang="en-US" dirty="0"/>
              <a:t>B.3. Low Emittance Source Development</a:t>
            </a:r>
          </a:p>
        </p:txBody>
      </p:sp>
      <p:sp>
        <p:nvSpPr>
          <p:cNvPr id="3" name="Content Placeholder 2">
            <a:extLst>
              <a:ext uri="{FF2B5EF4-FFF2-40B4-BE49-F238E27FC236}">
                <a16:creationId xmlns:a16="http://schemas.microsoft.com/office/drawing/2014/main" id="{6A8210B8-0F87-6841-BC78-F2CDAB30C29E}"/>
              </a:ext>
            </a:extLst>
          </p:cNvPr>
          <p:cNvSpPr>
            <a:spLocks noGrp="1"/>
          </p:cNvSpPr>
          <p:nvPr>
            <p:ph idx="1"/>
          </p:nvPr>
        </p:nvSpPr>
        <p:spPr/>
        <p:txBody>
          <a:bodyPr>
            <a:normAutofit fontScale="92500" lnSpcReduction="20000"/>
          </a:bodyPr>
          <a:lstStyle/>
          <a:p>
            <a:r>
              <a:rPr lang="en-US" dirty="0"/>
              <a:t>Experimental efforts at ATF will either benefit greatly by having access to ultralow emittance electron beams, or their aim is to develop new sources of ultralow emittance beams. </a:t>
            </a:r>
          </a:p>
          <a:p>
            <a:r>
              <a:rPr lang="en-US" dirty="0"/>
              <a:t>Experiments/Research Thrusts:</a:t>
            </a:r>
          </a:p>
          <a:p>
            <a:pPr marL="914400" lvl="1" indent="-457200">
              <a:buFont typeface="+mj-lt"/>
              <a:buAutoNum type="arabicPeriod"/>
            </a:pPr>
            <a:r>
              <a:rPr lang="en-US" b="1" dirty="0"/>
              <a:t>Field Emission Cathodes:</a:t>
            </a:r>
            <a:r>
              <a:rPr lang="en-US" dirty="0"/>
              <a:t> a laser beam is directed across the tip of the cathode rather than illuminating the cathode as done in laser-driven photocathodes. This scheme is conducive to using non-traditional cathode materials, e.g. carbon nanotubes (CNTs). The development of this method with novel materials can lead to developing ultralow emittance beams. </a:t>
            </a:r>
          </a:p>
          <a:p>
            <a:pPr marL="914400" lvl="1" indent="-457200">
              <a:buFont typeface="+mj-lt"/>
              <a:buAutoNum type="arabicPeriod"/>
            </a:pPr>
            <a:r>
              <a:rPr lang="en-US" b="1" dirty="0"/>
              <a:t>Diamond Electron Amplifiers (DEAs): </a:t>
            </a:r>
            <a:r>
              <a:rPr lang="en-US" dirty="0"/>
              <a:t>In a DEA, the primary electrons from, say, a thermionic cathode impinge upon a diamond wafer, which generates &gt;200 secondary electrons for every primary one. These secondary electrons emerge from the backside of the diamond wafer, forming a bunch with low emittance and low energy spread. </a:t>
            </a:r>
          </a:p>
          <a:p>
            <a:pPr marL="914400" lvl="1" indent="-457200">
              <a:buFont typeface="+mj-lt"/>
              <a:buAutoNum type="arabicPeriod"/>
            </a:pPr>
            <a:r>
              <a:rPr lang="en-US" b="1" dirty="0"/>
              <a:t>Optical Bessel Beams (OBBs)</a:t>
            </a:r>
            <a:r>
              <a:rPr lang="en-US" i="1" dirty="0"/>
              <a:t>: </a:t>
            </a:r>
            <a:r>
              <a:rPr lang="en-US" dirty="0"/>
              <a:t>Could be used to help guide a counterpropagating electron bunch emitted from advanced electron sources in the place of a solenoid magnet. This guiding process requires no magnetic hardware, thus avoiding the problem of magnetic field leakage onto the cathode, which can spoil the emittance. </a:t>
            </a:r>
          </a:p>
        </p:txBody>
      </p:sp>
      <p:sp>
        <p:nvSpPr>
          <p:cNvPr id="4" name="Slide Number Placeholder 3">
            <a:extLst>
              <a:ext uri="{FF2B5EF4-FFF2-40B4-BE49-F238E27FC236}">
                <a16:creationId xmlns:a16="http://schemas.microsoft.com/office/drawing/2014/main" id="{27596035-A7A7-664A-970F-8F84A3326A39}"/>
              </a:ext>
            </a:extLst>
          </p:cNvPr>
          <p:cNvSpPr>
            <a:spLocks noGrp="1"/>
          </p:cNvSpPr>
          <p:nvPr>
            <p:ph type="sldNum" sz="quarter" idx="12"/>
          </p:nvPr>
        </p:nvSpPr>
        <p:spPr/>
        <p:txBody>
          <a:bodyPr/>
          <a:lstStyle/>
          <a:p>
            <a:fld id="{716D9922-87B3-6043-9531-5184EA303DC1}" type="slidenum">
              <a:rPr lang="en-US" smtClean="0"/>
              <a:t>28</a:t>
            </a:fld>
            <a:endParaRPr lang="en-US"/>
          </a:p>
        </p:txBody>
      </p:sp>
      <p:sp>
        <p:nvSpPr>
          <p:cNvPr id="5" name="Footer Placeholder 4">
            <a:extLst>
              <a:ext uri="{FF2B5EF4-FFF2-40B4-BE49-F238E27FC236}">
                <a16:creationId xmlns:a16="http://schemas.microsoft.com/office/drawing/2014/main" id="{2C95D536-0141-A84F-83AE-42C280FE35C9}"/>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089904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67E5-65E9-514C-BFD0-21B6C4F1DD3C}"/>
              </a:ext>
            </a:extLst>
          </p:cNvPr>
          <p:cNvSpPr>
            <a:spLocks noGrp="1"/>
          </p:cNvSpPr>
          <p:nvPr>
            <p:ph type="title"/>
          </p:nvPr>
        </p:nvSpPr>
        <p:spPr/>
        <p:txBody>
          <a:bodyPr>
            <a:noAutofit/>
          </a:bodyPr>
          <a:lstStyle/>
          <a:p>
            <a:r>
              <a:rPr lang="en-US" sz="3200" dirty="0"/>
              <a:t>B.4. Novel and Efficient Terahertz Radiation Generation</a:t>
            </a:r>
          </a:p>
        </p:txBody>
      </p:sp>
      <p:sp>
        <p:nvSpPr>
          <p:cNvPr id="3" name="Content Placeholder 2">
            <a:extLst>
              <a:ext uri="{FF2B5EF4-FFF2-40B4-BE49-F238E27FC236}">
                <a16:creationId xmlns:a16="http://schemas.microsoft.com/office/drawing/2014/main" id="{A14539A2-04B6-5A41-9FE5-831FCCD4BC00}"/>
              </a:ext>
            </a:extLst>
          </p:cNvPr>
          <p:cNvSpPr>
            <a:spLocks noGrp="1"/>
          </p:cNvSpPr>
          <p:nvPr>
            <p:ph idx="1"/>
          </p:nvPr>
        </p:nvSpPr>
        <p:spPr>
          <a:xfrm>
            <a:off x="477080" y="1077686"/>
            <a:ext cx="11105321" cy="2351314"/>
          </a:xfrm>
        </p:spPr>
        <p:txBody>
          <a:bodyPr>
            <a:normAutofit fontScale="77500" lnSpcReduction="20000"/>
          </a:bodyPr>
          <a:lstStyle/>
          <a:p>
            <a:r>
              <a:rPr lang="en-US" dirty="0"/>
              <a:t>The THz range is one of the regions in the electromagnetic spectrum where FELs are particularly attractive both because solid-state-based sources are scarce and because electron beam and undulator parameters needed are relatively easily achievable. </a:t>
            </a:r>
          </a:p>
          <a:p>
            <a:r>
              <a:rPr lang="en-US" dirty="0"/>
              <a:t>By controlling the dispersion properties of the wave in a long wavelength free-electron laser operated in a waveguide, it is possible to obtain simultaneously group and phase velocity matching, enabling a very long interaction region. </a:t>
            </a:r>
          </a:p>
          <a:p>
            <a:r>
              <a:rPr lang="en-US" dirty="0"/>
              <a:t>The parameters at ATF are particularly well suited to explore the 1-10 THz range, which are of interest to a variety of applications </a:t>
            </a:r>
          </a:p>
        </p:txBody>
      </p:sp>
      <p:sp>
        <p:nvSpPr>
          <p:cNvPr id="4" name="Slide Number Placeholder 3">
            <a:extLst>
              <a:ext uri="{FF2B5EF4-FFF2-40B4-BE49-F238E27FC236}">
                <a16:creationId xmlns:a16="http://schemas.microsoft.com/office/drawing/2014/main" id="{42F2D145-5138-0341-A5F4-E9FE3C725DAA}"/>
              </a:ext>
            </a:extLst>
          </p:cNvPr>
          <p:cNvSpPr>
            <a:spLocks noGrp="1"/>
          </p:cNvSpPr>
          <p:nvPr>
            <p:ph type="sldNum" sz="quarter" idx="12"/>
          </p:nvPr>
        </p:nvSpPr>
        <p:spPr/>
        <p:txBody>
          <a:bodyPr/>
          <a:lstStyle/>
          <a:p>
            <a:fld id="{716D9922-87B3-6043-9531-5184EA303DC1}" type="slidenum">
              <a:rPr lang="en-US" smtClean="0"/>
              <a:t>29</a:t>
            </a:fld>
            <a:endParaRPr lang="en-US"/>
          </a:p>
        </p:txBody>
      </p:sp>
      <p:sp>
        <p:nvSpPr>
          <p:cNvPr id="5" name="Footer Placeholder 4">
            <a:extLst>
              <a:ext uri="{FF2B5EF4-FFF2-40B4-BE49-F238E27FC236}">
                <a16:creationId xmlns:a16="http://schemas.microsoft.com/office/drawing/2014/main" id="{734DBB66-A634-3E49-9769-333C171060D4}"/>
              </a:ext>
            </a:extLst>
          </p:cNvPr>
          <p:cNvSpPr>
            <a:spLocks noGrp="1"/>
          </p:cNvSpPr>
          <p:nvPr>
            <p:ph type="ftr" sz="quarter" idx="13"/>
          </p:nvPr>
        </p:nvSpPr>
        <p:spPr/>
        <p:txBody>
          <a:bodyPr/>
          <a:lstStyle/>
          <a:p>
            <a:r>
              <a:rPr lang="en-US"/>
              <a:t>2020 ATF User Meeting</a:t>
            </a:r>
            <a:endParaRPr lang="en-US" dirty="0"/>
          </a:p>
        </p:txBody>
      </p:sp>
      <p:pic>
        <p:nvPicPr>
          <p:cNvPr id="6" name="Picture 5">
            <a:extLst>
              <a:ext uri="{FF2B5EF4-FFF2-40B4-BE49-F238E27FC236}">
                <a16:creationId xmlns:a16="http://schemas.microsoft.com/office/drawing/2014/main" id="{0E7275A4-7920-5A42-A47D-ED3B1B7A74A3}"/>
              </a:ext>
            </a:extLst>
          </p:cNvPr>
          <p:cNvPicPr>
            <a:picLocks noChangeAspect="1"/>
          </p:cNvPicPr>
          <p:nvPr/>
        </p:nvPicPr>
        <p:blipFill>
          <a:blip r:embed="rId2"/>
          <a:stretch>
            <a:fillRect/>
          </a:stretch>
        </p:blipFill>
        <p:spPr>
          <a:xfrm>
            <a:off x="2378489" y="4099137"/>
            <a:ext cx="6739007" cy="2758863"/>
          </a:xfrm>
          <a:prstGeom prst="rect">
            <a:avLst/>
          </a:prstGeom>
        </p:spPr>
      </p:pic>
      <p:sp>
        <p:nvSpPr>
          <p:cNvPr id="7" name="TextBox 6">
            <a:extLst>
              <a:ext uri="{FF2B5EF4-FFF2-40B4-BE49-F238E27FC236}">
                <a16:creationId xmlns:a16="http://schemas.microsoft.com/office/drawing/2014/main" id="{3BF2350C-5C53-5248-893C-82C335688D70}"/>
              </a:ext>
            </a:extLst>
          </p:cNvPr>
          <p:cNvSpPr txBox="1"/>
          <p:nvPr/>
        </p:nvSpPr>
        <p:spPr>
          <a:xfrm>
            <a:off x="1913927" y="3339578"/>
            <a:ext cx="8013989" cy="830997"/>
          </a:xfrm>
          <a:prstGeom prst="rect">
            <a:avLst/>
          </a:prstGeom>
          <a:noFill/>
        </p:spPr>
        <p:txBody>
          <a:bodyPr wrap="square" rtlCol="0">
            <a:spAutoFit/>
          </a:bodyPr>
          <a:lstStyle/>
          <a:p>
            <a:r>
              <a:rPr lang="en-US" sz="1600" dirty="0">
                <a:solidFill>
                  <a:srgbClr val="0070C0"/>
                </a:solidFill>
              </a:rPr>
              <a:t>Figure 3.4: left) Cartoon of curved parallel plate waveguide FEL. right) Dispersion relation for EM waves in vacuum and in waveguide. Coupling with e-beam occurs at intersection points. For tangential intersection the zero slippage condition is satisfied. </a:t>
            </a:r>
          </a:p>
        </p:txBody>
      </p:sp>
    </p:spTree>
    <p:extLst>
      <p:ext uri="{BB962C8B-B14F-4D97-AF65-F5344CB8AC3E}">
        <p14:creationId xmlns:p14="http://schemas.microsoft.com/office/powerpoint/2010/main" val="316634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38AD-1604-E940-94F6-B5FB2E62C38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CAD274B-DF28-8046-9E18-7E175449CDDB}"/>
              </a:ext>
            </a:extLst>
          </p:cNvPr>
          <p:cNvSpPr>
            <a:spLocks noGrp="1"/>
          </p:cNvSpPr>
          <p:nvPr>
            <p:ph idx="1"/>
          </p:nvPr>
        </p:nvSpPr>
        <p:spPr/>
        <p:txBody>
          <a:bodyPr/>
          <a:lstStyle/>
          <a:p>
            <a:r>
              <a:rPr lang="en-US" dirty="0"/>
              <a:t>Introduction to the content and structure of the report </a:t>
            </a:r>
          </a:p>
          <a:p>
            <a:r>
              <a:rPr lang="en-US" dirty="0"/>
              <a:t>Research Areas</a:t>
            </a:r>
          </a:p>
          <a:p>
            <a:pPr marL="971550" lvl="1" indent="-514350">
              <a:buFont typeface="+mj-lt"/>
              <a:buAutoNum type="alphaUcPeriod"/>
            </a:pPr>
            <a:r>
              <a:rPr lang="en-US" dirty="0"/>
              <a:t>Long-Wave Infrared (LWIR) Driven Science. </a:t>
            </a:r>
          </a:p>
          <a:p>
            <a:pPr marL="914400" lvl="1" indent="-457200">
              <a:buFont typeface="+mj-lt"/>
              <a:buAutoNum type="alphaUcPeriod"/>
            </a:pPr>
            <a:r>
              <a:rPr lang="en-US" dirty="0"/>
              <a:t>Electron-Beam-Driven Science </a:t>
            </a:r>
          </a:p>
          <a:p>
            <a:pPr marL="914400" lvl="1" indent="-457200">
              <a:buFont typeface="+mj-lt"/>
              <a:buAutoNum type="alphaUcPeriod"/>
            </a:pPr>
            <a:r>
              <a:rPr lang="en-US" dirty="0"/>
              <a:t>Laser Electron Beam Interactions </a:t>
            </a:r>
          </a:p>
          <a:p>
            <a:endParaRPr lang="en-US" dirty="0"/>
          </a:p>
        </p:txBody>
      </p:sp>
      <p:sp>
        <p:nvSpPr>
          <p:cNvPr id="4" name="Slide Number Placeholder 3">
            <a:extLst>
              <a:ext uri="{FF2B5EF4-FFF2-40B4-BE49-F238E27FC236}">
                <a16:creationId xmlns:a16="http://schemas.microsoft.com/office/drawing/2014/main" id="{6910F72D-E55F-A749-9AA5-D84F4F1A2585}"/>
              </a:ext>
            </a:extLst>
          </p:cNvPr>
          <p:cNvSpPr>
            <a:spLocks noGrp="1"/>
          </p:cNvSpPr>
          <p:nvPr>
            <p:ph type="sldNum" sz="quarter" idx="12"/>
          </p:nvPr>
        </p:nvSpPr>
        <p:spPr/>
        <p:txBody>
          <a:bodyPr/>
          <a:lstStyle/>
          <a:p>
            <a:fld id="{716D9922-87B3-6043-9531-5184EA303DC1}" type="slidenum">
              <a:rPr lang="en-US" smtClean="0"/>
              <a:t>3</a:t>
            </a:fld>
            <a:endParaRPr lang="en-US"/>
          </a:p>
        </p:txBody>
      </p:sp>
      <p:sp>
        <p:nvSpPr>
          <p:cNvPr id="5" name="Footer Placeholder 4">
            <a:extLst>
              <a:ext uri="{FF2B5EF4-FFF2-40B4-BE49-F238E27FC236}">
                <a16:creationId xmlns:a16="http://schemas.microsoft.com/office/drawing/2014/main" id="{CC74CEFB-FBFA-924A-A8D7-4CA70EADBC59}"/>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510908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5B73-1794-2141-9C9E-C33C2BC2BA9C}"/>
              </a:ext>
            </a:extLst>
          </p:cNvPr>
          <p:cNvSpPr>
            <a:spLocks noGrp="1"/>
          </p:cNvSpPr>
          <p:nvPr>
            <p:ph type="title"/>
          </p:nvPr>
        </p:nvSpPr>
        <p:spPr/>
        <p:txBody>
          <a:bodyPr>
            <a:noAutofit/>
          </a:bodyPr>
          <a:lstStyle/>
          <a:p>
            <a:r>
              <a:rPr lang="en-US" sz="3200" dirty="0"/>
              <a:t>B.4. Novel and Efficient Terahertz Radiation Generation</a:t>
            </a:r>
          </a:p>
        </p:txBody>
      </p:sp>
      <p:sp>
        <p:nvSpPr>
          <p:cNvPr id="3" name="Content Placeholder 2">
            <a:extLst>
              <a:ext uri="{FF2B5EF4-FFF2-40B4-BE49-F238E27FC236}">
                <a16:creationId xmlns:a16="http://schemas.microsoft.com/office/drawing/2014/main" id="{1DC94895-E94F-FD44-8AC3-AB284A1929EB}"/>
              </a:ext>
            </a:extLst>
          </p:cNvPr>
          <p:cNvSpPr>
            <a:spLocks noGrp="1"/>
          </p:cNvSpPr>
          <p:nvPr>
            <p:ph idx="1"/>
          </p:nvPr>
        </p:nvSpPr>
        <p:spPr/>
        <p:txBody>
          <a:bodyPr>
            <a:normAutofit/>
          </a:bodyPr>
          <a:lstStyle/>
          <a:p>
            <a:r>
              <a:rPr lang="en-US" dirty="0"/>
              <a:t>Research Thrust: </a:t>
            </a:r>
          </a:p>
          <a:p>
            <a:pPr lvl="1"/>
            <a:r>
              <a:rPr lang="en-US" dirty="0"/>
              <a:t>The first test of the physics of the zero-slippage FEL in a tapered undulator with high gain.</a:t>
            </a:r>
          </a:p>
          <a:p>
            <a:pPr lvl="1"/>
            <a:r>
              <a:rPr lang="en-US" dirty="0"/>
              <a:t>Verify that a record-high 10% conversion efficiency, </a:t>
            </a:r>
            <a:r>
              <a:rPr lang="en-US" dirty="0" err="1"/>
              <a:t>mJ</a:t>
            </a:r>
            <a:r>
              <a:rPr lang="en-US" dirty="0"/>
              <a:t>-level THz pulse energy and GV/m THz fields are achievable with the ATF beam. </a:t>
            </a:r>
          </a:p>
          <a:p>
            <a:pPr lvl="2"/>
            <a:r>
              <a:rPr lang="en-US" dirty="0"/>
              <a:t>In the waveguide zero-slippage configuration, the interaction can be prolonged until the limit of electron beam energy depletion, achieving record high efficiencies in the conversion of the e-beam energy into THz pulse energy in a single-pass system</a:t>
            </a:r>
          </a:p>
        </p:txBody>
      </p:sp>
      <p:sp>
        <p:nvSpPr>
          <p:cNvPr id="4" name="Slide Number Placeholder 3">
            <a:extLst>
              <a:ext uri="{FF2B5EF4-FFF2-40B4-BE49-F238E27FC236}">
                <a16:creationId xmlns:a16="http://schemas.microsoft.com/office/drawing/2014/main" id="{13540D00-F6FC-8B4C-A2E3-D8A92D34E750}"/>
              </a:ext>
            </a:extLst>
          </p:cNvPr>
          <p:cNvSpPr>
            <a:spLocks noGrp="1"/>
          </p:cNvSpPr>
          <p:nvPr>
            <p:ph type="sldNum" sz="quarter" idx="12"/>
          </p:nvPr>
        </p:nvSpPr>
        <p:spPr/>
        <p:txBody>
          <a:bodyPr/>
          <a:lstStyle/>
          <a:p>
            <a:fld id="{716D9922-87B3-6043-9531-5184EA303DC1}" type="slidenum">
              <a:rPr lang="en-US" smtClean="0"/>
              <a:t>30</a:t>
            </a:fld>
            <a:endParaRPr lang="en-US"/>
          </a:p>
        </p:txBody>
      </p:sp>
      <p:sp>
        <p:nvSpPr>
          <p:cNvPr id="5" name="Footer Placeholder 4">
            <a:extLst>
              <a:ext uri="{FF2B5EF4-FFF2-40B4-BE49-F238E27FC236}">
                <a16:creationId xmlns:a16="http://schemas.microsoft.com/office/drawing/2014/main" id="{DFE9755B-1F0B-0147-A7B3-0C42F26E7641}"/>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956273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A762-B423-E245-8C0E-ABA502678EBA}"/>
              </a:ext>
            </a:extLst>
          </p:cNvPr>
          <p:cNvSpPr>
            <a:spLocks noGrp="1"/>
          </p:cNvSpPr>
          <p:nvPr>
            <p:ph type="title"/>
          </p:nvPr>
        </p:nvSpPr>
        <p:spPr/>
        <p:txBody>
          <a:bodyPr>
            <a:noAutofit/>
          </a:bodyPr>
          <a:lstStyle/>
          <a:p>
            <a:r>
              <a:rPr lang="en-US" sz="3200" dirty="0"/>
              <a:t>B.4. Novel and Efficient Terahertz Radiation Generation</a:t>
            </a:r>
          </a:p>
        </p:txBody>
      </p:sp>
      <p:sp>
        <p:nvSpPr>
          <p:cNvPr id="3" name="Content Placeholder 2">
            <a:extLst>
              <a:ext uri="{FF2B5EF4-FFF2-40B4-BE49-F238E27FC236}">
                <a16:creationId xmlns:a16="http://schemas.microsoft.com/office/drawing/2014/main" id="{0A872B0F-7DCA-1C4E-9F56-CBAC8CF3F7A1}"/>
              </a:ext>
            </a:extLst>
          </p:cNvPr>
          <p:cNvSpPr>
            <a:spLocks noGrp="1"/>
          </p:cNvSpPr>
          <p:nvPr>
            <p:ph idx="1"/>
          </p:nvPr>
        </p:nvSpPr>
        <p:spPr/>
        <p:txBody>
          <a:bodyPr>
            <a:normAutofit/>
          </a:bodyPr>
          <a:lstStyle/>
          <a:p>
            <a:r>
              <a:rPr lang="en-US" dirty="0"/>
              <a:t>Beam Parameters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8606B8B-A3A5-2E47-988B-F0AC2A9D2CF6}"/>
              </a:ext>
            </a:extLst>
          </p:cNvPr>
          <p:cNvSpPr>
            <a:spLocks noGrp="1"/>
          </p:cNvSpPr>
          <p:nvPr>
            <p:ph type="sldNum" sz="quarter" idx="12"/>
          </p:nvPr>
        </p:nvSpPr>
        <p:spPr/>
        <p:txBody>
          <a:bodyPr/>
          <a:lstStyle/>
          <a:p>
            <a:fld id="{716D9922-87B3-6043-9531-5184EA303DC1}" type="slidenum">
              <a:rPr lang="en-US" smtClean="0"/>
              <a:t>31</a:t>
            </a:fld>
            <a:endParaRPr lang="en-US"/>
          </a:p>
        </p:txBody>
      </p:sp>
      <p:sp>
        <p:nvSpPr>
          <p:cNvPr id="5" name="Footer Placeholder 4">
            <a:extLst>
              <a:ext uri="{FF2B5EF4-FFF2-40B4-BE49-F238E27FC236}">
                <a16:creationId xmlns:a16="http://schemas.microsoft.com/office/drawing/2014/main" id="{44B0A7D6-BF75-0940-9BFF-B24784EC3AED}"/>
              </a:ext>
            </a:extLst>
          </p:cNvPr>
          <p:cNvSpPr>
            <a:spLocks noGrp="1"/>
          </p:cNvSpPr>
          <p:nvPr>
            <p:ph type="ftr" sz="quarter" idx="13"/>
          </p:nvPr>
        </p:nvSpPr>
        <p:spPr/>
        <p:txBody>
          <a:bodyPr/>
          <a:lstStyle/>
          <a:p>
            <a:r>
              <a:rPr lang="en-US"/>
              <a:t>2020 ATF User Meeting</a:t>
            </a:r>
            <a:endParaRPr lang="en-US" dirty="0"/>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AA31AD3F-150B-1745-94DB-DB6F0937649E}"/>
                  </a:ext>
                </a:extLst>
              </p:cNvPr>
              <p:cNvGraphicFramePr>
                <a:graphicFrameLocks noGrp="1"/>
              </p:cNvGraphicFramePr>
              <p:nvPr>
                <p:extLst>
                  <p:ext uri="{D42A27DB-BD31-4B8C-83A1-F6EECF244321}">
                    <p14:modId xmlns:p14="http://schemas.microsoft.com/office/powerpoint/2010/main" val="1335564234"/>
                  </p:ext>
                </p:extLst>
              </p:nvPr>
            </p:nvGraphicFramePr>
            <p:xfrm>
              <a:off x="1000539" y="1608815"/>
              <a:ext cx="10058401" cy="3566160"/>
            </p:xfrm>
            <a:graphic>
              <a:graphicData uri="http://schemas.openxmlformats.org/drawingml/2006/table">
                <a:tbl>
                  <a:tblPr firstRow="1" firstCol="1" bandRow="1">
                    <a:tableStyleId>{5C22544A-7EE6-4342-B048-85BDC9FD1C3A}</a:tableStyleId>
                  </a:tblPr>
                  <a:tblGrid>
                    <a:gridCol w="3044297">
                      <a:extLst>
                        <a:ext uri="{9D8B030D-6E8A-4147-A177-3AD203B41FA5}">
                          <a16:colId xmlns:a16="http://schemas.microsoft.com/office/drawing/2014/main" val="397349122"/>
                        </a:ext>
                      </a:extLst>
                    </a:gridCol>
                    <a:gridCol w="3654319">
                      <a:extLst>
                        <a:ext uri="{9D8B030D-6E8A-4147-A177-3AD203B41FA5}">
                          <a16:colId xmlns:a16="http://schemas.microsoft.com/office/drawing/2014/main" val="2271191585"/>
                        </a:ext>
                      </a:extLst>
                    </a:gridCol>
                    <a:gridCol w="3359785">
                      <a:extLst>
                        <a:ext uri="{9D8B030D-6E8A-4147-A177-3AD203B41FA5}">
                          <a16:colId xmlns:a16="http://schemas.microsoft.com/office/drawing/2014/main" val="1781608500"/>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880046"/>
                      </a:ext>
                    </a:extLst>
                  </a:tr>
                  <a:tr h="184150">
                    <a:tc>
                      <a:txBody>
                        <a:bodyPr/>
                        <a:lstStyle/>
                        <a:p>
                          <a:pPr marL="0" marR="0">
                            <a:spcBef>
                              <a:spcPts val="0"/>
                            </a:spcBef>
                            <a:spcAft>
                              <a:spcPts val="0"/>
                            </a:spcAft>
                          </a:pPr>
                          <a:r>
                            <a:rPr lang="en-US" sz="1800" dirty="0">
                              <a:effectLst/>
                            </a:rPr>
                            <a:t>PRD B.1 Dielectric Wakefield Acceleration (DWA)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𝝐</m:t>
                                  </m:r>
                                </m:e>
                                <m:sub>
                                  <m:r>
                                    <a:rPr lang="en-US" sz="1800">
                                      <a:effectLst/>
                                    </a:rPr>
                                    <m:t>𝒏</m:t>
                                  </m:r>
                                </m:sub>
                              </m:sSub>
                              <m:r>
                                <a:rPr lang="en-US" sz="1800">
                                  <a:effectLst/>
                                </a:rPr>
                                <m:t>∼ </m:t>
                              </m:r>
                              <m:r>
                                <a:rPr lang="en-US" sz="1800">
                                  <a:effectLst/>
                                </a:rPr>
                                <m:t>𝟏</m:t>
                              </m:r>
                              <m:r>
                                <a:rPr lang="en-US" sz="1800">
                                  <a:effectLst/>
                                </a:rPr>
                                <m:t>−</m:t>
                              </m:r>
                              <m:r>
                                <a:rPr lang="en-US" sz="1800">
                                  <a:effectLst/>
                                </a:rPr>
                                <m:t>𝟐</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𝑸</m:t>
                              </m:r>
                              <m:r>
                                <a:rPr lang="en-US" sz="1800">
                                  <a:effectLst/>
                                </a:rPr>
                                <m:t>&gt;</m:t>
                              </m:r>
                              <m:r>
                                <a:rPr lang="en-US" sz="1800">
                                  <a:effectLst/>
                                </a:rPr>
                                <m:t>𝟑𝟎𝟎</m:t>
                              </m:r>
                            </m:oMath>
                          </a14:m>
                          <a:r>
                            <a:rPr lang="en-US" sz="1800" dirty="0">
                              <a:effectLst/>
                            </a:rPr>
                            <a:t> </a:t>
                          </a:r>
                          <a:r>
                            <a:rPr lang="en-US" sz="1800" dirty="0" err="1">
                              <a:effectLst/>
                            </a:rPr>
                            <a:t>pC</a:t>
                          </a:r>
                          <a:r>
                            <a:rPr lang="en-US" sz="1800" dirty="0">
                              <a:effectLst/>
                            </a:rPr>
                            <a:t>, </a:t>
                          </a:r>
                          <a14:m>
                            <m:oMath xmlns:m="http://schemas.openxmlformats.org/officeDocument/2006/math">
                              <m:sSub>
                                <m:sSubPr>
                                  <m:ctrlPr>
                                    <a:rPr lang="en-US" sz="1800">
                                      <a:effectLst/>
                                    </a:rPr>
                                  </m:ctrlPr>
                                </m:sSubPr>
                                <m:e>
                                  <m:r>
                                    <a:rPr lang="en-US" sz="1800">
                                      <a:effectLst/>
                                    </a:rPr>
                                    <m:t>𝝈</m:t>
                                  </m:r>
                                </m:e>
                                <m:sub>
                                  <m:r>
                                    <a:rPr lang="en-US" sz="1800">
                                      <a:effectLst/>
                                    </a:rPr>
                                    <m:t>𝒛</m:t>
                                  </m:r>
                                </m:sub>
                              </m:sSub>
                              <m:r>
                                <a:rPr lang="en-US" sz="1800">
                                  <a:effectLst/>
                                </a:rPr>
                                <m:t>&lt;</m:t>
                              </m:r>
                              <m:r>
                                <a:rPr lang="en-US" sz="1800">
                                  <a:effectLst/>
                                </a:rPr>
                                <m:t>𝟐𝟎𝟎</m:t>
                              </m:r>
                              <m:r>
                                <a:rPr lang="en-US" sz="1800">
                                  <a:effectLst/>
                                </a:rPr>
                                <m:t> </m:t>
                              </m:r>
                              <m:r>
                                <a:rPr lang="en-US" sz="1800">
                                  <a:effectLst/>
                                </a:rPr>
                                <m:t>𝝁</m:t>
                              </m:r>
                              <m:r>
                                <a:rPr lang="en-US" sz="1800">
                                  <a:effectLst/>
                                </a:rPr>
                                <m:t>𝒎</m:t>
                              </m:r>
                              <m:r>
                                <a:rPr lang="en-US" sz="1800">
                                  <a:effectLst/>
                                </a:rPr>
                                <m:t>, </m:t>
                              </m:r>
                              <m:sSub>
                                <m:sSubPr>
                                  <m:ctrlPr>
                                    <a:rPr lang="en-US" sz="1800">
                                      <a:effectLst/>
                                    </a:rPr>
                                  </m:ctrlPr>
                                </m:sSubPr>
                                <m:e>
                                  <m:r>
                                    <a:rPr lang="en-US" sz="1800">
                                      <a:effectLst/>
                                    </a:rPr>
                                    <m:t>𝝈</m:t>
                                  </m:r>
                                </m:e>
                                <m:sub>
                                  <m:r>
                                    <a:rPr lang="en-US" sz="1800">
                                      <a:effectLst/>
                                    </a:rPr>
                                    <m:t>𝒓</m:t>
                                  </m:r>
                                </m:sub>
                              </m:sSub>
                              <m:r>
                                <a:rPr lang="en-US" sz="1800">
                                  <a:effectLst/>
                                </a:rPr>
                                <m:t>&lt;</m:t>
                              </m:r>
                              <m:r>
                                <a:rPr lang="en-US" sz="1800">
                                  <a:effectLst/>
                                </a:rPr>
                                <m:t>𝟓𝟎</m:t>
                              </m:r>
                              <m:r>
                                <a:rPr lang="en-US" sz="1800">
                                  <a:effectLst/>
                                </a:rPr>
                                <m:t> </m:t>
                              </m:r>
                              <m:r>
                                <a:rPr lang="en-US" sz="1800">
                                  <a:effectLst/>
                                </a:rPr>
                                <m:t>𝝁</m:t>
                              </m:r>
                              <m:r>
                                <a:rPr lang="en-US" sz="1800">
                                  <a:effectLst/>
                                </a:rPr>
                                <m:t>𝒎</m:t>
                              </m:r>
                            </m:oMath>
                          </a14:m>
                          <a:r>
                            <a:rPr lang="en-US" sz="1800" dirty="0">
                              <a:effectLst/>
                            </a:rPr>
                            <a:t> </a:t>
                          </a:r>
                          <a:r>
                            <a:rPr lang="en-US" sz="1800" dirty="0" err="1">
                              <a:effectLst/>
                            </a:rPr>
                            <a:t>r.m.s</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962292695"/>
                      </a:ext>
                    </a:extLst>
                  </a:tr>
                  <a:tr h="184150">
                    <a:tc>
                      <a:txBody>
                        <a:bodyPr/>
                        <a:lstStyle/>
                        <a:p>
                          <a:pPr marL="0" marR="0">
                            <a:spcBef>
                              <a:spcPts val="0"/>
                            </a:spcBef>
                            <a:spcAft>
                              <a:spcPts val="0"/>
                            </a:spcAft>
                          </a:pPr>
                          <a:r>
                            <a:rPr lang="en-US" sz="1800" dirty="0">
                              <a:effectLst/>
                            </a:rPr>
                            <a:t>PRD B.1 Two Beam Acceleration (TBA)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r>
                                <a:rPr lang="en-US" sz="1800">
                                  <a:effectLst/>
                                </a:rPr>
                                <m:t>𝑄</m:t>
                              </m:r>
                              <m:r>
                                <a:rPr lang="en-US" sz="1800">
                                  <a:effectLst/>
                                </a:rPr>
                                <m:t>~ 1</m:t>
                              </m:r>
                            </m:oMath>
                          </a14:m>
                          <a:r>
                            <a:rPr lang="en-US" sz="1800">
                              <a:effectLst/>
                            </a:rPr>
                            <a:t>nC,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&lt;2 </m:t>
                              </m:r>
                              <m:r>
                                <a:rPr lang="en-US" sz="1800">
                                  <a:effectLst/>
                                </a:rPr>
                                <m:t>𝑚𝑚</m:t>
                              </m:r>
                            </m:oMath>
                          </a14:m>
                          <a:r>
                            <a:rPr lang="en-US" sz="1800">
                              <a:effectLst/>
                            </a:rPr>
                            <a:t>, total peak power&gt; 60 MW</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149174277"/>
                      </a:ext>
                    </a:extLst>
                  </a:tr>
                  <a:tr h="193040">
                    <a:tc>
                      <a:txBody>
                        <a:bodyPr/>
                        <a:lstStyle/>
                        <a:p>
                          <a:pPr marL="0" marR="0">
                            <a:spcBef>
                              <a:spcPts val="0"/>
                            </a:spcBef>
                            <a:spcAft>
                              <a:spcPts val="0"/>
                            </a:spcAft>
                          </a:pPr>
                          <a:r>
                            <a:rPr lang="en-US" sz="1800" dirty="0">
                              <a:effectLst/>
                            </a:rPr>
                            <a:t>PRD B.2 Structure-based phase space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1−2 </m:t>
                              </m:r>
                              <m:r>
                                <a:rPr lang="en-US" sz="1800">
                                  <a:effectLst/>
                                </a:rPr>
                                <m:t>𝜇</m:t>
                              </m:r>
                              <m:r>
                                <a:rPr lang="en-US" sz="1800">
                                  <a:effectLst/>
                                </a:rPr>
                                <m:t>𝑚</m:t>
                              </m:r>
                            </m:oMath>
                          </a14:m>
                          <a:r>
                            <a:rPr lang="en-US" sz="1800">
                              <a:effectLst/>
                            </a:rPr>
                            <a: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581216711"/>
                      </a:ext>
                    </a:extLst>
                  </a:tr>
                  <a:tr h="184150">
                    <a:tc>
                      <a:txBody>
                        <a:bodyPr/>
                        <a:lstStyle/>
                        <a:p>
                          <a:pPr marL="0" marR="0">
                            <a:spcBef>
                              <a:spcPts val="0"/>
                            </a:spcBef>
                            <a:spcAft>
                              <a:spcPts val="0"/>
                            </a:spcAft>
                          </a:pPr>
                          <a:r>
                            <a:rPr lang="en-US" sz="1800" dirty="0">
                              <a:effectLst/>
                            </a:rPr>
                            <a:t>PRD B.2 fs beam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TEM_10 mode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9327666"/>
                      </a:ext>
                    </a:extLst>
                  </a:tr>
                  <a:tr h="184150">
                    <a:tc>
                      <a:txBody>
                        <a:bodyPr/>
                        <a:lstStyle/>
                        <a:p>
                          <a:pPr marL="0" marR="0">
                            <a:spcBef>
                              <a:spcPts val="0"/>
                            </a:spcBef>
                            <a:spcAft>
                              <a:spcPts val="0"/>
                            </a:spcAft>
                          </a:pPr>
                          <a:r>
                            <a:rPr lang="en-US" sz="1800">
                              <a:effectLst/>
                            </a:rPr>
                            <a:t>PRD B.4 THZ Generation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 </m:t>
                              </m:r>
                              <m:r>
                                <a:rPr lang="en-US" sz="1800">
                                  <a:effectLst/>
                                </a:rPr>
                                <m:t>𝜇</m:t>
                              </m:r>
                              <m:r>
                                <a:rPr lang="en-US" sz="1800">
                                  <a:effectLst/>
                                </a:rPr>
                                <m:t>𝑚</m:t>
                              </m:r>
                            </m:oMath>
                          </a14:m>
                          <a:r>
                            <a:rPr lang="en-US" sz="1800" dirty="0">
                              <a:effectLst/>
                            </a:rPr>
                            <a:t>, </a:t>
                          </a:r>
                          <a14:m>
                            <m:oMath xmlns:m="http://schemas.openxmlformats.org/officeDocument/2006/math">
                              <m:r>
                                <a:rPr lang="en-US" sz="1800">
                                  <a:effectLst/>
                                </a:rPr>
                                <m:t>𝑄</m:t>
                              </m:r>
                              <m:r>
                                <a:rPr lang="en-US" sz="1800">
                                  <a:effectLst/>
                                </a:rPr>
                                <m:t>&gt;400</m:t>
                              </m:r>
                            </m:oMath>
                          </a14:m>
                          <a:r>
                            <a:rPr lang="en-US" sz="1800" dirty="0" err="1">
                              <a:effectLst/>
                            </a:rPr>
                            <a:t>pC</a:t>
                          </a:r>
                          <a:r>
                            <a:rPr lang="en-US" sz="1800" dirty="0">
                              <a:effectLst/>
                            </a:rPr>
                            <a:t>,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&lt;120 </m:t>
                              </m:r>
                              <m:r>
                                <a:rPr lang="en-US" sz="1800">
                                  <a:effectLst/>
                                </a:rPr>
                                <m:t>𝜇</m:t>
                              </m:r>
                              <m:r>
                                <a:rPr lang="en-US" sz="1800">
                                  <a:effectLst/>
                                </a:rPr>
                                <m:t>𝑚</m:t>
                              </m:r>
                            </m:oMath>
                          </a14:m>
                          <a:r>
                            <a:rPr lang="en-US" sz="1800" dirty="0">
                              <a:effectLst/>
                            </a:rPr>
                            <a:t>, 6.4 cm period undulator: 1.5 </a:t>
                          </a:r>
                          <a:r>
                            <a:rPr lang="en-US" sz="1800" dirty="0" err="1">
                              <a:effectLst/>
                            </a:rPr>
                            <a:t>mJ</a:t>
                          </a:r>
                          <a:r>
                            <a:rPr lang="en-US" sz="1800" dirty="0">
                              <a:effectLst/>
                            </a:rPr>
                            <a:t> THz pulse</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431288354"/>
                      </a:ext>
                    </a:extLst>
                  </a:tr>
                </a:tbl>
              </a:graphicData>
            </a:graphic>
          </p:graphicFrame>
        </mc:Choice>
        <mc:Fallback>
          <p:graphicFrame>
            <p:nvGraphicFramePr>
              <p:cNvPr id="6" name="Table 5">
                <a:extLst>
                  <a:ext uri="{FF2B5EF4-FFF2-40B4-BE49-F238E27FC236}">
                    <a16:creationId xmlns:a16="http://schemas.microsoft.com/office/drawing/2014/main" id="{AA31AD3F-150B-1745-94DB-DB6F0937649E}"/>
                  </a:ext>
                </a:extLst>
              </p:cNvPr>
              <p:cNvGraphicFramePr>
                <a:graphicFrameLocks noGrp="1"/>
              </p:cNvGraphicFramePr>
              <p:nvPr>
                <p:extLst>
                  <p:ext uri="{D42A27DB-BD31-4B8C-83A1-F6EECF244321}">
                    <p14:modId xmlns:p14="http://schemas.microsoft.com/office/powerpoint/2010/main" val="1335564234"/>
                  </p:ext>
                </p:extLst>
              </p:nvPr>
            </p:nvGraphicFramePr>
            <p:xfrm>
              <a:off x="1000539" y="1608815"/>
              <a:ext cx="10058401" cy="3566160"/>
            </p:xfrm>
            <a:graphic>
              <a:graphicData uri="http://schemas.openxmlformats.org/drawingml/2006/table">
                <a:tbl>
                  <a:tblPr firstRow="1" firstCol="1" bandRow="1">
                    <a:tableStyleId>{5C22544A-7EE6-4342-B048-85BDC9FD1C3A}</a:tableStyleId>
                  </a:tblPr>
                  <a:tblGrid>
                    <a:gridCol w="3044297">
                      <a:extLst>
                        <a:ext uri="{9D8B030D-6E8A-4147-A177-3AD203B41FA5}">
                          <a16:colId xmlns:a16="http://schemas.microsoft.com/office/drawing/2014/main" val="397349122"/>
                        </a:ext>
                      </a:extLst>
                    </a:gridCol>
                    <a:gridCol w="3654319">
                      <a:extLst>
                        <a:ext uri="{9D8B030D-6E8A-4147-A177-3AD203B41FA5}">
                          <a16:colId xmlns:a16="http://schemas.microsoft.com/office/drawing/2014/main" val="2271191585"/>
                        </a:ext>
                      </a:extLst>
                    </a:gridCol>
                    <a:gridCol w="3359785">
                      <a:extLst>
                        <a:ext uri="{9D8B030D-6E8A-4147-A177-3AD203B41FA5}">
                          <a16:colId xmlns:a16="http://schemas.microsoft.com/office/drawing/2014/main" val="1781608500"/>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880046"/>
                      </a:ext>
                    </a:extLst>
                  </a:tr>
                  <a:tr h="822960">
                    <a:tc>
                      <a:txBody>
                        <a:bodyPr/>
                        <a:lstStyle/>
                        <a:p>
                          <a:pPr marL="0" marR="0">
                            <a:spcBef>
                              <a:spcPts val="0"/>
                            </a:spcBef>
                            <a:spcAft>
                              <a:spcPts val="0"/>
                            </a:spcAft>
                          </a:pPr>
                          <a:r>
                            <a:rPr lang="en-US" sz="1800" dirty="0">
                              <a:effectLst/>
                            </a:rPr>
                            <a:t>PRD B.1 Dielectric Wakefield Acceleration (DWA)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245" t="-43077" r="-1132" b="-318462"/>
                          </a:stretch>
                        </a:blipFill>
                      </a:tcPr>
                    </a:tc>
                    <a:extLst>
                      <a:ext uri="{0D108BD9-81ED-4DB2-BD59-A6C34878D82A}">
                        <a16:rowId xmlns:a16="http://schemas.microsoft.com/office/drawing/2014/main" val="1962292695"/>
                      </a:ext>
                    </a:extLst>
                  </a:tr>
                  <a:tr h="548640">
                    <a:tc>
                      <a:txBody>
                        <a:bodyPr/>
                        <a:lstStyle/>
                        <a:p>
                          <a:pPr marL="0" marR="0">
                            <a:spcBef>
                              <a:spcPts val="0"/>
                            </a:spcBef>
                            <a:spcAft>
                              <a:spcPts val="0"/>
                            </a:spcAft>
                          </a:pPr>
                          <a:r>
                            <a:rPr lang="en-US" sz="1800" dirty="0">
                              <a:effectLst/>
                            </a:rPr>
                            <a:t>PRD B.1 Two Beam Acceleration (TBA)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245" t="-216279" r="-1132" b="-381395"/>
                          </a:stretch>
                        </a:blipFill>
                      </a:tcPr>
                    </a:tc>
                    <a:extLst>
                      <a:ext uri="{0D108BD9-81ED-4DB2-BD59-A6C34878D82A}">
                        <a16:rowId xmlns:a16="http://schemas.microsoft.com/office/drawing/2014/main" val="2149174277"/>
                      </a:ext>
                    </a:extLst>
                  </a:tr>
                  <a:tr h="548640">
                    <a:tc>
                      <a:txBody>
                        <a:bodyPr/>
                        <a:lstStyle/>
                        <a:p>
                          <a:pPr marL="0" marR="0">
                            <a:spcBef>
                              <a:spcPts val="0"/>
                            </a:spcBef>
                            <a:spcAft>
                              <a:spcPts val="0"/>
                            </a:spcAft>
                          </a:pPr>
                          <a:r>
                            <a:rPr lang="en-US" sz="1800" dirty="0">
                              <a:effectLst/>
                            </a:rPr>
                            <a:t>PRD B.2 Structure-based phase space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245" t="-309091" r="-1132" b="-272727"/>
                          </a:stretch>
                        </a:blipFill>
                      </a:tcPr>
                    </a:tc>
                    <a:extLst>
                      <a:ext uri="{0D108BD9-81ED-4DB2-BD59-A6C34878D82A}">
                        <a16:rowId xmlns:a16="http://schemas.microsoft.com/office/drawing/2014/main" val="581216711"/>
                      </a:ext>
                    </a:extLst>
                  </a:tr>
                  <a:tr h="548640">
                    <a:tc>
                      <a:txBody>
                        <a:bodyPr/>
                        <a:lstStyle/>
                        <a:p>
                          <a:pPr marL="0" marR="0">
                            <a:spcBef>
                              <a:spcPts val="0"/>
                            </a:spcBef>
                            <a:spcAft>
                              <a:spcPts val="0"/>
                            </a:spcAft>
                          </a:pPr>
                          <a:r>
                            <a:rPr lang="en-US" sz="1800" dirty="0">
                              <a:effectLst/>
                            </a:rPr>
                            <a:t>PRD B.2 fs beam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TEM_10 mode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9327666"/>
                      </a:ext>
                    </a:extLst>
                  </a:tr>
                  <a:tr h="822960">
                    <a:tc>
                      <a:txBody>
                        <a:bodyPr/>
                        <a:lstStyle/>
                        <a:p>
                          <a:pPr marL="0" marR="0">
                            <a:spcBef>
                              <a:spcPts val="0"/>
                            </a:spcBef>
                            <a:spcAft>
                              <a:spcPts val="0"/>
                            </a:spcAft>
                          </a:pPr>
                          <a:r>
                            <a:rPr lang="en-US" sz="1800">
                              <a:effectLst/>
                            </a:rPr>
                            <a:t>PRD B.4 THZ Generation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245" t="-343077" r="-1132" b="-18462"/>
                          </a:stretch>
                        </a:blipFill>
                      </a:tcPr>
                    </a:tc>
                    <a:extLst>
                      <a:ext uri="{0D108BD9-81ED-4DB2-BD59-A6C34878D82A}">
                        <a16:rowId xmlns:a16="http://schemas.microsoft.com/office/drawing/2014/main" val="431288354"/>
                      </a:ext>
                    </a:extLst>
                  </a:tr>
                </a:tbl>
              </a:graphicData>
            </a:graphic>
          </p:graphicFrame>
        </mc:Fallback>
      </mc:AlternateContent>
      <p:sp>
        <p:nvSpPr>
          <p:cNvPr id="7" name="Rectangle 6">
            <a:extLst>
              <a:ext uri="{FF2B5EF4-FFF2-40B4-BE49-F238E27FC236}">
                <a16:creationId xmlns:a16="http://schemas.microsoft.com/office/drawing/2014/main" id="{C7BF6007-D853-104E-8F6B-12FDC062F799}"/>
              </a:ext>
            </a:extLst>
          </p:cNvPr>
          <p:cNvSpPr/>
          <p:nvPr/>
        </p:nvSpPr>
        <p:spPr>
          <a:xfrm>
            <a:off x="1000539" y="4346713"/>
            <a:ext cx="10058401" cy="802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772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BFC4-51AF-7B4C-8EF6-5D4F4DEDF91D}"/>
              </a:ext>
            </a:extLst>
          </p:cNvPr>
          <p:cNvSpPr>
            <a:spLocks noGrp="1"/>
          </p:cNvSpPr>
          <p:nvPr>
            <p:ph type="title"/>
          </p:nvPr>
        </p:nvSpPr>
        <p:spPr/>
        <p:txBody>
          <a:bodyPr/>
          <a:lstStyle/>
          <a:p>
            <a:r>
              <a:rPr lang="en-US" dirty="0"/>
              <a:t>Research Area B Facility Needs</a:t>
            </a:r>
          </a:p>
        </p:txBody>
      </p:sp>
      <p:sp>
        <p:nvSpPr>
          <p:cNvPr id="4" name="Slide Number Placeholder 3">
            <a:extLst>
              <a:ext uri="{FF2B5EF4-FFF2-40B4-BE49-F238E27FC236}">
                <a16:creationId xmlns:a16="http://schemas.microsoft.com/office/drawing/2014/main" id="{00B6E73E-43A1-934B-8301-3908AC907F2D}"/>
              </a:ext>
            </a:extLst>
          </p:cNvPr>
          <p:cNvSpPr>
            <a:spLocks noGrp="1"/>
          </p:cNvSpPr>
          <p:nvPr>
            <p:ph type="sldNum" sz="quarter" idx="12"/>
          </p:nvPr>
        </p:nvSpPr>
        <p:spPr/>
        <p:txBody>
          <a:bodyPr/>
          <a:lstStyle/>
          <a:p>
            <a:fld id="{716D9922-87B3-6043-9531-5184EA303DC1}" type="slidenum">
              <a:rPr lang="en-US" smtClean="0"/>
              <a:t>32</a:t>
            </a:fld>
            <a:endParaRPr lang="en-US"/>
          </a:p>
        </p:txBody>
      </p:sp>
      <p:sp>
        <p:nvSpPr>
          <p:cNvPr id="5" name="Footer Placeholder 4">
            <a:extLst>
              <a:ext uri="{FF2B5EF4-FFF2-40B4-BE49-F238E27FC236}">
                <a16:creationId xmlns:a16="http://schemas.microsoft.com/office/drawing/2014/main" id="{DE0700A2-4960-084B-A6CC-9441A0B788B4}"/>
              </a:ext>
            </a:extLst>
          </p:cNvPr>
          <p:cNvSpPr>
            <a:spLocks noGrp="1"/>
          </p:cNvSpPr>
          <p:nvPr>
            <p:ph type="ftr" sz="quarter" idx="13"/>
          </p:nvPr>
        </p:nvSpPr>
        <p:spPr/>
        <p:txBody>
          <a:bodyPr/>
          <a:lstStyle/>
          <a:p>
            <a:r>
              <a:rPr lang="en-US"/>
              <a:t>2020 ATF User Meeting</a:t>
            </a:r>
            <a:endParaRPr lang="en-US" dirty="0"/>
          </a:p>
        </p:txBody>
      </p:sp>
      <p:sp>
        <p:nvSpPr>
          <p:cNvPr id="7" name="Content Placeholder 2">
            <a:extLst>
              <a:ext uri="{FF2B5EF4-FFF2-40B4-BE49-F238E27FC236}">
                <a16:creationId xmlns:a16="http://schemas.microsoft.com/office/drawing/2014/main" id="{9C11ADFA-DCA9-4348-A5F2-AF0D45E15AF4}"/>
              </a:ext>
            </a:extLst>
          </p:cNvPr>
          <p:cNvSpPr>
            <a:spLocks noGrp="1"/>
          </p:cNvSpPr>
          <p:nvPr>
            <p:ph idx="1"/>
          </p:nvPr>
        </p:nvSpPr>
        <p:spPr>
          <a:xfrm>
            <a:off x="477079" y="4604657"/>
            <a:ext cx="11105321" cy="2481942"/>
          </a:xfrm>
        </p:spPr>
        <p:txBody>
          <a:bodyPr>
            <a:normAutofit/>
          </a:bodyPr>
          <a:lstStyle/>
          <a:p>
            <a:r>
              <a:rPr lang="en-US" dirty="0"/>
              <a:t>Required Diagnostic Capabilities</a:t>
            </a:r>
          </a:p>
          <a:p>
            <a:pPr lvl="1"/>
            <a:r>
              <a:rPr lang="en-US" dirty="0"/>
              <a:t>Beam characterization: Transverse deflective cavity (T- CAV), 2 THz interferometry from coherent transition radiation (CTR), coherent diffraction/edge/Cerenkov radiation (CDR/CER/CCR)</a:t>
            </a:r>
          </a:p>
          <a:p>
            <a:pPr lvl="1"/>
            <a:endParaRPr lang="en-US" dirty="0"/>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D03AD159-F166-F94D-BAB6-87D0DE4AE93C}"/>
                  </a:ext>
                </a:extLst>
              </p:cNvPr>
              <p:cNvGraphicFramePr>
                <a:graphicFrameLocks noGrp="1"/>
              </p:cNvGraphicFramePr>
              <p:nvPr>
                <p:extLst>
                  <p:ext uri="{D42A27DB-BD31-4B8C-83A1-F6EECF244321}">
                    <p14:modId xmlns:p14="http://schemas.microsoft.com/office/powerpoint/2010/main" val="594309529"/>
                  </p:ext>
                </p:extLst>
              </p:nvPr>
            </p:nvGraphicFramePr>
            <p:xfrm>
              <a:off x="1066799" y="1012372"/>
              <a:ext cx="10058401" cy="3566160"/>
            </p:xfrm>
            <a:graphic>
              <a:graphicData uri="http://schemas.openxmlformats.org/drawingml/2006/table">
                <a:tbl>
                  <a:tblPr firstRow="1" firstCol="1" bandRow="1">
                    <a:tableStyleId>{5C22544A-7EE6-4342-B048-85BDC9FD1C3A}</a:tableStyleId>
                  </a:tblPr>
                  <a:tblGrid>
                    <a:gridCol w="3044297">
                      <a:extLst>
                        <a:ext uri="{9D8B030D-6E8A-4147-A177-3AD203B41FA5}">
                          <a16:colId xmlns:a16="http://schemas.microsoft.com/office/drawing/2014/main" val="397349122"/>
                        </a:ext>
                      </a:extLst>
                    </a:gridCol>
                    <a:gridCol w="3654319">
                      <a:extLst>
                        <a:ext uri="{9D8B030D-6E8A-4147-A177-3AD203B41FA5}">
                          <a16:colId xmlns:a16="http://schemas.microsoft.com/office/drawing/2014/main" val="2271191585"/>
                        </a:ext>
                      </a:extLst>
                    </a:gridCol>
                    <a:gridCol w="3359785">
                      <a:extLst>
                        <a:ext uri="{9D8B030D-6E8A-4147-A177-3AD203B41FA5}">
                          <a16:colId xmlns:a16="http://schemas.microsoft.com/office/drawing/2014/main" val="1781608500"/>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880046"/>
                      </a:ext>
                    </a:extLst>
                  </a:tr>
                  <a:tr h="184150">
                    <a:tc>
                      <a:txBody>
                        <a:bodyPr/>
                        <a:lstStyle/>
                        <a:p>
                          <a:pPr marL="0" marR="0">
                            <a:spcBef>
                              <a:spcPts val="0"/>
                            </a:spcBef>
                            <a:spcAft>
                              <a:spcPts val="0"/>
                            </a:spcAft>
                          </a:pPr>
                          <a:r>
                            <a:rPr lang="en-US" sz="1800" dirty="0">
                              <a:effectLst/>
                            </a:rPr>
                            <a:t>PRD B.1 Dielectric Wakefield Acceleration (DWA)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𝝐</m:t>
                                  </m:r>
                                </m:e>
                                <m:sub>
                                  <m:r>
                                    <a:rPr lang="en-US" sz="1800">
                                      <a:effectLst/>
                                    </a:rPr>
                                    <m:t>𝒏</m:t>
                                  </m:r>
                                </m:sub>
                              </m:sSub>
                              <m:r>
                                <a:rPr lang="en-US" sz="1800">
                                  <a:effectLst/>
                                </a:rPr>
                                <m:t>∼ </m:t>
                              </m:r>
                              <m:r>
                                <a:rPr lang="en-US" sz="1800">
                                  <a:effectLst/>
                                </a:rPr>
                                <m:t>𝟏</m:t>
                              </m:r>
                              <m:r>
                                <a:rPr lang="en-US" sz="1800">
                                  <a:effectLst/>
                                </a:rPr>
                                <m:t>−</m:t>
                              </m:r>
                              <m:r>
                                <a:rPr lang="en-US" sz="1800">
                                  <a:effectLst/>
                                </a:rPr>
                                <m:t>𝟐</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𝑸</m:t>
                              </m:r>
                              <m:r>
                                <a:rPr lang="en-US" sz="1800">
                                  <a:effectLst/>
                                </a:rPr>
                                <m:t>&gt;</m:t>
                              </m:r>
                              <m:r>
                                <a:rPr lang="en-US" sz="1800">
                                  <a:effectLst/>
                                </a:rPr>
                                <m:t>𝟑𝟎𝟎</m:t>
                              </m:r>
                            </m:oMath>
                          </a14:m>
                          <a:r>
                            <a:rPr lang="en-US" sz="1800" dirty="0">
                              <a:effectLst/>
                            </a:rPr>
                            <a:t> </a:t>
                          </a:r>
                          <a:r>
                            <a:rPr lang="en-US" sz="1800" dirty="0" err="1">
                              <a:effectLst/>
                            </a:rPr>
                            <a:t>pC</a:t>
                          </a:r>
                          <a:r>
                            <a:rPr lang="en-US" sz="1800" dirty="0">
                              <a:effectLst/>
                            </a:rPr>
                            <a:t>, </a:t>
                          </a:r>
                          <a14:m>
                            <m:oMath xmlns:m="http://schemas.openxmlformats.org/officeDocument/2006/math">
                              <m:sSub>
                                <m:sSubPr>
                                  <m:ctrlPr>
                                    <a:rPr lang="en-US" sz="1800">
                                      <a:effectLst/>
                                    </a:rPr>
                                  </m:ctrlPr>
                                </m:sSubPr>
                                <m:e>
                                  <m:r>
                                    <a:rPr lang="en-US" sz="1800">
                                      <a:effectLst/>
                                    </a:rPr>
                                    <m:t>𝝈</m:t>
                                  </m:r>
                                </m:e>
                                <m:sub>
                                  <m:r>
                                    <a:rPr lang="en-US" sz="1800">
                                      <a:effectLst/>
                                    </a:rPr>
                                    <m:t>𝒛</m:t>
                                  </m:r>
                                </m:sub>
                              </m:sSub>
                              <m:r>
                                <a:rPr lang="en-US" sz="1800">
                                  <a:effectLst/>
                                </a:rPr>
                                <m:t>&lt;</m:t>
                              </m:r>
                              <m:r>
                                <a:rPr lang="en-US" sz="1800">
                                  <a:effectLst/>
                                </a:rPr>
                                <m:t>𝟐𝟎𝟎</m:t>
                              </m:r>
                              <m:r>
                                <a:rPr lang="en-US" sz="1800">
                                  <a:effectLst/>
                                </a:rPr>
                                <m:t> </m:t>
                              </m:r>
                              <m:r>
                                <a:rPr lang="en-US" sz="1800">
                                  <a:effectLst/>
                                </a:rPr>
                                <m:t>𝝁</m:t>
                              </m:r>
                              <m:r>
                                <a:rPr lang="en-US" sz="1800">
                                  <a:effectLst/>
                                </a:rPr>
                                <m:t>𝒎</m:t>
                              </m:r>
                              <m:r>
                                <a:rPr lang="en-US" sz="1800">
                                  <a:effectLst/>
                                </a:rPr>
                                <m:t>, </m:t>
                              </m:r>
                              <m:sSub>
                                <m:sSubPr>
                                  <m:ctrlPr>
                                    <a:rPr lang="en-US" sz="1800">
                                      <a:effectLst/>
                                    </a:rPr>
                                  </m:ctrlPr>
                                </m:sSubPr>
                                <m:e>
                                  <m:r>
                                    <a:rPr lang="en-US" sz="1800">
                                      <a:effectLst/>
                                    </a:rPr>
                                    <m:t>𝝈</m:t>
                                  </m:r>
                                </m:e>
                                <m:sub>
                                  <m:r>
                                    <a:rPr lang="en-US" sz="1800">
                                      <a:effectLst/>
                                    </a:rPr>
                                    <m:t>𝒓</m:t>
                                  </m:r>
                                </m:sub>
                              </m:sSub>
                              <m:r>
                                <a:rPr lang="en-US" sz="1800">
                                  <a:effectLst/>
                                </a:rPr>
                                <m:t>&lt;</m:t>
                              </m:r>
                              <m:r>
                                <a:rPr lang="en-US" sz="1800">
                                  <a:effectLst/>
                                </a:rPr>
                                <m:t>𝟓𝟎</m:t>
                              </m:r>
                              <m:r>
                                <a:rPr lang="en-US" sz="1800">
                                  <a:effectLst/>
                                </a:rPr>
                                <m:t> </m:t>
                              </m:r>
                              <m:r>
                                <a:rPr lang="en-US" sz="1800">
                                  <a:effectLst/>
                                </a:rPr>
                                <m:t>𝝁</m:t>
                              </m:r>
                              <m:r>
                                <a:rPr lang="en-US" sz="1800">
                                  <a:effectLst/>
                                </a:rPr>
                                <m:t>𝒎</m:t>
                              </m:r>
                            </m:oMath>
                          </a14:m>
                          <a:r>
                            <a:rPr lang="en-US" sz="1800" dirty="0">
                              <a:effectLst/>
                            </a:rPr>
                            <a:t> </a:t>
                          </a:r>
                          <a:r>
                            <a:rPr lang="en-US" sz="1800" dirty="0" err="1">
                              <a:effectLst/>
                            </a:rPr>
                            <a:t>r.m.s</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962292695"/>
                      </a:ext>
                    </a:extLst>
                  </a:tr>
                  <a:tr h="184150">
                    <a:tc>
                      <a:txBody>
                        <a:bodyPr/>
                        <a:lstStyle/>
                        <a:p>
                          <a:pPr marL="0" marR="0">
                            <a:spcBef>
                              <a:spcPts val="0"/>
                            </a:spcBef>
                            <a:spcAft>
                              <a:spcPts val="0"/>
                            </a:spcAft>
                          </a:pPr>
                          <a:r>
                            <a:rPr lang="en-US" sz="1800" dirty="0">
                              <a:effectLst/>
                            </a:rPr>
                            <a:t>PRD B.1 Two Beam Acceleration (TBA)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r>
                                <a:rPr lang="en-US" sz="1800">
                                  <a:effectLst/>
                                </a:rPr>
                                <m:t>𝑄</m:t>
                              </m:r>
                              <m:r>
                                <a:rPr lang="en-US" sz="1800">
                                  <a:effectLst/>
                                </a:rPr>
                                <m:t>~ 1</m:t>
                              </m:r>
                            </m:oMath>
                          </a14:m>
                          <a:r>
                            <a:rPr lang="en-US" sz="1800">
                              <a:effectLst/>
                            </a:rPr>
                            <a:t>nC,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&lt;2 </m:t>
                              </m:r>
                              <m:r>
                                <a:rPr lang="en-US" sz="1800">
                                  <a:effectLst/>
                                </a:rPr>
                                <m:t>𝑚𝑚</m:t>
                              </m:r>
                            </m:oMath>
                          </a14:m>
                          <a:r>
                            <a:rPr lang="en-US" sz="1800">
                              <a:effectLst/>
                            </a:rPr>
                            <a:t>, total peak power&gt; 60 MW</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149174277"/>
                      </a:ext>
                    </a:extLst>
                  </a:tr>
                  <a:tr h="193040">
                    <a:tc>
                      <a:txBody>
                        <a:bodyPr/>
                        <a:lstStyle/>
                        <a:p>
                          <a:pPr marL="0" marR="0">
                            <a:spcBef>
                              <a:spcPts val="0"/>
                            </a:spcBef>
                            <a:spcAft>
                              <a:spcPts val="0"/>
                            </a:spcAft>
                          </a:pPr>
                          <a:r>
                            <a:rPr lang="en-US" sz="1800" dirty="0">
                              <a:effectLst/>
                            </a:rPr>
                            <a:t>PRD B.2 Structure-based phase space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1−2 </m:t>
                              </m:r>
                              <m:r>
                                <a:rPr lang="en-US" sz="1800">
                                  <a:effectLst/>
                                </a:rPr>
                                <m:t>𝜇</m:t>
                              </m:r>
                              <m:r>
                                <a:rPr lang="en-US" sz="1800">
                                  <a:effectLst/>
                                </a:rPr>
                                <m:t>𝑚</m:t>
                              </m:r>
                            </m:oMath>
                          </a14:m>
                          <a:r>
                            <a:rPr lang="en-US" sz="1800">
                              <a:effectLst/>
                            </a:rPr>
                            <a: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581216711"/>
                      </a:ext>
                    </a:extLst>
                  </a:tr>
                  <a:tr h="184150">
                    <a:tc>
                      <a:txBody>
                        <a:bodyPr/>
                        <a:lstStyle/>
                        <a:p>
                          <a:pPr marL="0" marR="0">
                            <a:spcBef>
                              <a:spcPts val="0"/>
                            </a:spcBef>
                            <a:spcAft>
                              <a:spcPts val="0"/>
                            </a:spcAft>
                          </a:pPr>
                          <a:r>
                            <a:rPr lang="en-US" sz="1800" dirty="0">
                              <a:effectLst/>
                            </a:rPr>
                            <a:t>PRD B.2 fs beam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TEM_10 mode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9327666"/>
                      </a:ext>
                    </a:extLst>
                  </a:tr>
                  <a:tr h="184150">
                    <a:tc>
                      <a:txBody>
                        <a:bodyPr/>
                        <a:lstStyle/>
                        <a:p>
                          <a:pPr marL="0" marR="0">
                            <a:spcBef>
                              <a:spcPts val="0"/>
                            </a:spcBef>
                            <a:spcAft>
                              <a:spcPts val="0"/>
                            </a:spcAft>
                          </a:pPr>
                          <a:r>
                            <a:rPr lang="en-US" sz="1800">
                              <a:effectLst/>
                            </a:rPr>
                            <a:t>PRD B.4 THZ Generation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 </m:t>
                              </m:r>
                              <m:r>
                                <a:rPr lang="en-US" sz="1800">
                                  <a:effectLst/>
                                </a:rPr>
                                <m:t>𝜇</m:t>
                              </m:r>
                              <m:r>
                                <a:rPr lang="en-US" sz="1800">
                                  <a:effectLst/>
                                </a:rPr>
                                <m:t>𝑚</m:t>
                              </m:r>
                            </m:oMath>
                          </a14:m>
                          <a:r>
                            <a:rPr lang="en-US" sz="1800" dirty="0">
                              <a:effectLst/>
                            </a:rPr>
                            <a:t>, </a:t>
                          </a:r>
                          <a14:m>
                            <m:oMath xmlns:m="http://schemas.openxmlformats.org/officeDocument/2006/math">
                              <m:r>
                                <a:rPr lang="en-US" sz="1800">
                                  <a:effectLst/>
                                </a:rPr>
                                <m:t>𝑄</m:t>
                              </m:r>
                              <m:r>
                                <a:rPr lang="en-US" sz="1800">
                                  <a:effectLst/>
                                </a:rPr>
                                <m:t>&gt;400</m:t>
                              </m:r>
                            </m:oMath>
                          </a14:m>
                          <a:r>
                            <a:rPr lang="en-US" sz="1800" dirty="0" err="1">
                              <a:effectLst/>
                            </a:rPr>
                            <a:t>pC</a:t>
                          </a:r>
                          <a:r>
                            <a:rPr lang="en-US" sz="1800" dirty="0">
                              <a:effectLst/>
                            </a:rPr>
                            <a:t>,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&lt;120 </m:t>
                              </m:r>
                              <m:r>
                                <a:rPr lang="en-US" sz="1800">
                                  <a:effectLst/>
                                </a:rPr>
                                <m:t>𝜇</m:t>
                              </m:r>
                              <m:r>
                                <a:rPr lang="en-US" sz="1800">
                                  <a:effectLst/>
                                </a:rPr>
                                <m:t>𝑚</m:t>
                              </m:r>
                            </m:oMath>
                          </a14:m>
                          <a:r>
                            <a:rPr lang="en-US" sz="1800" dirty="0">
                              <a:effectLst/>
                            </a:rPr>
                            <a:t>, 6.4 cm period undulator: 1.5 </a:t>
                          </a:r>
                          <a:r>
                            <a:rPr lang="en-US" sz="1800" dirty="0" err="1">
                              <a:effectLst/>
                            </a:rPr>
                            <a:t>mJ</a:t>
                          </a:r>
                          <a:r>
                            <a:rPr lang="en-US" sz="1800" dirty="0">
                              <a:effectLst/>
                            </a:rPr>
                            <a:t> THz pulse</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431288354"/>
                      </a:ext>
                    </a:extLst>
                  </a:tr>
                </a:tbl>
              </a:graphicData>
            </a:graphic>
          </p:graphicFrame>
        </mc:Choice>
        <mc:Fallback>
          <p:graphicFrame>
            <p:nvGraphicFramePr>
              <p:cNvPr id="8" name="Table 7">
                <a:extLst>
                  <a:ext uri="{FF2B5EF4-FFF2-40B4-BE49-F238E27FC236}">
                    <a16:creationId xmlns:a16="http://schemas.microsoft.com/office/drawing/2014/main" id="{D03AD159-F166-F94D-BAB6-87D0DE4AE93C}"/>
                  </a:ext>
                </a:extLst>
              </p:cNvPr>
              <p:cNvGraphicFramePr>
                <a:graphicFrameLocks noGrp="1"/>
              </p:cNvGraphicFramePr>
              <p:nvPr>
                <p:extLst>
                  <p:ext uri="{D42A27DB-BD31-4B8C-83A1-F6EECF244321}">
                    <p14:modId xmlns:p14="http://schemas.microsoft.com/office/powerpoint/2010/main" val="594309529"/>
                  </p:ext>
                </p:extLst>
              </p:nvPr>
            </p:nvGraphicFramePr>
            <p:xfrm>
              <a:off x="1066799" y="1012372"/>
              <a:ext cx="10058401" cy="3566160"/>
            </p:xfrm>
            <a:graphic>
              <a:graphicData uri="http://schemas.openxmlformats.org/drawingml/2006/table">
                <a:tbl>
                  <a:tblPr firstRow="1" firstCol="1" bandRow="1">
                    <a:tableStyleId>{5C22544A-7EE6-4342-B048-85BDC9FD1C3A}</a:tableStyleId>
                  </a:tblPr>
                  <a:tblGrid>
                    <a:gridCol w="3044297">
                      <a:extLst>
                        <a:ext uri="{9D8B030D-6E8A-4147-A177-3AD203B41FA5}">
                          <a16:colId xmlns:a16="http://schemas.microsoft.com/office/drawing/2014/main" val="397349122"/>
                        </a:ext>
                      </a:extLst>
                    </a:gridCol>
                    <a:gridCol w="3654319">
                      <a:extLst>
                        <a:ext uri="{9D8B030D-6E8A-4147-A177-3AD203B41FA5}">
                          <a16:colId xmlns:a16="http://schemas.microsoft.com/office/drawing/2014/main" val="2271191585"/>
                        </a:ext>
                      </a:extLst>
                    </a:gridCol>
                    <a:gridCol w="3359785">
                      <a:extLst>
                        <a:ext uri="{9D8B030D-6E8A-4147-A177-3AD203B41FA5}">
                          <a16:colId xmlns:a16="http://schemas.microsoft.com/office/drawing/2014/main" val="1781608500"/>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880046"/>
                      </a:ext>
                    </a:extLst>
                  </a:tr>
                  <a:tr h="822960">
                    <a:tc>
                      <a:txBody>
                        <a:bodyPr/>
                        <a:lstStyle/>
                        <a:p>
                          <a:pPr marL="0" marR="0">
                            <a:spcBef>
                              <a:spcPts val="0"/>
                            </a:spcBef>
                            <a:spcAft>
                              <a:spcPts val="0"/>
                            </a:spcAft>
                          </a:pPr>
                          <a:r>
                            <a:rPr lang="en-US" sz="1800" dirty="0">
                              <a:effectLst/>
                            </a:rPr>
                            <a:t>PRD B.1 Dielectric Wakefield Acceleration (DWA)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245" t="-43077" r="-1132" b="-316923"/>
                          </a:stretch>
                        </a:blipFill>
                      </a:tcPr>
                    </a:tc>
                    <a:extLst>
                      <a:ext uri="{0D108BD9-81ED-4DB2-BD59-A6C34878D82A}">
                        <a16:rowId xmlns:a16="http://schemas.microsoft.com/office/drawing/2014/main" val="1962292695"/>
                      </a:ext>
                    </a:extLst>
                  </a:tr>
                  <a:tr h="548640">
                    <a:tc>
                      <a:txBody>
                        <a:bodyPr/>
                        <a:lstStyle/>
                        <a:p>
                          <a:pPr marL="0" marR="0">
                            <a:spcBef>
                              <a:spcPts val="0"/>
                            </a:spcBef>
                            <a:spcAft>
                              <a:spcPts val="0"/>
                            </a:spcAft>
                          </a:pPr>
                          <a:r>
                            <a:rPr lang="en-US" sz="1800" dirty="0">
                              <a:effectLst/>
                            </a:rPr>
                            <a:t>PRD B.1 Two Beam Acceleration (TBA)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245" t="-216279" r="-1132" b="-379070"/>
                          </a:stretch>
                        </a:blipFill>
                      </a:tcPr>
                    </a:tc>
                    <a:extLst>
                      <a:ext uri="{0D108BD9-81ED-4DB2-BD59-A6C34878D82A}">
                        <a16:rowId xmlns:a16="http://schemas.microsoft.com/office/drawing/2014/main" val="2149174277"/>
                      </a:ext>
                    </a:extLst>
                  </a:tr>
                  <a:tr h="548640">
                    <a:tc>
                      <a:txBody>
                        <a:bodyPr/>
                        <a:lstStyle/>
                        <a:p>
                          <a:pPr marL="0" marR="0">
                            <a:spcBef>
                              <a:spcPts val="0"/>
                            </a:spcBef>
                            <a:spcAft>
                              <a:spcPts val="0"/>
                            </a:spcAft>
                          </a:pPr>
                          <a:r>
                            <a:rPr lang="en-US" sz="1800" dirty="0">
                              <a:effectLst/>
                            </a:rPr>
                            <a:t>PRD B.2 Structure-based phase space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245" t="-309091" r="-1132" b="-270455"/>
                          </a:stretch>
                        </a:blipFill>
                      </a:tcPr>
                    </a:tc>
                    <a:extLst>
                      <a:ext uri="{0D108BD9-81ED-4DB2-BD59-A6C34878D82A}">
                        <a16:rowId xmlns:a16="http://schemas.microsoft.com/office/drawing/2014/main" val="581216711"/>
                      </a:ext>
                    </a:extLst>
                  </a:tr>
                  <a:tr h="548640">
                    <a:tc>
                      <a:txBody>
                        <a:bodyPr/>
                        <a:lstStyle/>
                        <a:p>
                          <a:pPr marL="0" marR="0">
                            <a:spcBef>
                              <a:spcPts val="0"/>
                            </a:spcBef>
                            <a:spcAft>
                              <a:spcPts val="0"/>
                            </a:spcAft>
                          </a:pPr>
                          <a:r>
                            <a:rPr lang="en-US" sz="1800" dirty="0">
                              <a:effectLst/>
                            </a:rPr>
                            <a:t>PRD B.2 fs beam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TEM_10 mode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9327666"/>
                      </a:ext>
                    </a:extLst>
                  </a:tr>
                  <a:tr h="822960">
                    <a:tc>
                      <a:txBody>
                        <a:bodyPr/>
                        <a:lstStyle/>
                        <a:p>
                          <a:pPr marL="0" marR="0">
                            <a:spcBef>
                              <a:spcPts val="0"/>
                            </a:spcBef>
                            <a:spcAft>
                              <a:spcPts val="0"/>
                            </a:spcAft>
                          </a:pPr>
                          <a:r>
                            <a:rPr lang="en-US" sz="1800">
                              <a:effectLst/>
                            </a:rPr>
                            <a:t>PRD B.4 THZ Generation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245" t="-343077" r="-1132" b="-16923"/>
                          </a:stretch>
                        </a:blipFill>
                      </a:tcPr>
                    </a:tc>
                    <a:extLst>
                      <a:ext uri="{0D108BD9-81ED-4DB2-BD59-A6C34878D82A}">
                        <a16:rowId xmlns:a16="http://schemas.microsoft.com/office/drawing/2014/main" val="431288354"/>
                      </a:ext>
                    </a:extLst>
                  </a:tr>
                </a:tbl>
              </a:graphicData>
            </a:graphic>
          </p:graphicFrame>
        </mc:Fallback>
      </mc:AlternateContent>
    </p:spTree>
    <p:extLst>
      <p:ext uri="{BB962C8B-B14F-4D97-AF65-F5344CB8AC3E}">
        <p14:creationId xmlns:p14="http://schemas.microsoft.com/office/powerpoint/2010/main" val="16743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38AD-1604-E940-94F6-B5FB2E62C38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CAD274B-DF28-8046-9E18-7E175449CDDB}"/>
              </a:ext>
            </a:extLst>
          </p:cNvPr>
          <p:cNvSpPr>
            <a:spLocks noGrp="1"/>
          </p:cNvSpPr>
          <p:nvPr>
            <p:ph idx="1"/>
          </p:nvPr>
        </p:nvSpPr>
        <p:spPr/>
        <p:txBody>
          <a:bodyPr/>
          <a:lstStyle/>
          <a:p>
            <a:r>
              <a:rPr lang="en-US" sz="2400" dirty="0">
                <a:solidFill>
                  <a:schemeClr val="bg2">
                    <a:lumMod val="75000"/>
                  </a:schemeClr>
                </a:solidFill>
              </a:rPr>
              <a:t>Introduction to the content and structure of the report </a:t>
            </a:r>
          </a:p>
          <a:p>
            <a:r>
              <a:rPr lang="en-US" dirty="0"/>
              <a:t>Research Areas</a:t>
            </a:r>
          </a:p>
          <a:p>
            <a:pPr marL="971550" lvl="1" indent="-514350">
              <a:buFont typeface="+mj-lt"/>
              <a:buAutoNum type="alphaUcPeriod"/>
            </a:pPr>
            <a:r>
              <a:rPr lang="en-US" dirty="0">
                <a:solidFill>
                  <a:schemeClr val="bg2">
                    <a:lumMod val="75000"/>
                  </a:schemeClr>
                </a:solidFill>
              </a:rPr>
              <a:t>Long-Wave Infrared (LWIR) Driven Science. </a:t>
            </a:r>
          </a:p>
          <a:p>
            <a:pPr marL="914400" lvl="1" indent="-457200">
              <a:buFont typeface="+mj-lt"/>
              <a:buAutoNum type="alphaUcPeriod"/>
            </a:pPr>
            <a:r>
              <a:rPr lang="en-US" dirty="0">
                <a:solidFill>
                  <a:schemeClr val="bg2">
                    <a:lumMod val="75000"/>
                  </a:schemeClr>
                </a:solidFill>
              </a:rPr>
              <a:t>Electron-Beam-Driven Science </a:t>
            </a:r>
          </a:p>
          <a:p>
            <a:pPr marL="914400" lvl="1" indent="-457200">
              <a:buFont typeface="+mj-lt"/>
              <a:buAutoNum type="alphaUcPeriod"/>
            </a:pPr>
            <a:r>
              <a:rPr lang="en-US" dirty="0"/>
              <a:t>Laser Electron Beam Interactions </a:t>
            </a:r>
          </a:p>
          <a:p>
            <a:pPr marL="1371600" lvl="2" indent="-457200">
              <a:buFont typeface="+mj-lt"/>
              <a:buAutoNum type="arabicPeriod"/>
            </a:pPr>
            <a:r>
              <a:rPr lang="en-US" dirty="0"/>
              <a:t>Basic Research of Laser-Plasma Charged-Lepton-Beam Production </a:t>
            </a:r>
          </a:p>
          <a:p>
            <a:pPr marL="1371600" lvl="2" indent="-457200">
              <a:buFont typeface="+mj-lt"/>
              <a:buAutoNum type="arabicPeriod"/>
            </a:pPr>
            <a:r>
              <a:rPr lang="en-US" dirty="0"/>
              <a:t>Electron Acceleration Techniques Driven by the Combination of Electron Beam and LWIR Laser</a:t>
            </a:r>
          </a:p>
          <a:p>
            <a:pPr marL="1371600" lvl="2" indent="-457200">
              <a:buFont typeface="+mj-lt"/>
              <a:buAutoNum type="arabicPeriod"/>
            </a:pPr>
            <a:r>
              <a:rPr lang="en-US" dirty="0"/>
              <a:t>Radiation Generation</a:t>
            </a:r>
          </a:p>
          <a:p>
            <a:pPr marL="914400" lvl="1" indent="-457200">
              <a:buFont typeface="+mj-lt"/>
              <a:buAutoNum type="alphaUcPeriod"/>
            </a:pPr>
            <a:endParaRPr lang="en-US" dirty="0"/>
          </a:p>
          <a:p>
            <a:endParaRPr lang="en-US" dirty="0"/>
          </a:p>
        </p:txBody>
      </p:sp>
      <p:sp>
        <p:nvSpPr>
          <p:cNvPr id="4" name="Slide Number Placeholder 3">
            <a:extLst>
              <a:ext uri="{FF2B5EF4-FFF2-40B4-BE49-F238E27FC236}">
                <a16:creationId xmlns:a16="http://schemas.microsoft.com/office/drawing/2014/main" id="{6910F72D-E55F-A749-9AA5-D84F4F1A2585}"/>
              </a:ext>
            </a:extLst>
          </p:cNvPr>
          <p:cNvSpPr>
            <a:spLocks noGrp="1"/>
          </p:cNvSpPr>
          <p:nvPr>
            <p:ph type="sldNum" sz="quarter" idx="12"/>
          </p:nvPr>
        </p:nvSpPr>
        <p:spPr/>
        <p:txBody>
          <a:bodyPr/>
          <a:lstStyle/>
          <a:p>
            <a:fld id="{716D9922-87B3-6043-9531-5184EA303DC1}" type="slidenum">
              <a:rPr lang="en-US" smtClean="0"/>
              <a:t>33</a:t>
            </a:fld>
            <a:endParaRPr lang="en-US"/>
          </a:p>
        </p:txBody>
      </p:sp>
      <p:sp>
        <p:nvSpPr>
          <p:cNvPr id="5" name="Footer Placeholder 4">
            <a:extLst>
              <a:ext uri="{FF2B5EF4-FFF2-40B4-BE49-F238E27FC236}">
                <a16:creationId xmlns:a16="http://schemas.microsoft.com/office/drawing/2014/main" id="{CC74CEFB-FBFA-924A-A8D7-4CA70EADBC59}"/>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860871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83C-34CA-1C4A-B779-D342841AD364}"/>
              </a:ext>
            </a:extLst>
          </p:cNvPr>
          <p:cNvSpPr>
            <a:spLocks noGrp="1"/>
          </p:cNvSpPr>
          <p:nvPr>
            <p:ph type="title"/>
          </p:nvPr>
        </p:nvSpPr>
        <p:spPr/>
        <p:txBody>
          <a:bodyPr>
            <a:noAutofit/>
          </a:bodyPr>
          <a:lstStyle/>
          <a:p>
            <a:r>
              <a:rPr lang="en-US" sz="3200" dirty="0"/>
              <a:t>C.1 Basic Research of Laser-Plasma Charged-Lepton-Beam Production </a:t>
            </a:r>
          </a:p>
        </p:txBody>
      </p:sp>
      <p:sp>
        <p:nvSpPr>
          <p:cNvPr id="3" name="Content Placeholder 2">
            <a:extLst>
              <a:ext uri="{FF2B5EF4-FFF2-40B4-BE49-F238E27FC236}">
                <a16:creationId xmlns:a16="http://schemas.microsoft.com/office/drawing/2014/main" id="{69BA36B4-8253-9243-9F89-A17E6A47EDA6}"/>
              </a:ext>
            </a:extLst>
          </p:cNvPr>
          <p:cNvSpPr>
            <a:spLocks noGrp="1"/>
          </p:cNvSpPr>
          <p:nvPr>
            <p:ph idx="1"/>
          </p:nvPr>
        </p:nvSpPr>
        <p:spPr>
          <a:xfrm>
            <a:off x="477080" y="1325216"/>
            <a:ext cx="11105321" cy="4912297"/>
          </a:xfrm>
        </p:spPr>
        <p:txBody>
          <a:bodyPr>
            <a:normAutofit fontScale="92500" lnSpcReduction="20000"/>
          </a:bodyPr>
          <a:lstStyle/>
          <a:p>
            <a:r>
              <a:rPr lang="en-US" u="sng" dirty="0"/>
              <a:t>Physics of e-beam Generation</a:t>
            </a:r>
          </a:p>
          <a:p>
            <a:pPr lvl="1"/>
            <a:r>
              <a:rPr lang="en-US" dirty="0"/>
              <a:t>One significant milestone, which is required for achieving high beam quality in an LWFA, is the accurate understanding of the fields and the interaction of the electron beams with these fields. </a:t>
            </a:r>
          </a:p>
          <a:p>
            <a:pPr lvl="1"/>
            <a:r>
              <a:rPr lang="en-US" dirty="0"/>
              <a:t>Because of the stability, high-quality, and the flexibility in properties of the </a:t>
            </a:r>
            <a:r>
              <a:rPr lang="en-US" dirty="0" err="1"/>
              <a:t>linac</a:t>
            </a:r>
            <a:r>
              <a:rPr lang="en-US" dirty="0"/>
              <a:t> e-beam at ATF, the injection and acceleration of this beam in an LWIR-driven LWFA allows for the investigation of the impact of the plasma wakefield on the quality of the electron beam. </a:t>
            </a:r>
          </a:p>
          <a:p>
            <a:pPr lvl="1"/>
            <a:r>
              <a:rPr lang="en-US" dirty="0"/>
              <a:t>The electron beam propagated perpendicular to the plasma wakefield provides a probe for direct measurement of LWFA’s field structures.</a:t>
            </a:r>
          </a:p>
          <a:p>
            <a:r>
              <a:rPr lang="en-US" u="sng" dirty="0"/>
              <a:t>Physics of e+ beam generation</a:t>
            </a:r>
          </a:p>
          <a:p>
            <a:pPr lvl="1"/>
            <a:r>
              <a:rPr lang="en-US" dirty="0"/>
              <a:t>BNL-ATF’s unique combination of </a:t>
            </a:r>
            <a:r>
              <a:rPr lang="en-US" dirty="0" err="1"/>
              <a:t>linac</a:t>
            </a:r>
            <a:r>
              <a:rPr lang="en-US" dirty="0"/>
              <a:t>-produced, sub-picosecond, nanocoulomb e-beam tightly synchronized with sub-picosecond multi-TW CO</a:t>
            </a:r>
            <a:r>
              <a:rPr lang="en-US" baseline="-25000" dirty="0"/>
              <a:t>2</a:t>
            </a:r>
            <a:r>
              <a:rPr lang="en-US" dirty="0"/>
              <a:t> laser pulse can enable breakthrough experiments in producing ultra-short </a:t>
            </a:r>
            <a:r>
              <a:rPr lang="en-US" i="1" dirty="0"/>
              <a:t>positron </a:t>
            </a:r>
            <a:r>
              <a:rPr lang="en-US" dirty="0"/>
              <a:t>beams of tunable properties using laser wakefield acceleration. </a:t>
            </a:r>
          </a:p>
          <a:p>
            <a:pPr lvl="1"/>
            <a:r>
              <a:rPr lang="en-US" i="1" dirty="0"/>
              <a:t>First</a:t>
            </a:r>
            <a:r>
              <a:rPr lang="en-US" dirty="0"/>
              <a:t>, the electron beam enables the controlled production of positron-electron showers or jets. </a:t>
            </a:r>
          </a:p>
          <a:p>
            <a:pPr lvl="1"/>
            <a:r>
              <a:rPr lang="en-US" i="1" dirty="0"/>
              <a:t>Second</a:t>
            </a:r>
            <a:r>
              <a:rPr lang="en-US" dirty="0"/>
              <a:t>, these positrons are captured in a quasi-nonlinear CO</a:t>
            </a:r>
            <a:r>
              <a:rPr lang="en-US" baseline="-25000" dirty="0"/>
              <a:t>2</a:t>
            </a:r>
            <a:r>
              <a:rPr lang="en-US" dirty="0"/>
              <a:t> LWFA. </a:t>
            </a:r>
          </a:p>
          <a:p>
            <a:pPr lvl="1"/>
            <a:endParaRPr lang="en-US" dirty="0"/>
          </a:p>
        </p:txBody>
      </p:sp>
      <p:sp>
        <p:nvSpPr>
          <p:cNvPr id="4" name="Slide Number Placeholder 3">
            <a:extLst>
              <a:ext uri="{FF2B5EF4-FFF2-40B4-BE49-F238E27FC236}">
                <a16:creationId xmlns:a16="http://schemas.microsoft.com/office/drawing/2014/main" id="{013C8945-D471-6742-8BE8-264FA1F1EC43}"/>
              </a:ext>
            </a:extLst>
          </p:cNvPr>
          <p:cNvSpPr>
            <a:spLocks noGrp="1"/>
          </p:cNvSpPr>
          <p:nvPr>
            <p:ph type="sldNum" sz="quarter" idx="12"/>
          </p:nvPr>
        </p:nvSpPr>
        <p:spPr/>
        <p:txBody>
          <a:bodyPr/>
          <a:lstStyle/>
          <a:p>
            <a:fld id="{716D9922-87B3-6043-9531-5184EA303DC1}" type="slidenum">
              <a:rPr lang="en-US" smtClean="0"/>
              <a:t>34</a:t>
            </a:fld>
            <a:endParaRPr lang="en-US"/>
          </a:p>
        </p:txBody>
      </p:sp>
      <p:sp>
        <p:nvSpPr>
          <p:cNvPr id="5" name="Footer Placeholder 4">
            <a:extLst>
              <a:ext uri="{FF2B5EF4-FFF2-40B4-BE49-F238E27FC236}">
                <a16:creationId xmlns:a16="http://schemas.microsoft.com/office/drawing/2014/main" id="{93E4C5AE-4D24-234D-80DC-72875C2DFC45}"/>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140432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83C-34CA-1C4A-B779-D342841AD364}"/>
              </a:ext>
            </a:extLst>
          </p:cNvPr>
          <p:cNvSpPr>
            <a:spLocks noGrp="1"/>
          </p:cNvSpPr>
          <p:nvPr>
            <p:ph type="title"/>
          </p:nvPr>
        </p:nvSpPr>
        <p:spPr/>
        <p:txBody>
          <a:bodyPr>
            <a:noAutofit/>
          </a:bodyPr>
          <a:lstStyle/>
          <a:p>
            <a:r>
              <a:rPr lang="en-US" sz="3200" dirty="0"/>
              <a:t>C.1 Basic Research of Laser-Plasma Charged-Lepton-Beam Production </a:t>
            </a:r>
          </a:p>
        </p:txBody>
      </p:sp>
      <p:sp>
        <p:nvSpPr>
          <p:cNvPr id="3" name="Content Placeholder 2">
            <a:extLst>
              <a:ext uri="{FF2B5EF4-FFF2-40B4-BE49-F238E27FC236}">
                <a16:creationId xmlns:a16="http://schemas.microsoft.com/office/drawing/2014/main" id="{69BA36B4-8253-9243-9F89-A17E6A47EDA6}"/>
              </a:ext>
            </a:extLst>
          </p:cNvPr>
          <p:cNvSpPr>
            <a:spLocks noGrp="1"/>
          </p:cNvSpPr>
          <p:nvPr>
            <p:ph idx="1"/>
          </p:nvPr>
        </p:nvSpPr>
        <p:spPr>
          <a:xfrm>
            <a:off x="477080" y="1325216"/>
            <a:ext cx="11105321" cy="4912297"/>
          </a:xfrm>
        </p:spPr>
        <p:txBody>
          <a:bodyPr>
            <a:normAutofit fontScale="92500"/>
          </a:bodyPr>
          <a:lstStyle/>
          <a:p>
            <a:r>
              <a:rPr lang="en-US" dirty="0"/>
              <a:t>Research Thrusts</a:t>
            </a:r>
          </a:p>
          <a:p>
            <a:pPr marL="971550" lvl="1" indent="-514350">
              <a:buFont typeface="+mj-lt"/>
              <a:buAutoNum type="arabicPeriod"/>
            </a:pPr>
            <a:r>
              <a:rPr lang="en-US" b="1" dirty="0"/>
              <a:t>Electron beam injection experiments: </a:t>
            </a:r>
            <a:r>
              <a:rPr lang="en-US" dirty="0"/>
              <a:t>injecting the electron beam longitudinally in a wakefield will enable the following objectives:</a:t>
            </a:r>
            <a:br>
              <a:rPr lang="en-US" dirty="0"/>
            </a:br>
            <a:r>
              <a:rPr lang="en-US" dirty="0"/>
              <a:t>(a) Acceleration of the injected beam at high efficiency, while preserving a low energy spread and emittance</a:t>
            </a:r>
            <a:br>
              <a:rPr lang="en-US" dirty="0"/>
            </a:br>
            <a:r>
              <a:rPr lang="en-US" dirty="0"/>
              <a:t>(b) Investigating the physics of transverse instabilities, including transverse instability growth and mitigation strategies; e.g. impact of ion motion </a:t>
            </a:r>
          </a:p>
          <a:p>
            <a:pPr marL="971550" lvl="1" indent="-514350">
              <a:buFont typeface="+mj-lt"/>
              <a:buAutoNum type="arabicPeriod"/>
            </a:pPr>
            <a:r>
              <a:rPr lang="en-US" b="1" dirty="0"/>
              <a:t>Transverse electron probe development: </a:t>
            </a:r>
            <a:r>
              <a:rPr lang="en-US" dirty="0"/>
              <a:t>The transverse probing of the plasma wakefield should be developed for direct measurement of the fields in linear and nonlinear plasma wakes, particularly at densities &lt;10</a:t>
            </a:r>
            <a:r>
              <a:rPr lang="en-US" baseline="30000" dirty="0"/>
              <a:t>17</a:t>
            </a:r>
            <a:r>
              <a:rPr lang="en-US" dirty="0"/>
              <a:t>cm</a:t>
            </a:r>
            <a:r>
              <a:rPr lang="en-US" baseline="30000" dirty="0"/>
              <a:t>-3</a:t>
            </a:r>
            <a:r>
              <a:rPr lang="en-US" dirty="0"/>
              <a:t>. </a:t>
            </a:r>
          </a:p>
          <a:p>
            <a:pPr marL="971550" lvl="1" indent="-514350">
              <a:buFont typeface="+mj-lt"/>
              <a:buAutoNum type="arabicPeriod"/>
            </a:pPr>
            <a:r>
              <a:rPr lang="en-US" b="1" dirty="0"/>
              <a:t>Confirm the scaling of positron generation physics for LWIR driver through simulations and preliminary experiments: </a:t>
            </a:r>
            <a:r>
              <a:rPr lang="en-US" dirty="0"/>
              <a:t>The properties of the electron positron showers generated by the ATF e-beam and high-Z target as well the the ability of the LWFA to capture and accelerate these positrons will need to be investigated and verified in simulations first and then in experiments. </a:t>
            </a:r>
          </a:p>
          <a:p>
            <a:pPr lvl="1"/>
            <a:endParaRPr lang="en-US" dirty="0"/>
          </a:p>
        </p:txBody>
      </p:sp>
      <p:sp>
        <p:nvSpPr>
          <p:cNvPr id="4" name="Slide Number Placeholder 3">
            <a:extLst>
              <a:ext uri="{FF2B5EF4-FFF2-40B4-BE49-F238E27FC236}">
                <a16:creationId xmlns:a16="http://schemas.microsoft.com/office/drawing/2014/main" id="{013C8945-D471-6742-8BE8-264FA1F1EC43}"/>
              </a:ext>
            </a:extLst>
          </p:cNvPr>
          <p:cNvSpPr>
            <a:spLocks noGrp="1"/>
          </p:cNvSpPr>
          <p:nvPr>
            <p:ph type="sldNum" sz="quarter" idx="12"/>
          </p:nvPr>
        </p:nvSpPr>
        <p:spPr/>
        <p:txBody>
          <a:bodyPr/>
          <a:lstStyle/>
          <a:p>
            <a:fld id="{716D9922-87B3-6043-9531-5184EA303DC1}" type="slidenum">
              <a:rPr lang="en-US" smtClean="0"/>
              <a:t>35</a:t>
            </a:fld>
            <a:endParaRPr lang="en-US"/>
          </a:p>
        </p:txBody>
      </p:sp>
      <p:sp>
        <p:nvSpPr>
          <p:cNvPr id="5" name="Footer Placeholder 4">
            <a:extLst>
              <a:ext uri="{FF2B5EF4-FFF2-40B4-BE49-F238E27FC236}">
                <a16:creationId xmlns:a16="http://schemas.microsoft.com/office/drawing/2014/main" id="{93E4C5AE-4D24-234D-80DC-72875C2DFC45}"/>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070954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83C-34CA-1C4A-B779-D342841AD364}"/>
              </a:ext>
            </a:extLst>
          </p:cNvPr>
          <p:cNvSpPr>
            <a:spLocks noGrp="1"/>
          </p:cNvSpPr>
          <p:nvPr>
            <p:ph type="title"/>
          </p:nvPr>
        </p:nvSpPr>
        <p:spPr/>
        <p:txBody>
          <a:bodyPr>
            <a:noAutofit/>
          </a:bodyPr>
          <a:lstStyle/>
          <a:p>
            <a:r>
              <a:rPr lang="en-US" sz="3200" dirty="0"/>
              <a:t>C.1 Basic Research of Laser-Plasma Charged-Lepton-Beam Production </a:t>
            </a:r>
          </a:p>
        </p:txBody>
      </p:sp>
      <p:sp>
        <p:nvSpPr>
          <p:cNvPr id="4" name="Slide Number Placeholder 3">
            <a:extLst>
              <a:ext uri="{FF2B5EF4-FFF2-40B4-BE49-F238E27FC236}">
                <a16:creationId xmlns:a16="http://schemas.microsoft.com/office/drawing/2014/main" id="{013C8945-D471-6742-8BE8-264FA1F1EC43}"/>
              </a:ext>
            </a:extLst>
          </p:cNvPr>
          <p:cNvSpPr>
            <a:spLocks noGrp="1"/>
          </p:cNvSpPr>
          <p:nvPr>
            <p:ph type="sldNum" sz="quarter" idx="12"/>
          </p:nvPr>
        </p:nvSpPr>
        <p:spPr/>
        <p:txBody>
          <a:bodyPr/>
          <a:lstStyle/>
          <a:p>
            <a:fld id="{716D9922-87B3-6043-9531-5184EA303DC1}" type="slidenum">
              <a:rPr lang="en-US" smtClean="0"/>
              <a:t>36</a:t>
            </a:fld>
            <a:endParaRPr lang="en-US"/>
          </a:p>
        </p:txBody>
      </p:sp>
      <p:sp>
        <p:nvSpPr>
          <p:cNvPr id="5" name="Footer Placeholder 4">
            <a:extLst>
              <a:ext uri="{FF2B5EF4-FFF2-40B4-BE49-F238E27FC236}">
                <a16:creationId xmlns:a16="http://schemas.microsoft.com/office/drawing/2014/main" id="{93E4C5AE-4D24-234D-80DC-72875C2DFC45}"/>
              </a:ext>
            </a:extLst>
          </p:cNvPr>
          <p:cNvSpPr>
            <a:spLocks noGrp="1"/>
          </p:cNvSpPr>
          <p:nvPr>
            <p:ph type="ftr" sz="quarter" idx="13"/>
          </p:nvPr>
        </p:nvSpPr>
        <p:spPr/>
        <p:txBody>
          <a:bodyPr/>
          <a:lstStyle/>
          <a:p>
            <a:r>
              <a:rPr lang="en-US"/>
              <a:t>2020 ATF User Meeting</a:t>
            </a:r>
            <a:endParaRPr lang="en-US" dirty="0"/>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F9027F76-2036-434F-90D5-79466ABDB909}"/>
                  </a:ext>
                </a:extLst>
              </p:cNvPr>
              <p:cNvGraphicFramePr>
                <a:graphicFrameLocks noGrp="1"/>
              </p:cNvGraphicFramePr>
              <p:nvPr>
                <p:extLst>
                  <p:ext uri="{D42A27DB-BD31-4B8C-83A1-F6EECF244321}">
                    <p14:modId xmlns:p14="http://schemas.microsoft.com/office/powerpoint/2010/main" val="1168776795"/>
                  </p:ext>
                </p:extLst>
              </p:nvPr>
            </p:nvGraphicFramePr>
            <p:xfrm>
              <a:off x="324869" y="127274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84150">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𝝈</m:t>
                                  </m:r>
                                </m:e>
                                <m:sub>
                                  <m:r>
                                    <a:rPr lang="en-US" sz="1800">
                                      <a:effectLst/>
                                    </a:rPr>
                                    <m:t>𝒛</m:t>
                                  </m:r>
                                </m:sub>
                              </m:sSub>
                              <m:r>
                                <a:rPr lang="en-US" sz="1800">
                                  <a:effectLst/>
                                </a:rPr>
                                <m:t>≪</m:t>
                              </m:r>
                              <m:sSub>
                                <m:sSubPr>
                                  <m:ctrlPr>
                                    <a:rPr lang="en-US" sz="1800">
                                      <a:effectLst/>
                                    </a:rPr>
                                  </m:ctrlPr>
                                </m:sSubPr>
                                <m:e>
                                  <m:r>
                                    <a:rPr lang="en-US" sz="1800">
                                      <a:effectLst/>
                                    </a:rPr>
                                    <m:t>𝑹</m:t>
                                  </m:r>
                                </m:e>
                                <m:sub>
                                  <m:r>
                                    <a:rPr lang="en-US" sz="1800">
                                      <a:effectLst/>
                                    </a:rPr>
                                    <m:t>𝒃</m:t>
                                  </m:r>
                                </m:sub>
                              </m:sSub>
                              <m:r>
                                <a:rPr lang="en-US" sz="1800">
                                  <a:effectLst/>
                                </a:rPr>
                                <m:t>~</m:t>
                              </m:r>
                              <m:r>
                                <a:rPr lang="en-US" sz="1800">
                                  <a:effectLst/>
                                </a:rPr>
                                <m:t>𝟏𝟎𝟎</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𝜸</m:t>
                              </m:r>
                              <m:r>
                                <a:rPr lang="en-US" sz="1800">
                                  <a:effectLst/>
                                </a:rPr>
                                <m:t>&gt;</m:t>
                              </m:r>
                            </m:oMath>
                          </a14:m>
                          <a:r>
                            <a:rPr lang="en-US" sz="1800" dirty="0">
                              <a:effectLst/>
                            </a:rPr>
                            <a:t>200: 100 MeV beam injection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𝝀</m:t>
                                  </m:r>
                                </m:e>
                                <m:sub>
                                  <m:r>
                                    <a:rPr lang="en-US" sz="1800">
                                      <a:effectLst/>
                                    </a:rPr>
                                    <m:t>𝒑</m:t>
                                  </m:r>
                                </m:sub>
                              </m:sSub>
                            </m:oMath>
                          </a14:m>
                          <a:r>
                            <a:rPr lang="en-US" sz="1800" dirty="0">
                              <a:effectLst/>
                            </a:rPr>
                            <a:t>: ultrafast electron radiography</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376499168"/>
                      </a:ext>
                    </a:extLst>
                  </a:tr>
                  <a:tr h="19304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&gt;60 MeV, </a:t>
                          </a:r>
                          <a14:m>
                            <m:oMath xmlns:m="http://schemas.openxmlformats.org/officeDocument/2006/math">
                              <m:r>
                                <m:rPr>
                                  <m:sty m:val="p"/>
                                </m:rPr>
                                <a:rPr lang="en-US" sz="1800">
                                  <a:effectLst/>
                                </a:rPr>
                                <m:t>Δ</m:t>
                              </m:r>
                              <m:r>
                                <a:rPr lang="en-US" sz="1800">
                                  <a:effectLst/>
                                </a:rPr>
                                <m:t>𝐸</m:t>
                              </m:r>
                              <m:r>
                                <a:rPr lang="en-US" sz="1800">
                                  <a:effectLst/>
                                </a:rPr>
                                <m:t>/</m:t>
                              </m:r>
                              <m:r>
                                <a:rPr lang="en-US" sz="1800">
                                  <a:effectLst/>
                                </a:rPr>
                                <m:t>𝐸</m:t>
                              </m:r>
                            </m:oMath>
                          </a14:m>
                          <a:r>
                            <a:rPr lang="en-US" sz="1800">
                              <a:effectLst/>
                            </a:rPr>
                            <a:t> &lt;1%, </a:t>
                          </a:r>
                          <a14:m>
                            <m:oMath xmlns:m="http://schemas.openxmlformats.org/officeDocument/2006/math">
                              <m:sSub>
                                <m:sSubPr>
                                  <m:ctrlPr>
                                    <a:rPr lang="en-US" sz="1800">
                                      <a:effectLst/>
                                    </a:rPr>
                                  </m:ctrlPr>
                                </m:sSubPr>
                                <m:e>
                                  <m:r>
                                    <a:rPr lang="en-US" sz="1800">
                                      <a:effectLst/>
                                    </a:rPr>
                                    <m:t>𝜎</m:t>
                                  </m:r>
                                </m:e>
                                <m:sub>
                                  <m:r>
                                    <a:rPr lang="en-US" sz="1800">
                                      <a:effectLst/>
                                    </a:rPr>
                                    <m:t>𝑟</m:t>
                                  </m:r>
                                </m:sub>
                              </m:sSub>
                            </m:oMath>
                          </a14:m>
                          <a:r>
                            <a:rPr lang="en-US" sz="1800">
                              <a:effectLst/>
                            </a:rPr>
                            <a:t>&lt;50 µm, Q&gt;250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oMath>
                          </a14:m>
                          <a:r>
                            <a:rPr lang="en-US" sz="1800">
                              <a:effectLst/>
                            </a:rPr>
                            <a:t>&lt;10 µm, bunch length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oMath>
                          </a14:m>
                          <a:r>
                            <a:rPr lang="en-US" sz="1800">
                              <a:effectLst/>
                            </a:rPr>
                            <a:t>&lt;0.2 ps</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946272380"/>
                      </a:ext>
                    </a:extLst>
                  </a:tr>
                  <a:tr h="1930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50 MeV, </a:t>
                          </a:r>
                          <a14:m>
                            <m:oMath xmlns:m="http://schemas.openxmlformats.org/officeDocument/2006/math">
                              <m:r>
                                <a:rPr lang="en-US" sz="1800">
                                  <a:effectLst/>
                                </a:rPr>
                                <m:t>𝑄</m:t>
                              </m:r>
                              <m:r>
                                <a:rPr lang="en-US" sz="1800">
                                  <a:effectLst/>
                                </a:rPr>
                                <m:t>~</m:t>
                              </m:r>
                            </m:oMath>
                          </a14:m>
                          <a:r>
                            <a:rPr lang="en-US" sz="1800">
                              <a:effectLst/>
                            </a:rPr>
                            <a:t>1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~20 </m:t>
                              </m:r>
                              <m:r>
                                <a:rPr lang="en-US" sz="1800">
                                  <a:effectLst/>
                                </a:rPr>
                                <m:t>𝑛𝑚</m:t>
                              </m:r>
                            </m:oMath>
                          </a14:m>
                          <a:r>
                            <a:rPr lang="en-US" sz="1800">
                              <a:effectLst/>
                            </a:rPr>
                            <a:t>, </a:t>
                          </a:r>
                          <a14:m>
                            <m:oMath xmlns:m="http://schemas.openxmlformats.org/officeDocument/2006/math">
                              <m:sSub>
                                <m:sSubPr>
                                  <m:ctrlPr>
                                    <a:rPr lang="en-US" sz="1800">
                                      <a:effectLst/>
                                    </a:rPr>
                                  </m:ctrlPr>
                                </m:sSubPr>
                                <m:e>
                                  <m:r>
                                    <a:rPr lang="en-US" sz="1800">
                                      <a:effectLst/>
                                    </a:rPr>
                                    <m:t>𝜎</m:t>
                                  </m:r>
                                </m:e>
                                <m:sub>
                                  <m:r>
                                    <a:rPr lang="en-US" sz="1800">
                                      <a:effectLst/>
                                    </a:rPr>
                                    <m:t>𝑟</m:t>
                                  </m:r>
                                </m:sub>
                              </m:sSub>
                              <m:r>
                                <a:rPr lang="en-US" sz="1800">
                                  <a:effectLst/>
                                </a:rPr>
                                <m:t>~5 </m:t>
                              </m:r>
                              <m:r>
                                <a:rPr lang="en-US" sz="1800">
                                  <a:effectLst/>
                                </a:rPr>
                                <m:t>𝜇</m:t>
                              </m:r>
                            </m:oMath>
                          </a14:m>
                          <a:r>
                            <a:rPr lang="en-US" sz="1800">
                              <a:effectLst/>
                            </a:rPr>
                            <a:t>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205448043"/>
                      </a:ext>
                    </a:extLst>
                  </a:tr>
                  <a:tr h="1930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m:t>
                              </m:r>
                            </m:oMath>
                          </a14:m>
                          <a:r>
                            <a:rPr lang="en-US" sz="1800">
                              <a:effectLst/>
                            </a:rPr>
                            <a:t>0.5 ps, </a:t>
                          </a:r>
                          <a14:m>
                            <m:oMath xmlns:m="http://schemas.openxmlformats.org/officeDocument/2006/math">
                              <m:r>
                                <a:rPr lang="en-US" sz="1800">
                                  <a:effectLst/>
                                </a:rPr>
                                <m:t>𝑄</m:t>
                              </m:r>
                              <m:r>
                                <a:rPr lang="en-US" sz="1800">
                                  <a:effectLst/>
                                </a:rPr>
                                <m:t>~ 1</m:t>
                              </m:r>
                            </m:oMath>
                          </a14:m>
                          <a:r>
                            <a:rPr lang="en-US" sz="1800">
                              <a:effectLst/>
                            </a:rPr>
                            <a:t>nC: Drive beam</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~30</m:t>
                              </m:r>
                            </m:oMath>
                          </a14:m>
                          <a:r>
                            <a:rPr lang="en-US" sz="1800">
                              <a:effectLst/>
                            </a:rPr>
                            <a:t> fs, </a:t>
                          </a:r>
                          <a14:m>
                            <m:oMath xmlns:m="http://schemas.openxmlformats.org/officeDocument/2006/math">
                              <m:r>
                                <a:rPr lang="en-US" sz="1800">
                                  <a:effectLst/>
                                </a:rPr>
                                <m:t>𝑄</m:t>
                              </m:r>
                              <m:r>
                                <a:rPr lang="en-US" sz="1800">
                                  <a:effectLst/>
                                </a:rPr>
                                <m:t>~ 10</m:t>
                              </m:r>
                            </m:oMath>
                          </a14:m>
                          <a:r>
                            <a:rPr lang="en-US" sz="1800">
                              <a:effectLst/>
                            </a:rPr>
                            <a:t>pC: Trailing 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281424451"/>
                      </a:ext>
                    </a:extLst>
                  </a:tr>
                  <a:tr h="19304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=1.5,</m:t>
                              </m:r>
                            </m:oMath>
                          </a14:m>
                          <a:r>
                            <a:rPr lang="en-US" sz="1800">
                              <a:effectLst/>
                            </a:rPr>
                            <a:t> Circular polarization: nonlinear ICS</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=2</m:t>
                              </m:r>
                            </m:oMath>
                          </a14:m>
                          <a:r>
                            <a:rPr lang="en-US" sz="1800">
                              <a:effectLst/>
                            </a:rPr>
                            <a:t>, linear polarization: harmonic radiation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=10</m:t>
                              </m:r>
                            </m:oMath>
                          </a14:m>
                          <a:r>
                            <a:rPr lang="en-US" sz="1800">
                              <a:effectLst/>
                            </a:rPr>
                            <a:t>, any polarization: higher order multiphoton Thomson scattering</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50-75 MeV,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 </m:t>
                              </m:r>
                              <m:r>
                                <a:rPr lang="en-US" sz="1800">
                                  <a:effectLst/>
                                </a:rPr>
                                <m:t>𝜇</m:t>
                              </m:r>
                              <m:r>
                                <a:rPr lang="en-US" sz="1800">
                                  <a:effectLst/>
                                </a:rPr>
                                <m:t>𝑚</m:t>
                              </m:r>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~10−30 </m:t>
                              </m:r>
                              <m:r>
                                <a:rPr lang="en-US" sz="1800">
                                  <a:effectLst/>
                                </a:rPr>
                                <m:t>𝜇</m:t>
                              </m:r>
                            </m:oMath>
                          </a14:m>
                          <a:r>
                            <a:rPr lang="en-US" sz="1800" dirty="0">
                              <a:effectLst/>
                            </a:rPr>
                            <a:t>m, </a:t>
                          </a:r>
                          <a14:m>
                            <m:oMath xmlns:m="http://schemas.openxmlformats.org/officeDocument/2006/math">
                              <m:r>
                                <a:rPr lang="en-US" sz="1800">
                                  <a:effectLst/>
                                </a:rPr>
                                <m:t>𝑄</m:t>
                              </m:r>
                              <m:r>
                                <a:rPr lang="en-US" sz="1800">
                                  <a:effectLst/>
                                </a:rPr>
                                <m:t>~ 300−500</m:t>
                              </m:r>
                              <m:r>
                                <a:rPr lang="en-US" sz="1800">
                                  <a:effectLst/>
                                </a:rPr>
                                <m:t>𝑝</m:t>
                              </m:r>
                            </m:oMath>
                          </a14:m>
                          <a:r>
                            <a:rPr lang="en-US" sz="1800" dirty="0">
                              <a:effectLst/>
                            </a:rPr>
                            <a:t>C, rep rate 3Hz</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888119100"/>
                      </a:ext>
                    </a:extLst>
                  </a:tr>
                </a:tbl>
              </a:graphicData>
            </a:graphic>
          </p:graphicFrame>
        </mc:Choice>
        <mc:Fallback>
          <p:graphicFrame>
            <p:nvGraphicFramePr>
              <p:cNvPr id="6" name="Table 5">
                <a:extLst>
                  <a:ext uri="{FF2B5EF4-FFF2-40B4-BE49-F238E27FC236}">
                    <a16:creationId xmlns:a16="http://schemas.microsoft.com/office/drawing/2014/main" id="{F9027F76-2036-434F-90D5-79466ABDB909}"/>
                  </a:ext>
                </a:extLst>
              </p:cNvPr>
              <p:cNvGraphicFramePr>
                <a:graphicFrameLocks noGrp="1"/>
              </p:cNvGraphicFramePr>
              <p:nvPr>
                <p:extLst>
                  <p:ext uri="{D42A27DB-BD31-4B8C-83A1-F6EECF244321}">
                    <p14:modId xmlns:p14="http://schemas.microsoft.com/office/powerpoint/2010/main" val="1168776795"/>
                  </p:ext>
                </p:extLst>
              </p:nvPr>
            </p:nvGraphicFramePr>
            <p:xfrm>
              <a:off x="324869" y="127274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121918">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31818" r="-658" b="-331818"/>
                          </a:stretch>
                        </a:blipFill>
                      </a:tcPr>
                    </a:tc>
                    <a:extLst>
                      <a:ext uri="{0D108BD9-81ED-4DB2-BD59-A6C34878D82A}">
                        <a16:rowId xmlns:a16="http://schemas.microsoft.com/office/drawing/2014/main" val="3376499168"/>
                      </a:ext>
                    </a:extLst>
                  </a:tr>
                  <a:tr h="82296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178462" r="-658" b="-349231"/>
                          </a:stretch>
                        </a:blipFill>
                      </a:tcPr>
                    </a:tc>
                    <a:extLst>
                      <a:ext uri="{0D108BD9-81ED-4DB2-BD59-A6C34878D82A}">
                        <a16:rowId xmlns:a16="http://schemas.microsoft.com/office/drawing/2014/main" val="2946272380"/>
                      </a:ext>
                    </a:extLst>
                  </a:tr>
                  <a:tr h="5486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420930" r="-658" b="-427907"/>
                          </a:stretch>
                        </a:blipFill>
                      </a:tcPr>
                    </a:tc>
                    <a:extLst>
                      <a:ext uri="{0D108BD9-81ED-4DB2-BD59-A6C34878D82A}">
                        <a16:rowId xmlns:a16="http://schemas.microsoft.com/office/drawing/2014/main" val="1205448043"/>
                      </a:ext>
                    </a:extLst>
                  </a:tr>
                  <a:tr h="5486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520930" r="-658" b="-327907"/>
                          </a:stretch>
                        </a:blipFill>
                      </a:tcPr>
                    </a:tc>
                    <a:extLst>
                      <a:ext uri="{0D108BD9-81ED-4DB2-BD59-A6C34878D82A}">
                        <a16:rowId xmlns:a16="http://schemas.microsoft.com/office/drawing/2014/main" val="2281424451"/>
                      </a:ext>
                    </a:extLst>
                  </a:tr>
                  <a:tr h="164592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83384" t="-205385" r="-92447" b="-8462"/>
                          </a:stretch>
                        </a:blipFill>
                      </a:tcPr>
                    </a:tc>
                    <a:tc>
                      <a:txBody>
                        <a:bodyPr/>
                        <a:lstStyle/>
                        <a:p>
                          <a:endParaRPr lang="en-US"/>
                        </a:p>
                      </a:txBody>
                      <a:tcPr marL="68580" marR="68580" marT="0" marB="0">
                        <a:blipFill>
                          <a:blip r:embed="rId2"/>
                          <a:stretch>
                            <a:fillRect l="-199671" t="-205385" r="-658" b="-8462"/>
                          </a:stretch>
                        </a:blipFill>
                      </a:tcPr>
                    </a:tc>
                    <a:extLst>
                      <a:ext uri="{0D108BD9-81ED-4DB2-BD59-A6C34878D82A}">
                        <a16:rowId xmlns:a16="http://schemas.microsoft.com/office/drawing/2014/main" val="1888119100"/>
                      </a:ext>
                    </a:extLst>
                  </a:tr>
                </a:tbl>
              </a:graphicData>
            </a:graphic>
          </p:graphicFrame>
        </mc:Fallback>
      </mc:AlternateContent>
      <p:sp>
        <p:nvSpPr>
          <p:cNvPr id="9" name="Rectangle 8">
            <a:extLst>
              <a:ext uri="{FF2B5EF4-FFF2-40B4-BE49-F238E27FC236}">
                <a16:creationId xmlns:a16="http://schemas.microsoft.com/office/drawing/2014/main" id="{7B510A21-576D-4C45-8269-50C77AA4155D}"/>
              </a:ext>
            </a:extLst>
          </p:cNvPr>
          <p:cNvSpPr/>
          <p:nvPr/>
        </p:nvSpPr>
        <p:spPr>
          <a:xfrm>
            <a:off x="324869" y="1550504"/>
            <a:ext cx="11542261" cy="1944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378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83C-34CA-1C4A-B779-D342841AD364}"/>
              </a:ext>
            </a:extLst>
          </p:cNvPr>
          <p:cNvSpPr>
            <a:spLocks noGrp="1"/>
          </p:cNvSpPr>
          <p:nvPr>
            <p:ph type="title"/>
          </p:nvPr>
        </p:nvSpPr>
        <p:spPr/>
        <p:txBody>
          <a:bodyPr>
            <a:noAutofit/>
          </a:bodyPr>
          <a:lstStyle/>
          <a:p>
            <a:r>
              <a:rPr lang="en-US" sz="3200" dirty="0"/>
              <a:t>C.1 Basic Research of Laser-Plasma Charged-Lepton-Beam Production </a:t>
            </a:r>
          </a:p>
        </p:txBody>
      </p:sp>
      <p:sp>
        <p:nvSpPr>
          <p:cNvPr id="3" name="Content Placeholder 2">
            <a:extLst>
              <a:ext uri="{FF2B5EF4-FFF2-40B4-BE49-F238E27FC236}">
                <a16:creationId xmlns:a16="http://schemas.microsoft.com/office/drawing/2014/main" id="{69BA36B4-8253-9243-9F89-A17E6A47EDA6}"/>
              </a:ext>
            </a:extLst>
          </p:cNvPr>
          <p:cNvSpPr>
            <a:spLocks noGrp="1"/>
          </p:cNvSpPr>
          <p:nvPr>
            <p:ph idx="1"/>
          </p:nvPr>
        </p:nvSpPr>
        <p:spPr>
          <a:xfrm>
            <a:off x="477080" y="1325216"/>
            <a:ext cx="11105321" cy="4912297"/>
          </a:xfrm>
        </p:spPr>
        <p:txBody>
          <a:bodyPr>
            <a:normAutofit/>
          </a:bodyPr>
          <a:lstStyle/>
          <a:p>
            <a:r>
              <a:rPr lang="en-US" dirty="0"/>
              <a:t>Alignment and Synchronization Requirements</a:t>
            </a:r>
          </a:p>
          <a:p>
            <a:pPr lvl="1"/>
            <a:r>
              <a:rPr lang="en-US" dirty="0"/>
              <a:t>Laser and e-bam beams must be synchronized with the jitter much less than the size of the bubble. </a:t>
            </a:r>
          </a:p>
          <a:p>
            <a:pPr lvl="1"/>
            <a:r>
              <a:rPr lang="en-US" dirty="0"/>
              <a:t>Computer-based optimization technologies will likely be required to achieve repeatable and high-precision synchronization. </a:t>
            </a:r>
          </a:p>
          <a:p>
            <a:pPr lvl="1"/>
            <a:r>
              <a:rPr lang="en-US" dirty="0"/>
              <a:t>Thus, a focus at ATF on building capabilities to increase the repetition rate of the TW CO</a:t>
            </a:r>
            <a:r>
              <a:rPr lang="en-US" baseline="-25000" dirty="0"/>
              <a:t>2</a:t>
            </a:r>
            <a:r>
              <a:rPr lang="en-US" dirty="0"/>
              <a:t> laser as well as implementing computer optimization and machine learning into the beam line, electron sources, RF and laser sources are essential to the practical realization of tightly synchronized electron and laser beams as required by the experiments. </a:t>
            </a:r>
          </a:p>
        </p:txBody>
      </p:sp>
      <p:sp>
        <p:nvSpPr>
          <p:cNvPr id="4" name="Slide Number Placeholder 3">
            <a:extLst>
              <a:ext uri="{FF2B5EF4-FFF2-40B4-BE49-F238E27FC236}">
                <a16:creationId xmlns:a16="http://schemas.microsoft.com/office/drawing/2014/main" id="{013C8945-D471-6742-8BE8-264FA1F1EC43}"/>
              </a:ext>
            </a:extLst>
          </p:cNvPr>
          <p:cNvSpPr>
            <a:spLocks noGrp="1"/>
          </p:cNvSpPr>
          <p:nvPr>
            <p:ph type="sldNum" sz="quarter" idx="12"/>
          </p:nvPr>
        </p:nvSpPr>
        <p:spPr/>
        <p:txBody>
          <a:bodyPr/>
          <a:lstStyle/>
          <a:p>
            <a:fld id="{716D9922-87B3-6043-9531-5184EA303DC1}" type="slidenum">
              <a:rPr lang="en-US" smtClean="0"/>
              <a:t>37</a:t>
            </a:fld>
            <a:endParaRPr lang="en-US"/>
          </a:p>
        </p:txBody>
      </p:sp>
      <p:sp>
        <p:nvSpPr>
          <p:cNvPr id="5" name="Footer Placeholder 4">
            <a:extLst>
              <a:ext uri="{FF2B5EF4-FFF2-40B4-BE49-F238E27FC236}">
                <a16:creationId xmlns:a16="http://schemas.microsoft.com/office/drawing/2014/main" id="{93E4C5AE-4D24-234D-80DC-72875C2DFC45}"/>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450467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83C-34CA-1C4A-B779-D342841AD364}"/>
              </a:ext>
            </a:extLst>
          </p:cNvPr>
          <p:cNvSpPr>
            <a:spLocks noGrp="1"/>
          </p:cNvSpPr>
          <p:nvPr>
            <p:ph type="title"/>
          </p:nvPr>
        </p:nvSpPr>
        <p:spPr/>
        <p:txBody>
          <a:bodyPr>
            <a:noAutofit/>
          </a:bodyPr>
          <a:lstStyle/>
          <a:p>
            <a:r>
              <a:rPr lang="en-US" sz="3200" dirty="0"/>
              <a:t>C.1 Basic Research of Laser-Plasma Charged-Lepton-Beam Production </a:t>
            </a:r>
          </a:p>
        </p:txBody>
      </p:sp>
      <p:sp>
        <p:nvSpPr>
          <p:cNvPr id="3" name="Content Placeholder 2">
            <a:extLst>
              <a:ext uri="{FF2B5EF4-FFF2-40B4-BE49-F238E27FC236}">
                <a16:creationId xmlns:a16="http://schemas.microsoft.com/office/drawing/2014/main" id="{69BA36B4-8253-9243-9F89-A17E6A47EDA6}"/>
              </a:ext>
            </a:extLst>
          </p:cNvPr>
          <p:cNvSpPr>
            <a:spLocks noGrp="1"/>
          </p:cNvSpPr>
          <p:nvPr>
            <p:ph idx="1"/>
          </p:nvPr>
        </p:nvSpPr>
        <p:spPr>
          <a:xfrm>
            <a:off x="477080" y="1325216"/>
            <a:ext cx="11105321" cy="4912297"/>
          </a:xfrm>
        </p:spPr>
        <p:txBody>
          <a:bodyPr>
            <a:normAutofit/>
          </a:bodyPr>
          <a:lstStyle/>
          <a:p>
            <a:r>
              <a:rPr lang="en-US" dirty="0"/>
              <a:t>Diagnostics Requirements</a:t>
            </a:r>
          </a:p>
          <a:p>
            <a:pPr lvl="1"/>
            <a:r>
              <a:rPr lang="en-US" dirty="0"/>
              <a:t>The ultrafast electron radiography experiments, which profile internal electric fields of wakes using transverse fs e-bunches, are needed for visualizing low-density wakes. </a:t>
            </a:r>
          </a:p>
          <a:p>
            <a:pPr lvl="1"/>
            <a:r>
              <a:rPr lang="en-US" dirty="0"/>
              <a:t>To characterize plasma accelerated e-beams with the expected fractional percent energy spread and spin- polarization,</a:t>
            </a:r>
          </a:p>
          <a:p>
            <a:pPr lvl="2"/>
            <a:r>
              <a:rPr lang="en-US" dirty="0"/>
              <a:t>Full e-trajectory recovery within the spectrometer’s energy-dispersion plane (e.g. using tandem screen detection or fiducial grids) will be essential. </a:t>
            </a:r>
          </a:p>
          <a:p>
            <a:pPr lvl="2"/>
            <a:r>
              <a:rPr lang="en-US" dirty="0"/>
              <a:t>E-beam polarimeters based on </a:t>
            </a:r>
            <a:r>
              <a:rPr lang="en-US" dirty="0" err="1"/>
              <a:t>Møller</a:t>
            </a:r>
            <a:r>
              <a:rPr lang="en-US" dirty="0"/>
              <a:t> e-e scattering from polarized ferromagnetic targets, which are standard equipment at conventional accelerators, will have to be adapted for the first time to the unique challenges of LWFA beams. </a:t>
            </a:r>
          </a:p>
          <a:p>
            <a:pPr lvl="2"/>
            <a:r>
              <a:rPr lang="en-US" dirty="0"/>
              <a:t>To ascertain the low-emittance of generated e-bunches, coherent transition radiation (CTR) methods — including multi-octave spectroscopy, imaging, and interferometry — show promise for high-resolution 6D profiling of e- bunches. However, computational advances in reconstructing e-bunch profiles from CTR data are also needed. </a:t>
            </a:r>
          </a:p>
          <a:p>
            <a:endParaRPr lang="en-US" dirty="0"/>
          </a:p>
        </p:txBody>
      </p:sp>
      <p:sp>
        <p:nvSpPr>
          <p:cNvPr id="4" name="Slide Number Placeholder 3">
            <a:extLst>
              <a:ext uri="{FF2B5EF4-FFF2-40B4-BE49-F238E27FC236}">
                <a16:creationId xmlns:a16="http://schemas.microsoft.com/office/drawing/2014/main" id="{013C8945-D471-6742-8BE8-264FA1F1EC43}"/>
              </a:ext>
            </a:extLst>
          </p:cNvPr>
          <p:cNvSpPr>
            <a:spLocks noGrp="1"/>
          </p:cNvSpPr>
          <p:nvPr>
            <p:ph type="sldNum" sz="quarter" idx="12"/>
          </p:nvPr>
        </p:nvSpPr>
        <p:spPr/>
        <p:txBody>
          <a:bodyPr/>
          <a:lstStyle/>
          <a:p>
            <a:fld id="{716D9922-87B3-6043-9531-5184EA303DC1}" type="slidenum">
              <a:rPr lang="en-US" smtClean="0"/>
              <a:t>38</a:t>
            </a:fld>
            <a:endParaRPr lang="en-US"/>
          </a:p>
        </p:txBody>
      </p:sp>
      <p:sp>
        <p:nvSpPr>
          <p:cNvPr id="5" name="Footer Placeholder 4">
            <a:extLst>
              <a:ext uri="{FF2B5EF4-FFF2-40B4-BE49-F238E27FC236}">
                <a16:creationId xmlns:a16="http://schemas.microsoft.com/office/drawing/2014/main" id="{93E4C5AE-4D24-234D-80DC-72875C2DFC45}"/>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523998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83C-34CA-1C4A-B779-D342841AD364}"/>
              </a:ext>
            </a:extLst>
          </p:cNvPr>
          <p:cNvSpPr>
            <a:spLocks noGrp="1"/>
          </p:cNvSpPr>
          <p:nvPr>
            <p:ph type="title"/>
          </p:nvPr>
        </p:nvSpPr>
        <p:spPr/>
        <p:txBody>
          <a:bodyPr>
            <a:noAutofit/>
          </a:bodyPr>
          <a:lstStyle/>
          <a:p>
            <a:r>
              <a:rPr lang="en-US" sz="3200" dirty="0"/>
              <a:t>C.1 Basic Research of Laser-Plasma Charged-Lepton-Beam Production </a:t>
            </a:r>
          </a:p>
        </p:txBody>
      </p:sp>
      <p:sp>
        <p:nvSpPr>
          <p:cNvPr id="3" name="Content Placeholder 2">
            <a:extLst>
              <a:ext uri="{FF2B5EF4-FFF2-40B4-BE49-F238E27FC236}">
                <a16:creationId xmlns:a16="http://schemas.microsoft.com/office/drawing/2014/main" id="{69BA36B4-8253-9243-9F89-A17E6A47EDA6}"/>
              </a:ext>
            </a:extLst>
          </p:cNvPr>
          <p:cNvSpPr>
            <a:spLocks noGrp="1"/>
          </p:cNvSpPr>
          <p:nvPr>
            <p:ph idx="1"/>
          </p:nvPr>
        </p:nvSpPr>
        <p:spPr>
          <a:xfrm>
            <a:off x="477080" y="1325216"/>
            <a:ext cx="11105321" cy="4912297"/>
          </a:xfrm>
        </p:spPr>
        <p:txBody>
          <a:bodyPr>
            <a:normAutofit/>
          </a:bodyPr>
          <a:lstStyle/>
          <a:p>
            <a:r>
              <a:rPr lang="en-US" dirty="0"/>
              <a:t>Computational Requirements</a:t>
            </a:r>
          </a:p>
          <a:p>
            <a:pPr lvl="1"/>
            <a:r>
              <a:rPr lang="en-US" dirty="0"/>
              <a:t>Particle-in-cell (PIC) codes such as </a:t>
            </a:r>
            <a:r>
              <a:rPr lang="en-US" dirty="0" err="1"/>
              <a:t>WarpX</a:t>
            </a:r>
            <a:r>
              <a:rPr lang="en-US" dirty="0"/>
              <a:t>, FBPIC, OSIRIS, </a:t>
            </a:r>
            <a:r>
              <a:rPr lang="en-US" dirty="0" err="1"/>
              <a:t>VSim</a:t>
            </a:r>
            <a:r>
              <a:rPr lang="en-US" dirty="0"/>
              <a:t>, and SPACE: for modeling fields and charged particles self-consistently; </a:t>
            </a:r>
          </a:p>
          <a:p>
            <a:pPr lvl="1"/>
            <a:r>
              <a:rPr lang="en-US" dirty="0"/>
              <a:t>Magnetohydrodynamic codes (e.g. FLASH): for modeling plasma evolution e.g. in plasma lenses, ionized gas jets and discharge capillaries; </a:t>
            </a:r>
          </a:p>
          <a:p>
            <a:pPr lvl="1"/>
            <a:r>
              <a:rPr lang="en-US" dirty="0"/>
              <a:t>Machine-learning tools: for beam diagnostics and steering; </a:t>
            </a:r>
          </a:p>
          <a:p>
            <a:pPr lvl="1"/>
            <a:r>
              <a:rPr lang="en-US" dirty="0"/>
              <a:t>Parallel codes: for computing </a:t>
            </a:r>
            <a:r>
              <a:rPr lang="en-US" dirty="0" err="1"/>
              <a:t>Lienard</a:t>
            </a:r>
            <a:r>
              <a:rPr lang="en-US" dirty="0"/>
              <a:t>- </a:t>
            </a:r>
            <a:r>
              <a:rPr lang="en-US" dirty="0" err="1"/>
              <a:t>Wiechert</a:t>
            </a:r>
            <a:r>
              <a:rPr lang="en-US" dirty="0"/>
              <a:t> fields from particle trajectories (LW3D), to model e.g. undulator or betatron radiation</a:t>
            </a:r>
          </a:p>
          <a:p>
            <a:pPr lvl="1"/>
            <a:r>
              <a:rPr lang="en-US" dirty="0"/>
              <a:t>Commercial codes with user friendly interface (e.g. </a:t>
            </a:r>
            <a:r>
              <a:rPr lang="en-US" dirty="0" err="1"/>
              <a:t>VSim</a:t>
            </a:r>
            <a:r>
              <a:rPr lang="en-US" dirty="0"/>
              <a:t>): for researchers who are not simulation experts to get started quickly. </a:t>
            </a:r>
          </a:p>
          <a:p>
            <a:pPr lvl="2"/>
            <a:r>
              <a:rPr lang="en-US" dirty="0"/>
              <a:t>ATF initial conditions, such as laser pulse profiles and electron phase space distributions, could be built into simulation codes as selectable configurations</a:t>
            </a:r>
          </a:p>
          <a:p>
            <a:pPr lvl="1"/>
            <a:endParaRPr lang="en-US" dirty="0"/>
          </a:p>
        </p:txBody>
      </p:sp>
      <p:sp>
        <p:nvSpPr>
          <p:cNvPr id="4" name="Slide Number Placeholder 3">
            <a:extLst>
              <a:ext uri="{FF2B5EF4-FFF2-40B4-BE49-F238E27FC236}">
                <a16:creationId xmlns:a16="http://schemas.microsoft.com/office/drawing/2014/main" id="{013C8945-D471-6742-8BE8-264FA1F1EC43}"/>
              </a:ext>
            </a:extLst>
          </p:cNvPr>
          <p:cNvSpPr>
            <a:spLocks noGrp="1"/>
          </p:cNvSpPr>
          <p:nvPr>
            <p:ph type="sldNum" sz="quarter" idx="12"/>
          </p:nvPr>
        </p:nvSpPr>
        <p:spPr/>
        <p:txBody>
          <a:bodyPr/>
          <a:lstStyle/>
          <a:p>
            <a:fld id="{716D9922-87B3-6043-9531-5184EA303DC1}" type="slidenum">
              <a:rPr lang="en-US" smtClean="0"/>
              <a:t>39</a:t>
            </a:fld>
            <a:endParaRPr lang="en-US"/>
          </a:p>
        </p:txBody>
      </p:sp>
      <p:sp>
        <p:nvSpPr>
          <p:cNvPr id="5" name="Footer Placeholder 4">
            <a:extLst>
              <a:ext uri="{FF2B5EF4-FFF2-40B4-BE49-F238E27FC236}">
                <a16:creationId xmlns:a16="http://schemas.microsoft.com/office/drawing/2014/main" id="{93E4C5AE-4D24-234D-80DC-72875C2DFC45}"/>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29744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38AD-1604-E940-94F6-B5FB2E62C38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CAD274B-DF28-8046-9E18-7E175449CDDB}"/>
              </a:ext>
            </a:extLst>
          </p:cNvPr>
          <p:cNvSpPr>
            <a:spLocks noGrp="1"/>
          </p:cNvSpPr>
          <p:nvPr>
            <p:ph idx="1"/>
          </p:nvPr>
        </p:nvSpPr>
        <p:spPr/>
        <p:txBody>
          <a:bodyPr/>
          <a:lstStyle/>
          <a:p>
            <a:r>
              <a:rPr lang="en-US" dirty="0"/>
              <a:t>Introduction to the content and structure of the report </a:t>
            </a:r>
          </a:p>
          <a:p>
            <a:r>
              <a:rPr lang="en-US" dirty="0">
                <a:solidFill>
                  <a:schemeClr val="bg2">
                    <a:lumMod val="75000"/>
                  </a:schemeClr>
                </a:solidFill>
              </a:rPr>
              <a:t>Research Areas</a:t>
            </a:r>
          </a:p>
          <a:p>
            <a:pPr marL="971550" lvl="1" indent="-514350">
              <a:buFont typeface="+mj-lt"/>
              <a:buAutoNum type="alphaUcPeriod"/>
            </a:pPr>
            <a:r>
              <a:rPr lang="en-US" dirty="0">
                <a:solidFill>
                  <a:schemeClr val="bg2">
                    <a:lumMod val="75000"/>
                  </a:schemeClr>
                </a:solidFill>
              </a:rPr>
              <a:t>Long-Wave Infrared (LWIR) Driven Science. </a:t>
            </a:r>
          </a:p>
          <a:p>
            <a:pPr marL="914400" lvl="1" indent="-457200">
              <a:buFont typeface="+mj-lt"/>
              <a:buAutoNum type="alphaUcPeriod"/>
            </a:pPr>
            <a:r>
              <a:rPr lang="en-US" dirty="0">
                <a:solidFill>
                  <a:schemeClr val="bg2">
                    <a:lumMod val="75000"/>
                  </a:schemeClr>
                </a:solidFill>
              </a:rPr>
              <a:t>Electron-Beam-Driven Science </a:t>
            </a:r>
          </a:p>
          <a:p>
            <a:pPr marL="914400" lvl="1" indent="-457200">
              <a:buFont typeface="+mj-lt"/>
              <a:buAutoNum type="alphaUcPeriod"/>
            </a:pPr>
            <a:r>
              <a:rPr lang="en-US" dirty="0">
                <a:solidFill>
                  <a:schemeClr val="bg2">
                    <a:lumMod val="75000"/>
                  </a:schemeClr>
                </a:solidFill>
              </a:rPr>
              <a:t>Laser Electron Beam Interactions </a:t>
            </a:r>
          </a:p>
          <a:p>
            <a:endParaRPr lang="en-US" dirty="0"/>
          </a:p>
        </p:txBody>
      </p:sp>
      <p:sp>
        <p:nvSpPr>
          <p:cNvPr id="4" name="Slide Number Placeholder 3">
            <a:extLst>
              <a:ext uri="{FF2B5EF4-FFF2-40B4-BE49-F238E27FC236}">
                <a16:creationId xmlns:a16="http://schemas.microsoft.com/office/drawing/2014/main" id="{6910F72D-E55F-A749-9AA5-D84F4F1A2585}"/>
              </a:ext>
            </a:extLst>
          </p:cNvPr>
          <p:cNvSpPr>
            <a:spLocks noGrp="1"/>
          </p:cNvSpPr>
          <p:nvPr>
            <p:ph type="sldNum" sz="quarter" idx="12"/>
          </p:nvPr>
        </p:nvSpPr>
        <p:spPr/>
        <p:txBody>
          <a:bodyPr/>
          <a:lstStyle/>
          <a:p>
            <a:fld id="{716D9922-87B3-6043-9531-5184EA303DC1}" type="slidenum">
              <a:rPr lang="en-US" smtClean="0"/>
              <a:t>4</a:t>
            </a:fld>
            <a:endParaRPr lang="en-US"/>
          </a:p>
        </p:txBody>
      </p:sp>
      <p:sp>
        <p:nvSpPr>
          <p:cNvPr id="5" name="Footer Placeholder 4">
            <a:extLst>
              <a:ext uri="{FF2B5EF4-FFF2-40B4-BE49-F238E27FC236}">
                <a16:creationId xmlns:a16="http://schemas.microsoft.com/office/drawing/2014/main" id="{CC74CEFB-FBFA-924A-A8D7-4CA70EADBC59}"/>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4236673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CE51-2965-A84C-B795-3AEDB5651675}"/>
              </a:ext>
            </a:extLst>
          </p:cNvPr>
          <p:cNvSpPr>
            <a:spLocks noGrp="1"/>
          </p:cNvSpPr>
          <p:nvPr>
            <p:ph type="title"/>
          </p:nvPr>
        </p:nvSpPr>
        <p:spPr/>
        <p:txBody>
          <a:bodyPr>
            <a:noAutofit/>
          </a:bodyPr>
          <a:lstStyle/>
          <a:p>
            <a:r>
              <a:rPr lang="en-US" sz="3200" dirty="0"/>
              <a:t>C.2. Electron Acceleration Techniques Driven by the Combination of Electron Beam and LWIR Laser</a:t>
            </a:r>
            <a:br>
              <a:rPr lang="en-US" sz="3200" dirty="0"/>
            </a:br>
            <a:br>
              <a:rPr lang="en-US" sz="3200" dirty="0"/>
            </a:br>
            <a:endParaRPr lang="en-US" sz="3200" dirty="0"/>
          </a:p>
        </p:txBody>
      </p:sp>
      <p:sp>
        <p:nvSpPr>
          <p:cNvPr id="3" name="Content Placeholder 2">
            <a:extLst>
              <a:ext uri="{FF2B5EF4-FFF2-40B4-BE49-F238E27FC236}">
                <a16:creationId xmlns:a16="http://schemas.microsoft.com/office/drawing/2014/main" id="{F9235EE0-FF82-A948-BC80-6824CC4E33C9}"/>
              </a:ext>
            </a:extLst>
          </p:cNvPr>
          <p:cNvSpPr>
            <a:spLocks noGrp="1"/>
          </p:cNvSpPr>
          <p:nvPr>
            <p:ph idx="1"/>
          </p:nvPr>
        </p:nvSpPr>
        <p:spPr>
          <a:xfrm>
            <a:off x="477080" y="1470992"/>
            <a:ext cx="8097077" cy="4766522"/>
          </a:xfrm>
        </p:spPr>
        <p:txBody>
          <a:bodyPr>
            <a:normAutofit lnSpcReduction="10000"/>
          </a:bodyPr>
          <a:lstStyle/>
          <a:p>
            <a:r>
              <a:rPr lang="en-US" dirty="0"/>
              <a:t>New acceleration mechanisms that use a laser and an electron beam to accelerate electrons at higher gradients than conventional accelerators:</a:t>
            </a:r>
          </a:p>
          <a:p>
            <a:pPr lvl="1"/>
            <a:r>
              <a:rPr lang="en-US" b="1" dirty="0"/>
              <a:t>Dielectric Laser Acceleration (DLA1): </a:t>
            </a:r>
            <a:r>
              <a:rPr lang="en-US" dirty="0"/>
              <a:t>compact accelerator for charged particles based on micron scale photonic structures driven with laser light </a:t>
            </a:r>
            <a:endParaRPr lang="en-US" b="1" dirty="0"/>
          </a:p>
          <a:p>
            <a:pPr lvl="1"/>
            <a:r>
              <a:rPr lang="en-US" b="1" dirty="0"/>
              <a:t>Direct Laser Acceleration (DLA2): </a:t>
            </a:r>
            <a:r>
              <a:rPr lang="en-US" dirty="0"/>
              <a:t>a process where electrons inside an ion column gain energy from a co-propagating laser pulse. </a:t>
            </a:r>
          </a:p>
          <a:p>
            <a:pPr lvl="2"/>
            <a:r>
              <a:rPr lang="en-US" dirty="0"/>
              <a:t>This method is proposed as a way to replenish the energy of an electron beam driving a plasma wakefield in a </a:t>
            </a:r>
            <a:r>
              <a:rPr lang="en-US" i="1" dirty="0"/>
              <a:t>synergistic Electron-bunch/Laser-pulse Wakefield Acceleration (ELWA)</a:t>
            </a:r>
            <a:r>
              <a:rPr lang="en-US" dirty="0"/>
              <a:t>. i.e. Driver Beam (DB) electrons can gain energy from the laser at a rate that is the same or higher than the rate they lose energy to the wakefield. </a:t>
            </a:r>
            <a:endParaRPr lang="en-US" b="1" dirty="0"/>
          </a:p>
          <a:p>
            <a:pPr lvl="1"/>
            <a:endParaRPr lang="en-US" dirty="0"/>
          </a:p>
        </p:txBody>
      </p:sp>
      <p:sp>
        <p:nvSpPr>
          <p:cNvPr id="4" name="Slide Number Placeholder 3">
            <a:extLst>
              <a:ext uri="{FF2B5EF4-FFF2-40B4-BE49-F238E27FC236}">
                <a16:creationId xmlns:a16="http://schemas.microsoft.com/office/drawing/2014/main" id="{523A4876-5B71-BE47-BDE7-21F817D6A339}"/>
              </a:ext>
            </a:extLst>
          </p:cNvPr>
          <p:cNvSpPr>
            <a:spLocks noGrp="1"/>
          </p:cNvSpPr>
          <p:nvPr>
            <p:ph type="sldNum" sz="quarter" idx="12"/>
          </p:nvPr>
        </p:nvSpPr>
        <p:spPr/>
        <p:txBody>
          <a:bodyPr/>
          <a:lstStyle/>
          <a:p>
            <a:fld id="{716D9922-87B3-6043-9531-5184EA303DC1}" type="slidenum">
              <a:rPr lang="en-US" smtClean="0"/>
              <a:t>40</a:t>
            </a:fld>
            <a:endParaRPr lang="en-US"/>
          </a:p>
        </p:txBody>
      </p:sp>
      <p:sp>
        <p:nvSpPr>
          <p:cNvPr id="5" name="Footer Placeholder 4">
            <a:extLst>
              <a:ext uri="{FF2B5EF4-FFF2-40B4-BE49-F238E27FC236}">
                <a16:creationId xmlns:a16="http://schemas.microsoft.com/office/drawing/2014/main" id="{4FEA16CB-3BFB-FC4D-A74E-FDE3075FF0F1}"/>
              </a:ext>
            </a:extLst>
          </p:cNvPr>
          <p:cNvSpPr>
            <a:spLocks noGrp="1"/>
          </p:cNvSpPr>
          <p:nvPr>
            <p:ph type="ftr" sz="quarter" idx="13"/>
          </p:nvPr>
        </p:nvSpPr>
        <p:spPr/>
        <p:txBody>
          <a:bodyPr/>
          <a:lstStyle/>
          <a:p>
            <a:r>
              <a:rPr lang="en-US"/>
              <a:t>2020 ATF User Meeting</a:t>
            </a:r>
            <a:endParaRPr lang="en-US" dirty="0"/>
          </a:p>
        </p:txBody>
      </p:sp>
      <p:pic>
        <p:nvPicPr>
          <p:cNvPr id="6" name="Picture 5">
            <a:extLst>
              <a:ext uri="{FF2B5EF4-FFF2-40B4-BE49-F238E27FC236}">
                <a16:creationId xmlns:a16="http://schemas.microsoft.com/office/drawing/2014/main" id="{C1027EB3-0FAF-2B4C-A709-712AA1976254}"/>
              </a:ext>
            </a:extLst>
          </p:cNvPr>
          <p:cNvPicPr>
            <a:picLocks noChangeAspect="1"/>
          </p:cNvPicPr>
          <p:nvPr/>
        </p:nvPicPr>
        <p:blipFill rotWithShape="1">
          <a:blip r:embed="rId3"/>
          <a:srcRect r="2465"/>
          <a:stretch/>
        </p:blipFill>
        <p:spPr>
          <a:xfrm>
            <a:off x="8452607" y="2894834"/>
            <a:ext cx="3666683" cy="3342680"/>
          </a:xfrm>
          <a:prstGeom prst="rect">
            <a:avLst/>
          </a:prstGeom>
        </p:spPr>
      </p:pic>
    </p:spTree>
    <p:extLst>
      <p:ext uri="{BB962C8B-B14F-4D97-AF65-F5344CB8AC3E}">
        <p14:creationId xmlns:p14="http://schemas.microsoft.com/office/powerpoint/2010/main" val="1295862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235EE0-FF82-A948-BC80-6824CC4E33C9}"/>
              </a:ext>
            </a:extLst>
          </p:cNvPr>
          <p:cNvSpPr>
            <a:spLocks noGrp="1"/>
          </p:cNvSpPr>
          <p:nvPr>
            <p:ph idx="1"/>
          </p:nvPr>
        </p:nvSpPr>
        <p:spPr>
          <a:xfrm>
            <a:off x="477080" y="1470992"/>
            <a:ext cx="11105321" cy="4766522"/>
          </a:xfrm>
        </p:spPr>
        <p:txBody>
          <a:bodyPr>
            <a:normAutofit/>
          </a:bodyPr>
          <a:lstStyle/>
          <a:p>
            <a:r>
              <a:rPr lang="en-US" dirty="0"/>
              <a:t>Research Thrusts:</a:t>
            </a:r>
          </a:p>
          <a:p>
            <a:pPr marL="914400" lvl="1" indent="-457200">
              <a:buFont typeface="+mj-lt"/>
              <a:buAutoNum type="arabicPeriod"/>
            </a:pPr>
            <a:r>
              <a:rPr lang="en-US" b="1" dirty="0"/>
              <a:t>Dielectric laser acceleration (DLA1): </a:t>
            </a:r>
            <a:endParaRPr lang="en-US" dirty="0"/>
          </a:p>
          <a:p>
            <a:pPr marL="1371600" lvl="2" indent="-457200">
              <a:buFont typeface="+mj-lt"/>
              <a:buAutoNum type="alphaLcParenR"/>
            </a:pPr>
            <a:r>
              <a:rPr lang="en-US" dirty="0"/>
              <a:t>Proof of principle demonstration of GeV/m acceleration in specialized structures </a:t>
            </a:r>
          </a:p>
          <a:p>
            <a:pPr marL="1371600" lvl="2" indent="-457200">
              <a:buFont typeface="+mj-lt"/>
              <a:buAutoNum type="alphaLcParenR"/>
            </a:pPr>
            <a:r>
              <a:rPr lang="en-US" dirty="0"/>
              <a:t>Key demonstrations to study beam dynamics, wakefield effects, and acceleration over centimeter-scale distances with multi-MeV energy gains. </a:t>
            </a:r>
          </a:p>
          <a:p>
            <a:pPr marL="914400" lvl="1" indent="-457200">
              <a:buFont typeface="+mj-lt"/>
              <a:buAutoNum type="arabicPeriod"/>
            </a:pPr>
            <a:r>
              <a:rPr lang="en-US" b="1" dirty="0"/>
              <a:t>Direct laser acceleration (DLA2): </a:t>
            </a:r>
            <a:r>
              <a:rPr lang="en-US" dirty="0"/>
              <a:t>Demonstration of the synergistic increase of acceleration length under the combined effect of the ATF electron beam and LWIR laser: </a:t>
            </a:r>
          </a:p>
          <a:p>
            <a:pPr marL="1371600" lvl="2" indent="-457200">
              <a:buFont typeface="+mj-lt"/>
              <a:buAutoNum type="alphaLcParenR"/>
            </a:pPr>
            <a:r>
              <a:rPr lang="en-US" dirty="0"/>
              <a:t>In single-bunch, high charge configuration, the electron beam will extend the propagation length of laser in plasma. </a:t>
            </a:r>
          </a:p>
          <a:p>
            <a:pPr marL="1371600" lvl="2" indent="-457200">
              <a:buFont typeface="+mj-lt"/>
              <a:buAutoNum type="alphaLcParenR"/>
            </a:pPr>
            <a:r>
              <a:rPr lang="en-US" dirty="0"/>
              <a:t>In two-bunch configuration, the trailing electron beam will experience higher energy gain due to the synergistic increase in acceleration length. </a:t>
            </a:r>
          </a:p>
          <a:p>
            <a:pPr lvl="1"/>
            <a:endParaRPr lang="en-US" dirty="0"/>
          </a:p>
        </p:txBody>
      </p:sp>
      <p:sp>
        <p:nvSpPr>
          <p:cNvPr id="4" name="Slide Number Placeholder 3">
            <a:extLst>
              <a:ext uri="{FF2B5EF4-FFF2-40B4-BE49-F238E27FC236}">
                <a16:creationId xmlns:a16="http://schemas.microsoft.com/office/drawing/2014/main" id="{523A4876-5B71-BE47-BDE7-21F817D6A339}"/>
              </a:ext>
            </a:extLst>
          </p:cNvPr>
          <p:cNvSpPr>
            <a:spLocks noGrp="1"/>
          </p:cNvSpPr>
          <p:nvPr>
            <p:ph type="sldNum" sz="quarter" idx="12"/>
          </p:nvPr>
        </p:nvSpPr>
        <p:spPr/>
        <p:txBody>
          <a:bodyPr/>
          <a:lstStyle/>
          <a:p>
            <a:fld id="{716D9922-87B3-6043-9531-5184EA303DC1}" type="slidenum">
              <a:rPr lang="en-US" smtClean="0"/>
              <a:t>41</a:t>
            </a:fld>
            <a:endParaRPr lang="en-US"/>
          </a:p>
        </p:txBody>
      </p:sp>
      <p:sp>
        <p:nvSpPr>
          <p:cNvPr id="5" name="Footer Placeholder 4">
            <a:extLst>
              <a:ext uri="{FF2B5EF4-FFF2-40B4-BE49-F238E27FC236}">
                <a16:creationId xmlns:a16="http://schemas.microsoft.com/office/drawing/2014/main" id="{4FEA16CB-3BFB-FC4D-A74E-FDE3075FF0F1}"/>
              </a:ext>
            </a:extLst>
          </p:cNvPr>
          <p:cNvSpPr>
            <a:spLocks noGrp="1"/>
          </p:cNvSpPr>
          <p:nvPr>
            <p:ph type="ftr" sz="quarter" idx="13"/>
          </p:nvPr>
        </p:nvSpPr>
        <p:spPr/>
        <p:txBody>
          <a:bodyPr/>
          <a:lstStyle/>
          <a:p>
            <a:r>
              <a:rPr lang="en-US" dirty="0"/>
              <a:t>2020 ATF User Meeting</a:t>
            </a:r>
          </a:p>
        </p:txBody>
      </p:sp>
      <p:sp>
        <p:nvSpPr>
          <p:cNvPr id="10" name="Title 1">
            <a:extLst>
              <a:ext uri="{FF2B5EF4-FFF2-40B4-BE49-F238E27FC236}">
                <a16:creationId xmlns:a16="http://schemas.microsoft.com/office/drawing/2014/main" id="{7F89BC33-7BB0-124D-9A31-03E82382526B}"/>
              </a:ext>
            </a:extLst>
          </p:cNvPr>
          <p:cNvSpPr>
            <a:spLocks noGrp="1"/>
          </p:cNvSpPr>
          <p:nvPr>
            <p:ph type="title"/>
          </p:nvPr>
        </p:nvSpPr>
        <p:spPr>
          <a:xfrm>
            <a:off x="477080" y="365128"/>
            <a:ext cx="11105321" cy="647244"/>
          </a:xfrm>
        </p:spPr>
        <p:txBody>
          <a:bodyPr>
            <a:noAutofit/>
          </a:bodyPr>
          <a:lstStyle/>
          <a:p>
            <a:r>
              <a:rPr lang="en-US" sz="3200" dirty="0"/>
              <a:t>C.2. Electron Acceleration Techniques Driven by the Combination of Electron Beam and LWIR Laser</a:t>
            </a:r>
            <a:br>
              <a:rPr lang="en-US" sz="3200" dirty="0"/>
            </a:br>
            <a:br>
              <a:rPr lang="en-US" sz="3200" dirty="0"/>
            </a:br>
            <a:endParaRPr lang="en-US" sz="3200" dirty="0"/>
          </a:p>
        </p:txBody>
      </p:sp>
    </p:spTree>
    <p:extLst>
      <p:ext uri="{BB962C8B-B14F-4D97-AF65-F5344CB8AC3E}">
        <p14:creationId xmlns:p14="http://schemas.microsoft.com/office/powerpoint/2010/main" val="589368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3A4876-5B71-BE47-BDE7-21F817D6A339}"/>
              </a:ext>
            </a:extLst>
          </p:cNvPr>
          <p:cNvSpPr>
            <a:spLocks noGrp="1"/>
          </p:cNvSpPr>
          <p:nvPr>
            <p:ph type="sldNum" sz="quarter" idx="12"/>
          </p:nvPr>
        </p:nvSpPr>
        <p:spPr/>
        <p:txBody>
          <a:bodyPr/>
          <a:lstStyle/>
          <a:p>
            <a:fld id="{716D9922-87B3-6043-9531-5184EA303DC1}" type="slidenum">
              <a:rPr lang="en-US" smtClean="0"/>
              <a:t>42</a:t>
            </a:fld>
            <a:endParaRPr lang="en-US"/>
          </a:p>
        </p:txBody>
      </p:sp>
      <p:sp>
        <p:nvSpPr>
          <p:cNvPr id="5" name="Footer Placeholder 4">
            <a:extLst>
              <a:ext uri="{FF2B5EF4-FFF2-40B4-BE49-F238E27FC236}">
                <a16:creationId xmlns:a16="http://schemas.microsoft.com/office/drawing/2014/main" id="{4FEA16CB-3BFB-FC4D-A74E-FDE3075FF0F1}"/>
              </a:ext>
            </a:extLst>
          </p:cNvPr>
          <p:cNvSpPr>
            <a:spLocks noGrp="1"/>
          </p:cNvSpPr>
          <p:nvPr>
            <p:ph type="ftr" sz="quarter" idx="13"/>
          </p:nvPr>
        </p:nvSpPr>
        <p:spPr/>
        <p:txBody>
          <a:bodyPr/>
          <a:lstStyle/>
          <a:p>
            <a:r>
              <a:rPr lang="en-US" dirty="0"/>
              <a:t>2020 ATF User Meeting</a:t>
            </a:r>
          </a:p>
        </p:txBody>
      </p:sp>
      <p:sp>
        <p:nvSpPr>
          <p:cNvPr id="8" name="Title 1">
            <a:extLst>
              <a:ext uri="{FF2B5EF4-FFF2-40B4-BE49-F238E27FC236}">
                <a16:creationId xmlns:a16="http://schemas.microsoft.com/office/drawing/2014/main" id="{27AA82C7-AC31-6A4F-A868-9CA2137C61D6}"/>
              </a:ext>
            </a:extLst>
          </p:cNvPr>
          <p:cNvSpPr>
            <a:spLocks noGrp="1"/>
          </p:cNvSpPr>
          <p:nvPr>
            <p:ph type="title"/>
          </p:nvPr>
        </p:nvSpPr>
        <p:spPr>
          <a:xfrm>
            <a:off x="477080" y="365128"/>
            <a:ext cx="11105321" cy="647244"/>
          </a:xfrm>
        </p:spPr>
        <p:txBody>
          <a:bodyPr>
            <a:noAutofit/>
          </a:bodyPr>
          <a:lstStyle/>
          <a:p>
            <a:r>
              <a:rPr lang="en-US" sz="3200" dirty="0"/>
              <a:t>C.2. Electron Acceleration Techniques Driven by the Combination of Electron Beam and LWIR Laser</a:t>
            </a:r>
            <a:br>
              <a:rPr lang="en-US" sz="3200" dirty="0"/>
            </a:br>
            <a:br>
              <a:rPr lang="en-US" sz="3200" dirty="0"/>
            </a:br>
            <a:endParaRPr lang="en-US" sz="3200" dirty="0"/>
          </a:p>
        </p:txBody>
      </p:sp>
      <mc:AlternateContent xmlns:mc="http://schemas.openxmlformats.org/markup-compatibility/2006">
        <mc:Choice xmlns:a14="http://schemas.microsoft.com/office/drawing/2010/main" Requires="a14">
          <p:graphicFrame>
            <p:nvGraphicFramePr>
              <p:cNvPr id="11" name="Table 10">
                <a:extLst>
                  <a:ext uri="{FF2B5EF4-FFF2-40B4-BE49-F238E27FC236}">
                    <a16:creationId xmlns:a16="http://schemas.microsoft.com/office/drawing/2014/main" id="{0BE5BAD3-CEB8-694F-AB8F-C50FF71D0844}"/>
                  </a:ext>
                </a:extLst>
              </p:cNvPr>
              <p:cNvGraphicFramePr>
                <a:graphicFrameLocks noGrp="1"/>
              </p:cNvGraphicFramePr>
              <p:nvPr>
                <p:extLst>
                  <p:ext uri="{D42A27DB-BD31-4B8C-83A1-F6EECF244321}">
                    <p14:modId xmlns:p14="http://schemas.microsoft.com/office/powerpoint/2010/main" val="1679978128"/>
                  </p:ext>
                </p:extLst>
              </p:nvPr>
            </p:nvGraphicFramePr>
            <p:xfrm>
              <a:off x="324869" y="127274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84150">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𝝈</m:t>
                                  </m:r>
                                </m:e>
                                <m:sub>
                                  <m:r>
                                    <a:rPr lang="en-US" sz="1800">
                                      <a:effectLst/>
                                    </a:rPr>
                                    <m:t>𝒛</m:t>
                                  </m:r>
                                </m:sub>
                              </m:sSub>
                              <m:r>
                                <a:rPr lang="en-US" sz="1800">
                                  <a:effectLst/>
                                </a:rPr>
                                <m:t>≪</m:t>
                              </m:r>
                              <m:sSub>
                                <m:sSubPr>
                                  <m:ctrlPr>
                                    <a:rPr lang="en-US" sz="1800">
                                      <a:effectLst/>
                                    </a:rPr>
                                  </m:ctrlPr>
                                </m:sSubPr>
                                <m:e>
                                  <m:r>
                                    <a:rPr lang="en-US" sz="1800">
                                      <a:effectLst/>
                                    </a:rPr>
                                    <m:t>𝑹</m:t>
                                  </m:r>
                                </m:e>
                                <m:sub>
                                  <m:r>
                                    <a:rPr lang="en-US" sz="1800">
                                      <a:effectLst/>
                                    </a:rPr>
                                    <m:t>𝒃</m:t>
                                  </m:r>
                                </m:sub>
                              </m:sSub>
                              <m:r>
                                <a:rPr lang="en-US" sz="1800">
                                  <a:effectLst/>
                                </a:rPr>
                                <m:t>~</m:t>
                              </m:r>
                              <m:r>
                                <a:rPr lang="en-US" sz="1800">
                                  <a:effectLst/>
                                </a:rPr>
                                <m:t>𝟏𝟎𝟎</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𝜸</m:t>
                              </m:r>
                              <m:r>
                                <a:rPr lang="en-US" sz="1800">
                                  <a:effectLst/>
                                </a:rPr>
                                <m:t>&gt;</m:t>
                              </m:r>
                            </m:oMath>
                          </a14:m>
                          <a:r>
                            <a:rPr lang="en-US" sz="1800" dirty="0">
                              <a:effectLst/>
                            </a:rPr>
                            <a:t>200: 100 MeV beam injection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𝝀</m:t>
                                  </m:r>
                                </m:e>
                                <m:sub>
                                  <m:r>
                                    <a:rPr lang="en-US" sz="1800">
                                      <a:effectLst/>
                                    </a:rPr>
                                    <m:t>𝒑</m:t>
                                  </m:r>
                                </m:sub>
                              </m:sSub>
                            </m:oMath>
                          </a14:m>
                          <a:r>
                            <a:rPr lang="en-US" sz="1800" dirty="0">
                              <a:effectLst/>
                            </a:rPr>
                            <a:t>: ultrafast electron radiography</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376499168"/>
                      </a:ext>
                    </a:extLst>
                  </a:tr>
                  <a:tr h="19304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&gt;60 MeV, </a:t>
                          </a:r>
                          <a14:m>
                            <m:oMath xmlns:m="http://schemas.openxmlformats.org/officeDocument/2006/math">
                              <m:r>
                                <m:rPr>
                                  <m:sty m:val="p"/>
                                </m:rPr>
                                <a:rPr lang="en-US" sz="1800">
                                  <a:effectLst/>
                                </a:rPr>
                                <m:t>Δ</m:t>
                              </m:r>
                              <m:r>
                                <a:rPr lang="en-US" sz="1800">
                                  <a:effectLst/>
                                </a:rPr>
                                <m:t>𝐸</m:t>
                              </m:r>
                              <m:r>
                                <a:rPr lang="en-US" sz="1800">
                                  <a:effectLst/>
                                </a:rPr>
                                <m:t>/</m:t>
                              </m:r>
                              <m:r>
                                <a:rPr lang="en-US" sz="1800">
                                  <a:effectLst/>
                                </a:rPr>
                                <m:t>𝐸</m:t>
                              </m:r>
                            </m:oMath>
                          </a14:m>
                          <a:r>
                            <a:rPr lang="en-US" sz="1800">
                              <a:effectLst/>
                            </a:rPr>
                            <a:t> &lt;1%, </a:t>
                          </a:r>
                          <a14:m>
                            <m:oMath xmlns:m="http://schemas.openxmlformats.org/officeDocument/2006/math">
                              <m:sSub>
                                <m:sSubPr>
                                  <m:ctrlPr>
                                    <a:rPr lang="en-US" sz="1800">
                                      <a:effectLst/>
                                    </a:rPr>
                                  </m:ctrlPr>
                                </m:sSubPr>
                                <m:e>
                                  <m:r>
                                    <a:rPr lang="en-US" sz="1800">
                                      <a:effectLst/>
                                    </a:rPr>
                                    <m:t>𝜎</m:t>
                                  </m:r>
                                </m:e>
                                <m:sub>
                                  <m:r>
                                    <a:rPr lang="en-US" sz="1800">
                                      <a:effectLst/>
                                    </a:rPr>
                                    <m:t>𝑟</m:t>
                                  </m:r>
                                </m:sub>
                              </m:sSub>
                            </m:oMath>
                          </a14:m>
                          <a:r>
                            <a:rPr lang="en-US" sz="1800">
                              <a:effectLst/>
                            </a:rPr>
                            <a:t>&lt;50 µm, Q&gt;250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oMath>
                          </a14:m>
                          <a:r>
                            <a:rPr lang="en-US" sz="1800">
                              <a:effectLst/>
                            </a:rPr>
                            <a:t>&lt;10 µm, bunch length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oMath>
                          </a14:m>
                          <a:r>
                            <a:rPr lang="en-US" sz="1800">
                              <a:effectLst/>
                            </a:rPr>
                            <a:t>&lt;0.2 ps</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946272380"/>
                      </a:ext>
                    </a:extLst>
                  </a:tr>
                  <a:tr h="1930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50 MeV, </a:t>
                          </a:r>
                          <a14:m>
                            <m:oMath xmlns:m="http://schemas.openxmlformats.org/officeDocument/2006/math">
                              <m:r>
                                <a:rPr lang="en-US" sz="1800">
                                  <a:effectLst/>
                                </a:rPr>
                                <m:t>𝑄</m:t>
                              </m:r>
                              <m:r>
                                <a:rPr lang="en-US" sz="1800">
                                  <a:effectLst/>
                                </a:rPr>
                                <m:t>~</m:t>
                              </m:r>
                            </m:oMath>
                          </a14:m>
                          <a:r>
                            <a:rPr lang="en-US" sz="1800">
                              <a:effectLst/>
                            </a:rPr>
                            <a:t>1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~20 </m:t>
                              </m:r>
                              <m:r>
                                <a:rPr lang="en-US" sz="1800">
                                  <a:effectLst/>
                                </a:rPr>
                                <m:t>𝑛𝑚</m:t>
                              </m:r>
                            </m:oMath>
                          </a14:m>
                          <a:r>
                            <a:rPr lang="en-US" sz="1800">
                              <a:effectLst/>
                            </a:rPr>
                            <a:t>, </a:t>
                          </a:r>
                          <a14:m>
                            <m:oMath xmlns:m="http://schemas.openxmlformats.org/officeDocument/2006/math">
                              <m:sSub>
                                <m:sSubPr>
                                  <m:ctrlPr>
                                    <a:rPr lang="en-US" sz="1800">
                                      <a:effectLst/>
                                    </a:rPr>
                                  </m:ctrlPr>
                                </m:sSubPr>
                                <m:e>
                                  <m:r>
                                    <a:rPr lang="en-US" sz="1800">
                                      <a:effectLst/>
                                    </a:rPr>
                                    <m:t>𝜎</m:t>
                                  </m:r>
                                </m:e>
                                <m:sub>
                                  <m:r>
                                    <a:rPr lang="en-US" sz="1800">
                                      <a:effectLst/>
                                    </a:rPr>
                                    <m:t>𝑟</m:t>
                                  </m:r>
                                </m:sub>
                              </m:sSub>
                              <m:r>
                                <a:rPr lang="en-US" sz="1800">
                                  <a:effectLst/>
                                </a:rPr>
                                <m:t>~5 </m:t>
                              </m:r>
                              <m:r>
                                <a:rPr lang="en-US" sz="1800">
                                  <a:effectLst/>
                                </a:rPr>
                                <m:t>𝜇</m:t>
                              </m:r>
                            </m:oMath>
                          </a14:m>
                          <a:r>
                            <a:rPr lang="en-US" sz="1800">
                              <a:effectLst/>
                            </a:rPr>
                            <a:t>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205448043"/>
                      </a:ext>
                    </a:extLst>
                  </a:tr>
                  <a:tr h="1930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m:t>
                              </m:r>
                            </m:oMath>
                          </a14:m>
                          <a:r>
                            <a:rPr lang="en-US" sz="1800">
                              <a:effectLst/>
                            </a:rPr>
                            <a:t>0.5 ps, </a:t>
                          </a:r>
                          <a14:m>
                            <m:oMath xmlns:m="http://schemas.openxmlformats.org/officeDocument/2006/math">
                              <m:r>
                                <a:rPr lang="en-US" sz="1800">
                                  <a:effectLst/>
                                </a:rPr>
                                <m:t>𝑄</m:t>
                              </m:r>
                              <m:r>
                                <a:rPr lang="en-US" sz="1800">
                                  <a:effectLst/>
                                </a:rPr>
                                <m:t>~ 1</m:t>
                              </m:r>
                            </m:oMath>
                          </a14:m>
                          <a:r>
                            <a:rPr lang="en-US" sz="1800">
                              <a:effectLst/>
                            </a:rPr>
                            <a:t>nC: Drive beam</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~30</m:t>
                              </m:r>
                            </m:oMath>
                          </a14:m>
                          <a:r>
                            <a:rPr lang="en-US" sz="1800">
                              <a:effectLst/>
                            </a:rPr>
                            <a:t> fs, </a:t>
                          </a:r>
                          <a14:m>
                            <m:oMath xmlns:m="http://schemas.openxmlformats.org/officeDocument/2006/math">
                              <m:r>
                                <a:rPr lang="en-US" sz="1800">
                                  <a:effectLst/>
                                </a:rPr>
                                <m:t>𝑄</m:t>
                              </m:r>
                              <m:r>
                                <a:rPr lang="en-US" sz="1800">
                                  <a:effectLst/>
                                </a:rPr>
                                <m:t>~ 10</m:t>
                              </m:r>
                            </m:oMath>
                          </a14:m>
                          <a:r>
                            <a:rPr lang="en-US" sz="1800">
                              <a:effectLst/>
                            </a:rPr>
                            <a:t>pC: Trailing 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281424451"/>
                      </a:ext>
                    </a:extLst>
                  </a:tr>
                  <a:tr h="19304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=1.5,</m:t>
                              </m:r>
                            </m:oMath>
                          </a14:m>
                          <a:r>
                            <a:rPr lang="en-US" sz="1800">
                              <a:effectLst/>
                            </a:rPr>
                            <a:t> Circular polarization: nonlinear ICS</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=2</m:t>
                              </m:r>
                            </m:oMath>
                          </a14:m>
                          <a:r>
                            <a:rPr lang="en-US" sz="1800">
                              <a:effectLst/>
                            </a:rPr>
                            <a:t>, linear polarization: harmonic radiation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=10</m:t>
                              </m:r>
                            </m:oMath>
                          </a14:m>
                          <a:r>
                            <a:rPr lang="en-US" sz="1800">
                              <a:effectLst/>
                            </a:rPr>
                            <a:t>, any polarization: higher order multiphoton Thomson scattering</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50-75 MeV,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 </m:t>
                              </m:r>
                              <m:r>
                                <a:rPr lang="en-US" sz="1800">
                                  <a:effectLst/>
                                </a:rPr>
                                <m:t>𝜇</m:t>
                              </m:r>
                              <m:r>
                                <a:rPr lang="en-US" sz="1800">
                                  <a:effectLst/>
                                </a:rPr>
                                <m:t>𝑚</m:t>
                              </m:r>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~10−30 </m:t>
                              </m:r>
                              <m:r>
                                <a:rPr lang="en-US" sz="1800">
                                  <a:effectLst/>
                                </a:rPr>
                                <m:t>𝜇</m:t>
                              </m:r>
                            </m:oMath>
                          </a14:m>
                          <a:r>
                            <a:rPr lang="en-US" sz="1800" dirty="0">
                              <a:effectLst/>
                            </a:rPr>
                            <a:t>m, </a:t>
                          </a:r>
                          <a14:m>
                            <m:oMath xmlns:m="http://schemas.openxmlformats.org/officeDocument/2006/math">
                              <m:r>
                                <a:rPr lang="en-US" sz="1800">
                                  <a:effectLst/>
                                </a:rPr>
                                <m:t>𝑄</m:t>
                              </m:r>
                              <m:r>
                                <a:rPr lang="en-US" sz="1800">
                                  <a:effectLst/>
                                </a:rPr>
                                <m:t>~ 300−500</m:t>
                              </m:r>
                              <m:r>
                                <a:rPr lang="en-US" sz="1800">
                                  <a:effectLst/>
                                </a:rPr>
                                <m:t>𝑝</m:t>
                              </m:r>
                            </m:oMath>
                          </a14:m>
                          <a:r>
                            <a:rPr lang="en-US" sz="1800" dirty="0">
                              <a:effectLst/>
                            </a:rPr>
                            <a:t>C, rep rate 3Hz</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888119100"/>
                      </a:ext>
                    </a:extLst>
                  </a:tr>
                </a:tbl>
              </a:graphicData>
            </a:graphic>
          </p:graphicFrame>
        </mc:Choice>
        <mc:Fallback>
          <p:graphicFrame>
            <p:nvGraphicFramePr>
              <p:cNvPr id="11" name="Table 10">
                <a:extLst>
                  <a:ext uri="{FF2B5EF4-FFF2-40B4-BE49-F238E27FC236}">
                    <a16:creationId xmlns:a16="http://schemas.microsoft.com/office/drawing/2014/main" id="{0BE5BAD3-CEB8-694F-AB8F-C50FF71D0844}"/>
                  </a:ext>
                </a:extLst>
              </p:cNvPr>
              <p:cNvGraphicFramePr>
                <a:graphicFrameLocks noGrp="1"/>
              </p:cNvGraphicFramePr>
              <p:nvPr>
                <p:extLst>
                  <p:ext uri="{D42A27DB-BD31-4B8C-83A1-F6EECF244321}">
                    <p14:modId xmlns:p14="http://schemas.microsoft.com/office/powerpoint/2010/main" val="1679978128"/>
                  </p:ext>
                </p:extLst>
              </p:nvPr>
            </p:nvGraphicFramePr>
            <p:xfrm>
              <a:off x="324869" y="127274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121918">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671" t="-31818" r="-658" b="-331818"/>
                          </a:stretch>
                        </a:blipFill>
                      </a:tcPr>
                    </a:tc>
                    <a:extLst>
                      <a:ext uri="{0D108BD9-81ED-4DB2-BD59-A6C34878D82A}">
                        <a16:rowId xmlns:a16="http://schemas.microsoft.com/office/drawing/2014/main" val="3376499168"/>
                      </a:ext>
                    </a:extLst>
                  </a:tr>
                  <a:tr h="82296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671" t="-178462" r="-658" b="-349231"/>
                          </a:stretch>
                        </a:blipFill>
                      </a:tcPr>
                    </a:tc>
                    <a:extLst>
                      <a:ext uri="{0D108BD9-81ED-4DB2-BD59-A6C34878D82A}">
                        <a16:rowId xmlns:a16="http://schemas.microsoft.com/office/drawing/2014/main" val="2946272380"/>
                      </a:ext>
                    </a:extLst>
                  </a:tr>
                  <a:tr h="5486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671" t="-420930" r="-658" b="-427907"/>
                          </a:stretch>
                        </a:blipFill>
                      </a:tcPr>
                    </a:tc>
                    <a:extLst>
                      <a:ext uri="{0D108BD9-81ED-4DB2-BD59-A6C34878D82A}">
                        <a16:rowId xmlns:a16="http://schemas.microsoft.com/office/drawing/2014/main" val="1205448043"/>
                      </a:ext>
                    </a:extLst>
                  </a:tr>
                  <a:tr h="5486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199671" t="-520930" r="-658" b="-327907"/>
                          </a:stretch>
                        </a:blipFill>
                      </a:tcPr>
                    </a:tc>
                    <a:extLst>
                      <a:ext uri="{0D108BD9-81ED-4DB2-BD59-A6C34878D82A}">
                        <a16:rowId xmlns:a16="http://schemas.microsoft.com/office/drawing/2014/main" val="2281424451"/>
                      </a:ext>
                    </a:extLst>
                  </a:tr>
                  <a:tr h="164592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83384" t="-205385" r="-92447" b="-8462"/>
                          </a:stretch>
                        </a:blipFill>
                      </a:tcPr>
                    </a:tc>
                    <a:tc>
                      <a:txBody>
                        <a:bodyPr/>
                        <a:lstStyle/>
                        <a:p>
                          <a:endParaRPr lang="en-US"/>
                        </a:p>
                      </a:txBody>
                      <a:tcPr marL="68580" marR="68580" marT="0" marB="0">
                        <a:blipFill>
                          <a:blip r:embed="rId3"/>
                          <a:stretch>
                            <a:fillRect l="-199671" t="-205385" r="-658" b="-8462"/>
                          </a:stretch>
                        </a:blipFill>
                      </a:tcPr>
                    </a:tc>
                    <a:extLst>
                      <a:ext uri="{0D108BD9-81ED-4DB2-BD59-A6C34878D82A}">
                        <a16:rowId xmlns:a16="http://schemas.microsoft.com/office/drawing/2014/main" val="1888119100"/>
                      </a:ext>
                    </a:extLst>
                  </a:tr>
                </a:tbl>
              </a:graphicData>
            </a:graphic>
          </p:graphicFrame>
        </mc:Fallback>
      </mc:AlternateContent>
      <p:sp>
        <p:nvSpPr>
          <p:cNvPr id="12" name="Rectangle 11">
            <a:extLst>
              <a:ext uri="{FF2B5EF4-FFF2-40B4-BE49-F238E27FC236}">
                <a16:creationId xmlns:a16="http://schemas.microsoft.com/office/drawing/2014/main" id="{F9EDFDD3-BC95-8A40-A9EE-D419BF01CAF3}"/>
              </a:ext>
            </a:extLst>
          </p:cNvPr>
          <p:cNvSpPr/>
          <p:nvPr/>
        </p:nvSpPr>
        <p:spPr>
          <a:xfrm>
            <a:off x="324868" y="3538330"/>
            <a:ext cx="11542261" cy="1056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623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34B1-3C0E-504B-AA76-E721865EE47E}"/>
              </a:ext>
            </a:extLst>
          </p:cNvPr>
          <p:cNvSpPr>
            <a:spLocks noGrp="1"/>
          </p:cNvSpPr>
          <p:nvPr>
            <p:ph type="title"/>
          </p:nvPr>
        </p:nvSpPr>
        <p:spPr/>
        <p:txBody>
          <a:bodyPr/>
          <a:lstStyle/>
          <a:p>
            <a:r>
              <a:rPr lang="en-US" dirty="0"/>
              <a:t>C.3. Radiation Generation</a:t>
            </a:r>
          </a:p>
        </p:txBody>
      </p:sp>
      <p:sp>
        <p:nvSpPr>
          <p:cNvPr id="3" name="Content Placeholder 2">
            <a:extLst>
              <a:ext uri="{FF2B5EF4-FFF2-40B4-BE49-F238E27FC236}">
                <a16:creationId xmlns:a16="http://schemas.microsoft.com/office/drawing/2014/main" id="{237CE20E-74B7-A24E-AFA3-5B549C596BFF}"/>
              </a:ext>
            </a:extLst>
          </p:cNvPr>
          <p:cNvSpPr>
            <a:spLocks noGrp="1"/>
          </p:cNvSpPr>
          <p:nvPr>
            <p:ph idx="1"/>
          </p:nvPr>
        </p:nvSpPr>
        <p:spPr>
          <a:xfrm>
            <a:off x="477080" y="1077686"/>
            <a:ext cx="11105321" cy="5259106"/>
          </a:xfrm>
        </p:spPr>
        <p:txBody>
          <a:bodyPr>
            <a:normAutofit fontScale="70000" lnSpcReduction="20000"/>
          </a:bodyPr>
          <a:lstStyle/>
          <a:p>
            <a:r>
              <a:rPr lang="en-US" dirty="0"/>
              <a:t>Generating short, intense x-rays is one of the primary applications of particle accelerators </a:t>
            </a:r>
          </a:p>
          <a:p>
            <a:r>
              <a:rPr lang="en-US" dirty="0"/>
              <a:t>This requires the transverse oscillation of electrons, which here is provided by an intense LWIR laser pulse. This coupling can occur either in vacuum (Inverse Compton Scattering, ICS) or in the presence of a plasma wave (Direct Laser Acceleration, DLA2). </a:t>
            </a:r>
          </a:p>
          <a:p>
            <a:r>
              <a:rPr lang="en-US" dirty="0"/>
              <a:t>ATF Advantages (ICS): </a:t>
            </a:r>
          </a:p>
          <a:p>
            <a:pPr lvl="1"/>
            <a:r>
              <a:rPr lang="en-US" dirty="0"/>
              <a:t>LWIR laser at ATF enables the study of ICS in unique regimes: nonlinear/narrowband ICS sources with high photon flux, which enables studies such as nuclear resonance experiments for eventual gamma-ray applications in the emergent nuclear photonics community </a:t>
            </a:r>
          </a:p>
          <a:p>
            <a:pPr lvl="1"/>
            <a:r>
              <a:rPr lang="en-US" dirty="0"/>
              <a:t>A dedicated, tunable, high quality electron beam source such as the one provided by ATF is another great advantage because it increases the flexibility of the experimental parameter space, which allows for the exploration of novel methods such as polarized x-ray generation </a:t>
            </a:r>
          </a:p>
          <a:p>
            <a:pPr lvl="1"/>
            <a:r>
              <a:rPr lang="en-US" dirty="0"/>
              <a:t>The presence of two high power laser sources at different wavelengths at ATF (1</a:t>
            </a:r>
            <a:r>
              <a:rPr lang="el-GR" dirty="0"/>
              <a:t>μ</a:t>
            </a:r>
            <a:r>
              <a:rPr lang="en-US" dirty="0"/>
              <a:t>m and 10</a:t>
            </a:r>
            <a:r>
              <a:rPr lang="el-GR" dirty="0"/>
              <a:t>μ</a:t>
            </a:r>
            <a:r>
              <a:rPr lang="en-US" dirty="0"/>
              <a:t>m), allows for novel hybrid schemes to investigate bi-harmonic energy production and modulation of ICS x-ray pulses at the sub-femtosecond scale. </a:t>
            </a:r>
          </a:p>
          <a:p>
            <a:pPr lvl="1"/>
            <a:r>
              <a:rPr lang="en-US" dirty="0"/>
              <a:t>Generating an x-ray bunch-train from the recirculation of the laser and multiple interaction with the electron beam: a unique capability enabled by ATF’s independent control over laser and electron beam source, which enables control over the bandwidth of the radiation. </a:t>
            </a:r>
          </a:p>
          <a:p>
            <a:r>
              <a:rPr lang="en-US" dirty="0"/>
              <a:t>ATF Advantages (DLA): </a:t>
            </a:r>
          </a:p>
          <a:p>
            <a:pPr lvl="1"/>
            <a:r>
              <a:rPr lang="en-US" dirty="0"/>
              <a:t>Electrons have a larger transverse momentum and a higher radius of oscillation compared to oscillating in a small bubble generated by NIR laser. This is expected to significantly increase the gamma-ray yield of electrons in the plasma. </a:t>
            </a:r>
          </a:p>
          <a:p>
            <a:pPr lvl="1"/>
            <a:r>
              <a:rPr lang="en-US" dirty="0"/>
              <a:t>Off- axis external injection enables whole beam betatron oscillations of the bunch, and the eventual demonstration of an ion channel laser. </a:t>
            </a:r>
          </a:p>
          <a:p>
            <a:pPr lvl="1"/>
            <a:endParaRPr lang="en-US" dirty="0"/>
          </a:p>
        </p:txBody>
      </p:sp>
      <p:sp>
        <p:nvSpPr>
          <p:cNvPr id="4" name="Slide Number Placeholder 3">
            <a:extLst>
              <a:ext uri="{FF2B5EF4-FFF2-40B4-BE49-F238E27FC236}">
                <a16:creationId xmlns:a16="http://schemas.microsoft.com/office/drawing/2014/main" id="{EAB40531-85E5-3143-83CF-BB44780C74C0}"/>
              </a:ext>
            </a:extLst>
          </p:cNvPr>
          <p:cNvSpPr>
            <a:spLocks noGrp="1"/>
          </p:cNvSpPr>
          <p:nvPr>
            <p:ph type="sldNum" sz="quarter" idx="12"/>
          </p:nvPr>
        </p:nvSpPr>
        <p:spPr/>
        <p:txBody>
          <a:bodyPr/>
          <a:lstStyle/>
          <a:p>
            <a:fld id="{716D9922-87B3-6043-9531-5184EA303DC1}" type="slidenum">
              <a:rPr lang="en-US" smtClean="0"/>
              <a:t>43</a:t>
            </a:fld>
            <a:endParaRPr lang="en-US"/>
          </a:p>
        </p:txBody>
      </p:sp>
      <p:sp>
        <p:nvSpPr>
          <p:cNvPr id="5" name="Footer Placeholder 4">
            <a:extLst>
              <a:ext uri="{FF2B5EF4-FFF2-40B4-BE49-F238E27FC236}">
                <a16:creationId xmlns:a16="http://schemas.microsoft.com/office/drawing/2014/main" id="{F8A3C4B2-03C8-6246-8E87-CBA16BA9AF9C}"/>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673583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6005-9ED2-434D-8A31-F0E024869C3C}"/>
              </a:ext>
            </a:extLst>
          </p:cNvPr>
          <p:cNvSpPr>
            <a:spLocks noGrp="1"/>
          </p:cNvSpPr>
          <p:nvPr>
            <p:ph type="title"/>
          </p:nvPr>
        </p:nvSpPr>
        <p:spPr/>
        <p:txBody>
          <a:bodyPr/>
          <a:lstStyle/>
          <a:p>
            <a:r>
              <a:rPr lang="en-US" dirty="0"/>
              <a:t>C.3. Radiation Generation</a:t>
            </a:r>
          </a:p>
        </p:txBody>
      </p:sp>
      <p:sp>
        <p:nvSpPr>
          <p:cNvPr id="3" name="Content Placeholder 2">
            <a:extLst>
              <a:ext uri="{FF2B5EF4-FFF2-40B4-BE49-F238E27FC236}">
                <a16:creationId xmlns:a16="http://schemas.microsoft.com/office/drawing/2014/main" id="{6B3F5CED-4C7A-1B42-89F9-95BB123BF2A3}"/>
              </a:ext>
            </a:extLst>
          </p:cNvPr>
          <p:cNvSpPr>
            <a:spLocks noGrp="1"/>
          </p:cNvSpPr>
          <p:nvPr>
            <p:ph idx="1"/>
          </p:nvPr>
        </p:nvSpPr>
        <p:spPr/>
        <p:txBody>
          <a:bodyPr>
            <a:normAutofit/>
          </a:bodyPr>
          <a:lstStyle/>
          <a:p>
            <a:r>
              <a:rPr lang="en-US" b="1" dirty="0"/>
              <a:t>Research Thrusts:</a:t>
            </a:r>
          </a:p>
          <a:p>
            <a:pPr marL="971550" lvl="1" indent="-514350">
              <a:buFont typeface="+mj-lt"/>
              <a:buAutoNum type="arabicPeriod"/>
            </a:pPr>
            <a:r>
              <a:rPr lang="en-US" b="1" dirty="0"/>
              <a:t>Developing ICS sources in novel regimes </a:t>
            </a:r>
          </a:p>
          <a:p>
            <a:pPr marL="1428750" lvl="2" indent="-514350">
              <a:buFont typeface="+mj-lt"/>
              <a:buAutoNum type="alphaLcParenR"/>
            </a:pPr>
            <a:r>
              <a:rPr lang="en-US" dirty="0"/>
              <a:t>Developing high flux ICS spectral radiation on a single shot basis</a:t>
            </a:r>
          </a:p>
          <a:p>
            <a:pPr marL="1428750" lvl="2" indent="-514350">
              <a:buFont typeface="+mj-lt"/>
              <a:buAutoNum type="alphaLcParenR"/>
            </a:pPr>
            <a:r>
              <a:rPr lang="en-US" dirty="0"/>
              <a:t>Bi-harmonic (dual wavelength mixing) ICS Experiment, using the NIR lasers (</a:t>
            </a:r>
            <a:r>
              <a:rPr lang="en-US" dirty="0" err="1"/>
              <a:t>Nd:YAG</a:t>
            </a:r>
            <a:r>
              <a:rPr lang="en-US" dirty="0"/>
              <a:t>/</a:t>
            </a:r>
            <a:r>
              <a:rPr lang="en-US" dirty="0" err="1"/>
              <a:t>Ti:S</a:t>
            </a:r>
            <a:r>
              <a:rPr lang="en-US" dirty="0"/>
              <a:t> lasers) in conjunction with the multi-TW CO2 laser </a:t>
            </a:r>
          </a:p>
          <a:p>
            <a:pPr marL="1428750" lvl="2" indent="-514350">
              <a:buFont typeface="+mj-lt"/>
              <a:buAutoNum type="alphaLcParenR"/>
            </a:pPr>
            <a:r>
              <a:rPr lang="en-US" dirty="0"/>
              <a:t>Linear ICS Source &lt;100 keV for certain medical applications and hard x-ray optics development </a:t>
            </a:r>
          </a:p>
          <a:p>
            <a:pPr marL="1428750" lvl="2" indent="-514350">
              <a:buFont typeface="+mj-lt"/>
              <a:buAutoNum type="alphaLcParenR"/>
            </a:pPr>
            <a:r>
              <a:rPr lang="en-US" dirty="0"/>
              <a:t>The combination of an ICS source driven by an inverse free-electron laser accelerator enables an all-optical system for high average flux photons. </a:t>
            </a:r>
          </a:p>
          <a:p>
            <a:pPr marL="971550" lvl="1" indent="-514350">
              <a:buFont typeface="+mj-lt"/>
              <a:buAutoNum type="arabicPeriod"/>
            </a:pPr>
            <a:r>
              <a:rPr lang="en-US" b="1" dirty="0"/>
              <a:t>Investigating the radiation generated from LWFA </a:t>
            </a:r>
            <a:endParaRPr lang="en-US" dirty="0"/>
          </a:p>
          <a:p>
            <a:pPr marL="1428750" lvl="2" indent="-514350">
              <a:buFont typeface="+mj-lt"/>
              <a:buAutoNum type="alphaLcParenR"/>
            </a:pPr>
            <a:r>
              <a:rPr lang="en-US" dirty="0"/>
              <a:t>Injecting the electron beam longitudinally in the SM-LWFA and investigating the resulting radiation </a:t>
            </a:r>
          </a:p>
          <a:p>
            <a:pPr marL="1428750" lvl="2" indent="-514350">
              <a:buFont typeface="+mj-lt"/>
              <a:buAutoNum type="alphaLcParenR"/>
            </a:pPr>
            <a:r>
              <a:rPr lang="en-US" dirty="0"/>
              <a:t>Characterizing the betatron radiation from an injected electron in an LWFA driven in the blowout regime </a:t>
            </a:r>
          </a:p>
          <a:p>
            <a:pPr marL="1428750" lvl="2" indent="-514350">
              <a:buFont typeface="+mj-lt"/>
              <a:buAutoNum type="alphaLcParenR"/>
            </a:pPr>
            <a:r>
              <a:rPr lang="en-US" dirty="0"/>
              <a:t>Exploring novel radiation mechanisms such as ion channel laser. </a:t>
            </a:r>
          </a:p>
        </p:txBody>
      </p:sp>
      <p:sp>
        <p:nvSpPr>
          <p:cNvPr id="4" name="Slide Number Placeholder 3">
            <a:extLst>
              <a:ext uri="{FF2B5EF4-FFF2-40B4-BE49-F238E27FC236}">
                <a16:creationId xmlns:a16="http://schemas.microsoft.com/office/drawing/2014/main" id="{CEE6DBFA-9573-9049-84F6-A8548755850A}"/>
              </a:ext>
            </a:extLst>
          </p:cNvPr>
          <p:cNvSpPr>
            <a:spLocks noGrp="1"/>
          </p:cNvSpPr>
          <p:nvPr>
            <p:ph type="sldNum" sz="quarter" idx="12"/>
          </p:nvPr>
        </p:nvSpPr>
        <p:spPr/>
        <p:txBody>
          <a:bodyPr/>
          <a:lstStyle/>
          <a:p>
            <a:fld id="{716D9922-87B3-6043-9531-5184EA303DC1}" type="slidenum">
              <a:rPr lang="en-US" smtClean="0"/>
              <a:t>44</a:t>
            </a:fld>
            <a:endParaRPr lang="en-US"/>
          </a:p>
        </p:txBody>
      </p:sp>
      <p:sp>
        <p:nvSpPr>
          <p:cNvPr id="5" name="Footer Placeholder 4">
            <a:extLst>
              <a:ext uri="{FF2B5EF4-FFF2-40B4-BE49-F238E27FC236}">
                <a16:creationId xmlns:a16="http://schemas.microsoft.com/office/drawing/2014/main" id="{DFE18AC7-8AA8-F940-8CB2-D5280F1F3993}"/>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4060408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1DEC-60F4-FA4B-8301-5F90C1A446DA}"/>
              </a:ext>
            </a:extLst>
          </p:cNvPr>
          <p:cNvSpPr>
            <a:spLocks noGrp="1"/>
          </p:cNvSpPr>
          <p:nvPr>
            <p:ph type="title"/>
          </p:nvPr>
        </p:nvSpPr>
        <p:spPr/>
        <p:txBody>
          <a:bodyPr/>
          <a:lstStyle/>
          <a:p>
            <a:r>
              <a:rPr lang="en-US" dirty="0"/>
              <a:t>C.3. Radiation Generation</a:t>
            </a:r>
          </a:p>
        </p:txBody>
      </p:sp>
      <p:sp>
        <p:nvSpPr>
          <p:cNvPr id="4" name="Slide Number Placeholder 3">
            <a:extLst>
              <a:ext uri="{FF2B5EF4-FFF2-40B4-BE49-F238E27FC236}">
                <a16:creationId xmlns:a16="http://schemas.microsoft.com/office/drawing/2014/main" id="{FFCAA9BB-D152-B749-8B43-3E2E39F0A10C}"/>
              </a:ext>
            </a:extLst>
          </p:cNvPr>
          <p:cNvSpPr>
            <a:spLocks noGrp="1"/>
          </p:cNvSpPr>
          <p:nvPr>
            <p:ph type="sldNum" sz="quarter" idx="12"/>
          </p:nvPr>
        </p:nvSpPr>
        <p:spPr/>
        <p:txBody>
          <a:bodyPr/>
          <a:lstStyle/>
          <a:p>
            <a:fld id="{716D9922-87B3-6043-9531-5184EA303DC1}" type="slidenum">
              <a:rPr lang="en-US" smtClean="0"/>
              <a:t>45</a:t>
            </a:fld>
            <a:endParaRPr lang="en-US"/>
          </a:p>
        </p:txBody>
      </p:sp>
      <p:sp>
        <p:nvSpPr>
          <p:cNvPr id="5" name="Footer Placeholder 4">
            <a:extLst>
              <a:ext uri="{FF2B5EF4-FFF2-40B4-BE49-F238E27FC236}">
                <a16:creationId xmlns:a16="http://schemas.microsoft.com/office/drawing/2014/main" id="{DD608F5C-78A3-9C46-8C6E-757030E35B87}"/>
              </a:ext>
            </a:extLst>
          </p:cNvPr>
          <p:cNvSpPr>
            <a:spLocks noGrp="1"/>
          </p:cNvSpPr>
          <p:nvPr>
            <p:ph type="ftr" sz="quarter" idx="13"/>
          </p:nvPr>
        </p:nvSpPr>
        <p:spPr/>
        <p:txBody>
          <a:bodyPr/>
          <a:lstStyle/>
          <a:p>
            <a:r>
              <a:rPr lang="en-US"/>
              <a:t>2020 ATF User Meeting</a:t>
            </a:r>
            <a:endParaRPr lang="en-US" dirty="0"/>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6BD6431F-A18C-4D40-9773-DDD17EB84B30}"/>
                  </a:ext>
                </a:extLst>
              </p:cNvPr>
              <p:cNvGraphicFramePr>
                <a:graphicFrameLocks noGrp="1"/>
              </p:cNvGraphicFramePr>
              <p:nvPr>
                <p:extLst>
                  <p:ext uri="{D42A27DB-BD31-4B8C-83A1-F6EECF244321}">
                    <p14:modId xmlns:p14="http://schemas.microsoft.com/office/powerpoint/2010/main" val="4172425359"/>
                  </p:ext>
                </p:extLst>
              </p:nvPr>
            </p:nvGraphicFramePr>
            <p:xfrm>
              <a:off x="324869" y="127274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84150">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𝝈</m:t>
                                  </m:r>
                                </m:e>
                                <m:sub>
                                  <m:r>
                                    <a:rPr lang="en-US" sz="1800">
                                      <a:effectLst/>
                                    </a:rPr>
                                    <m:t>𝒛</m:t>
                                  </m:r>
                                </m:sub>
                              </m:sSub>
                              <m:r>
                                <a:rPr lang="en-US" sz="1800">
                                  <a:effectLst/>
                                </a:rPr>
                                <m:t>≪</m:t>
                              </m:r>
                              <m:sSub>
                                <m:sSubPr>
                                  <m:ctrlPr>
                                    <a:rPr lang="en-US" sz="1800">
                                      <a:effectLst/>
                                    </a:rPr>
                                  </m:ctrlPr>
                                </m:sSubPr>
                                <m:e>
                                  <m:r>
                                    <a:rPr lang="en-US" sz="1800">
                                      <a:effectLst/>
                                    </a:rPr>
                                    <m:t>𝑹</m:t>
                                  </m:r>
                                </m:e>
                                <m:sub>
                                  <m:r>
                                    <a:rPr lang="en-US" sz="1800">
                                      <a:effectLst/>
                                    </a:rPr>
                                    <m:t>𝒃</m:t>
                                  </m:r>
                                </m:sub>
                              </m:sSub>
                              <m:r>
                                <a:rPr lang="en-US" sz="1800">
                                  <a:effectLst/>
                                </a:rPr>
                                <m:t>~</m:t>
                              </m:r>
                              <m:r>
                                <a:rPr lang="en-US" sz="1800">
                                  <a:effectLst/>
                                </a:rPr>
                                <m:t>𝟏𝟎𝟎</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𝜸</m:t>
                              </m:r>
                              <m:r>
                                <a:rPr lang="en-US" sz="1800">
                                  <a:effectLst/>
                                </a:rPr>
                                <m:t>&gt;</m:t>
                              </m:r>
                            </m:oMath>
                          </a14:m>
                          <a:r>
                            <a:rPr lang="en-US" sz="1800" dirty="0">
                              <a:effectLst/>
                            </a:rPr>
                            <a:t>200: 100 MeV beam injection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𝝀</m:t>
                                  </m:r>
                                </m:e>
                                <m:sub>
                                  <m:r>
                                    <a:rPr lang="en-US" sz="1800">
                                      <a:effectLst/>
                                    </a:rPr>
                                    <m:t>𝒑</m:t>
                                  </m:r>
                                </m:sub>
                              </m:sSub>
                            </m:oMath>
                          </a14:m>
                          <a:r>
                            <a:rPr lang="en-US" sz="1800" dirty="0">
                              <a:effectLst/>
                            </a:rPr>
                            <a:t>: ultrafast electron radiography</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376499168"/>
                      </a:ext>
                    </a:extLst>
                  </a:tr>
                  <a:tr h="19304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&gt;60 MeV, </a:t>
                          </a:r>
                          <a14:m>
                            <m:oMath xmlns:m="http://schemas.openxmlformats.org/officeDocument/2006/math">
                              <m:r>
                                <m:rPr>
                                  <m:sty m:val="p"/>
                                </m:rPr>
                                <a:rPr lang="en-US" sz="1800">
                                  <a:effectLst/>
                                </a:rPr>
                                <m:t>Δ</m:t>
                              </m:r>
                              <m:r>
                                <a:rPr lang="en-US" sz="1800">
                                  <a:effectLst/>
                                </a:rPr>
                                <m:t>𝐸</m:t>
                              </m:r>
                              <m:r>
                                <a:rPr lang="en-US" sz="1800">
                                  <a:effectLst/>
                                </a:rPr>
                                <m:t>/</m:t>
                              </m:r>
                              <m:r>
                                <a:rPr lang="en-US" sz="1800">
                                  <a:effectLst/>
                                </a:rPr>
                                <m:t>𝐸</m:t>
                              </m:r>
                            </m:oMath>
                          </a14:m>
                          <a:r>
                            <a:rPr lang="en-US" sz="1800">
                              <a:effectLst/>
                            </a:rPr>
                            <a:t> &lt;1%, </a:t>
                          </a:r>
                          <a14:m>
                            <m:oMath xmlns:m="http://schemas.openxmlformats.org/officeDocument/2006/math">
                              <m:sSub>
                                <m:sSubPr>
                                  <m:ctrlPr>
                                    <a:rPr lang="en-US" sz="1800">
                                      <a:effectLst/>
                                    </a:rPr>
                                  </m:ctrlPr>
                                </m:sSubPr>
                                <m:e>
                                  <m:r>
                                    <a:rPr lang="en-US" sz="1800">
                                      <a:effectLst/>
                                    </a:rPr>
                                    <m:t>𝜎</m:t>
                                  </m:r>
                                </m:e>
                                <m:sub>
                                  <m:r>
                                    <a:rPr lang="en-US" sz="1800">
                                      <a:effectLst/>
                                    </a:rPr>
                                    <m:t>𝑟</m:t>
                                  </m:r>
                                </m:sub>
                              </m:sSub>
                            </m:oMath>
                          </a14:m>
                          <a:r>
                            <a:rPr lang="en-US" sz="1800">
                              <a:effectLst/>
                            </a:rPr>
                            <a:t>&lt;50 µm, Q&gt;250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oMath>
                          </a14:m>
                          <a:r>
                            <a:rPr lang="en-US" sz="1800">
                              <a:effectLst/>
                            </a:rPr>
                            <a:t>&lt;10 µm, bunch length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oMath>
                          </a14:m>
                          <a:r>
                            <a:rPr lang="en-US" sz="1800">
                              <a:effectLst/>
                            </a:rPr>
                            <a:t>&lt;0.2 ps</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946272380"/>
                      </a:ext>
                    </a:extLst>
                  </a:tr>
                  <a:tr h="1930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50 MeV, </a:t>
                          </a:r>
                          <a14:m>
                            <m:oMath xmlns:m="http://schemas.openxmlformats.org/officeDocument/2006/math">
                              <m:r>
                                <a:rPr lang="en-US" sz="1800">
                                  <a:effectLst/>
                                </a:rPr>
                                <m:t>𝑄</m:t>
                              </m:r>
                              <m:r>
                                <a:rPr lang="en-US" sz="1800">
                                  <a:effectLst/>
                                </a:rPr>
                                <m:t>~</m:t>
                              </m:r>
                            </m:oMath>
                          </a14:m>
                          <a:r>
                            <a:rPr lang="en-US" sz="1800">
                              <a:effectLst/>
                            </a:rPr>
                            <a:t>1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~20 </m:t>
                              </m:r>
                              <m:r>
                                <a:rPr lang="en-US" sz="1800">
                                  <a:effectLst/>
                                </a:rPr>
                                <m:t>𝑛𝑚</m:t>
                              </m:r>
                            </m:oMath>
                          </a14:m>
                          <a:r>
                            <a:rPr lang="en-US" sz="1800">
                              <a:effectLst/>
                            </a:rPr>
                            <a:t>, </a:t>
                          </a:r>
                          <a14:m>
                            <m:oMath xmlns:m="http://schemas.openxmlformats.org/officeDocument/2006/math">
                              <m:sSub>
                                <m:sSubPr>
                                  <m:ctrlPr>
                                    <a:rPr lang="en-US" sz="1800">
                                      <a:effectLst/>
                                    </a:rPr>
                                  </m:ctrlPr>
                                </m:sSubPr>
                                <m:e>
                                  <m:r>
                                    <a:rPr lang="en-US" sz="1800">
                                      <a:effectLst/>
                                    </a:rPr>
                                    <m:t>𝜎</m:t>
                                  </m:r>
                                </m:e>
                                <m:sub>
                                  <m:r>
                                    <a:rPr lang="en-US" sz="1800">
                                      <a:effectLst/>
                                    </a:rPr>
                                    <m:t>𝑟</m:t>
                                  </m:r>
                                </m:sub>
                              </m:sSub>
                              <m:r>
                                <a:rPr lang="en-US" sz="1800">
                                  <a:effectLst/>
                                </a:rPr>
                                <m:t>~5 </m:t>
                              </m:r>
                              <m:r>
                                <a:rPr lang="en-US" sz="1800">
                                  <a:effectLst/>
                                </a:rPr>
                                <m:t>𝜇</m:t>
                              </m:r>
                            </m:oMath>
                          </a14:m>
                          <a:r>
                            <a:rPr lang="en-US" sz="1800">
                              <a:effectLst/>
                            </a:rPr>
                            <a:t>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205448043"/>
                      </a:ext>
                    </a:extLst>
                  </a:tr>
                  <a:tr h="1930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m:t>
                              </m:r>
                            </m:oMath>
                          </a14:m>
                          <a:r>
                            <a:rPr lang="en-US" sz="1800">
                              <a:effectLst/>
                            </a:rPr>
                            <a:t>0.5 ps, </a:t>
                          </a:r>
                          <a14:m>
                            <m:oMath xmlns:m="http://schemas.openxmlformats.org/officeDocument/2006/math">
                              <m:r>
                                <a:rPr lang="en-US" sz="1800">
                                  <a:effectLst/>
                                </a:rPr>
                                <m:t>𝑄</m:t>
                              </m:r>
                              <m:r>
                                <a:rPr lang="en-US" sz="1800">
                                  <a:effectLst/>
                                </a:rPr>
                                <m:t>~ 1</m:t>
                              </m:r>
                            </m:oMath>
                          </a14:m>
                          <a:r>
                            <a:rPr lang="en-US" sz="1800">
                              <a:effectLst/>
                            </a:rPr>
                            <a:t>nC: Drive beam</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~30</m:t>
                              </m:r>
                            </m:oMath>
                          </a14:m>
                          <a:r>
                            <a:rPr lang="en-US" sz="1800">
                              <a:effectLst/>
                            </a:rPr>
                            <a:t> fs, </a:t>
                          </a:r>
                          <a14:m>
                            <m:oMath xmlns:m="http://schemas.openxmlformats.org/officeDocument/2006/math">
                              <m:r>
                                <a:rPr lang="en-US" sz="1800">
                                  <a:effectLst/>
                                </a:rPr>
                                <m:t>𝑄</m:t>
                              </m:r>
                              <m:r>
                                <a:rPr lang="en-US" sz="1800">
                                  <a:effectLst/>
                                </a:rPr>
                                <m:t>~ 10</m:t>
                              </m:r>
                            </m:oMath>
                          </a14:m>
                          <a:r>
                            <a:rPr lang="en-US" sz="1800">
                              <a:effectLst/>
                            </a:rPr>
                            <a:t>pC: Trailing 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281424451"/>
                      </a:ext>
                    </a:extLst>
                  </a:tr>
                  <a:tr h="19304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=1.5,</m:t>
                              </m:r>
                            </m:oMath>
                          </a14:m>
                          <a:r>
                            <a:rPr lang="en-US" sz="1800">
                              <a:effectLst/>
                            </a:rPr>
                            <a:t> Circular polarization: nonlinear ICS</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=2</m:t>
                              </m:r>
                            </m:oMath>
                          </a14:m>
                          <a:r>
                            <a:rPr lang="en-US" sz="1800">
                              <a:effectLst/>
                            </a:rPr>
                            <a:t>, linear polarization: harmonic radiation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=10</m:t>
                              </m:r>
                            </m:oMath>
                          </a14:m>
                          <a:r>
                            <a:rPr lang="en-US" sz="1800">
                              <a:effectLst/>
                            </a:rPr>
                            <a:t>, any polarization: higher order multiphoton Thomson scattering</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50-75 MeV,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 </m:t>
                              </m:r>
                              <m:r>
                                <a:rPr lang="en-US" sz="1800">
                                  <a:effectLst/>
                                </a:rPr>
                                <m:t>𝜇</m:t>
                              </m:r>
                              <m:r>
                                <a:rPr lang="en-US" sz="1800">
                                  <a:effectLst/>
                                </a:rPr>
                                <m:t>𝑚</m:t>
                              </m:r>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~10−30 </m:t>
                              </m:r>
                              <m:r>
                                <a:rPr lang="en-US" sz="1800">
                                  <a:effectLst/>
                                </a:rPr>
                                <m:t>𝜇</m:t>
                              </m:r>
                            </m:oMath>
                          </a14:m>
                          <a:r>
                            <a:rPr lang="en-US" sz="1800" dirty="0">
                              <a:effectLst/>
                            </a:rPr>
                            <a:t>m, </a:t>
                          </a:r>
                          <a14:m>
                            <m:oMath xmlns:m="http://schemas.openxmlformats.org/officeDocument/2006/math">
                              <m:r>
                                <a:rPr lang="en-US" sz="1800">
                                  <a:effectLst/>
                                </a:rPr>
                                <m:t>𝑄</m:t>
                              </m:r>
                              <m:r>
                                <a:rPr lang="en-US" sz="1800">
                                  <a:effectLst/>
                                </a:rPr>
                                <m:t>~ 300−500</m:t>
                              </m:r>
                              <m:r>
                                <a:rPr lang="en-US" sz="1800">
                                  <a:effectLst/>
                                </a:rPr>
                                <m:t>𝑝</m:t>
                              </m:r>
                            </m:oMath>
                          </a14:m>
                          <a:r>
                            <a:rPr lang="en-US" sz="1800" dirty="0">
                              <a:effectLst/>
                            </a:rPr>
                            <a:t>C, rep rate 3Hz</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888119100"/>
                      </a:ext>
                    </a:extLst>
                  </a:tr>
                </a:tbl>
              </a:graphicData>
            </a:graphic>
          </p:graphicFrame>
        </mc:Choice>
        <mc:Fallback>
          <p:graphicFrame>
            <p:nvGraphicFramePr>
              <p:cNvPr id="6" name="Table 5">
                <a:extLst>
                  <a:ext uri="{FF2B5EF4-FFF2-40B4-BE49-F238E27FC236}">
                    <a16:creationId xmlns:a16="http://schemas.microsoft.com/office/drawing/2014/main" id="{6BD6431F-A18C-4D40-9773-DDD17EB84B30}"/>
                  </a:ext>
                </a:extLst>
              </p:cNvPr>
              <p:cNvGraphicFramePr>
                <a:graphicFrameLocks noGrp="1"/>
              </p:cNvGraphicFramePr>
              <p:nvPr>
                <p:extLst>
                  <p:ext uri="{D42A27DB-BD31-4B8C-83A1-F6EECF244321}">
                    <p14:modId xmlns:p14="http://schemas.microsoft.com/office/powerpoint/2010/main" val="4172425359"/>
                  </p:ext>
                </p:extLst>
              </p:nvPr>
            </p:nvGraphicFramePr>
            <p:xfrm>
              <a:off x="324869" y="127274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121918">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31818" r="-658" b="-331818"/>
                          </a:stretch>
                        </a:blipFill>
                      </a:tcPr>
                    </a:tc>
                    <a:extLst>
                      <a:ext uri="{0D108BD9-81ED-4DB2-BD59-A6C34878D82A}">
                        <a16:rowId xmlns:a16="http://schemas.microsoft.com/office/drawing/2014/main" val="3376499168"/>
                      </a:ext>
                    </a:extLst>
                  </a:tr>
                  <a:tr h="82296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178462" r="-658" b="-349231"/>
                          </a:stretch>
                        </a:blipFill>
                      </a:tcPr>
                    </a:tc>
                    <a:extLst>
                      <a:ext uri="{0D108BD9-81ED-4DB2-BD59-A6C34878D82A}">
                        <a16:rowId xmlns:a16="http://schemas.microsoft.com/office/drawing/2014/main" val="2946272380"/>
                      </a:ext>
                    </a:extLst>
                  </a:tr>
                  <a:tr h="5486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420930" r="-658" b="-427907"/>
                          </a:stretch>
                        </a:blipFill>
                      </a:tcPr>
                    </a:tc>
                    <a:extLst>
                      <a:ext uri="{0D108BD9-81ED-4DB2-BD59-A6C34878D82A}">
                        <a16:rowId xmlns:a16="http://schemas.microsoft.com/office/drawing/2014/main" val="1205448043"/>
                      </a:ext>
                    </a:extLst>
                  </a:tr>
                  <a:tr h="5486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520930" r="-658" b="-327907"/>
                          </a:stretch>
                        </a:blipFill>
                      </a:tcPr>
                    </a:tc>
                    <a:extLst>
                      <a:ext uri="{0D108BD9-81ED-4DB2-BD59-A6C34878D82A}">
                        <a16:rowId xmlns:a16="http://schemas.microsoft.com/office/drawing/2014/main" val="2281424451"/>
                      </a:ext>
                    </a:extLst>
                  </a:tr>
                  <a:tr h="164592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83384" t="-205385" r="-92447" b="-8462"/>
                          </a:stretch>
                        </a:blipFill>
                      </a:tcPr>
                    </a:tc>
                    <a:tc>
                      <a:txBody>
                        <a:bodyPr/>
                        <a:lstStyle/>
                        <a:p>
                          <a:endParaRPr lang="en-US"/>
                        </a:p>
                      </a:txBody>
                      <a:tcPr marL="68580" marR="68580" marT="0" marB="0">
                        <a:blipFill>
                          <a:blip r:embed="rId2"/>
                          <a:stretch>
                            <a:fillRect l="-199671" t="-205385" r="-658" b="-8462"/>
                          </a:stretch>
                        </a:blipFill>
                      </a:tcPr>
                    </a:tc>
                    <a:extLst>
                      <a:ext uri="{0D108BD9-81ED-4DB2-BD59-A6C34878D82A}">
                        <a16:rowId xmlns:a16="http://schemas.microsoft.com/office/drawing/2014/main" val="1888119100"/>
                      </a:ext>
                    </a:extLst>
                  </a:tr>
                </a:tbl>
              </a:graphicData>
            </a:graphic>
          </p:graphicFrame>
        </mc:Fallback>
      </mc:AlternateContent>
      <p:sp>
        <p:nvSpPr>
          <p:cNvPr id="7" name="Rectangle 6">
            <a:extLst>
              <a:ext uri="{FF2B5EF4-FFF2-40B4-BE49-F238E27FC236}">
                <a16:creationId xmlns:a16="http://schemas.microsoft.com/office/drawing/2014/main" id="{D1A7D37B-EC3A-7C4F-A184-08C16A20A88D}"/>
              </a:ext>
            </a:extLst>
          </p:cNvPr>
          <p:cNvSpPr/>
          <p:nvPr/>
        </p:nvSpPr>
        <p:spPr>
          <a:xfrm>
            <a:off x="324869" y="4551590"/>
            <a:ext cx="11542261" cy="16835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244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B20C-E0C8-E944-97E6-2BBC7CFE0A61}"/>
              </a:ext>
            </a:extLst>
          </p:cNvPr>
          <p:cNvSpPr>
            <a:spLocks noGrp="1"/>
          </p:cNvSpPr>
          <p:nvPr>
            <p:ph type="title"/>
          </p:nvPr>
        </p:nvSpPr>
        <p:spPr/>
        <p:txBody>
          <a:bodyPr/>
          <a:lstStyle/>
          <a:p>
            <a:r>
              <a:rPr lang="en-US" dirty="0"/>
              <a:t>C.3 Radiation Generation</a:t>
            </a:r>
          </a:p>
        </p:txBody>
      </p:sp>
      <p:sp>
        <p:nvSpPr>
          <p:cNvPr id="3" name="Content Placeholder 2">
            <a:extLst>
              <a:ext uri="{FF2B5EF4-FFF2-40B4-BE49-F238E27FC236}">
                <a16:creationId xmlns:a16="http://schemas.microsoft.com/office/drawing/2014/main" id="{3D81EC77-0036-5246-AA1E-F8F0C8854B57}"/>
              </a:ext>
            </a:extLst>
          </p:cNvPr>
          <p:cNvSpPr>
            <a:spLocks noGrp="1"/>
          </p:cNvSpPr>
          <p:nvPr>
            <p:ph idx="1"/>
          </p:nvPr>
        </p:nvSpPr>
        <p:spPr/>
        <p:txBody>
          <a:bodyPr>
            <a:normAutofit/>
          </a:bodyPr>
          <a:lstStyle/>
          <a:p>
            <a:r>
              <a:rPr lang="en-US" dirty="0"/>
              <a:t>Diagnostics: </a:t>
            </a:r>
          </a:p>
          <a:p>
            <a:pPr lvl="1"/>
            <a:r>
              <a:rPr lang="en-US" dirty="0"/>
              <a:t>General area detectors, including KBr, MCPs, x-ray CCDs, and </a:t>
            </a:r>
            <a:r>
              <a:rPr lang="en-US" dirty="0" err="1"/>
              <a:t>CsI</a:t>
            </a:r>
            <a:r>
              <a:rPr lang="en-US" dirty="0"/>
              <a:t> scintillators with CCD</a:t>
            </a:r>
          </a:p>
          <a:p>
            <a:pPr lvl="1"/>
            <a:r>
              <a:rPr lang="en-US" dirty="0"/>
              <a:t>Flux measurements with </a:t>
            </a:r>
            <a:r>
              <a:rPr lang="en-US" dirty="0" err="1"/>
              <a:t>CdTe</a:t>
            </a:r>
            <a:r>
              <a:rPr lang="en-US" dirty="0"/>
              <a:t> of Si based photodetectors</a:t>
            </a:r>
          </a:p>
          <a:p>
            <a:pPr lvl="1"/>
            <a:r>
              <a:rPr lang="en-US" dirty="0"/>
              <a:t>Crystal Si or </a:t>
            </a:r>
            <a:r>
              <a:rPr lang="en-US" dirty="0" err="1"/>
              <a:t>CdTe</a:t>
            </a:r>
            <a:r>
              <a:rPr lang="en-US" dirty="0"/>
              <a:t> (optional channeling) average flux energy spectrometer.  </a:t>
            </a:r>
          </a:p>
          <a:p>
            <a:pPr lvl="1"/>
            <a:r>
              <a:rPr lang="en-US" dirty="0"/>
              <a:t>Single Shot Double differential diagnostic, Curved bent multi layer or Si &amp; Quartz spectrometer</a:t>
            </a:r>
          </a:p>
          <a:p>
            <a:pPr lvl="1"/>
            <a:r>
              <a:rPr lang="en-US" dirty="0"/>
              <a:t>Potential gamma-ray detection: liquid scintillator detector in combination with single photon count PMT, and Compton magnet spectrometer</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A9006FE-4EB4-0E41-A052-158DB089CB94}"/>
              </a:ext>
            </a:extLst>
          </p:cNvPr>
          <p:cNvSpPr>
            <a:spLocks noGrp="1"/>
          </p:cNvSpPr>
          <p:nvPr>
            <p:ph type="sldNum" sz="quarter" idx="12"/>
          </p:nvPr>
        </p:nvSpPr>
        <p:spPr/>
        <p:txBody>
          <a:bodyPr/>
          <a:lstStyle/>
          <a:p>
            <a:fld id="{716D9922-87B3-6043-9531-5184EA303DC1}" type="slidenum">
              <a:rPr lang="en-US" smtClean="0"/>
              <a:t>46</a:t>
            </a:fld>
            <a:endParaRPr lang="en-US"/>
          </a:p>
        </p:txBody>
      </p:sp>
      <p:sp>
        <p:nvSpPr>
          <p:cNvPr id="5" name="Footer Placeholder 4">
            <a:extLst>
              <a:ext uri="{FF2B5EF4-FFF2-40B4-BE49-F238E27FC236}">
                <a16:creationId xmlns:a16="http://schemas.microsoft.com/office/drawing/2014/main" id="{12DEC162-9487-1449-9D41-1B4E3E7360F6}"/>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118516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BFC4-51AF-7B4C-8EF6-5D4F4DEDF91D}"/>
              </a:ext>
            </a:extLst>
          </p:cNvPr>
          <p:cNvSpPr>
            <a:spLocks noGrp="1"/>
          </p:cNvSpPr>
          <p:nvPr>
            <p:ph type="title"/>
          </p:nvPr>
        </p:nvSpPr>
        <p:spPr/>
        <p:txBody>
          <a:bodyPr/>
          <a:lstStyle/>
          <a:p>
            <a:r>
              <a:rPr lang="en-US" dirty="0"/>
              <a:t>Research Area C Facility Needs</a:t>
            </a:r>
          </a:p>
        </p:txBody>
      </p:sp>
      <p:sp>
        <p:nvSpPr>
          <p:cNvPr id="4" name="Slide Number Placeholder 3">
            <a:extLst>
              <a:ext uri="{FF2B5EF4-FFF2-40B4-BE49-F238E27FC236}">
                <a16:creationId xmlns:a16="http://schemas.microsoft.com/office/drawing/2014/main" id="{00B6E73E-43A1-934B-8301-3908AC907F2D}"/>
              </a:ext>
            </a:extLst>
          </p:cNvPr>
          <p:cNvSpPr>
            <a:spLocks noGrp="1"/>
          </p:cNvSpPr>
          <p:nvPr>
            <p:ph type="sldNum" sz="quarter" idx="12"/>
          </p:nvPr>
        </p:nvSpPr>
        <p:spPr/>
        <p:txBody>
          <a:bodyPr/>
          <a:lstStyle/>
          <a:p>
            <a:fld id="{716D9922-87B3-6043-9531-5184EA303DC1}" type="slidenum">
              <a:rPr lang="en-US" smtClean="0"/>
              <a:t>47</a:t>
            </a:fld>
            <a:endParaRPr lang="en-US"/>
          </a:p>
        </p:txBody>
      </p:sp>
      <p:sp>
        <p:nvSpPr>
          <p:cNvPr id="5" name="Footer Placeholder 4">
            <a:extLst>
              <a:ext uri="{FF2B5EF4-FFF2-40B4-BE49-F238E27FC236}">
                <a16:creationId xmlns:a16="http://schemas.microsoft.com/office/drawing/2014/main" id="{DE0700A2-4960-084B-A6CC-9441A0B788B4}"/>
              </a:ext>
            </a:extLst>
          </p:cNvPr>
          <p:cNvSpPr>
            <a:spLocks noGrp="1"/>
          </p:cNvSpPr>
          <p:nvPr>
            <p:ph type="ftr" sz="quarter" idx="13"/>
          </p:nvPr>
        </p:nvSpPr>
        <p:spPr/>
        <p:txBody>
          <a:bodyPr/>
          <a:lstStyle/>
          <a:p>
            <a:r>
              <a:rPr lang="en-US"/>
              <a:t>2020 ATF User Meeting</a:t>
            </a:r>
            <a:endParaRPr lang="en-US" dirty="0"/>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DC1F935B-FD6C-2F4D-A9A5-8D4622A0B6D1}"/>
                  </a:ext>
                </a:extLst>
              </p:cNvPr>
              <p:cNvGraphicFramePr>
                <a:graphicFrameLocks noGrp="1"/>
              </p:cNvGraphicFramePr>
              <p:nvPr>
                <p:extLst>
                  <p:ext uri="{D42A27DB-BD31-4B8C-83A1-F6EECF244321}">
                    <p14:modId xmlns:p14="http://schemas.microsoft.com/office/powerpoint/2010/main" val="3521297389"/>
                  </p:ext>
                </p:extLst>
              </p:nvPr>
            </p:nvGraphicFramePr>
            <p:xfrm>
              <a:off x="324869" y="114022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84150">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𝝈</m:t>
                                  </m:r>
                                </m:e>
                                <m:sub>
                                  <m:r>
                                    <a:rPr lang="en-US" sz="1800">
                                      <a:effectLst/>
                                    </a:rPr>
                                    <m:t>𝒛</m:t>
                                  </m:r>
                                </m:sub>
                              </m:sSub>
                              <m:r>
                                <a:rPr lang="en-US" sz="1800">
                                  <a:effectLst/>
                                </a:rPr>
                                <m:t>≪</m:t>
                              </m:r>
                              <m:sSub>
                                <m:sSubPr>
                                  <m:ctrlPr>
                                    <a:rPr lang="en-US" sz="1800">
                                      <a:effectLst/>
                                    </a:rPr>
                                  </m:ctrlPr>
                                </m:sSubPr>
                                <m:e>
                                  <m:r>
                                    <a:rPr lang="en-US" sz="1800">
                                      <a:effectLst/>
                                    </a:rPr>
                                    <m:t>𝑹</m:t>
                                  </m:r>
                                </m:e>
                                <m:sub>
                                  <m:r>
                                    <a:rPr lang="en-US" sz="1800">
                                      <a:effectLst/>
                                    </a:rPr>
                                    <m:t>𝒃</m:t>
                                  </m:r>
                                </m:sub>
                              </m:sSub>
                              <m:r>
                                <a:rPr lang="en-US" sz="1800">
                                  <a:effectLst/>
                                </a:rPr>
                                <m:t>~</m:t>
                              </m:r>
                              <m:r>
                                <a:rPr lang="en-US" sz="1800">
                                  <a:effectLst/>
                                </a:rPr>
                                <m:t>𝟏𝟎𝟎</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𝜸</m:t>
                              </m:r>
                              <m:r>
                                <a:rPr lang="en-US" sz="1800">
                                  <a:effectLst/>
                                </a:rPr>
                                <m:t>&gt;</m:t>
                              </m:r>
                            </m:oMath>
                          </a14:m>
                          <a:r>
                            <a:rPr lang="en-US" sz="1800" dirty="0">
                              <a:effectLst/>
                            </a:rPr>
                            <a:t>200: 100 MeV beam injection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𝝀</m:t>
                                  </m:r>
                                </m:e>
                                <m:sub>
                                  <m:r>
                                    <a:rPr lang="en-US" sz="1800">
                                      <a:effectLst/>
                                    </a:rPr>
                                    <m:t>𝒑</m:t>
                                  </m:r>
                                </m:sub>
                              </m:sSub>
                            </m:oMath>
                          </a14:m>
                          <a:r>
                            <a:rPr lang="en-US" sz="1800" dirty="0">
                              <a:effectLst/>
                            </a:rPr>
                            <a:t>: ultrafast electron radiography</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376499168"/>
                      </a:ext>
                    </a:extLst>
                  </a:tr>
                  <a:tr h="19304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&gt;60 MeV, </a:t>
                          </a:r>
                          <a14:m>
                            <m:oMath xmlns:m="http://schemas.openxmlformats.org/officeDocument/2006/math">
                              <m:r>
                                <m:rPr>
                                  <m:sty m:val="p"/>
                                </m:rPr>
                                <a:rPr lang="en-US" sz="1800">
                                  <a:effectLst/>
                                </a:rPr>
                                <m:t>Δ</m:t>
                              </m:r>
                              <m:r>
                                <a:rPr lang="en-US" sz="1800">
                                  <a:effectLst/>
                                </a:rPr>
                                <m:t>𝐸</m:t>
                              </m:r>
                              <m:r>
                                <a:rPr lang="en-US" sz="1800">
                                  <a:effectLst/>
                                </a:rPr>
                                <m:t>/</m:t>
                              </m:r>
                              <m:r>
                                <a:rPr lang="en-US" sz="1800">
                                  <a:effectLst/>
                                </a:rPr>
                                <m:t>𝐸</m:t>
                              </m:r>
                            </m:oMath>
                          </a14:m>
                          <a:r>
                            <a:rPr lang="en-US" sz="1800">
                              <a:effectLst/>
                            </a:rPr>
                            <a:t> &lt;1%, </a:t>
                          </a:r>
                          <a14:m>
                            <m:oMath xmlns:m="http://schemas.openxmlformats.org/officeDocument/2006/math">
                              <m:sSub>
                                <m:sSubPr>
                                  <m:ctrlPr>
                                    <a:rPr lang="en-US" sz="1800">
                                      <a:effectLst/>
                                    </a:rPr>
                                  </m:ctrlPr>
                                </m:sSubPr>
                                <m:e>
                                  <m:r>
                                    <a:rPr lang="en-US" sz="1800">
                                      <a:effectLst/>
                                    </a:rPr>
                                    <m:t>𝜎</m:t>
                                  </m:r>
                                </m:e>
                                <m:sub>
                                  <m:r>
                                    <a:rPr lang="en-US" sz="1800">
                                      <a:effectLst/>
                                    </a:rPr>
                                    <m:t>𝑟</m:t>
                                  </m:r>
                                </m:sub>
                              </m:sSub>
                            </m:oMath>
                          </a14:m>
                          <a:r>
                            <a:rPr lang="en-US" sz="1800">
                              <a:effectLst/>
                            </a:rPr>
                            <a:t>&lt;50 µm, Q&gt;250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oMath>
                          </a14:m>
                          <a:r>
                            <a:rPr lang="en-US" sz="1800">
                              <a:effectLst/>
                            </a:rPr>
                            <a:t>&lt;10 µm, bunch length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oMath>
                          </a14:m>
                          <a:r>
                            <a:rPr lang="en-US" sz="1800">
                              <a:effectLst/>
                            </a:rPr>
                            <a:t>&lt;0.2 ps</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946272380"/>
                      </a:ext>
                    </a:extLst>
                  </a:tr>
                  <a:tr h="1930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50 MeV, </a:t>
                          </a:r>
                          <a14:m>
                            <m:oMath xmlns:m="http://schemas.openxmlformats.org/officeDocument/2006/math">
                              <m:r>
                                <a:rPr lang="en-US" sz="1800">
                                  <a:effectLst/>
                                </a:rPr>
                                <m:t>𝑄</m:t>
                              </m:r>
                              <m:r>
                                <a:rPr lang="en-US" sz="1800">
                                  <a:effectLst/>
                                </a:rPr>
                                <m:t>~</m:t>
                              </m:r>
                            </m:oMath>
                          </a14:m>
                          <a:r>
                            <a:rPr lang="en-US" sz="1800">
                              <a:effectLst/>
                            </a:rPr>
                            <a:t>1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~20 </m:t>
                              </m:r>
                              <m:r>
                                <a:rPr lang="en-US" sz="1800">
                                  <a:effectLst/>
                                </a:rPr>
                                <m:t>𝑛𝑚</m:t>
                              </m:r>
                            </m:oMath>
                          </a14:m>
                          <a:r>
                            <a:rPr lang="en-US" sz="1800">
                              <a:effectLst/>
                            </a:rPr>
                            <a:t>, </a:t>
                          </a:r>
                          <a14:m>
                            <m:oMath xmlns:m="http://schemas.openxmlformats.org/officeDocument/2006/math">
                              <m:sSub>
                                <m:sSubPr>
                                  <m:ctrlPr>
                                    <a:rPr lang="en-US" sz="1800">
                                      <a:effectLst/>
                                    </a:rPr>
                                  </m:ctrlPr>
                                </m:sSubPr>
                                <m:e>
                                  <m:r>
                                    <a:rPr lang="en-US" sz="1800">
                                      <a:effectLst/>
                                    </a:rPr>
                                    <m:t>𝜎</m:t>
                                  </m:r>
                                </m:e>
                                <m:sub>
                                  <m:r>
                                    <a:rPr lang="en-US" sz="1800">
                                      <a:effectLst/>
                                    </a:rPr>
                                    <m:t>𝑟</m:t>
                                  </m:r>
                                </m:sub>
                              </m:sSub>
                              <m:r>
                                <a:rPr lang="en-US" sz="1800">
                                  <a:effectLst/>
                                </a:rPr>
                                <m:t>~5 </m:t>
                              </m:r>
                              <m:r>
                                <a:rPr lang="en-US" sz="1800">
                                  <a:effectLst/>
                                </a:rPr>
                                <m:t>𝜇</m:t>
                              </m:r>
                            </m:oMath>
                          </a14:m>
                          <a:r>
                            <a:rPr lang="en-US" sz="1800">
                              <a:effectLst/>
                            </a:rPr>
                            <a:t>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205448043"/>
                      </a:ext>
                    </a:extLst>
                  </a:tr>
                  <a:tr h="1930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m:t>
                              </m:r>
                            </m:oMath>
                          </a14:m>
                          <a:r>
                            <a:rPr lang="en-US" sz="1800">
                              <a:effectLst/>
                            </a:rPr>
                            <a:t>0.5 ps, </a:t>
                          </a:r>
                          <a14:m>
                            <m:oMath xmlns:m="http://schemas.openxmlformats.org/officeDocument/2006/math">
                              <m:r>
                                <a:rPr lang="en-US" sz="1800">
                                  <a:effectLst/>
                                </a:rPr>
                                <m:t>𝑄</m:t>
                              </m:r>
                              <m:r>
                                <a:rPr lang="en-US" sz="1800">
                                  <a:effectLst/>
                                </a:rPr>
                                <m:t>~ 1</m:t>
                              </m:r>
                            </m:oMath>
                          </a14:m>
                          <a:r>
                            <a:rPr lang="en-US" sz="1800">
                              <a:effectLst/>
                            </a:rPr>
                            <a:t>nC: Drive beam</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~30</m:t>
                              </m:r>
                            </m:oMath>
                          </a14:m>
                          <a:r>
                            <a:rPr lang="en-US" sz="1800">
                              <a:effectLst/>
                            </a:rPr>
                            <a:t> fs, </a:t>
                          </a:r>
                          <a14:m>
                            <m:oMath xmlns:m="http://schemas.openxmlformats.org/officeDocument/2006/math">
                              <m:r>
                                <a:rPr lang="en-US" sz="1800">
                                  <a:effectLst/>
                                </a:rPr>
                                <m:t>𝑄</m:t>
                              </m:r>
                              <m:r>
                                <a:rPr lang="en-US" sz="1800">
                                  <a:effectLst/>
                                </a:rPr>
                                <m:t>~ 10</m:t>
                              </m:r>
                            </m:oMath>
                          </a14:m>
                          <a:r>
                            <a:rPr lang="en-US" sz="1800">
                              <a:effectLst/>
                            </a:rPr>
                            <a:t>pC: Trailing 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281424451"/>
                      </a:ext>
                    </a:extLst>
                  </a:tr>
                  <a:tr h="19304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=1.5,</m:t>
                              </m:r>
                            </m:oMath>
                          </a14:m>
                          <a:r>
                            <a:rPr lang="en-US" sz="1800">
                              <a:effectLst/>
                            </a:rPr>
                            <a:t> Circular polarization: nonlinear ICS</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=2</m:t>
                              </m:r>
                            </m:oMath>
                          </a14:m>
                          <a:r>
                            <a:rPr lang="en-US" sz="1800">
                              <a:effectLst/>
                            </a:rPr>
                            <a:t>, linear polarization: harmonic radiation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=10</m:t>
                              </m:r>
                            </m:oMath>
                          </a14:m>
                          <a:r>
                            <a:rPr lang="en-US" sz="1800">
                              <a:effectLst/>
                            </a:rPr>
                            <a:t>, any polarization: higher order multiphoton Thomson scattering</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50-75 MeV,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 </m:t>
                              </m:r>
                              <m:r>
                                <a:rPr lang="en-US" sz="1800">
                                  <a:effectLst/>
                                </a:rPr>
                                <m:t>𝜇</m:t>
                              </m:r>
                              <m:r>
                                <a:rPr lang="en-US" sz="1800">
                                  <a:effectLst/>
                                </a:rPr>
                                <m:t>𝑚</m:t>
                              </m:r>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~10−30 </m:t>
                              </m:r>
                              <m:r>
                                <a:rPr lang="en-US" sz="1800">
                                  <a:effectLst/>
                                </a:rPr>
                                <m:t>𝜇</m:t>
                              </m:r>
                            </m:oMath>
                          </a14:m>
                          <a:r>
                            <a:rPr lang="en-US" sz="1800" dirty="0">
                              <a:effectLst/>
                            </a:rPr>
                            <a:t>m, </a:t>
                          </a:r>
                          <a14:m>
                            <m:oMath xmlns:m="http://schemas.openxmlformats.org/officeDocument/2006/math">
                              <m:r>
                                <a:rPr lang="en-US" sz="1800">
                                  <a:effectLst/>
                                </a:rPr>
                                <m:t>𝑄</m:t>
                              </m:r>
                              <m:r>
                                <a:rPr lang="en-US" sz="1800">
                                  <a:effectLst/>
                                </a:rPr>
                                <m:t>~ 300−500</m:t>
                              </m:r>
                              <m:r>
                                <a:rPr lang="en-US" sz="1800">
                                  <a:effectLst/>
                                </a:rPr>
                                <m:t>𝑝</m:t>
                              </m:r>
                            </m:oMath>
                          </a14:m>
                          <a:r>
                            <a:rPr lang="en-US" sz="1800" dirty="0">
                              <a:effectLst/>
                            </a:rPr>
                            <a:t>C, rep rate 3Hz</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888119100"/>
                      </a:ext>
                    </a:extLst>
                  </a:tr>
                </a:tbl>
              </a:graphicData>
            </a:graphic>
          </p:graphicFrame>
        </mc:Choice>
        <mc:Fallback>
          <p:graphicFrame>
            <p:nvGraphicFramePr>
              <p:cNvPr id="9" name="Table 8">
                <a:extLst>
                  <a:ext uri="{FF2B5EF4-FFF2-40B4-BE49-F238E27FC236}">
                    <a16:creationId xmlns:a16="http://schemas.microsoft.com/office/drawing/2014/main" id="{DC1F935B-FD6C-2F4D-A9A5-8D4622A0B6D1}"/>
                  </a:ext>
                </a:extLst>
              </p:cNvPr>
              <p:cNvGraphicFramePr>
                <a:graphicFrameLocks noGrp="1"/>
              </p:cNvGraphicFramePr>
              <p:nvPr>
                <p:extLst>
                  <p:ext uri="{D42A27DB-BD31-4B8C-83A1-F6EECF244321}">
                    <p14:modId xmlns:p14="http://schemas.microsoft.com/office/powerpoint/2010/main" val="3521297389"/>
                  </p:ext>
                </p:extLst>
              </p:nvPr>
            </p:nvGraphicFramePr>
            <p:xfrm>
              <a:off x="324869" y="114022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121918">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30682" r="-658" b="-332955"/>
                          </a:stretch>
                        </a:blipFill>
                      </a:tcPr>
                    </a:tc>
                    <a:extLst>
                      <a:ext uri="{0D108BD9-81ED-4DB2-BD59-A6C34878D82A}">
                        <a16:rowId xmlns:a16="http://schemas.microsoft.com/office/drawing/2014/main" val="3376499168"/>
                      </a:ext>
                    </a:extLst>
                  </a:tr>
                  <a:tr h="82296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176923" r="-658" b="-350769"/>
                          </a:stretch>
                        </a:blipFill>
                      </a:tcPr>
                    </a:tc>
                    <a:extLst>
                      <a:ext uri="{0D108BD9-81ED-4DB2-BD59-A6C34878D82A}">
                        <a16:rowId xmlns:a16="http://schemas.microsoft.com/office/drawing/2014/main" val="2946272380"/>
                      </a:ext>
                    </a:extLst>
                  </a:tr>
                  <a:tr h="5486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409091" r="-658" b="-418182"/>
                          </a:stretch>
                        </a:blipFill>
                      </a:tcPr>
                    </a:tc>
                    <a:extLst>
                      <a:ext uri="{0D108BD9-81ED-4DB2-BD59-A6C34878D82A}">
                        <a16:rowId xmlns:a16="http://schemas.microsoft.com/office/drawing/2014/main" val="1205448043"/>
                      </a:ext>
                    </a:extLst>
                  </a:tr>
                  <a:tr h="5486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520930" r="-658" b="-327907"/>
                          </a:stretch>
                        </a:blipFill>
                      </a:tcPr>
                    </a:tc>
                    <a:extLst>
                      <a:ext uri="{0D108BD9-81ED-4DB2-BD59-A6C34878D82A}">
                        <a16:rowId xmlns:a16="http://schemas.microsoft.com/office/drawing/2014/main" val="2281424451"/>
                      </a:ext>
                    </a:extLst>
                  </a:tr>
                  <a:tr h="164592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83384" t="-205385" r="-92447" b="-8462"/>
                          </a:stretch>
                        </a:blipFill>
                      </a:tcPr>
                    </a:tc>
                    <a:tc>
                      <a:txBody>
                        <a:bodyPr/>
                        <a:lstStyle/>
                        <a:p>
                          <a:endParaRPr lang="en-US"/>
                        </a:p>
                      </a:txBody>
                      <a:tcPr marL="68580" marR="68580" marT="0" marB="0">
                        <a:blipFill>
                          <a:blip r:embed="rId2"/>
                          <a:stretch>
                            <a:fillRect l="-199671" t="-205385" r="-658" b="-8462"/>
                          </a:stretch>
                        </a:blipFill>
                      </a:tcPr>
                    </a:tc>
                    <a:extLst>
                      <a:ext uri="{0D108BD9-81ED-4DB2-BD59-A6C34878D82A}">
                        <a16:rowId xmlns:a16="http://schemas.microsoft.com/office/drawing/2014/main" val="1888119100"/>
                      </a:ext>
                    </a:extLst>
                  </a:tr>
                </a:tbl>
              </a:graphicData>
            </a:graphic>
          </p:graphicFrame>
        </mc:Fallback>
      </mc:AlternateContent>
    </p:spTree>
    <p:extLst>
      <p:ext uri="{BB962C8B-B14F-4D97-AF65-F5344CB8AC3E}">
        <p14:creationId xmlns:p14="http://schemas.microsoft.com/office/powerpoint/2010/main" val="1844907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16D9-0DDE-3847-B2FD-825620032666}"/>
              </a:ext>
            </a:extLst>
          </p:cNvPr>
          <p:cNvSpPr>
            <a:spLocks noGrp="1"/>
          </p:cNvSpPr>
          <p:nvPr>
            <p:ph type="title"/>
          </p:nvPr>
        </p:nvSpPr>
        <p:spPr/>
        <p:txBody>
          <a:bodyPr/>
          <a:lstStyle/>
          <a:p>
            <a:r>
              <a:rPr lang="en-US" dirty="0"/>
              <a:t>Research Area C Facility Needs</a:t>
            </a:r>
          </a:p>
        </p:txBody>
      </p:sp>
      <p:sp>
        <p:nvSpPr>
          <p:cNvPr id="3" name="Content Placeholder 2">
            <a:extLst>
              <a:ext uri="{FF2B5EF4-FFF2-40B4-BE49-F238E27FC236}">
                <a16:creationId xmlns:a16="http://schemas.microsoft.com/office/drawing/2014/main" id="{3CBCF1D2-306E-A440-8847-EBFF98B3991E}"/>
              </a:ext>
            </a:extLst>
          </p:cNvPr>
          <p:cNvSpPr>
            <a:spLocks noGrp="1"/>
          </p:cNvSpPr>
          <p:nvPr>
            <p:ph idx="1"/>
          </p:nvPr>
        </p:nvSpPr>
        <p:spPr/>
        <p:txBody>
          <a:bodyPr>
            <a:normAutofit fontScale="85000" lnSpcReduction="20000"/>
          </a:bodyPr>
          <a:lstStyle/>
          <a:p>
            <a:r>
              <a:rPr lang="en-US" dirty="0"/>
              <a:t>Alignment and Synchronization Requirements</a:t>
            </a:r>
          </a:p>
          <a:p>
            <a:pPr lvl="1"/>
            <a:r>
              <a:rPr lang="en-US" dirty="0"/>
              <a:t>Implementation of computer-based optimization technologies and accompanying high repetition rate are needed for achieving and maintaining high precision alignment and synchronization between the beams </a:t>
            </a:r>
          </a:p>
          <a:p>
            <a:r>
              <a:rPr lang="en-US" dirty="0"/>
              <a:t>Expanded Diagnostic Capabilities </a:t>
            </a:r>
          </a:p>
          <a:p>
            <a:pPr lvl="1"/>
            <a:r>
              <a:rPr lang="en-US" dirty="0"/>
              <a:t>The ultrafast electron radiography to profile internal electric fields of plasma wakes using transverse fs e-bunches</a:t>
            </a:r>
          </a:p>
          <a:p>
            <a:pPr lvl="1"/>
            <a:r>
              <a:rPr lang="en-US" dirty="0"/>
              <a:t>To characterize plasma accelerated high quality e-beams requires full e-trajectory recovery within a magnetic spectrometer’s energy-dispersion plane, e-beam polarimeters based on </a:t>
            </a:r>
            <a:r>
              <a:rPr lang="en-US" dirty="0" err="1"/>
              <a:t>Møller</a:t>
            </a:r>
            <a:r>
              <a:rPr lang="en-US" dirty="0"/>
              <a:t> e-e scattering from polarized ferromagnetic targets, and CTR-based 6D profiling of e- bunches. </a:t>
            </a:r>
          </a:p>
          <a:p>
            <a:pPr lvl="1"/>
            <a:r>
              <a:rPr lang="en-US" dirty="0"/>
              <a:t>Radiation detectors, including KBr, MCPs, x-ray CCDs, and </a:t>
            </a:r>
            <a:r>
              <a:rPr lang="en-US" dirty="0" err="1"/>
              <a:t>CsI</a:t>
            </a:r>
            <a:r>
              <a:rPr lang="en-US" dirty="0"/>
              <a:t> scintillators with CCD, flux measurements, Crystal Si or </a:t>
            </a:r>
            <a:r>
              <a:rPr lang="en-US" dirty="0" err="1"/>
              <a:t>CdTe</a:t>
            </a:r>
            <a:r>
              <a:rPr lang="en-US" dirty="0"/>
              <a:t> average flux energy spectrometer, Single Shot Double differential diagnostic, Curved bent multi layer or Si &amp; Quartz spectrometer, liquid scintillator detector in combination with single photon count PMT, and Compton magnet spectrometer</a:t>
            </a:r>
          </a:p>
          <a:p>
            <a:r>
              <a:rPr lang="en-US" dirty="0"/>
              <a:t>Expanded Computational Capabilities </a:t>
            </a:r>
          </a:p>
          <a:p>
            <a:pPr lvl="1"/>
            <a:r>
              <a:rPr lang="en-US" dirty="0"/>
              <a:t>Availability of user-friendly simulation codes for modelling short/long-term plasma dynamics, radiation production, and machine-learning tools for beam diagnostics and steering will be a great asset for users</a:t>
            </a:r>
          </a:p>
          <a:p>
            <a:endParaRPr lang="en-US" dirty="0"/>
          </a:p>
        </p:txBody>
      </p:sp>
      <p:sp>
        <p:nvSpPr>
          <p:cNvPr id="4" name="Slide Number Placeholder 3">
            <a:extLst>
              <a:ext uri="{FF2B5EF4-FFF2-40B4-BE49-F238E27FC236}">
                <a16:creationId xmlns:a16="http://schemas.microsoft.com/office/drawing/2014/main" id="{85BBCC03-E48B-1D42-9BFA-209729CC0012}"/>
              </a:ext>
            </a:extLst>
          </p:cNvPr>
          <p:cNvSpPr>
            <a:spLocks noGrp="1"/>
          </p:cNvSpPr>
          <p:nvPr>
            <p:ph type="sldNum" sz="quarter" idx="12"/>
          </p:nvPr>
        </p:nvSpPr>
        <p:spPr/>
        <p:txBody>
          <a:bodyPr/>
          <a:lstStyle/>
          <a:p>
            <a:fld id="{716D9922-87B3-6043-9531-5184EA303DC1}" type="slidenum">
              <a:rPr lang="en-US" smtClean="0"/>
              <a:t>48</a:t>
            </a:fld>
            <a:endParaRPr lang="en-US"/>
          </a:p>
        </p:txBody>
      </p:sp>
      <p:sp>
        <p:nvSpPr>
          <p:cNvPr id="5" name="Footer Placeholder 4">
            <a:extLst>
              <a:ext uri="{FF2B5EF4-FFF2-40B4-BE49-F238E27FC236}">
                <a16:creationId xmlns:a16="http://schemas.microsoft.com/office/drawing/2014/main" id="{27FCB1B7-F8E8-764C-8A8B-F6E6519D05FC}"/>
              </a:ext>
            </a:extLst>
          </p:cNvPr>
          <p:cNvSpPr>
            <a:spLocks noGrp="1"/>
          </p:cNvSpPr>
          <p:nvPr>
            <p:ph type="ftr" sz="quarter" idx="13"/>
          </p:nvPr>
        </p:nvSpPr>
        <p:spPr/>
        <p:txBody>
          <a:bodyPr/>
          <a:lstStyle/>
          <a:p>
            <a:r>
              <a:rPr lang="en-US" dirty="0"/>
              <a:t>2020 ATF User Meeting</a:t>
            </a:r>
          </a:p>
        </p:txBody>
      </p:sp>
    </p:spTree>
    <p:extLst>
      <p:ext uri="{BB962C8B-B14F-4D97-AF65-F5344CB8AC3E}">
        <p14:creationId xmlns:p14="http://schemas.microsoft.com/office/powerpoint/2010/main" val="1793843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FFD8-5527-614A-BA16-C053AD465500}"/>
              </a:ext>
            </a:extLst>
          </p:cNvPr>
          <p:cNvSpPr>
            <a:spLocks noGrp="1"/>
          </p:cNvSpPr>
          <p:nvPr>
            <p:ph type="title"/>
          </p:nvPr>
        </p:nvSpPr>
        <p:spPr>
          <a:xfrm>
            <a:off x="477080" y="162341"/>
            <a:ext cx="11105321" cy="647244"/>
          </a:xfrm>
        </p:spPr>
        <p:txBody>
          <a:bodyPr/>
          <a:lstStyle/>
          <a:p>
            <a:r>
              <a:rPr lang="en-US" dirty="0"/>
              <a:t>Conclusions</a:t>
            </a:r>
          </a:p>
        </p:txBody>
      </p:sp>
      <p:sp>
        <p:nvSpPr>
          <p:cNvPr id="3" name="Content Placeholder 2">
            <a:extLst>
              <a:ext uri="{FF2B5EF4-FFF2-40B4-BE49-F238E27FC236}">
                <a16:creationId xmlns:a16="http://schemas.microsoft.com/office/drawing/2014/main" id="{C8D7745A-23FE-1E47-B6E0-A27DB61D3981}"/>
              </a:ext>
            </a:extLst>
          </p:cNvPr>
          <p:cNvSpPr>
            <a:spLocks noGrp="1"/>
          </p:cNvSpPr>
          <p:nvPr>
            <p:ph idx="1"/>
          </p:nvPr>
        </p:nvSpPr>
        <p:spPr>
          <a:xfrm>
            <a:off x="477080" y="895123"/>
            <a:ext cx="11105321" cy="5624231"/>
          </a:xfrm>
        </p:spPr>
        <p:txBody>
          <a:bodyPr>
            <a:normAutofit fontScale="92500" lnSpcReduction="20000"/>
          </a:bodyPr>
          <a:lstStyle/>
          <a:p>
            <a:r>
              <a:rPr lang="en-US" dirty="0"/>
              <a:t>The report for the ATF Science Planning Workshop, which was conducted on October 15-17 2019, attempts to meet the following goals: </a:t>
            </a:r>
          </a:p>
          <a:p>
            <a:pPr lvl="1"/>
            <a:r>
              <a:rPr lang="en-US" dirty="0"/>
              <a:t>Determine the priority research directions that can be leveraged to establish a priority based upgrade path. </a:t>
            </a:r>
          </a:p>
          <a:p>
            <a:pPr lvl="1"/>
            <a:r>
              <a:rPr lang="en-US" dirty="0"/>
              <a:t>Determine or reaffirm (from 2017 report) the set of parameters that will support the currently planned program and enable the exploration of new Physics  </a:t>
            </a:r>
          </a:p>
          <a:p>
            <a:r>
              <a:rPr lang="en-US" dirty="0"/>
              <a:t>The report has been organized around a set of Priority Research Directions (PRDs) corresponding to three research areas:</a:t>
            </a:r>
          </a:p>
          <a:p>
            <a:pPr marL="971550" lvl="1" indent="-514350">
              <a:buFont typeface="+mj-lt"/>
              <a:buAutoNum type="alphaUcPeriod"/>
            </a:pPr>
            <a:r>
              <a:rPr lang="en-US" dirty="0"/>
              <a:t>Long-Wave Infrared (LWIR) Driven Science. </a:t>
            </a:r>
          </a:p>
          <a:p>
            <a:pPr marL="914400" lvl="1" indent="-457200">
              <a:buFont typeface="+mj-lt"/>
              <a:buAutoNum type="alphaUcPeriod"/>
            </a:pPr>
            <a:r>
              <a:rPr lang="en-US" dirty="0"/>
              <a:t>Electron-Beam-Driven Science </a:t>
            </a:r>
          </a:p>
          <a:p>
            <a:pPr marL="914400" lvl="1" indent="-457200">
              <a:buFont typeface="+mj-lt"/>
              <a:buAutoNum type="alphaUcPeriod"/>
            </a:pPr>
            <a:r>
              <a:rPr lang="en-US" dirty="0"/>
              <a:t>Laser Electron Beam Interactions  </a:t>
            </a:r>
          </a:p>
          <a:p>
            <a:r>
              <a:rPr lang="en-US" dirty="0"/>
              <a:t>Experiments within each PRD led to the creation of a set of facility requirement that will be needed to enable each PRD</a:t>
            </a:r>
          </a:p>
          <a:p>
            <a:r>
              <a:rPr lang="en-US" dirty="0"/>
              <a:t>Together, the topics represent a significant and robust collection of cutting-edge accelerator and technology research. We believe that the urgent completion of this future research is crucial to support continued progress on our national and international advanced accelerator thrusts.</a:t>
            </a:r>
          </a:p>
        </p:txBody>
      </p:sp>
      <p:sp>
        <p:nvSpPr>
          <p:cNvPr id="4" name="Slide Number Placeholder 3">
            <a:extLst>
              <a:ext uri="{FF2B5EF4-FFF2-40B4-BE49-F238E27FC236}">
                <a16:creationId xmlns:a16="http://schemas.microsoft.com/office/drawing/2014/main" id="{59220D65-BE4D-9E4A-8500-EF1FE485F0C6}"/>
              </a:ext>
            </a:extLst>
          </p:cNvPr>
          <p:cNvSpPr>
            <a:spLocks noGrp="1"/>
          </p:cNvSpPr>
          <p:nvPr>
            <p:ph type="sldNum" sz="quarter" idx="12"/>
          </p:nvPr>
        </p:nvSpPr>
        <p:spPr/>
        <p:txBody>
          <a:bodyPr/>
          <a:lstStyle/>
          <a:p>
            <a:fld id="{716D9922-87B3-6043-9531-5184EA303DC1}" type="slidenum">
              <a:rPr lang="en-US" smtClean="0"/>
              <a:t>49</a:t>
            </a:fld>
            <a:endParaRPr lang="en-US"/>
          </a:p>
        </p:txBody>
      </p:sp>
      <p:sp>
        <p:nvSpPr>
          <p:cNvPr id="5" name="Footer Placeholder 4">
            <a:extLst>
              <a:ext uri="{FF2B5EF4-FFF2-40B4-BE49-F238E27FC236}">
                <a16:creationId xmlns:a16="http://schemas.microsoft.com/office/drawing/2014/main" id="{BF568D40-0244-6445-9EF1-BCC40D8F30A2}"/>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373392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6F69-957C-4A41-A8B0-286CB0BA6802}"/>
              </a:ext>
            </a:extLst>
          </p:cNvPr>
          <p:cNvSpPr>
            <a:spLocks noGrp="1"/>
          </p:cNvSpPr>
          <p:nvPr>
            <p:ph type="title"/>
          </p:nvPr>
        </p:nvSpPr>
        <p:spPr/>
        <p:txBody>
          <a:bodyPr/>
          <a:lstStyle/>
          <a:p>
            <a:r>
              <a:rPr lang="en-US" dirty="0"/>
              <a:t>2019 ATF Science Planning Workshop</a:t>
            </a:r>
          </a:p>
        </p:txBody>
      </p:sp>
      <p:sp>
        <p:nvSpPr>
          <p:cNvPr id="3" name="Content Placeholder 2">
            <a:extLst>
              <a:ext uri="{FF2B5EF4-FFF2-40B4-BE49-F238E27FC236}">
                <a16:creationId xmlns:a16="http://schemas.microsoft.com/office/drawing/2014/main" id="{43E6D2FF-29C7-A143-96CE-BC89DDE2702B}"/>
              </a:ext>
            </a:extLst>
          </p:cNvPr>
          <p:cNvSpPr>
            <a:spLocks noGrp="1"/>
          </p:cNvSpPr>
          <p:nvPr>
            <p:ph idx="1"/>
          </p:nvPr>
        </p:nvSpPr>
        <p:spPr/>
        <p:txBody>
          <a:bodyPr>
            <a:normAutofit fontScale="85000" lnSpcReduction="20000"/>
          </a:bodyPr>
          <a:lstStyle/>
          <a:p>
            <a:r>
              <a:rPr lang="en-US" dirty="0"/>
              <a:t>Goals: </a:t>
            </a:r>
          </a:p>
          <a:p>
            <a:pPr lvl="1"/>
            <a:r>
              <a:rPr lang="en-US" dirty="0"/>
              <a:t>Determine or reaffirm (from 2017 report) the set of parameters that will support the currently planned program and enable the exploration of new Physics </a:t>
            </a:r>
          </a:p>
          <a:p>
            <a:pPr lvl="1"/>
            <a:r>
              <a:rPr lang="en-US" dirty="0"/>
              <a:t>Determine the priority research directions that can be leveraged to establish a priority based upgrade path. </a:t>
            </a:r>
          </a:p>
          <a:p>
            <a:pPr lvl="1"/>
            <a:endParaRPr lang="en-US" dirty="0"/>
          </a:p>
          <a:p>
            <a:r>
              <a:rPr lang="en-US" dirty="0"/>
              <a:t>Strategy </a:t>
            </a:r>
          </a:p>
          <a:p>
            <a:pPr lvl="1"/>
            <a:r>
              <a:rPr lang="en-US" dirty="0"/>
              <a:t>Synthesize the summary of scientific needs for the parameters of ATF facilities to enable the exploration of new physics based on community input (October 15-17 2019 workshop)</a:t>
            </a:r>
          </a:p>
          <a:p>
            <a:pPr lvl="1"/>
            <a:r>
              <a:rPr lang="en-US" dirty="0"/>
              <a:t>Synthesize a summary of capability upgrades required for enabling new key research </a:t>
            </a:r>
          </a:p>
          <a:p>
            <a:endParaRPr lang="en-US" dirty="0"/>
          </a:p>
          <a:p>
            <a:r>
              <a:rPr lang="en-US" dirty="0"/>
              <a:t>Editors:</a:t>
            </a:r>
          </a:p>
          <a:p>
            <a:pPr lvl="1"/>
            <a:r>
              <a:rPr lang="en-US" dirty="0"/>
              <a:t>Navid Vafaei-</a:t>
            </a:r>
            <a:r>
              <a:rPr lang="en-US" dirty="0" err="1"/>
              <a:t>Najafabadi</a:t>
            </a:r>
            <a:r>
              <a:rPr lang="en-US" dirty="0"/>
              <a:t> (Stony Brook University) </a:t>
            </a:r>
          </a:p>
          <a:p>
            <a:pPr lvl="1"/>
            <a:r>
              <a:rPr lang="en-US" dirty="0"/>
              <a:t>Michael Downer (University of Texas at Austin) </a:t>
            </a:r>
          </a:p>
          <a:p>
            <a:pPr lvl="1"/>
            <a:r>
              <a:rPr lang="en-US" dirty="0"/>
              <a:t>David Sutter (University of Maryland)</a:t>
            </a:r>
          </a:p>
          <a:p>
            <a:pPr lvl="1"/>
            <a:r>
              <a:rPr lang="en-US" dirty="0"/>
              <a:t>Gerard </a:t>
            </a:r>
            <a:r>
              <a:rPr lang="en-US" dirty="0" err="1"/>
              <a:t>Andonian</a:t>
            </a:r>
            <a:r>
              <a:rPr lang="en-US" dirty="0"/>
              <a:t> (University of California, Los Angeles) </a:t>
            </a:r>
          </a:p>
          <a:p>
            <a:pPr lvl="1"/>
            <a:r>
              <a:rPr lang="en-US" dirty="0"/>
              <a:t>Aakash </a:t>
            </a:r>
            <a:r>
              <a:rPr lang="en-US" dirty="0" err="1"/>
              <a:t>Sahai</a:t>
            </a:r>
            <a:r>
              <a:rPr lang="en-US" dirty="0"/>
              <a:t> (University of Colorado) </a:t>
            </a:r>
          </a:p>
        </p:txBody>
      </p:sp>
      <p:sp>
        <p:nvSpPr>
          <p:cNvPr id="4" name="Slide Number Placeholder 3">
            <a:extLst>
              <a:ext uri="{FF2B5EF4-FFF2-40B4-BE49-F238E27FC236}">
                <a16:creationId xmlns:a16="http://schemas.microsoft.com/office/drawing/2014/main" id="{2705576F-9C04-B54B-ADB4-29E7116CFC09}"/>
              </a:ext>
            </a:extLst>
          </p:cNvPr>
          <p:cNvSpPr>
            <a:spLocks noGrp="1"/>
          </p:cNvSpPr>
          <p:nvPr>
            <p:ph type="sldNum" sz="quarter" idx="12"/>
          </p:nvPr>
        </p:nvSpPr>
        <p:spPr/>
        <p:txBody>
          <a:bodyPr/>
          <a:lstStyle/>
          <a:p>
            <a:fld id="{716D9922-87B3-6043-9531-5184EA303DC1}" type="slidenum">
              <a:rPr lang="en-US" smtClean="0"/>
              <a:t>5</a:t>
            </a:fld>
            <a:endParaRPr lang="en-US"/>
          </a:p>
        </p:txBody>
      </p:sp>
      <p:sp>
        <p:nvSpPr>
          <p:cNvPr id="5" name="Footer Placeholder 4">
            <a:extLst>
              <a:ext uri="{FF2B5EF4-FFF2-40B4-BE49-F238E27FC236}">
                <a16:creationId xmlns:a16="http://schemas.microsoft.com/office/drawing/2014/main" id="{DA926CCE-8369-A944-B553-064FCF1167DC}"/>
              </a:ext>
            </a:extLst>
          </p:cNvPr>
          <p:cNvSpPr>
            <a:spLocks noGrp="1"/>
          </p:cNvSpPr>
          <p:nvPr>
            <p:ph type="ftr" sz="quarter" idx="13"/>
          </p:nvPr>
        </p:nvSpPr>
        <p:spPr/>
        <p:txBody>
          <a:bodyPr/>
          <a:lstStyle/>
          <a:p>
            <a:r>
              <a:rPr lang="en-US" dirty="0"/>
              <a:t>2020 ATF User Meeting</a:t>
            </a:r>
          </a:p>
        </p:txBody>
      </p:sp>
    </p:spTree>
    <p:extLst>
      <p:ext uri="{BB962C8B-B14F-4D97-AF65-F5344CB8AC3E}">
        <p14:creationId xmlns:p14="http://schemas.microsoft.com/office/powerpoint/2010/main" val="790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CC08A4-6963-CD42-8BC3-C3B2E3874E2F}"/>
              </a:ext>
            </a:extLst>
          </p:cNvPr>
          <p:cNvSpPr>
            <a:spLocks noGrp="1"/>
          </p:cNvSpPr>
          <p:nvPr>
            <p:ph type="title"/>
          </p:nvPr>
        </p:nvSpPr>
        <p:spPr/>
        <p:txBody>
          <a:bodyPr/>
          <a:lstStyle/>
          <a:p>
            <a:r>
              <a:rPr lang="en-US" dirty="0"/>
              <a:t>Summary of the Research Area Facility Needs</a:t>
            </a:r>
          </a:p>
        </p:txBody>
      </p:sp>
      <p:sp>
        <p:nvSpPr>
          <p:cNvPr id="7" name="Text Placeholder 6">
            <a:extLst>
              <a:ext uri="{FF2B5EF4-FFF2-40B4-BE49-F238E27FC236}">
                <a16:creationId xmlns:a16="http://schemas.microsoft.com/office/drawing/2014/main" id="{3A34437D-0392-ED4E-B4F4-A588F184E1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7D2FB1-F771-6746-9225-FC1FE3EE3FB7}"/>
              </a:ext>
            </a:extLst>
          </p:cNvPr>
          <p:cNvSpPr>
            <a:spLocks noGrp="1"/>
          </p:cNvSpPr>
          <p:nvPr>
            <p:ph type="sldNum" sz="quarter" idx="12"/>
          </p:nvPr>
        </p:nvSpPr>
        <p:spPr/>
        <p:txBody>
          <a:bodyPr/>
          <a:lstStyle/>
          <a:p>
            <a:fld id="{716D9922-87B3-6043-9531-5184EA303DC1}" type="slidenum">
              <a:rPr lang="en-US" smtClean="0"/>
              <a:t>50</a:t>
            </a:fld>
            <a:endParaRPr lang="en-US"/>
          </a:p>
        </p:txBody>
      </p:sp>
      <p:sp>
        <p:nvSpPr>
          <p:cNvPr id="5" name="Footer Placeholder 4">
            <a:extLst>
              <a:ext uri="{FF2B5EF4-FFF2-40B4-BE49-F238E27FC236}">
                <a16:creationId xmlns:a16="http://schemas.microsoft.com/office/drawing/2014/main" id="{A58155F3-7AE9-5249-ABA7-BEE1E919A377}"/>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448275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BFC4-51AF-7B4C-8EF6-5D4F4DEDF91D}"/>
              </a:ext>
            </a:extLst>
          </p:cNvPr>
          <p:cNvSpPr>
            <a:spLocks noGrp="1"/>
          </p:cNvSpPr>
          <p:nvPr>
            <p:ph type="title"/>
          </p:nvPr>
        </p:nvSpPr>
        <p:spPr/>
        <p:txBody>
          <a:bodyPr/>
          <a:lstStyle/>
          <a:p>
            <a:r>
              <a:rPr lang="en-US" dirty="0"/>
              <a:t>Research Area A Facility Needs</a:t>
            </a:r>
          </a:p>
        </p:txBody>
      </p:sp>
      <p:sp>
        <p:nvSpPr>
          <p:cNvPr id="4" name="Slide Number Placeholder 3">
            <a:extLst>
              <a:ext uri="{FF2B5EF4-FFF2-40B4-BE49-F238E27FC236}">
                <a16:creationId xmlns:a16="http://schemas.microsoft.com/office/drawing/2014/main" id="{00B6E73E-43A1-934B-8301-3908AC907F2D}"/>
              </a:ext>
            </a:extLst>
          </p:cNvPr>
          <p:cNvSpPr>
            <a:spLocks noGrp="1"/>
          </p:cNvSpPr>
          <p:nvPr>
            <p:ph type="sldNum" sz="quarter" idx="12"/>
          </p:nvPr>
        </p:nvSpPr>
        <p:spPr/>
        <p:txBody>
          <a:bodyPr/>
          <a:lstStyle/>
          <a:p>
            <a:fld id="{716D9922-87B3-6043-9531-5184EA303DC1}" type="slidenum">
              <a:rPr lang="en-US" smtClean="0"/>
              <a:t>51</a:t>
            </a:fld>
            <a:endParaRPr lang="en-US"/>
          </a:p>
        </p:txBody>
      </p:sp>
      <p:sp>
        <p:nvSpPr>
          <p:cNvPr id="5" name="Footer Placeholder 4">
            <a:extLst>
              <a:ext uri="{FF2B5EF4-FFF2-40B4-BE49-F238E27FC236}">
                <a16:creationId xmlns:a16="http://schemas.microsoft.com/office/drawing/2014/main" id="{DE0700A2-4960-084B-A6CC-9441A0B788B4}"/>
              </a:ext>
            </a:extLst>
          </p:cNvPr>
          <p:cNvSpPr>
            <a:spLocks noGrp="1"/>
          </p:cNvSpPr>
          <p:nvPr>
            <p:ph type="ftr" sz="quarter" idx="13"/>
          </p:nvPr>
        </p:nvSpPr>
        <p:spPr/>
        <p:txBody>
          <a:bodyPr/>
          <a:lstStyle/>
          <a:p>
            <a:r>
              <a:rPr lang="en-US"/>
              <a:t>2020 ATF User Meeting</a:t>
            </a:r>
            <a:endParaRPr lang="en-US" dirty="0"/>
          </a:p>
        </p:txBody>
      </p:sp>
      <p:graphicFrame>
        <p:nvGraphicFramePr>
          <p:cNvPr id="6" name="Table 5">
            <a:extLst>
              <a:ext uri="{FF2B5EF4-FFF2-40B4-BE49-F238E27FC236}">
                <a16:creationId xmlns:a16="http://schemas.microsoft.com/office/drawing/2014/main" id="{3FA245A1-E333-F146-BE56-D5C4C97CA434}"/>
              </a:ext>
            </a:extLst>
          </p:cNvPr>
          <p:cNvGraphicFramePr>
            <a:graphicFrameLocks noGrp="1"/>
          </p:cNvGraphicFramePr>
          <p:nvPr/>
        </p:nvGraphicFramePr>
        <p:xfrm>
          <a:off x="1233712" y="1052128"/>
          <a:ext cx="9592056" cy="2743200"/>
        </p:xfrm>
        <a:graphic>
          <a:graphicData uri="http://schemas.openxmlformats.org/drawingml/2006/table">
            <a:tbl>
              <a:tblPr firstRow="1" firstCol="1" bandRow="1">
                <a:tableStyleId>{5C22544A-7EE6-4342-B048-85BDC9FD1C3A}</a:tableStyleId>
              </a:tblPr>
              <a:tblGrid>
                <a:gridCol w="2903151">
                  <a:extLst>
                    <a:ext uri="{9D8B030D-6E8A-4147-A177-3AD203B41FA5}">
                      <a16:colId xmlns:a16="http://schemas.microsoft.com/office/drawing/2014/main" val="2280644849"/>
                    </a:ext>
                  </a:extLst>
                </a:gridCol>
                <a:gridCol w="3484892">
                  <a:extLst>
                    <a:ext uri="{9D8B030D-6E8A-4147-A177-3AD203B41FA5}">
                      <a16:colId xmlns:a16="http://schemas.microsoft.com/office/drawing/2014/main" val="1581785164"/>
                    </a:ext>
                  </a:extLst>
                </a:gridCol>
                <a:gridCol w="3204013">
                  <a:extLst>
                    <a:ext uri="{9D8B030D-6E8A-4147-A177-3AD203B41FA5}">
                      <a16:colId xmlns:a16="http://schemas.microsoft.com/office/drawing/2014/main" val="625676462"/>
                    </a:ext>
                  </a:extLst>
                </a:gridCol>
              </a:tblGrid>
              <a:tr h="184150">
                <a:tc>
                  <a:txBody>
                    <a:bodyPr/>
                    <a:lstStyle/>
                    <a:p>
                      <a:pPr marL="0" marR="0">
                        <a:spcBef>
                          <a:spcPts val="0"/>
                        </a:spcBef>
                        <a:spcAft>
                          <a:spcPts val="0"/>
                        </a:spcAft>
                      </a:pPr>
                      <a:r>
                        <a:rPr lang="en-US" sz="1800">
                          <a:effectLst/>
                        </a:rPr>
                        <a:t>Experiment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LWIR Laser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e-beam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624088805"/>
                  </a:ext>
                </a:extLst>
              </a:tr>
              <a:tr h="923290">
                <a:tc>
                  <a:txBody>
                    <a:bodyPr/>
                    <a:lstStyle/>
                    <a:p>
                      <a:pPr marL="0" marR="0">
                        <a:spcBef>
                          <a:spcPts val="0"/>
                        </a:spcBef>
                        <a:spcAft>
                          <a:spcPts val="0"/>
                        </a:spcAft>
                      </a:pPr>
                      <a:r>
                        <a:rPr lang="en-US" sz="1800" dirty="0">
                          <a:effectLst/>
                        </a:rPr>
                        <a:t>PRD A.1: Ion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 10 MeV ions</a:t>
                      </a:r>
                    </a:p>
                    <a:p>
                      <a:pPr marL="0" marR="0">
                        <a:spcBef>
                          <a:spcPts val="0"/>
                        </a:spcBef>
                        <a:spcAft>
                          <a:spcPts val="0"/>
                        </a:spcAft>
                      </a:pPr>
                      <a:r>
                        <a:rPr lang="en-US" sz="1800" dirty="0">
                          <a:effectLst/>
                        </a:rPr>
                        <a:t>25 TW: ~ 100 MeV ions</a:t>
                      </a:r>
                    </a:p>
                    <a:p>
                      <a:pPr marL="0" marR="0">
                        <a:spcBef>
                          <a:spcPts val="0"/>
                        </a:spcBef>
                        <a:spcAft>
                          <a:spcPts val="0"/>
                        </a:spcAft>
                      </a:pPr>
                      <a:r>
                        <a:rPr lang="en-US" sz="1800" dirty="0">
                          <a:effectLst/>
                        </a:rPr>
                        <a:t>Circ. Pol. For advanced methods (RPA, </a:t>
                      </a:r>
                      <a:r>
                        <a:rPr lang="en-US" sz="1800" dirty="0" err="1">
                          <a:effectLst/>
                        </a:rPr>
                        <a:t>etc</a:t>
                      </a:r>
                      <a:r>
                        <a:rPr lang="en-US" sz="1800" dirty="0">
                          <a:effectLst/>
                        </a:rPr>
                        <a: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702608546"/>
                  </a:ext>
                </a:extLst>
              </a:tr>
              <a:tr h="184150">
                <a:tc>
                  <a:txBody>
                    <a:bodyPr/>
                    <a:lstStyle/>
                    <a:p>
                      <a:pPr marL="0" marR="0">
                        <a:spcBef>
                          <a:spcPts val="0"/>
                        </a:spcBef>
                        <a:spcAft>
                          <a:spcPts val="0"/>
                        </a:spcAft>
                      </a:pPr>
                      <a:r>
                        <a:rPr lang="en-US" sz="1800" dirty="0">
                          <a:effectLst/>
                        </a:rPr>
                        <a:t>PRD A.2 e- Acceleration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10 TW, 1ps: Blowout regime</a:t>
                      </a:r>
                    </a:p>
                    <a:p>
                      <a:pPr marL="0" marR="0">
                        <a:spcBef>
                          <a:spcPts val="0"/>
                        </a:spcBef>
                        <a:spcAft>
                          <a:spcPts val="0"/>
                        </a:spcAft>
                      </a:pPr>
                      <a:r>
                        <a:rPr lang="en-US" sz="1800" dirty="0">
                          <a:effectLst/>
                        </a:rPr>
                        <a:t>20 TW, 0.5 </a:t>
                      </a:r>
                      <a:r>
                        <a:rPr lang="en-US" sz="1800" dirty="0" err="1">
                          <a:effectLst/>
                        </a:rPr>
                        <a:t>ps</a:t>
                      </a:r>
                      <a:r>
                        <a:rPr lang="en-US" sz="1800" dirty="0">
                          <a:effectLst/>
                        </a:rPr>
                        <a:t>: Bubble regime </a:t>
                      </a:r>
                    </a:p>
                    <a:p>
                      <a:pPr marL="0" marR="0">
                        <a:spcBef>
                          <a:spcPts val="0"/>
                        </a:spcBef>
                        <a:spcAft>
                          <a:spcPts val="0"/>
                        </a:spcAft>
                      </a:pPr>
                      <a:r>
                        <a:rPr lang="en-US" sz="1800" dirty="0">
                          <a:effectLst/>
                        </a:rPr>
                        <a:t>Integrated intense NIR: two color injection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849841204"/>
                  </a:ext>
                </a:extLst>
              </a:tr>
              <a:tr h="193040">
                <a:tc>
                  <a:txBody>
                    <a:bodyPr/>
                    <a:lstStyle/>
                    <a:p>
                      <a:pPr marL="0" marR="0">
                        <a:spcBef>
                          <a:spcPts val="0"/>
                        </a:spcBef>
                        <a:spcAft>
                          <a:spcPts val="0"/>
                        </a:spcAft>
                      </a:pPr>
                      <a:r>
                        <a:rPr lang="en-US" sz="1800" dirty="0">
                          <a:effectLst/>
                        </a:rPr>
                        <a:t>PRD A.3 Weibel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1 TW, ~3 ps, circ. Pol.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99452625"/>
                  </a:ext>
                </a:extLst>
              </a:tr>
            </a:tbl>
          </a:graphicData>
        </a:graphic>
      </p:graphicFrame>
      <p:sp>
        <p:nvSpPr>
          <p:cNvPr id="7" name="Content Placeholder 2">
            <a:extLst>
              <a:ext uri="{FF2B5EF4-FFF2-40B4-BE49-F238E27FC236}">
                <a16:creationId xmlns:a16="http://schemas.microsoft.com/office/drawing/2014/main" id="{9C11ADFA-DCA9-4348-A5F2-AF0D45E15AF4}"/>
              </a:ext>
            </a:extLst>
          </p:cNvPr>
          <p:cNvSpPr>
            <a:spLocks noGrp="1"/>
          </p:cNvSpPr>
          <p:nvPr>
            <p:ph idx="1"/>
          </p:nvPr>
        </p:nvSpPr>
        <p:spPr>
          <a:xfrm>
            <a:off x="477080" y="3848336"/>
            <a:ext cx="11105321" cy="2481942"/>
          </a:xfrm>
        </p:spPr>
        <p:txBody>
          <a:bodyPr>
            <a:normAutofit/>
          </a:bodyPr>
          <a:lstStyle/>
          <a:p>
            <a:r>
              <a:rPr lang="en-US" dirty="0"/>
              <a:t>Expanded Diagnostic Capabilities</a:t>
            </a:r>
          </a:p>
          <a:p>
            <a:pPr lvl="1"/>
            <a:r>
              <a:rPr lang="en-US" dirty="0"/>
              <a:t>Plasma Diagnostics (interferometry, </a:t>
            </a:r>
            <a:r>
              <a:rPr lang="en-US" dirty="0" err="1"/>
              <a:t>shadowgraphy,etc</a:t>
            </a:r>
            <a:r>
              <a:rPr lang="en-US" dirty="0"/>
              <a:t>)</a:t>
            </a:r>
          </a:p>
          <a:p>
            <a:pPr lvl="1"/>
            <a:r>
              <a:rPr lang="en-US" dirty="0"/>
              <a:t>Prepulse contrast diagnostics better than 4 orders of magnitude</a:t>
            </a:r>
          </a:p>
          <a:p>
            <a:pPr lvl="1"/>
            <a:r>
              <a:rPr lang="en-US" dirty="0"/>
              <a:t>Ultrafast electron radiography (See research area C for more discussion) </a:t>
            </a:r>
          </a:p>
          <a:p>
            <a:pPr lvl="1"/>
            <a:r>
              <a:rPr lang="en-US" dirty="0"/>
              <a:t>Accurate synchronization and alignment diagnostics for multiple beams (See research area C for more discussion)</a:t>
            </a:r>
          </a:p>
        </p:txBody>
      </p:sp>
    </p:spTree>
    <p:extLst>
      <p:ext uri="{BB962C8B-B14F-4D97-AF65-F5344CB8AC3E}">
        <p14:creationId xmlns:p14="http://schemas.microsoft.com/office/powerpoint/2010/main" val="4180020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BFC4-51AF-7B4C-8EF6-5D4F4DEDF91D}"/>
              </a:ext>
            </a:extLst>
          </p:cNvPr>
          <p:cNvSpPr>
            <a:spLocks noGrp="1"/>
          </p:cNvSpPr>
          <p:nvPr>
            <p:ph type="title"/>
          </p:nvPr>
        </p:nvSpPr>
        <p:spPr/>
        <p:txBody>
          <a:bodyPr/>
          <a:lstStyle/>
          <a:p>
            <a:r>
              <a:rPr lang="en-US" dirty="0"/>
              <a:t>Research Area B Facility Needs</a:t>
            </a:r>
          </a:p>
        </p:txBody>
      </p:sp>
      <p:sp>
        <p:nvSpPr>
          <p:cNvPr id="4" name="Slide Number Placeholder 3">
            <a:extLst>
              <a:ext uri="{FF2B5EF4-FFF2-40B4-BE49-F238E27FC236}">
                <a16:creationId xmlns:a16="http://schemas.microsoft.com/office/drawing/2014/main" id="{00B6E73E-43A1-934B-8301-3908AC907F2D}"/>
              </a:ext>
            </a:extLst>
          </p:cNvPr>
          <p:cNvSpPr>
            <a:spLocks noGrp="1"/>
          </p:cNvSpPr>
          <p:nvPr>
            <p:ph type="sldNum" sz="quarter" idx="12"/>
          </p:nvPr>
        </p:nvSpPr>
        <p:spPr/>
        <p:txBody>
          <a:bodyPr/>
          <a:lstStyle/>
          <a:p>
            <a:fld id="{716D9922-87B3-6043-9531-5184EA303DC1}" type="slidenum">
              <a:rPr lang="en-US" smtClean="0"/>
              <a:t>52</a:t>
            </a:fld>
            <a:endParaRPr lang="en-US"/>
          </a:p>
        </p:txBody>
      </p:sp>
      <p:sp>
        <p:nvSpPr>
          <p:cNvPr id="5" name="Footer Placeholder 4">
            <a:extLst>
              <a:ext uri="{FF2B5EF4-FFF2-40B4-BE49-F238E27FC236}">
                <a16:creationId xmlns:a16="http://schemas.microsoft.com/office/drawing/2014/main" id="{DE0700A2-4960-084B-A6CC-9441A0B788B4}"/>
              </a:ext>
            </a:extLst>
          </p:cNvPr>
          <p:cNvSpPr>
            <a:spLocks noGrp="1"/>
          </p:cNvSpPr>
          <p:nvPr>
            <p:ph type="ftr" sz="quarter" idx="13"/>
          </p:nvPr>
        </p:nvSpPr>
        <p:spPr/>
        <p:txBody>
          <a:bodyPr/>
          <a:lstStyle/>
          <a:p>
            <a:r>
              <a:rPr lang="en-US"/>
              <a:t>2020 ATF User Meeting</a:t>
            </a:r>
            <a:endParaRPr lang="en-US" dirty="0"/>
          </a:p>
        </p:txBody>
      </p:sp>
      <p:sp>
        <p:nvSpPr>
          <p:cNvPr id="7" name="Content Placeholder 2">
            <a:extLst>
              <a:ext uri="{FF2B5EF4-FFF2-40B4-BE49-F238E27FC236}">
                <a16:creationId xmlns:a16="http://schemas.microsoft.com/office/drawing/2014/main" id="{9C11ADFA-DCA9-4348-A5F2-AF0D45E15AF4}"/>
              </a:ext>
            </a:extLst>
          </p:cNvPr>
          <p:cNvSpPr>
            <a:spLocks noGrp="1"/>
          </p:cNvSpPr>
          <p:nvPr>
            <p:ph idx="1"/>
          </p:nvPr>
        </p:nvSpPr>
        <p:spPr>
          <a:xfrm>
            <a:off x="477079" y="4604657"/>
            <a:ext cx="11105321" cy="2481942"/>
          </a:xfrm>
        </p:spPr>
        <p:txBody>
          <a:bodyPr>
            <a:normAutofit/>
          </a:bodyPr>
          <a:lstStyle/>
          <a:p>
            <a:r>
              <a:rPr lang="en-US" dirty="0"/>
              <a:t>Required Diagnostic Capabilities</a:t>
            </a:r>
          </a:p>
          <a:p>
            <a:pPr lvl="1"/>
            <a:r>
              <a:rPr lang="en-US" dirty="0"/>
              <a:t>Beam characterization: Transverse deflective cavity (T- CAV), 2 THz interferometry from coherent transition radiation (CTR), coherent diffraction/edge/Cerenkov radiation (CDR/CER/CCR)</a:t>
            </a:r>
          </a:p>
          <a:p>
            <a:pPr lvl="1"/>
            <a:endParaRPr lang="en-US" dirty="0"/>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D03AD159-F166-F94D-BAB6-87D0DE4AE93C}"/>
                  </a:ext>
                </a:extLst>
              </p:cNvPr>
              <p:cNvGraphicFramePr>
                <a:graphicFrameLocks noGrp="1"/>
              </p:cNvGraphicFramePr>
              <p:nvPr/>
            </p:nvGraphicFramePr>
            <p:xfrm>
              <a:off x="1066799" y="1012372"/>
              <a:ext cx="10058401" cy="3566160"/>
            </p:xfrm>
            <a:graphic>
              <a:graphicData uri="http://schemas.openxmlformats.org/drawingml/2006/table">
                <a:tbl>
                  <a:tblPr firstRow="1" firstCol="1" bandRow="1">
                    <a:tableStyleId>{5C22544A-7EE6-4342-B048-85BDC9FD1C3A}</a:tableStyleId>
                  </a:tblPr>
                  <a:tblGrid>
                    <a:gridCol w="3044297">
                      <a:extLst>
                        <a:ext uri="{9D8B030D-6E8A-4147-A177-3AD203B41FA5}">
                          <a16:colId xmlns:a16="http://schemas.microsoft.com/office/drawing/2014/main" val="397349122"/>
                        </a:ext>
                      </a:extLst>
                    </a:gridCol>
                    <a:gridCol w="3654319">
                      <a:extLst>
                        <a:ext uri="{9D8B030D-6E8A-4147-A177-3AD203B41FA5}">
                          <a16:colId xmlns:a16="http://schemas.microsoft.com/office/drawing/2014/main" val="2271191585"/>
                        </a:ext>
                      </a:extLst>
                    </a:gridCol>
                    <a:gridCol w="3359785">
                      <a:extLst>
                        <a:ext uri="{9D8B030D-6E8A-4147-A177-3AD203B41FA5}">
                          <a16:colId xmlns:a16="http://schemas.microsoft.com/office/drawing/2014/main" val="1781608500"/>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880046"/>
                      </a:ext>
                    </a:extLst>
                  </a:tr>
                  <a:tr h="184150">
                    <a:tc>
                      <a:txBody>
                        <a:bodyPr/>
                        <a:lstStyle/>
                        <a:p>
                          <a:pPr marL="0" marR="0">
                            <a:spcBef>
                              <a:spcPts val="0"/>
                            </a:spcBef>
                            <a:spcAft>
                              <a:spcPts val="0"/>
                            </a:spcAft>
                          </a:pPr>
                          <a:r>
                            <a:rPr lang="en-US" sz="1800" dirty="0">
                              <a:effectLst/>
                            </a:rPr>
                            <a:t>PRD B.1 Dielectric Wakefield Acceleration (DWA)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𝝐</m:t>
                                  </m:r>
                                </m:e>
                                <m:sub>
                                  <m:r>
                                    <a:rPr lang="en-US" sz="1800">
                                      <a:effectLst/>
                                    </a:rPr>
                                    <m:t>𝒏</m:t>
                                  </m:r>
                                </m:sub>
                              </m:sSub>
                              <m:r>
                                <a:rPr lang="en-US" sz="1800">
                                  <a:effectLst/>
                                </a:rPr>
                                <m:t>∼ </m:t>
                              </m:r>
                              <m:r>
                                <a:rPr lang="en-US" sz="1800">
                                  <a:effectLst/>
                                </a:rPr>
                                <m:t>𝟏</m:t>
                              </m:r>
                              <m:r>
                                <a:rPr lang="en-US" sz="1800">
                                  <a:effectLst/>
                                </a:rPr>
                                <m:t>−</m:t>
                              </m:r>
                              <m:r>
                                <a:rPr lang="en-US" sz="1800">
                                  <a:effectLst/>
                                </a:rPr>
                                <m:t>𝟐</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𝑸</m:t>
                              </m:r>
                              <m:r>
                                <a:rPr lang="en-US" sz="1800">
                                  <a:effectLst/>
                                </a:rPr>
                                <m:t>&gt;</m:t>
                              </m:r>
                              <m:r>
                                <a:rPr lang="en-US" sz="1800">
                                  <a:effectLst/>
                                </a:rPr>
                                <m:t>𝟑𝟎𝟎</m:t>
                              </m:r>
                            </m:oMath>
                          </a14:m>
                          <a:r>
                            <a:rPr lang="en-US" sz="1800" dirty="0">
                              <a:effectLst/>
                            </a:rPr>
                            <a:t> </a:t>
                          </a:r>
                          <a:r>
                            <a:rPr lang="en-US" sz="1800" dirty="0" err="1">
                              <a:effectLst/>
                            </a:rPr>
                            <a:t>pC</a:t>
                          </a:r>
                          <a:r>
                            <a:rPr lang="en-US" sz="1800" dirty="0">
                              <a:effectLst/>
                            </a:rPr>
                            <a:t>, </a:t>
                          </a:r>
                          <a14:m>
                            <m:oMath xmlns:m="http://schemas.openxmlformats.org/officeDocument/2006/math">
                              <m:sSub>
                                <m:sSubPr>
                                  <m:ctrlPr>
                                    <a:rPr lang="en-US" sz="1800">
                                      <a:effectLst/>
                                    </a:rPr>
                                  </m:ctrlPr>
                                </m:sSubPr>
                                <m:e>
                                  <m:r>
                                    <a:rPr lang="en-US" sz="1800">
                                      <a:effectLst/>
                                    </a:rPr>
                                    <m:t>𝝈</m:t>
                                  </m:r>
                                </m:e>
                                <m:sub>
                                  <m:r>
                                    <a:rPr lang="en-US" sz="1800">
                                      <a:effectLst/>
                                    </a:rPr>
                                    <m:t>𝒛</m:t>
                                  </m:r>
                                </m:sub>
                              </m:sSub>
                              <m:r>
                                <a:rPr lang="en-US" sz="1800">
                                  <a:effectLst/>
                                </a:rPr>
                                <m:t>&lt;</m:t>
                              </m:r>
                              <m:r>
                                <a:rPr lang="en-US" sz="1800">
                                  <a:effectLst/>
                                </a:rPr>
                                <m:t>𝟐𝟎𝟎</m:t>
                              </m:r>
                              <m:r>
                                <a:rPr lang="en-US" sz="1800">
                                  <a:effectLst/>
                                </a:rPr>
                                <m:t> </m:t>
                              </m:r>
                              <m:r>
                                <a:rPr lang="en-US" sz="1800">
                                  <a:effectLst/>
                                </a:rPr>
                                <m:t>𝝁</m:t>
                              </m:r>
                              <m:r>
                                <a:rPr lang="en-US" sz="1800">
                                  <a:effectLst/>
                                </a:rPr>
                                <m:t>𝒎</m:t>
                              </m:r>
                              <m:r>
                                <a:rPr lang="en-US" sz="1800">
                                  <a:effectLst/>
                                </a:rPr>
                                <m:t>, </m:t>
                              </m:r>
                              <m:sSub>
                                <m:sSubPr>
                                  <m:ctrlPr>
                                    <a:rPr lang="en-US" sz="1800">
                                      <a:effectLst/>
                                    </a:rPr>
                                  </m:ctrlPr>
                                </m:sSubPr>
                                <m:e>
                                  <m:r>
                                    <a:rPr lang="en-US" sz="1800">
                                      <a:effectLst/>
                                    </a:rPr>
                                    <m:t>𝝈</m:t>
                                  </m:r>
                                </m:e>
                                <m:sub>
                                  <m:r>
                                    <a:rPr lang="en-US" sz="1800">
                                      <a:effectLst/>
                                    </a:rPr>
                                    <m:t>𝒓</m:t>
                                  </m:r>
                                </m:sub>
                              </m:sSub>
                              <m:r>
                                <a:rPr lang="en-US" sz="1800">
                                  <a:effectLst/>
                                </a:rPr>
                                <m:t>&lt;</m:t>
                              </m:r>
                              <m:r>
                                <a:rPr lang="en-US" sz="1800">
                                  <a:effectLst/>
                                </a:rPr>
                                <m:t>𝟓𝟎</m:t>
                              </m:r>
                              <m:r>
                                <a:rPr lang="en-US" sz="1800">
                                  <a:effectLst/>
                                </a:rPr>
                                <m:t> </m:t>
                              </m:r>
                              <m:r>
                                <a:rPr lang="en-US" sz="1800">
                                  <a:effectLst/>
                                </a:rPr>
                                <m:t>𝝁</m:t>
                              </m:r>
                              <m:r>
                                <a:rPr lang="en-US" sz="1800">
                                  <a:effectLst/>
                                </a:rPr>
                                <m:t>𝒎</m:t>
                              </m:r>
                            </m:oMath>
                          </a14:m>
                          <a:r>
                            <a:rPr lang="en-US" sz="1800" dirty="0">
                              <a:effectLst/>
                            </a:rPr>
                            <a:t> </a:t>
                          </a:r>
                          <a:r>
                            <a:rPr lang="en-US" sz="1800" dirty="0" err="1">
                              <a:effectLst/>
                            </a:rPr>
                            <a:t>r.m.s</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962292695"/>
                      </a:ext>
                    </a:extLst>
                  </a:tr>
                  <a:tr h="184150">
                    <a:tc>
                      <a:txBody>
                        <a:bodyPr/>
                        <a:lstStyle/>
                        <a:p>
                          <a:pPr marL="0" marR="0">
                            <a:spcBef>
                              <a:spcPts val="0"/>
                            </a:spcBef>
                            <a:spcAft>
                              <a:spcPts val="0"/>
                            </a:spcAft>
                          </a:pPr>
                          <a:r>
                            <a:rPr lang="en-US" sz="1800" dirty="0">
                              <a:effectLst/>
                            </a:rPr>
                            <a:t>PRD B.1 Two Beam Acceleration (TBA)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r>
                                <a:rPr lang="en-US" sz="1800">
                                  <a:effectLst/>
                                </a:rPr>
                                <m:t>𝑄</m:t>
                              </m:r>
                              <m:r>
                                <a:rPr lang="en-US" sz="1800">
                                  <a:effectLst/>
                                </a:rPr>
                                <m:t>~ 1</m:t>
                              </m:r>
                            </m:oMath>
                          </a14:m>
                          <a:r>
                            <a:rPr lang="en-US" sz="1800">
                              <a:effectLst/>
                            </a:rPr>
                            <a:t>nC,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&lt;2 </m:t>
                              </m:r>
                              <m:r>
                                <a:rPr lang="en-US" sz="1800">
                                  <a:effectLst/>
                                </a:rPr>
                                <m:t>𝑚𝑚</m:t>
                              </m:r>
                            </m:oMath>
                          </a14:m>
                          <a:r>
                            <a:rPr lang="en-US" sz="1800">
                              <a:effectLst/>
                            </a:rPr>
                            <a:t>, total peak power&gt; 60 MW</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149174277"/>
                      </a:ext>
                    </a:extLst>
                  </a:tr>
                  <a:tr h="193040">
                    <a:tc>
                      <a:txBody>
                        <a:bodyPr/>
                        <a:lstStyle/>
                        <a:p>
                          <a:pPr marL="0" marR="0">
                            <a:spcBef>
                              <a:spcPts val="0"/>
                            </a:spcBef>
                            <a:spcAft>
                              <a:spcPts val="0"/>
                            </a:spcAft>
                          </a:pPr>
                          <a:r>
                            <a:rPr lang="en-US" sz="1800" dirty="0">
                              <a:effectLst/>
                            </a:rPr>
                            <a:t>PRD B.2 Structure-based phase space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1−2 </m:t>
                              </m:r>
                              <m:r>
                                <a:rPr lang="en-US" sz="1800">
                                  <a:effectLst/>
                                </a:rPr>
                                <m:t>𝜇</m:t>
                              </m:r>
                              <m:r>
                                <a:rPr lang="en-US" sz="1800">
                                  <a:effectLst/>
                                </a:rPr>
                                <m:t>𝑚</m:t>
                              </m:r>
                            </m:oMath>
                          </a14:m>
                          <a:r>
                            <a:rPr lang="en-US" sz="1800">
                              <a:effectLst/>
                            </a:rPr>
                            <a:t>.</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581216711"/>
                      </a:ext>
                    </a:extLst>
                  </a:tr>
                  <a:tr h="184150">
                    <a:tc>
                      <a:txBody>
                        <a:bodyPr/>
                        <a:lstStyle/>
                        <a:p>
                          <a:pPr marL="0" marR="0">
                            <a:spcBef>
                              <a:spcPts val="0"/>
                            </a:spcBef>
                            <a:spcAft>
                              <a:spcPts val="0"/>
                            </a:spcAft>
                          </a:pPr>
                          <a:r>
                            <a:rPr lang="en-US" sz="1800" dirty="0">
                              <a:effectLst/>
                            </a:rPr>
                            <a:t>PRD B.2 fs beam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TEM_10 mode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9327666"/>
                      </a:ext>
                    </a:extLst>
                  </a:tr>
                  <a:tr h="184150">
                    <a:tc>
                      <a:txBody>
                        <a:bodyPr/>
                        <a:lstStyle/>
                        <a:p>
                          <a:pPr marL="0" marR="0">
                            <a:spcBef>
                              <a:spcPts val="0"/>
                            </a:spcBef>
                            <a:spcAft>
                              <a:spcPts val="0"/>
                            </a:spcAft>
                          </a:pPr>
                          <a:r>
                            <a:rPr lang="en-US" sz="1800">
                              <a:effectLst/>
                            </a:rPr>
                            <a:t>PRD B.4 THZ Generation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 </m:t>
                              </m:r>
                              <m:r>
                                <a:rPr lang="en-US" sz="1800">
                                  <a:effectLst/>
                                </a:rPr>
                                <m:t>𝜇</m:t>
                              </m:r>
                              <m:r>
                                <a:rPr lang="en-US" sz="1800">
                                  <a:effectLst/>
                                </a:rPr>
                                <m:t>𝑚</m:t>
                              </m:r>
                            </m:oMath>
                          </a14:m>
                          <a:r>
                            <a:rPr lang="en-US" sz="1800" dirty="0">
                              <a:effectLst/>
                            </a:rPr>
                            <a:t>, </a:t>
                          </a:r>
                          <a14:m>
                            <m:oMath xmlns:m="http://schemas.openxmlformats.org/officeDocument/2006/math">
                              <m:r>
                                <a:rPr lang="en-US" sz="1800">
                                  <a:effectLst/>
                                </a:rPr>
                                <m:t>𝑄</m:t>
                              </m:r>
                              <m:r>
                                <a:rPr lang="en-US" sz="1800">
                                  <a:effectLst/>
                                </a:rPr>
                                <m:t>&gt;400</m:t>
                              </m:r>
                            </m:oMath>
                          </a14:m>
                          <a:r>
                            <a:rPr lang="en-US" sz="1800" dirty="0" err="1">
                              <a:effectLst/>
                            </a:rPr>
                            <a:t>pC</a:t>
                          </a:r>
                          <a:r>
                            <a:rPr lang="en-US" sz="1800" dirty="0">
                              <a:effectLst/>
                            </a:rPr>
                            <a:t>,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&lt;120 </m:t>
                              </m:r>
                              <m:r>
                                <a:rPr lang="en-US" sz="1800">
                                  <a:effectLst/>
                                </a:rPr>
                                <m:t>𝜇</m:t>
                              </m:r>
                              <m:r>
                                <a:rPr lang="en-US" sz="1800">
                                  <a:effectLst/>
                                </a:rPr>
                                <m:t>𝑚</m:t>
                              </m:r>
                            </m:oMath>
                          </a14:m>
                          <a:r>
                            <a:rPr lang="en-US" sz="1800" dirty="0">
                              <a:effectLst/>
                            </a:rPr>
                            <a:t>, 6.4 cm period undulator: 1.5 </a:t>
                          </a:r>
                          <a:r>
                            <a:rPr lang="en-US" sz="1800" dirty="0" err="1">
                              <a:effectLst/>
                            </a:rPr>
                            <a:t>mJ</a:t>
                          </a:r>
                          <a:r>
                            <a:rPr lang="en-US" sz="1800" dirty="0">
                              <a:effectLst/>
                            </a:rPr>
                            <a:t> THz pulse</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431288354"/>
                      </a:ext>
                    </a:extLst>
                  </a:tr>
                </a:tbl>
              </a:graphicData>
            </a:graphic>
          </p:graphicFrame>
        </mc:Choice>
        <mc:Fallback>
          <p:graphicFrame>
            <p:nvGraphicFramePr>
              <p:cNvPr id="8" name="Table 7">
                <a:extLst>
                  <a:ext uri="{FF2B5EF4-FFF2-40B4-BE49-F238E27FC236}">
                    <a16:creationId xmlns:a16="http://schemas.microsoft.com/office/drawing/2014/main" id="{D03AD159-F166-F94D-BAB6-87D0DE4AE93C}"/>
                  </a:ext>
                </a:extLst>
              </p:cNvPr>
              <p:cNvGraphicFramePr>
                <a:graphicFrameLocks noGrp="1"/>
              </p:cNvGraphicFramePr>
              <p:nvPr/>
            </p:nvGraphicFramePr>
            <p:xfrm>
              <a:off x="1066799" y="1012372"/>
              <a:ext cx="10058401" cy="3566160"/>
            </p:xfrm>
            <a:graphic>
              <a:graphicData uri="http://schemas.openxmlformats.org/drawingml/2006/table">
                <a:tbl>
                  <a:tblPr firstRow="1" firstCol="1" bandRow="1">
                    <a:tableStyleId>{5C22544A-7EE6-4342-B048-85BDC9FD1C3A}</a:tableStyleId>
                  </a:tblPr>
                  <a:tblGrid>
                    <a:gridCol w="3044297">
                      <a:extLst>
                        <a:ext uri="{9D8B030D-6E8A-4147-A177-3AD203B41FA5}">
                          <a16:colId xmlns:a16="http://schemas.microsoft.com/office/drawing/2014/main" val="397349122"/>
                        </a:ext>
                      </a:extLst>
                    </a:gridCol>
                    <a:gridCol w="3654319">
                      <a:extLst>
                        <a:ext uri="{9D8B030D-6E8A-4147-A177-3AD203B41FA5}">
                          <a16:colId xmlns:a16="http://schemas.microsoft.com/office/drawing/2014/main" val="2271191585"/>
                        </a:ext>
                      </a:extLst>
                    </a:gridCol>
                    <a:gridCol w="3359785">
                      <a:extLst>
                        <a:ext uri="{9D8B030D-6E8A-4147-A177-3AD203B41FA5}">
                          <a16:colId xmlns:a16="http://schemas.microsoft.com/office/drawing/2014/main" val="1781608500"/>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880046"/>
                      </a:ext>
                    </a:extLst>
                  </a:tr>
                  <a:tr h="822960">
                    <a:tc>
                      <a:txBody>
                        <a:bodyPr/>
                        <a:lstStyle/>
                        <a:p>
                          <a:pPr marL="0" marR="0">
                            <a:spcBef>
                              <a:spcPts val="0"/>
                            </a:spcBef>
                            <a:spcAft>
                              <a:spcPts val="0"/>
                            </a:spcAft>
                          </a:pPr>
                          <a:r>
                            <a:rPr lang="en-US" sz="1800" dirty="0">
                              <a:effectLst/>
                            </a:rPr>
                            <a:t>PRD B.1 Dielectric Wakefield Acceleration (DWA)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245" t="-43077" r="-1132" b="-316923"/>
                          </a:stretch>
                        </a:blipFill>
                      </a:tcPr>
                    </a:tc>
                    <a:extLst>
                      <a:ext uri="{0D108BD9-81ED-4DB2-BD59-A6C34878D82A}">
                        <a16:rowId xmlns:a16="http://schemas.microsoft.com/office/drawing/2014/main" val="1962292695"/>
                      </a:ext>
                    </a:extLst>
                  </a:tr>
                  <a:tr h="548640">
                    <a:tc>
                      <a:txBody>
                        <a:bodyPr/>
                        <a:lstStyle/>
                        <a:p>
                          <a:pPr marL="0" marR="0">
                            <a:spcBef>
                              <a:spcPts val="0"/>
                            </a:spcBef>
                            <a:spcAft>
                              <a:spcPts val="0"/>
                            </a:spcAft>
                          </a:pPr>
                          <a:r>
                            <a:rPr lang="en-US" sz="1800" dirty="0">
                              <a:effectLst/>
                            </a:rPr>
                            <a:t>PRD B.1 Two Beam Acceleration (TBA)</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245" t="-216279" r="-1132" b="-379070"/>
                          </a:stretch>
                        </a:blipFill>
                      </a:tcPr>
                    </a:tc>
                    <a:extLst>
                      <a:ext uri="{0D108BD9-81ED-4DB2-BD59-A6C34878D82A}">
                        <a16:rowId xmlns:a16="http://schemas.microsoft.com/office/drawing/2014/main" val="2149174277"/>
                      </a:ext>
                    </a:extLst>
                  </a:tr>
                  <a:tr h="548640">
                    <a:tc>
                      <a:txBody>
                        <a:bodyPr/>
                        <a:lstStyle/>
                        <a:p>
                          <a:pPr marL="0" marR="0">
                            <a:spcBef>
                              <a:spcPts val="0"/>
                            </a:spcBef>
                            <a:spcAft>
                              <a:spcPts val="0"/>
                            </a:spcAft>
                          </a:pPr>
                          <a:r>
                            <a:rPr lang="en-US" sz="1800" dirty="0">
                              <a:effectLst/>
                            </a:rPr>
                            <a:t>PRD B.2 Structure-based phase space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245" t="-309091" r="-1132" b="-270455"/>
                          </a:stretch>
                        </a:blipFill>
                      </a:tcPr>
                    </a:tc>
                    <a:extLst>
                      <a:ext uri="{0D108BD9-81ED-4DB2-BD59-A6C34878D82A}">
                        <a16:rowId xmlns:a16="http://schemas.microsoft.com/office/drawing/2014/main" val="581216711"/>
                      </a:ext>
                    </a:extLst>
                  </a:tr>
                  <a:tr h="548640">
                    <a:tc>
                      <a:txBody>
                        <a:bodyPr/>
                        <a:lstStyle/>
                        <a:p>
                          <a:pPr marL="0" marR="0">
                            <a:spcBef>
                              <a:spcPts val="0"/>
                            </a:spcBef>
                            <a:spcAft>
                              <a:spcPts val="0"/>
                            </a:spcAft>
                          </a:pPr>
                          <a:r>
                            <a:rPr lang="en-US" sz="1800" dirty="0">
                              <a:effectLst/>
                            </a:rPr>
                            <a:t>PRD B.2 fs beam manipulation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TEM_10 mode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49327666"/>
                      </a:ext>
                    </a:extLst>
                  </a:tr>
                  <a:tr h="822960">
                    <a:tc>
                      <a:txBody>
                        <a:bodyPr/>
                        <a:lstStyle/>
                        <a:p>
                          <a:pPr marL="0" marR="0">
                            <a:spcBef>
                              <a:spcPts val="0"/>
                            </a:spcBef>
                            <a:spcAft>
                              <a:spcPts val="0"/>
                            </a:spcAft>
                          </a:pPr>
                          <a:r>
                            <a:rPr lang="en-US" sz="1800">
                              <a:effectLst/>
                            </a:rPr>
                            <a:t>PRD B.4 THZ Generation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245" t="-343077" r="-1132" b="-16923"/>
                          </a:stretch>
                        </a:blipFill>
                      </a:tcPr>
                    </a:tc>
                    <a:extLst>
                      <a:ext uri="{0D108BD9-81ED-4DB2-BD59-A6C34878D82A}">
                        <a16:rowId xmlns:a16="http://schemas.microsoft.com/office/drawing/2014/main" val="431288354"/>
                      </a:ext>
                    </a:extLst>
                  </a:tr>
                </a:tbl>
              </a:graphicData>
            </a:graphic>
          </p:graphicFrame>
        </mc:Fallback>
      </mc:AlternateContent>
    </p:spTree>
    <p:extLst>
      <p:ext uri="{BB962C8B-B14F-4D97-AF65-F5344CB8AC3E}">
        <p14:creationId xmlns:p14="http://schemas.microsoft.com/office/powerpoint/2010/main" val="2068917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BFC4-51AF-7B4C-8EF6-5D4F4DEDF91D}"/>
              </a:ext>
            </a:extLst>
          </p:cNvPr>
          <p:cNvSpPr>
            <a:spLocks noGrp="1"/>
          </p:cNvSpPr>
          <p:nvPr>
            <p:ph type="title"/>
          </p:nvPr>
        </p:nvSpPr>
        <p:spPr/>
        <p:txBody>
          <a:bodyPr/>
          <a:lstStyle/>
          <a:p>
            <a:r>
              <a:rPr lang="en-US" dirty="0"/>
              <a:t>Research Area C Facility Needs</a:t>
            </a:r>
          </a:p>
        </p:txBody>
      </p:sp>
      <p:sp>
        <p:nvSpPr>
          <p:cNvPr id="4" name="Slide Number Placeholder 3">
            <a:extLst>
              <a:ext uri="{FF2B5EF4-FFF2-40B4-BE49-F238E27FC236}">
                <a16:creationId xmlns:a16="http://schemas.microsoft.com/office/drawing/2014/main" id="{00B6E73E-43A1-934B-8301-3908AC907F2D}"/>
              </a:ext>
            </a:extLst>
          </p:cNvPr>
          <p:cNvSpPr>
            <a:spLocks noGrp="1"/>
          </p:cNvSpPr>
          <p:nvPr>
            <p:ph type="sldNum" sz="quarter" idx="12"/>
          </p:nvPr>
        </p:nvSpPr>
        <p:spPr/>
        <p:txBody>
          <a:bodyPr/>
          <a:lstStyle/>
          <a:p>
            <a:fld id="{716D9922-87B3-6043-9531-5184EA303DC1}" type="slidenum">
              <a:rPr lang="en-US" smtClean="0"/>
              <a:t>53</a:t>
            </a:fld>
            <a:endParaRPr lang="en-US"/>
          </a:p>
        </p:txBody>
      </p:sp>
      <p:sp>
        <p:nvSpPr>
          <p:cNvPr id="5" name="Footer Placeholder 4">
            <a:extLst>
              <a:ext uri="{FF2B5EF4-FFF2-40B4-BE49-F238E27FC236}">
                <a16:creationId xmlns:a16="http://schemas.microsoft.com/office/drawing/2014/main" id="{DE0700A2-4960-084B-A6CC-9441A0B788B4}"/>
              </a:ext>
            </a:extLst>
          </p:cNvPr>
          <p:cNvSpPr>
            <a:spLocks noGrp="1"/>
          </p:cNvSpPr>
          <p:nvPr>
            <p:ph type="ftr" sz="quarter" idx="13"/>
          </p:nvPr>
        </p:nvSpPr>
        <p:spPr/>
        <p:txBody>
          <a:bodyPr/>
          <a:lstStyle/>
          <a:p>
            <a:r>
              <a:rPr lang="en-US"/>
              <a:t>2020 ATF User Meeting</a:t>
            </a:r>
            <a:endParaRPr lang="en-US" dirty="0"/>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DC1F935B-FD6C-2F4D-A9A5-8D4622A0B6D1}"/>
                  </a:ext>
                </a:extLst>
              </p:cNvPr>
              <p:cNvGraphicFramePr>
                <a:graphicFrameLocks noGrp="1"/>
              </p:cNvGraphicFramePr>
              <p:nvPr/>
            </p:nvGraphicFramePr>
            <p:xfrm>
              <a:off x="324869" y="114022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18415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84150">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𝝈</m:t>
                                  </m:r>
                                </m:e>
                                <m:sub>
                                  <m:r>
                                    <a:rPr lang="en-US" sz="1800">
                                      <a:effectLst/>
                                    </a:rPr>
                                    <m:t>𝒛</m:t>
                                  </m:r>
                                </m:sub>
                              </m:sSub>
                              <m:r>
                                <a:rPr lang="en-US" sz="1800">
                                  <a:effectLst/>
                                </a:rPr>
                                <m:t>≪</m:t>
                              </m:r>
                              <m:sSub>
                                <m:sSubPr>
                                  <m:ctrlPr>
                                    <a:rPr lang="en-US" sz="1800">
                                      <a:effectLst/>
                                    </a:rPr>
                                  </m:ctrlPr>
                                </m:sSubPr>
                                <m:e>
                                  <m:r>
                                    <a:rPr lang="en-US" sz="1800">
                                      <a:effectLst/>
                                    </a:rPr>
                                    <m:t>𝑹</m:t>
                                  </m:r>
                                </m:e>
                                <m:sub>
                                  <m:r>
                                    <a:rPr lang="en-US" sz="1800">
                                      <a:effectLst/>
                                    </a:rPr>
                                    <m:t>𝒃</m:t>
                                  </m:r>
                                </m:sub>
                              </m:sSub>
                              <m:r>
                                <a:rPr lang="en-US" sz="1800">
                                  <a:effectLst/>
                                </a:rPr>
                                <m:t>~</m:t>
                              </m:r>
                              <m:r>
                                <a:rPr lang="en-US" sz="1800">
                                  <a:effectLst/>
                                </a:rPr>
                                <m:t>𝟏𝟎𝟎</m:t>
                              </m:r>
                              <m:r>
                                <a:rPr lang="en-US" sz="1800">
                                  <a:effectLst/>
                                </a:rPr>
                                <m:t> </m:t>
                              </m:r>
                              <m:r>
                                <a:rPr lang="en-US" sz="1800">
                                  <a:effectLst/>
                                </a:rPr>
                                <m:t>𝝁</m:t>
                              </m:r>
                              <m:r>
                                <a:rPr lang="en-US" sz="1800">
                                  <a:effectLst/>
                                </a:rPr>
                                <m:t>𝒎</m:t>
                              </m:r>
                            </m:oMath>
                          </a14:m>
                          <a:r>
                            <a:rPr lang="en-US" sz="1800" dirty="0">
                              <a:effectLst/>
                            </a:rPr>
                            <a:t>, </a:t>
                          </a:r>
                          <a14:m>
                            <m:oMath xmlns:m="http://schemas.openxmlformats.org/officeDocument/2006/math">
                              <m:r>
                                <a:rPr lang="en-US" sz="1800">
                                  <a:effectLst/>
                                </a:rPr>
                                <m:t>𝜸</m:t>
                              </m:r>
                              <m:r>
                                <a:rPr lang="en-US" sz="1800">
                                  <a:effectLst/>
                                </a:rPr>
                                <m:t>&gt;</m:t>
                              </m:r>
                            </m:oMath>
                          </a14:m>
                          <a:r>
                            <a:rPr lang="en-US" sz="1800" dirty="0">
                              <a:effectLst/>
                            </a:rPr>
                            <a:t>200: 100 MeV beam injection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𝝈</m:t>
                                  </m:r>
                                </m:e>
                                <m:sub>
                                  <m:r>
                                    <a:rPr lang="en-US" sz="1800">
                                      <a:effectLst/>
                                    </a:rPr>
                                    <m:t>𝒓</m:t>
                                  </m:r>
                                </m:sub>
                              </m:sSub>
                              <m:r>
                                <a:rPr lang="en-US" sz="1800">
                                  <a:effectLst/>
                                </a:rPr>
                                <m:t>≫</m:t>
                              </m:r>
                              <m:sSub>
                                <m:sSubPr>
                                  <m:ctrlPr>
                                    <a:rPr lang="en-US" sz="1800">
                                      <a:effectLst/>
                                    </a:rPr>
                                  </m:ctrlPr>
                                </m:sSubPr>
                                <m:e>
                                  <m:r>
                                    <a:rPr lang="en-US" sz="1800">
                                      <a:effectLst/>
                                    </a:rPr>
                                    <m:t>𝝀</m:t>
                                  </m:r>
                                </m:e>
                                <m:sub>
                                  <m:r>
                                    <a:rPr lang="en-US" sz="1800">
                                      <a:effectLst/>
                                    </a:rPr>
                                    <m:t>𝒑</m:t>
                                  </m:r>
                                </m:sub>
                              </m:sSub>
                            </m:oMath>
                          </a14:m>
                          <a:r>
                            <a:rPr lang="en-US" sz="1800" dirty="0">
                              <a:effectLst/>
                            </a:rPr>
                            <a:t>: ultrafast electron radiography</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376499168"/>
                      </a:ext>
                    </a:extLst>
                  </a:tr>
                  <a:tr h="19304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&gt;60 MeV, </a:t>
                          </a:r>
                          <a14:m>
                            <m:oMath xmlns:m="http://schemas.openxmlformats.org/officeDocument/2006/math">
                              <m:r>
                                <m:rPr>
                                  <m:sty m:val="p"/>
                                </m:rPr>
                                <a:rPr lang="en-US" sz="1800">
                                  <a:effectLst/>
                                </a:rPr>
                                <m:t>Δ</m:t>
                              </m:r>
                              <m:r>
                                <a:rPr lang="en-US" sz="1800">
                                  <a:effectLst/>
                                </a:rPr>
                                <m:t>𝐸</m:t>
                              </m:r>
                              <m:r>
                                <a:rPr lang="en-US" sz="1800">
                                  <a:effectLst/>
                                </a:rPr>
                                <m:t>/</m:t>
                              </m:r>
                              <m:r>
                                <a:rPr lang="en-US" sz="1800">
                                  <a:effectLst/>
                                </a:rPr>
                                <m:t>𝐸</m:t>
                              </m:r>
                            </m:oMath>
                          </a14:m>
                          <a:r>
                            <a:rPr lang="en-US" sz="1800">
                              <a:effectLst/>
                            </a:rPr>
                            <a:t> &lt;1%, </a:t>
                          </a:r>
                          <a14:m>
                            <m:oMath xmlns:m="http://schemas.openxmlformats.org/officeDocument/2006/math">
                              <m:sSub>
                                <m:sSubPr>
                                  <m:ctrlPr>
                                    <a:rPr lang="en-US" sz="1800">
                                      <a:effectLst/>
                                    </a:rPr>
                                  </m:ctrlPr>
                                </m:sSubPr>
                                <m:e>
                                  <m:r>
                                    <a:rPr lang="en-US" sz="1800">
                                      <a:effectLst/>
                                    </a:rPr>
                                    <m:t>𝜎</m:t>
                                  </m:r>
                                </m:e>
                                <m:sub>
                                  <m:r>
                                    <a:rPr lang="en-US" sz="1800">
                                      <a:effectLst/>
                                    </a:rPr>
                                    <m:t>𝑟</m:t>
                                  </m:r>
                                </m:sub>
                              </m:sSub>
                            </m:oMath>
                          </a14:m>
                          <a:r>
                            <a:rPr lang="en-US" sz="1800">
                              <a:effectLst/>
                            </a:rPr>
                            <a:t>&lt;50 µm, Q&gt;250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oMath>
                          </a14:m>
                          <a:r>
                            <a:rPr lang="en-US" sz="1800">
                              <a:effectLst/>
                            </a:rPr>
                            <a:t>&lt;10 µm, bunch length </a:t>
                          </a: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oMath>
                          </a14:m>
                          <a:r>
                            <a:rPr lang="en-US" sz="1800">
                              <a:effectLst/>
                            </a:rPr>
                            <a:t>&lt;0.2 ps</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946272380"/>
                      </a:ext>
                    </a:extLst>
                  </a:tr>
                  <a:tr h="1930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50 MeV, </a:t>
                          </a:r>
                          <a14:m>
                            <m:oMath xmlns:m="http://schemas.openxmlformats.org/officeDocument/2006/math">
                              <m:r>
                                <a:rPr lang="en-US" sz="1800">
                                  <a:effectLst/>
                                </a:rPr>
                                <m:t>𝑄</m:t>
                              </m:r>
                              <m:r>
                                <a:rPr lang="en-US" sz="1800">
                                  <a:effectLst/>
                                </a:rPr>
                                <m:t>~</m:t>
                              </m:r>
                            </m:oMath>
                          </a14:m>
                          <a:r>
                            <a:rPr lang="en-US" sz="1800">
                              <a:effectLst/>
                            </a:rPr>
                            <a:t>1 pC,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~20 </m:t>
                              </m:r>
                              <m:r>
                                <a:rPr lang="en-US" sz="1800">
                                  <a:effectLst/>
                                </a:rPr>
                                <m:t>𝑛𝑚</m:t>
                              </m:r>
                            </m:oMath>
                          </a14:m>
                          <a:r>
                            <a:rPr lang="en-US" sz="1800">
                              <a:effectLst/>
                            </a:rPr>
                            <a:t>, </a:t>
                          </a:r>
                          <a14:m>
                            <m:oMath xmlns:m="http://schemas.openxmlformats.org/officeDocument/2006/math">
                              <m:sSub>
                                <m:sSubPr>
                                  <m:ctrlPr>
                                    <a:rPr lang="en-US" sz="1800">
                                      <a:effectLst/>
                                    </a:rPr>
                                  </m:ctrlPr>
                                </m:sSubPr>
                                <m:e>
                                  <m:r>
                                    <a:rPr lang="en-US" sz="1800">
                                      <a:effectLst/>
                                    </a:rPr>
                                    <m:t>𝜎</m:t>
                                  </m:r>
                                </m:e>
                                <m:sub>
                                  <m:r>
                                    <a:rPr lang="en-US" sz="1800">
                                      <a:effectLst/>
                                    </a:rPr>
                                    <m:t>𝑟</m:t>
                                  </m:r>
                                </m:sub>
                              </m:sSub>
                              <m:r>
                                <a:rPr lang="en-US" sz="1800">
                                  <a:effectLst/>
                                </a:rPr>
                                <m:t>~5 </m:t>
                              </m:r>
                              <m:r>
                                <a:rPr lang="en-US" sz="1800">
                                  <a:effectLst/>
                                </a:rPr>
                                <m:t>𝜇</m:t>
                              </m:r>
                            </m:oMath>
                          </a14:m>
                          <a:r>
                            <a:rPr lang="en-US" sz="1800">
                              <a:effectLst/>
                            </a:rPr>
                            <a:t>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205448043"/>
                      </a:ext>
                    </a:extLst>
                  </a:tr>
                  <a:tr h="1930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m:t>
                              </m:r>
                            </m:oMath>
                          </a14:m>
                          <a:r>
                            <a:rPr lang="en-US" sz="1800">
                              <a:effectLst/>
                            </a:rPr>
                            <a:t>0.5 ps, </a:t>
                          </a:r>
                          <a14:m>
                            <m:oMath xmlns:m="http://schemas.openxmlformats.org/officeDocument/2006/math">
                              <m:r>
                                <a:rPr lang="en-US" sz="1800">
                                  <a:effectLst/>
                                </a:rPr>
                                <m:t>𝑄</m:t>
                              </m:r>
                              <m:r>
                                <a:rPr lang="en-US" sz="1800">
                                  <a:effectLst/>
                                </a:rPr>
                                <m:t>~ 1</m:t>
                              </m:r>
                            </m:oMath>
                          </a14:m>
                          <a:r>
                            <a:rPr lang="en-US" sz="1800">
                              <a:effectLst/>
                            </a:rPr>
                            <a:t>nC: Drive beam</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𝜎</m:t>
                                  </m:r>
                                </m:e>
                                <m:sub>
                                  <m:r>
                                    <a:rPr lang="en-US" sz="1800">
                                      <a:effectLst/>
                                    </a:rPr>
                                    <m:t>𝑧</m:t>
                                  </m:r>
                                </m:sub>
                              </m:sSub>
                              <m:r>
                                <a:rPr lang="en-US" sz="1800">
                                  <a:effectLst/>
                                </a:rPr>
                                <m:t>/</m:t>
                              </m:r>
                              <m:r>
                                <a:rPr lang="en-US" sz="1800">
                                  <a:effectLst/>
                                </a:rPr>
                                <m:t>𝑐</m:t>
                              </m:r>
                              <m:r>
                                <a:rPr lang="en-US" sz="1800">
                                  <a:effectLst/>
                                </a:rPr>
                                <m:t>~30</m:t>
                              </m:r>
                            </m:oMath>
                          </a14:m>
                          <a:r>
                            <a:rPr lang="en-US" sz="1800">
                              <a:effectLst/>
                            </a:rPr>
                            <a:t> fs, </a:t>
                          </a:r>
                          <a14:m>
                            <m:oMath xmlns:m="http://schemas.openxmlformats.org/officeDocument/2006/math">
                              <m:r>
                                <a:rPr lang="en-US" sz="1800">
                                  <a:effectLst/>
                                </a:rPr>
                                <m:t>𝑄</m:t>
                              </m:r>
                              <m:r>
                                <a:rPr lang="en-US" sz="1800">
                                  <a:effectLst/>
                                </a:rPr>
                                <m:t>~ 10</m:t>
                              </m:r>
                            </m:oMath>
                          </a14:m>
                          <a:r>
                            <a:rPr lang="en-US" sz="1800">
                              <a:effectLst/>
                            </a:rPr>
                            <a:t>pC: Trailing beam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281424451"/>
                      </a:ext>
                    </a:extLst>
                  </a:tr>
                  <a:tr h="19304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=1.5,</m:t>
                              </m:r>
                            </m:oMath>
                          </a14:m>
                          <a:r>
                            <a:rPr lang="en-US" sz="1800">
                              <a:effectLst/>
                            </a:rPr>
                            <a:t> Circular polarization: nonlinear ICS</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=2</m:t>
                              </m:r>
                            </m:oMath>
                          </a14:m>
                          <a:r>
                            <a:rPr lang="en-US" sz="1800">
                              <a:effectLst/>
                            </a:rPr>
                            <a:t>, linear polarization: harmonic radiation</a:t>
                          </a:r>
                        </a:p>
                        <a:p>
                          <a:pPr marL="0" marR="0">
                            <a:spcBef>
                              <a:spcPts val="0"/>
                            </a:spcBef>
                            <a:spcAft>
                              <a:spcPts val="0"/>
                            </a:spcAft>
                          </a:pPr>
                          <a14:m>
                            <m:oMath xmlns:m="http://schemas.openxmlformats.org/officeDocument/2006/math">
                              <m:sSub>
                                <m:sSubPr>
                                  <m:ctrlPr>
                                    <a:rPr lang="en-US" sz="1800">
                                      <a:effectLst/>
                                    </a:rPr>
                                  </m:ctrlPr>
                                </m:sSubPr>
                                <m:e>
                                  <m:r>
                                    <a:rPr lang="en-US" sz="1800">
                                      <a:effectLst/>
                                    </a:rPr>
                                    <m:t>𝑎</m:t>
                                  </m:r>
                                </m:e>
                                <m:sub>
                                  <m:r>
                                    <a:rPr lang="en-US" sz="1800">
                                      <a:effectLst/>
                                    </a:rPr>
                                    <m:t>0</m:t>
                                  </m:r>
                                </m:sub>
                              </m:sSub>
                              <m:r>
                                <a:rPr lang="en-US" sz="1800">
                                  <a:effectLst/>
                                </a:rPr>
                                <m:t>=10</m:t>
                              </m:r>
                            </m:oMath>
                          </a14:m>
                          <a:r>
                            <a:rPr lang="en-US" sz="1800">
                              <a:effectLst/>
                            </a:rPr>
                            <a:t>, any polarization: higher order multiphoton Thomson scattering</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dirty="0">
                              <a:effectLst/>
                            </a:rPr>
                            <a:t>50-75 MeV, </a:t>
                          </a:r>
                          <a14:m>
                            <m:oMath xmlns:m="http://schemas.openxmlformats.org/officeDocument/2006/math">
                              <m:sSub>
                                <m:sSubPr>
                                  <m:ctrlPr>
                                    <a:rPr lang="en-US" sz="1800">
                                      <a:effectLst/>
                                    </a:rPr>
                                  </m:ctrlPr>
                                </m:sSubPr>
                                <m:e>
                                  <m:r>
                                    <a:rPr lang="en-US" sz="1800">
                                      <a:effectLst/>
                                    </a:rPr>
                                    <m:t>𝜖</m:t>
                                  </m:r>
                                </m:e>
                                <m:sub>
                                  <m:r>
                                    <a:rPr lang="en-US" sz="1800">
                                      <a:effectLst/>
                                    </a:rPr>
                                    <m:t>𝑛</m:t>
                                  </m:r>
                                </m:sub>
                              </m:sSub>
                              <m:r>
                                <a:rPr lang="en-US" sz="1800">
                                  <a:effectLst/>
                                </a:rPr>
                                <m:t>~ 1 </m:t>
                              </m:r>
                              <m:r>
                                <a:rPr lang="en-US" sz="1800">
                                  <a:effectLst/>
                                </a:rPr>
                                <m:t>𝜇</m:t>
                              </m:r>
                              <m:r>
                                <a:rPr lang="en-US" sz="1800">
                                  <a:effectLst/>
                                </a:rPr>
                                <m:t>𝑚</m:t>
                              </m:r>
                              <m:r>
                                <a:rPr lang="en-US" sz="1800">
                                  <a:effectLst/>
                                </a:rPr>
                                <m:t>,  </m:t>
                              </m:r>
                              <m:sSub>
                                <m:sSubPr>
                                  <m:ctrlPr>
                                    <a:rPr lang="en-US" sz="1800">
                                      <a:effectLst/>
                                    </a:rPr>
                                  </m:ctrlPr>
                                </m:sSubPr>
                                <m:e>
                                  <m:r>
                                    <a:rPr lang="en-US" sz="1800">
                                      <a:effectLst/>
                                    </a:rPr>
                                    <m:t>𝜎</m:t>
                                  </m:r>
                                </m:e>
                                <m:sub>
                                  <m:r>
                                    <a:rPr lang="en-US" sz="1800">
                                      <a:effectLst/>
                                    </a:rPr>
                                    <m:t>𝑟</m:t>
                                  </m:r>
                                </m:sub>
                              </m:sSub>
                              <m:r>
                                <a:rPr lang="en-US" sz="1800">
                                  <a:effectLst/>
                                </a:rPr>
                                <m:t>~10−30 </m:t>
                              </m:r>
                              <m:r>
                                <a:rPr lang="en-US" sz="1800">
                                  <a:effectLst/>
                                </a:rPr>
                                <m:t>𝜇</m:t>
                              </m:r>
                            </m:oMath>
                          </a14:m>
                          <a:r>
                            <a:rPr lang="en-US" sz="1800" dirty="0">
                              <a:effectLst/>
                            </a:rPr>
                            <a:t>m, </a:t>
                          </a:r>
                          <a14:m>
                            <m:oMath xmlns:m="http://schemas.openxmlformats.org/officeDocument/2006/math">
                              <m:r>
                                <a:rPr lang="en-US" sz="1800">
                                  <a:effectLst/>
                                </a:rPr>
                                <m:t>𝑄</m:t>
                              </m:r>
                              <m:r>
                                <a:rPr lang="en-US" sz="1800">
                                  <a:effectLst/>
                                </a:rPr>
                                <m:t>~ 300−500</m:t>
                              </m:r>
                              <m:r>
                                <a:rPr lang="en-US" sz="1800">
                                  <a:effectLst/>
                                </a:rPr>
                                <m:t>𝑝</m:t>
                              </m:r>
                            </m:oMath>
                          </a14:m>
                          <a:r>
                            <a:rPr lang="en-US" sz="1800" dirty="0">
                              <a:effectLst/>
                            </a:rPr>
                            <a:t>C, rep rate 3Hz</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888119100"/>
                      </a:ext>
                    </a:extLst>
                  </a:tr>
                </a:tbl>
              </a:graphicData>
            </a:graphic>
          </p:graphicFrame>
        </mc:Choice>
        <mc:Fallback>
          <p:graphicFrame>
            <p:nvGraphicFramePr>
              <p:cNvPr id="9" name="Table 8">
                <a:extLst>
                  <a:ext uri="{FF2B5EF4-FFF2-40B4-BE49-F238E27FC236}">
                    <a16:creationId xmlns:a16="http://schemas.microsoft.com/office/drawing/2014/main" id="{DC1F935B-FD6C-2F4D-A9A5-8D4622A0B6D1}"/>
                  </a:ext>
                </a:extLst>
              </p:cNvPr>
              <p:cNvGraphicFramePr>
                <a:graphicFrameLocks noGrp="1"/>
              </p:cNvGraphicFramePr>
              <p:nvPr/>
            </p:nvGraphicFramePr>
            <p:xfrm>
              <a:off x="324869" y="1140220"/>
              <a:ext cx="11542261" cy="4962398"/>
            </p:xfrm>
            <a:graphic>
              <a:graphicData uri="http://schemas.openxmlformats.org/drawingml/2006/table">
                <a:tbl>
                  <a:tblPr firstRow="1" firstCol="1" bandRow="1">
                    <a:tableStyleId>{5C22544A-7EE6-4342-B048-85BDC9FD1C3A}</a:tableStyleId>
                  </a:tblPr>
                  <a:tblGrid>
                    <a:gridCol w="3493404">
                      <a:extLst>
                        <a:ext uri="{9D8B030D-6E8A-4147-A177-3AD203B41FA5}">
                          <a16:colId xmlns:a16="http://schemas.microsoft.com/office/drawing/2014/main" val="4262025753"/>
                        </a:ext>
                      </a:extLst>
                    </a:gridCol>
                    <a:gridCol w="4193421">
                      <a:extLst>
                        <a:ext uri="{9D8B030D-6E8A-4147-A177-3AD203B41FA5}">
                          <a16:colId xmlns:a16="http://schemas.microsoft.com/office/drawing/2014/main" val="2380078568"/>
                        </a:ext>
                      </a:extLst>
                    </a:gridCol>
                    <a:gridCol w="3855436">
                      <a:extLst>
                        <a:ext uri="{9D8B030D-6E8A-4147-A177-3AD203B41FA5}">
                          <a16:colId xmlns:a16="http://schemas.microsoft.com/office/drawing/2014/main" val="226353981"/>
                        </a:ext>
                      </a:extLst>
                    </a:gridCol>
                  </a:tblGrid>
                  <a:tr h="274320">
                    <a:tc>
                      <a:txBody>
                        <a:bodyPr/>
                        <a:lstStyle/>
                        <a:p>
                          <a:pPr marL="0" marR="0">
                            <a:spcBef>
                              <a:spcPts val="0"/>
                            </a:spcBef>
                            <a:spcAft>
                              <a:spcPts val="0"/>
                            </a:spcAft>
                          </a:pPr>
                          <a:r>
                            <a:rPr lang="en-US" sz="1800" b="1" kern="1200" dirty="0">
                              <a:solidFill>
                                <a:schemeClr val="lt1"/>
                              </a:solidFill>
                              <a:effectLst/>
                              <a:latin typeface="+mn-lt"/>
                              <a:ea typeface="+mn-ea"/>
                              <a:cs typeface="+mn-cs"/>
                            </a:rPr>
                            <a:t>Experiment</a:t>
                          </a:r>
                        </a:p>
                      </a:txBody>
                      <a:tcPr marL="68580" marR="68580" marT="0" marB="0"/>
                    </a:tc>
                    <a:tc>
                      <a:txBody>
                        <a:bodyPr/>
                        <a:lstStyle/>
                        <a:p>
                          <a:pPr marL="0" marR="0">
                            <a:spcBef>
                              <a:spcPts val="0"/>
                            </a:spcBef>
                            <a:spcAft>
                              <a:spcPts val="0"/>
                            </a:spcAft>
                          </a:pPr>
                          <a:r>
                            <a:rPr lang="en-US" sz="1800" b="1" kern="1200">
                              <a:solidFill>
                                <a:schemeClr val="lt1"/>
                              </a:solidFill>
                              <a:effectLst/>
                              <a:latin typeface="+mn-lt"/>
                              <a:ea typeface="+mn-ea"/>
                              <a:cs typeface="+mn-cs"/>
                            </a:rPr>
                            <a:t>LWIR Laser </a:t>
                          </a:r>
                        </a:p>
                      </a:txBody>
                      <a:tcPr marL="68580" marR="68580" marT="0" marB="0"/>
                    </a:tc>
                    <a:tc>
                      <a:txBody>
                        <a:bodyPr/>
                        <a:lstStyle/>
                        <a:p>
                          <a:pPr marL="0" marR="0">
                            <a:spcBef>
                              <a:spcPts val="0"/>
                            </a:spcBef>
                            <a:spcAft>
                              <a:spcPts val="0"/>
                            </a:spcAft>
                          </a:pPr>
                          <a:r>
                            <a:rPr lang="en-US" sz="1800" b="1" kern="1200" dirty="0">
                              <a:solidFill>
                                <a:schemeClr val="lt1"/>
                              </a:solidFill>
                              <a:effectLst/>
                              <a:latin typeface="+mn-lt"/>
                              <a:ea typeface="+mn-ea"/>
                              <a:cs typeface="+mn-cs"/>
                            </a:rPr>
                            <a:t>e-beam</a:t>
                          </a:r>
                        </a:p>
                      </a:txBody>
                      <a:tcPr marL="68580" marR="68580" marT="0" marB="0"/>
                    </a:tc>
                    <a:extLst>
                      <a:ext uri="{0D108BD9-81ED-4DB2-BD59-A6C34878D82A}">
                        <a16:rowId xmlns:a16="http://schemas.microsoft.com/office/drawing/2014/main" val="3832278809"/>
                      </a:ext>
                    </a:extLst>
                  </a:tr>
                  <a:tr h="1121918">
                    <a:tc>
                      <a:txBody>
                        <a:bodyPr/>
                        <a:lstStyle/>
                        <a:p>
                          <a:pPr marL="0" marR="0">
                            <a:spcBef>
                              <a:spcPts val="0"/>
                            </a:spcBef>
                            <a:spcAft>
                              <a:spcPts val="0"/>
                            </a:spcAft>
                          </a:pPr>
                          <a:r>
                            <a:rPr lang="en-US" sz="1800" dirty="0">
                              <a:effectLst/>
                            </a:rPr>
                            <a:t>PRD C.1 e- injection into LWFA in blowout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30682" r="-658" b="-332955"/>
                          </a:stretch>
                        </a:blipFill>
                      </a:tcPr>
                    </a:tc>
                    <a:extLst>
                      <a:ext uri="{0D108BD9-81ED-4DB2-BD59-A6C34878D82A}">
                        <a16:rowId xmlns:a16="http://schemas.microsoft.com/office/drawing/2014/main" val="3376499168"/>
                      </a:ext>
                    </a:extLst>
                  </a:tr>
                  <a:tr h="822960">
                    <a:tc>
                      <a:txBody>
                        <a:bodyPr/>
                        <a:lstStyle/>
                        <a:p>
                          <a:pPr marL="0" marR="0">
                            <a:spcBef>
                              <a:spcPts val="0"/>
                            </a:spcBef>
                            <a:spcAft>
                              <a:spcPts val="0"/>
                            </a:spcAft>
                          </a:pPr>
                          <a:r>
                            <a:rPr lang="en-US" sz="1800" dirty="0">
                              <a:effectLst/>
                            </a:rPr>
                            <a:t>PRD C.1 e+ beam generation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0.5-5 TW, ~2 ps, spot size w</a:t>
                          </a:r>
                          <a:r>
                            <a:rPr lang="en-US" sz="1800" baseline="-25000">
                              <a:effectLst/>
                            </a:rPr>
                            <a:t>0</a:t>
                          </a:r>
                          <a:r>
                            <a:rPr lang="en-US" sz="1800">
                              <a:effectLst/>
                            </a:rPr>
                            <a:t>~50-100 µm</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176923" r="-658" b="-350769"/>
                          </a:stretch>
                        </a:blipFill>
                      </a:tcPr>
                    </a:tc>
                    <a:extLst>
                      <a:ext uri="{0D108BD9-81ED-4DB2-BD59-A6C34878D82A}">
                        <a16:rowId xmlns:a16="http://schemas.microsoft.com/office/drawing/2014/main" val="2946272380"/>
                      </a:ext>
                    </a:extLst>
                  </a:tr>
                  <a:tr h="548640">
                    <a:tc>
                      <a:txBody>
                        <a:bodyPr/>
                        <a:lstStyle/>
                        <a:p>
                          <a:pPr marL="0" marR="0">
                            <a:spcBef>
                              <a:spcPts val="0"/>
                            </a:spcBef>
                            <a:spcAft>
                              <a:spcPts val="0"/>
                            </a:spcAft>
                          </a:pPr>
                          <a:r>
                            <a:rPr lang="en-US" sz="1800">
                              <a:effectLst/>
                            </a:rPr>
                            <a:t>PRD C.2 Dielectric Laser Acceleration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mJ, 2 ps, 10 Hz rep rate</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409091" r="-658" b="-418182"/>
                          </a:stretch>
                        </a:blipFill>
                      </a:tcPr>
                    </a:tc>
                    <a:extLst>
                      <a:ext uri="{0D108BD9-81ED-4DB2-BD59-A6C34878D82A}">
                        <a16:rowId xmlns:a16="http://schemas.microsoft.com/office/drawing/2014/main" val="1205448043"/>
                      </a:ext>
                    </a:extLst>
                  </a:tr>
                  <a:tr h="548640">
                    <a:tc>
                      <a:txBody>
                        <a:bodyPr/>
                        <a:lstStyle/>
                        <a:p>
                          <a:pPr marL="0" marR="0">
                            <a:spcBef>
                              <a:spcPts val="0"/>
                            </a:spcBef>
                            <a:spcAft>
                              <a:spcPts val="0"/>
                            </a:spcAft>
                          </a:pPr>
                          <a:r>
                            <a:rPr lang="en-US" sz="1800">
                              <a:effectLst/>
                            </a:rPr>
                            <a:t>PRD C.2 Direct Laser Acceleration</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a:effectLst/>
                            </a:rPr>
                            <a:t>20 TW, 0.5 ps: Bubble regime </a:t>
                          </a:r>
                        </a:p>
                        <a:p>
                          <a:pPr marL="0" marR="0">
                            <a:spcBef>
                              <a:spcPts val="0"/>
                            </a:spcBef>
                            <a:spcAft>
                              <a:spcPts val="0"/>
                            </a:spcAft>
                          </a:pPr>
                          <a:r>
                            <a:rPr lang="en-US" sz="1800">
                              <a:effectLst/>
                            </a:rPr>
                            <a:t>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99671" t="-520930" r="-658" b="-327907"/>
                          </a:stretch>
                        </a:blipFill>
                      </a:tcPr>
                    </a:tc>
                    <a:extLst>
                      <a:ext uri="{0D108BD9-81ED-4DB2-BD59-A6C34878D82A}">
                        <a16:rowId xmlns:a16="http://schemas.microsoft.com/office/drawing/2014/main" val="2281424451"/>
                      </a:ext>
                    </a:extLst>
                  </a:tr>
                  <a:tr h="1645920">
                    <a:tc>
                      <a:txBody>
                        <a:bodyPr/>
                        <a:lstStyle/>
                        <a:p>
                          <a:pPr marL="0" marR="0">
                            <a:spcBef>
                              <a:spcPts val="0"/>
                            </a:spcBef>
                            <a:spcAft>
                              <a:spcPts val="0"/>
                            </a:spcAft>
                          </a:pPr>
                          <a:r>
                            <a:rPr lang="en-US" sz="1800">
                              <a:effectLst/>
                            </a:rPr>
                            <a:t>PRD C.3 Inverse Compton Scattering </a:t>
                          </a:r>
                          <a:endParaRPr lang="en-US" sz="18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83384" t="-205385" r="-92447" b="-8462"/>
                          </a:stretch>
                        </a:blipFill>
                      </a:tcPr>
                    </a:tc>
                    <a:tc>
                      <a:txBody>
                        <a:bodyPr/>
                        <a:lstStyle/>
                        <a:p>
                          <a:endParaRPr lang="en-US"/>
                        </a:p>
                      </a:txBody>
                      <a:tcPr marL="68580" marR="68580" marT="0" marB="0">
                        <a:blipFill>
                          <a:blip r:embed="rId2"/>
                          <a:stretch>
                            <a:fillRect l="-199671" t="-205385" r="-658" b="-8462"/>
                          </a:stretch>
                        </a:blipFill>
                      </a:tcPr>
                    </a:tc>
                    <a:extLst>
                      <a:ext uri="{0D108BD9-81ED-4DB2-BD59-A6C34878D82A}">
                        <a16:rowId xmlns:a16="http://schemas.microsoft.com/office/drawing/2014/main" val="1888119100"/>
                      </a:ext>
                    </a:extLst>
                  </a:tr>
                </a:tbl>
              </a:graphicData>
            </a:graphic>
          </p:graphicFrame>
        </mc:Fallback>
      </mc:AlternateContent>
    </p:spTree>
    <p:extLst>
      <p:ext uri="{BB962C8B-B14F-4D97-AF65-F5344CB8AC3E}">
        <p14:creationId xmlns:p14="http://schemas.microsoft.com/office/powerpoint/2010/main" val="220718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16D9-0DDE-3847-B2FD-825620032666}"/>
              </a:ext>
            </a:extLst>
          </p:cNvPr>
          <p:cNvSpPr>
            <a:spLocks noGrp="1"/>
          </p:cNvSpPr>
          <p:nvPr>
            <p:ph type="title"/>
          </p:nvPr>
        </p:nvSpPr>
        <p:spPr/>
        <p:txBody>
          <a:bodyPr/>
          <a:lstStyle/>
          <a:p>
            <a:r>
              <a:rPr lang="en-US" dirty="0"/>
              <a:t>Research Area C Facility Needs</a:t>
            </a:r>
          </a:p>
        </p:txBody>
      </p:sp>
      <p:sp>
        <p:nvSpPr>
          <p:cNvPr id="3" name="Content Placeholder 2">
            <a:extLst>
              <a:ext uri="{FF2B5EF4-FFF2-40B4-BE49-F238E27FC236}">
                <a16:creationId xmlns:a16="http://schemas.microsoft.com/office/drawing/2014/main" id="{3CBCF1D2-306E-A440-8847-EBFF98B3991E}"/>
              </a:ext>
            </a:extLst>
          </p:cNvPr>
          <p:cNvSpPr>
            <a:spLocks noGrp="1"/>
          </p:cNvSpPr>
          <p:nvPr>
            <p:ph idx="1"/>
          </p:nvPr>
        </p:nvSpPr>
        <p:spPr/>
        <p:txBody>
          <a:bodyPr>
            <a:normAutofit fontScale="85000" lnSpcReduction="20000"/>
          </a:bodyPr>
          <a:lstStyle/>
          <a:p>
            <a:r>
              <a:rPr lang="en-US" dirty="0"/>
              <a:t>Alignment and Synchronization Requirements</a:t>
            </a:r>
          </a:p>
          <a:p>
            <a:pPr lvl="1"/>
            <a:r>
              <a:rPr lang="en-US" dirty="0"/>
              <a:t>Implementation of computer-based optimization technologies and accompanying high repetition rate are needed for achieving and maintaining high precision alignment and synchronization between the beams </a:t>
            </a:r>
          </a:p>
          <a:p>
            <a:r>
              <a:rPr lang="en-US" dirty="0"/>
              <a:t>Expanded Diagnostic Capabilities </a:t>
            </a:r>
          </a:p>
          <a:p>
            <a:pPr lvl="1"/>
            <a:r>
              <a:rPr lang="en-US" dirty="0"/>
              <a:t>The ultrafast electron radiography to profile internal electric fields of plasma wakes using transverse fs e-bunches</a:t>
            </a:r>
          </a:p>
          <a:p>
            <a:pPr lvl="1"/>
            <a:r>
              <a:rPr lang="en-US" dirty="0"/>
              <a:t>To characterize plasma accelerated high quality e-beams requires full e-trajectory recovery within a magnetic spectrometer’s energy-dispersion plane, e-beam polarimeters based on </a:t>
            </a:r>
            <a:r>
              <a:rPr lang="en-US" dirty="0" err="1"/>
              <a:t>Møller</a:t>
            </a:r>
            <a:r>
              <a:rPr lang="en-US" dirty="0"/>
              <a:t> e-e scattering from polarized ferromagnetic targets, and CTR-based 6D profiling of e- bunches. </a:t>
            </a:r>
          </a:p>
          <a:p>
            <a:pPr lvl="1"/>
            <a:r>
              <a:rPr lang="en-US" dirty="0"/>
              <a:t>Radiation detectors, including KBr, MCPs, x-ray CCDs, and </a:t>
            </a:r>
            <a:r>
              <a:rPr lang="en-US" dirty="0" err="1"/>
              <a:t>CsI</a:t>
            </a:r>
            <a:r>
              <a:rPr lang="en-US" dirty="0"/>
              <a:t> scintillators with CCD, flux measurements, Crystal Si or </a:t>
            </a:r>
            <a:r>
              <a:rPr lang="en-US" dirty="0" err="1"/>
              <a:t>CdTe</a:t>
            </a:r>
            <a:r>
              <a:rPr lang="en-US" dirty="0"/>
              <a:t> average flux energy spectrometer, Single Shot Double differential diagnostic, Curved bent multi layer or Si &amp; Quartz spectrometer, liquid scintillator detector in combination with single photon count PMT, and Compton magnet spectrometer</a:t>
            </a:r>
          </a:p>
          <a:p>
            <a:r>
              <a:rPr lang="en-US" dirty="0"/>
              <a:t>Expanded Computational Capabilities </a:t>
            </a:r>
          </a:p>
          <a:p>
            <a:pPr lvl="1"/>
            <a:r>
              <a:rPr lang="en-US" dirty="0"/>
              <a:t>Availability of user-friendly simulation codes for modelling short/long-term plasma dynamics, radiation production, and machine-learning tools for beam diagnostics and steering will be a great asset for users</a:t>
            </a:r>
          </a:p>
          <a:p>
            <a:endParaRPr lang="en-US" dirty="0"/>
          </a:p>
        </p:txBody>
      </p:sp>
      <p:sp>
        <p:nvSpPr>
          <p:cNvPr id="4" name="Slide Number Placeholder 3">
            <a:extLst>
              <a:ext uri="{FF2B5EF4-FFF2-40B4-BE49-F238E27FC236}">
                <a16:creationId xmlns:a16="http://schemas.microsoft.com/office/drawing/2014/main" id="{85BBCC03-E48B-1D42-9BFA-209729CC0012}"/>
              </a:ext>
            </a:extLst>
          </p:cNvPr>
          <p:cNvSpPr>
            <a:spLocks noGrp="1"/>
          </p:cNvSpPr>
          <p:nvPr>
            <p:ph type="sldNum" sz="quarter" idx="12"/>
          </p:nvPr>
        </p:nvSpPr>
        <p:spPr/>
        <p:txBody>
          <a:bodyPr/>
          <a:lstStyle/>
          <a:p>
            <a:fld id="{716D9922-87B3-6043-9531-5184EA303DC1}" type="slidenum">
              <a:rPr lang="en-US" smtClean="0"/>
              <a:t>54</a:t>
            </a:fld>
            <a:endParaRPr lang="en-US"/>
          </a:p>
        </p:txBody>
      </p:sp>
      <p:sp>
        <p:nvSpPr>
          <p:cNvPr id="5" name="Footer Placeholder 4">
            <a:extLst>
              <a:ext uri="{FF2B5EF4-FFF2-40B4-BE49-F238E27FC236}">
                <a16:creationId xmlns:a16="http://schemas.microsoft.com/office/drawing/2014/main" id="{27FCB1B7-F8E8-764C-8A8B-F6E6519D05FC}"/>
              </a:ext>
            </a:extLst>
          </p:cNvPr>
          <p:cNvSpPr>
            <a:spLocks noGrp="1"/>
          </p:cNvSpPr>
          <p:nvPr>
            <p:ph type="ftr" sz="quarter" idx="13"/>
          </p:nvPr>
        </p:nvSpPr>
        <p:spPr/>
        <p:txBody>
          <a:bodyPr/>
          <a:lstStyle/>
          <a:p>
            <a:r>
              <a:rPr lang="en-US" dirty="0"/>
              <a:t>2020 ATF User Meeting</a:t>
            </a:r>
          </a:p>
        </p:txBody>
      </p:sp>
    </p:spTree>
    <p:extLst>
      <p:ext uri="{BB962C8B-B14F-4D97-AF65-F5344CB8AC3E}">
        <p14:creationId xmlns:p14="http://schemas.microsoft.com/office/powerpoint/2010/main" val="833979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CF93DC-AEA1-CC49-A660-DB4EAE315615}"/>
              </a:ext>
            </a:extLst>
          </p:cNvPr>
          <p:cNvSpPr>
            <a:spLocks noGrp="1"/>
          </p:cNvSpPr>
          <p:nvPr>
            <p:ph type="sldNum" sz="quarter" idx="12"/>
          </p:nvPr>
        </p:nvSpPr>
        <p:spPr/>
        <p:txBody>
          <a:bodyPr/>
          <a:lstStyle/>
          <a:p>
            <a:fld id="{716D9922-87B3-6043-9531-5184EA303DC1}" type="slidenum">
              <a:rPr lang="en-US" smtClean="0"/>
              <a:t>55</a:t>
            </a:fld>
            <a:endParaRPr lang="en-US"/>
          </a:p>
        </p:txBody>
      </p:sp>
      <p:sp>
        <p:nvSpPr>
          <p:cNvPr id="5" name="Footer Placeholder 4">
            <a:extLst>
              <a:ext uri="{FF2B5EF4-FFF2-40B4-BE49-F238E27FC236}">
                <a16:creationId xmlns:a16="http://schemas.microsoft.com/office/drawing/2014/main" id="{7A675BEA-2AA6-8340-9128-F854F26A4795}"/>
              </a:ext>
            </a:extLst>
          </p:cNvPr>
          <p:cNvSpPr>
            <a:spLocks noGrp="1"/>
          </p:cNvSpPr>
          <p:nvPr>
            <p:ph type="ftr" sz="quarter" idx="13"/>
          </p:nvPr>
        </p:nvSpPr>
        <p:spPr/>
        <p:txBody>
          <a:bodyPr/>
          <a:lstStyle/>
          <a:p>
            <a:r>
              <a:rPr lang="en-US"/>
              <a:t>2020 ATF User Meeting</a:t>
            </a:r>
            <a:endParaRPr lang="en-US" dirty="0"/>
          </a:p>
        </p:txBody>
      </p:sp>
      <p:pic>
        <p:nvPicPr>
          <p:cNvPr id="6" name="Picture 5">
            <a:extLst>
              <a:ext uri="{FF2B5EF4-FFF2-40B4-BE49-F238E27FC236}">
                <a16:creationId xmlns:a16="http://schemas.microsoft.com/office/drawing/2014/main" id="{1CA285B3-B4B9-1C43-A557-20A6E58272BE}"/>
              </a:ext>
            </a:extLst>
          </p:cNvPr>
          <p:cNvPicPr>
            <a:picLocks noChangeAspect="1"/>
          </p:cNvPicPr>
          <p:nvPr/>
        </p:nvPicPr>
        <p:blipFill rotWithShape="1">
          <a:blip r:embed="rId2"/>
          <a:srcRect t="1215"/>
          <a:stretch/>
        </p:blipFill>
        <p:spPr>
          <a:xfrm>
            <a:off x="2133086" y="803017"/>
            <a:ext cx="7436798" cy="5427194"/>
          </a:xfrm>
          <a:prstGeom prst="rect">
            <a:avLst/>
          </a:prstGeom>
        </p:spPr>
      </p:pic>
      <p:sp>
        <p:nvSpPr>
          <p:cNvPr id="7" name="TextBox 6">
            <a:extLst>
              <a:ext uri="{FF2B5EF4-FFF2-40B4-BE49-F238E27FC236}">
                <a16:creationId xmlns:a16="http://schemas.microsoft.com/office/drawing/2014/main" id="{FFD81C70-5DA1-D646-B917-38821686814B}"/>
              </a:ext>
            </a:extLst>
          </p:cNvPr>
          <p:cNvSpPr txBox="1"/>
          <p:nvPr/>
        </p:nvSpPr>
        <p:spPr>
          <a:xfrm>
            <a:off x="1968214" y="155773"/>
            <a:ext cx="7766542" cy="584775"/>
          </a:xfrm>
          <a:prstGeom prst="rect">
            <a:avLst/>
          </a:prstGeom>
          <a:noFill/>
        </p:spPr>
        <p:txBody>
          <a:bodyPr wrap="square" rtlCol="0">
            <a:spAutoFit/>
          </a:bodyPr>
          <a:lstStyle/>
          <a:p>
            <a:pPr algn="ctr"/>
            <a:r>
              <a:rPr lang="en-US" sz="1600" i="1" dirty="0"/>
              <a:t>Overview of experimental requirements by topical area, reproduced from the “report of the accelerator test facility scientific needs workshop 2017”. Page 48 </a:t>
            </a:r>
            <a:endParaRPr lang="en-US" sz="1600" dirty="0"/>
          </a:p>
        </p:txBody>
      </p:sp>
    </p:spTree>
    <p:extLst>
      <p:ext uri="{BB962C8B-B14F-4D97-AF65-F5344CB8AC3E}">
        <p14:creationId xmlns:p14="http://schemas.microsoft.com/office/powerpoint/2010/main" val="49444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A5B5A-BFE6-2B42-845A-3EF8C967F545}"/>
              </a:ext>
            </a:extLst>
          </p:cNvPr>
          <p:cNvSpPr>
            <a:spLocks noGrp="1"/>
          </p:cNvSpPr>
          <p:nvPr>
            <p:ph type="title"/>
          </p:nvPr>
        </p:nvSpPr>
        <p:spPr/>
        <p:txBody>
          <a:bodyPr>
            <a:normAutofit/>
          </a:bodyPr>
          <a:lstStyle/>
          <a:p>
            <a:r>
              <a:rPr lang="en-US" dirty="0"/>
              <a:t>Comparison to the Previous ATF Workshop</a:t>
            </a:r>
          </a:p>
        </p:txBody>
      </p:sp>
      <p:sp>
        <p:nvSpPr>
          <p:cNvPr id="3" name="Content Placeholder 2">
            <a:extLst>
              <a:ext uri="{FF2B5EF4-FFF2-40B4-BE49-F238E27FC236}">
                <a16:creationId xmlns:a16="http://schemas.microsoft.com/office/drawing/2014/main" id="{C04CC469-D35F-F445-BD48-4FF190473743}"/>
              </a:ext>
            </a:extLst>
          </p:cNvPr>
          <p:cNvSpPr>
            <a:spLocks noGrp="1"/>
          </p:cNvSpPr>
          <p:nvPr>
            <p:ph idx="1"/>
          </p:nvPr>
        </p:nvSpPr>
        <p:spPr/>
        <p:txBody>
          <a:bodyPr/>
          <a:lstStyle/>
          <a:p>
            <a:r>
              <a:rPr lang="en-US" dirty="0"/>
              <a:t>2017: ATF Scientific Needs Workshop</a:t>
            </a:r>
          </a:p>
          <a:p>
            <a:pPr lvl="1"/>
            <a:r>
              <a:rPr lang="en-US" dirty="0"/>
              <a:t>Focused on ATF II (building 912)</a:t>
            </a:r>
          </a:p>
          <a:p>
            <a:pPr lvl="1"/>
            <a:r>
              <a:rPr lang="en-US" dirty="0"/>
              <a:t>Focused on science driven by Laser/</a:t>
            </a:r>
            <a:r>
              <a:rPr lang="en-US" dirty="0" err="1"/>
              <a:t>Laser+e-beam</a:t>
            </a:r>
            <a:r>
              <a:rPr lang="en-US" dirty="0"/>
              <a:t> </a:t>
            </a:r>
          </a:p>
          <a:p>
            <a:endParaRPr lang="en-US" dirty="0"/>
          </a:p>
        </p:txBody>
      </p:sp>
      <p:sp>
        <p:nvSpPr>
          <p:cNvPr id="4" name="Slide Number Placeholder 3">
            <a:extLst>
              <a:ext uri="{FF2B5EF4-FFF2-40B4-BE49-F238E27FC236}">
                <a16:creationId xmlns:a16="http://schemas.microsoft.com/office/drawing/2014/main" id="{F8320EB8-E68A-E64E-BB90-FF74BA93AB5C}"/>
              </a:ext>
            </a:extLst>
          </p:cNvPr>
          <p:cNvSpPr>
            <a:spLocks noGrp="1"/>
          </p:cNvSpPr>
          <p:nvPr>
            <p:ph type="sldNum" sz="quarter" idx="12"/>
          </p:nvPr>
        </p:nvSpPr>
        <p:spPr/>
        <p:txBody>
          <a:bodyPr/>
          <a:lstStyle/>
          <a:p>
            <a:fld id="{716D9922-87B3-6043-9531-5184EA303DC1}" type="slidenum">
              <a:rPr lang="en-US" smtClean="0"/>
              <a:t>6</a:t>
            </a:fld>
            <a:endParaRPr lang="en-US"/>
          </a:p>
        </p:txBody>
      </p:sp>
      <p:sp>
        <p:nvSpPr>
          <p:cNvPr id="5" name="Footer Placeholder 4">
            <a:extLst>
              <a:ext uri="{FF2B5EF4-FFF2-40B4-BE49-F238E27FC236}">
                <a16:creationId xmlns:a16="http://schemas.microsoft.com/office/drawing/2014/main" id="{61AF8E8A-84FB-3E4C-96BE-D4EA71C17067}"/>
              </a:ext>
            </a:extLst>
          </p:cNvPr>
          <p:cNvSpPr>
            <a:spLocks noGrp="1"/>
          </p:cNvSpPr>
          <p:nvPr>
            <p:ph type="ftr" sz="quarter" idx="13"/>
          </p:nvPr>
        </p:nvSpPr>
        <p:spPr/>
        <p:txBody>
          <a:bodyPr/>
          <a:lstStyle/>
          <a:p>
            <a:r>
              <a:rPr lang="en-US" dirty="0"/>
              <a:t>2020 ATF User Meeting</a:t>
            </a:r>
          </a:p>
        </p:txBody>
      </p:sp>
      <p:pic>
        <p:nvPicPr>
          <p:cNvPr id="6" name="Picture 2" descr="C:\Users\igor\AppData\Local\Microsoft\Windows\Temporary Internet Files\Content.Outlook\2PPR990T\Future experiements_Slide3 (2).jpg">
            <a:extLst>
              <a:ext uri="{FF2B5EF4-FFF2-40B4-BE49-F238E27FC236}">
                <a16:creationId xmlns:a16="http://schemas.microsoft.com/office/drawing/2014/main" id="{1DB704BD-51AE-C34E-8266-532C501968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56" r="24521" b="39543"/>
          <a:stretch/>
        </p:blipFill>
        <p:spPr bwMode="auto">
          <a:xfrm>
            <a:off x="7233253" y="2710639"/>
            <a:ext cx="4858551" cy="31966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9EE779A-125E-6146-9279-876A787B44F4}"/>
              </a:ext>
            </a:extLst>
          </p:cNvPr>
          <p:cNvSpPr/>
          <p:nvPr/>
        </p:nvSpPr>
        <p:spPr>
          <a:xfrm>
            <a:off x="477080" y="2918935"/>
            <a:ext cx="6756173" cy="2658164"/>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800" dirty="0"/>
              <a:t>2019: ATF Science Planning Workshop</a:t>
            </a:r>
          </a:p>
          <a:p>
            <a:pPr marL="685800" lvl="1" indent="-228600">
              <a:lnSpc>
                <a:spcPct val="90000"/>
              </a:lnSpc>
              <a:spcBef>
                <a:spcPts val="500"/>
              </a:spcBef>
              <a:buFont typeface="Arial" panose="020B0604020202020204" pitchFamily="34" charset="0"/>
              <a:buChar char="•"/>
            </a:pPr>
            <a:r>
              <a:rPr lang="en-US" sz="2400" dirty="0"/>
              <a:t>Focused on continuing operations in ATF (building 820)</a:t>
            </a:r>
          </a:p>
          <a:p>
            <a:pPr marL="685800" lvl="1" indent="-228600">
              <a:lnSpc>
                <a:spcPct val="90000"/>
              </a:lnSpc>
              <a:spcBef>
                <a:spcPts val="500"/>
              </a:spcBef>
              <a:buFont typeface="Arial" panose="020B0604020202020204" pitchFamily="34" charset="0"/>
              <a:buChar char="•"/>
            </a:pPr>
            <a:r>
              <a:rPr lang="en-US" sz="2400" dirty="0"/>
              <a:t>Expanded the topics to include science driven by Laser/e-beam/</a:t>
            </a:r>
            <a:r>
              <a:rPr lang="en-US" sz="2400" dirty="0" err="1"/>
              <a:t>Laser+e-beam</a:t>
            </a:r>
            <a:endParaRPr lang="en-US" sz="2400" dirty="0"/>
          </a:p>
        </p:txBody>
      </p:sp>
    </p:spTree>
    <p:extLst>
      <p:ext uri="{BB962C8B-B14F-4D97-AF65-F5344CB8AC3E}">
        <p14:creationId xmlns:p14="http://schemas.microsoft.com/office/powerpoint/2010/main" val="346900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55E3-CA57-A94E-982F-928F21E76007}"/>
              </a:ext>
            </a:extLst>
          </p:cNvPr>
          <p:cNvSpPr>
            <a:spLocks noGrp="1"/>
          </p:cNvSpPr>
          <p:nvPr>
            <p:ph type="title"/>
          </p:nvPr>
        </p:nvSpPr>
        <p:spPr/>
        <p:txBody>
          <a:bodyPr>
            <a:noAutofit/>
          </a:bodyPr>
          <a:lstStyle/>
          <a:p>
            <a:pPr algn="ctr"/>
            <a:r>
              <a:rPr lang="en-US" sz="3600" dirty="0"/>
              <a:t>Summary of Current Capabilities &amp; Potential Upgrade Paths</a:t>
            </a:r>
          </a:p>
        </p:txBody>
      </p:sp>
      <p:sp>
        <p:nvSpPr>
          <p:cNvPr id="3" name="Content Placeholder 2">
            <a:extLst>
              <a:ext uri="{FF2B5EF4-FFF2-40B4-BE49-F238E27FC236}">
                <a16:creationId xmlns:a16="http://schemas.microsoft.com/office/drawing/2014/main" id="{561D1D2D-3759-5446-A6FA-B1683C78695B}"/>
              </a:ext>
            </a:extLst>
          </p:cNvPr>
          <p:cNvSpPr>
            <a:spLocks noGrp="1"/>
          </p:cNvSpPr>
          <p:nvPr>
            <p:ph idx="1"/>
          </p:nvPr>
        </p:nvSpPr>
        <p:spPr>
          <a:xfrm>
            <a:off x="477080" y="1709530"/>
            <a:ext cx="11105321" cy="4527984"/>
          </a:xfrm>
        </p:spPr>
        <p:txBody>
          <a:bodyPr>
            <a:normAutofit fontScale="85000" lnSpcReduction="20000"/>
          </a:bodyPr>
          <a:lstStyle/>
          <a:p>
            <a:pPr marL="514350" indent="-514350">
              <a:buFont typeface="+mj-lt"/>
              <a:buAutoNum type="alphaUcPeriod"/>
            </a:pPr>
            <a:r>
              <a:rPr lang="en-US" dirty="0"/>
              <a:t>Long-wave IR (LWIR) High Power Laser at ~ 9.2 </a:t>
            </a:r>
            <a:r>
              <a:rPr lang="el-GR" dirty="0"/>
              <a:t>μ</a:t>
            </a:r>
            <a:r>
              <a:rPr lang="en-US" dirty="0"/>
              <a:t>m </a:t>
            </a:r>
          </a:p>
          <a:p>
            <a:pPr lvl="1"/>
            <a:r>
              <a:rPr lang="en-US" dirty="0"/>
              <a:t>Current: </a:t>
            </a:r>
            <a:r>
              <a:rPr lang="en-US" dirty="0">
                <a:solidFill>
                  <a:srgbClr val="00B050"/>
                </a:solidFill>
              </a:rPr>
              <a:t>5 TW, 2 </a:t>
            </a:r>
            <a:r>
              <a:rPr lang="en-US" dirty="0" err="1">
                <a:solidFill>
                  <a:srgbClr val="00B050"/>
                </a:solidFill>
              </a:rPr>
              <a:t>ps</a:t>
            </a:r>
            <a:r>
              <a:rPr lang="en-US" dirty="0">
                <a:solidFill>
                  <a:srgbClr val="00B050"/>
                </a:solidFill>
              </a:rPr>
              <a:t> CO</a:t>
            </a:r>
            <a:r>
              <a:rPr lang="en-US" baseline="-25000" dirty="0">
                <a:solidFill>
                  <a:srgbClr val="00B050"/>
                </a:solidFill>
              </a:rPr>
              <a:t>2</a:t>
            </a:r>
            <a:r>
              <a:rPr lang="en-US" dirty="0">
                <a:solidFill>
                  <a:srgbClr val="00B050"/>
                </a:solidFill>
              </a:rPr>
              <a:t> laser pulses at the output of the final amplifier, up to 2.5 TW delivered to users</a:t>
            </a:r>
          </a:p>
          <a:p>
            <a:pPr lvl="1"/>
            <a:r>
              <a:rPr lang="en-US" dirty="0"/>
              <a:t>1 Year Goal: </a:t>
            </a:r>
            <a:r>
              <a:rPr lang="en-US" dirty="0">
                <a:solidFill>
                  <a:srgbClr val="00B050"/>
                </a:solidFill>
              </a:rPr>
              <a:t>5 TW delivered to users</a:t>
            </a:r>
          </a:p>
          <a:p>
            <a:pPr lvl="1"/>
            <a:r>
              <a:rPr lang="en-US" dirty="0"/>
              <a:t>3 Year Goal: </a:t>
            </a:r>
            <a:r>
              <a:rPr lang="en-US" dirty="0">
                <a:solidFill>
                  <a:srgbClr val="00B050"/>
                </a:solidFill>
              </a:rPr>
              <a:t>10-20 TW of CO</a:t>
            </a:r>
            <a:r>
              <a:rPr lang="en-US" baseline="-25000" dirty="0">
                <a:solidFill>
                  <a:srgbClr val="00B050"/>
                </a:solidFill>
              </a:rPr>
              <a:t>2</a:t>
            </a:r>
            <a:r>
              <a:rPr lang="en-US" dirty="0">
                <a:solidFill>
                  <a:srgbClr val="00B050"/>
                </a:solidFill>
              </a:rPr>
              <a:t> laser power with sub-</a:t>
            </a:r>
            <a:r>
              <a:rPr lang="en-US" dirty="0" err="1">
                <a:solidFill>
                  <a:srgbClr val="00B050"/>
                </a:solidFill>
              </a:rPr>
              <a:t>ps</a:t>
            </a:r>
            <a:r>
              <a:rPr lang="en-US" dirty="0">
                <a:solidFill>
                  <a:srgbClr val="00B050"/>
                </a:solidFill>
              </a:rPr>
              <a:t> pulse length delivered to users</a:t>
            </a:r>
          </a:p>
          <a:p>
            <a:pPr marL="457200" lvl="1" indent="0">
              <a:buNone/>
            </a:pPr>
            <a:endParaRPr lang="en-US" dirty="0"/>
          </a:p>
          <a:p>
            <a:pPr marL="514350" indent="-514350">
              <a:buFont typeface="+mj-lt"/>
              <a:buAutoNum type="alphaUcPeriod"/>
            </a:pPr>
            <a:r>
              <a:rPr lang="en-US" dirty="0"/>
              <a:t>Electron Beam</a:t>
            </a:r>
          </a:p>
          <a:p>
            <a:pPr lvl="1"/>
            <a:r>
              <a:rPr lang="en-US" dirty="0"/>
              <a:t>Current: </a:t>
            </a:r>
            <a:r>
              <a:rPr lang="en-US" dirty="0">
                <a:solidFill>
                  <a:srgbClr val="00B050"/>
                </a:solidFill>
              </a:rPr>
              <a:t>50-65 MeV, 0.1-2 </a:t>
            </a:r>
            <a:r>
              <a:rPr lang="en-US" dirty="0" err="1">
                <a:solidFill>
                  <a:srgbClr val="00B050"/>
                </a:solidFill>
              </a:rPr>
              <a:t>nC</a:t>
            </a:r>
            <a:r>
              <a:rPr lang="en-US" dirty="0">
                <a:solidFill>
                  <a:srgbClr val="00B050"/>
                </a:solidFill>
              </a:rPr>
              <a:t>, pulse length down to ~100 fs, normalized emittance of ~1 mm-mrad, repetition rate of 1.5 Hz</a:t>
            </a:r>
          </a:p>
          <a:p>
            <a:pPr lvl="1"/>
            <a:r>
              <a:rPr lang="en-US" dirty="0"/>
              <a:t>3 Year Goal: </a:t>
            </a:r>
            <a:r>
              <a:rPr lang="en-US" dirty="0">
                <a:solidFill>
                  <a:srgbClr val="00B050"/>
                </a:solidFill>
              </a:rPr>
              <a:t>Bunch compression down to 30 fs</a:t>
            </a:r>
            <a:r>
              <a:rPr lang="en-US" dirty="0"/>
              <a:t>, potential energy upgrade up to 125 MeV, </a:t>
            </a:r>
            <a:r>
              <a:rPr lang="en-US" dirty="0">
                <a:solidFill>
                  <a:srgbClr val="FFC000"/>
                </a:solidFill>
              </a:rPr>
              <a:t>T-CAV on both user beam lines</a:t>
            </a:r>
          </a:p>
          <a:p>
            <a:pPr marL="457200" lvl="1" indent="0">
              <a:buNone/>
            </a:pPr>
            <a:endParaRPr lang="en-US" dirty="0"/>
          </a:p>
          <a:p>
            <a:pPr marL="514350" indent="-514350">
              <a:buFont typeface="+mj-lt"/>
              <a:buAutoNum type="alphaUcPeriod"/>
            </a:pPr>
            <a:r>
              <a:rPr lang="en-US" dirty="0"/>
              <a:t>Near-IR Lasers </a:t>
            </a:r>
          </a:p>
          <a:p>
            <a:pPr lvl="1"/>
            <a:r>
              <a:rPr lang="en-US" dirty="0" err="1">
                <a:solidFill>
                  <a:srgbClr val="00B050"/>
                </a:solidFill>
              </a:rPr>
              <a:t>Nd:YAG</a:t>
            </a:r>
            <a:r>
              <a:rPr lang="en-US" dirty="0">
                <a:solidFill>
                  <a:srgbClr val="00B050"/>
                </a:solidFill>
              </a:rPr>
              <a:t>: 1-5 </a:t>
            </a:r>
            <a:r>
              <a:rPr lang="en-US" dirty="0" err="1">
                <a:solidFill>
                  <a:srgbClr val="00B050"/>
                </a:solidFill>
              </a:rPr>
              <a:t>mJ</a:t>
            </a:r>
            <a:r>
              <a:rPr lang="en-US" dirty="0">
                <a:solidFill>
                  <a:srgbClr val="00B050"/>
                </a:solidFill>
              </a:rPr>
              <a:t>, 1-15 </a:t>
            </a:r>
            <a:r>
              <a:rPr lang="en-US" dirty="0" err="1">
                <a:solidFill>
                  <a:srgbClr val="00B050"/>
                </a:solidFill>
              </a:rPr>
              <a:t>ps</a:t>
            </a:r>
            <a:r>
              <a:rPr lang="en-US" dirty="0">
                <a:solidFill>
                  <a:srgbClr val="00B050"/>
                </a:solidFill>
              </a:rPr>
              <a:t> pulse length delivered to users </a:t>
            </a:r>
          </a:p>
          <a:p>
            <a:pPr lvl="1"/>
            <a:r>
              <a:rPr lang="en-US" dirty="0" err="1">
                <a:solidFill>
                  <a:srgbClr val="00B050"/>
                </a:solidFill>
              </a:rPr>
              <a:t>Ti:Sapphire</a:t>
            </a:r>
            <a:r>
              <a:rPr lang="en-US" dirty="0">
                <a:solidFill>
                  <a:srgbClr val="00B050"/>
                </a:solidFill>
              </a:rPr>
              <a:t>: ≤100 fs, terawatt-class pulses delivered to users</a:t>
            </a:r>
          </a:p>
          <a:p>
            <a:pPr lvl="1"/>
            <a:endParaRPr lang="en-US" dirty="0"/>
          </a:p>
          <a:p>
            <a:pPr marL="514350" indent="-514350">
              <a:buFont typeface="+mj-lt"/>
              <a:buAutoNum type="alphaUcPeriod"/>
            </a:pPr>
            <a:endParaRPr lang="en-US" dirty="0"/>
          </a:p>
        </p:txBody>
      </p:sp>
      <p:sp>
        <p:nvSpPr>
          <p:cNvPr id="4" name="Slide Number Placeholder 3">
            <a:extLst>
              <a:ext uri="{FF2B5EF4-FFF2-40B4-BE49-F238E27FC236}">
                <a16:creationId xmlns:a16="http://schemas.microsoft.com/office/drawing/2014/main" id="{CF7B48F3-CF79-DF45-B76E-BD679B55AD4B}"/>
              </a:ext>
            </a:extLst>
          </p:cNvPr>
          <p:cNvSpPr>
            <a:spLocks noGrp="1"/>
          </p:cNvSpPr>
          <p:nvPr>
            <p:ph type="sldNum" sz="quarter" idx="12"/>
          </p:nvPr>
        </p:nvSpPr>
        <p:spPr/>
        <p:txBody>
          <a:bodyPr/>
          <a:lstStyle/>
          <a:p>
            <a:fld id="{716D9922-87B3-6043-9531-5184EA303DC1}" type="slidenum">
              <a:rPr lang="en-US" smtClean="0"/>
              <a:t>7</a:t>
            </a:fld>
            <a:endParaRPr lang="en-US"/>
          </a:p>
        </p:txBody>
      </p:sp>
      <p:sp>
        <p:nvSpPr>
          <p:cNvPr id="5" name="Footer Placeholder 4">
            <a:extLst>
              <a:ext uri="{FF2B5EF4-FFF2-40B4-BE49-F238E27FC236}">
                <a16:creationId xmlns:a16="http://schemas.microsoft.com/office/drawing/2014/main" id="{C0BC0414-A71E-CA44-86D0-E9790A47805F}"/>
              </a:ext>
            </a:extLst>
          </p:cNvPr>
          <p:cNvSpPr>
            <a:spLocks noGrp="1"/>
          </p:cNvSpPr>
          <p:nvPr>
            <p:ph type="ftr" sz="quarter" idx="13"/>
          </p:nvPr>
        </p:nvSpPr>
        <p:spPr/>
        <p:txBody>
          <a:bodyPr/>
          <a:lstStyle/>
          <a:p>
            <a:r>
              <a:rPr lang="en-US" dirty="0"/>
              <a:t>2020 ATF User Meeting</a:t>
            </a:r>
          </a:p>
        </p:txBody>
      </p:sp>
      <p:sp>
        <p:nvSpPr>
          <p:cNvPr id="6" name="TextBox 5">
            <a:extLst>
              <a:ext uri="{FF2B5EF4-FFF2-40B4-BE49-F238E27FC236}">
                <a16:creationId xmlns:a16="http://schemas.microsoft.com/office/drawing/2014/main" id="{84AB5D48-A069-2243-B60C-23EEC35018C0}"/>
              </a:ext>
            </a:extLst>
          </p:cNvPr>
          <p:cNvSpPr txBox="1"/>
          <p:nvPr/>
        </p:nvSpPr>
        <p:spPr>
          <a:xfrm>
            <a:off x="2628212" y="6209440"/>
            <a:ext cx="5237331" cy="646331"/>
          </a:xfrm>
          <a:prstGeom prst="rect">
            <a:avLst/>
          </a:prstGeom>
          <a:solidFill>
            <a:schemeClr val="bg1"/>
          </a:solidFill>
        </p:spPr>
        <p:txBody>
          <a:bodyPr wrap="none" rtlCol="0">
            <a:spAutoFit/>
          </a:bodyPr>
          <a:lstStyle/>
          <a:p>
            <a:r>
              <a:rPr lang="en-US" dirty="0">
                <a:solidFill>
                  <a:srgbClr val="00B050"/>
                </a:solidFill>
              </a:rPr>
              <a:t>Green</a:t>
            </a:r>
            <a:r>
              <a:rPr lang="en-US" dirty="0"/>
              <a:t>: Critical for the proposed science program </a:t>
            </a:r>
          </a:p>
          <a:p>
            <a:r>
              <a:rPr lang="en-US" dirty="0">
                <a:solidFill>
                  <a:srgbClr val="FFC000"/>
                </a:solidFill>
              </a:rPr>
              <a:t>Orange</a:t>
            </a:r>
            <a:r>
              <a:rPr lang="en-US" dirty="0"/>
              <a:t>: Highly Desirable </a:t>
            </a:r>
          </a:p>
        </p:txBody>
      </p:sp>
    </p:spTree>
    <p:extLst>
      <p:ext uri="{BB962C8B-B14F-4D97-AF65-F5344CB8AC3E}">
        <p14:creationId xmlns:p14="http://schemas.microsoft.com/office/powerpoint/2010/main" val="411507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1EDD-4943-8E49-9E58-50A7F1554E20}"/>
              </a:ext>
            </a:extLst>
          </p:cNvPr>
          <p:cNvSpPr>
            <a:spLocks noGrp="1"/>
          </p:cNvSpPr>
          <p:nvPr>
            <p:ph type="title"/>
          </p:nvPr>
        </p:nvSpPr>
        <p:spPr/>
        <p:txBody>
          <a:bodyPr/>
          <a:lstStyle/>
          <a:p>
            <a:r>
              <a:rPr lang="en-US" dirty="0"/>
              <a:t>Structure of the Report</a:t>
            </a:r>
          </a:p>
        </p:txBody>
      </p:sp>
      <p:sp>
        <p:nvSpPr>
          <p:cNvPr id="3" name="Content Placeholder 2">
            <a:extLst>
              <a:ext uri="{FF2B5EF4-FFF2-40B4-BE49-F238E27FC236}">
                <a16:creationId xmlns:a16="http://schemas.microsoft.com/office/drawing/2014/main" id="{6224D76B-0240-4443-83E6-7ECCE5B4A87B}"/>
              </a:ext>
            </a:extLst>
          </p:cNvPr>
          <p:cNvSpPr>
            <a:spLocks noGrp="1"/>
          </p:cNvSpPr>
          <p:nvPr>
            <p:ph idx="1"/>
          </p:nvPr>
        </p:nvSpPr>
        <p:spPr/>
        <p:txBody>
          <a:bodyPr>
            <a:normAutofit lnSpcReduction="10000"/>
          </a:bodyPr>
          <a:lstStyle/>
          <a:p>
            <a:r>
              <a:rPr lang="en-US" dirty="0"/>
              <a:t>Organized around a set of Priority Research Directions (PRDs) corresponding to three research areas A, B, and C: </a:t>
            </a:r>
          </a:p>
          <a:p>
            <a:pPr marL="971550" lvl="1" indent="-514350">
              <a:buFont typeface="+mj-lt"/>
              <a:buAutoNum type="alphaUcPeriod"/>
            </a:pPr>
            <a:r>
              <a:rPr lang="en-US" dirty="0"/>
              <a:t>Long-Wave Infrared (LWIR) Driven Science. </a:t>
            </a:r>
          </a:p>
          <a:p>
            <a:pPr marL="914400" lvl="1" indent="-457200">
              <a:buFont typeface="+mj-lt"/>
              <a:buAutoNum type="alphaUcPeriod"/>
            </a:pPr>
            <a:r>
              <a:rPr lang="en-US" dirty="0"/>
              <a:t>Electron-Beam-Driven Science </a:t>
            </a:r>
          </a:p>
          <a:p>
            <a:pPr marL="914400" lvl="1" indent="-457200">
              <a:buFont typeface="+mj-lt"/>
              <a:buAutoNum type="alphaUcPeriod"/>
            </a:pPr>
            <a:r>
              <a:rPr lang="en-US" dirty="0"/>
              <a:t>Laser Electron Beam Interactions </a:t>
            </a:r>
          </a:p>
          <a:p>
            <a:pPr marL="457200" lvl="1" indent="0">
              <a:buNone/>
            </a:pPr>
            <a:endParaRPr lang="en-US" dirty="0"/>
          </a:p>
          <a:p>
            <a:r>
              <a:rPr lang="en-US" dirty="0"/>
              <a:t>Information regarding each PRD is organized as follows:</a:t>
            </a:r>
          </a:p>
          <a:p>
            <a:pPr lvl="1"/>
            <a:r>
              <a:rPr lang="en-US" i="1" dirty="0"/>
              <a:t>Introduction</a:t>
            </a:r>
            <a:r>
              <a:rPr lang="en-US" dirty="0"/>
              <a:t>: The context of the PRD at ATF and any related prior R&amp;D. </a:t>
            </a:r>
          </a:p>
          <a:p>
            <a:pPr lvl="1"/>
            <a:r>
              <a:rPr lang="en-US" i="1" dirty="0"/>
              <a:t>Status of the current research and future directions</a:t>
            </a:r>
            <a:r>
              <a:rPr lang="en-US" dirty="0"/>
              <a:t>: status of the ATF R&amp;D, proposed experiments that will pursued in each PRD, and a summary of the specific research thrusts </a:t>
            </a:r>
          </a:p>
          <a:p>
            <a:pPr lvl="1"/>
            <a:r>
              <a:rPr lang="en-US" i="1" dirty="0"/>
              <a:t>Enabling technologies</a:t>
            </a:r>
            <a:r>
              <a:rPr lang="en-US" dirty="0"/>
              <a:t>: beam requirements and upgrades needed to enable the research thrusts, including the required supporting diagnostic, instrumentation, and simulation or other software support as appropriate.</a:t>
            </a:r>
          </a:p>
        </p:txBody>
      </p:sp>
      <p:sp>
        <p:nvSpPr>
          <p:cNvPr id="4" name="Slide Number Placeholder 3">
            <a:extLst>
              <a:ext uri="{FF2B5EF4-FFF2-40B4-BE49-F238E27FC236}">
                <a16:creationId xmlns:a16="http://schemas.microsoft.com/office/drawing/2014/main" id="{83AD83E5-E5C8-BE42-9AD7-57BC56E54A95}"/>
              </a:ext>
            </a:extLst>
          </p:cNvPr>
          <p:cNvSpPr>
            <a:spLocks noGrp="1"/>
          </p:cNvSpPr>
          <p:nvPr>
            <p:ph type="sldNum" sz="quarter" idx="12"/>
          </p:nvPr>
        </p:nvSpPr>
        <p:spPr/>
        <p:txBody>
          <a:bodyPr/>
          <a:lstStyle/>
          <a:p>
            <a:fld id="{716D9922-87B3-6043-9531-5184EA303DC1}" type="slidenum">
              <a:rPr lang="en-US" smtClean="0"/>
              <a:t>8</a:t>
            </a:fld>
            <a:endParaRPr lang="en-US"/>
          </a:p>
        </p:txBody>
      </p:sp>
      <p:sp>
        <p:nvSpPr>
          <p:cNvPr id="5" name="Footer Placeholder 4">
            <a:extLst>
              <a:ext uri="{FF2B5EF4-FFF2-40B4-BE49-F238E27FC236}">
                <a16:creationId xmlns:a16="http://schemas.microsoft.com/office/drawing/2014/main" id="{33A12F03-4A64-004A-8A98-85B8417D7327}"/>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71838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5999-ECED-9641-9BB5-87D97D109B0E}"/>
              </a:ext>
            </a:extLst>
          </p:cNvPr>
          <p:cNvSpPr>
            <a:spLocks noGrp="1"/>
          </p:cNvSpPr>
          <p:nvPr>
            <p:ph type="title"/>
          </p:nvPr>
        </p:nvSpPr>
        <p:spPr/>
        <p:txBody>
          <a:bodyPr/>
          <a:lstStyle/>
          <a:p>
            <a:r>
              <a:rPr lang="en-US" dirty="0"/>
              <a:t>Priority Research Directions</a:t>
            </a:r>
          </a:p>
        </p:txBody>
      </p:sp>
      <p:sp>
        <p:nvSpPr>
          <p:cNvPr id="3" name="Content Placeholder 2">
            <a:extLst>
              <a:ext uri="{FF2B5EF4-FFF2-40B4-BE49-F238E27FC236}">
                <a16:creationId xmlns:a16="http://schemas.microsoft.com/office/drawing/2014/main" id="{46D3465D-ADDE-BF49-831E-5CD089030907}"/>
              </a:ext>
            </a:extLst>
          </p:cNvPr>
          <p:cNvSpPr>
            <a:spLocks noGrp="1"/>
          </p:cNvSpPr>
          <p:nvPr>
            <p:ph idx="1"/>
          </p:nvPr>
        </p:nvSpPr>
        <p:spPr/>
        <p:txBody>
          <a:bodyPr>
            <a:normAutofit fontScale="85000" lnSpcReduction="20000"/>
          </a:bodyPr>
          <a:lstStyle/>
          <a:p>
            <a:pPr marL="514350" indent="-514350">
              <a:buFont typeface="+mj-lt"/>
              <a:buAutoNum type="alphaUcPeriod"/>
            </a:pPr>
            <a:r>
              <a:rPr lang="en-US" dirty="0"/>
              <a:t>Long-Wave Infrared (LWIR) Driven Science. </a:t>
            </a:r>
          </a:p>
          <a:p>
            <a:pPr marL="914400" lvl="1" indent="-457200">
              <a:buFont typeface="+mj-lt"/>
              <a:buAutoNum type="arabicPeriod"/>
            </a:pPr>
            <a:r>
              <a:rPr lang="en-US" dirty="0"/>
              <a:t>LWIR Laser-Driven Plasma Ion Acceleration </a:t>
            </a:r>
          </a:p>
          <a:p>
            <a:pPr marL="914400" lvl="1" indent="-457200">
              <a:buFont typeface="+mj-lt"/>
              <a:buAutoNum type="arabicPeriod"/>
            </a:pPr>
            <a:r>
              <a:rPr lang="en-US" dirty="0"/>
              <a:t>LWIR Laser-Driven Plasma Electron Acceleration </a:t>
            </a:r>
          </a:p>
          <a:p>
            <a:pPr marL="914400" lvl="1" indent="-457200">
              <a:buFont typeface="+mj-lt"/>
              <a:buAutoNum type="arabicPeriod"/>
            </a:pPr>
            <a:r>
              <a:rPr lang="en-US" dirty="0"/>
              <a:t>Basic Plasma Physics Research in Novel Regimes </a:t>
            </a:r>
          </a:p>
          <a:p>
            <a:pPr marL="914400" lvl="1" indent="-457200">
              <a:buFont typeface="+mj-lt"/>
              <a:buAutoNum type="arabicPeriod"/>
            </a:pPr>
            <a:r>
              <a:rPr lang="en-US" dirty="0"/>
              <a:t>LWIR Laser Technology Development </a:t>
            </a:r>
          </a:p>
          <a:p>
            <a:pPr marL="457200" lvl="1" indent="0">
              <a:buNone/>
            </a:pPr>
            <a:endParaRPr lang="en-US" dirty="0"/>
          </a:p>
          <a:p>
            <a:pPr marL="457200" indent="-457200">
              <a:buFont typeface="+mj-lt"/>
              <a:buAutoNum type="alphaUcPeriod"/>
            </a:pPr>
            <a:r>
              <a:rPr lang="en-US" dirty="0"/>
              <a:t>Electron-Beam-Driven Science </a:t>
            </a:r>
          </a:p>
          <a:p>
            <a:pPr marL="914400" lvl="1" indent="-457200">
              <a:buFont typeface="+mj-lt"/>
              <a:buAutoNum type="arabicPeriod"/>
            </a:pPr>
            <a:r>
              <a:rPr lang="en-US" dirty="0"/>
              <a:t>Advanced Acceleration Research </a:t>
            </a:r>
          </a:p>
          <a:p>
            <a:pPr marL="914400" lvl="1" indent="-457200">
              <a:buFont typeface="+mj-lt"/>
              <a:buAutoNum type="arabicPeriod"/>
            </a:pPr>
            <a:r>
              <a:rPr lang="en-US" dirty="0"/>
              <a:t>Beam Phase Space Optimization </a:t>
            </a:r>
          </a:p>
          <a:p>
            <a:pPr marL="914400" lvl="1" indent="-457200">
              <a:buFont typeface="+mj-lt"/>
              <a:buAutoNum type="arabicPeriod"/>
            </a:pPr>
            <a:r>
              <a:rPr lang="en-US" dirty="0"/>
              <a:t>Low Emittance Source Development </a:t>
            </a:r>
          </a:p>
          <a:p>
            <a:pPr marL="914400" lvl="1" indent="-457200">
              <a:buFont typeface="+mj-lt"/>
              <a:buAutoNum type="arabicPeriod"/>
            </a:pPr>
            <a:r>
              <a:rPr lang="en-US" dirty="0"/>
              <a:t>Novel and Efficient Terahertz Radiation Generation</a:t>
            </a:r>
          </a:p>
          <a:p>
            <a:pPr marL="457200" lvl="1" indent="0">
              <a:buNone/>
            </a:pPr>
            <a:r>
              <a:rPr lang="en-US" dirty="0"/>
              <a:t> </a:t>
            </a:r>
          </a:p>
          <a:p>
            <a:pPr marL="457200" indent="-457200">
              <a:buFont typeface="+mj-lt"/>
              <a:buAutoNum type="alphaUcPeriod"/>
            </a:pPr>
            <a:r>
              <a:rPr lang="en-US" dirty="0"/>
              <a:t>Laser Electron Beam Interactions </a:t>
            </a:r>
          </a:p>
          <a:p>
            <a:pPr marL="914400" lvl="1" indent="-457200">
              <a:buFont typeface="+mj-lt"/>
              <a:buAutoNum type="arabicPeriod"/>
            </a:pPr>
            <a:r>
              <a:rPr lang="en-US" dirty="0"/>
              <a:t>Basic Research of Laser-Plasma Charged-Lepton-Beam Production </a:t>
            </a:r>
          </a:p>
          <a:p>
            <a:pPr marL="914400" lvl="1" indent="-457200">
              <a:buFont typeface="+mj-lt"/>
              <a:buAutoNum type="arabicPeriod"/>
            </a:pPr>
            <a:r>
              <a:rPr lang="en-US" dirty="0"/>
              <a:t>Electron Acceleration Techniques Driven by the Combination of Electron Beam and LWIR Laser</a:t>
            </a:r>
          </a:p>
          <a:p>
            <a:pPr marL="914400" lvl="1" indent="-457200">
              <a:buFont typeface="+mj-lt"/>
              <a:buAutoNum type="arabicPeriod"/>
            </a:pPr>
            <a:r>
              <a:rPr lang="en-US" dirty="0"/>
              <a:t>Radiation Generation</a:t>
            </a:r>
          </a:p>
        </p:txBody>
      </p:sp>
      <p:sp>
        <p:nvSpPr>
          <p:cNvPr id="4" name="Slide Number Placeholder 3">
            <a:extLst>
              <a:ext uri="{FF2B5EF4-FFF2-40B4-BE49-F238E27FC236}">
                <a16:creationId xmlns:a16="http://schemas.microsoft.com/office/drawing/2014/main" id="{EAD0AB14-81D7-B44F-B87D-E04623ABC0B6}"/>
              </a:ext>
            </a:extLst>
          </p:cNvPr>
          <p:cNvSpPr>
            <a:spLocks noGrp="1"/>
          </p:cNvSpPr>
          <p:nvPr>
            <p:ph type="sldNum" sz="quarter" idx="12"/>
          </p:nvPr>
        </p:nvSpPr>
        <p:spPr/>
        <p:txBody>
          <a:bodyPr/>
          <a:lstStyle/>
          <a:p>
            <a:fld id="{716D9922-87B3-6043-9531-5184EA303DC1}" type="slidenum">
              <a:rPr lang="en-US" smtClean="0"/>
              <a:t>9</a:t>
            </a:fld>
            <a:endParaRPr lang="en-US"/>
          </a:p>
        </p:txBody>
      </p:sp>
      <p:sp>
        <p:nvSpPr>
          <p:cNvPr id="5" name="Footer Placeholder 4">
            <a:extLst>
              <a:ext uri="{FF2B5EF4-FFF2-40B4-BE49-F238E27FC236}">
                <a16:creationId xmlns:a16="http://schemas.microsoft.com/office/drawing/2014/main" id="{EFA1FCC3-D36F-0E44-A7A0-F30E7259C29B}"/>
              </a:ext>
            </a:extLst>
          </p:cNvPr>
          <p:cNvSpPr>
            <a:spLocks noGrp="1"/>
          </p:cNvSpPr>
          <p:nvPr>
            <p:ph type="ftr" sz="quarter" idx="13"/>
          </p:nvPr>
        </p:nvSpPr>
        <p:spPr/>
        <p:txBody>
          <a:bodyPr/>
          <a:lstStyle/>
          <a:p>
            <a:r>
              <a:rPr lang="en-US"/>
              <a:t>2020 ATF User Meeting</a:t>
            </a:r>
            <a:endParaRPr lang="en-US" dirty="0"/>
          </a:p>
        </p:txBody>
      </p:sp>
    </p:spTree>
    <p:extLst>
      <p:ext uri="{BB962C8B-B14F-4D97-AF65-F5344CB8AC3E}">
        <p14:creationId xmlns:p14="http://schemas.microsoft.com/office/powerpoint/2010/main" val="1397675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HD_Palmer" id="{0C366F2B-4799-D248-BDFC-E57BB9DA9EF4}" vid="{612D999E-72F1-C743-A98D-9275D80DBD54}"/>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HD_Palmer" id="{0C366F2B-4799-D248-BDFC-E57BB9DA9EF4}" vid="{612D999E-72F1-C743-A98D-9275D80DBD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2D32B8C34A074BA4247A36BF873B38" ma:contentTypeVersion="5" ma:contentTypeDescription="Create a new document." ma:contentTypeScope="" ma:versionID="705cc4ac8a9eb1337ee5827cc261f125">
  <xsd:schema xmlns:xsd="http://www.w3.org/2001/XMLSchema" xmlns:xs="http://www.w3.org/2001/XMLSchema" xmlns:p="http://schemas.microsoft.com/office/2006/metadata/properties" xmlns:ns2="b82b1ec5-da85-45a7-bfb0-80f4a2c0b640" xmlns:ns3="7f3722f4-cadb-4c27-9c2a-892b94db93c7" targetNamespace="http://schemas.microsoft.com/office/2006/metadata/properties" ma:root="true" ma:fieldsID="948746d87368d3238e4170357277bfc6" ns2:_="" ns3:_="">
    <xsd:import namespace="b82b1ec5-da85-45a7-bfb0-80f4a2c0b640"/>
    <xsd:import namespace="7f3722f4-cadb-4c27-9c2a-892b94db93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b1ec5-da85-45a7-bfb0-80f4a2c0b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umber" ma:index="12" nillable="true" ma:displayName="Number" ma:format="Dropdown" ma:internalNam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f3722f4-cadb-4c27-9c2a-892b94db93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umber xmlns="b82b1ec5-da85-45a7-bfb0-80f4a2c0b640" xsi:nil="true"/>
    <SharedWithUsers xmlns="7f3722f4-cadb-4c27-9c2a-892b94db93c7">
      <UserInfo>
        <DisplayName>Ilardi, Mary Jane</DisplayName>
        <AccountId>6</AccountId>
        <AccountType/>
      </UserInfo>
      <UserInfo>
        <DisplayName>Cullen, Christian</DisplayName>
        <AccountId>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3AA8BD-1DD9-4B52-BCB9-E14F8E07E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b1ec5-da85-45a7-bfb0-80f4a2c0b640"/>
    <ds:schemaRef ds:uri="7f3722f4-cadb-4c27-9c2a-892b94db93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8EE372-2E5C-40B5-84D2-7BB6AD82DB61}">
  <ds:schemaRefs>
    <ds:schemaRef ds:uri="http://purl.org/dc/terms/"/>
    <ds:schemaRef ds:uri="7f3722f4-cadb-4c27-9c2a-892b94db93c7"/>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82b1ec5-da85-45a7-bfb0-80f4a2c0b640"/>
    <ds:schemaRef ds:uri="http://www.w3.org/XML/1998/namespace"/>
    <ds:schemaRef ds:uri="http://purl.org/dc/dcmitype/"/>
  </ds:schemaRefs>
</ds:datastoreItem>
</file>

<file path=customXml/itemProps3.xml><?xml version="1.0" encoding="utf-8"?>
<ds:datastoreItem xmlns:ds="http://schemas.openxmlformats.org/officeDocument/2006/customXml" ds:itemID="{D5C03FC0-3E79-4017-A458-76E614C9A3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12203</TotalTime>
  <Words>8157</Words>
  <Application>Microsoft Macintosh PowerPoint</Application>
  <PresentationFormat>Widescreen</PresentationFormat>
  <Paragraphs>796</Paragraphs>
  <Slides>55</Slides>
  <Notes>12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Cambria Math</vt:lpstr>
      <vt:lpstr>Times New Roman</vt:lpstr>
      <vt:lpstr>Office Theme</vt:lpstr>
      <vt:lpstr>1_Office Theme</vt:lpstr>
      <vt:lpstr>ATF Science Planning Report Overview</vt:lpstr>
      <vt:lpstr>Synthesis</vt:lpstr>
      <vt:lpstr>Outline</vt:lpstr>
      <vt:lpstr>Outline</vt:lpstr>
      <vt:lpstr>2019 ATF Science Planning Workshop</vt:lpstr>
      <vt:lpstr>Comparison to the Previous ATF Workshop</vt:lpstr>
      <vt:lpstr>Summary of Current Capabilities &amp; Potential Upgrade Paths</vt:lpstr>
      <vt:lpstr>Structure of the Report</vt:lpstr>
      <vt:lpstr>Priority Research Directions</vt:lpstr>
      <vt:lpstr>Outline</vt:lpstr>
      <vt:lpstr>A.1. LWIR Laser-Driven Plasma Ion Acceleration </vt:lpstr>
      <vt:lpstr>A.1. LWIR Laser-Driven Plasma Ion Acceleration</vt:lpstr>
      <vt:lpstr>A.1. LWIR Laser-Driven Plasma Ion Acceleration</vt:lpstr>
      <vt:lpstr>A.2. LWIR Laser-Driven Plasma Electron Acceleration</vt:lpstr>
      <vt:lpstr>A.2. LWIR Laser-Driven Plasma Electron Acceleration</vt:lpstr>
      <vt:lpstr>A.2. LWIR Laser-Driven Plasma Electron Acceleration</vt:lpstr>
      <vt:lpstr>A.3. Basic Plasma Physics Research in Novel Regimes </vt:lpstr>
      <vt:lpstr>A.3. Basic Plasma Physics Research in Novel Regimes</vt:lpstr>
      <vt:lpstr>A.3. Basic Plasma Physics Research in Novel Regimes</vt:lpstr>
      <vt:lpstr>A.4. LWIR Laser Technologies Development</vt:lpstr>
      <vt:lpstr>A.4. LWIR Laser Technologies Development</vt:lpstr>
      <vt:lpstr>Research Area A Facility Needs</vt:lpstr>
      <vt:lpstr>Outline</vt:lpstr>
      <vt:lpstr>B.1. Advanced Acceleration Research  </vt:lpstr>
      <vt:lpstr>B.1. Advanced Acceleration Research </vt:lpstr>
      <vt:lpstr>B.1. Advanced Acceleration Research </vt:lpstr>
      <vt:lpstr>B.2. Beam Phase Space Optimization </vt:lpstr>
      <vt:lpstr>B.3. Low Emittance Source Development</vt:lpstr>
      <vt:lpstr>B.4. Novel and Efficient Terahertz Radiation Generation</vt:lpstr>
      <vt:lpstr>B.4. Novel and Efficient Terahertz Radiation Generation</vt:lpstr>
      <vt:lpstr>B.4. Novel and Efficient Terahertz Radiation Generation</vt:lpstr>
      <vt:lpstr>Research Area B Facility Needs</vt:lpstr>
      <vt:lpstr>Outline</vt:lpstr>
      <vt:lpstr>C.1 Basic Research of Laser-Plasma Charged-Lepton-Beam Production </vt:lpstr>
      <vt:lpstr>C.1 Basic Research of Laser-Plasma Charged-Lepton-Beam Production </vt:lpstr>
      <vt:lpstr>C.1 Basic Research of Laser-Plasma Charged-Lepton-Beam Production </vt:lpstr>
      <vt:lpstr>C.1 Basic Research of Laser-Plasma Charged-Lepton-Beam Production </vt:lpstr>
      <vt:lpstr>C.1 Basic Research of Laser-Plasma Charged-Lepton-Beam Production </vt:lpstr>
      <vt:lpstr>C.1 Basic Research of Laser-Plasma Charged-Lepton-Beam Production </vt:lpstr>
      <vt:lpstr>C.2. Electron Acceleration Techniques Driven by the Combination of Electron Beam and LWIR Laser  </vt:lpstr>
      <vt:lpstr>C.2. Electron Acceleration Techniques Driven by the Combination of Electron Beam and LWIR Laser  </vt:lpstr>
      <vt:lpstr>C.2. Electron Acceleration Techniques Driven by the Combination of Electron Beam and LWIR Laser  </vt:lpstr>
      <vt:lpstr>C.3. Radiation Generation</vt:lpstr>
      <vt:lpstr>C.3. Radiation Generation</vt:lpstr>
      <vt:lpstr>C.3. Radiation Generation</vt:lpstr>
      <vt:lpstr>C.3 Radiation Generation</vt:lpstr>
      <vt:lpstr>Research Area C Facility Needs</vt:lpstr>
      <vt:lpstr>Research Area C Facility Needs</vt:lpstr>
      <vt:lpstr>Conclusions</vt:lpstr>
      <vt:lpstr>Summary of the Research Area Facility Needs</vt:lpstr>
      <vt:lpstr>Research Area A Facility Needs</vt:lpstr>
      <vt:lpstr>Research Area B Facility Needs</vt:lpstr>
      <vt:lpstr>Research Area C Facility Needs</vt:lpstr>
      <vt:lpstr>Research Area C Facility Needs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Daily Coordination Meeting</dc:title>
  <dc:creator>Palmer, Mark</dc:creator>
  <cp:lastModifiedBy>Navid Vafaei-Najafabadi</cp:lastModifiedBy>
  <cp:revision>205</cp:revision>
  <dcterms:created xsi:type="dcterms:W3CDTF">2020-03-20T11:40:00Z</dcterms:created>
  <dcterms:modified xsi:type="dcterms:W3CDTF">2020-12-11T17:40:11Z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0x010100E02D32B8C34A074BA4247A36BF873B38</vt:lpwstr>
  </property>
</Properties>
</file>