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60" r:id="rId3"/>
    <p:sldId id="364" r:id="rId4"/>
    <p:sldId id="306" r:id="rId5"/>
    <p:sldId id="367" r:id="rId6"/>
    <p:sldId id="366" r:id="rId7"/>
    <p:sldId id="370" r:id="rId8"/>
    <p:sldId id="369" r:id="rId9"/>
    <p:sldId id="386" r:id="rId10"/>
    <p:sldId id="384" r:id="rId11"/>
    <p:sldId id="371" r:id="rId12"/>
    <p:sldId id="381" r:id="rId13"/>
    <p:sldId id="385" r:id="rId14"/>
    <p:sldId id="387" r:id="rId15"/>
    <p:sldId id="342" r:id="rId16"/>
    <p:sldId id="388" r:id="rId17"/>
    <p:sldId id="389" r:id="rId18"/>
    <p:sldId id="3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41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5286D-D876-964C-BE54-101C473CCF69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FE4EC-280C-6E45-85CC-98C7F662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987611"/>
            <a:ext cx="11118573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827" y="3467286"/>
            <a:ext cx="11118573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49F39-8F07-C04F-B5B2-DEE24FECB0D0}"/>
              </a:ext>
            </a:extLst>
          </p:cNvPr>
          <p:cNvSpPr txBox="1"/>
          <p:nvPr userDrawn="1"/>
        </p:nvSpPr>
        <p:spPr>
          <a:xfrm>
            <a:off x="464820" y="5245100"/>
            <a:ext cx="8533939" cy="830997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45504"/>
            <a:ext cx="109728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2ED85-2D35-054E-81AE-56167DDD0C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A43678-8E62-934D-B480-DFC7C307755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818262-0151-E741-8E4F-4B8CABA98658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857500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5"/>
            <a:ext cx="7962900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D8D76-417F-074E-8E1B-FD8BB1A1C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7AE68E-BB69-A34E-8813-7916125324FC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5FDADF-CAAA-244B-82EA-EAE8E806D8B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C3C23-1B52-6542-8542-66DBDB450E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438746-1BA3-484F-BEAD-19911BD4CF0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F5DCDF-3BC7-5044-A699-38AF172C1B6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3" y="1709740"/>
            <a:ext cx="111318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573" y="4589465"/>
            <a:ext cx="11131827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3554B-353A-1E47-8934-58D00AF34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2655A-CAAE-904F-BEF8-4EB0FC3AD4B9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AC5BF7-A658-2646-9B5F-747C1552E8C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079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4FEE5-F840-7840-B9F3-37B052981A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671CC6-FDAB-5F41-A26C-EB67D4BC825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D73A96-5EF1-7F45-B0E0-B39EEB299F22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365127"/>
            <a:ext cx="10878309" cy="614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79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A0E7D-1DC7-2D40-BC78-64D01705EA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CCEA4A-12C4-AC41-A840-5D636BD7C90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ED1C5E-C9F8-ED43-A610-D03A83F0459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80B99-3942-E04E-9428-A7DA312933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24386E-F1AB-C04D-9B89-4ECCFB074347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27F659-1966-2049-A7C0-8A150F91973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7153A5-3C0E-9948-AF94-C5D9B5955F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2CC09-3EA4-3042-81B4-074C77A38F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76E66F-5CDB-4245-8388-12B831026D25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F1150-ED76-374C-838B-85C718842D73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1EA52D-CD39-A640-8C89-183891F6AA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19323-2313-1F4E-AB75-E659C0A78B12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EE8028-208C-A643-834F-29B17B26661D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080" y="365128"/>
            <a:ext cx="11105321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80" y="1077686"/>
            <a:ext cx="11105321" cy="515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416FC-82A6-B44F-81E9-131A94701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648" y="633679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tiff"/><Relationship Id="rId10" Type="http://schemas.openxmlformats.org/officeDocument/2006/relationships/image" Target="../media/image23.png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ATF Electron Beam and UED plans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Mikhail Fedurin</a:t>
            </a:r>
          </a:p>
          <a:p>
            <a:endParaRPr lang="en-US" dirty="0"/>
          </a:p>
          <a:p>
            <a:r>
              <a:rPr lang="en-US" dirty="0"/>
              <a:t>ATF User meeting</a:t>
            </a:r>
          </a:p>
          <a:p>
            <a:r>
              <a:rPr lang="en-US" dirty="0"/>
              <a:t>December 7 – 11,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29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C7401-80EF-974F-B0E2-E32C39E6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12" y="1089391"/>
            <a:ext cx="10824988" cy="548705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e-beam compression with permanent magnet chicane (simulations by </a:t>
            </a:r>
            <a:r>
              <a:rPr lang="en-US" b="1" dirty="0" err="1">
                <a:solidFill>
                  <a:schemeClr val="accent1"/>
                </a:solidFill>
              </a:rPr>
              <a:t>Yichao</a:t>
            </a:r>
            <a:r>
              <a:rPr lang="en-US" b="1" dirty="0">
                <a:solidFill>
                  <a:schemeClr val="accent1"/>
                </a:solidFill>
              </a:rPr>
              <a:t> Jing)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5099-6E6E-324F-B4E2-52D64AB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40D4-2F70-CB4A-AB4B-8C7CE72EE1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D790C98-9E82-2444-B9FA-27F2A24DC4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68" y="3281572"/>
            <a:ext cx="3326959" cy="1820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DB414-1DA2-8341-888B-C4B2C27E48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68" y="1493602"/>
            <a:ext cx="3095005" cy="1935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108EB-6751-2E41-8EF6-82B56169E23B}"/>
              </a:ext>
            </a:extLst>
          </p:cNvPr>
          <p:cNvSpPr txBox="1"/>
          <p:nvPr/>
        </p:nvSpPr>
        <p:spPr>
          <a:xfrm>
            <a:off x="1395663" y="5041233"/>
            <a:ext cx="86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FWHM bunch length &lt; 20 fs is achievable for higher charge (100 </a:t>
            </a:r>
            <a:r>
              <a:rPr lang="en-US" dirty="0" err="1"/>
              <a:t>pC</a:t>
            </a:r>
            <a:r>
              <a:rPr lang="en-US" dirty="0"/>
              <a:t> in this case) with the combination of the zigzag chicane together with CSR shielding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4D1BFC-D1D5-744A-9CB1-D39AE438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beam bunch compression design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CA600D5B-6BEF-FD4F-BC0B-9A259CA434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99" y="1493602"/>
            <a:ext cx="6034254" cy="34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5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CC0E8C-1884-1F4B-80DD-527F00CB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45" y="1564414"/>
            <a:ext cx="7147728" cy="426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59FC8-6D54-D445-87D4-0C995956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365128"/>
            <a:ext cx="8709783" cy="647244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beam upgrade perspectives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EEC78-2014-2D44-BA9F-69D7A52B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6104-C9BF-6E4D-A5FD-9A4A260973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5750" y="1078049"/>
            <a:ext cx="4784725" cy="42068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Deflector cavity for BL1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C66D05A7-5B85-7C44-AC00-76BAF638E1BC}"/>
              </a:ext>
            </a:extLst>
          </p:cNvPr>
          <p:cNvSpPr/>
          <p:nvPr/>
        </p:nvSpPr>
        <p:spPr>
          <a:xfrm>
            <a:off x="5944553" y="2928650"/>
            <a:ext cx="948465" cy="584053"/>
          </a:xfrm>
          <a:prstGeom prst="donut">
            <a:avLst>
              <a:gd name="adj" fmla="val 72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805A41AF-4489-6A4C-B02B-E0B1A41C37E3}"/>
              </a:ext>
            </a:extLst>
          </p:cNvPr>
          <p:cNvSpPr/>
          <p:nvPr/>
        </p:nvSpPr>
        <p:spPr>
          <a:xfrm>
            <a:off x="5654935" y="3827551"/>
            <a:ext cx="1011219" cy="656216"/>
          </a:xfrm>
          <a:prstGeom prst="donut">
            <a:avLst>
              <a:gd name="adj" fmla="val 72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EC391-56CC-4647-AAF8-CED357CB587C}"/>
              </a:ext>
            </a:extLst>
          </p:cNvPr>
          <p:cNvSpPr txBox="1"/>
          <p:nvPr/>
        </p:nvSpPr>
        <p:spPr>
          <a:xfrm>
            <a:off x="5759374" y="246796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TDC BL1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B63BE-EAB0-6146-A48C-5872673E3E76}"/>
              </a:ext>
            </a:extLst>
          </p:cNvPr>
          <p:cNvSpPr txBox="1"/>
          <p:nvPr/>
        </p:nvSpPr>
        <p:spPr>
          <a:xfrm>
            <a:off x="5377731" y="466647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TDC BL2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5E61F-CEBA-764A-91AE-78BE9DCCF8AB}"/>
              </a:ext>
            </a:extLst>
          </p:cNvPr>
          <p:cNvSpPr txBox="1"/>
          <p:nvPr/>
        </p:nvSpPr>
        <p:spPr>
          <a:xfrm>
            <a:off x="2921259" y="5569542"/>
            <a:ext cx="7147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Beamline #1 design with TDC diagnostics capabilities after completion of laser transport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1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6EFC-21DE-0B4E-924A-7AB5C209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upgrade perspectives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0312F-B42D-0E45-8FFD-9C419699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C2BE3-1E2B-134B-8683-878C156688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9913EA-A20B-114B-86C2-BFF25DFD49DB}"/>
              </a:ext>
            </a:extLst>
          </p:cNvPr>
          <p:cNvSpPr txBox="1">
            <a:spLocks/>
          </p:cNvSpPr>
          <p:nvPr/>
        </p:nvSpPr>
        <p:spPr>
          <a:xfrm>
            <a:off x="45110" y="1109542"/>
            <a:ext cx="4784725" cy="4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b="1" dirty="0" err="1">
                <a:solidFill>
                  <a:schemeClr val="accent1"/>
                </a:solidFill>
              </a:rPr>
              <a:t>Linac</a:t>
            </a:r>
            <a:r>
              <a:rPr lang="en-US" sz="2800" b="1" dirty="0">
                <a:solidFill>
                  <a:schemeClr val="accent1"/>
                </a:solidFill>
              </a:rPr>
              <a:t> energy upgrade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1AE9E5-895E-AC4D-AA6F-06CCA130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72" y="1526757"/>
            <a:ext cx="6950703" cy="4318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014AD-74A1-0146-913C-845642A1124B}"/>
              </a:ext>
            </a:extLst>
          </p:cNvPr>
          <p:cNvSpPr txBox="1"/>
          <p:nvPr/>
        </p:nvSpPr>
        <p:spPr>
          <a:xfrm>
            <a:off x="7575419" y="1645672"/>
            <a:ext cx="3984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Plan to feed </a:t>
            </a:r>
            <a:r>
              <a:rPr lang="en-US" sz="2000" dirty="0" err="1"/>
              <a:t>linac</a:t>
            </a:r>
            <a:r>
              <a:rPr lang="en-US" sz="2000" dirty="0"/>
              <a:t> acceleration sections with separated klystrons to push maximum operational energy to 110-120 MeV</a:t>
            </a:r>
          </a:p>
          <a:p>
            <a:endParaRPr lang="en-US" sz="2000" dirty="0"/>
          </a:p>
          <a:p>
            <a:r>
              <a:rPr lang="en-US" sz="2000" dirty="0"/>
              <a:t>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DF9F22-1BDD-F94E-A575-16AB25E92F01}"/>
              </a:ext>
            </a:extLst>
          </p:cNvPr>
          <p:cNvCxnSpPr>
            <a:cxnSpLocks/>
          </p:cNvCxnSpPr>
          <p:nvPr/>
        </p:nvCxnSpPr>
        <p:spPr>
          <a:xfrm>
            <a:off x="1260151" y="3712795"/>
            <a:ext cx="3674158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D3E0A6-DF2A-7A4B-87E9-E01C5A8EC2DD}"/>
              </a:ext>
            </a:extLst>
          </p:cNvPr>
          <p:cNvCxnSpPr>
            <a:cxnSpLocks/>
          </p:cNvCxnSpPr>
          <p:nvPr/>
        </p:nvCxnSpPr>
        <p:spPr>
          <a:xfrm>
            <a:off x="4932128" y="3712795"/>
            <a:ext cx="2181" cy="1273273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16BE61-4E0D-FA49-9B45-25455AFC849E}"/>
              </a:ext>
            </a:extLst>
          </p:cNvPr>
          <p:cNvCxnSpPr>
            <a:cxnSpLocks/>
          </p:cNvCxnSpPr>
          <p:nvPr/>
        </p:nvCxnSpPr>
        <p:spPr>
          <a:xfrm>
            <a:off x="4932128" y="4986629"/>
            <a:ext cx="830317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96718D-E9F4-9048-AC87-36C4163BCE67}"/>
              </a:ext>
            </a:extLst>
          </p:cNvPr>
          <p:cNvCxnSpPr>
            <a:cxnSpLocks/>
          </p:cNvCxnSpPr>
          <p:nvPr/>
        </p:nvCxnSpPr>
        <p:spPr>
          <a:xfrm>
            <a:off x="1260151" y="3258686"/>
            <a:ext cx="0" cy="4541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ame 21">
            <a:extLst>
              <a:ext uri="{FF2B5EF4-FFF2-40B4-BE49-F238E27FC236}">
                <a16:creationId xmlns:a16="http://schemas.microsoft.com/office/drawing/2014/main" id="{12EED2C3-5A11-2842-B9FA-80BA3747EA44}"/>
              </a:ext>
            </a:extLst>
          </p:cNvPr>
          <p:cNvSpPr/>
          <p:nvPr/>
        </p:nvSpPr>
        <p:spPr>
          <a:xfrm>
            <a:off x="1081672" y="2447091"/>
            <a:ext cx="867891" cy="867453"/>
          </a:xfrm>
          <a:prstGeom prst="frame">
            <a:avLst>
              <a:gd name="adj1" fmla="val 46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41F144-3F14-6243-ABC6-8DD86A45FF07}"/>
              </a:ext>
            </a:extLst>
          </p:cNvPr>
          <p:cNvSpPr txBox="1"/>
          <p:nvPr/>
        </p:nvSpPr>
        <p:spPr>
          <a:xfrm>
            <a:off x="4932128" y="131641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Gun klystron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265C3-FD84-FB42-B287-D0E091FE79BD}"/>
              </a:ext>
            </a:extLst>
          </p:cNvPr>
          <p:cNvSpPr txBox="1"/>
          <p:nvPr/>
        </p:nvSpPr>
        <p:spPr>
          <a:xfrm>
            <a:off x="1949563" y="169558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</a:t>
            </a:r>
          </a:p>
          <a:p>
            <a:r>
              <a:rPr lang="en-US" dirty="0"/>
              <a:t>klystron #1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A7E0B-C3B4-5F40-8796-97343BB98FD3}"/>
              </a:ext>
            </a:extLst>
          </p:cNvPr>
          <p:cNvSpPr txBox="1"/>
          <p:nvPr/>
        </p:nvSpPr>
        <p:spPr>
          <a:xfrm>
            <a:off x="136196" y="2544261"/>
            <a:ext cx="103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Linac</a:t>
            </a:r>
            <a:r>
              <a:rPr lang="en-US" dirty="0">
                <a:solidFill>
                  <a:srgbClr val="FF0000"/>
                </a:solidFill>
              </a:rPr>
              <a:t> klystron #2</a:t>
            </a:r>
          </a:p>
        </p:txBody>
      </p:sp>
    </p:spTree>
    <p:extLst>
      <p:ext uri="{BB962C8B-B14F-4D97-AF65-F5344CB8AC3E}">
        <p14:creationId xmlns:p14="http://schemas.microsoft.com/office/powerpoint/2010/main" val="2356402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C960-0ECA-E74D-B54D-A94ED37C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UED main beam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CBE1B-8126-AA48-8346-D9D7C25E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EC0B1D-AA0A-BF43-A114-0710D6162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 r="6670"/>
          <a:stretch/>
        </p:blipFill>
        <p:spPr>
          <a:xfrm rot="5400000">
            <a:off x="9154461" y="1636611"/>
            <a:ext cx="3338111" cy="1782806"/>
          </a:xfrm>
          <a:prstGeom prst="rect">
            <a:avLst/>
          </a:prstGeom>
        </p:spPr>
      </p:pic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B258070-A37B-4047-A29D-47BB1266E1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193553"/>
              </p:ext>
            </p:extLst>
          </p:nvPr>
        </p:nvGraphicFramePr>
        <p:xfrm>
          <a:off x="477080" y="1088887"/>
          <a:ext cx="882713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536">
                  <a:extLst>
                    <a:ext uri="{9D8B030D-6E8A-4147-A177-3AD203B41FA5}">
                      <a16:colId xmlns:a16="http://schemas.microsoft.com/office/drawing/2014/main" val="4099811957"/>
                    </a:ext>
                  </a:extLst>
                </a:gridCol>
                <a:gridCol w="2123980">
                  <a:extLst>
                    <a:ext uri="{9D8B030D-6E8A-4147-A177-3AD203B41FA5}">
                      <a16:colId xmlns:a16="http://schemas.microsoft.com/office/drawing/2014/main" val="948069464"/>
                    </a:ext>
                  </a:extLst>
                </a:gridCol>
                <a:gridCol w="2108723">
                  <a:extLst>
                    <a:ext uri="{9D8B030D-6E8A-4147-A177-3AD203B41FA5}">
                      <a16:colId xmlns:a16="http://schemas.microsoft.com/office/drawing/2014/main" val="1922989927"/>
                    </a:ext>
                  </a:extLst>
                </a:gridCol>
                <a:gridCol w="1985899">
                  <a:extLst>
                    <a:ext uri="{9D8B030D-6E8A-4147-A177-3AD203B41FA5}">
                      <a16:colId xmlns:a16="http://schemas.microsoft.com/office/drawing/2014/main" val="22364723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BNL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SLAC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MSU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971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Beam energy, MeV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0.03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16912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N 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 per pulse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1.25 E+6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3.8E+5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500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72987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Temporal resolution, fs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05453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Beam size diameter, </a:t>
                      </a:r>
                      <a:r>
                        <a:rPr lang="en-US" sz="1800" dirty="0">
                          <a:latin typeface="Symbol" pitchFamily="2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300 (100 best)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400 (10 best)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20-40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4631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Max repetition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120 (180 best)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04605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N 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 per sec per </a:t>
                      </a:r>
                      <a:r>
                        <a:rPr lang="en-US" sz="1800" dirty="0">
                          <a:latin typeface="Symbol" pitchFamily="2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  <a:r>
                        <a:rPr lang="en-US" sz="1800" baseline="30000" dirty="0"/>
                        <a:t>2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880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360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400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30017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Advantage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short bright pulse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short bright pulse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DC (no jitter)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30286508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D37CC760-5426-4740-ABD5-CB61F6A27B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288635" y="3097047"/>
            <a:ext cx="2313323" cy="39364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4F7F3FD-8661-7747-9452-28F7B1C54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82" t="28623" r="26977" b="29236"/>
          <a:stretch/>
        </p:blipFill>
        <p:spPr>
          <a:xfrm>
            <a:off x="5041408" y="4125557"/>
            <a:ext cx="2286467" cy="2232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C708-CB07-3F4F-A672-DF04ACA1F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377" y="4151031"/>
            <a:ext cx="2171234" cy="223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BE4E-156F-134E-8866-72147344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4" y="356521"/>
            <a:ext cx="11105321" cy="647244"/>
          </a:xfrm>
        </p:spPr>
        <p:txBody>
          <a:bodyPr/>
          <a:lstStyle/>
          <a:p>
            <a:r>
              <a:rPr lang="en-US" dirty="0"/>
              <a:t>FY20 UED facility improvements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2F9D9-513F-C84E-BFC4-1134905F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4EAA2-CB04-4849-BA36-98B0346371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71A08-999E-C14C-91D9-C6FF54DC998D}"/>
              </a:ext>
            </a:extLst>
          </p:cNvPr>
          <p:cNvSpPr txBox="1"/>
          <p:nvPr/>
        </p:nvSpPr>
        <p:spPr>
          <a:xfrm>
            <a:off x="677534" y="1581983"/>
            <a:ext cx="108369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Repetition rate upgrade from 5Hz to 48Hz obviously speed up user scan rate and decrease systematic drifts influence 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Stable performance during last summer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e-beam collimator was replaced with new                            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 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9F7812D3-22E0-B840-B635-BB64059E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516" y="2738420"/>
            <a:ext cx="3276736" cy="32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06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D19DB-FA0A-4FF6-BA8D-4B4ABABB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291" y="291826"/>
            <a:ext cx="8781143" cy="743219"/>
          </a:xfrm>
        </p:spPr>
        <p:txBody>
          <a:bodyPr>
            <a:normAutofit fontScale="90000"/>
          </a:bodyPr>
          <a:lstStyle/>
          <a:p>
            <a:r>
              <a:rPr lang="en-US" dirty="0"/>
              <a:t>UED plans: </a:t>
            </a:r>
            <a:r>
              <a:rPr lang="en-US" sz="3100" dirty="0"/>
              <a:t>Support Tunable Pump Wavelength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AEDBA-5007-47D1-94E7-96E698205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291" y="1191240"/>
            <a:ext cx="8328991" cy="18368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mid-IR pump-probe materials science requires an Optical Parametric Amplifier to access the full range of wavelengths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To reach the needed OPA output energy levels of ~100 </a:t>
            </a:r>
            <a:r>
              <a:rPr lang="en-US" sz="1600" dirty="0" err="1">
                <a:latin typeface="Symbol" panose="05050102010706020507" pitchFamily="18" charset="2"/>
              </a:rPr>
              <a:t>m</a:t>
            </a:r>
            <a:r>
              <a:rPr lang="en-US" sz="1600" dirty="0" err="1"/>
              <a:t>J</a:t>
            </a:r>
            <a:r>
              <a:rPr lang="en-US" sz="1600" dirty="0"/>
              <a:t> at </a:t>
            </a:r>
            <a:r>
              <a:rPr lang="en-US" sz="1600" dirty="0">
                <a:latin typeface="Symbol" panose="05050102010706020507" pitchFamily="18" charset="2"/>
              </a:rPr>
              <a:t>l</a:t>
            </a:r>
            <a:r>
              <a:rPr lang="en-US" sz="1600" dirty="0"/>
              <a:t>=10-11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m, a more energetic pump pulse from a new </a:t>
            </a:r>
            <a:r>
              <a:rPr lang="en-US" sz="1600" dirty="0" err="1"/>
              <a:t>Ti:sapphire</a:t>
            </a:r>
            <a:r>
              <a:rPr lang="en-US" sz="1600" dirty="0"/>
              <a:t> booster amplifier is needed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“</a:t>
            </a:r>
            <a:r>
              <a:rPr lang="en-US" sz="1600" dirty="0" err="1"/>
              <a:t>Topas</a:t>
            </a:r>
            <a:r>
              <a:rPr lang="en-US" sz="1600" dirty="0"/>
              <a:t> HE” OPA from </a:t>
            </a:r>
            <a:r>
              <a:rPr lang="en-US" sz="1600" dirty="0" err="1"/>
              <a:t>SpectraPhysics</a:t>
            </a:r>
            <a:r>
              <a:rPr lang="en-US" sz="16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installation starts 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4BECE-9B8F-40BA-82C6-C7756B25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7873" y="6333621"/>
            <a:ext cx="716065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23255-F01B-4432-BC8B-0F6CB807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206" y="2952677"/>
            <a:ext cx="4354359" cy="3264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BCA3B3-DBC7-40EA-A71B-7B27C5C63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2" t="11070" r="35396"/>
          <a:stretch/>
        </p:blipFill>
        <p:spPr>
          <a:xfrm>
            <a:off x="9706659" y="1035045"/>
            <a:ext cx="1709893" cy="429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6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A5469-E23B-564E-8E41-AD499A7E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1359B-41BA-9046-8864-0DD1B28566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D8EF1E-7CBF-3644-89F6-32FCCFCE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UED plans: </a:t>
            </a:r>
            <a:r>
              <a:rPr lang="en-US" sz="3100" dirty="0"/>
              <a:t>Flexible UED-UEM translation table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658BA25-90E5-DF4F-8FBD-3D76045DC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84" y="1020216"/>
            <a:ext cx="7215734" cy="4342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B67308-5C9E-8340-B92E-078D0C004DA8}"/>
              </a:ext>
            </a:extLst>
          </p:cNvPr>
          <p:cNvSpPr/>
          <p:nvPr/>
        </p:nvSpPr>
        <p:spPr>
          <a:xfrm>
            <a:off x="952164" y="5508769"/>
            <a:ext cx="9333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Quick change design to switch between UEM and UED baseline drift tube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24111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F7C2-4B16-5046-924E-B55C49D4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UED plans: beam diagnostic beamline extension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7A1-0046-2A4C-ADC4-D219097E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7F493-B698-9E49-A827-DC2FD3EDF7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D2A6E56-017E-8E4A-8431-227AC0902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151723" y="-60649"/>
            <a:ext cx="3907494" cy="6979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59CC28-EFE3-4D4F-9F44-53444B254C17}"/>
              </a:ext>
            </a:extLst>
          </p:cNvPr>
          <p:cNvSpPr txBox="1"/>
          <p:nvPr/>
        </p:nvSpPr>
        <p:spPr>
          <a:xfrm>
            <a:off x="8363940" y="2747042"/>
            <a:ext cx="3127951" cy="2616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Beamline extension </a:t>
            </a:r>
            <a:r>
              <a:rPr lang="en-US" sz="2000" dirty="0"/>
              <a:t>for real-time beam diagnostic at the end of beamline will include spectrometer magnet for shot-to-shot energy fluctuations, Faraday cup for charge fluctuations</a:t>
            </a: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94CFEA4E-71C5-1143-BA07-939CA0FE9170}"/>
              </a:ext>
            </a:extLst>
          </p:cNvPr>
          <p:cNvSpPr/>
          <p:nvPr/>
        </p:nvSpPr>
        <p:spPr>
          <a:xfrm>
            <a:off x="5930153" y="1506071"/>
            <a:ext cx="914400" cy="860611"/>
          </a:xfrm>
          <a:prstGeom prst="donut">
            <a:avLst>
              <a:gd name="adj" fmla="val 897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F672-4211-9148-9FE8-0F797D9906D1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6844553" y="1936377"/>
            <a:ext cx="1506071" cy="7933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436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8ADD-4C6B-9B41-8872-0FB12AE6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158" y="2645748"/>
            <a:ext cx="4977984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47F1F2-7827-424D-A2FA-1B983820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415C-B4E6-EF49-B021-DA661423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0E2B9-8B27-7A41-BDA1-B0289959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586752"/>
            <a:ext cx="11105321" cy="4650761"/>
          </a:xfrm>
        </p:spPr>
        <p:txBody>
          <a:bodyPr>
            <a:normAutofit/>
          </a:bodyPr>
          <a:lstStyle/>
          <a:p>
            <a:r>
              <a:rPr lang="en-US" dirty="0"/>
              <a:t>ATF main beam parameters</a:t>
            </a:r>
          </a:p>
          <a:p>
            <a:r>
              <a:rPr lang="en-US" dirty="0"/>
              <a:t>ATF beam diagnostic and manipulation capabilities</a:t>
            </a:r>
          </a:p>
          <a:p>
            <a:r>
              <a:rPr lang="en-US" dirty="0"/>
              <a:t>FY20 e-beam improvements and plans</a:t>
            </a:r>
          </a:p>
          <a:p>
            <a:r>
              <a:rPr lang="en-US" dirty="0"/>
              <a:t>Electron beam upgrade perspectives</a:t>
            </a:r>
          </a:p>
          <a:p>
            <a:r>
              <a:rPr lang="en-US" dirty="0"/>
              <a:t>UED facility improvements</a:t>
            </a:r>
          </a:p>
          <a:p>
            <a:r>
              <a:rPr lang="en-US" dirty="0"/>
              <a:t>UED plans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9C9C4-3EE2-CB45-9567-A7B9EDF83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35EDE9-2C66-0E47-A8D4-C441BA00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43" y="4196602"/>
            <a:ext cx="4299955" cy="224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DBCF5-21D2-0A4F-823A-12A6C956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125" y="3116880"/>
            <a:ext cx="2999902" cy="203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AC960-0ECA-E74D-B54D-A94ED37C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</a:t>
            </a:r>
            <a:r>
              <a:rPr lang="en-US" dirty="0" err="1"/>
              <a:t>linac</a:t>
            </a:r>
            <a:r>
              <a:rPr lang="en-US" dirty="0"/>
              <a:t> main beam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CBE1B-8126-AA48-8346-D9D7C25E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F8DA126-21EF-CE4B-BE0C-848AA78338C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34320473"/>
              </p:ext>
            </p:extLst>
          </p:nvPr>
        </p:nvGraphicFramePr>
        <p:xfrm>
          <a:off x="165253" y="1128808"/>
          <a:ext cx="8582140" cy="2705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0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2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68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Typical value / 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Best value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r>
                        <a:rPr lang="en-US" sz="1600" dirty="0"/>
                        <a:t>Energy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50-65 MeV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 MeV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r>
                        <a:rPr lang="en-US" sz="1600" dirty="0"/>
                        <a:t>Charge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 – 2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r>
                        <a:rPr lang="en-US" sz="1600" dirty="0"/>
                        <a:t>Repetition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 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104">
                <a:tc>
                  <a:txBody>
                    <a:bodyPr/>
                    <a:lstStyle/>
                    <a:p>
                      <a:r>
                        <a:rPr lang="en-US" sz="1600" dirty="0"/>
                        <a:t>Electron spot size on cathode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2.86 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</a:t>
                      </a:r>
                      <a:r>
                        <a:rPr lang="en-US" sz="1600" baseline="0" dirty="0"/>
                        <a:t> – 4 mm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r>
                        <a:rPr lang="en-US" sz="1600" dirty="0"/>
                        <a:t>Bunch length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1-8 </a:t>
                      </a:r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</a:t>
                      </a:r>
                      <a:r>
                        <a:rPr lang="en-US" sz="1600" dirty="0" err="1"/>
                        <a:t>fs</a:t>
                      </a:r>
                      <a:r>
                        <a:rPr lang="en-US" sz="1600" dirty="0"/>
                        <a:t> with compression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r>
                        <a:rPr lang="en-US" sz="1600" dirty="0"/>
                        <a:t>Average</a:t>
                      </a:r>
                      <a:r>
                        <a:rPr lang="en-US" sz="1600" baseline="0" dirty="0"/>
                        <a:t> bunch current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 kA with compression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Emittance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r>
                        <a:rPr lang="en-US" sz="1600" baseline="0" dirty="0"/>
                        <a:t> – 3 mm </a:t>
                      </a:r>
                      <a:r>
                        <a:rPr lang="en-US" sz="1600" baseline="0" dirty="0" err="1"/>
                        <a:t>mrad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 mm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 @ 0.5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9EC0B1D-AA0A-BF43-A114-0710D6162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8" r="6670"/>
          <a:stretch/>
        </p:blipFill>
        <p:spPr>
          <a:xfrm rot="5400000">
            <a:off x="9440581" y="832734"/>
            <a:ext cx="3338111" cy="1782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5193D3-8AAA-CA4A-8E96-E6501CF84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2" y="4401215"/>
            <a:ext cx="5627431" cy="18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B2FD7-529A-C34A-9CA5-76960C53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Overview (Bldg. 820)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3DD3A-E559-0447-9EB6-FE355BF1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F23448-BAE0-6349-8690-0C02DAA5C3C0}"/>
              </a:ext>
            </a:extLst>
          </p:cNvPr>
          <p:cNvGrpSpPr/>
          <p:nvPr/>
        </p:nvGrpSpPr>
        <p:grpSpPr>
          <a:xfrm>
            <a:off x="1838917" y="978313"/>
            <a:ext cx="7032556" cy="2068862"/>
            <a:chOff x="314916" y="551844"/>
            <a:chExt cx="8718430" cy="40762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147419-4FDD-004B-8B06-ADC7AC81C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16" y="915687"/>
              <a:ext cx="8718430" cy="3712375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9F336F-2AA8-E849-B16E-B412E2425367}"/>
                </a:ext>
              </a:extLst>
            </p:cNvPr>
            <p:cNvSpPr txBox="1"/>
            <p:nvPr/>
          </p:nvSpPr>
          <p:spPr>
            <a:xfrm>
              <a:off x="1125037" y="551844"/>
              <a:ext cx="2503808" cy="727684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  <a:r>
                <a:rPr lang="en-US" dirty="0"/>
                <a:t> Laser Area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5FC63A-E688-184D-A86E-9DEAFCE8655E}"/>
                </a:ext>
              </a:extLst>
            </p:cNvPr>
            <p:cNvSpPr txBox="1"/>
            <p:nvPr/>
          </p:nvSpPr>
          <p:spPr>
            <a:xfrm>
              <a:off x="758300" y="3279646"/>
              <a:ext cx="3456439" cy="727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Electron Accelerator Area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80AA98-D979-CB4E-A683-5579274B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088" y="3073239"/>
            <a:ext cx="6453713" cy="2811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3C4DDF-B11F-474F-886D-4C1B0D34B649}"/>
              </a:ext>
            </a:extLst>
          </p:cNvPr>
          <p:cNvSpPr/>
          <p:nvPr/>
        </p:nvSpPr>
        <p:spPr>
          <a:xfrm>
            <a:off x="2095031" y="1818042"/>
            <a:ext cx="2417005" cy="860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24BACB-D6BD-2C45-BCBA-2CED6BDD507C}"/>
              </a:ext>
            </a:extLst>
          </p:cNvPr>
          <p:cNvSpPr/>
          <p:nvPr/>
        </p:nvSpPr>
        <p:spPr>
          <a:xfrm>
            <a:off x="3678996" y="2914695"/>
            <a:ext cx="6634003" cy="3077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D8FDAF-08D3-D542-B761-C3E388ABC7F3}"/>
              </a:ext>
            </a:extLst>
          </p:cNvPr>
          <p:cNvCxnSpPr>
            <a:cxnSpLocks/>
          </p:cNvCxnSpPr>
          <p:nvPr/>
        </p:nvCxnSpPr>
        <p:spPr>
          <a:xfrm>
            <a:off x="2095031" y="2678655"/>
            <a:ext cx="1583965" cy="33133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88C8E-281A-0449-B9B3-249BFA032CBA}"/>
              </a:ext>
            </a:extLst>
          </p:cNvPr>
          <p:cNvCxnSpPr>
            <a:cxnSpLocks/>
          </p:cNvCxnSpPr>
          <p:nvPr/>
        </p:nvCxnSpPr>
        <p:spPr>
          <a:xfrm>
            <a:off x="4600088" y="1818042"/>
            <a:ext cx="5712910" cy="10966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F66F35-DC06-AA47-8504-5330F0F77B6E}"/>
              </a:ext>
            </a:extLst>
          </p:cNvPr>
          <p:cNvCxnSpPr>
            <a:cxnSpLocks/>
          </p:cNvCxnSpPr>
          <p:nvPr/>
        </p:nvCxnSpPr>
        <p:spPr>
          <a:xfrm>
            <a:off x="2095031" y="1818042"/>
            <a:ext cx="1559859" cy="10966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654D0D-1F1D-A048-999E-9CBEF3E645BD}"/>
              </a:ext>
            </a:extLst>
          </p:cNvPr>
          <p:cNvSpPr txBox="1"/>
          <p:nvPr/>
        </p:nvSpPr>
        <p:spPr>
          <a:xfrm>
            <a:off x="549238" y="3960685"/>
            <a:ext cx="332655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Beamline 2:</a:t>
            </a:r>
          </a:p>
          <a:p>
            <a:r>
              <a:rPr lang="en-US" dirty="0"/>
              <a:t> Experimental station with </a:t>
            </a:r>
          </a:p>
          <a:p>
            <a:r>
              <a:rPr lang="en-US" dirty="0"/>
              <a:t> plasma cell capillary</a:t>
            </a:r>
          </a:p>
          <a:p>
            <a:r>
              <a:rPr lang="en-US" dirty="0"/>
              <a:t> Insertion device section</a:t>
            </a:r>
          </a:p>
          <a:p>
            <a:r>
              <a:rPr lang="en-US" dirty="0"/>
              <a:t> Differential pumping (1 stage)</a:t>
            </a:r>
          </a:p>
          <a:p>
            <a:r>
              <a:rPr lang="en-US" dirty="0"/>
              <a:t> CO2 &amp; e-beam IP</a:t>
            </a:r>
          </a:p>
          <a:p>
            <a:r>
              <a:rPr lang="en-US" dirty="0"/>
              <a:t> X-band Deflector cavity (TDC)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D4F19-AC8B-7C4E-B9F6-44936B3ACA62}"/>
              </a:ext>
            </a:extLst>
          </p:cNvPr>
          <p:cNvSpPr txBox="1"/>
          <p:nvPr/>
        </p:nvSpPr>
        <p:spPr>
          <a:xfrm>
            <a:off x="8414457" y="1136916"/>
            <a:ext cx="336502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Beamline 1:</a:t>
            </a:r>
          </a:p>
          <a:p>
            <a:r>
              <a:rPr lang="en-US" dirty="0"/>
              <a:t> Experimental stations: </a:t>
            </a:r>
          </a:p>
          <a:p>
            <a:r>
              <a:rPr lang="en-US" dirty="0"/>
              <a:t> 1) Inverse Compton, </a:t>
            </a:r>
          </a:p>
          <a:p>
            <a:r>
              <a:rPr lang="en-US" dirty="0"/>
              <a:t> 2) LWFA with gas jet cell, </a:t>
            </a:r>
          </a:p>
          <a:p>
            <a:r>
              <a:rPr lang="en-US" dirty="0"/>
              <a:t> 3) IGS (big in vacuum space)  </a:t>
            </a:r>
          </a:p>
          <a:p>
            <a:r>
              <a:rPr lang="en-US" dirty="0"/>
              <a:t>Differential pumping (2 stages)</a:t>
            </a:r>
          </a:p>
          <a:p>
            <a:r>
              <a:rPr lang="en-US" dirty="0"/>
              <a:t>CO2/YAG &amp; e-beam IP</a:t>
            </a:r>
          </a:p>
        </p:txBody>
      </p:sp>
    </p:spTree>
    <p:extLst>
      <p:ext uri="{BB962C8B-B14F-4D97-AF65-F5344CB8AC3E}">
        <p14:creationId xmlns:p14="http://schemas.microsoft.com/office/powerpoint/2010/main" val="177933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9FC8-6D54-D445-87D4-0C995956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ATF beam diagnostics</a:t>
            </a:r>
            <a:br>
              <a:rPr lang="en-US" dirty="0"/>
            </a:b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AF9F6A-39EF-774E-B248-C4DAA0C0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6104-C9BF-6E4D-A5FD-9A4A260973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80777"/>
            <a:ext cx="5457825" cy="571211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en-US" sz="5100" b="1" dirty="0">
                <a:solidFill>
                  <a:schemeClr val="accent1"/>
                </a:solidFill>
              </a:rPr>
              <a:t>Beam profile </a:t>
            </a:r>
            <a:r>
              <a:rPr lang="en-US" sz="5900" b="1" dirty="0">
                <a:solidFill>
                  <a:schemeClr val="accent1"/>
                </a:solidFill>
              </a:rPr>
              <a:t>measurements</a:t>
            </a:r>
            <a:r>
              <a:rPr lang="en-US" sz="5100" b="1" dirty="0">
                <a:solidFill>
                  <a:schemeClr val="accent1"/>
                </a:solidFill>
              </a:rPr>
              <a:t>  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077E6-2FC1-0D4A-971F-DD64A8D1F447}"/>
              </a:ext>
            </a:extLst>
          </p:cNvPr>
          <p:cNvSpPr txBox="1"/>
          <p:nvPr/>
        </p:nvSpPr>
        <p:spPr>
          <a:xfrm>
            <a:off x="508137" y="1604215"/>
            <a:ext cx="3659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PMQ triplet assemblies:</a:t>
            </a:r>
          </a:p>
          <a:p>
            <a:r>
              <a:rPr lang="en-US" sz="1600" dirty="0"/>
              <a:t>G=50 T/m,   focal length ~20 cm</a:t>
            </a:r>
          </a:p>
          <a:p>
            <a:r>
              <a:rPr lang="en-US" sz="1600" dirty="0"/>
              <a:t>G=500 T/m, focal length ~8 cm</a:t>
            </a:r>
          </a:p>
          <a:p>
            <a:endParaRPr lang="en-US" sz="1600" dirty="0"/>
          </a:p>
        </p:txBody>
      </p:sp>
      <p:pic>
        <p:nvPicPr>
          <p:cNvPr id="6" name="Picture 5" descr="MicroscopeScan.jpg">
            <a:extLst>
              <a:ext uri="{FF2B5EF4-FFF2-40B4-BE49-F238E27FC236}">
                <a16:creationId xmlns:a16="http://schemas.microsoft.com/office/drawing/2014/main" id="{EB6A5465-4CF3-0242-B22A-03E297886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319" y="4176566"/>
            <a:ext cx="2054741" cy="1375535"/>
          </a:xfrm>
          <a:prstGeom prst="rect">
            <a:avLst/>
          </a:prstGeom>
        </p:spPr>
      </p:pic>
      <p:pic>
        <p:nvPicPr>
          <p:cNvPr id="7" name="Picture 6" descr="IMG_0450_QNR_setup_1.jpg">
            <a:extLst>
              <a:ext uri="{FF2B5EF4-FFF2-40B4-BE49-F238E27FC236}">
                <a16:creationId xmlns:a16="http://schemas.microsoft.com/office/drawing/2014/main" id="{B89C0B67-4DEC-2C45-AA3F-7DCF48F55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80" y="2749838"/>
            <a:ext cx="2101698" cy="2802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260231-1CAB-3343-A5E7-83CA67CB5EAD}"/>
              </a:ext>
            </a:extLst>
          </p:cNvPr>
          <p:cNvSpPr txBox="1"/>
          <p:nvPr/>
        </p:nvSpPr>
        <p:spPr>
          <a:xfrm>
            <a:off x="477080" y="5643303"/>
            <a:ext cx="471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Microscope (25-0506 X15 Reflecting Objective NA 0.28, F~13 mm)</a:t>
            </a:r>
          </a:p>
          <a:p>
            <a:r>
              <a:rPr lang="en-US" sz="1200" dirty="0"/>
              <a:t> Basler Gigabit camera (</a:t>
            </a:r>
            <a:r>
              <a:rPr lang="en-US" sz="1200" dirty="0" err="1"/>
              <a:t>scA</a:t>
            </a:r>
            <a:r>
              <a:rPr lang="en-US" sz="1200" dirty="0"/>
              <a:t> 1400-17gm, F=135 mm).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DA81D-9C55-9746-A250-44B73E871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778" y="2776537"/>
            <a:ext cx="2409825" cy="1304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F5BF6E-57AA-CE49-979D-3D04BA503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043" y="1634504"/>
            <a:ext cx="4529206" cy="227101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A38AC8-2B7C-5D4A-881E-921B30FCD8B8}"/>
              </a:ext>
            </a:extLst>
          </p:cNvPr>
          <p:cNvSpPr txBox="1">
            <a:spLocks/>
          </p:cNvSpPr>
          <p:nvPr/>
        </p:nvSpPr>
        <p:spPr>
          <a:xfrm>
            <a:off x="5598038" y="1012372"/>
            <a:ext cx="5477667" cy="484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1"/>
                </a:solidFill>
              </a:rPr>
              <a:t>Bunch length measurements  </a:t>
            </a: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0F85CF-47F8-B949-B142-09B0F2C6E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714" y="4019768"/>
            <a:ext cx="3538268" cy="1773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86E23C-6A82-264B-B0A2-001CF66C6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8617" y="3281083"/>
            <a:ext cx="1909958" cy="25466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0471BC-50A1-C548-8CA2-F856C0A80E53}"/>
              </a:ext>
            </a:extLst>
          </p:cNvPr>
          <p:cNvCxnSpPr/>
          <p:nvPr/>
        </p:nvCxnSpPr>
        <p:spPr>
          <a:xfrm>
            <a:off x="5457825" y="1167056"/>
            <a:ext cx="0" cy="51206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89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9FC8-6D54-D445-87D4-0C995956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8" y="210544"/>
            <a:ext cx="11105321" cy="647244"/>
          </a:xfrm>
        </p:spPr>
        <p:txBody>
          <a:bodyPr>
            <a:normAutofit fontScale="90000"/>
          </a:bodyPr>
          <a:lstStyle/>
          <a:p>
            <a:r>
              <a:rPr lang="en-US" dirty="0"/>
              <a:t>ATF beam manipulation and diagnostics</a:t>
            </a:r>
            <a:br>
              <a:rPr lang="en-US" dirty="0"/>
            </a:b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0F8947F-08EF-8649-9D49-AF3BBE98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6104-C9BF-6E4D-A5FD-9A4A260973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4803" y="897418"/>
            <a:ext cx="6043613" cy="5048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e-beam mask technique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073B224-9D77-6447-AC66-CED24D98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653" y="1838506"/>
            <a:ext cx="2926826" cy="31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5092EF9-D6ED-8748-8E46-E6970303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050" y="1015923"/>
            <a:ext cx="2092994" cy="141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D84340-F8DF-0C46-84A0-3F863798B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335" y="3218060"/>
            <a:ext cx="1017957" cy="2800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3C08BD-4898-044A-A7E1-DA93CD0A3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125" y="3218060"/>
            <a:ext cx="803722" cy="28431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29A00D-0AF8-0145-B643-2D6692E8EB2A}"/>
              </a:ext>
            </a:extLst>
          </p:cNvPr>
          <p:cNvSpPr txBox="1"/>
          <p:nvPr/>
        </p:nvSpPr>
        <p:spPr>
          <a:xfrm>
            <a:off x="9569884" y="243375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on the screen </a:t>
            </a:r>
          </a:p>
          <a:p>
            <a:r>
              <a:rPr lang="en-US" dirty="0"/>
              <a:t>after deflector</a:t>
            </a:r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24E8305C-8DBF-F447-BAF3-71F975E0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286" y="4046948"/>
            <a:ext cx="2687384" cy="10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IMG_1303_cut_Mask_3.png">
            <a:extLst>
              <a:ext uri="{FF2B5EF4-FFF2-40B4-BE49-F238E27FC236}">
                <a16:creationId xmlns:a16="http://schemas.microsoft.com/office/drawing/2014/main" id="{A3696BD9-E4B7-7840-92D3-918B6FA1C7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518" y="1457556"/>
            <a:ext cx="688030" cy="22252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F07749-A36C-2A4E-ABC7-FC493784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803" y="1457556"/>
            <a:ext cx="3884274" cy="245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8D8D7D3-D658-8049-988D-83620BE21EB4}"/>
              </a:ext>
            </a:extLst>
          </p:cNvPr>
          <p:cNvSpPr txBox="1">
            <a:spLocks/>
          </p:cNvSpPr>
          <p:nvPr/>
        </p:nvSpPr>
        <p:spPr>
          <a:xfrm>
            <a:off x="296500" y="4983906"/>
            <a:ext cx="3884274" cy="50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</a:rPr>
              <a:t>e-beam spectrometer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771658-A762-FC4C-8F3B-90A896EAD8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694" y="4381988"/>
            <a:ext cx="1574800" cy="762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ABFB5F-9BF2-E347-A00A-7D1986B56181}"/>
              </a:ext>
            </a:extLst>
          </p:cNvPr>
          <p:cNvSpPr txBox="1"/>
          <p:nvPr/>
        </p:nvSpPr>
        <p:spPr>
          <a:xfrm>
            <a:off x="7417958" y="397212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at mask</a:t>
            </a:r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93DB2B06-A5E9-8646-9F03-B9697266F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8980" y="5236319"/>
            <a:ext cx="2231248" cy="99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F83A9AAE-7955-6848-BDFB-F49D2606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567" y="5048453"/>
            <a:ext cx="3045516" cy="158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231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883B-610C-1943-8ED9-E9BDB1F2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ATF beam manipulation capabilities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47708-1311-4249-97A6-5728999C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E6118-62A1-D341-A817-2E047559ED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162" y="1123505"/>
            <a:ext cx="4805363" cy="595312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b="1" dirty="0">
                <a:solidFill>
                  <a:schemeClr val="accent1"/>
                </a:solidFill>
              </a:rPr>
              <a:t>Bunch compression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015CB-1097-8547-937B-20E40A63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452" y="1829950"/>
            <a:ext cx="4304453" cy="3215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EEB16-9512-7340-870A-469F1BC97ECF}"/>
              </a:ext>
            </a:extLst>
          </p:cNvPr>
          <p:cNvSpPr txBox="1"/>
          <p:nvPr/>
        </p:nvSpPr>
        <p:spPr>
          <a:xfrm>
            <a:off x="5932452" y="5156138"/>
            <a:ext cx="360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 Tesla magnetic field</a:t>
            </a:r>
          </a:p>
          <a:p>
            <a:r>
              <a:rPr lang="en-US" dirty="0"/>
              <a:t>50 mm magnetic length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62999-07DD-0B41-92D7-3CDB2FA0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59" y="2298368"/>
            <a:ext cx="3716904" cy="1937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E058D8-A8C7-A344-8DC0-1F5FB40592DF}"/>
              </a:ext>
            </a:extLst>
          </p:cNvPr>
          <p:cNvSpPr txBox="1"/>
          <p:nvPr/>
        </p:nvSpPr>
        <p:spPr>
          <a:xfrm>
            <a:off x="5932452" y="1349485"/>
            <a:ext cx="376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Permanent Magnet Chicane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40768-616D-964B-8AF7-E1FF2FB63ADE}"/>
              </a:ext>
            </a:extLst>
          </p:cNvPr>
          <p:cNvSpPr txBox="1"/>
          <p:nvPr/>
        </p:nvSpPr>
        <p:spPr>
          <a:xfrm>
            <a:off x="977259" y="1764239"/>
            <a:ext cx="311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Electromagnet chicane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355EA9-C81B-E744-9318-7A4D9795B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59" y="4271219"/>
            <a:ext cx="3472824" cy="15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8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883B-610C-1943-8ED9-E9BDB1F2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ATF beam manipulation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BEA91-31E2-5440-9790-D88D08F3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E6118-62A1-D341-A817-2E047559ED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25525"/>
            <a:ext cx="6107113" cy="444500"/>
          </a:xfrm>
        </p:spPr>
        <p:txBody>
          <a:bodyPr/>
          <a:lstStyle/>
          <a:p>
            <a:pPr lvl="1"/>
            <a:r>
              <a:rPr lang="en-US" dirty="0"/>
              <a:t>10 um microbunching with CO2 laser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1E18A-6CA9-DE43-A72B-368788ED7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9" y="1355465"/>
            <a:ext cx="7730458" cy="3600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405D9-8C7D-E545-B043-EEA6BA4A963C}"/>
              </a:ext>
            </a:extLst>
          </p:cNvPr>
          <p:cNvSpPr txBox="1"/>
          <p:nvPr/>
        </p:nvSpPr>
        <p:spPr>
          <a:xfrm>
            <a:off x="2061883" y="5142155"/>
            <a:ext cx="685262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N. </a:t>
            </a:r>
            <a:r>
              <a:rPr lang="en-US" dirty="0" err="1"/>
              <a:t>Sudar</a:t>
            </a:r>
            <a:r>
              <a:rPr lang="en-US" dirty="0"/>
              <a:t>, P. </a:t>
            </a:r>
            <a:r>
              <a:rPr lang="en-US" dirty="0" err="1"/>
              <a:t>Musumeci</a:t>
            </a:r>
            <a:r>
              <a:rPr lang="en-US" dirty="0"/>
              <a:t>, I. </a:t>
            </a:r>
            <a:r>
              <a:rPr lang="en-US" dirty="0" err="1"/>
              <a:t>Gadjev</a:t>
            </a:r>
            <a:r>
              <a:rPr lang="en-US" dirty="0"/>
              <a:t>, et al., PRL </a:t>
            </a:r>
            <a:r>
              <a:rPr lang="en-US" b="1" dirty="0"/>
              <a:t>120</a:t>
            </a:r>
            <a:r>
              <a:rPr lang="en-US" dirty="0"/>
              <a:t>, 114802 (2018) </a:t>
            </a:r>
          </a:p>
        </p:txBody>
      </p:sp>
    </p:spTree>
    <p:extLst>
      <p:ext uri="{BB962C8B-B14F-4D97-AF65-F5344CB8AC3E}">
        <p14:creationId xmlns:p14="http://schemas.microsoft.com/office/powerpoint/2010/main" val="2365327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BE4E-156F-134E-8866-72147344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FY20 e-beam improvements and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2F9D9-513F-C84E-BFC4-1134905F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4EAA2-CB04-4849-BA36-98B0346371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71A08-999E-C14C-91D9-C6FF54DC998D}"/>
              </a:ext>
            </a:extLst>
          </p:cNvPr>
          <p:cNvSpPr txBox="1"/>
          <p:nvPr/>
        </p:nvSpPr>
        <p:spPr>
          <a:xfrm>
            <a:off x="621644" y="1490007"/>
            <a:ext cx="108369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Replacement of ATF old gun klystron in January significantly improved beam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X-band klystron refurbish was arranged and may happen after FY21 (&gt;1year repair due to present constraints)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Control system continues upgrade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Bunch compression design for LWFA experiments at beamline #1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ATF received funding from BNL for maintenance work (crane replacement, YAG room air handlers)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0127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HD_Palmer" id="{0C366F2B-4799-D248-BDFC-E57BB9DA9EF4}" vid="{612D999E-72F1-C743-A98D-9275D80DBD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</TotalTime>
  <Words>776</Words>
  <Application>Microsoft Macintosh PowerPoint</Application>
  <PresentationFormat>Widescreen</PresentationFormat>
  <Paragraphs>169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Symbol</vt:lpstr>
      <vt:lpstr>Office Theme</vt:lpstr>
      <vt:lpstr>ATF Electron Beam and UED plans</vt:lpstr>
      <vt:lpstr>Outline</vt:lpstr>
      <vt:lpstr>ATF linac main beam parameters</vt:lpstr>
      <vt:lpstr>Facility Overview (Bldg. 820)</vt:lpstr>
      <vt:lpstr>ATF beam diagnostics </vt:lpstr>
      <vt:lpstr>ATF beam manipulation and diagnostics </vt:lpstr>
      <vt:lpstr>ATF beam manipulation capabilities</vt:lpstr>
      <vt:lpstr>ATF beam manipulation capabilities</vt:lpstr>
      <vt:lpstr>FY20 e-beam improvements and plans</vt:lpstr>
      <vt:lpstr>Electron beam bunch compression design </vt:lpstr>
      <vt:lpstr>Electron beam upgrade perspectives</vt:lpstr>
      <vt:lpstr>Electron beam upgrade perspectives</vt:lpstr>
      <vt:lpstr>ATF UED main beam parameters</vt:lpstr>
      <vt:lpstr>FY20 UED facility improvements</vt:lpstr>
      <vt:lpstr>UED plans: Support Tunable Pump Wavelength</vt:lpstr>
      <vt:lpstr>UED plans: Flexible UED-UEM translation table</vt:lpstr>
      <vt:lpstr>UED plans: beam diagnostic beamline extension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 Electron Beam Capabilities</dc:title>
  <dc:subject/>
  <dc:creator>Palmer, Mark</dc:creator>
  <cp:keywords/>
  <dc:description/>
  <cp:lastModifiedBy>Fedurin, Mikhail</cp:lastModifiedBy>
  <cp:revision>44</cp:revision>
  <dcterms:created xsi:type="dcterms:W3CDTF">2019-10-15T11:06:46Z</dcterms:created>
  <dcterms:modified xsi:type="dcterms:W3CDTF">2020-12-11T19:18:04Z</dcterms:modified>
  <cp:category/>
</cp:coreProperties>
</file>