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2" r:id="rId5"/>
  </p:sldMasterIdLst>
  <p:notesMasterIdLst>
    <p:notesMasterId r:id="rId19"/>
  </p:notesMasterIdLst>
  <p:sldIdLst>
    <p:sldId id="256" r:id="rId6"/>
    <p:sldId id="284" r:id="rId7"/>
    <p:sldId id="286" r:id="rId8"/>
    <p:sldId id="293" r:id="rId9"/>
    <p:sldId id="275" r:id="rId10"/>
    <p:sldId id="294" r:id="rId11"/>
    <p:sldId id="295" r:id="rId12"/>
    <p:sldId id="296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8" autoAdjust="0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5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5286D-D876-964C-BE54-101C473CCF69}" type="datetimeFigureOut">
              <a:rPr lang="en-US" smtClean="0"/>
              <a:t>2020-12-11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FE4EC-280C-6E45-85CC-98C7F662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FE4EC-280C-6E45-85CC-98C7F6623B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2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FE4EC-280C-6E45-85CC-98C7F6623B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0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49F39-8F07-C04F-B5B2-DEE24FECB0D0}"/>
              </a:ext>
            </a:extLst>
          </p:cNvPr>
          <p:cNvSpPr txBox="1"/>
          <p:nvPr userDrawn="1"/>
        </p:nvSpPr>
        <p:spPr>
          <a:xfrm>
            <a:off x="464820" y="5245100"/>
            <a:ext cx="8533939" cy="830997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The Accelerator Test Facility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2ED85-2D35-054E-81AE-56167DDD0C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A43678-8E62-934D-B480-DFC7C307755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818262-0151-E741-8E4F-4B8CABA98658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D8D76-417F-074E-8E1B-FD8BB1A1C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7AE68E-BB69-A34E-8813-7916125324FC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5FDADF-CAAA-244B-82EA-EAE8E806D8B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49F39-8F07-C04F-B5B2-DEE24FECB0D0}"/>
              </a:ext>
            </a:extLst>
          </p:cNvPr>
          <p:cNvSpPr txBox="1"/>
          <p:nvPr userDrawn="1"/>
        </p:nvSpPr>
        <p:spPr>
          <a:xfrm>
            <a:off x="464820" y="5245100"/>
            <a:ext cx="8533939" cy="830997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The Accelerator Test Facility</a:t>
            </a:r>
          </a:p>
        </p:txBody>
      </p:sp>
    </p:spTree>
    <p:extLst>
      <p:ext uri="{BB962C8B-B14F-4D97-AF65-F5344CB8AC3E}">
        <p14:creationId xmlns:p14="http://schemas.microsoft.com/office/powerpoint/2010/main" val="135905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C3C23-1B52-6542-8542-66DBDB450E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438746-1BA3-484F-BEAD-19911BD4CF0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F5DCDF-3BC7-5044-A699-38AF172C1B6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  <p:extLst>
      <p:ext uri="{BB962C8B-B14F-4D97-AF65-F5344CB8AC3E}">
        <p14:creationId xmlns:p14="http://schemas.microsoft.com/office/powerpoint/2010/main" val="2370218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554B-353A-1E47-8934-58D00AF34C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92655A-CAAE-904F-BEF8-4EB0FC3AD4B9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AC5BF7-A658-2646-9B5F-747C1552E8C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  <p:extLst>
      <p:ext uri="{BB962C8B-B14F-4D97-AF65-F5344CB8AC3E}">
        <p14:creationId xmlns:p14="http://schemas.microsoft.com/office/powerpoint/2010/main" val="95231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FEE5-F840-7840-B9F3-37B052981A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671CC6-FDAB-5F41-A26C-EB67D4BC825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D73A96-5EF1-7F45-B0E0-B39EEB299F22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  <p:extLst>
      <p:ext uri="{BB962C8B-B14F-4D97-AF65-F5344CB8AC3E}">
        <p14:creationId xmlns:p14="http://schemas.microsoft.com/office/powerpoint/2010/main" val="455203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614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EA0E7D-1DC7-2D40-BC78-64D01705EA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CEA4A-12C4-AC41-A840-5D636BD7C90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ED1C5E-C9F8-ED43-A610-D03A83F0459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  <p:extLst>
      <p:ext uri="{BB962C8B-B14F-4D97-AF65-F5344CB8AC3E}">
        <p14:creationId xmlns:p14="http://schemas.microsoft.com/office/powerpoint/2010/main" val="1426151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80B99-3942-E04E-9428-A7DA312933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24386E-F1AB-C04D-9B89-4ECCFB074347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27F659-1966-2049-A7C0-8A150F91973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  <p:extLst>
      <p:ext uri="{BB962C8B-B14F-4D97-AF65-F5344CB8AC3E}">
        <p14:creationId xmlns:p14="http://schemas.microsoft.com/office/powerpoint/2010/main" val="4104739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153A5-3C0E-9948-AF94-C5D9B5955F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9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CC09-3EA4-3042-81B4-074C77A38F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76E66F-5CDB-4245-8388-12B831026D25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7F1150-ED76-374C-838B-85C718842D73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  <p:extLst>
      <p:ext uri="{BB962C8B-B14F-4D97-AF65-F5344CB8AC3E}">
        <p14:creationId xmlns:p14="http://schemas.microsoft.com/office/powerpoint/2010/main" val="15533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C3C23-1B52-6542-8542-66DBDB450E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438746-1BA3-484F-BEAD-19911BD4CF0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F5DCDF-3BC7-5044-A699-38AF172C1B6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1EA52D-CD39-A640-8C89-183891F6AA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319323-2313-1F4E-AB75-E659C0A78B12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E8028-208C-A643-834F-29B17B26661D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  <p:extLst>
      <p:ext uri="{BB962C8B-B14F-4D97-AF65-F5344CB8AC3E}">
        <p14:creationId xmlns:p14="http://schemas.microsoft.com/office/powerpoint/2010/main" val="2387610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2ED85-2D35-054E-81AE-56167DDD0C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A43678-8E62-934D-B480-DFC7C307755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818262-0151-E741-8E4F-4B8CABA98658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  <p:extLst>
      <p:ext uri="{BB962C8B-B14F-4D97-AF65-F5344CB8AC3E}">
        <p14:creationId xmlns:p14="http://schemas.microsoft.com/office/powerpoint/2010/main" val="1654665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D8D76-417F-074E-8E1B-FD8BB1A1C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7AE68E-BB69-A34E-8813-7916125324FC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5FDADF-CAAA-244B-82EA-EAE8E806D8B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  <p:extLst>
      <p:ext uri="{BB962C8B-B14F-4D97-AF65-F5344CB8AC3E}">
        <p14:creationId xmlns:p14="http://schemas.microsoft.com/office/powerpoint/2010/main" val="417052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554B-353A-1E47-8934-58D00AF34C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92655A-CAAE-904F-BEF8-4EB0FC3AD4B9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AC5BF7-A658-2646-9B5F-747C1552E8C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FEE5-F840-7840-B9F3-37B052981A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671CC6-FDAB-5F41-A26C-EB67D4BC825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D73A96-5EF1-7F45-B0E0-B39EEB299F22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614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EA0E7D-1DC7-2D40-BC78-64D01705EA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CEA4A-12C4-AC41-A840-5D636BD7C90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ED1C5E-C9F8-ED43-A610-D03A83F0459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80B99-3942-E04E-9428-A7DA312933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24386E-F1AB-C04D-9B89-4ECCFB074347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27F659-1966-2049-A7C0-8A150F91973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153A5-3C0E-9948-AF94-C5D9B5955F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CC09-3EA4-3042-81B4-074C77A38F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76E66F-5CDB-4245-8388-12B831026D25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7F1150-ED76-374C-838B-85C718842D73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1EA52D-CD39-A640-8C89-183891F6AA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319323-2313-1F4E-AB75-E659C0A78B12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E8028-208C-A643-834F-29B17B26661D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8"/>
            <a:ext cx="11105321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077686"/>
            <a:ext cx="11105321" cy="515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416FC-82A6-B44F-81E9-131A94701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648" y="6336792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ATF Office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8"/>
            <a:ext cx="11105321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077686"/>
            <a:ext cx="11105321" cy="515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416FC-82A6-B44F-81E9-131A94701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648" y="6336792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ATF Office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9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11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em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64/AO.54.000477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LWIR Laser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Misha Polyanskiy</a:t>
            </a:r>
          </a:p>
          <a:p>
            <a:r>
              <a:rPr lang="en-US"/>
              <a:t>2020-12-11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4C1CF-2353-4501-9C74-4119B6E4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0DD485-511D-4C87-BE2D-1A377123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78309" cy="614587"/>
          </a:xfrm>
        </p:spPr>
        <p:txBody>
          <a:bodyPr>
            <a:normAutofit fontScale="90000"/>
          </a:bodyPr>
          <a:lstStyle/>
          <a:p>
            <a:r>
              <a:rPr lang="en-US" dirty="0"/>
              <a:t>(10) Millijoule, femtosecond solid state seed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8A0BAB-B313-4DE8-BD3E-5B3A780CE33C}"/>
              </a:ext>
            </a:extLst>
          </p:cNvPr>
          <p:cNvSpPr/>
          <p:nvPr/>
        </p:nvSpPr>
        <p:spPr>
          <a:xfrm>
            <a:off x="182880" y="614587"/>
            <a:ext cx="5676053" cy="53798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064190-60EA-4624-9F5E-88A489CB1FCF}"/>
              </a:ext>
            </a:extLst>
          </p:cNvPr>
          <p:cNvSpPr/>
          <p:nvPr/>
        </p:nvSpPr>
        <p:spPr>
          <a:xfrm>
            <a:off x="182880" y="617416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Proposal 308053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D44CC6-B4C4-4560-BC9F-76B9823CF393}"/>
              </a:ext>
            </a:extLst>
          </p:cNvPr>
          <p:cNvSpPr txBox="1"/>
          <p:nvPr/>
        </p:nvSpPr>
        <p:spPr>
          <a:xfrm>
            <a:off x="156096" y="1407045"/>
            <a:ext cx="134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800nm</a:t>
            </a:r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20nm BW</a:t>
            </a:r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200mJ</a:t>
            </a:r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200ps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D2F77D6-6D36-4DA2-ABF1-15B0C7266E08}"/>
              </a:ext>
            </a:extLst>
          </p:cNvPr>
          <p:cNvCxnSpPr>
            <a:cxnSpLocks/>
          </p:cNvCxnSpPr>
          <p:nvPr/>
        </p:nvCxnSpPr>
        <p:spPr>
          <a:xfrm>
            <a:off x="313678" y="2315434"/>
            <a:ext cx="4572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DBD1073-E102-4D7A-8B3D-74AC1E7C9621}"/>
              </a:ext>
            </a:extLst>
          </p:cNvPr>
          <p:cNvCxnSpPr>
            <a:cxnSpLocks/>
          </p:cNvCxnSpPr>
          <p:nvPr/>
        </p:nvCxnSpPr>
        <p:spPr>
          <a:xfrm>
            <a:off x="1860172" y="2001966"/>
            <a:ext cx="301752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09A8AFC-D2B9-4563-B6BF-7B978ADB98C4}"/>
              </a:ext>
            </a:extLst>
          </p:cNvPr>
          <p:cNvSpPr txBox="1"/>
          <p:nvPr/>
        </p:nvSpPr>
        <p:spPr>
          <a:xfrm>
            <a:off x="1837442" y="2356887"/>
            <a:ext cx="138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876nm</a:t>
            </a:r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20nm BW</a:t>
            </a:r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80mJ</a:t>
            </a:r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200ps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CC683-8578-4788-A7BF-A1D58119CD2A}"/>
              </a:ext>
            </a:extLst>
          </p:cNvPr>
          <p:cNvSpPr txBox="1"/>
          <p:nvPr/>
        </p:nvSpPr>
        <p:spPr>
          <a:xfrm>
            <a:off x="1843681" y="1312830"/>
            <a:ext cx="118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800nm</a:t>
            </a:r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20nm BW</a:t>
            </a:r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80mJ</a:t>
            </a:r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200ps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AFD0FC-871C-4998-A267-B36B8C535A0E}"/>
              </a:ext>
            </a:extLst>
          </p:cNvPr>
          <p:cNvSpPr/>
          <p:nvPr/>
        </p:nvSpPr>
        <p:spPr>
          <a:xfrm>
            <a:off x="2532622" y="1612749"/>
            <a:ext cx="82715" cy="1145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3EDD1CB-67DC-44C5-9F65-4B721B5CDBF6}"/>
                  </a:ext>
                </a:extLst>
              </p:cNvPr>
              <p:cNvSpPr txBox="1"/>
              <p:nvPr/>
            </p:nvSpPr>
            <p:spPr>
              <a:xfrm>
                <a:off x="2571712" y="1297021"/>
                <a:ext cx="1326469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n-US" sz="105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050" b="1" i="1" smtClean="0">
                          <a:latin typeface="Cambria Math" panose="02040503050406030204" pitchFamily="18" charset="0"/>
                        </a:rPr>
                        <m:t> @ </m:t>
                      </m:r>
                      <m:r>
                        <a:rPr lang="en-US" sz="1050" b="1" i="1" smtClean="0">
                          <a:latin typeface="Cambria Math" panose="02040503050406030204" pitchFamily="18" charset="0"/>
                        </a:rPr>
                        <m:t>𝟖𝟎𝟎</m:t>
                      </m:r>
                      <m:r>
                        <a:rPr lang="en-US" sz="1050" b="1" i="1" smtClean="0">
                          <a:latin typeface="Cambria Math" panose="02040503050406030204" pitchFamily="18" charset="0"/>
                        </a:rPr>
                        <m:t>𝒏𝒎</m:t>
                      </m:r>
                      <m:r>
                        <a:rPr lang="en-US" sz="105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05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1050" b="1" i="1" smtClean="0">
                          <a:latin typeface="Cambria Math" panose="02040503050406030204" pitchFamily="18" charset="0"/>
                        </a:rPr>
                        <m:t> @ </m:t>
                      </m:r>
                      <m:r>
                        <a:rPr lang="en-US" sz="1050" b="1" i="1" smtClean="0">
                          <a:latin typeface="Cambria Math" panose="02040503050406030204" pitchFamily="18" charset="0"/>
                        </a:rPr>
                        <m:t>𝟖𝟕𝟔</m:t>
                      </m:r>
                      <m:r>
                        <a:rPr lang="en-US" sz="1050" b="1" i="1">
                          <a:latin typeface="Cambria Math" panose="02040503050406030204" pitchFamily="18" charset="0"/>
                        </a:rPr>
                        <m:t>𝒏𝒎</m:t>
                      </m:r>
                    </m:oMath>
                  </m:oMathPara>
                </a14:m>
                <a:endParaRPr lang="en-US" sz="10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3EDD1CB-67DC-44C5-9F65-4B721B5C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12" y="1297021"/>
                <a:ext cx="1326469" cy="721801"/>
              </a:xfrm>
              <a:prstGeom prst="rect">
                <a:avLst/>
              </a:prstGeom>
              <a:blipFill>
                <a:blip r:embed="rId2"/>
                <a:stretch>
                  <a:fillRect r="-20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13F8419-5320-4905-98EA-2467AE248D56}"/>
              </a:ext>
            </a:extLst>
          </p:cNvPr>
          <p:cNvCxnSpPr>
            <a:cxnSpLocks/>
          </p:cNvCxnSpPr>
          <p:nvPr/>
        </p:nvCxnSpPr>
        <p:spPr>
          <a:xfrm>
            <a:off x="3846232" y="2165303"/>
            <a:ext cx="1828800" cy="68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31655A4-CD5F-4B72-85C6-86040832A30C}"/>
              </a:ext>
            </a:extLst>
          </p:cNvPr>
          <p:cNvSpPr txBox="1"/>
          <p:nvPr/>
        </p:nvSpPr>
        <p:spPr>
          <a:xfrm>
            <a:off x="5042543" y="1413060"/>
            <a:ext cx="963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9199.6nm</a:t>
            </a:r>
            <a:b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230nm BW</a:t>
            </a:r>
          </a:p>
          <a:p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6mJ</a:t>
            </a:r>
            <a:b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200ps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57393D1-C98E-4F4C-A50A-C30C77A8099E}"/>
              </a:ext>
            </a:extLst>
          </p:cNvPr>
          <p:cNvSpPr/>
          <p:nvPr/>
        </p:nvSpPr>
        <p:spPr>
          <a:xfrm>
            <a:off x="4898257" y="1591920"/>
            <a:ext cx="82715" cy="114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ED0685-6DE1-4E28-93B3-E1A5A6CEF9A1}"/>
              </a:ext>
            </a:extLst>
          </p:cNvPr>
          <p:cNvSpPr txBox="1"/>
          <p:nvPr/>
        </p:nvSpPr>
        <p:spPr>
          <a:xfrm>
            <a:off x="4372590" y="1324425"/>
            <a:ext cx="761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 filter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9689411-9B35-4845-9B4F-309741BBC46C}"/>
              </a:ext>
            </a:extLst>
          </p:cNvPr>
          <p:cNvGrpSpPr/>
          <p:nvPr/>
        </p:nvGrpSpPr>
        <p:grpSpPr>
          <a:xfrm>
            <a:off x="2707495" y="1835672"/>
            <a:ext cx="1326469" cy="686737"/>
            <a:chOff x="7062338" y="2200661"/>
            <a:chExt cx="1664910" cy="68673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7DDBB61-DA69-4C3B-AE72-C09339A0854F}"/>
                </a:ext>
              </a:extLst>
            </p:cNvPr>
            <p:cNvSpPr/>
            <p:nvPr/>
          </p:nvSpPr>
          <p:spPr>
            <a:xfrm>
              <a:off x="7083793" y="2200661"/>
              <a:ext cx="1557483" cy="68673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5D52D2B-E618-44CF-B9C5-D45551B739B8}"/>
                    </a:ext>
                  </a:extLst>
                </p:cNvPr>
                <p:cNvSpPr txBox="1"/>
                <p:nvPr/>
              </p:nvSpPr>
              <p:spPr>
                <a:xfrm>
                  <a:off x="7062338" y="2248929"/>
                  <a:ext cx="16649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BaGa</a:t>
                  </a:r>
                  <a:r>
                    <a:rPr lang="en-US" sz="1200" b="1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sz="1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1200" b="1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=9.3,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E431B34-9CA5-4AA3-BF08-110990709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338" y="2248929"/>
                  <a:ext cx="166491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2850B77-EBF0-4D43-824A-8A711262D08C}"/>
              </a:ext>
            </a:extLst>
          </p:cNvPr>
          <p:cNvGrpSpPr/>
          <p:nvPr/>
        </p:nvGrpSpPr>
        <p:grpSpPr>
          <a:xfrm>
            <a:off x="606353" y="1818410"/>
            <a:ext cx="1325880" cy="686737"/>
            <a:chOff x="2131269" y="2207051"/>
            <a:chExt cx="1664910" cy="68673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2B563DA-1B4A-4AAA-80E4-05C613FA475B}"/>
                </a:ext>
              </a:extLst>
            </p:cNvPr>
            <p:cNvSpPr/>
            <p:nvPr/>
          </p:nvSpPr>
          <p:spPr>
            <a:xfrm>
              <a:off x="2152724" y="2207051"/>
              <a:ext cx="1557483" cy="68673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095B6C0-53B8-49BF-927E-699D3A65D8F5}"/>
                    </a:ext>
                  </a:extLst>
                </p:cNvPr>
                <p:cNvSpPr txBox="1"/>
                <p:nvPr/>
              </p:nvSpPr>
              <p:spPr>
                <a:xfrm>
                  <a:off x="2131269" y="2264422"/>
                  <a:ext cx="16649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CaCO</a:t>
                  </a:r>
                  <a:r>
                    <a:rPr lang="en-US" sz="12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=1087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1F27DFF-6BA6-4644-AF48-0EBC72ECF4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1269" y="2264422"/>
                  <a:ext cx="1664910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B4845DB-B498-46A5-BB72-2E98FFD6BC9A}"/>
              </a:ext>
            </a:extLst>
          </p:cNvPr>
          <p:cNvGrpSpPr/>
          <p:nvPr/>
        </p:nvGrpSpPr>
        <p:grpSpPr>
          <a:xfrm>
            <a:off x="213456" y="3122834"/>
            <a:ext cx="5616021" cy="2849584"/>
            <a:chOff x="213456" y="3122834"/>
            <a:chExt cx="5616021" cy="284958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84B93D2-BAC9-4C8F-A327-1473A26DDFF5}"/>
                </a:ext>
              </a:extLst>
            </p:cNvPr>
            <p:cNvSpPr/>
            <p:nvPr/>
          </p:nvSpPr>
          <p:spPr>
            <a:xfrm>
              <a:off x="222220" y="3122834"/>
              <a:ext cx="5607257" cy="2849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26B48ED-08E9-47E9-B12A-5244D4C6F187}"/>
                </a:ext>
              </a:extLst>
            </p:cNvPr>
            <p:cNvGrpSpPr/>
            <p:nvPr/>
          </p:nvGrpSpPr>
          <p:grpSpPr>
            <a:xfrm>
              <a:off x="213456" y="3143039"/>
              <a:ext cx="5339662" cy="2789965"/>
              <a:chOff x="6785941" y="3056315"/>
              <a:chExt cx="5339662" cy="2789965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82641985-9A91-4704-99F2-342F31816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85657" y="3056315"/>
                <a:ext cx="4339946" cy="2789965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5F745E0-1570-44CF-A6E1-ADB3DE18FD07}"/>
                  </a:ext>
                </a:extLst>
              </p:cNvPr>
              <p:cNvSpPr txBox="1"/>
              <p:nvPr/>
            </p:nvSpPr>
            <p:spPr>
              <a:xfrm>
                <a:off x="6785941" y="3330757"/>
                <a:ext cx="14169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Current:</a:t>
                </a:r>
              </a:p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Regen x10</a:t>
                </a:r>
                <a:r>
                  <a:rPr lang="en-US" sz="1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x10</a:t>
                </a:r>
                <a:r>
                  <a:rPr lang="en-US" sz="1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FEA3DC-E582-460B-A37F-70B1B2209559}"/>
                  </a:ext>
                </a:extLst>
              </p:cNvPr>
              <p:cNvSpPr txBox="1"/>
              <p:nvPr/>
            </p:nvSpPr>
            <p:spPr>
              <a:xfrm>
                <a:off x="6785941" y="4534996"/>
                <a:ext cx="12695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Solid state seed:</a:t>
                </a:r>
              </a:p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only x10</a:t>
                </a:r>
                <a:r>
                  <a:rPr lang="en-US" sz="1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ADA4B4A-5779-4E0E-8B61-593D5700A6A7}"/>
              </a:ext>
            </a:extLst>
          </p:cNvPr>
          <p:cNvSpPr txBox="1"/>
          <p:nvPr/>
        </p:nvSpPr>
        <p:spPr>
          <a:xfrm>
            <a:off x="6096000" y="617416"/>
            <a:ext cx="60545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2 ps limit for pulse duration is defined by gain narrowing in CO</a:t>
            </a:r>
            <a:r>
              <a:rPr lang="en-US" sz="2400" baseline="-25000" dirty="0"/>
              <a:t>2</a:t>
            </a:r>
            <a:r>
              <a:rPr lang="en-US" sz="2400" dirty="0"/>
              <a:t> amplifiers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Main contributor to gain narrowing is the high-total-gain regenerative amplifier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Gain narrowing in the final amplifier is relatively small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If a 10 </a:t>
            </a:r>
            <a:r>
              <a:rPr lang="en-US" sz="2400" dirty="0" err="1"/>
              <a:t>mJ</a:t>
            </a:r>
            <a:r>
              <a:rPr lang="en-US" sz="2400" dirty="0"/>
              <a:t> sub-picosecond pulse is available from a solid-state laser system, CO</a:t>
            </a:r>
            <a:r>
              <a:rPr lang="en-US" sz="2400" baseline="-25000" dirty="0"/>
              <a:t>2</a:t>
            </a:r>
            <a:r>
              <a:rPr lang="en-US" sz="2400" dirty="0"/>
              <a:t> regen can be eliminated from the amplifier chain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This would allow achieving a sub-picosecond at present energy levels</a:t>
            </a:r>
          </a:p>
        </p:txBody>
      </p:sp>
    </p:spTree>
    <p:extLst>
      <p:ext uri="{BB962C8B-B14F-4D97-AF65-F5344CB8AC3E}">
        <p14:creationId xmlns:p14="http://schemas.microsoft.com/office/powerpoint/2010/main" val="135111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5091-7402-4D3C-8D70-E1FF55C0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791C00-4A56-44D3-8FD7-94A1192A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78309" cy="614587"/>
          </a:xfrm>
        </p:spPr>
        <p:txBody>
          <a:bodyPr>
            <a:normAutofit fontScale="90000"/>
          </a:bodyPr>
          <a:lstStyle/>
          <a:p>
            <a:r>
              <a:rPr lang="en-US" dirty="0"/>
              <a:t>Nonlinear pulse compressor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E55A24-A2B8-4D78-9EB4-705196EBEE01}"/>
              </a:ext>
            </a:extLst>
          </p:cNvPr>
          <p:cNvSpPr/>
          <p:nvPr/>
        </p:nvSpPr>
        <p:spPr>
          <a:xfrm>
            <a:off x="6275494" y="614587"/>
            <a:ext cx="5676053" cy="53798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1B4B16-342C-42C2-9C8A-45E2325E1FB9}"/>
              </a:ext>
            </a:extLst>
          </p:cNvPr>
          <p:cNvSpPr txBox="1"/>
          <p:nvPr/>
        </p:nvSpPr>
        <p:spPr>
          <a:xfrm>
            <a:off x="6275494" y="61458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Nonlinear post-compressor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14E18-ACE3-4A59-AA56-95351717CE36}"/>
              </a:ext>
            </a:extLst>
          </p:cNvPr>
          <p:cNvSpPr txBox="1"/>
          <p:nvPr/>
        </p:nvSpPr>
        <p:spPr>
          <a:xfrm>
            <a:off x="11125680" y="62314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LDRD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767BB9E-F2EA-43FA-9EFE-9AD77F4778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12" y="1927633"/>
            <a:ext cx="3116224" cy="1583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224B2B36-5963-4BF2-A9D4-53B2A0906220}"/>
              </a:ext>
            </a:extLst>
          </p:cNvPr>
          <p:cNvGrpSpPr>
            <a:grpSpLocks noChangeAspect="1"/>
          </p:cNvGrpSpPr>
          <p:nvPr/>
        </p:nvGrpSpPr>
        <p:grpSpPr>
          <a:xfrm>
            <a:off x="9582308" y="1927632"/>
            <a:ext cx="2271630" cy="1560019"/>
            <a:chOff x="3419878" y="2417374"/>
            <a:chExt cx="3569501" cy="295341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8E08C37-5069-4D7C-8965-7DCA8A235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408" t="3835" r="36033" b="53100"/>
            <a:stretch/>
          </p:blipFill>
          <p:spPr>
            <a:xfrm flipV="1">
              <a:off x="5990896" y="2417375"/>
              <a:ext cx="998483" cy="295341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B3EF1C0-8630-40A1-87CF-4EF390C7D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749" t="3835" r="38692" b="53100"/>
            <a:stretch/>
          </p:blipFill>
          <p:spPr>
            <a:xfrm flipV="1">
              <a:off x="4761186" y="2417375"/>
              <a:ext cx="998483" cy="29534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84C01B0-3E00-46E4-96B5-883A9866A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364" t="4506" r="34778" b="53834"/>
            <a:stretch/>
          </p:blipFill>
          <p:spPr>
            <a:xfrm flipV="1">
              <a:off x="3419878" y="2417374"/>
              <a:ext cx="1110081" cy="2953407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391164B-96DA-4CCD-86C3-392FB9D42ED5}"/>
              </a:ext>
            </a:extLst>
          </p:cNvPr>
          <p:cNvGrpSpPr/>
          <p:nvPr/>
        </p:nvGrpSpPr>
        <p:grpSpPr>
          <a:xfrm>
            <a:off x="6819764" y="3708439"/>
            <a:ext cx="4500934" cy="2208196"/>
            <a:chOff x="5299220" y="4194756"/>
            <a:chExt cx="4500934" cy="2208196"/>
          </a:xfrm>
        </p:grpSpPr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11548636-E9FB-4418-A532-A536FEE28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37531" y="4864876"/>
              <a:ext cx="1857143" cy="1238094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774ED83-2219-4EF5-87A0-7C7A5D2073E1}"/>
                </a:ext>
              </a:extLst>
            </p:cNvPr>
            <p:cNvSpPr txBox="1"/>
            <p:nvPr/>
          </p:nvSpPr>
          <p:spPr>
            <a:xfrm>
              <a:off x="5761796" y="6064398"/>
              <a:ext cx="15969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n(</a:t>
              </a:r>
              <a:r>
                <a:rPr lang="en-US" sz="1600" i="1" dirty="0">
                  <a:solidFill>
                    <a:srgbClr val="FF0000"/>
                  </a:solidFill>
                </a:rPr>
                <a:t>t</a:t>
              </a:r>
              <a:r>
                <a:rPr lang="en-US" sz="1600" i="1" dirty="0"/>
                <a:t>) = n</a:t>
              </a:r>
              <a:r>
                <a:rPr lang="en-US" sz="1600" i="1" baseline="-25000" dirty="0"/>
                <a:t>0</a:t>
              </a:r>
              <a:r>
                <a:rPr lang="en-US" sz="1600" i="1" dirty="0"/>
                <a:t> + n</a:t>
              </a:r>
              <a:r>
                <a:rPr lang="en-US" sz="1600" i="1" baseline="-25000" dirty="0"/>
                <a:t>2</a:t>
              </a:r>
              <a:r>
                <a:rPr lang="en-US" sz="1600" i="1" dirty="0"/>
                <a:t>I(</a:t>
              </a:r>
              <a:r>
                <a:rPr lang="en-US" sz="1600" i="1" dirty="0">
                  <a:solidFill>
                    <a:srgbClr val="FF0000"/>
                  </a:solidFill>
                </a:rPr>
                <a:t>t</a:t>
              </a:r>
              <a:r>
                <a:rPr lang="en-US" sz="1600" i="1" dirty="0"/>
                <a:t>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4941674-25E0-41F2-948C-4BF34854EC15}"/>
                </a:ext>
              </a:extLst>
            </p:cNvPr>
            <p:cNvSpPr txBox="1"/>
            <p:nvPr/>
          </p:nvSpPr>
          <p:spPr>
            <a:xfrm>
              <a:off x="5299220" y="4474588"/>
              <a:ext cx="22419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Self-phase modulation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0D288FD-F4FA-47A7-8135-70A659616E97}"/>
                </a:ext>
              </a:extLst>
            </p:cNvPr>
            <p:cNvGrpSpPr/>
            <p:nvPr/>
          </p:nvGrpSpPr>
          <p:grpSpPr>
            <a:xfrm>
              <a:off x="7584995" y="4194756"/>
              <a:ext cx="1871082" cy="1916924"/>
              <a:chOff x="1898522" y="3628757"/>
              <a:chExt cx="2668901" cy="2703108"/>
            </a:xfrm>
          </p:grpSpPr>
          <p:pic>
            <p:nvPicPr>
              <p:cNvPr id="65" name="Graphic 64">
                <a:extLst>
                  <a:ext uri="{FF2B5EF4-FFF2-40B4-BE49-F238E27FC236}">
                    <a16:creationId xmlns:a16="http://schemas.microsoft.com/office/drawing/2014/main" id="{8A5DAD9C-AE19-485B-B61C-60BCC1429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898522" y="4552599"/>
                <a:ext cx="2668901" cy="1779266"/>
              </a:xfrm>
              <a:prstGeom prst="rect">
                <a:avLst/>
              </a:prstGeom>
            </p:spPr>
          </p:pic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C76CA3F-BA7F-4AB3-A7A3-AA9D84652D04}"/>
                  </a:ext>
                </a:extLst>
              </p:cNvPr>
              <p:cNvCxnSpPr/>
              <p:nvPr/>
            </p:nvCxnSpPr>
            <p:spPr>
              <a:xfrm>
                <a:off x="2647404" y="4943635"/>
                <a:ext cx="3764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1BC5E86D-6476-4C67-84D1-09D339E0759B}"/>
                  </a:ext>
                </a:extLst>
              </p:cNvPr>
              <p:cNvCxnSpPr/>
              <p:nvPr/>
            </p:nvCxnSpPr>
            <p:spPr>
              <a:xfrm>
                <a:off x="2677002" y="5442232"/>
                <a:ext cx="3764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25DDC3CE-8C8C-4D16-B162-29E0859BF9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5575" y="6265192"/>
                <a:ext cx="3764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80C2044-9A18-4E43-AC32-FCEC5BC93F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18950" y="4943635"/>
                <a:ext cx="3764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2FF56B3-C16D-4E3B-85B9-52F2A0236828}"/>
                  </a:ext>
                </a:extLst>
              </p:cNvPr>
              <p:cNvGrpSpPr/>
              <p:nvPr/>
            </p:nvGrpSpPr>
            <p:grpSpPr>
              <a:xfrm>
                <a:off x="3042927" y="3628757"/>
                <a:ext cx="396532" cy="1779265"/>
                <a:chOff x="6470469" y="1132113"/>
                <a:chExt cx="2022476" cy="5046648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3339761A-520E-4702-8D80-4E841ABBFF84}"/>
                    </a:ext>
                  </a:extLst>
                </p:cNvPr>
                <p:cNvSpPr/>
                <p:nvPr/>
              </p:nvSpPr>
              <p:spPr>
                <a:xfrm>
                  <a:off x="6470469" y="1132114"/>
                  <a:ext cx="1019674" cy="5046647"/>
                </a:xfrm>
                <a:custGeom>
                  <a:avLst/>
                  <a:gdLst>
                    <a:gd name="connsiteX0" fmla="*/ 0 w 1019674"/>
                    <a:gd name="connsiteY0" fmla="*/ 5033555 h 5046647"/>
                    <a:gd name="connsiteX1" fmla="*/ 330925 w 1019674"/>
                    <a:gd name="connsiteY1" fmla="*/ 5042263 h 5046647"/>
                    <a:gd name="connsiteX2" fmla="*/ 391885 w 1019674"/>
                    <a:gd name="connsiteY2" fmla="*/ 4972595 h 5046647"/>
                    <a:gd name="connsiteX3" fmla="*/ 391885 w 1019674"/>
                    <a:gd name="connsiteY3" fmla="*/ 4972595 h 5046647"/>
                    <a:gd name="connsiteX4" fmla="*/ 452845 w 1019674"/>
                    <a:gd name="connsiteY4" fmla="*/ 4772297 h 5046647"/>
                    <a:gd name="connsiteX5" fmla="*/ 522514 w 1019674"/>
                    <a:gd name="connsiteY5" fmla="*/ 4476206 h 5046647"/>
                    <a:gd name="connsiteX6" fmla="*/ 592182 w 1019674"/>
                    <a:gd name="connsiteY6" fmla="*/ 3979817 h 5046647"/>
                    <a:gd name="connsiteX7" fmla="*/ 679268 w 1019674"/>
                    <a:gd name="connsiteY7" fmla="*/ 3169920 h 5046647"/>
                    <a:gd name="connsiteX8" fmla="*/ 740228 w 1019674"/>
                    <a:gd name="connsiteY8" fmla="*/ 2394857 h 5046647"/>
                    <a:gd name="connsiteX9" fmla="*/ 783771 w 1019674"/>
                    <a:gd name="connsiteY9" fmla="*/ 1776549 h 5046647"/>
                    <a:gd name="connsiteX10" fmla="*/ 827314 w 1019674"/>
                    <a:gd name="connsiteY10" fmla="*/ 1219200 h 5046647"/>
                    <a:gd name="connsiteX11" fmla="*/ 862148 w 1019674"/>
                    <a:gd name="connsiteY11" fmla="*/ 792480 h 5046647"/>
                    <a:gd name="connsiteX12" fmla="*/ 914400 w 1019674"/>
                    <a:gd name="connsiteY12" fmla="*/ 391886 h 5046647"/>
                    <a:gd name="connsiteX13" fmla="*/ 940525 w 1019674"/>
                    <a:gd name="connsiteY13" fmla="*/ 174172 h 5046647"/>
                    <a:gd name="connsiteX14" fmla="*/ 966651 w 1019674"/>
                    <a:gd name="connsiteY14" fmla="*/ 69669 h 5046647"/>
                    <a:gd name="connsiteX15" fmla="*/ 992777 w 1019674"/>
                    <a:gd name="connsiteY15" fmla="*/ 8709 h 5046647"/>
                    <a:gd name="connsiteX16" fmla="*/ 1018902 w 1019674"/>
                    <a:gd name="connsiteY16" fmla="*/ 17417 h 5046647"/>
                    <a:gd name="connsiteX17" fmla="*/ 1010194 w 1019674"/>
                    <a:gd name="connsiteY17" fmla="*/ 0 h 504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19674" h="5046647">
                      <a:moveTo>
                        <a:pt x="0" y="5033555"/>
                      </a:moveTo>
                      <a:cubicBezTo>
                        <a:pt x="132805" y="5042989"/>
                        <a:pt x="265611" y="5052423"/>
                        <a:pt x="330925" y="5042263"/>
                      </a:cubicBezTo>
                      <a:cubicBezTo>
                        <a:pt x="396239" y="5032103"/>
                        <a:pt x="391885" y="4972595"/>
                        <a:pt x="391885" y="4972595"/>
                      </a:cubicBezTo>
                      <a:lnTo>
                        <a:pt x="391885" y="4972595"/>
                      </a:lnTo>
                      <a:cubicBezTo>
                        <a:pt x="402045" y="4939212"/>
                        <a:pt x="431074" y="4855028"/>
                        <a:pt x="452845" y="4772297"/>
                      </a:cubicBezTo>
                      <a:cubicBezTo>
                        <a:pt x="474617" y="4689565"/>
                        <a:pt x="499291" y="4608286"/>
                        <a:pt x="522514" y="4476206"/>
                      </a:cubicBezTo>
                      <a:cubicBezTo>
                        <a:pt x="545737" y="4344126"/>
                        <a:pt x="566056" y="4197531"/>
                        <a:pt x="592182" y="3979817"/>
                      </a:cubicBezTo>
                      <a:cubicBezTo>
                        <a:pt x="618308" y="3762103"/>
                        <a:pt x="654594" y="3434080"/>
                        <a:pt x="679268" y="3169920"/>
                      </a:cubicBezTo>
                      <a:cubicBezTo>
                        <a:pt x="703942" y="2905760"/>
                        <a:pt x="722811" y="2627085"/>
                        <a:pt x="740228" y="2394857"/>
                      </a:cubicBezTo>
                      <a:cubicBezTo>
                        <a:pt x="757645" y="2162628"/>
                        <a:pt x="769257" y="1972492"/>
                        <a:pt x="783771" y="1776549"/>
                      </a:cubicBezTo>
                      <a:cubicBezTo>
                        <a:pt x="798285" y="1580606"/>
                        <a:pt x="814251" y="1383211"/>
                        <a:pt x="827314" y="1219200"/>
                      </a:cubicBezTo>
                      <a:cubicBezTo>
                        <a:pt x="840377" y="1055189"/>
                        <a:pt x="847634" y="930366"/>
                        <a:pt x="862148" y="792480"/>
                      </a:cubicBezTo>
                      <a:cubicBezTo>
                        <a:pt x="876662" y="654594"/>
                        <a:pt x="901337" y="494937"/>
                        <a:pt x="914400" y="391886"/>
                      </a:cubicBezTo>
                      <a:cubicBezTo>
                        <a:pt x="927463" y="288835"/>
                        <a:pt x="931817" y="227875"/>
                        <a:pt x="940525" y="174172"/>
                      </a:cubicBezTo>
                      <a:cubicBezTo>
                        <a:pt x="949233" y="120469"/>
                        <a:pt x="957942" y="97246"/>
                        <a:pt x="966651" y="69669"/>
                      </a:cubicBezTo>
                      <a:cubicBezTo>
                        <a:pt x="975360" y="42092"/>
                        <a:pt x="992777" y="8709"/>
                        <a:pt x="992777" y="8709"/>
                      </a:cubicBezTo>
                      <a:cubicBezTo>
                        <a:pt x="1001485" y="0"/>
                        <a:pt x="1015999" y="18868"/>
                        <a:pt x="1018902" y="17417"/>
                      </a:cubicBezTo>
                      <a:cubicBezTo>
                        <a:pt x="1021805" y="15966"/>
                        <a:pt x="1015999" y="7983"/>
                        <a:pt x="101019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024D8650-BEFD-45D3-8A5B-4875475D8991}"/>
                    </a:ext>
                  </a:extLst>
                </p:cNvPr>
                <p:cNvSpPr/>
                <p:nvPr/>
              </p:nvSpPr>
              <p:spPr>
                <a:xfrm flipH="1">
                  <a:off x="7473271" y="1132113"/>
                  <a:ext cx="1019674" cy="5046647"/>
                </a:xfrm>
                <a:custGeom>
                  <a:avLst/>
                  <a:gdLst>
                    <a:gd name="connsiteX0" fmla="*/ 0 w 1019674"/>
                    <a:gd name="connsiteY0" fmla="*/ 5033555 h 5046647"/>
                    <a:gd name="connsiteX1" fmla="*/ 330925 w 1019674"/>
                    <a:gd name="connsiteY1" fmla="*/ 5042263 h 5046647"/>
                    <a:gd name="connsiteX2" fmla="*/ 391885 w 1019674"/>
                    <a:gd name="connsiteY2" fmla="*/ 4972595 h 5046647"/>
                    <a:gd name="connsiteX3" fmla="*/ 391885 w 1019674"/>
                    <a:gd name="connsiteY3" fmla="*/ 4972595 h 5046647"/>
                    <a:gd name="connsiteX4" fmla="*/ 452845 w 1019674"/>
                    <a:gd name="connsiteY4" fmla="*/ 4772297 h 5046647"/>
                    <a:gd name="connsiteX5" fmla="*/ 522514 w 1019674"/>
                    <a:gd name="connsiteY5" fmla="*/ 4476206 h 5046647"/>
                    <a:gd name="connsiteX6" fmla="*/ 592182 w 1019674"/>
                    <a:gd name="connsiteY6" fmla="*/ 3979817 h 5046647"/>
                    <a:gd name="connsiteX7" fmla="*/ 679268 w 1019674"/>
                    <a:gd name="connsiteY7" fmla="*/ 3169920 h 5046647"/>
                    <a:gd name="connsiteX8" fmla="*/ 740228 w 1019674"/>
                    <a:gd name="connsiteY8" fmla="*/ 2394857 h 5046647"/>
                    <a:gd name="connsiteX9" fmla="*/ 783771 w 1019674"/>
                    <a:gd name="connsiteY9" fmla="*/ 1776549 h 5046647"/>
                    <a:gd name="connsiteX10" fmla="*/ 827314 w 1019674"/>
                    <a:gd name="connsiteY10" fmla="*/ 1219200 h 5046647"/>
                    <a:gd name="connsiteX11" fmla="*/ 862148 w 1019674"/>
                    <a:gd name="connsiteY11" fmla="*/ 792480 h 5046647"/>
                    <a:gd name="connsiteX12" fmla="*/ 914400 w 1019674"/>
                    <a:gd name="connsiteY12" fmla="*/ 391886 h 5046647"/>
                    <a:gd name="connsiteX13" fmla="*/ 940525 w 1019674"/>
                    <a:gd name="connsiteY13" fmla="*/ 174172 h 5046647"/>
                    <a:gd name="connsiteX14" fmla="*/ 966651 w 1019674"/>
                    <a:gd name="connsiteY14" fmla="*/ 69669 h 5046647"/>
                    <a:gd name="connsiteX15" fmla="*/ 992777 w 1019674"/>
                    <a:gd name="connsiteY15" fmla="*/ 8709 h 5046647"/>
                    <a:gd name="connsiteX16" fmla="*/ 1018902 w 1019674"/>
                    <a:gd name="connsiteY16" fmla="*/ 17417 h 5046647"/>
                    <a:gd name="connsiteX17" fmla="*/ 1010194 w 1019674"/>
                    <a:gd name="connsiteY17" fmla="*/ 0 h 504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19674" h="5046647">
                      <a:moveTo>
                        <a:pt x="0" y="5033555"/>
                      </a:moveTo>
                      <a:cubicBezTo>
                        <a:pt x="132805" y="5042989"/>
                        <a:pt x="265611" y="5052423"/>
                        <a:pt x="330925" y="5042263"/>
                      </a:cubicBezTo>
                      <a:cubicBezTo>
                        <a:pt x="396239" y="5032103"/>
                        <a:pt x="391885" y="4972595"/>
                        <a:pt x="391885" y="4972595"/>
                      </a:cubicBezTo>
                      <a:lnTo>
                        <a:pt x="391885" y="4972595"/>
                      </a:lnTo>
                      <a:cubicBezTo>
                        <a:pt x="402045" y="4939212"/>
                        <a:pt x="431074" y="4855028"/>
                        <a:pt x="452845" y="4772297"/>
                      </a:cubicBezTo>
                      <a:cubicBezTo>
                        <a:pt x="474617" y="4689565"/>
                        <a:pt x="499291" y="4608286"/>
                        <a:pt x="522514" y="4476206"/>
                      </a:cubicBezTo>
                      <a:cubicBezTo>
                        <a:pt x="545737" y="4344126"/>
                        <a:pt x="566056" y="4197531"/>
                        <a:pt x="592182" y="3979817"/>
                      </a:cubicBezTo>
                      <a:cubicBezTo>
                        <a:pt x="618308" y="3762103"/>
                        <a:pt x="654594" y="3434080"/>
                        <a:pt x="679268" y="3169920"/>
                      </a:cubicBezTo>
                      <a:cubicBezTo>
                        <a:pt x="703942" y="2905760"/>
                        <a:pt x="722811" y="2627085"/>
                        <a:pt x="740228" y="2394857"/>
                      </a:cubicBezTo>
                      <a:cubicBezTo>
                        <a:pt x="757645" y="2162628"/>
                        <a:pt x="769257" y="1972492"/>
                        <a:pt x="783771" y="1776549"/>
                      </a:cubicBezTo>
                      <a:cubicBezTo>
                        <a:pt x="798285" y="1580606"/>
                        <a:pt x="814251" y="1383211"/>
                        <a:pt x="827314" y="1219200"/>
                      </a:cubicBezTo>
                      <a:cubicBezTo>
                        <a:pt x="840377" y="1055189"/>
                        <a:pt x="847634" y="930366"/>
                        <a:pt x="862148" y="792480"/>
                      </a:cubicBezTo>
                      <a:cubicBezTo>
                        <a:pt x="876662" y="654594"/>
                        <a:pt x="901337" y="494937"/>
                        <a:pt x="914400" y="391886"/>
                      </a:cubicBezTo>
                      <a:cubicBezTo>
                        <a:pt x="927463" y="288835"/>
                        <a:pt x="931817" y="227875"/>
                        <a:pt x="940525" y="174172"/>
                      </a:cubicBezTo>
                      <a:cubicBezTo>
                        <a:pt x="949233" y="120469"/>
                        <a:pt x="957942" y="97246"/>
                        <a:pt x="966651" y="69669"/>
                      </a:cubicBezTo>
                      <a:cubicBezTo>
                        <a:pt x="975360" y="42092"/>
                        <a:pt x="992777" y="8709"/>
                        <a:pt x="992777" y="8709"/>
                      </a:cubicBezTo>
                      <a:cubicBezTo>
                        <a:pt x="1001485" y="0"/>
                        <a:pt x="1015999" y="18868"/>
                        <a:pt x="1018902" y="17417"/>
                      </a:cubicBezTo>
                      <a:cubicBezTo>
                        <a:pt x="1021805" y="15966"/>
                        <a:pt x="1015999" y="7983"/>
                        <a:pt x="101019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5A736EC-E14B-41AC-9710-5F4861DC12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8522" y="5407396"/>
                <a:ext cx="1144405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D2D62CC-EE9A-4173-BF9A-1DABFFE37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8950" y="5407396"/>
                <a:ext cx="114440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28573D-27A2-4695-9898-369B04B7FF87}"/>
                </a:ext>
              </a:extLst>
            </p:cNvPr>
            <p:cNvSpPr txBox="1"/>
            <p:nvPr/>
          </p:nvSpPr>
          <p:spPr>
            <a:xfrm>
              <a:off x="7293442" y="4491809"/>
              <a:ext cx="2506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Dispersive compression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7AD134C2-B7E2-4E4B-B091-15AD476C1F7E}"/>
              </a:ext>
            </a:extLst>
          </p:cNvPr>
          <p:cNvSpPr/>
          <p:nvPr/>
        </p:nvSpPr>
        <p:spPr>
          <a:xfrm>
            <a:off x="182880" y="652936"/>
            <a:ext cx="5676053" cy="53798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68FB55B-3AA2-4B12-8C05-1A022657E2BC}"/>
              </a:ext>
            </a:extLst>
          </p:cNvPr>
          <p:cNvSpPr txBox="1"/>
          <p:nvPr/>
        </p:nvSpPr>
        <p:spPr>
          <a:xfrm>
            <a:off x="182880" y="614587"/>
            <a:ext cx="414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Nonlinear properties of LWIR materials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A1E441E-836D-4E2F-BE6A-51698813A3C5}"/>
              </a:ext>
            </a:extLst>
          </p:cNvPr>
          <p:cNvSpPr txBox="1"/>
          <p:nvPr/>
        </p:nvSpPr>
        <p:spPr>
          <a:xfrm>
            <a:off x="4892002" y="61458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AE-101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C511D-B2A8-4341-8260-86C4FDB61A12}"/>
              </a:ext>
            </a:extLst>
          </p:cNvPr>
          <p:cNvSpPr txBox="1"/>
          <p:nvPr/>
        </p:nvSpPr>
        <p:spPr>
          <a:xfrm>
            <a:off x="6159059" y="1162011"/>
            <a:ext cx="5892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i="1" dirty="0">
                <a:solidFill>
                  <a:srgbClr val="C00000"/>
                </a:solidFill>
              </a:rPr>
              <a:t>Delivery of a proof-of-principle prototype: 2022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9B7BBFE-79FB-4FB7-B634-913029296C29}"/>
              </a:ext>
            </a:extLst>
          </p:cNvPr>
          <p:cNvGrpSpPr>
            <a:grpSpLocks noChangeAspect="1"/>
          </p:cNvGrpSpPr>
          <p:nvPr/>
        </p:nvGrpSpPr>
        <p:grpSpPr>
          <a:xfrm>
            <a:off x="366268" y="1043478"/>
            <a:ext cx="5315780" cy="2356185"/>
            <a:chOff x="5312453" y="2749253"/>
            <a:chExt cx="2986778" cy="132387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BCF80DB-187B-4563-86DB-5731CD9A5D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1767" y="2896059"/>
              <a:ext cx="216544" cy="640080"/>
              <a:chOff x="2290345" y="1459633"/>
              <a:chExt cx="647700" cy="1914525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1741DF93-AEA3-4CEB-8CCD-49C6DA348D7B}"/>
                  </a:ext>
                </a:extLst>
              </p:cNvPr>
              <p:cNvSpPr/>
              <p:nvPr/>
            </p:nvSpPr>
            <p:spPr>
              <a:xfrm>
                <a:off x="2290345" y="1459633"/>
                <a:ext cx="647700" cy="191452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C703E5D6-8EFC-4555-BD97-84305786C178}"/>
                  </a:ext>
                </a:extLst>
              </p:cNvPr>
              <p:cNvSpPr/>
              <p:nvPr/>
            </p:nvSpPr>
            <p:spPr>
              <a:xfrm>
                <a:off x="2552282" y="2263926"/>
                <a:ext cx="152229" cy="30655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0" name="Arrow: Right 79">
              <a:extLst>
                <a:ext uri="{FF2B5EF4-FFF2-40B4-BE49-F238E27FC236}">
                  <a16:creationId xmlns:a16="http://schemas.microsoft.com/office/drawing/2014/main" id="{0389D933-F90E-4299-B997-0AA5201AE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0174" y="3131579"/>
              <a:ext cx="182880" cy="18288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Direct Access Storage 80">
              <a:extLst>
                <a:ext uri="{FF2B5EF4-FFF2-40B4-BE49-F238E27FC236}">
                  <a16:creationId xmlns:a16="http://schemas.microsoft.com/office/drawing/2014/main" id="{74F06892-487B-4B53-BF5E-6435C7C14A9C}"/>
                </a:ext>
              </a:extLst>
            </p:cNvPr>
            <p:cNvSpPr>
              <a:spLocks noChangeAspect="1"/>
            </p:cNvSpPr>
            <p:nvPr/>
          </p:nvSpPr>
          <p:spPr>
            <a:xfrm rot="10207745">
              <a:off x="7338963" y="3072942"/>
              <a:ext cx="61049" cy="274320"/>
            </a:xfrm>
            <a:prstGeom prst="flowChartMagneticDrum">
              <a:avLst/>
            </a:prstGeom>
            <a:solidFill>
              <a:srgbClr val="3399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Direct Access Storage 81">
              <a:extLst>
                <a:ext uri="{FF2B5EF4-FFF2-40B4-BE49-F238E27FC236}">
                  <a16:creationId xmlns:a16="http://schemas.microsoft.com/office/drawing/2014/main" id="{9352CE37-E02F-4905-8AD4-98AB56C9D130}"/>
                </a:ext>
              </a:extLst>
            </p:cNvPr>
            <p:cNvSpPr>
              <a:spLocks noChangeAspect="1"/>
            </p:cNvSpPr>
            <p:nvPr/>
          </p:nvSpPr>
          <p:spPr>
            <a:xfrm rot="10207745">
              <a:off x="7365800" y="3429360"/>
              <a:ext cx="49167" cy="182880"/>
            </a:xfrm>
            <a:prstGeom prst="flowChartMagneticDrum">
              <a:avLst/>
            </a:prstGeom>
            <a:solidFill>
              <a:srgbClr val="3399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339FF91-E65B-4B12-9B60-17F6778093AA}"/>
                </a:ext>
              </a:extLst>
            </p:cNvPr>
            <p:cNvCxnSpPr>
              <a:cxnSpLocks/>
              <a:stCxn id="122" idx="6"/>
              <a:endCxn id="81" idx="4"/>
            </p:cNvCxnSpPr>
            <p:nvPr/>
          </p:nvCxnSpPr>
          <p:spPr>
            <a:xfrm flipV="1">
              <a:off x="5740234" y="3215335"/>
              <a:ext cx="159918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90BEEA5-425C-4522-8485-F8BD23679894}"/>
                </a:ext>
              </a:extLst>
            </p:cNvPr>
            <p:cNvCxnSpPr>
              <a:cxnSpLocks/>
              <a:stCxn id="103" idx="1"/>
              <a:endCxn id="82" idx="4"/>
            </p:cNvCxnSpPr>
            <p:nvPr/>
          </p:nvCxnSpPr>
          <p:spPr>
            <a:xfrm flipV="1">
              <a:off x="6803020" y="3525014"/>
              <a:ext cx="563144" cy="2466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965F5FE-C316-40B0-B494-6583442C7BF3}"/>
                </a:ext>
              </a:extLst>
            </p:cNvPr>
            <p:cNvCxnSpPr>
              <a:cxnSpLocks/>
            </p:cNvCxnSpPr>
            <p:nvPr/>
          </p:nvCxnSpPr>
          <p:spPr>
            <a:xfrm>
              <a:off x="6795505" y="3807915"/>
              <a:ext cx="1235129" cy="76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6E20A8F-735D-46C9-9DD8-70D92C132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5176" y="3209407"/>
              <a:ext cx="12806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CE17A4F-CE28-4832-BE06-4007F5A216F7}"/>
                </a:ext>
              </a:extLst>
            </p:cNvPr>
            <p:cNvSpPr txBox="1"/>
            <p:nvPr/>
          </p:nvSpPr>
          <p:spPr>
            <a:xfrm>
              <a:off x="7603867" y="2848799"/>
              <a:ext cx="59968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cs typeface="Arial" panose="020B0604020202020204" pitchFamily="34" charset="0"/>
                </a:rPr>
                <a:t>Joulemeter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73BA1E5-A342-4EA3-AAA8-8BE8B6E70184}"/>
                </a:ext>
              </a:extLst>
            </p:cNvPr>
            <p:cNvSpPr txBox="1"/>
            <p:nvPr/>
          </p:nvSpPr>
          <p:spPr>
            <a:xfrm>
              <a:off x="7854073" y="3109096"/>
              <a:ext cx="40572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Beam</a:t>
              </a:r>
              <a:br>
                <a:rPr lang="en-US" sz="1600" dirty="0">
                  <a:solidFill>
                    <a:srgbClr val="C00000"/>
                  </a:solidFill>
                </a:rPr>
              </a:br>
              <a:r>
                <a:rPr lang="en-US" sz="1600" dirty="0">
                  <a:solidFill>
                    <a:srgbClr val="C00000"/>
                  </a:solidFill>
                </a:rPr>
                <a:t>profiler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B497E94-5740-49C3-BC27-584F12A06E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66269" y="3026868"/>
              <a:ext cx="146949" cy="365760"/>
              <a:chOff x="8538533" y="807409"/>
              <a:chExt cx="315667" cy="814836"/>
            </a:xfrm>
          </p:grpSpPr>
          <p:sp>
            <p:nvSpPr>
              <p:cNvPr id="119" name="Cube 118">
                <a:extLst>
                  <a:ext uri="{FF2B5EF4-FFF2-40B4-BE49-F238E27FC236}">
                    <a16:creationId xmlns:a16="http://schemas.microsoft.com/office/drawing/2014/main" id="{2A48871F-8BA4-499B-AAA3-2B9E40987779}"/>
                  </a:ext>
                </a:extLst>
              </p:cNvPr>
              <p:cNvSpPr/>
              <p:nvPr/>
            </p:nvSpPr>
            <p:spPr>
              <a:xfrm rot="10528813">
                <a:off x="8538533" y="807409"/>
                <a:ext cx="315667" cy="814836"/>
              </a:xfrm>
              <a:prstGeom prst="cube">
                <a:avLst>
                  <a:gd name="adj" fmla="val 64069"/>
                </a:avLst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5ED0F95-25D1-4E7E-8844-E96697E46A8D}"/>
                  </a:ext>
                </a:extLst>
              </p:cNvPr>
              <p:cNvSpPr/>
              <p:nvPr/>
            </p:nvSpPr>
            <p:spPr>
              <a:xfrm>
                <a:off x="8572570" y="1007618"/>
                <a:ext cx="135293" cy="397513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AEFAA7A-3810-4ADC-BA8A-01F2A2E599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58989" y="3423397"/>
              <a:ext cx="240242" cy="548640"/>
              <a:chOff x="8594292" y="1807116"/>
              <a:chExt cx="415135" cy="953923"/>
            </a:xfrm>
          </p:grpSpPr>
          <p:sp>
            <p:nvSpPr>
              <p:cNvPr id="117" name="Cube 116">
                <a:extLst>
                  <a:ext uri="{FF2B5EF4-FFF2-40B4-BE49-F238E27FC236}">
                    <a16:creationId xmlns:a16="http://schemas.microsoft.com/office/drawing/2014/main" id="{71365746-A333-4C02-846E-F010BBE792AE}"/>
                  </a:ext>
                </a:extLst>
              </p:cNvPr>
              <p:cNvSpPr/>
              <p:nvPr/>
            </p:nvSpPr>
            <p:spPr>
              <a:xfrm rot="10528813">
                <a:off x="8594292" y="1807116"/>
                <a:ext cx="415135" cy="953923"/>
              </a:xfrm>
              <a:prstGeom prst="cube">
                <a:avLst>
                  <a:gd name="adj" fmla="val 55911"/>
                </a:avLst>
              </a:prstGeom>
              <a:solidFill>
                <a:srgbClr val="CC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450E4B42-C208-4B3C-9340-7E1FF642B3F8}"/>
                  </a:ext>
                </a:extLst>
              </p:cNvPr>
              <p:cNvSpPr/>
              <p:nvPr/>
            </p:nvSpPr>
            <p:spPr>
              <a:xfrm>
                <a:off x="8654117" y="2400411"/>
                <a:ext cx="77059" cy="152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85994E7-2A78-4ED3-8AD4-4C4B43CE34CD}"/>
                </a:ext>
              </a:extLst>
            </p:cNvPr>
            <p:cNvSpPr txBox="1"/>
            <p:nvPr/>
          </p:nvSpPr>
          <p:spPr>
            <a:xfrm>
              <a:off x="7155656" y="2869791"/>
              <a:ext cx="31915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NaCl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F3C6E51-4FA8-4B55-97BA-02F85D57A4F7}"/>
                </a:ext>
              </a:extLst>
            </p:cNvPr>
            <p:cNvSpPr txBox="1"/>
            <p:nvPr/>
          </p:nvSpPr>
          <p:spPr>
            <a:xfrm>
              <a:off x="6446981" y="3419758"/>
              <a:ext cx="28549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BK7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FC337AC-986B-44EB-AB29-A3380CA01B39}"/>
                </a:ext>
              </a:extLst>
            </p:cNvPr>
            <p:cNvSpPr txBox="1"/>
            <p:nvPr/>
          </p:nvSpPr>
          <p:spPr>
            <a:xfrm>
              <a:off x="6447816" y="3664358"/>
              <a:ext cx="28549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BK7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5D4F2B5-6736-4D59-A7E9-475E855C7D6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389416" y="3461132"/>
              <a:ext cx="28549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BK7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F6B4115-8502-4535-9365-0A09BEBEB68F}"/>
                </a:ext>
              </a:extLst>
            </p:cNvPr>
            <p:cNvSpPr txBox="1"/>
            <p:nvPr/>
          </p:nvSpPr>
          <p:spPr>
            <a:xfrm>
              <a:off x="6120188" y="2749253"/>
              <a:ext cx="3488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 m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998B5BC-A691-48DE-9825-C4D8626E5DF5}"/>
                </a:ext>
              </a:extLst>
            </p:cNvPr>
            <p:cNvCxnSpPr>
              <a:cxnSpLocks/>
            </p:cNvCxnSpPr>
            <p:nvPr/>
          </p:nvCxnSpPr>
          <p:spPr>
            <a:xfrm>
              <a:off x="6521957" y="2856973"/>
              <a:ext cx="365760" cy="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ED7301A-EAD2-433A-9791-B4278721D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7172" y="2856975"/>
              <a:ext cx="3657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A8BC741-26E9-4F1F-80B8-2E5058386371}"/>
                </a:ext>
              </a:extLst>
            </p:cNvPr>
            <p:cNvSpPr txBox="1"/>
            <p:nvPr/>
          </p:nvSpPr>
          <p:spPr>
            <a:xfrm>
              <a:off x="5312453" y="3499469"/>
              <a:ext cx="861806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12.88 mm Dia.</a:t>
              </a:r>
            </a:p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Teflon aperture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B33B8F6-2FB7-4296-A43F-8BBE4968FE19}"/>
                </a:ext>
              </a:extLst>
            </p:cNvPr>
            <p:cNvSpPr/>
            <p:nvPr/>
          </p:nvSpPr>
          <p:spPr>
            <a:xfrm>
              <a:off x="7275539" y="3690539"/>
              <a:ext cx="45719" cy="23475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AD6FE0F-8410-4BE4-95A4-A4F40080F6FD}"/>
                </a:ext>
              </a:extLst>
            </p:cNvPr>
            <p:cNvSpPr txBox="1"/>
            <p:nvPr/>
          </p:nvSpPr>
          <p:spPr>
            <a:xfrm>
              <a:off x="6931079" y="3903846"/>
              <a:ext cx="78883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[ Imaging lens ]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92C0F70-5B38-4489-A1F6-20B4E0CBEF6E}"/>
                </a:ext>
              </a:extLst>
            </p:cNvPr>
            <p:cNvCxnSpPr>
              <a:cxnSpLocks/>
              <a:stCxn id="103" idx="1"/>
              <a:endCxn id="81" idx="4"/>
            </p:cNvCxnSpPr>
            <p:nvPr/>
          </p:nvCxnSpPr>
          <p:spPr>
            <a:xfrm flipV="1">
              <a:off x="6803020" y="3215335"/>
              <a:ext cx="536395" cy="31214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37608C4-B8C3-40C5-B3F1-84B49ABAB394}"/>
                </a:ext>
              </a:extLst>
            </p:cNvPr>
            <p:cNvCxnSpPr>
              <a:cxnSpLocks/>
              <a:stCxn id="104" idx="1"/>
              <a:endCxn id="82" idx="4"/>
            </p:cNvCxnSpPr>
            <p:nvPr/>
          </p:nvCxnSpPr>
          <p:spPr>
            <a:xfrm flipV="1">
              <a:off x="6799910" y="3525014"/>
              <a:ext cx="566254" cy="278688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lowchart: Direct Access Storage 102">
              <a:extLst>
                <a:ext uri="{FF2B5EF4-FFF2-40B4-BE49-F238E27FC236}">
                  <a16:creationId xmlns:a16="http://schemas.microsoft.com/office/drawing/2014/main" id="{969BFC4A-9A2C-4F8E-8DF4-159FF975847A}"/>
                </a:ext>
              </a:extLst>
            </p:cNvPr>
            <p:cNvSpPr>
              <a:spLocks noChangeAspect="1"/>
            </p:cNvSpPr>
            <p:nvPr/>
          </p:nvSpPr>
          <p:spPr>
            <a:xfrm rot="10207745">
              <a:off x="6754217" y="3440254"/>
              <a:ext cx="49167" cy="182880"/>
            </a:xfrm>
            <a:prstGeom prst="flowChartMagneticDrum">
              <a:avLst/>
            </a:prstGeom>
            <a:solidFill>
              <a:srgbClr val="3399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Direct Access Storage 103">
              <a:extLst>
                <a:ext uri="{FF2B5EF4-FFF2-40B4-BE49-F238E27FC236}">
                  <a16:creationId xmlns:a16="http://schemas.microsoft.com/office/drawing/2014/main" id="{B0C7A58B-68EA-4BFF-A9CD-28D68E14ABB7}"/>
                </a:ext>
              </a:extLst>
            </p:cNvPr>
            <p:cNvSpPr>
              <a:spLocks noChangeAspect="1"/>
            </p:cNvSpPr>
            <p:nvPr/>
          </p:nvSpPr>
          <p:spPr>
            <a:xfrm rot="10207745">
              <a:off x="6751107" y="3716476"/>
              <a:ext cx="49167" cy="182880"/>
            </a:xfrm>
            <a:prstGeom prst="flowChartMagneticDrum">
              <a:avLst/>
            </a:prstGeom>
            <a:solidFill>
              <a:srgbClr val="3399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EA55CE4-A6EE-439E-BA25-F8F4179D66BC}"/>
                </a:ext>
              </a:extLst>
            </p:cNvPr>
            <p:cNvSpPr txBox="1"/>
            <p:nvPr/>
          </p:nvSpPr>
          <p:spPr>
            <a:xfrm>
              <a:off x="6551186" y="2905349"/>
              <a:ext cx="45701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Sample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EB886AB-6032-4A8B-B67E-C715F8FF60EE}"/>
                </a:ext>
              </a:extLst>
            </p:cNvPr>
            <p:cNvGrpSpPr/>
            <p:nvPr/>
          </p:nvGrpSpPr>
          <p:grpSpPr>
            <a:xfrm>
              <a:off x="6257123" y="3116009"/>
              <a:ext cx="121444" cy="183704"/>
              <a:chOff x="931589" y="323325"/>
              <a:chExt cx="121444" cy="183704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412524B8-2261-4329-ADAA-195F63998122}"/>
                  </a:ext>
                </a:extLst>
              </p:cNvPr>
              <p:cNvSpPr/>
              <p:nvPr/>
            </p:nvSpPr>
            <p:spPr>
              <a:xfrm>
                <a:off x="931589" y="374400"/>
                <a:ext cx="121444" cy="102491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FCF7E76-19DC-4B67-920C-C064EADFEEA2}"/>
                  </a:ext>
                </a:extLst>
              </p:cNvPr>
              <p:cNvGrpSpPr/>
              <p:nvPr/>
            </p:nvGrpSpPr>
            <p:grpSpPr>
              <a:xfrm>
                <a:off x="944016" y="323325"/>
                <a:ext cx="82961" cy="183704"/>
                <a:chOff x="913542" y="293007"/>
                <a:chExt cx="119537" cy="251284"/>
              </a:xfrm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A600626D-107B-4761-9A5E-FAE61C27B2BB}"/>
                    </a:ext>
                  </a:extLst>
                </p:cNvPr>
                <p:cNvSpPr/>
                <p:nvPr/>
              </p:nvSpPr>
              <p:spPr>
                <a:xfrm>
                  <a:off x="913542" y="293010"/>
                  <a:ext cx="45719" cy="251281"/>
                </a:xfrm>
                <a:custGeom>
                  <a:avLst/>
                  <a:gdLst>
                    <a:gd name="connsiteX0" fmla="*/ 0 w 47625"/>
                    <a:gd name="connsiteY0" fmla="*/ 0 h 273844"/>
                    <a:gd name="connsiteX1" fmla="*/ 47625 w 47625"/>
                    <a:gd name="connsiteY1" fmla="*/ 273844 h 273844"/>
                    <a:gd name="connsiteX2" fmla="*/ 47625 w 47625"/>
                    <a:gd name="connsiteY2" fmla="*/ 273844 h 273844"/>
                    <a:gd name="connsiteX0" fmla="*/ 0 w 47930"/>
                    <a:gd name="connsiteY0" fmla="*/ 0 h 273844"/>
                    <a:gd name="connsiteX1" fmla="*/ 47625 w 47930"/>
                    <a:gd name="connsiteY1" fmla="*/ 273844 h 273844"/>
                    <a:gd name="connsiteX2" fmla="*/ 47625 w 47930"/>
                    <a:gd name="connsiteY2" fmla="*/ 273844 h 273844"/>
                    <a:gd name="connsiteX0" fmla="*/ 0 w 47857"/>
                    <a:gd name="connsiteY0" fmla="*/ 0 h 273844"/>
                    <a:gd name="connsiteX1" fmla="*/ 47625 w 47857"/>
                    <a:gd name="connsiteY1" fmla="*/ 273844 h 273844"/>
                    <a:gd name="connsiteX2" fmla="*/ 47625 w 47857"/>
                    <a:gd name="connsiteY2" fmla="*/ 273844 h 27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857" h="273844">
                      <a:moveTo>
                        <a:pt x="0" y="0"/>
                      </a:moveTo>
                      <a:cubicBezTo>
                        <a:pt x="3473" y="109944"/>
                        <a:pt x="51594" y="161568"/>
                        <a:pt x="47625" y="273844"/>
                      </a:cubicBezTo>
                      <a:lnTo>
                        <a:pt x="47625" y="273844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806F1F8F-0F93-46DD-BB89-49E6253276D2}"/>
                    </a:ext>
                  </a:extLst>
                </p:cNvPr>
                <p:cNvSpPr/>
                <p:nvPr/>
              </p:nvSpPr>
              <p:spPr>
                <a:xfrm>
                  <a:off x="987360" y="293007"/>
                  <a:ext cx="45719" cy="251281"/>
                </a:xfrm>
                <a:custGeom>
                  <a:avLst/>
                  <a:gdLst>
                    <a:gd name="connsiteX0" fmla="*/ 0 w 47625"/>
                    <a:gd name="connsiteY0" fmla="*/ 0 h 273844"/>
                    <a:gd name="connsiteX1" fmla="*/ 47625 w 47625"/>
                    <a:gd name="connsiteY1" fmla="*/ 273844 h 273844"/>
                    <a:gd name="connsiteX2" fmla="*/ 47625 w 47625"/>
                    <a:gd name="connsiteY2" fmla="*/ 273844 h 273844"/>
                    <a:gd name="connsiteX0" fmla="*/ 0 w 47930"/>
                    <a:gd name="connsiteY0" fmla="*/ 0 h 273844"/>
                    <a:gd name="connsiteX1" fmla="*/ 47625 w 47930"/>
                    <a:gd name="connsiteY1" fmla="*/ 273844 h 273844"/>
                    <a:gd name="connsiteX2" fmla="*/ 47625 w 47930"/>
                    <a:gd name="connsiteY2" fmla="*/ 273844 h 273844"/>
                    <a:gd name="connsiteX0" fmla="*/ 0 w 47857"/>
                    <a:gd name="connsiteY0" fmla="*/ 0 h 273844"/>
                    <a:gd name="connsiteX1" fmla="*/ 47625 w 47857"/>
                    <a:gd name="connsiteY1" fmla="*/ 273844 h 273844"/>
                    <a:gd name="connsiteX2" fmla="*/ 47625 w 47857"/>
                    <a:gd name="connsiteY2" fmla="*/ 273844 h 27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857" h="273844">
                      <a:moveTo>
                        <a:pt x="0" y="0"/>
                      </a:moveTo>
                      <a:cubicBezTo>
                        <a:pt x="3473" y="109944"/>
                        <a:pt x="51594" y="161568"/>
                        <a:pt x="47625" y="273844"/>
                      </a:cubicBezTo>
                      <a:lnTo>
                        <a:pt x="47625" y="273844"/>
                      </a:lnTo>
                    </a:path>
                  </a:pathLst>
                </a:custGeom>
                <a:noFill/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FB1B8B8-FDE7-44B2-BE4E-3827F64F45A8}"/>
                </a:ext>
              </a:extLst>
            </p:cNvPr>
            <p:cNvGrpSpPr/>
            <p:nvPr/>
          </p:nvGrpSpPr>
          <p:grpSpPr>
            <a:xfrm>
              <a:off x="7593217" y="3783163"/>
              <a:ext cx="45719" cy="52574"/>
              <a:chOff x="931589" y="323327"/>
              <a:chExt cx="121444" cy="183702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060050B-78B3-4027-B75E-CB3F135AC199}"/>
                  </a:ext>
                </a:extLst>
              </p:cNvPr>
              <p:cNvSpPr/>
              <p:nvPr/>
            </p:nvSpPr>
            <p:spPr>
              <a:xfrm>
                <a:off x="931589" y="374400"/>
                <a:ext cx="121444" cy="102491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F785215-E450-4AD3-B26F-1D8D037BAF48}"/>
                  </a:ext>
                </a:extLst>
              </p:cNvPr>
              <p:cNvSpPr/>
              <p:nvPr/>
            </p:nvSpPr>
            <p:spPr>
              <a:xfrm>
                <a:off x="944016" y="323327"/>
                <a:ext cx="31729" cy="183702"/>
              </a:xfrm>
              <a:custGeom>
                <a:avLst/>
                <a:gdLst>
                  <a:gd name="connsiteX0" fmla="*/ 0 w 47625"/>
                  <a:gd name="connsiteY0" fmla="*/ 0 h 273844"/>
                  <a:gd name="connsiteX1" fmla="*/ 47625 w 47625"/>
                  <a:gd name="connsiteY1" fmla="*/ 273844 h 273844"/>
                  <a:gd name="connsiteX2" fmla="*/ 47625 w 47625"/>
                  <a:gd name="connsiteY2" fmla="*/ 273844 h 273844"/>
                  <a:gd name="connsiteX0" fmla="*/ 0 w 47930"/>
                  <a:gd name="connsiteY0" fmla="*/ 0 h 273844"/>
                  <a:gd name="connsiteX1" fmla="*/ 47625 w 47930"/>
                  <a:gd name="connsiteY1" fmla="*/ 273844 h 273844"/>
                  <a:gd name="connsiteX2" fmla="*/ 47625 w 47930"/>
                  <a:gd name="connsiteY2" fmla="*/ 273844 h 273844"/>
                  <a:gd name="connsiteX0" fmla="*/ 0 w 47857"/>
                  <a:gd name="connsiteY0" fmla="*/ 0 h 273844"/>
                  <a:gd name="connsiteX1" fmla="*/ 47625 w 47857"/>
                  <a:gd name="connsiteY1" fmla="*/ 273844 h 273844"/>
                  <a:gd name="connsiteX2" fmla="*/ 47625 w 47857"/>
                  <a:gd name="connsiteY2" fmla="*/ 273844 h 27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857" h="273844">
                    <a:moveTo>
                      <a:pt x="0" y="0"/>
                    </a:moveTo>
                    <a:cubicBezTo>
                      <a:pt x="3473" y="109944"/>
                      <a:pt x="51594" y="161568"/>
                      <a:pt x="47625" y="273844"/>
                    </a:cubicBezTo>
                    <a:lnTo>
                      <a:pt x="47625" y="27384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9BE6E6-C559-4610-99D5-11117679EACD}"/>
                </a:ext>
              </a:extLst>
            </p:cNvPr>
            <p:cNvCxnSpPr>
              <a:cxnSpLocks/>
            </p:cNvCxnSpPr>
            <p:nvPr/>
          </p:nvCxnSpPr>
          <p:spPr>
            <a:xfrm>
              <a:off x="6907357" y="3069739"/>
              <a:ext cx="0" cy="280726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146D4F0B-D405-4EDB-8901-E8CF6EA154B6}"/>
              </a:ext>
            </a:extLst>
          </p:cNvPr>
          <p:cNvSpPr/>
          <p:nvPr/>
        </p:nvSpPr>
        <p:spPr>
          <a:xfrm>
            <a:off x="4462406" y="2883601"/>
            <a:ext cx="21259" cy="93570"/>
          </a:xfrm>
          <a:custGeom>
            <a:avLst/>
            <a:gdLst>
              <a:gd name="connsiteX0" fmla="*/ 0 w 47625"/>
              <a:gd name="connsiteY0" fmla="*/ 0 h 273844"/>
              <a:gd name="connsiteX1" fmla="*/ 47625 w 47625"/>
              <a:gd name="connsiteY1" fmla="*/ 273844 h 273844"/>
              <a:gd name="connsiteX2" fmla="*/ 47625 w 47625"/>
              <a:gd name="connsiteY2" fmla="*/ 273844 h 273844"/>
              <a:gd name="connsiteX0" fmla="*/ 0 w 47930"/>
              <a:gd name="connsiteY0" fmla="*/ 0 h 273844"/>
              <a:gd name="connsiteX1" fmla="*/ 47625 w 47930"/>
              <a:gd name="connsiteY1" fmla="*/ 273844 h 273844"/>
              <a:gd name="connsiteX2" fmla="*/ 47625 w 47930"/>
              <a:gd name="connsiteY2" fmla="*/ 273844 h 273844"/>
              <a:gd name="connsiteX0" fmla="*/ 0 w 47857"/>
              <a:gd name="connsiteY0" fmla="*/ 0 h 273844"/>
              <a:gd name="connsiteX1" fmla="*/ 47625 w 47857"/>
              <a:gd name="connsiteY1" fmla="*/ 273844 h 273844"/>
              <a:gd name="connsiteX2" fmla="*/ 47625 w 47857"/>
              <a:gd name="connsiteY2" fmla="*/ 273844 h 27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57" h="273844">
                <a:moveTo>
                  <a:pt x="0" y="0"/>
                </a:moveTo>
                <a:cubicBezTo>
                  <a:pt x="3473" y="109944"/>
                  <a:pt x="51594" y="161568"/>
                  <a:pt x="47625" y="273844"/>
                </a:cubicBezTo>
                <a:lnTo>
                  <a:pt x="47625" y="273844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22EEA72-4BB0-4207-969A-03533BEE8864}"/>
              </a:ext>
            </a:extLst>
          </p:cNvPr>
          <p:cNvGrpSpPr>
            <a:grpSpLocks noChangeAspect="1"/>
          </p:cNvGrpSpPr>
          <p:nvPr/>
        </p:nvGrpSpPr>
        <p:grpSpPr>
          <a:xfrm>
            <a:off x="222393" y="4088352"/>
            <a:ext cx="2585760" cy="1852338"/>
            <a:chOff x="1239442" y="1118049"/>
            <a:chExt cx="6451912" cy="4621899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4CA43345-8669-4CD5-824F-6985B1C1D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39442" y="1118049"/>
              <a:ext cx="6451912" cy="4621899"/>
            </a:xfrm>
            <a:prstGeom prst="rect">
              <a:avLst/>
            </a:prstGeom>
          </p:spPr>
        </p:pic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2E088C7-1D49-4ADB-A7D9-3EA023A4E9B4}"/>
                </a:ext>
              </a:extLst>
            </p:cNvPr>
            <p:cNvSpPr/>
            <p:nvPr/>
          </p:nvSpPr>
          <p:spPr>
            <a:xfrm>
              <a:off x="4348500" y="3403598"/>
              <a:ext cx="2022764" cy="535709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CCAAEA-739B-4727-85E7-8EA3531F5D71}"/>
              </a:ext>
            </a:extLst>
          </p:cNvPr>
          <p:cNvGrpSpPr>
            <a:grpSpLocks noChangeAspect="1"/>
          </p:cNvGrpSpPr>
          <p:nvPr/>
        </p:nvGrpSpPr>
        <p:grpSpPr>
          <a:xfrm>
            <a:off x="2833210" y="4070364"/>
            <a:ext cx="3079386" cy="1869309"/>
            <a:chOff x="3547762" y="2753629"/>
            <a:chExt cx="6383318" cy="3874925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C6FDE84-3B52-4E6A-8E11-26814FB62A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82480" y="2753629"/>
              <a:ext cx="6348600" cy="1587520"/>
              <a:chOff x="584160" y="458604"/>
              <a:chExt cx="11421570" cy="2856057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AFE23B5C-1AC9-472E-9813-7D05F18C92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3583" y="571461"/>
                <a:ext cx="2743200" cy="2743200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B35132CB-4532-41A5-86E2-E8DCE5FD11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4160" y="571461"/>
                <a:ext cx="2743200" cy="2743200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90E94686-094F-467B-9A07-D2A9C613B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23006" y="571461"/>
                <a:ext cx="2743200" cy="2743200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A173647A-7021-4425-B9BF-C87566DD0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42429" y="571461"/>
                <a:ext cx="2743200" cy="2743200"/>
              </a:xfrm>
              <a:prstGeom prst="rect">
                <a:avLst/>
              </a:prstGeom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1317219-4023-4A93-860E-97AED769CE97}"/>
                  </a:ext>
                </a:extLst>
              </p:cNvPr>
              <p:cNvSpPr txBox="1"/>
              <p:nvPr/>
            </p:nvSpPr>
            <p:spPr>
              <a:xfrm>
                <a:off x="1597871" y="458608"/>
                <a:ext cx="1894526" cy="854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FF00"/>
                    </a:solidFill>
                  </a:rPr>
                  <a:t>85 </a:t>
                </a:r>
                <a:r>
                  <a:rPr lang="en-US" sz="900" b="1" dirty="0" err="1">
                    <a:solidFill>
                      <a:srgbClr val="FFFF00"/>
                    </a:solidFill>
                  </a:rPr>
                  <a:t>mJ</a:t>
                </a:r>
                <a:endParaRPr lang="en-US" sz="9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828EEF4-0558-4C4A-834B-E041FCF8013D}"/>
                  </a:ext>
                </a:extLst>
              </p:cNvPr>
              <p:cNvSpPr txBox="1"/>
              <p:nvPr/>
            </p:nvSpPr>
            <p:spPr>
              <a:xfrm>
                <a:off x="4255088" y="458608"/>
                <a:ext cx="2131934" cy="854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FF00"/>
                    </a:solidFill>
                  </a:rPr>
                  <a:t>150 </a:t>
                </a:r>
                <a:r>
                  <a:rPr lang="en-US" sz="900" b="1" dirty="0" err="1">
                    <a:solidFill>
                      <a:srgbClr val="FFFF00"/>
                    </a:solidFill>
                  </a:rPr>
                  <a:t>mJ</a:t>
                </a:r>
                <a:endParaRPr lang="en-US" sz="9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00D2B7C1-33DD-4BC0-B7CE-92C3E712BD9D}"/>
                  </a:ext>
                </a:extLst>
              </p:cNvPr>
              <p:cNvSpPr txBox="1"/>
              <p:nvPr/>
            </p:nvSpPr>
            <p:spPr>
              <a:xfrm>
                <a:off x="7067802" y="458608"/>
                <a:ext cx="2131934" cy="854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FF00"/>
                    </a:solidFill>
                  </a:rPr>
                  <a:t>300 </a:t>
                </a:r>
                <a:r>
                  <a:rPr lang="en-US" sz="900" b="1" dirty="0" err="1">
                    <a:solidFill>
                      <a:srgbClr val="FFFF00"/>
                    </a:solidFill>
                  </a:rPr>
                  <a:t>mJ</a:t>
                </a:r>
                <a:endParaRPr lang="en-US" sz="9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A26E35F-141B-4937-BA75-94682DE7A11F}"/>
                  </a:ext>
                </a:extLst>
              </p:cNvPr>
              <p:cNvSpPr txBox="1"/>
              <p:nvPr/>
            </p:nvSpPr>
            <p:spPr>
              <a:xfrm>
                <a:off x="9873796" y="458604"/>
                <a:ext cx="2131934" cy="854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FF00"/>
                    </a:solidFill>
                  </a:rPr>
                  <a:t>500 </a:t>
                </a:r>
                <a:r>
                  <a:rPr lang="en-US" sz="900" b="1" dirty="0" err="1">
                    <a:solidFill>
                      <a:srgbClr val="FFFF00"/>
                    </a:solidFill>
                  </a:rPr>
                  <a:t>mJ</a:t>
                </a:r>
                <a:endParaRPr lang="en-US" sz="9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FF52E5D0-4EE2-4B5A-AF3D-7068A2E05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28252" y="4450283"/>
              <a:ext cx="3097329" cy="2178271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AAABB7D6-4BB9-4EB0-8869-1B9E30A9B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47762" y="4443966"/>
              <a:ext cx="3097329" cy="2178271"/>
            </a:xfrm>
            <a:prstGeom prst="rect">
              <a:avLst/>
            </a:prstGeom>
          </p:spPr>
        </p:pic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34D2F2C7-903E-452E-9030-0B5D40AC8CB0}"/>
              </a:ext>
            </a:extLst>
          </p:cNvPr>
          <p:cNvSpPr txBox="1"/>
          <p:nvPr/>
        </p:nvSpPr>
        <p:spPr>
          <a:xfrm>
            <a:off x="178417" y="3772017"/>
            <a:ext cx="2427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</a:rPr>
              <a:t>Materials with negligible nonlinear absorption</a:t>
            </a:r>
          </a:p>
          <a:p>
            <a:r>
              <a:rPr lang="en-US" sz="800" b="1" dirty="0">
                <a:solidFill>
                  <a:srgbClr val="C00000"/>
                </a:solidFill>
              </a:rPr>
              <a:t>(NaCl, </a:t>
            </a:r>
            <a:r>
              <a:rPr lang="en-US" sz="800" b="1" dirty="0" err="1">
                <a:solidFill>
                  <a:srgbClr val="C00000"/>
                </a:solidFill>
              </a:rPr>
              <a:t>KCl</a:t>
            </a:r>
            <a:r>
              <a:rPr lang="en-US" sz="800" b="1" dirty="0">
                <a:solidFill>
                  <a:srgbClr val="C00000"/>
                </a:solidFill>
              </a:rPr>
              <a:t>, BaF2[?]..)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E802AEA-A0C9-4C05-BF8E-780E1007F317}"/>
              </a:ext>
            </a:extLst>
          </p:cNvPr>
          <p:cNvSpPr txBox="1"/>
          <p:nvPr/>
        </p:nvSpPr>
        <p:spPr>
          <a:xfrm>
            <a:off x="2782138" y="3769205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</a:rPr>
              <a:t>Materials with non-negligible nonlinear absorption</a:t>
            </a:r>
          </a:p>
          <a:p>
            <a:r>
              <a:rPr lang="en-US" sz="800" b="1" dirty="0">
                <a:solidFill>
                  <a:srgbClr val="C00000"/>
                </a:solidFill>
              </a:rPr>
              <a:t>(</a:t>
            </a:r>
            <a:r>
              <a:rPr lang="en-US" sz="800" b="1" dirty="0" err="1">
                <a:solidFill>
                  <a:srgbClr val="C00000"/>
                </a:solidFill>
              </a:rPr>
              <a:t>ZnSe</a:t>
            </a:r>
            <a:r>
              <a:rPr lang="en-US" sz="800" b="1" dirty="0">
                <a:solidFill>
                  <a:srgbClr val="C00000"/>
                </a:solidFill>
              </a:rPr>
              <a:t>, ZnS, Ge, Si…)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D095195-BDC3-4989-BF3C-3EB550418354}"/>
              </a:ext>
            </a:extLst>
          </p:cNvPr>
          <p:cNvSpPr/>
          <p:nvPr/>
        </p:nvSpPr>
        <p:spPr>
          <a:xfrm>
            <a:off x="2452783" y="3913835"/>
            <a:ext cx="4187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</a:rPr>
              <a:t>NaCl</a:t>
            </a:r>
            <a:endParaRPr lang="en-US" sz="8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D22E2DB-D972-4D42-A519-AF27D091F54C}"/>
              </a:ext>
            </a:extLst>
          </p:cNvPr>
          <p:cNvSpPr/>
          <p:nvPr/>
        </p:nvSpPr>
        <p:spPr>
          <a:xfrm>
            <a:off x="5476258" y="3892315"/>
            <a:ext cx="4363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err="1">
                <a:solidFill>
                  <a:srgbClr val="C00000"/>
                </a:solidFill>
              </a:rPr>
              <a:t>ZnSe</a:t>
            </a:r>
            <a:endParaRPr lang="en-US" sz="800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4DF0AF7-80E6-4DA7-A9CD-B64623FFDD45}"/>
              </a:ext>
            </a:extLst>
          </p:cNvPr>
          <p:cNvGrpSpPr>
            <a:grpSpLocks noChangeAspect="1"/>
          </p:cNvGrpSpPr>
          <p:nvPr/>
        </p:nvGrpSpPr>
        <p:grpSpPr>
          <a:xfrm>
            <a:off x="1163917" y="2984045"/>
            <a:ext cx="1611663" cy="762794"/>
            <a:chOff x="8278878" y="4195486"/>
            <a:chExt cx="2706146" cy="1280809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88CEE16F-B36E-4EEC-9936-A1B8F8FFC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599100" y="4195486"/>
              <a:ext cx="1280160" cy="1280160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9B20ACA2-6068-47BB-93BC-6E77B5C7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278878" y="4196135"/>
              <a:ext cx="1280160" cy="1280160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242F11F-B78F-4963-AC0E-1C490ECAA516}"/>
                </a:ext>
              </a:extLst>
            </p:cNvPr>
            <p:cNvSpPr txBox="1"/>
            <p:nvPr/>
          </p:nvSpPr>
          <p:spPr>
            <a:xfrm>
              <a:off x="8278878" y="4195487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140 </a:t>
              </a:r>
              <a:r>
                <a:rPr lang="en-US" sz="1200" b="1" dirty="0" err="1">
                  <a:solidFill>
                    <a:schemeClr val="bg1"/>
                  </a:solidFill>
                </a:rPr>
                <a:t>mJ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CE3AEA7-6D16-4D76-8930-B60B88CF6EA1}"/>
                </a:ext>
              </a:extLst>
            </p:cNvPr>
            <p:cNvSpPr txBox="1"/>
            <p:nvPr/>
          </p:nvSpPr>
          <p:spPr>
            <a:xfrm>
              <a:off x="9600032" y="4195548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560 </a:t>
              </a:r>
              <a:r>
                <a:rPr lang="en-US" sz="1200" b="1" dirty="0" err="1">
                  <a:solidFill>
                    <a:schemeClr val="bg1"/>
                  </a:solidFill>
                </a:rPr>
                <a:t>mJ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3F9C8E70-326D-4802-B3AF-F061D7C5A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919819" y="4195486"/>
              <a:ext cx="65205" cy="128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50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467B6-26D4-42F0-A836-D1043B60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BCE4AA-A673-4B98-8823-063F93E5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78309" cy="614587"/>
          </a:xfrm>
        </p:spPr>
        <p:txBody>
          <a:bodyPr>
            <a:normAutofit fontScale="90000"/>
          </a:bodyPr>
          <a:lstStyle/>
          <a:p>
            <a:r>
              <a:rPr lang="en-US" dirty="0"/>
              <a:t>Optical pumping (long-long term)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670EED-B442-44BE-ADA3-7BB9AE422C17}"/>
              </a:ext>
            </a:extLst>
          </p:cNvPr>
          <p:cNvSpPr/>
          <p:nvPr/>
        </p:nvSpPr>
        <p:spPr>
          <a:xfrm>
            <a:off x="240454" y="614587"/>
            <a:ext cx="11711094" cy="53798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2">
            <a:extLst>
              <a:ext uri="{FF2B5EF4-FFF2-40B4-BE49-F238E27FC236}">
                <a16:creationId xmlns:a16="http://schemas.microsoft.com/office/drawing/2014/main" id="{1BD9C7C3-EF4F-47DF-8118-8F37CAB7A5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9427" y="3694054"/>
            <a:ext cx="2743200" cy="1828800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B6C82E6-5B9A-4346-B388-DF9532F150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3694054"/>
            <a:ext cx="27432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29312E0-DA00-454D-8285-37E3F6BC8885}"/>
              </a:ext>
            </a:extLst>
          </p:cNvPr>
          <p:cNvSpPr txBox="1"/>
          <p:nvPr/>
        </p:nvSpPr>
        <p:spPr>
          <a:xfrm>
            <a:off x="6002429" y="5474480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Absorption spectra of a</a:t>
            </a:r>
            <a:br>
              <a:rPr lang="en-US" sz="1400" dirty="0"/>
            </a:br>
            <a:r>
              <a:rPr lang="en-US" sz="1400" dirty="0"/>
              <a:t>1 bar CO</a:t>
            </a:r>
            <a:r>
              <a:rPr lang="en-US" sz="1400" baseline="-25000" dirty="0"/>
              <a:t>2</a:t>
            </a:r>
            <a:r>
              <a:rPr lang="en-US" sz="1400" dirty="0"/>
              <a:t> / 9 bar He mix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52EED-BC90-4E13-9D9F-C2A2F8771768}"/>
              </a:ext>
            </a:extLst>
          </p:cNvPr>
          <p:cNvSpPr txBox="1"/>
          <p:nvPr/>
        </p:nvSpPr>
        <p:spPr>
          <a:xfrm>
            <a:off x="8839200" y="5474439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Population dynamics for a</a:t>
            </a:r>
          </a:p>
          <a:p>
            <a:r>
              <a:rPr lang="en-US" sz="1400" dirty="0"/>
              <a:t>100 ns, 500 </a:t>
            </a:r>
            <a:r>
              <a:rPr lang="en-US" sz="1400" dirty="0" err="1"/>
              <a:t>mJ</a:t>
            </a:r>
            <a:r>
              <a:rPr lang="en-US" sz="1400" dirty="0"/>
              <a:t>/cm</a:t>
            </a:r>
            <a:r>
              <a:rPr lang="en-US" sz="1400" baseline="30000" dirty="0"/>
              <a:t>2</a:t>
            </a:r>
            <a:r>
              <a:rPr lang="en-US" sz="1400" dirty="0"/>
              <a:t>, 2.8 </a:t>
            </a:r>
            <a:r>
              <a:rPr lang="el-GR" sz="1400" dirty="0"/>
              <a:t>μ</a:t>
            </a:r>
            <a:r>
              <a:rPr lang="en-US" sz="1400" dirty="0"/>
              <a:t>m pump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97902C8-96A1-45D0-A6E4-DA02B6585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00845"/>
              </p:ext>
            </p:extLst>
          </p:nvPr>
        </p:nvGraphicFramePr>
        <p:xfrm>
          <a:off x="384041" y="792481"/>
          <a:ext cx="4783671" cy="5086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363">
                  <a:extLst>
                    <a:ext uri="{9D8B030D-6E8A-4147-A177-3AD203B41FA5}">
                      <a16:colId xmlns:a16="http://schemas.microsoft.com/office/drawing/2014/main" val="169962549"/>
                    </a:ext>
                  </a:extLst>
                </a:gridCol>
                <a:gridCol w="2566308">
                  <a:extLst>
                    <a:ext uri="{9D8B030D-6E8A-4147-A177-3AD203B41FA5}">
                      <a16:colId xmlns:a16="http://schemas.microsoft.com/office/drawing/2014/main" val="4186011767"/>
                    </a:ext>
                  </a:extLst>
                </a:gridCol>
              </a:tblGrid>
              <a:tr h="4478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Advantage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Why important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650577"/>
                  </a:ext>
                </a:extLst>
              </a:tr>
              <a:tr h="725943">
                <a:tc>
                  <a:txBody>
                    <a:bodyPr/>
                    <a:lstStyle/>
                    <a:p>
                      <a:r>
                        <a:rPr lang="en-US" dirty="0"/>
                        <a:t>High pressure possible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Smooth gain spectrum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035368"/>
                  </a:ext>
                </a:extLst>
              </a:tr>
              <a:tr h="1455550">
                <a:tc>
                  <a:txBody>
                    <a:bodyPr/>
                    <a:lstStyle/>
                    <a:p>
                      <a:r>
                        <a:rPr lang="en-US" dirty="0"/>
                        <a:t>No 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dissociation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 rep. rate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Compact gas cell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Non-equilibrium</a:t>
                      </a:r>
                      <a:br>
                        <a:rPr lang="en-US" dirty="0"/>
                      </a:br>
                      <a:r>
                        <a:rPr lang="en-US" dirty="0"/>
                        <a:t>mixed-isotope CO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77821"/>
                  </a:ext>
                </a:extLst>
              </a:tr>
              <a:tr h="1023925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-free mixture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Efficient energy extraction in a single pass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4375444"/>
                  </a:ext>
                </a:extLst>
              </a:tr>
              <a:tr h="716747">
                <a:tc>
                  <a:txBody>
                    <a:bodyPr/>
                    <a:lstStyle/>
                    <a:p>
                      <a:r>
                        <a:rPr lang="en-US" dirty="0"/>
                        <a:t>High shot-to-shot stability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Real-life applications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814322"/>
                  </a:ext>
                </a:extLst>
              </a:tr>
              <a:tr h="716747">
                <a:tc>
                  <a:txBody>
                    <a:bodyPr/>
                    <a:lstStyle/>
                    <a:p>
                      <a:r>
                        <a:rPr lang="en-US" dirty="0"/>
                        <a:t>[Potentially] high efficiency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83382"/>
                  </a:ext>
                </a:extLst>
              </a:tr>
            </a:tbl>
          </a:graphicData>
        </a:graphic>
      </p:graphicFrame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620069A-AE5E-4CB9-95F5-3BA2B25E09EA}"/>
              </a:ext>
            </a:extLst>
          </p:cNvPr>
          <p:cNvSpPr/>
          <p:nvPr/>
        </p:nvSpPr>
        <p:spPr>
          <a:xfrm>
            <a:off x="5909327" y="1084294"/>
            <a:ext cx="1207174" cy="2961647"/>
          </a:xfrm>
          <a:custGeom>
            <a:avLst/>
            <a:gdLst>
              <a:gd name="connsiteX0" fmla="*/ 0 w 287517"/>
              <a:gd name="connsiteY0" fmla="*/ 0 h 2564939"/>
              <a:gd name="connsiteX1" fmla="*/ 60960 w 287517"/>
              <a:gd name="connsiteY1" fmla="*/ 2362200 h 2564939"/>
              <a:gd name="connsiteX2" fmla="*/ 259080 w 287517"/>
              <a:gd name="connsiteY2" fmla="*/ 2438400 h 2564939"/>
              <a:gd name="connsiteX3" fmla="*/ 281940 w 287517"/>
              <a:gd name="connsiteY3" fmla="*/ 2423160 h 2564939"/>
              <a:gd name="connsiteX0" fmla="*/ 844792 w 844872"/>
              <a:gd name="connsiteY0" fmla="*/ 0 h 2503619"/>
              <a:gd name="connsiteX1" fmla="*/ 21832 w 844872"/>
              <a:gd name="connsiteY1" fmla="*/ 2305050 h 2503619"/>
              <a:gd name="connsiteX2" fmla="*/ 219952 w 844872"/>
              <a:gd name="connsiteY2" fmla="*/ 2381250 h 2503619"/>
              <a:gd name="connsiteX3" fmla="*/ 242812 w 844872"/>
              <a:gd name="connsiteY3" fmla="*/ 2366010 h 2503619"/>
              <a:gd name="connsiteX0" fmla="*/ 844792 w 844792"/>
              <a:gd name="connsiteY0" fmla="*/ 0 h 2503619"/>
              <a:gd name="connsiteX1" fmla="*/ 21832 w 844792"/>
              <a:gd name="connsiteY1" fmla="*/ 2305050 h 2503619"/>
              <a:gd name="connsiteX2" fmla="*/ 219952 w 844792"/>
              <a:gd name="connsiteY2" fmla="*/ 2381250 h 2503619"/>
              <a:gd name="connsiteX3" fmla="*/ 242812 w 844792"/>
              <a:gd name="connsiteY3" fmla="*/ 2366010 h 2503619"/>
              <a:gd name="connsiteX0" fmla="*/ 702721 w 702721"/>
              <a:gd name="connsiteY0" fmla="*/ 0 h 2470737"/>
              <a:gd name="connsiteX1" fmla="*/ 39781 w 702721"/>
              <a:gd name="connsiteY1" fmla="*/ 1143000 h 2470737"/>
              <a:gd name="connsiteX2" fmla="*/ 77881 w 702721"/>
              <a:gd name="connsiteY2" fmla="*/ 2381250 h 2470737"/>
              <a:gd name="connsiteX3" fmla="*/ 100741 w 702721"/>
              <a:gd name="connsiteY3" fmla="*/ 2366010 h 2470737"/>
              <a:gd name="connsiteX0" fmla="*/ 700862 w 700862"/>
              <a:gd name="connsiteY0" fmla="*/ 0 h 2398638"/>
              <a:gd name="connsiteX1" fmla="*/ 37922 w 700862"/>
              <a:gd name="connsiteY1" fmla="*/ 1143000 h 2398638"/>
              <a:gd name="connsiteX2" fmla="*/ 76022 w 700862"/>
              <a:gd name="connsiteY2" fmla="*/ 2381250 h 2398638"/>
              <a:gd name="connsiteX3" fmla="*/ 30302 w 700862"/>
              <a:gd name="connsiteY3" fmla="*/ 1897380 h 2398638"/>
              <a:gd name="connsiteX0" fmla="*/ 700862 w 700862"/>
              <a:gd name="connsiteY0" fmla="*/ 0 h 2381250"/>
              <a:gd name="connsiteX1" fmla="*/ 37922 w 700862"/>
              <a:gd name="connsiteY1" fmla="*/ 1143000 h 2381250"/>
              <a:gd name="connsiteX2" fmla="*/ 76022 w 700862"/>
              <a:gd name="connsiteY2" fmla="*/ 2381250 h 2381250"/>
              <a:gd name="connsiteX0" fmla="*/ 696467 w 696467"/>
              <a:gd name="connsiteY0" fmla="*/ 0 h 2217420"/>
              <a:gd name="connsiteX1" fmla="*/ 33527 w 696467"/>
              <a:gd name="connsiteY1" fmla="*/ 1143000 h 2217420"/>
              <a:gd name="connsiteX2" fmla="*/ 90677 w 696467"/>
              <a:gd name="connsiteY2" fmla="*/ 2217420 h 2217420"/>
              <a:gd name="connsiteX0" fmla="*/ 721192 w 721192"/>
              <a:gd name="connsiteY0" fmla="*/ 0 h 2217420"/>
              <a:gd name="connsiteX1" fmla="*/ 58252 w 721192"/>
              <a:gd name="connsiteY1" fmla="*/ 1143000 h 2217420"/>
              <a:gd name="connsiteX2" fmla="*/ 115402 w 721192"/>
              <a:gd name="connsiteY2" fmla="*/ 2217420 h 2217420"/>
              <a:gd name="connsiteX0" fmla="*/ 605790 w 605790"/>
              <a:gd name="connsiteY0" fmla="*/ 0 h 2217420"/>
              <a:gd name="connsiteX1" fmla="*/ 0 w 605790"/>
              <a:gd name="connsiteY1" fmla="*/ 2217420 h 2217420"/>
              <a:gd name="connsiteX0" fmla="*/ 606194 w 606194"/>
              <a:gd name="connsiteY0" fmla="*/ 0 h 2217420"/>
              <a:gd name="connsiteX1" fmla="*/ 404 w 606194"/>
              <a:gd name="connsiteY1" fmla="*/ 2217420 h 2217420"/>
              <a:gd name="connsiteX0" fmla="*/ 607413 w 607413"/>
              <a:gd name="connsiteY0" fmla="*/ 0 h 2217420"/>
              <a:gd name="connsiteX1" fmla="*/ 1623 w 607413"/>
              <a:gd name="connsiteY1" fmla="*/ 2217420 h 2217420"/>
              <a:gd name="connsiteX0" fmla="*/ 113596 w 1133406"/>
              <a:gd name="connsiteY0" fmla="*/ 0 h 3092389"/>
              <a:gd name="connsiteX1" fmla="*/ 1133406 w 1133406"/>
              <a:gd name="connsiteY1" fmla="*/ 3092389 h 3092389"/>
              <a:gd name="connsiteX0" fmla="*/ 233428 w 1253238"/>
              <a:gd name="connsiteY0" fmla="*/ 0 h 3092389"/>
              <a:gd name="connsiteX1" fmla="*/ 1253238 w 1253238"/>
              <a:gd name="connsiteY1" fmla="*/ 3092389 h 3092389"/>
              <a:gd name="connsiteX0" fmla="*/ 289638 w 1309448"/>
              <a:gd name="connsiteY0" fmla="*/ 0 h 3092389"/>
              <a:gd name="connsiteX1" fmla="*/ 1309448 w 1309448"/>
              <a:gd name="connsiteY1" fmla="*/ 3092389 h 3092389"/>
              <a:gd name="connsiteX0" fmla="*/ 330037 w 1214380"/>
              <a:gd name="connsiteY0" fmla="*/ 0 h 3085333"/>
              <a:gd name="connsiteX1" fmla="*/ 1214380 w 1214380"/>
              <a:gd name="connsiteY1" fmla="*/ 3085333 h 3085333"/>
              <a:gd name="connsiteX0" fmla="*/ 322831 w 1207174"/>
              <a:gd name="connsiteY0" fmla="*/ 0 h 3085333"/>
              <a:gd name="connsiteX1" fmla="*/ 1207174 w 1207174"/>
              <a:gd name="connsiteY1" fmla="*/ 3085333 h 308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7174" h="3085333">
                <a:moveTo>
                  <a:pt x="322831" y="0"/>
                </a:moveTo>
                <a:cubicBezTo>
                  <a:pt x="-214379" y="285750"/>
                  <a:pt x="-183051" y="2125111"/>
                  <a:pt x="1207174" y="308533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3434AF-ABA6-4886-856D-CC628A643803}"/>
              </a:ext>
            </a:extLst>
          </p:cNvPr>
          <p:cNvSpPr txBox="1"/>
          <p:nvPr/>
        </p:nvSpPr>
        <p:spPr>
          <a:xfrm>
            <a:off x="8074258" y="3149650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Direct to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upper level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B9B7AB-4FEE-467B-A88C-6CB04794D7F3}"/>
              </a:ext>
            </a:extLst>
          </p:cNvPr>
          <p:cNvSpPr txBox="1"/>
          <p:nvPr/>
        </p:nvSpPr>
        <p:spPr>
          <a:xfrm>
            <a:off x="5344876" y="2984386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Via a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combination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vibration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F3B374-F323-468A-9F19-76EA40B26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375" y="641358"/>
            <a:ext cx="4781550" cy="23336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12E066-4CC2-4558-BB06-19AEDA08F455}"/>
              </a:ext>
            </a:extLst>
          </p:cNvPr>
          <p:cNvSpPr txBox="1"/>
          <p:nvPr/>
        </p:nvSpPr>
        <p:spPr>
          <a:xfrm>
            <a:off x="11112856" y="62314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AE-85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7F6F7-F097-48B2-BA56-2001434FD273}"/>
              </a:ext>
            </a:extLst>
          </p:cNvPr>
          <p:cNvSpPr/>
          <p:nvPr/>
        </p:nvSpPr>
        <p:spPr>
          <a:xfrm>
            <a:off x="7766793" y="2935458"/>
            <a:ext cx="414154" cy="816969"/>
          </a:xfrm>
          <a:custGeom>
            <a:avLst/>
            <a:gdLst>
              <a:gd name="connsiteX0" fmla="*/ 0 w 287517"/>
              <a:gd name="connsiteY0" fmla="*/ 0 h 2564939"/>
              <a:gd name="connsiteX1" fmla="*/ 60960 w 287517"/>
              <a:gd name="connsiteY1" fmla="*/ 2362200 h 2564939"/>
              <a:gd name="connsiteX2" fmla="*/ 259080 w 287517"/>
              <a:gd name="connsiteY2" fmla="*/ 2438400 h 2564939"/>
              <a:gd name="connsiteX3" fmla="*/ 281940 w 287517"/>
              <a:gd name="connsiteY3" fmla="*/ 2423160 h 2564939"/>
              <a:gd name="connsiteX0" fmla="*/ 844792 w 844872"/>
              <a:gd name="connsiteY0" fmla="*/ 0 h 2503619"/>
              <a:gd name="connsiteX1" fmla="*/ 21832 w 844872"/>
              <a:gd name="connsiteY1" fmla="*/ 2305050 h 2503619"/>
              <a:gd name="connsiteX2" fmla="*/ 219952 w 844872"/>
              <a:gd name="connsiteY2" fmla="*/ 2381250 h 2503619"/>
              <a:gd name="connsiteX3" fmla="*/ 242812 w 844872"/>
              <a:gd name="connsiteY3" fmla="*/ 2366010 h 2503619"/>
              <a:gd name="connsiteX0" fmla="*/ 844792 w 844792"/>
              <a:gd name="connsiteY0" fmla="*/ 0 h 2503619"/>
              <a:gd name="connsiteX1" fmla="*/ 21832 w 844792"/>
              <a:gd name="connsiteY1" fmla="*/ 2305050 h 2503619"/>
              <a:gd name="connsiteX2" fmla="*/ 219952 w 844792"/>
              <a:gd name="connsiteY2" fmla="*/ 2381250 h 2503619"/>
              <a:gd name="connsiteX3" fmla="*/ 242812 w 844792"/>
              <a:gd name="connsiteY3" fmla="*/ 2366010 h 2503619"/>
              <a:gd name="connsiteX0" fmla="*/ 702721 w 702721"/>
              <a:gd name="connsiteY0" fmla="*/ 0 h 2470737"/>
              <a:gd name="connsiteX1" fmla="*/ 39781 w 702721"/>
              <a:gd name="connsiteY1" fmla="*/ 1143000 h 2470737"/>
              <a:gd name="connsiteX2" fmla="*/ 77881 w 702721"/>
              <a:gd name="connsiteY2" fmla="*/ 2381250 h 2470737"/>
              <a:gd name="connsiteX3" fmla="*/ 100741 w 702721"/>
              <a:gd name="connsiteY3" fmla="*/ 2366010 h 2470737"/>
              <a:gd name="connsiteX0" fmla="*/ 700862 w 700862"/>
              <a:gd name="connsiteY0" fmla="*/ 0 h 2398638"/>
              <a:gd name="connsiteX1" fmla="*/ 37922 w 700862"/>
              <a:gd name="connsiteY1" fmla="*/ 1143000 h 2398638"/>
              <a:gd name="connsiteX2" fmla="*/ 76022 w 700862"/>
              <a:gd name="connsiteY2" fmla="*/ 2381250 h 2398638"/>
              <a:gd name="connsiteX3" fmla="*/ 30302 w 700862"/>
              <a:gd name="connsiteY3" fmla="*/ 1897380 h 2398638"/>
              <a:gd name="connsiteX0" fmla="*/ 700862 w 700862"/>
              <a:gd name="connsiteY0" fmla="*/ 0 h 2381250"/>
              <a:gd name="connsiteX1" fmla="*/ 37922 w 700862"/>
              <a:gd name="connsiteY1" fmla="*/ 1143000 h 2381250"/>
              <a:gd name="connsiteX2" fmla="*/ 76022 w 700862"/>
              <a:gd name="connsiteY2" fmla="*/ 2381250 h 2381250"/>
              <a:gd name="connsiteX0" fmla="*/ 696467 w 696467"/>
              <a:gd name="connsiteY0" fmla="*/ 0 h 2217420"/>
              <a:gd name="connsiteX1" fmla="*/ 33527 w 696467"/>
              <a:gd name="connsiteY1" fmla="*/ 1143000 h 2217420"/>
              <a:gd name="connsiteX2" fmla="*/ 90677 w 696467"/>
              <a:gd name="connsiteY2" fmla="*/ 2217420 h 2217420"/>
              <a:gd name="connsiteX0" fmla="*/ 721192 w 721192"/>
              <a:gd name="connsiteY0" fmla="*/ 0 h 2217420"/>
              <a:gd name="connsiteX1" fmla="*/ 58252 w 721192"/>
              <a:gd name="connsiteY1" fmla="*/ 1143000 h 2217420"/>
              <a:gd name="connsiteX2" fmla="*/ 115402 w 721192"/>
              <a:gd name="connsiteY2" fmla="*/ 2217420 h 2217420"/>
              <a:gd name="connsiteX0" fmla="*/ 605790 w 605790"/>
              <a:gd name="connsiteY0" fmla="*/ 0 h 2217420"/>
              <a:gd name="connsiteX1" fmla="*/ 0 w 605790"/>
              <a:gd name="connsiteY1" fmla="*/ 2217420 h 2217420"/>
              <a:gd name="connsiteX0" fmla="*/ 606194 w 606194"/>
              <a:gd name="connsiteY0" fmla="*/ 0 h 2217420"/>
              <a:gd name="connsiteX1" fmla="*/ 404 w 606194"/>
              <a:gd name="connsiteY1" fmla="*/ 2217420 h 2217420"/>
              <a:gd name="connsiteX0" fmla="*/ 607413 w 607413"/>
              <a:gd name="connsiteY0" fmla="*/ 0 h 2217420"/>
              <a:gd name="connsiteX1" fmla="*/ 1623 w 607413"/>
              <a:gd name="connsiteY1" fmla="*/ 2217420 h 2217420"/>
              <a:gd name="connsiteX0" fmla="*/ 606393 w 606393"/>
              <a:gd name="connsiteY0" fmla="*/ 0 h 2217420"/>
              <a:gd name="connsiteX1" fmla="*/ 603 w 606393"/>
              <a:gd name="connsiteY1" fmla="*/ 2217420 h 2217420"/>
              <a:gd name="connsiteX0" fmla="*/ 605790 w 605790"/>
              <a:gd name="connsiteY0" fmla="*/ 0 h 2217420"/>
              <a:gd name="connsiteX1" fmla="*/ 0 w 605790"/>
              <a:gd name="connsiteY1" fmla="*/ 2217420 h 2217420"/>
              <a:gd name="connsiteX0" fmla="*/ 61218 w 713020"/>
              <a:gd name="connsiteY0" fmla="*/ 0 h 1848871"/>
              <a:gd name="connsiteX1" fmla="*/ 668448 w 713020"/>
              <a:gd name="connsiteY1" fmla="*/ 1848871 h 1848871"/>
              <a:gd name="connsiteX0" fmla="*/ 52463 w 940352"/>
              <a:gd name="connsiteY0" fmla="*/ 0 h 2266562"/>
              <a:gd name="connsiteX1" fmla="*/ 902299 w 940352"/>
              <a:gd name="connsiteY1" fmla="*/ 2266562 h 2266562"/>
              <a:gd name="connsiteX0" fmla="*/ 50563 w 1000887"/>
              <a:gd name="connsiteY0" fmla="*/ 0 h 1062634"/>
              <a:gd name="connsiteX1" fmla="*/ 964241 w 1000887"/>
              <a:gd name="connsiteY1" fmla="*/ 1062634 h 1062634"/>
              <a:gd name="connsiteX0" fmla="*/ 78452 w 992131"/>
              <a:gd name="connsiteY0" fmla="*/ 0 h 1062634"/>
              <a:gd name="connsiteX1" fmla="*/ 992130 w 992131"/>
              <a:gd name="connsiteY1" fmla="*/ 1062634 h 1062634"/>
              <a:gd name="connsiteX0" fmla="*/ 0 w 913677"/>
              <a:gd name="connsiteY0" fmla="*/ 0 h 1062634"/>
              <a:gd name="connsiteX1" fmla="*/ 913678 w 913677"/>
              <a:gd name="connsiteY1" fmla="*/ 1062634 h 1062634"/>
              <a:gd name="connsiteX0" fmla="*/ 0 w 1260976"/>
              <a:gd name="connsiteY0" fmla="*/ 0 h 4023720"/>
              <a:gd name="connsiteX1" fmla="*/ 1260976 w 1260976"/>
              <a:gd name="connsiteY1" fmla="*/ 4023720 h 4023720"/>
              <a:gd name="connsiteX0" fmla="*/ 0 w 1260976"/>
              <a:gd name="connsiteY0" fmla="*/ 0 h 4023720"/>
              <a:gd name="connsiteX1" fmla="*/ 1260976 w 1260976"/>
              <a:gd name="connsiteY1" fmla="*/ 4023720 h 4023720"/>
              <a:gd name="connsiteX0" fmla="*/ 0 w 1260976"/>
              <a:gd name="connsiteY0" fmla="*/ 0 h 4023720"/>
              <a:gd name="connsiteX1" fmla="*/ 1260976 w 1260976"/>
              <a:gd name="connsiteY1" fmla="*/ 4023720 h 402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0976" h="4023720">
                <a:moveTo>
                  <a:pt x="0" y="0"/>
                </a:moveTo>
                <a:cubicBezTo>
                  <a:pt x="269521" y="2096410"/>
                  <a:pt x="1252049" y="2241196"/>
                  <a:pt x="1260976" y="402372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9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4C1CF-2353-4501-9C74-4119B6E4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0DD485-511D-4C87-BE2D-1A377123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78309" cy="614587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48B19-869F-4CEE-B94E-1AC0B327E06C}"/>
              </a:ext>
            </a:extLst>
          </p:cNvPr>
          <p:cNvSpPr txBox="1"/>
          <p:nvPr/>
        </p:nvSpPr>
        <p:spPr>
          <a:xfrm>
            <a:off x="2349499" y="223520"/>
            <a:ext cx="98425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2021 upgrades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We are aiming at achieving a 5 TW peak power in IP via implementation of a vacuum compressor chamber and a vacuum beam transport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After implementing the upgrades, we will gradually ramp-up power staring at 2 TW where the system is known to perform reliably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The main risk is a long-term degradation of the compressor gratings at increased energy. Mitigation options are available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We will also upgrade the timing system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We keep working on increasing the repetition rate</a:t>
            </a:r>
          </a:p>
          <a:p>
            <a:r>
              <a:rPr lang="en-US" sz="2400" b="1" dirty="0"/>
              <a:t>R&amp;D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An aggressive research program on 10 </a:t>
            </a:r>
            <a:r>
              <a:rPr lang="en-US" sz="2400" dirty="0" err="1"/>
              <a:t>mJ</a:t>
            </a:r>
            <a:r>
              <a:rPr lang="en-US" sz="2400" dirty="0"/>
              <a:t> solid-state seed aimed at 0.5 ps pulse duration via better use of CO</a:t>
            </a:r>
            <a:r>
              <a:rPr lang="en-US" sz="2400" baseline="-25000" dirty="0"/>
              <a:t>2</a:t>
            </a:r>
            <a:r>
              <a:rPr lang="en-US" sz="2400" dirty="0"/>
              <a:t> gain bandwidth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Nonlinear pulse compression will allow 100s of fs long pulse and up to 25 TW peak power. Prototype delivery scheduled in 2 years.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Experimental study of optical pumping is in progress</a:t>
            </a:r>
          </a:p>
        </p:txBody>
      </p:sp>
    </p:spTree>
    <p:extLst>
      <p:ext uri="{BB962C8B-B14F-4D97-AF65-F5344CB8AC3E}">
        <p14:creationId xmlns:p14="http://schemas.microsoft.com/office/powerpoint/2010/main" val="187469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AF5294-A7F5-451A-B67A-82E56B5E6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78309" cy="614587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9BED92C-E09E-4F79-A44C-490E6D28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884" y="6337102"/>
            <a:ext cx="716065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53D29-5839-4919-9ADB-F9BA5503BED2}"/>
              </a:ext>
            </a:extLst>
          </p:cNvPr>
          <p:cNvSpPr txBox="1"/>
          <p:nvPr/>
        </p:nvSpPr>
        <p:spPr>
          <a:xfrm>
            <a:off x="2602992" y="542544"/>
            <a:ext cx="708200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2021 Upgrades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Timing system upgrade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Vacuum compressor chamber and transport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Motivation for vacuum upgrade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Configuration of the system after upgrade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Commissioning plan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Ongoing R&amp;D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Towards 25 TW, ≤0.5 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Millijoule solid-state seed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Post-compression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R&amp;D for long perspective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Optical pumping</a:t>
            </a:r>
          </a:p>
        </p:txBody>
      </p:sp>
    </p:spTree>
    <p:extLst>
      <p:ext uri="{BB962C8B-B14F-4D97-AF65-F5344CB8AC3E}">
        <p14:creationId xmlns:p14="http://schemas.microsoft.com/office/powerpoint/2010/main" val="358981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AD0D6-832F-40C6-9551-945A4969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BD7749-D4C1-4645-8B3F-84C376D5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78309" cy="614587"/>
          </a:xfrm>
        </p:spPr>
        <p:txBody>
          <a:bodyPr>
            <a:normAutofit fontScale="90000"/>
          </a:bodyPr>
          <a:lstStyle/>
          <a:p>
            <a:r>
              <a:rPr lang="en-US" dirty="0"/>
              <a:t>LWIR Optical Delay Line Overview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22D8DE1-E562-403C-BCAC-5311BF1B9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79392"/>
            <a:ext cx="5963479" cy="6147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Goal: Provide user-friendly CO</a:t>
            </a:r>
            <a:r>
              <a:rPr lang="en-US" baseline="-25000" dirty="0"/>
              <a:t>2</a:t>
            </a:r>
            <a:r>
              <a:rPr lang="en-US" dirty="0"/>
              <a:t> system synchronization with e-beam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EC36C81-972F-4E98-8886-88F537F27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61827"/>
            <a:ext cx="6130364" cy="33326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Current synchronization of CO</a:t>
            </a:r>
            <a:r>
              <a:rPr lang="en-US" baseline="-25000" dirty="0"/>
              <a:t>2</a:t>
            </a:r>
            <a:r>
              <a:rPr lang="en-US" dirty="0"/>
              <a:t> system involves step-wise, in phase adjustment of a number timing mechanisms: </a:t>
            </a:r>
          </a:p>
          <a:p>
            <a:pPr lvl="1"/>
            <a:r>
              <a:rPr lang="en-US" dirty="0"/>
              <a:t>Clock/RF signals at 2856, 81.6, 40.8, 10.2 MHz</a:t>
            </a:r>
          </a:p>
          <a:p>
            <a:pPr lvl="1"/>
            <a:r>
              <a:rPr lang="en-US" dirty="0"/>
              <a:t>Precision triggers at 240 Hz, 1.5 Hz, single-shot at few- to sub-ns resolution</a:t>
            </a:r>
          </a:p>
          <a:p>
            <a:pPr lvl="1"/>
            <a:r>
              <a:rPr lang="en-US" dirty="0"/>
              <a:t>Optical path internal to CO</a:t>
            </a:r>
            <a:r>
              <a:rPr lang="en-US" baseline="-25000" dirty="0"/>
              <a:t>2</a:t>
            </a:r>
            <a:r>
              <a:rPr lang="en-US" dirty="0"/>
              <a:t> laser via roof reflector/trombone</a:t>
            </a:r>
          </a:p>
          <a:p>
            <a:r>
              <a:rPr lang="en-US" dirty="0"/>
              <a:t>Complex manual adjustment system requiring laser expertise</a:t>
            </a:r>
          </a:p>
          <a:p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EEA7DF2-EF87-456F-8BE2-C60F22D32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0364" y="579392"/>
            <a:ext cx="5963479" cy="6254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Approach: Multiplex critical signals in single long-range optical delay line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CE46BFC-A299-4F03-8692-F74B10CBD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0364" y="1215614"/>
            <a:ext cx="5963479" cy="31239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Convert various signals from RF/electrical domain to optical</a:t>
            </a:r>
          </a:p>
          <a:p>
            <a:r>
              <a:rPr lang="en-US" dirty="0"/>
              <a:t>Requires updates to facility timing architecture </a:t>
            </a:r>
          </a:p>
          <a:p>
            <a:pPr lvl="1"/>
            <a:r>
              <a:rPr lang="en-US" dirty="0"/>
              <a:t>New model of optical clock distribution and synchronization of laser systems</a:t>
            </a:r>
          </a:p>
          <a:p>
            <a:r>
              <a:rPr lang="en-US" dirty="0"/>
              <a:t>Single software controlled, user-accessible delay for experiments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458EC7C-BE5C-4FC3-A595-F7283068279D}"/>
              </a:ext>
            </a:extLst>
          </p:cNvPr>
          <p:cNvSpPr txBox="1">
            <a:spLocks/>
          </p:cNvSpPr>
          <p:nvPr/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8A1D87-4D53-4ACF-A565-276D2121E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47" y="4145798"/>
            <a:ext cx="4048500" cy="27122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0C2B28-F845-40BC-8660-75B1A47EE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245" y="3797465"/>
            <a:ext cx="5680699" cy="2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6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58D19-9250-4EFB-802C-0884EE9B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F6DEC-08D6-474D-956A-94E22DD78D37}"/>
              </a:ext>
            </a:extLst>
          </p:cNvPr>
          <p:cNvSpPr txBox="1"/>
          <p:nvPr/>
        </p:nvSpPr>
        <p:spPr>
          <a:xfrm>
            <a:off x="0" y="875981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~    ~    ~    ~    ~    ~    ~    ~    ~    ~    ~    ~    ~    ~    ~    ~    ~    ~    ~    ~    ~    ~    ~    ~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~    ~    ~    ~    ~    ~    ~    ~    ~    ~    ~    ~    ~    ~    ~    ~    ~    ~    ~    ~    ~    ~    ~    ~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~    ~    ~    ~    ~    ~    ~    ~    ~    ~    ~    ~    ~    ~    ~    ~    ~    ~    ~    ~    ~    ~    ~    ~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~    ~    ~    ~    ~    ~    ~    ~    ~    ~    ~    ~    ~    ~    ~    ~    ~    ~    ~    ~    ~    ~    ~    ~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~    ~    ~    ~    ~    ~    ~    ~    ~    ~    ~    ~    ~    ~    ~    ~    ~    ~    ~    ~    ~    ~    ~    ~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~    ~    ~    ~    ~    ~    ~    ~    ~    ~    ~    ~    ~    ~    ~    ~    ~    ~    ~    ~    ~    ~    ~    ~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~   ~    ~    ~    ~    ~    ~    ~    ~    ~    ~    ~    ~    ~    ~    ~    ~    ~    ~    ~    ~    ~    ~    ~    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</a:t>
            </a:r>
          </a:p>
        </p:txBody>
      </p:sp>
      <p:sp>
        <p:nvSpPr>
          <p:cNvPr id="10" name="Line 59">
            <a:extLst>
              <a:ext uri="{FF2B5EF4-FFF2-40B4-BE49-F238E27FC236}">
                <a16:creationId xmlns:a16="http://schemas.microsoft.com/office/drawing/2014/main" id="{8494137B-4853-49C0-96CB-C1274CAE2DC2}"/>
              </a:ext>
            </a:extLst>
          </p:cNvPr>
          <p:cNvSpPr/>
          <p:nvPr/>
        </p:nvSpPr>
        <p:spPr>
          <a:xfrm rot="14054227" flipH="1">
            <a:off x="6621696" y="3541688"/>
            <a:ext cx="900640" cy="1248201"/>
          </a:xfrm>
          <a:prstGeom prst="line">
            <a:avLst/>
          </a:prstGeom>
          <a:ln w="28575">
            <a:solidFill>
              <a:srgbClr val="FF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C3112314-35A3-4246-99B5-E573E3E2181E}"/>
              </a:ext>
            </a:extLst>
          </p:cNvPr>
          <p:cNvSpPr/>
          <p:nvPr/>
        </p:nvSpPr>
        <p:spPr>
          <a:xfrm rot="16200000" flipH="1">
            <a:off x="464954" y="4048998"/>
            <a:ext cx="2286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8000">
            <a:solidFill>
              <a:srgbClr val="000000"/>
            </a:solidFill>
            <a:round/>
          </a:ln>
        </p:spPr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F320E-82E1-47A9-A567-47C959904885}"/>
              </a:ext>
            </a:extLst>
          </p:cNvPr>
          <p:cNvSpPr/>
          <p:nvPr/>
        </p:nvSpPr>
        <p:spPr>
          <a:xfrm rot="157437">
            <a:off x="1551605" y="5468639"/>
            <a:ext cx="118872" cy="64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F78F49-D9D7-4B52-9DB1-9DAA44A9259D}"/>
              </a:ext>
            </a:extLst>
          </p:cNvPr>
          <p:cNvSpPr/>
          <p:nvPr/>
        </p:nvSpPr>
        <p:spPr>
          <a:xfrm rot="20957556">
            <a:off x="1703727" y="5480542"/>
            <a:ext cx="73152" cy="36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C16A9D-5949-410F-81BF-4817705B93C8}"/>
              </a:ext>
            </a:extLst>
          </p:cNvPr>
          <p:cNvSpPr/>
          <p:nvPr/>
        </p:nvSpPr>
        <p:spPr>
          <a:xfrm rot="396864">
            <a:off x="1442343" y="5480542"/>
            <a:ext cx="73152" cy="36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8285C4-1B5D-44BF-88E9-BE5F1FF31E20}"/>
              </a:ext>
            </a:extLst>
          </p:cNvPr>
          <p:cNvSpPr/>
          <p:nvPr/>
        </p:nvSpPr>
        <p:spPr>
          <a:xfrm rot="555287">
            <a:off x="1316413" y="5480542"/>
            <a:ext cx="73152" cy="36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D256F7-4B6F-49F9-95AC-BDE1F22BE286}"/>
              </a:ext>
            </a:extLst>
          </p:cNvPr>
          <p:cNvSpPr/>
          <p:nvPr/>
        </p:nvSpPr>
        <p:spPr>
          <a:xfrm rot="20464023">
            <a:off x="1846326" y="5484511"/>
            <a:ext cx="45719" cy="274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541D9F-54D3-4D72-92AD-D1F2A8581BB5}"/>
              </a:ext>
            </a:extLst>
          </p:cNvPr>
          <p:cNvSpPr/>
          <p:nvPr/>
        </p:nvSpPr>
        <p:spPr>
          <a:xfrm rot="385550">
            <a:off x="1704662" y="3488448"/>
            <a:ext cx="73152" cy="36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ADA6F1-AF3F-4216-9143-EF52A77D4E91}"/>
              </a:ext>
            </a:extLst>
          </p:cNvPr>
          <p:cNvSpPr/>
          <p:nvPr/>
        </p:nvSpPr>
        <p:spPr>
          <a:xfrm rot="21121230">
            <a:off x="1443278" y="3488448"/>
            <a:ext cx="73152" cy="36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4B26C3-EAF8-4837-9CDA-9F8311F02340}"/>
              </a:ext>
            </a:extLst>
          </p:cNvPr>
          <p:cNvSpPr/>
          <p:nvPr/>
        </p:nvSpPr>
        <p:spPr>
          <a:xfrm rot="20807529">
            <a:off x="1322111" y="3490037"/>
            <a:ext cx="45719" cy="274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A1455E-0FFD-4378-9130-CB26C7416104}"/>
              </a:ext>
            </a:extLst>
          </p:cNvPr>
          <p:cNvSpPr/>
          <p:nvPr/>
        </p:nvSpPr>
        <p:spPr>
          <a:xfrm rot="994089">
            <a:off x="1832974" y="3488448"/>
            <a:ext cx="73152" cy="365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stomShape 6">
            <a:extLst>
              <a:ext uri="{FF2B5EF4-FFF2-40B4-BE49-F238E27FC236}">
                <a16:creationId xmlns:a16="http://schemas.microsoft.com/office/drawing/2014/main" id="{5818E59F-A16D-4048-80B5-8CC4989B951F}"/>
              </a:ext>
            </a:extLst>
          </p:cNvPr>
          <p:cNvSpPr/>
          <p:nvPr/>
        </p:nvSpPr>
        <p:spPr>
          <a:xfrm flipH="1">
            <a:off x="2788552" y="3525144"/>
            <a:ext cx="146304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8000">
            <a:solidFill>
              <a:srgbClr val="000000"/>
            </a:solidFill>
            <a:round/>
          </a:ln>
        </p:spPr>
      </p:sp>
      <p:sp>
        <p:nvSpPr>
          <p:cNvPr id="22" name="CustomShape 7">
            <a:extLst>
              <a:ext uri="{FF2B5EF4-FFF2-40B4-BE49-F238E27FC236}">
                <a16:creationId xmlns:a16="http://schemas.microsoft.com/office/drawing/2014/main" id="{204BEC88-030A-47FD-9CD8-16ABB3D3999E}"/>
              </a:ext>
            </a:extLst>
          </p:cNvPr>
          <p:cNvSpPr/>
          <p:nvPr/>
        </p:nvSpPr>
        <p:spPr>
          <a:xfrm flipH="1">
            <a:off x="3019324" y="4126542"/>
            <a:ext cx="971934" cy="8457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490DBA-D9CA-4AB3-A0B4-A7AAE1FEF5F1}"/>
              </a:ext>
            </a:extLst>
          </p:cNvPr>
          <p:cNvGrpSpPr/>
          <p:nvPr/>
        </p:nvGrpSpPr>
        <p:grpSpPr>
          <a:xfrm>
            <a:off x="8265188" y="3168777"/>
            <a:ext cx="970086" cy="1915530"/>
            <a:chOff x="7599482" y="2392594"/>
            <a:chExt cx="970086" cy="1915530"/>
          </a:xfrm>
        </p:grpSpPr>
        <p:sp>
          <p:nvSpPr>
            <p:cNvPr id="24" name="Line 59">
              <a:extLst>
                <a:ext uri="{FF2B5EF4-FFF2-40B4-BE49-F238E27FC236}">
                  <a16:creationId xmlns:a16="http://schemas.microsoft.com/office/drawing/2014/main" id="{C81FB472-52D2-4545-B2C7-D9C75CCC2000}"/>
                </a:ext>
              </a:extLst>
            </p:cNvPr>
            <p:cNvSpPr/>
            <p:nvPr/>
          </p:nvSpPr>
          <p:spPr>
            <a:xfrm rot="5400000">
              <a:off x="7816217" y="3844655"/>
              <a:ext cx="160922" cy="0"/>
            </a:xfrm>
            <a:prstGeom prst="line">
              <a:avLst/>
            </a:prstGeom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</p:sp>
        <p:sp>
          <p:nvSpPr>
            <p:cNvPr id="25" name="Line 59">
              <a:extLst>
                <a:ext uri="{FF2B5EF4-FFF2-40B4-BE49-F238E27FC236}">
                  <a16:creationId xmlns:a16="http://schemas.microsoft.com/office/drawing/2014/main" id="{64278313-5CDE-4AF5-AA52-CDAD9AD133D3}"/>
                </a:ext>
              </a:extLst>
            </p:cNvPr>
            <p:cNvSpPr/>
            <p:nvPr/>
          </p:nvSpPr>
          <p:spPr>
            <a:xfrm rot="5400000">
              <a:off x="8275383" y="3876660"/>
              <a:ext cx="224928" cy="0"/>
            </a:xfrm>
            <a:prstGeom prst="line">
              <a:avLst/>
            </a:prstGeom>
            <a:ln w="28575">
              <a:solidFill>
                <a:srgbClr val="FF0000"/>
              </a:solidFill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CustomShape 60">
              <a:extLst>
                <a:ext uri="{FF2B5EF4-FFF2-40B4-BE49-F238E27FC236}">
                  <a16:creationId xmlns:a16="http://schemas.microsoft.com/office/drawing/2014/main" id="{F6B5CFC4-83B8-4172-9209-7590A6459478}"/>
                </a:ext>
              </a:extLst>
            </p:cNvPr>
            <p:cNvSpPr/>
            <p:nvPr/>
          </p:nvSpPr>
          <p:spPr>
            <a:xfrm rot="5400000" flipH="1">
              <a:off x="7426568" y="2621194"/>
              <a:ext cx="13716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8000">
              <a:solidFill>
                <a:srgbClr val="000000"/>
              </a:solidFill>
              <a:round/>
            </a:ln>
          </p:spPr>
          <p:txBody>
            <a:bodyPr anchor="ctr" anchorCtr="0"/>
            <a:lstStyle/>
            <a:p>
              <a:r>
                <a:rPr lang="en-US" dirty="0" err="1"/>
                <a:t>Ti:Sapphire</a:t>
              </a:r>
              <a:br>
                <a:rPr lang="en-US" dirty="0"/>
              </a:br>
              <a:r>
                <a:rPr lang="en-US" dirty="0"/>
                <a:t>amplifier</a:t>
              </a:r>
            </a:p>
          </p:txBody>
        </p:sp>
        <p:sp>
          <p:nvSpPr>
            <p:cNvPr id="27" name="CustomShape 80">
              <a:extLst>
                <a:ext uri="{FF2B5EF4-FFF2-40B4-BE49-F238E27FC236}">
                  <a16:creationId xmlns:a16="http://schemas.microsoft.com/office/drawing/2014/main" id="{04B29857-7301-4AF9-9D1B-240AF8DEC809}"/>
                </a:ext>
              </a:extLst>
            </p:cNvPr>
            <p:cNvSpPr/>
            <p:nvPr/>
          </p:nvSpPr>
          <p:spPr>
            <a:xfrm flipH="1">
              <a:off x="7599482" y="3942364"/>
              <a:ext cx="484632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8000">
              <a:solidFill>
                <a:srgbClr val="000000"/>
              </a:solidFill>
              <a:round/>
            </a:ln>
          </p:spPr>
          <p:txBody>
            <a:bodyPr lIns="0" rIns="0" anchor="ctr" anchorCtr="0"/>
            <a:lstStyle/>
            <a:p>
              <a:pPr algn="ctr"/>
              <a:r>
                <a:rPr lang="en-US" dirty="0"/>
                <a:t>OPA</a:t>
              </a:r>
            </a:p>
          </p:txBody>
        </p:sp>
        <p:sp>
          <p:nvSpPr>
            <p:cNvPr id="28" name="CustomShape 80">
              <a:extLst>
                <a:ext uri="{FF2B5EF4-FFF2-40B4-BE49-F238E27FC236}">
                  <a16:creationId xmlns:a16="http://schemas.microsoft.com/office/drawing/2014/main" id="{8A9DCAE1-577D-4D91-A1E8-BDB1EB6EAF59}"/>
                </a:ext>
              </a:extLst>
            </p:cNvPr>
            <p:cNvSpPr/>
            <p:nvPr/>
          </p:nvSpPr>
          <p:spPr>
            <a:xfrm flipH="1">
              <a:off x="8193678" y="3992454"/>
              <a:ext cx="365760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8000">
              <a:solidFill>
                <a:srgbClr val="000000"/>
              </a:solidFill>
              <a:round/>
            </a:ln>
          </p:spPr>
          <p:txBody>
            <a:bodyPr lIns="0" tIns="0" rIns="0" bIns="0" anchor="ctr" anchorCtr="0"/>
            <a:lstStyle/>
            <a:p>
              <a:pPr algn="ctr"/>
              <a:r>
                <a:rPr lang="en-US" sz="1600" dirty="0" err="1"/>
                <a:t>Osc</a:t>
              </a:r>
              <a:endParaRPr lang="en-US" sz="1600" dirty="0"/>
            </a:p>
          </p:txBody>
        </p:sp>
      </p:grpSp>
      <p:sp>
        <p:nvSpPr>
          <p:cNvPr id="29" name="Line 59">
            <a:extLst>
              <a:ext uri="{FF2B5EF4-FFF2-40B4-BE49-F238E27FC236}">
                <a16:creationId xmlns:a16="http://schemas.microsoft.com/office/drawing/2014/main" id="{4B9634D2-06A5-40E7-B79E-B8560E038CA0}"/>
              </a:ext>
            </a:extLst>
          </p:cNvPr>
          <p:cNvSpPr/>
          <p:nvPr/>
        </p:nvSpPr>
        <p:spPr>
          <a:xfrm rot="5400000">
            <a:off x="4457862" y="2369682"/>
            <a:ext cx="0" cy="3593542"/>
          </a:xfrm>
          <a:prstGeom prst="line">
            <a:avLst/>
          </a:prstGeom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56A6D610-4030-4CFB-9BF6-EE61DDA70DB8}"/>
              </a:ext>
            </a:extLst>
          </p:cNvPr>
          <p:cNvSpPr/>
          <p:nvPr/>
        </p:nvSpPr>
        <p:spPr>
          <a:xfrm rot="10800000" flipH="1">
            <a:off x="2661093" y="4089824"/>
            <a:ext cx="15120" cy="144360"/>
          </a:xfrm>
          <a:custGeom>
            <a:avLst/>
            <a:gdLst/>
            <a:ahLst/>
            <a:cxnLst/>
            <a:rect l="0" t="0" r="r" b="b"/>
            <a:pathLst>
              <a:path w="42" h="401">
                <a:moveTo>
                  <a:pt x="41" y="0"/>
                </a:moveTo>
                <a:cubicBezTo>
                  <a:pt x="41" y="0"/>
                  <a:pt x="0" y="140"/>
                  <a:pt x="0" y="207"/>
                </a:cubicBezTo>
                <a:cubicBezTo>
                  <a:pt x="0" y="274"/>
                  <a:pt x="41" y="400"/>
                  <a:pt x="41" y="400"/>
                </a:cubicBezTo>
              </a:path>
            </a:pathLst>
          </a:custGeom>
          <a:ln w="28575">
            <a:solidFill>
              <a:schemeClr val="tx1"/>
            </a:solidFill>
            <a:round/>
          </a:ln>
        </p:spPr>
      </p:sp>
      <p:sp>
        <p:nvSpPr>
          <p:cNvPr id="31" name="Line 56">
            <a:extLst>
              <a:ext uri="{FF2B5EF4-FFF2-40B4-BE49-F238E27FC236}">
                <a16:creationId xmlns:a16="http://schemas.microsoft.com/office/drawing/2014/main" id="{44181DA6-6CEE-48BD-B95D-E11A4CEBD63C}"/>
              </a:ext>
            </a:extLst>
          </p:cNvPr>
          <p:cNvSpPr/>
          <p:nvPr/>
        </p:nvSpPr>
        <p:spPr>
          <a:xfrm flipH="1" flipV="1">
            <a:off x="6258564" y="4098323"/>
            <a:ext cx="0" cy="144000"/>
          </a:xfrm>
          <a:prstGeom prst="line">
            <a:avLst/>
          </a:prstGeom>
          <a:ln w="38100">
            <a:solidFill>
              <a:schemeClr val="tx1"/>
            </a:solidFill>
            <a:round/>
          </a:ln>
        </p:spPr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D4B5E6-0E5A-43F1-8EE1-EEEA9E5918BF}"/>
              </a:ext>
            </a:extLst>
          </p:cNvPr>
          <p:cNvSpPr txBox="1"/>
          <p:nvPr/>
        </p:nvSpPr>
        <p:spPr>
          <a:xfrm>
            <a:off x="2862464" y="3463116"/>
            <a:ext cx="1413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Regenerative</a:t>
            </a:r>
            <a:br>
              <a:rPr lang="en-US" dirty="0"/>
            </a:br>
            <a:r>
              <a:rPr lang="en-US" dirty="0"/>
              <a:t>CO</a:t>
            </a:r>
            <a:r>
              <a:rPr lang="en-US" baseline="-25000" dirty="0"/>
              <a:t>2 </a:t>
            </a:r>
            <a:r>
              <a:rPr lang="en-US" dirty="0"/>
              <a:t>amplifier</a:t>
            </a:r>
          </a:p>
        </p:txBody>
      </p:sp>
      <p:sp>
        <p:nvSpPr>
          <p:cNvPr id="33" name="Line 56">
            <a:extLst>
              <a:ext uri="{FF2B5EF4-FFF2-40B4-BE49-F238E27FC236}">
                <a16:creationId xmlns:a16="http://schemas.microsoft.com/office/drawing/2014/main" id="{3E66A48B-1BD2-40B1-AAC6-2EF6E1ECD01C}"/>
              </a:ext>
            </a:extLst>
          </p:cNvPr>
          <p:cNvSpPr/>
          <p:nvPr/>
        </p:nvSpPr>
        <p:spPr>
          <a:xfrm rot="840000" flipH="1">
            <a:off x="4319972" y="4164065"/>
            <a:ext cx="349580" cy="0"/>
          </a:xfrm>
          <a:prstGeom prst="line">
            <a:avLst/>
          </a:prstGeom>
          <a:ln w="38100">
            <a:solidFill>
              <a:schemeClr val="tx1"/>
            </a:solidFill>
            <a:round/>
          </a:ln>
        </p:spPr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84B6B05C-FF15-42D7-856A-A5C556B224C3}"/>
              </a:ext>
            </a:extLst>
          </p:cNvPr>
          <p:cNvSpPr/>
          <p:nvPr/>
        </p:nvSpPr>
        <p:spPr>
          <a:xfrm flipH="1">
            <a:off x="2784972" y="4098323"/>
            <a:ext cx="0" cy="14400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round/>
          </a:ln>
        </p:spPr>
      </p:sp>
      <p:sp>
        <p:nvSpPr>
          <p:cNvPr id="35" name="Line 121">
            <a:extLst>
              <a:ext uri="{FF2B5EF4-FFF2-40B4-BE49-F238E27FC236}">
                <a16:creationId xmlns:a16="http://schemas.microsoft.com/office/drawing/2014/main" id="{4AF86866-5BF2-4CF4-BF72-4B5AB460E7C8}"/>
              </a:ext>
            </a:extLst>
          </p:cNvPr>
          <p:cNvSpPr/>
          <p:nvPr/>
        </p:nvSpPr>
        <p:spPr>
          <a:xfrm flipH="1">
            <a:off x="4251492" y="4098323"/>
            <a:ext cx="0" cy="14400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round/>
          </a:ln>
        </p:spPr>
      </p:sp>
      <p:sp>
        <p:nvSpPr>
          <p:cNvPr id="36" name="Line 126">
            <a:extLst>
              <a:ext uri="{FF2B5EF4-FFF2-40B4-BE49-F238E27FC236}">
                <a16:creationId xmlns:a16="http://schemas.microsoft.com/office/drawing/2014/main" id="{A18F4235-CD3D-4679-947D-CB6CC4812362}"/>
              </a:ext>
            </a:extLst>
          </p:cNvPr>
          <p:cNvSpPr/>
          <p:nvPr/>
        </p:nvSpPr>
        <p:spPr>
          <a:xfrm>
            <a:off x="3331283" y="4168884"/>
            <a:ext cx="391909" cy="0"/>
          </a:xfrm>
          <a:prstGeom prst="line">
            <a:avLst/>
          </a:prstGeom>
          <a:ln w="28575">
            <a:solidFill>
              <a:srgbClr val="4C4C4C"/>
            </a:solidFill>
            <a:round/>
            <a:headEnd type="stealth" w="med" len="med"/>
            <a:tailEnd type="stealth" w="med" len="med"/>
          </a:ln>
        </p:spPr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4ECD03-4F7B-4D7C-AAFC-86BADDB12027}"/>
              </a:ext>
            </a:extLst>
          </p:cNvPr>
          <p:cNvGrpSpPr/>
          <p:nvPr/>
        </p:nvGrpSpPr>
        <p:grpSpPr>
          <a:xfrm>
            <a:off x="5097284" y="4846769"/>
            <a:ext cx="1840330" cy="378561"/>
            <a:chOff x="4444857" y="4483515"/>
            <a:chExt cx="1840330" cy="378561"/>
          </a:xfrm>
        </p:grpSpPr>
        <p:sp>
          <p:nvSpPr>
            <p:cNvPr id="38" name="Line 59">
              <a:extLst>
                <a:ext uri="{FF2B5EF4-FFF2-40B4-BE49-F238E27FC236}">
                  <a16:creationId xmlns:a16="http://schemas.microsoft.com/office/drawing/2014/main" id="{6FD5A81B-51F8-4D3C-8C93-45E252285358}"/>
                </a:ext>
              </a:extLst>
            </p:cNvPr>
            <p:cNvSpPr/>
            <p:nvPr/>
          </p:nvSpPr>
          <p:spPr>
            <a:xfrm rot="5400000" flipH="1">
              <a:off x="5361108" y="3854451"/>
              <a:ext cx="0" cy="182880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Line 56">
              <a:extLst>
                <a:ext uri="{FF2B5EF4-FFF2-40B4-BE49-F238E27FC236}">
                  <a16:creationId xmlns:a16="http://schemas.microsoft.com/office/drawing/2014/main" id="{462F3403-CE5E-408B-8413-B2B6520EC782}"/>
                </a:ext>
              </a:extLst>
            </p:cNvPr>
            <p:cNvSpPr/>
            <p:nvPr/>
          </p:nvSpPr>
          <p:spPr>
            <a:xfrm flipH="1" flipV="1">
              <a:off x="4444857" y="4699056"/>
              <a:ext cx="0" cy="144000"/>
            </a:xfrm>
            <a:prstGeom prst="line">
              <a:avLst/>
            </a:prstGeom>
            <a:ln w="28575">
              <a:solidFill>
                <a:schemeClr val="tx1"/>
              </a:solidFill>
              <a:round/>
            </a:ln>
          </p:spPr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F268C0C-330F-402A-A5B5-62D08F643372}"/>
                </a:ext>
              </a:extLst>
            </p:cNvPr>
            <p:cNvGrpSpPr/>
            <p:nvPr/>
          </p:nvGrpSpPr>
          <p:grpSpPr>
            <a:xfrm>
              <a:off x="5154598" y="4674434"/>
              <a:ext cx="85057" cy="187642"/>
              <a:chOff x="5154598" y="4674434"/>
              <a:chExt cx="85057" cy="187642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8ABED99-7C89-44F8-BEEA-9F618C01BADF}"/>
                  </a:ext>
                </a:extLst>
              </p:cNvPr>
              <p:cNvCxnSpPr/>
              <p:nvPr/>
            </p:nvCxnSpPr>
            <p:spPr>
              <a:xfrm>
                <a:off x="5154598" y="4681080"/>
                <a:ext cx="69408" cy="1809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1112942-0227-4E81-A0B5-7197FEFE9BF1}"/>
                  </a:ext>
                </a:extLst>
              </p:cNvPr>
              <p:cNvCxnSpPr/>
              <p:nvPr/>
            </p:nvCxnSpPr>
            <p:spPr>
              <a:xfrm>
                <a:off x="5170247" y="4674434"/>
                <a:ext cx="69408" cy="18099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Freeform 54">
              <a:extLst>
                <a:ext uri="{FF2B5EF4-FFF2-40B4-BE49-F238E27FC236}">
                  <a16:creationId xmlns:a16="http://schemas.microsoft.com/office/drawing/2014/main" id="{99F7E751-E930-40E0-BFA5-40D86564DA56}"/>
                </a:ext>
              </a:extLst>
            </p:cNvPr>
            <p:cNvSpPr/>
            <p:nvPr/>
          </p:nvSpPr>
          <p:spPr>
            <a:xfrm flipH="1">
              <a:off x="6270067" y="4696725"/>
              <a:ext cx="15120" cy="144360"/>
            </a:xfrm>
            <a:custGeom>
              <a:avLst/>
              <a:gdLst/>
              <a:ahLst/>
              <a:cxnLst/>
              <a:rect l="0" t="0" r="r" b="b"/>
              <a:pathLst>
                <a:path w="42" h="401">
                  <a:moveTo>
                    <a:pt x="41" y="0"/>
                  </a:moveTo>
                  <a:cubicBezTo>
                    <a:pt x="41" y="0"/>
                    <a:pt x="0" y="140"/>
                    <a:pt x="0" y="207"/>
                  </a:cubicBezTo>
                  <a:cubicBezTo>
                    <a:pt x="0" y="274"/>
                    <a:pt x="41" y="400"/>
                    <a:pt x="41" y="400"/>
                  </a:cubicBezTo>
                </a:path>
              </a:pathLst>
            </a:custGeom>
            <a:ln w="28575">
              <a:solidFill>
                <a:schemeClr val="tx1"/>
              </a:solidFill>
              <a:round/>
            </a:ln>
          </p:spPr>
        </p:sp>
        <p:sp>
          <p:nvSpPr>
            <p:cNvPr id="42" name="Line 59">
              <a:extLst>
                <a:ext uri="{FF2B5EF4-FFF2-40B4-BE49-F238E27FC236}">
                  <a16:creationId xmlns:a16="http://schemas.microsoft.com/office/drawing/2014/main" id="{84EA2B40-1C7E-41F0-B72E-F7E06887E679}"/>
                </a:ext>
              </a:extLst>
            </p:cNvPr>
            <p:cNvSpPr/>
            <p:nvPr/>
          </p:nvSpPr>
          <p:spPr>
            <a:xfrm rot="5400000">
              <a:off x="5559012" y="4200998"/>
              <a:ext cx="218111" cy="917607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Line 56">
              <a:extLst>
                <a:ext uri="{FF2B5EF4-FFF2-40B4-BE49-F238E27FC236}">
                  <a16:creationId xmlns:a16="http://schemas.microsoft.com/office/drawing/2014/main" id="{DDA45FC6-D945-4E2B-9202-43B31FB89245}"/>
                </a:ext>
              </a:extLst>
            </p:cNvPr>
            <p:cNvSpPr/>
            <p:nvPr/>
          </p:nvSpPr>
          <p:spPr>
            <a:xfrm flipH="1" flipV="1">
              <a:off x="6109261" y="4483515"/>
              <a:ext cx="33338" cy="140962"/>
            </a:xfrm>
            <a:prstGeom prst="line">
              <a:avLst/>
            </a:prstGeom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Line 126">
              <a:extLst>
                <a:ext uri="{FF2B5EF4-FFF2-40B4-BE49-F238E27FC236}">
                  <a16:creationId xmlns:a16="http://schemas.microsoft.com/office/drawing/2014/main" id="{0B8FBB3C-AA32-4EB8-944D-CD5002A14770}"/>
                </a:ext>
              </a:extLst>
            </p:cNvPr>
            <p:cNvSpPr/>
            <p:nvPr/>
          </p:nvSpPr>
          <p:spPr>
            <a:xfrm flipV="1">
              <a:off x="5632449" y="4580283"/>
              <a:ext cx="378305" cy="86967"/>
            </a:xfrm>
            <a:prstGeom prst="line">
              <a:avLst/>
            </a:prstGeom>
            <a:ln w="28575">
              <a:solidFill>
                <a:srgbClr val="4C4C4C"/>
              </a:solidFill>
              <a:round/>
              <a:headEnd type="stealth" w="med" len="med"/>
              <a:tailEnd type="stealth" w="med" len="med"/>
            </a:ln>
          </p:spPr>
        </p:sp>
      </p:grpSp>
      <p:sp>
        <p:nvSpPr>
          <p:cNvPr id="47" name="CustomShape 7">
            <a:extLst>
              <a:ext uri="{FF2B5EF4-FFF2-40B4-BE49-F238E27FC236}">
                <a16:creationId xmlns:a16="http://schemas.microsoft.com/office/drawing/2014/main" id="{79EEF323-E401-4780-B794-9C4ED70921AE}"/>
              </a:ext>
            </a:extLst>
          </p:cNvPr>
          <p:cNvSpPr/>
          <p:nvPr/>
        </p:nvSpPr>
        <p:spPr>
          <a:xfrm rot="16200000" flipH="1">
            <a:off x="986053" y="4400080"/>
            <a:ext cx="1235867" cy="217416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sp>
      <p:sp>
        <p:nvSpPr>
          <p:cNvPr id="48" name="Line 59">
            <a:extLst>
              <a:ext uri="{FF2B5EF4-FFF2-40B4-BE49-F238E27FC236}">
                <a16:creationId xmlns:a16="http://schemas.microsoft.com/office/drawing/2014/main" id="{F739C874-0689-4EBB-B90C-D7569611258D}"/>
              </a:ext>
            </a:extLst>
          </p:cNvPr>
          <p:cNvSpPr/>
          <p:nvPr/>
        </p:nvSpPr>
        <p:spPr>
          <a:xfrm rot="5400000">
            <a:off x="840363" y="4384458"/>
            <a:ext cx="2138553" cy="83423"/>
          </a:xfrm>
          <a:prstGeom prst="line">
            <a:avLst/>
          </a:prstGeom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9" name="Line 59">
            <a:extLst>
              <a:ext uri="{FF2B5EF4-FFF2-40B4-BE49-F238E27FC236}">
                <a16:creationId xmlns:a16="http://schemas.microsoft.com/office/drawing/2014/main" id="{24503256-797C-42D8-89B9-E96DE94F7BFE}"/>
              </a:ext>
            </a:extLst>
          </p:cNvPr>
          <p:cNvSpPr/>
          <p:nvPr/>
        </p:nvSpPr>
        <p:spPr>
          <a:xfrm rot="5400000" flipV="1">
            <a:off x="608163" y="4238941"/>
            <a:ext cx="1995572" cy="523959"/>
          </a:xfrm>
          <a:prstGeom prst="line">
            <a:avLst/>
          </a:prstGeom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0" name="Line 59">
            <a:extLst>
              <a:ext uri="{FF2B5EF4-FFF2-40B4-BE49-F238E27FC236}">
                <a16:creationId xmlns:a16="http://schemas.microsoft.com/office/drawing/2014/main" id="{EDA00A4A-2B02-4B82-8668-F513A48C1911}"/>
              </a:ext>
            </a:extLst>
          </p:cNvPr>
          <p:cNvSpPr/>
          <p:nvPr/>
        </p:nvSpPr>
        <p:spPr>
          <a:xfrm rot="5400000" flipV="1">
            <a:off x="546823" y="4306610"/>
            <a:ext cx="1992145" cy="392044"/>
          </a:xfrm>
          <a:prstGeom prst="line">
            <a:avLst/>
          </a:prstGeom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1" name="Line 59">
            <a:extLst>
              <a:ext uri="{FF2B5EF4-FFF2-40B4-BE49-F238E27FC236}">
                <a16:creationId xmlns:a16="http://schemas.microsoft.com/office/drawing/2014/main" id="{1D8D6B49-09EA-45FD-B474-6799F780A544}"/>
              </a:ext>
            </a:extLst>
          </p:cNvPr>
          <p:cNvSpPr/>
          <p:nvPr/>
        </p:nvSpPr>
        <p:spPr>
          <a:xfrm rot="5400000" flipV="1">
            <a:off x="614503" y="4373194"/>
            <a:ext cx="1987976" cy="256531"/>
          </a:xfrm>
          <a:prstGeom prst="line">
            <a:avLst/>
          </a:prstGeom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2" name="Line 59">
            <a:extLst>
              <a:ext uri="{FF2B5EF4-FFF2-40B4-BE49-F238E27FC236}">
                <a16:creationId xmlns:a16="http://schemas.microsoft.com/office/drawing/2014/main" id="{F55D8267-0231-4E5A-A586-21FA093AF7A0}"/>
              </a:ext>
            </a:extLst>
          </p:cNvPr>
          <p:cNvSpPr/>
          <p:nvPr/>
        </p:nvSpPr>
        <p:spPr>
          <a:xfrm rot="5400000">
            <a:off x="418253" y="4436958"/>
            <a:ext cx="1995573" cy="127918"/>
          </a:xfrm>
          <a:prstGeom prst="line">
            <a:avLst/>
          </a:prstGeom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3" name="Line 59">
            <a:extLst>
              <a:ext uri="{FF2B5EF4-FFF2-40B4-BE49-F238E27FC236}">
                <a16:creationId xmlns:a16="http://schemas.microsoft.com/office/drawing/2014/main" id="{9A8B239D-CDCD-4CD7-B50E-B664BEF5F24C}"/>
              </a:ext>
            </a:extLst>
          </p:cNvPr>
          <p:cNvSpPr/>
          <p:nvPr/>
        </p:nvSpPr>
        <p:spPr>
          <a:xfrm rot="5400000" flipV="1">
            <a:off x="526052" y="4417811"/>
            <a:ext cx="2161132" cy="653"/>
          </a:xfrm>
          <a:prstGeom prst="line">
            <a:avLst/>
          </a:prstGeom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4C171FEB-72EF-4BC8-B35E-9268050987C1}"/>
              </a:ext>
            </a:extLst>
          </p:cNvPr>
          <p:cNvSpPr/>
          <p:nvPr/>
        </p:nvSpPr>
        <p:spPr>
          <a:xfrm flipH="1">
            <a:off x="1890599" y="3358823"/>
            <a:ext cx="12372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round/>
          </a:ln>
        </p:spPr>
      </p:sp>
      <p:sp>
        <p:nvSpPr>
          <p:cNvPr id="55" name="Line 10">
            <a:extLst>
              <a:ext uri="{FF2B5EF4-FFF2-40B4-BE49-F238E27FC236}">
                <a16:creationId xmlns:a16="http://schemas.microsoft.com/office/drawing/2014/main" id="{CA4E89B5-27FA-4D2F-8EFE-2918EAE8DE66}"/>
              </a:ext>
            </a:extLst>
          </p:cNvPr>
          <p:cNvSpPr/>
          <p:nvPr/>
        </p:nvSpPr>
        <p:spPr>
          <a:xfrm flipH="1">
            <a:off x="1495279" y="3357185"/>
            <a:ext cx="206982" cy="0"/>
          </a:xfrm>
          <a:prstGeom prst="line">
            <a:avLst/>
          </a:prstGeom>
          <a:ln w="142875">
            <a:solidFill>
              <a:schemeClr val="bg2">
                <a:lumMod val="50000"/>
              </a:schemeClr>
            </a:solidFill>
            <a:round/>
          </a:ln>
        </p:spPr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C8EEAC7-B416-478C-B117-CDB5DB9CDF9C}"/>
              </a:ext>
            </a:extLst>
          </p:cNvPr>
          <p:cNvSpPr txBox="1"/>
          <p:nvPr/>
        </p:nvSpPr>
        <p:spPr>
          <a:xfrm>
            <a:off x="2265956" y="999486"/>
            <a:ext cx="1436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Compressor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B1E9F3-BCC5-4986-8CC6-EA30FBCA31B9}"/>
              </a:ext>
            </a:extLst>
          </p:cNvPr>
          <p:cNvSpPr txBox="1"/>
          <p:nvPr/>
        </p:nvSpPr>
        <p:spPr>
          <a:xfrm>
            <a:off x="5395543" y="5242432"/>
            <a:ext cx="1148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Stretcher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688F81-9489-4AA4-A534-7124D06CA1EB}"/>
              </a:ext>
            </a:extLst>
          </p:cNvPr>
          <p:cNvSpPr txBox="1"/>
          <p:nvPr/>
        </p:nvSpPr>
        <p:spPr>
          <a:xfrm>
            <a:off x="2036799" y="5007528"/>
            <a:ext cx="1185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Final CO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amplifier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F27AD5-F547-40E7-BC0F-D4F8461F1533}"/>
              </a:ext>
            </a:extLst>
          </p:cNvPr>
          <p:cNvSpPr txBox="1"/>
          <p:nvPr/>
        </p:nvSpPr>
        <p:spPr>
          <a:xfrm>
            <a:off x="7186141" y="4992058"/>
            <a:ext cx="8162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15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</a:rPr>
              <a:t>μ</a:t>
            </a:r>
            <a:r>
              <a:rPr lang="en-US" dirty="0">
                <a:solidFill>
                  <a:srgbClr val="C00000"/>
                </a:solidFill>
              </a:rPr>
              <a:t>J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350 fs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82E4F9-2161-4F1B-8038-B5C37EDAC3C1}"/>
              </a:ext>
            </a:extLst>
          </p:cNvPr>
          <p:cNvSpPr txBox="1"/>
          <p:nvPr/>
        </p:nvSpPr>
        <p:spPr>
          <a:xfrm>
            <a:off x="3803843" y="2454432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</a:t>
            </a:r>
            <a:r>
              <a:rPr lang="en-US" dirty="0" err="1">
                <a:solidFill>
                  <a:srgbClr val="C00000"/>
                </a:solidFill>
              </a:rPr>
              <a:t>mJ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70 ps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3BE59B-9E6D-41EC-B152-239D821B4DA5}"/>
              </a:ext>
            </a:extLst>
          </p:cNvPr>
          <p:cNvSpPr txBox="1"/>
          <p:nvPr/>
        </p:nvSpPr>
        <p:spPr>
          <a:xfrm>
            <a:off x="886189" y="2529928"/>
            <a:ext cx="682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20 J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70 ps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81EB59DD-8701-470E-9227-E1DDB8EEC962}"/>
              </a:ext>
            </a:extLst>
          </p:cNvPr>
          <p:cNvSpPr/>
          <p:nvPr/>
        </p:nvSpPr>
        <p:spPr>
          <a:xfrm rot="4829133" flipH="1">
            <a:off x="4351954" y="4266469"/>
            <a:ext cx="271506" cy="174588"/>
          </a:xfrm>
          <a:prstGeom prst="rightArrow">
            <a:avLst>
              <a:gd name="adj1" fmla="val 39870"/>
              <a:gd name="adj2" fmla="val 6394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7827C9-F3E9-4FB7-B4A7-6F6E3EB2080E}"/>
              </a:ext>
            </a:extLst>
          </p:cNvPr>
          <p:cNvSpPr txBox="1"/>
          <p:nvPr/>
        </p:nvSpPr>
        <p:spPr>
          <a:xfrm>
            <a:off x="4318253" y="375811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0ECE71-27EB-4089-9BA5-FB6548FC6353}"/>
              </a:ext>
            </a:extLst>
          </p:cNvPr>
          <p:cNvSpPr txBox="1"/>
          <p:nvPr/>
        </p:nvSpPr>
        <p:spPr>
          <a:xfrm rot="4754564">
            <a:off x="4090780" y="4754703"/>
            <a:ext cx="1032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Nd:YAG</a:t>
            </a:r>
            <a:endParaRPr lang="en-US" sz="16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15665CF-B4BB-406F-906D-8CA9DAB3A945}"/>
              </a:ext>
            </a:extLst>
          </p:cNvPr>
          <p:cNvGrpSpPr/>
          <p:nvPr/>
        </p:nvGrpSpPr>
        <p:grpSpPr>
          <a:xfrm>
            <a:off x="1099211" y="1422061"/>
            <a:ext cx="3636677" cy="617595"/>
            <a:chOff x="400038" y="457764"/>
            <a:chExt cx="3636677" cy="617595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D17B421-37E7-4593-AE06-60C49AE517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100" y="531616"/>
              <a:ext cx="3559789" cy="1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F5E850A-4C2A-4E77-BAC2-3EFB9CB9B66A}"/>
                </a:ext>
              </a:extLst>
            </p:cNvPr>
            <p:cNvCxnSpPr>
              <a:cxnSpLocks/>
            </p:cNvCxnSpPr>
            <p:nvPr/>
          </p:nvCxnSpPr>
          <p:spPr>
            <a:xfrm>
              <a:off x="502152" y="682530"/>
              <a:ext cx="34324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0DE8270-C5CF-4134-B936-CC0D9327E2E2}"/>
                </a:ext>
              </a:extLst>
            </p:cNvPr>
            <p:cNvCxnSpPr>
              <a:cxnSpLocks/>
            </p:cNvCxnSpPr>
            <p:nvPr/>
          </p:nvCxnSpPr>
          <p:spPr>
            <a:xfrm>
              <a:off x="432864" y="533210"/>
              <a:ext cx="1693535" cy="395222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B08BC33-F831-47B7-8C94-E1EBB8C2002A}"/>
                </a:ext>
              </a:extLst>
            </p:cNvPr>
            <p:cNvCxnSpPr>
              <a:cxnSpLocks/>
            </p:cNvCxnSpPr>
            <p:nvPr/>
          </p:nvCxnSpPr>
          <p:spPr>
            <a:xfrm>
              <a:off x="502152" y="682536"/>
              <a:ext cx="1624247" cy="245896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53F6E05-07CD-4FC2-93A2-EBC757E093F3}"/>
                </a:ext>
              </a:extLst>
            </p:cNvPr>
            <p:cNvGrpSpPr/>
            <p:nvPr/>
          </p:nvGrpSpPr>
          <p:grpSpPr>
            <a:xfrm>
              <a:off x="400038" y="457770"/>
              <a:ext cx="135687" cy="318991"/>
              <a:chOff x="1418120" y="2991765"/>
              <a:chExt cx="266029" cy="376714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225434D-CE6B-462E-8109-8F5890877821}"/>
                  </a:ext>
                </a:extLst>
              </p:cNvPr>
              <p:cNvCxnSpPr/>
              <p:nvPr/>
            </p:nvCxnSpPr>
            <p:spPr>
              <a:xfrm>
                <a:off x="1418120" y="2995646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9C24990-7948-45D3-8A38-AC1C868FBEC7}"/>
                  </a:ext>
                </a:extLst>
              </p:cNvPr>
              <p:cNvCxnSpPr/>
              <p:nvPr/>
            </p:nvCxnSpPr>
            <p:spPr>
              <a:xfrm>
                <a:off x="1431736" y="2991765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33DC29F-D90B-49E1-8E7D-0DDD7AD4ED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0354" y="533204"/>
              <a:ext cx="1693535" cy="395222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30B2BC-5718-4FD1-8799-9C9C916ACA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0354" y="682530"/>
              <a:ext cx="1624247" cy="245896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0B4B972-1577-4EFC-8EAA-BF6354C65D9E}"/>
                </a:ext>
              </a:extLst>
            </p:cNvPr>
            <p:cNvGrpSpPr/>
            <p:nvPr/>
          </p:nvGrpSpPr>
          <p:grpSpPr>
            <a:xfrm flipH="1">
              <a:off x="3901028" y="457764"/>
              <a:ext cx="135687" cy="318991"/>
              <a:chOff x="1418120" y="2991765"/>
              <a:chExt cx="266029" cy="376714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A25AE55-66B1-4E67-BCE5-79C843964539}"/>
                  </a:ext>
                </a:extLst>
              </p:cNvPr>
              <p:cNvCxnSpPr/>
              <p:nvPr/>
            </p:nvCxnSpPr>
            <p:spPr>
              <a:xfrm>
                <a:off x="1418120" y="2995646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FD4426E-6C91-4668-962B-CD8A559E059A}"/>
                  </a:ext>
                </a:extLst>
              </p:cNvPr>
              <p:cNvCxnSpPr/>
              <p:nvPr/>
            </p:nvCxnSpPr>
            <p:spPr>
              <a:xfrm>
                <a:off x="1431736" y="2991765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Line 126">
              <a:extLst>
                <a:ext uri="{FF2B5EF4-FFF2-40B4-BE49-F238E27FC236}">
                  <a16:creationId xmlns:a16="http://schemas.microsoft.com/office/drawing/2014/main" id="{C0F54FE0-3F5A-4D12-B314-A16815053660}"/>
                </a:ext>
              </a:extLst>
            </p:cNvPr>
            <p:cNvSpPr/>
            <p:nvPr/>
          </p:nvSpPr>
          <p:spPr>
            <a:xfrm flipV="1">
              <a:off x="2134138" y="531616"/>
              <a:ext cx="245607" cy="0"/>
            </a:xfrm>
            <a:prstGeom prst="line">
              <a:avLst/>
            </a:prstGeom>
            <a:ln w="28575">
              <a:solidFill>
                <a:srgbClr val="FF0000"/>
              </a:solidFill>
              <a:round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Line 126">
              <a:extLst>
                <a:ext uri="{FF2B5EF4-FFF2-40B4-BE49-F238E27FC236}">
                  <a16:creationId xmlns:a16="http://schemas.microsoft.com/office/drawing/2014/main" id="{4E896381-E15E-4810-A57B-BE69A46ACB61}"/>
                </a:ext>
              </a:extLst>
            </p:cNvPr>
            <p:cNvSpPr/>
            <p:nvPr/>
          </p:nvSpPr>
          <p:spPr>
            <a:xfrm flipV="1">
              <a:off x="2124614" y="684016"/>
              <a:ext cx="245607" cy="0"/>
            </a:xfrm>
            <a:prstGeom prst="line">
              <a:avLst/>
            </a:prstGeom>
            <a:ln w="28575">
              <a:solidFill>
                <a:srgbClr val="FF0000"/>
              </a:solidFill>
              <a:round/>
              <a:headEnd type="none" w="med" len="med"/>
              <a:tailEnd type="stealth" w="med" len="med"/>
            </a:ln>
          </p:spPr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720AA88-92E7-4E16-8F5C-B56CEFF84ED5}"/>
                </a:ext>
              </a:extLst>
            </p:cNvPr>
            <p:cNvGrpSpPr/>
            <p:nvPr/>
          </p:nvGrpSpPr>
          <p:grpSpPr>
            <a:xfrm flipH="1" flipV="1">
              <a:off x="2055528" y="756368"/>
              <a:ext cx="135687" cy="318991"/>
              <a:chOff x="1418120" y="2991765"/>
              <a:chExt cx="266029" cy="376714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E1EDC37E-26CD-481D-BA97-1B74BEE6BED6}"/>
                  </a:ext>
                </a:extLst>
              </p:cNvPr>
              <p:cNvCxnSpPr/>
              <p:nvPr/>
            </p:nvCxnSpPr>
            <p:spPr>
              <a:xfrm>
                <a:off x="1418120" y="2995646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637BEF6-7532-4726-8542-0840337E0141}"/>
                  </a:ext>
                </a:extLst>
              </p:cNvPr>
              <p:cNvCxnSpPr/>
              <p:nvPr/>
            </p:nvCxnSpPr>
            <p:spPr>
              <a:xfrm>
                <a:off x="1431736" y="2991765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F83349A-C5D1-4787-8199-701A0FF904B2}"/>
                </a:ext>
              </a:extLst>
            </p:cNvPr>
            <p:cNvGrpSpPr/>
            <p:nvPr/>
          </p:nvGrpSpPr>
          <p:grpSpPr>
            <a:xfrm flipV="1">
              <a:off x="2245538" y="756362"/>
              <a:ext cx="135687" cy="318991"/>
              <a:chOff x="1418120" y="2991765"/>
              <a:chExt cx="266029" cy="376714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6989C95-150C-49FA-A021-877611FCC64A}"/>
                  </a:ext>
                </a:extLst>
              </p:cNvPr>
              <p:cNvCxnSpPr/>
              <p:nvPr/>
            </p:nvCxnSpPr>
            <p:spPr>
              <a:xfrm>
                <a:off x="1418120" y="2995646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14DB483-E26A-4FFE-887C-45C18594619E}"/>
                  </a:ext>
                </a:extLst>
              </p:cNvPr>
              <p:cNvCxnSpPr/>
              <p:nvPr/>
            </p:nvCxnSpPr>
            <p:spPr>
              <a:xfrm>
                <a:off x="1431736" y="2991765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Line 59">
            <a:extLst>
              <a:ext uri="{FF2B5EF4-FFF2-40B4-BE49-F238E27FC236}">
                <a16:creationId xmlns:a16="http://schemas.microsoft.com/office/drawing/2014/main" id="{3FC8334B-78CD-40EE-ACCD-5E1F4623D05D}"/>
              </a:ext>
            </a:extLst>
          </p:cNvPr>
          <p:cNvSpPr/>
          <p:nvPr/>
        </p:nvSpPr>
        <p:spPr>
          <a:xfrm rot="5400000">
            <a:off x="615814" y="4245900"/>
            <a:ext cx="1987978" cy="509292"/>
          </a:xfrm>
          <a:prstGeom prst="line">
            <a:avLst/>
          </a:prstGeom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8" name="Line 59">
            <a:extLst>
              <a:ext uri="{FF2B5EF4-FFF2-40B4-BE49-F238E27FC236}">
                <a16:creationId xmlns:a16="http://schemas.microsoft.com/office/drawing/2014/main" id="{1A569648-D2C3-4EE0-A147-5A1F44DDE4E9}"/>
              </a:ext>
            </a:extLst>
          </p:cNvPr>
          <p:cNvSpPr/>
          <p:nvPr/>
        </p:nvSpPr>
        <p:spPr>
          <a:xfrm rot="5400000">
            <a:off x="678056" y="4305581"/>
            <a:ext cx="1988900" cy="390844"/>
          </a:xfrm>
          <a:prstGeom prst="line">
            <a:avLst/>
          </a:prstGeom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9" name="Line 59">
            <a:extLst>
              <a:ext uri="{FF2B5EF4-FFF2-40B4-BE49-F238E27FC236}">
                <a16:creationId xmlns:a16="http://schemas.microsoft.com/office/drawing/2014/main" id="{5822144E-5BF7-42DF-9E69-11B82A9DB71E}"/>
              </a:ext>
            </a:extLst>
          </p:cNvPr>
          <p:cNvSpPr/>
          <p:nvPr/>
        </p:nvSpPr>
        <p:spPr>
          <a:xfrm rot="5400000">
            <a:off x="615015" y="4371673"/>
            <a:ext cx="1988889" cy="258643"/>
          </a:xfrm>
          <a:prstGeom prst="line">
            <a:avLst/>
          </a:prstGeom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0" name="Line 59">
            <a:extLst>
              <a:ext uri="{FF2B5EF4-FFF2-40B4-BE49-F238E27FC236}">
                <a16:creationId xmlns:a16="http://schemas.microsoft.com/office/drawing/2014/main" id="{955A285C-3664-49B8-8E69-59901D660382}"/>
              </a:ext>
            </a:extLst>
          </p:cNvPr>
          <p:cNvSpPr/>
          <p:nvPr/>
        </p:nvSpPr>
        <p:spPr>
          <a:xfrm rot="5400000">
            <a:off x="679708" y="4436375"/>
            <a:ext cx="1988900" cy="129246"/>
          </a:xfrm>
          <a:prstGeom prst="line">
            <a:avLst/>
          </a:prstGeom>
          <a:ln w="127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1" name="Line 126">
            <a:extLst>
              <a:ext uri="{FF2B5EF4-FFF2-40B4-BE49-F238E27FC236}">
                <a16:creationId xmlns:a16="http://schemas.microsoft.com/office/drawing/2014/main" id="{A14F8E9E-3989-4EF7-9709-B11C5EDE8137}"/>
              </a:ext>
            </a:extLst>
          </p:cNvPr>
          <p:cNvSpPr/>
          <p:nvPr/>
        </p:nvSpPr>
        <p:spPr>
          <a:xfrm flipH="1">
            <a:off x="1908685" y="4318685"/>
            <a:ext cx="6511" cy="210735"/>
          </a:xfrm>
          <a:prstGeom prst="line">
            <a:avLst/>
          </a:prstGeom>
          <a:ln w="28575">
            <a:solidFill>
              <a:srgbClr val="FF0000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" name="Line 126">
            <a:extLst>
              <a:ext uri="{FF2B5EF4-FFF2-40B4-BE49-F238E27FC236}">
                <a16:creationId xmlns:a16="http://schemas.microsoft.com/office/drawing/2014/main" id="{83EA6A3C-9FC3-4DDC-AAE3-B041B047C0A2}"/>
              </a:ext>
            </a:extLst>
          </p:cNvPr>
          <p:cNvSpPr/>
          <p:nvPr/>
        </p:nvSpPr>
        <p:spPr>
          <a:xfrm flipV="1">
            <a:off x="1608809" y="3474133"/>
            <a:ext cx="0" cy="216693"/>
          </a:xfrm>
          <a:prstGeom prst="line">
            <a:avLst/>
          </a:prstGeom>
          <a:ln w="28575">
            <a:solidFill>
              <a:srgbClr val="FF0000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164199E-DAD3-41B2-9AB8-59C73C6D1959}"/>
              </a:ext>
            </a:extLst>
          </p:cNvPr>
          <p:cNvSpPr txBox="1"/>
          <p:nvPr/>
        </p:nvSpPr>
        <p:spPr>
          <a:xfrm>
            <a:off x="5902718" y="3740157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Coupler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AF31ED7-E5D4-4F6B-B2A5-563464256831}"/>
              </a:ext>
            </a:extLst>
          </p:cNvPr>
          <p:cNvSpPr txBox="1"/>
          <p:nvPr/>
        </p:nvSpPr>
        <p:spPr>
          <a:xfrm>
            <a:off x="6353916" y="4197778"/>
            <a:ext cx="815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Isolator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73C404A-729E-4752-A133-3EB787272E04}"/>
              </a:ext>
            </a:extLst>
          </p:cNvPr>
          <p:cNvGrpSpPr/>
          <p:nvPr/>
        </p:nvGrpSpPr>
        <p:grpSpPr>
          <a:xfrm>
            <a:off x="6718856" y="4116450"/>
            <a:ext cx="91440" cy="91440"/>
            <a:chOff x="6517423" y="3394664"/>
            <a:chExt cx="182880" cy="18288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41C0092-7003-419C-9DD3-7E4568ADC08E}"/>
                </a:ext>
              </a:extLst>
            </p:cNvPr>
            <p:cNvSpPr/>
            <p:nvPr/>
          </p:nvSpPr>
          <p:spPr>
            <a:xfrm>
              <a:off x="6517423" y="3394664"/>
              <a:ext cx="182880" cy="1828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C82CBF-F913-4E40-9C59-A4D2F0BC62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9863" y="3398044"/>
              <a:ext cx="178593" cy="17859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661A874-D7AB-4036-BBFD-6665F91107A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521473" y="3398085"/>
              <a:ext cx="178593" cy="17859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32BE182-9D23-4BB5-9D5A-A7CBAD58D295}"/>
              </a:ext>
            </a:extLst>
          </p:cNvPr>
          <p:cNvSpPr txBox="1"/>
          <p:nvPr/>
        </p:nvSpPr>
        <p:spPr>
          <a:xfrm>
            <a:off x="5248176" y="4249046"/>
            <a:ext cx="801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Shutter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41271E1-B18A-4171-A6BF-D79B398F87E8}"/>
              </a:ext>
            </a:extLst>
          </p:cNvPr>
          <p:cNvGrpSpPr/>
          <p:nvPr/>
        </p:nvGrpSpPr>
        <p:grpSpPr>
          <a:xfrm>
            <a:off x="5588205" y="4035918"/>
            <a:ext cx="127803" cy="275991"/>
            <a:chOff x="4922897" y="3071621"/>
            <a:chExt cx="127803" cy="275991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48E0E5BB-B833-4778-9CE8-7A2126893F2E}"/>
                </a:ext>
              </a:extLst>
            </p:cNvPr>
            <p:cNvSpPr/>
            <p:nvPr/>
          </p:nvSpPr>
          <p:spPr>
            <a:xfrm>
              <a:off x="4922897" y="3071621"/>
              <a:ext cx="127803" cy="27599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E57FA8B-838B-4397-86BD-CE023889F9BB}"/>
                </a:ext>
              </a:extLst>
            </p:cNvPr>
            <p:cNvSpPr/>
            <p:nvPr/>
          </p:nvSpPr>
          <p:spPr>
            <a:xfrm rot="157437">
              <a:off x="4946918" y="3135571"/>
              <a:ext cx="91440" cy="13716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Line 59">
            <a:extLst>
              <a:ext uri="{FF2B5EF4-FFF2-40B4-BE49-F238E27FC236}">
                <a16:creationId xmlns:a16="http://schemas.microsoft.com/office/drawing/2014/main" id="{DCDCAC5C-0453-4A36-9FBE-843D29200DA6}"/>
              </a:ext>
            </a:extLst>
          </p:cNvPr>
          <p:cNvSpPr/>
          <p:nvPr/>
        </p:nvSpPr>
        <p:spPr>
          <a:xfrm rot="5400000" flipH="1" flipV="1">
            <a:off x="7557566" y="4248482"/>
            <a:ext cx="613" cy="1330424"/>
          </a:xfrm>
          <a:prstGeom prst="line">
            <a:avLst/>
          </a:prstGeom>
          <a:ln w="28575">
            <a:solidFill>
              <a:srgbClr val="FF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463E63-E7E8-403B-968D-0DAA18E60E0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864929" y="4166453"/>
            <a:ext cx="976690" cy="7010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46191E4-321C-4286-B38E-26F307E12ED4}"/>
              </a:ext>
            </a:extLst>
          </p:cNvPr>
          <p:cNvCxnSpPr>
            <a:cxnSpLocks/>
          </p:cNvCxnSpPr>
          <p:nvPr/>
        </p:nvCxnSpPr>
        <p:spPr>
          <a:xfrm>
            <a:off x="4488630" y="4188960"/>
            <a:ext cx="535423" cy="5958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4EE0544-865B-4EE6-9E47-F41325C1946B}"/>
              </a:ext>
            </a:extLst>
          </p:cNvPr>
          <p:cNvCxnSpPr>
            <a:cxnSpLocks/>
          </p:cNvCxnSpPr>
          <p:nvPr/>
        </p:nvCxnSpPr>
        <p:spPr>
          <a:xfrm>
            <a:off x="5021009" y="3047003"/>
            <a:ext cx="409" cy="1739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6874058-D262-4C17-8662-658CEFAD5CD2}"/>
              </a:ext>
            </a:extLst>
          </p:cNvPr>
          <p:cNvCxnSpPr>
            <a:cxnSpLocks/>
            <a:endCxn id="108" idx="1"/>
          </p:cNvCxnSpPr>
          <p:nvPr/>
        </p:nvCxnSpPr>
        <p:spPr>
          <a:xfrm flipH="1">
            <a:off x="1950066" y="3047003"/>
            <a:ext cx="3079134" cy="19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Line 59">
            <a:extLst>
              <a:ext uri="{FF2B5EF4-FFF2-40B4-BE49-F238E27FC236}">
                <a16:creationId xmlns:a16="http://schemas.microsoft.com/office/drawing/2014/main" id="{6042BBED-E053-441F-9397-E53380988DA1}"/>
              </a:ext>
            </a:extLst>
          </p:cNvPr>
          <p:cNvSpPr/>
          <p:nvPr/>
        </p:nvSpPr>
        <p:spPr>
          <a:xfrm rot="14054227">
            <a:off x="1843026" y="3101842"/>
            <a:ext cx="210238" cy="156156"/>
          </a:xfrm>
          <a:prstGeom prst="line">
            <a:avLst/>
          </a:prstGeom>
          <a:ln w="28575">
            <a:solidFill>
              <a:srgbClr val="FF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5E2CB78-C3C7-477C-8159-D71F5DE98A1D}"/>
              </a:ext>
            </a:extLst>
          </p:cNvPr>
          <p:cNvCxnSpPr>
            <a:cxnSpLocks/>
            <a:endCxn id="110" idx="1"/>
          </p:cNvCxnSpPr>
          <p:nvPr/>
        </p:nvCxnSpPr>
        <p:spPr>
          <a:xfrm flipH="1" flipV="1">
            <a:off x="1597597" y="1901389"/>
            <a:ext cx="8356" cy="13654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Line 59">
            <a:extLst>
              <a:ext uri="{FF2B5EF4-FFF2-40B4-BE49-F238E27FC236}">
                <a16:creationId xmlns:a16="http://schemas.microsoft.com/office/drawing/2014/main" id="{5845DD9D-E94F-41CC-AB75-BED50E10F2BA}"/>
              </a:ext>
            </a:extLst>
          </p:cNvPr>
          <p:cNvSpPr/>
          <p:nvPr/>
        </p:nvSpPr>
        <p:spPr>
          <a:xfrm rot="14054227" flipV="1">
            <a:off x="1802006" y="1502258"/>
            <a:ext cx="574939" cy="798262"/>
          </a:xfrm>
          <a:prstGeom prst="line">
            <a:avLst/>
          </a:prstGeom>
          <a:ln w="28575">
            <a:solidFill>
              <a:srgbClr val="FF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1DA5FF7-85C1-47AA-A3E0-20325C075927}"/>
              </a:ext>
            </a:extLst>
          </p:cNvPr>
          <p:cNvGrpSpPr/>
          <p:nvPr/>
        </p:nvGrpSpPr>
        <p:grpSpPr>
          <a:xfrm>
            <a:off x="7160540" y="4053642"/>
            <a:ext cx="85636" cy="225681"/>
            <a:chOff x="4905821" y="2116410"/>
            <a:chExt cx="85636" cy="225681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B9DB4F0-8D33-401D-B775-1392BE1AA017}"/>
                </a:ext>
              </a:extLst>
            </p:cNvPr>
            <p:cNvSpPr/>
            <p:nvPr/>
          </p:nvSpPr>
          <p:spPr>
            <a:xfrm>
              <a:off x="4936009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58B814C-2BB1-4418-99A6-016E76B9C591}"/>
                </a:ext>
              </a:extLst>
            </p:cNvPr>
            <p:cNvSpPr/>
            <p:nvPr/>
          </p:nvSpPr>
          <p:spPr>
            <a:xfrm>
              <a:off x="4905821" y="2118816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F91870B-67CD-471F-90F6-F0E102CFD29A}"/>
                </a:ext>
              </a:extLst>
            </p:cNvPr>
            <p:cNvSpPr/>
            <p:nvPr/>
          </p:nvSpPr>
          <p:spPr>
            <a:xfrm>
              <a:off x="4963904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8FB1C63D-1284-486A-BC73-3FAC9FAA7A59}"/>
              </a:ext>
            </a:extLst>
          </p:cNvPr>
          <p:cNvSpPr txBox="1"/>
          <p:nvPr/>
        </p:nvSpPr>
        <p:spPr>
          <a:xfrm>
            <a:off x="7282956" y="3529003"/>
            <a:ext cx="94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[2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</a:rPr>
              <a:t>μ</a:t>
            </a:r>
            <a:r>
              <a:rPr lang="en-US" dirty="0">
                <a:solidFill>
                  <a:srgbClr val="C00000"/>
                </a:solidFill>
              </a:rPr>
              <a:t>J]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[140 ps]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A0AC9AD-0CEA-4C1F-B41B-C8E0473B3A93}"/>
              </a:ext>
            </a:extLst>
          </p:cNvPr>
          <p:cNvGrpSpPr/>
          <p:nvPr/>
        </p:nvGrpSpPr>
        <p:grpSpPr>
          <a:xfrm rot="19277338">
            <a:off x="7265667" y="4434161"/>
            <a:ext cx="85636" cy="225681"/>
            <a:chOff x="4905821" y="2116410"/>
            <a:chExt cx="85636" cy="225681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61047DB-1D50-4D4F-BECA-B28128565A42}"/>
                </a:ext>
              </a:extLst>
            </p:cNvPr>
            <p:cNvSpPr/>
            <p:nvPr/>
          </p:nvSpPr>
          <p:spPr>
            <a:xfrm>
              <a:off x="4936009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6D00D00-C982-49B3-81DD-6B5D4C364C0E}"/>
                </a:ext>
              </a:extLst>
            </p:cNvPr>
            <p:cNvSpPr/>
            <p:nvPr/>
          </p:nvSpPr>
          <p:spPr>
            <a:xfrm>
              <a:off x="4905821" y="2118816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2C0FA00-1C57-48C3-B5A5-EE08B9BA3BDB}"/>
                </a:ext>
              </a:extLst>
            </p:cNvPr>
            <p:cNvSpPr/>
            <p:nvPr/>
          </p:nvSpPr>
          <p:spPr>
            <a:xfrm>
              <a:off x="4963904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A905166-2525-4EB8-A7FA-9DF4DA71227F}"/>
              </a:ext>
            </a:extLst>
          </p:cNvPr>
          <p:cNvGrpSpPr/>
          <p:nvPr/>
        </p:nvGrpSpPr>
        <p:grpSpPr>
          <a:xfrm>
            <a:off x="7558102" y="4802040"/>
            <a:ext cx="85636" cy="225681"/>
            <a:chOff x="4905821" y="2116410"/>
            <a:chExt cx="85636" cy="225681"/>
          </a:xfrm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68D3908-9B0D-4364-9113-3FAA8167443D}"/>
                </a:ext>
              </a:extLst>
            </p:cNvPr>
            <p:cNvSpPr/>
            <p:nvPr/>
          </p:nvSpPr>
          <p:spPr>
            <a:xfrm>
              <a:off x="4936009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2A35B13-4D3E-4546-9D19-12E05B5C86F7}"/>
                </a:ext>
              </a:extLst>
            </p:cNvPr>
            <p:cNvSpPr/>
            <p:nvPr/>
          </p:nvSpPr>
          <p:spPr>
            <a:xfrm>
              <a:off x="4905821" y="2118816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5DD09CF-7ADB-4EF4-86DA-86C2FC4C248C}"/>
                </a:ext>
              </a:extLst>
            </p:cNvPr>
            <p:cNvSpPr/>
            <p:nvPr/>
          </p:nvSpPr>
          <p:spPr>
            <a:xfrm>
              <a:off x="4963904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29A44AE-6824-4D42-8500-8792B86C4CE2}"/>
              </a:ext>
            </a:extLst>
          </p:cNvPr>
          <p:cNvGrpSpPr/>
          <p:nvPr/>
        </p:nvGrpSpPr>
        <p:grpSpPr>
          <a:xfrm rot="5400000">
            <a:off x="4977468" y="3681566"/>
            <a:ext cx="85636" cy="225681"/>
            <a:chOff x="4905821" y="2116410"/>
            <a:chExt cx="85636" cy="225681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EA8308F-0874-4AD9-87F7-23E7EBA90AF6}"/>
                </a:ext>
              </a:extLst>
            </p:cNvPr>
            <p:cNvSpPr/>
            <p:nvPr/>
          </p:nvSpPr>
          <p:spPr>
            <a:xfrm>
              <a:off x="4936009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A21956-4FDA-4B96-A79E-96918256FE65}"/>
                </a:ext>
              </a:extLst>
            </p:cNvPr>
            <p:cNvSpPr/>
            <p:nvPr/>
          </p:nvSpPr>
          <p:spPr>
            <a:xfrm>
              <a:off x="4905821" y="2118816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B380CEF-E25B-425B-8EC9-235CCAC8C88E}"/>
                </a:ext>
              </a:extLst>
            </p:cNvPr>
            <p:cNvSpPr/>
            <p:nvPr/>
          </p:nvSpPr>
          <p:spPr>
            <a:xfrm>
              <a:off x="4963904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02CAB4E-7899-445D-BE91-5A959F844143}"/>
              </a:ext>
            </a:extLst>
          </p:cNvPr>
          <p:cNvGrpSpPr/>
          <p:nvPr/>
        </p:nvGrpSpPr>
        <p:grpSpPr>
          <a:xfrm rot="2924398">
            <a:off x="4718990" y="4378958"/>
            <a:ext cx="85636" cy="225681"/>
            <a:chOff x="4905821" y="2116410"/>
            <a:chExt cx="85636" cy="225681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E6C6D0A-8F7C-4083-BF66-B6EF38BF6CEB}"/>
                </a:ext>
              </a:extLst>
            </p:cNvPr>
            <p:cNvSpPr/>
            <p:nvPr/>
          </p:nvSpPr>
          <p:spPr>
            <a:xfrm>
              <a:off x="4936009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426FB86-551D-40EA-970A-0CAF74DF9AAA}"/>
                </a:ext>
              </a:extLst>
            </p:cNvPr>
            <p:cNvSpPr/>
            <p:nvPr/>
          </p:nvSpPr>
          <p:spPr>
            <a:xfrm>
              <a:off x="4905821" y="2118816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C6B560C-0E6F-45A6-AD33-42B621790CFA}"/>
                </a:ext>
              </a:extLst>
            </p:cNvPr>
            <p:cNvSpPr/>
            <p:nvPr/>
          </p:nvSpPr>
          <p:spPr>
            <a:xfrm>
              <a:off x="4963904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DF3CB4F-5E42-45DF-AF06-AD410EFD2A8E}"/>
              </a:ext>
            </a:extLst>
          </p:cNvPr>
          <p:cNvGrpSpPr/>
          <p:nvPr/>
        </p:nvGrpSpPr>
        <p:grpSpPr>
          <a:xfrm>
            <a:off x="3385613" y="2934162"/>
            <a:ext cx="85636" cy="225681"/>
            <a:chOff x="4905821" y="2116410"/>
            <a:chExt cx="85636" cy="225681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69EC12F-106A-4741-B284-8642906FC658}"/>
                </a:ext>
              </a:extLst>
            </p:cNvPr>
            <p:cNvSpPr/>
            <p:nvPr/>
          </p:nvSpPr>
          <p:spPr>
            <a:xfrm>
              <a:off x="4936009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AD0D13E-F59B-4CBF-911B-7754C87862B4}"/>
                </a:ext>
              </a:extLst>
            </p:cNvPr>
            <p:cNvSpPr/>
            <p:nvPr/>
          </p:nvSpPr>
          <p:spPr>
            <a:xfrm>
              <a:off x="4905821" y="2118816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3FC3247-7C53-4260-B600-9AD88E4A5FD4}"/>
                </a:ext>
              </a:extLst>
            </p:cNvPr>
            <p:cNvSpPr/>
            <p:nvPr/>
          </p:nvSpPr>
          <p:spPr>
            <a:xfrm>
              <a:off x="4963904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5179350-4DDD-45B4-AB33-39BE62475A41}"/>
              </a:ext>
            </a:extLst>
          </p:cNvPr>
          <p:cNvGrpSpPr/>
          <p:nvPr/>
        </p:nvGrpSpPr>
        <p:grpSpPr>
          <a:xfrm rot="5400000">
            <a:off x="1561167" y="2446464"/>
            <a:ext cx="85636" cy="225681"/>
            <a:chOff x="4905821" y="2116410"/>
            <a:chExt cx="85636" cy="225681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B95455A-8AAD-4A63-A356-2DBC02850576}"/>
                </a:ext>
              </a:extLst>
            </p:cNvPr>
            <p:cNvSpPr/>
            <p:nvPr/>
          </p:nvSpPr>
          <p:spPr>
            <a:xfrm>
              <a:off x="4936009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B6FA379-BF44-4044-BFCC-0222DC141D26}"/>
                </a:ext>
              </a:extLst>
            </p:cNvPr>
            <p:cNvSpPr/>
            <p:nvPr/>
          </p:nvSpPr>
          <p:spPr>
            <a:xfrm>
              <a:off x="4905821" y="2118816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538459E-0FF8-4708-ABC2-5DD7CB4BB1E3}"/>
                </a:ext>
              </a:extLst>
            </p:cNvPr>
            <p:cNvSpPr/>
            <p:nvPr/>
          </p:nvSpPr>
          <p:spPr>
            <a:xfrm>
              <a:off x="4963904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1" name="Title 1">
            <a:extLst>
              <a:ext uri="{FF2B5EF4-FFF2-40B4-BE49-F238E27FC236}">
                <a16:creationId xmlns:a16="http://schemas.microsoft.com/office/drawing/2014/main" id="{3C6E0794-78E0-4FB1-9977-7CD2A793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78309" cy="614587"/>
          </a:xfrm>
        </p:spPr>
        <p:txBody>
          <a:bodyPr>
            <a:normAutofit fontScale="90000"/>
          </a:bodyPr>
          <a:lstStyle/>
          <a:p>
            <a:r>
              <a:rPr lang="en-US" dirty="0"/>
              <a:t>Why vacuum?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8CA821D-5373-4746-8EEE-E2C9D4687BED}"/>
              </a:ext>
            </a:extLst>
          </p:cNvPr>
          <p:cNvSpPr txBox="1"/>
          <p:nvPr/>
        </p:nvSpPr>
        <p:spPr>
          <a:xfrm>
            <a:off x="9556310" y="677819"/>
            <a:ext cx="156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chamber</a:t>
            </a:r>
          </a:p>
        </p:txBody>
      </p:sp>
      <p:sp>
        <p:nvSpPr>
          <p:cNvPr id="143" name="CustomShape 6">
            <a:extLst>
              <a:ext uri="{FF2B5EF4-FFF2-40B4-BE49-F238E27FC236}">
                <a16:creationId xmlns:a16="http://schemas.microsoft.com/office/drawing/2014/main" id="{74255FF8-CF82-422C-866B-12AE1FA0A0BB}"/>
              </a:ext>
            </a:extLst>
          </p:cNvPr>
          <p:cNvSpPr/>
          <p:nvPr/>
        </p:nvSpPr>
        <p:spPr>
          <a:xfrm rot="16200000" flipH="1">
            <a:off x="10050511" y="1549623"/>
            <a:ext cx="1047842" cy="743481"/>
          </a:xfrm>
          <a:prstGeom prst="rect">
            <a:avLst/>
          </a:prstGeom>
          <a:solidFill>
            <a:schemeClr val="bg1"/>
          </a:solidFill>
          <a:ln w="18000">
            <a:solidFill>
              <a:srgbClr val="000000"/>
            </a:solidFill>
            <a:round/>
          </a:ln>
        </p:spPr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8339CEC-D633-4A2F-8ADE-4552F6252255}"/>
              </a:ext>
            </a:extLst>
          </p:cNvPr>
          <p:cNvSpPr txBox="1"/>
          <p:nvPr/>
        </p:nvSpPr>
        <p:spPr>
          <a:xfrm rot="19072248">
            <a:off x="10056340" y="1683308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</a:rPr>
              <a:t>Vacuum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44838F8-3718-427D-ABC0-A862112780C8}"/>
              </a:ext>
            </a:extLst>
          </p:cNvPr>
          <p:cNvSpPr txBox="1"/>
          <p:nvPr/>
        </p:nvSpPr>
        <p:spPr>
          <a:xfrm rot="19314790">
            <a:off x="8775156" y="2085465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Air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A1F3F7B2-C9F7-4258-B56A-55E44F81E033}"/>
              </a:ext>
            </a:extLst>
          </p:cNvPr>
          <p:cNvCxnSpPr>
            <a:cxnSpLocks/>
          </p:cNvCxnSpPr>
          <p:nvPr/>
        </p:nvCxnSpPr>
        <p:spPr>
          <a:xfrm flipV="1">
            <a:off x="7329517" y="2070791"/>
            <a:ext cx="172322" cy="2041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CustomShape 6">
            <a:extLst>
              <a:ext uri="{FF2B5EF4-FFF2-40B4-BE49-F238E27FC236}">
                <a16:creationId xmlns:a16="http://schemas.microsoft.com/office/drawing/2014/main" id="{0D4FDEDB-608A-4CBD-9026-827F739C43EB}"/>
              </a:ext>
            </a:extLst>
          </p:cNvPr>
          <p:cNvSpPr/>
          <p:nvPr/>
        </p:nvSpPr>
        <p:spPr>
          <a:xfrm rot="16200000" flipH="1">
            <a:off x="8813770" y="632396"/>
            <a:ext cx="216717" cy="2561122"/>
          </a:xfrm>
          <a:prstGeom prst="rect">
            <a:avLst/>
          </a:prstGeom>
          <a:solidFill>
            <a:schemeClr val="bg1"/>
          </a:solidFill>
          <a:ln w="18000">
            <a:solidFill>
              <a:srgbClr val="000000"/>
            </a:solidFill>
            <a:round/>
          </a:ln>
        </p:spPr>
      </p:sp>
      <p:sp>
        <p:nvSpPr>
          <p:cNvPr id="148" name="Line 10">
            <a:extLst>
              <a:ext uri="{FF2B5EF4-FFF2-40B4-BE49-F238E27FC236}">
                <a16:creationId xmlns:a16="http://schemas.microsoft.com/office/drawing/2014/main" id="{A7376A97-C192-4EAC-811E-38A0371594E8}"/>
              </a:ext>
            </a:extLst>
          </p:cNvPr>
          <p:cNvSpPr/>
          <p:nvPr/>
        </p:nvSpPr>
        <p:spPr>
          <a:xfrm>
            <a:off x="10202690" y="1818711"/>
            <a:ext cx="0" cy="192024"/>
          </a:xfrm>
          <a:prstGeom prst="line">
            <a:avLst/>
          </a:prstGeom>
          <a:ln w="28575">
            <a:solidFill>
              <a:schemeClr val="bg1"/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B783D8F-51DE-482A-9A5F-1F3A0E597CD7}"/>
              </a:ext>
            </a:extLst>
          </p:cNvPr>
          <p:cNvSpPr txBox="1"/>
          <p:nvPr/>
        </p:nvSpPr>
        <p:spPr>
          <a:xfrm>
            <a:off x="6845167" y="2158680"/>
            <a:ext cx="108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5F172B2-56CE-4DC6-9C76-D85D5B8E7204}"/>
              </a:ext>
            </a:extLst>
          </p:cNvPr>
          <p:cNvCxnSpPr>
            <a:cxnSpLocks/>
          </p:cNvCxnSpPr>
          <p:nvPr/>
        </p:nvCxnSpPr>
        <p:spPr>
          <a:xfrm>
            <a:off x="3144545" y="1906161"/>
            <a:ext cx="7339305" cy="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Line 10">
            <a:extLst>
              <a:ext uri="{FF2B5EF4-FFF2-40B4-BE49-F238E27FC236}">
                <a16:creationId xmlns:a16="http://schemas.microsoft.com/office/drawing/2014/main" id="{89BF4AD0-7E1D-4984-B51E-86DAF4B9EB35}"/>
              </a:ext>
            </a:extLst>
          </p:cNvPr>
          <p:cNvSpPr/>
          <p:nvPr/>
        </p:nvSpPr>
        <p:spPr>
          <a:xfrm flipH="1">
            <a:off x="7601296" y="1756702"/>
            <a:ext cx="0" cy="329323"/>
          </a:xfrm>
          <a:prstGeom prst="line">
            <a:avLst/>
          </a:prstGeom>
          <a:ln w="142875">
            <a:solidFill>
              <a:srgbClr val="00B0F0"/>
            </a:solidFill>
            <a:round/>
          </a:ln>
        </p:spPr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E2232EB-4B29-4E5E-92A4-BD6D738F75D5}"/>
              </a:ext>
            </a:extLst>
          </p:cNvPr>
          <p:cNvGrpSpPr/>
          <p:nvPr/>
        </p:nvGrpSpPr>
        <p:grpSpPr>
          <a:xfrm>
            <a:off x="7208436" y="1801510"/>
            <a:ext cx="85636" cy="225681"/>
            <a:chOff x="4905821" y="2116410"/>
            <a:chExt cx="85636" cy="225681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B1F4904-92FA-44EA-ADC7-F5271A355550}"/>
                </a:ext>
              </a:extLst>
            </p:cNvPr>
            <p:cNvSpPr/>
            <p:nvPr/>
          </p:nvSpPr>
          <p:spPr>
            <a:xfrm>
              <a:off x="4936009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5CBB46C-465C-472D-A24A-140533035E53}"/>
                </a:ext>
              </a:extLst>
            </p:cNvPr>
            <p:cNvSpPr/>
            <p:nvPr/>
          </p:nvSpPr>
          <p:spPr>
            <a:xfrm>
              <a:off x="4905821" y="2118816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679E96-A35E-4CBE-80DB-E498008B09FD}"/>
                </a:ext>
              </a:extLst>
            </p:cNvPr>
            <p:cNvSpPr/>
            <p:nvPr/>
          </p:nvSpPr>
          <p:spPr>
            <a:xfrm>
              <a:off x="4963904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ACEFEB9A-7970-496D-A910-0DD3313D6095}"/>
              </a:ext>
            </a:extLst>
          </p:cNvPr>
          <p:cNvSpPr txBox="1"/>
          <p:nvPr/>
        </p:nvSpPr>
        <p:spPr>
          <a:xfrm>
            <a:off x="5150411" y="1553667"/>
            <a:ext cx="103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14 J, 2 ps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3BE5994-9265-4B95-B5CB-41DEDF2C279D}"/>
              </a:ext>
            </a:extLst>
          </p:cNvPr>
          <p:cNvSpPr txBox="1"/>
          <p:nvPr/>
        </p:nvSpPr>
        <p:spPr>
          <a:xfrm>
            <a:off x="5120068" y="65258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9900"/>
                </a:solidFill>
              </a:rPr>
              <a:t>5 TW</a:t>
            </a:r>
          </a:p>
        </p:txBody>
      </p:sp>
      <p:sp>
        <p:nvSpPr>
          <p:cNvPr id="159" name="Right Brace 158">
            <a:extLst>
              <a:ext uri="{FF2B5EF4-FFF2-40B4-BE49-F238E27FC236}">
                <a16:creationId xmlns:a16="http://schemas.microsoft.com/office/drawing/2014/main" id="{81D8E95D-DB21-4682-BD25-B659EE737F70}"/>
              </a:ext>
            </a:extLst>
          </p:cNvPr>
          <p:cNvSpPr/>
          <p:nvPr/>
        </p:nvSpPr>
        <p:spPr>
          <a:xfrm rot="16200000">
            <a:off x="5604863" y="1062829"/>
            <a:ext cx="93604" cy="858685"/>
          </a:xfrm>
          <a:prstGeom prst="rightBrace">
            <a:avLst>
              <a:gd name="adj1" fmla="val 38440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3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C83969-2BAD-4D73-A02A-2A77727C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78309" cy="614587"/>
          </a:xfrm>
        </p:spPr>
        <p:txBody>
          <a:bodyPr>
            <a:normAutofit fontScale="90000"/>
          </a:bodyPr>
          <a:lstStyle/>
          <a:p>
            <a:r>
              <a:rPr lang="en-US" dirty="0"/>
              <a:t>Vacuum transport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EDB9FC2-62A4-477E-9BD1-132E6B73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884" y="6337102"/>
            <a:ext cx="716065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8AD63B32-C87C-4172-AE19-7094B8B48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49" y="587305"/>
            <a:ext cx="5924531" cy="346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DB6E63-52FE-4A3E-AE22-DD0A1E218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44" y="587305"/>
            <a:ext cx="1207008" cy="1207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1E09DD-916A-44A2-96F1-FC7C2CB9E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779" y="579784"/>
            <a:ext cx="1207008" cy="1207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9D9E3-BF41-4507-970B-682DF720C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714" y="582290"/>
            <a:ext cx="1207008" cy="1207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16CDD3-6C85-479F-A510-6B07C5889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649" y="579784"/>
            <a:ext cx="1207008" cy="12070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68078C-617E-4520-B04D-9B6A4B19133A}"/>
              </a:ext>
            </a:extLst>
          </p:cNvPr>
          <p:cNvSpPr txBox="1"/>
          <p:nvPr/>
        </p:nvSpPr>
        <p:spPr>
          <a:xfrm>
            <a:off x="433258" y="582292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1.3 J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595A2-65B6-49CF-88D8-0BB8DB7D118D}"/>
              </a:ext>
            </a:extLst>
          </p:cNvPr>
          <p:cNvSpPr txBox="1"/>
          <p:nvPr/>
        </p:nvSpPr>
        <p:spPr>
          <a:xfrm>
            <a:off x="4128890" y="582292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8.1 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3D737A-10B0-46A4-9110-9D17CE92259B}"/>
              </a:ext>
            </a:extLst>
          </p:cNvPr>
          <p:cNvSpPr txBox="1"/>
          <p:nvPr/>
        </p:nvSpPr>
        <p:spPr>
          <a:xfrm>
            <a:off x="2902608" y="582292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4.7 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D9CFB9-E45C-4D6F-B50F-BFEB1BD1FB54}"/>
              </a:ext>
            </a:extLst>
          </p:cNvPr>
          <p:cNvSpPr txBox="1"/>
          <p:nvPr/>
        </p:nvSpPr>
        <p:spPr>
          <a:xfrm>
            <a:off x="1667987" y="582292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2.4 J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F26F87-9E8D-4D47-AA0A-7550D941B58D}"/>
              </a:ext>
            </a:extLst>
          </p:cNvPr>
          <p:cNvCxnSpPr/>
          <p:nvPr/>
        </p:nvCxnSpPr>
        <p:spPr>
          <a:xfrm rot="16200000">
            <a:off x="-317039" y="1184367"/>
            <a:ext cx="1188720" cy="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443ED4-4644-4585-BE64-CB5AC5923D05}"/>
              </a:ext>
            </a:extLst>
          </p:cNvPr>
          <p:cNvSpPr txBox="1"/>
          <p:nvPr/>
        </p:nvSpPr>
        <p:spPr>
          <a:xfrm rot="16200000">
            <a:off x="-400357" y="102992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97.5 mm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C54713-3863-4893-9914-7051A38FD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584" y="582290"/>
            <a:ext cx="61480" cy="12070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26A2A2-1595-4E97-B8B9-3F62F1579ABE}"/>
              </a:ext>
            </a:extLst>
          </p:cNvPr>
          <p:cNvSpPr txBox="1"/>
          <p:nvPr/>
        </p:nvSpPr>
        <p:spPr>
          <a:xfrm>
            <a:off x="433258" y="1848955"/>
            <a:ext cx="4998806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 1 J/cm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(design spec)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TW (2 ps):       ≤ 0.4 TW/cm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TW (100s fs) ≤ 2.0 TW/cm</a:t>
            </a:r>
            <a:r>
              <a:rPr lang="en-US" sz="2400" i="1" baseline="30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aphicFrame>
        <p:nvGraphicFramePr>
          <p:cNvPr id="21" name="Table 312">
            <a:extLst>
              <a:ext uri="{FF2B5EF4-FFF2-40B4-BE49-F238E27FC236}">
                <a16:creationId xmlns:a16="http://schemas.microsoft.com/office/drawing/2014/main" id="{4100DCDF-4DD0-42C3-B9F6-7B063F265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2199"/>
              </p:ext>
            </p:extLst>
          </p:nvPr>
        </p:nvGraphicFramePr>
        <p:xfrm>
          <a:off x="291820" y="4142968"/>
          <a:ext cx="1163429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366">
                  <a:extLst>
                    <a:ext uri="{9D8B030D-6E8A-4147-A177-3AD203B41FA5}">
                      <a16:colId xmlns:a16="http://schemas.microsoft.com/office/drawing/2014/main" val="4276964497"/>
                    </a:ext>
                  </a:extLst>
                </a:gridCol>
                <a:gridCol w="2382045">
                  <a:extLst>
                    <a:ext uri="{9D8B030D-6E8A-4147-A177-3AD203B41FA5}">
                      <a16:colId xmlns:a16="http://schemas.microsoft.com/office/drawing/2014/main" val="3403142615"/>
                    </a:ext>
                  </a:extLst>
                </a:gridCol>
                <a:gridCol w="2584441">
                  <a:extLst>
                    <a:ext uri="{9D8B030D-6E8A-4147-A177-3AD203B41FA5}">
                      <a16:colId xmlns:a16="http://schemas.microsoft.com/office/drawing/2014/main" val="1526335460"/>
                    </a:ext>
                  </a:extLst>
                </a:gridCol>
                <a:gridCol w="2584440">
                  <a:extLst>
                    <a:ext uri="{9D8B030D-6E8A-4147-A177-3AD203B41FA5}">
                      <a16:colId xmlns:a16="http://schemas.microsoft.com/office/drawing/2014/main" val="4087808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Air (12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NaCl (40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Air + NaCl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831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3.0e-19 cm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dirty="0"/>
                        <a:t>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3.0e-16 cm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dirty="0"/>
                        <a:t>/W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44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B-integral @ 5 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80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B-integral @ 25 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2495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58BF1EBC-398B-4736-B567-4A593A0175C7}"/>
              </a:ext>
            </a:extLst>
          </p:cNvPr>
          <p:cNvSpPr txBox="1"/>
          <p:nvPr/>
        </p:nvSpPr>
        <p:spPr>
          <a:xfrm>
            <a:off x="180219" y="3558193"/>
            <a:ext cx="5593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Standard requirement: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B &lt; 1  </a:t>
            </a: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51CCEF2D-9415-4601-961D-5BCABB2FC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61" y="587305"/>
            <a:ext cx="2118319" cy="16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84866F1-E77E-4142-B9B8-EEC4D2F65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0149" y="2482153"/>
            <a:ext cx="1352250" cy="15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41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1938C-7C75-450C-8EB0-00E1251E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5A870-195E-4758-853C-D3BFFE415A50}"/>
              </a:ext>
            </a:extLst>
          </p:cNvPr>
          <p:cNvSpPr txBox="1"/>
          <p:nvPr/>
        </p:nvSpPr>
        <p:spPr>
          <a:xfrm>
            <a:off x="0" y="875981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~    ~    ~    ~    ~    ~    ~    ~    ~    ~    ~    ~    ~    ~    ~    ~    ~    ~    ~    ~    ~    ~    ~    ~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~    ~    ~    ~    ~    ~    ~    ~    ~    ~    ~    ~    ~    ~    ~    ~    ~    ~    ~    ~    ~    ~    ~    ~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~    ~    ~    ~    ~    ~    ~    ~    ~    ~    ~    ~    ~    ~    ~    ~    ~    ~    ~    ~    ~    ~    ~    ~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~    ~    ~    ~    ~    ~    ~    ~    ~    ~    ~    ~    ~    ~    ~    ~    ~    ~    ~    ~    ~    ~    ~    ~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~    ~    ~    ~    ~    ~    ~    ~    ~    ~    ~    ~    ~    ~    ~    ~    ~    ~    ~    ~    ~    ~    ~    ~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~    ~    ~    ~    ~    ~    ~    ~    ~    ~    ~    ~    ~    ~    ~    ~    ~    ~    ~    ~    ~    ~    ~    ~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~   ~    ~    ~    ~    ~    ~    ~    ~    ~    ~    ~    ~    ~    ~    ~    ~    ~    ~    ~    ~    ~    ~    ~    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~    ~    ~    ~    ~    ~    ~    ~    ~    ~    ~   ~    ~    ~    ~    ~    ~    ~    ~    ~    ~    ~    ~    </a:t>
            </a: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5D8FE33F-81A6-4A46-AA7E-B5B2B4F667D6}"/>
              </a:ext>
            </a:extLst>
          </p:cNvPr>
          <p:cNvSpPr/>
          <p:nvPr/>
        </p:nvSpPr>
        <p:spPr>
          <a:xfrm rot="16200000" flipH="1">
            <a:off x="3025918" y="2004715"/>
            <a:ext cx="1259415" cy="4353394"/>
          </a:xfrm>
          <a:prstGeom prst="rect">
            <a:avLst/>
          </a:prstGeom>
          <a:solidFill>
            <a:schemeClr val="bg1"/>
          </a:solidFill>
          <a:ln w="18000">
            <a:solidFill>
              <a:srgbClr val="000000"/>
            </a:solidFill>
            <a:round/>
          </a:ln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4CC23-8842-4110-B4D9-2CDDAE0FD1D3}"/>
              </a:ext>
            </a:extLst>
          </p:cNvPr>
          <p:cNvSpPr txBox="1"/>
          <p:nvPr/>
        </p:nvSpPr>
        <p:spPr>
          <a:xfrm>
            <a:off x="3215009" y="768160"/>
            <a:ext cx="1436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Compressor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9285D3-5F10-4AAC-AF15-7683D38BF102}"/>
              </a:ext>
            </a:extLst>
          </p:cNvPr>
          <p:cNvGrpSpPr/>
          <p:nvPr/>
        </p:nvGrpSpPr>
        <p:grpSpPr>
          <a:xfrm>
            <a:off x="2048264" y="1190735"/>
            <a:ext cx="3636677" cy="617595"/>
            <a:chOff x="400038" y="457764"/>
            <a:chExt cx="3636677" cy="61759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051BCD9-AC2E-4CF8-BD95-3063D65CE4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100" y="531616"/>
              <a:ext cx="3559789" cy="1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2C9F96-85E7-4579-A687-C85F3C825921}"/>
                </a:ext>
              </a:extLst>
            </p:cNvPr>
            <p:cNvCxnSpPr>
              <a:cxnSpLocks/>
            </p:cNvCxnSpPr>
            <p:nvPr/>
          </p:nvCxnSpPr>
          <p:spPr>
            <a:xfrm>
              <a:off x="502152" y="682530"/>
              <a:ext cx="34324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0D42C8-FE4E-434C-A924-AC3143BFCD46}"/>
                </a:ext>
              </a:extLst>
            </p:cNvPr>
            <p:cNvCxnSpPr>
              <a:cxnSpLocks/>
            </p:cNvCxnSpPr>
            <p:nvPr/>
          </p:nvCxnSpPr>
          <p:spPr>
            <a:xfrm>
              <a:off x="432864" y="533210"/>
              <a:ext cx="1693535" cy="395222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CD309F-1276-4B48-BF29-69F2963D2A9A}"/>
                </a:ext>
              </a:extLst>
            </p:cNvPr>
            <p:cNvCxnSpPr>
              <a:cxnSpLocks/>
            </p:cNvCxnSpPr>
            <p:nvPr/>
          </p:nvCxnSpPr>
          <p:spPr>
            <a:xfrm>
              <a:off x="502152" y="682536"/>
              <a:ext cx="1624247" cy="245896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296D9B-6DC9-4584-A05E-0200D0A6B604}"/>
                </a:ext>
              </a:extLst>
            </p:cNvPr>
            <p:cNvGrpSpPr/>
            <p:nvPr/>
          </p:nvGrpSpPr>
          <p:grpSpPr>
            <a:xfrm>
              <a:off x="400038" y="457770"/>
              <a:ext cx="135687" cy="318991"/>
              <a:chOff x="1418120" y="2991765"/>
              <a:chExt cx="266029" cy="37671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7460DCA-15B7-4BC2-93A6-BB519E04A9A6}"/>
                  </a:ext>
                </a:extLst>
              </p:cNvPr>
              <p:cNvCxnSpPr/>
              <p:nvPr/>
            </p:nvCxnSpPr>
            <p:spPr>
              <a:xfrm>
                <a:off x="1418120" y="2995646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49CE85D-FCDA-414C-A591-3659E981E79D}"/>
                  </a:ext>
                </a:extLst>
              </p:cNvPr>
              <p:cNvCxnSpPr/>
              <p:nvPr/>
            </p:nvCxnSpPr>
            <p:spPr>
              <a:xfrm>
                <a:off x="1431736" y="2991765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018979-98E6-40E4-9653-EB3BACA6B1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0354" y="533204"/>
              <a:ext cx="1693535" cy="395222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D04B3D-5B47-44F7-8709-BAC53C169A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0354" y="682530"/>
              <a:ext cx="1624247" cy="245896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F9C66A-3694-4791-8450-FA5C438B84E7}"/>
                </a:ext>
              </a:extLst>
            </p:cNvPr>
            <p:cNvGrpSpPr/>
            <p:nvPr/>
          </p:nvGrpSpPr>
          <p:grpSpPr>
            <a:xfrm flipH="1">
              <a:off x="3901028" y="457764"/>
              <a:ext cx="135687" cy="318991"/>
              <a:chOff x="1418120" y="2991765"/>
              <a:chExt cx="266029" cy="376714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7DDD28F-3FF7-4D40-8C0B-E1955FA16FDC}"/>
                  </a:ext>
                </a:extLst>
              </p:cNvPr>
              <p:cNvCxnSpPr/>
              <p:nvPr/>
            </p:nvCxnSpPr>
            <p:spPr>
              <a:xfrm>
                <a:off x="1418120" y="2995646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2476E11-8124-4905-9033-3CB887FF1CFA}"/>
                  </a:ext>
                </a:extLst>
              </p:cNvPr>
              <p:cNvCxnSpPr/>
              <p:nvPr/>
            </p:nvCxnSpPr>
            <p:spPr>
              <a:xfrm>
                <a:off x="1431736" y="2991765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Line 126">
              <a:extLst>
                <a:ext uri="{FF2B5EF4-FFF2-40B4-BE49-F238E27FC236}">
                  <a16:creationId xmlns:a16="http://schemas.microsoft.com/office/drawing/2014/main" id="{56C8DB0B-F1A7-457B-AB4E-B038DE7C51B1}"/>
                </a:ext>
              </a:extLst>
            </p:cNvPr>
            <p:cNvSpPr/>
            <p:nvPr/>
          </p:nvSpPr>
          <p:spPr>
            <a:xfrm flipV="1">
              <a:off x="2134138" y="531616"/>
              <a:ext cx="245607" cy="0"/>
            </a:xfrm>
            <a:prstGeom prst="line">
              <a:avLst/>
            </a:prstGeom>
            <a:ln w="28575">
              <a:solidFill>
                <a:srgbClr val="FF0000"/>
              </a:solidFill>
              <a:round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126">
              <a:extLst>
                <a:ext uri="{FF2B5EF4-FFF2-40B4-BE49-F238E27FC236}">
                  <a16:creationId xmlns:a16="http://schemas.microsoft.com/office/drawing/2014/main" id="{AA26E7BC-CFD8-4DCD-B57F-C8AA945CD6E4}"/>
                </a:ext>
              </a:extLst>
            </p:cNvPr>
            <p:cNvSpPr/>
            <p:nvPr/>
          </p:nvSpPr>
          <p:spPr>
            <a:xfrm flipV="1">
              <a:off x="2124614" y="684016"/>
              <a:ext cx="245607" cy="0"/>
            </a:xfrm>
            <a:prstGeom prst="line">
              <a:avLst/>
            </a:prstGeom>
            <a:ln w="28575">
              <a:solidFill>
                <a:srgbClr val="FF0000"/>
              </a:solidFill>
              <a:round/>
              <a:headEnd type="none" w="med" len="med"/>
              <a:tailEnd type="stealth" w="med" len="med"/>
            </a:ln>
          </p:spPr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6945A8-E244-4A1B-88EA-5BA2956AA6A4}"/>
                </a:ext>
              </a:extLst>
            </p:cNvPr>
            <p:cNvGrpSpPr/>
            <p:nvPr/>
          </p:nvGrpSpPr>
          <p:grpSpPr>
            <a:xfrm flipH="1" flipV="1">
              <a:off x="2055528" y="756368"/>
              <a:ext cx="135687" cy="318991"/>
              <a:chOff x="1418120" y="2991765"/>
              <a:chExt cx="266029" cy="37671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F984392-4A4E-4363-8B64-8AA6193E0EC5}"/>
                  </a:ext>
                </a:extLst>
              </p:cNvPr>
              <p:cNvCxnSpPr/>
              <p:nvPr/>
            </p:nvCxnSpPr>
            <p:spPr>
              <a:xfrm>
                <a:off x="1418120" y="2995646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CA1AC5F-DAEA-4E17-A0FC-45C7EC525AD3}"/>
                  </a:ext>
                </a:extLst>
              </p:cNvPr>
              <p:cNvCxnSpPr/>
              <p:nvPr/>
            </p:nvCxnSpPr>
            <p:spPr>
              <a:xfrm>
                <a:off x="1431736" y="2991765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BC60FD0-7074-4C91-83AD-89419AD7320E}"/>
                </a:ext>
              </a:extLst>
            </p:cNvPr>
            <p:cNvGrpSpPr/>
            <p:nvPr/>
          </p:nvGrpSpPr>
          <p:grpSpPr>
            <a:xfrm flipV="1">
              <a:off x="2245538" y="756362"/>
              <a:ext cx="135687" cy="318991"/>
              <a:chOff x="1418120" y="2991765"/>
              <a:chExt cx="266029" cy="376714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3E04009-D66C-4C34-9B07-9DEE3268C52C}"/>
                  </a:ext>
                </a:extLst>
              </p:cNvPr>
              <p:cNvCxnSpPr/>
              <p:nvPr/>
            </p:nvCxnSpPr>
            <p:spPr>
              <a:xfrm>
                <a:off x="1418120" y="2995646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2BE1AB5-6333-43A5-8098-54877A7CBE1B}"/>
                  </a:ext>
                </a:extLst>
              </p:cNvPr>
              <p:cNvCxnSpPr/>
              <p:nvPr/>
            </p:nvCxnSpPr>
            <p:spPr>
              <a:xfrm>
                <a:off x="1431736" y="2991765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4F22A0F-4476-4F36-83EA-A8FD0E8C9C0D}"/>
              </a:ext>
            </a:extLst>
          </p:cNvPr>
          <p:cNvSpPr txBox="1"/>
          <p:nvPr/>
        </p:nvSpPr>
        <p:spPr>
          <a:xfrm>
            <a:off x="3149382" y="3551702"/>
            <a:ext cx="1436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Compressor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00394B-0499-4BA8-8A10-17499541A61B}"/>
              </a:ext>
            </a:extLst>
          </p:cNvPr>
          <p:cNvGrpSpPr/>
          <p:nvPr/>
        </p:nvGrpSpPr>
        <p:grpSpPr>
          <a:xfrm>
            <a:off x="1982637" y="3974277"/>
            <a:ext cx="3636677" cy="617595"/>
            <a:chOff x="400038" y="457764"/>
            <a:chExt cx="3636677" cy="61759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F4D828-E267-4BE9-8F15-143F15673D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100" y="531616"/>
              <a:ext cx="3559789" cy="1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660CCD8-A268-499E-8CF2-D46AC32E89F7}"/>
                </a:ext>
              </a:extLst>
            </p:cNvPr>
            <p:cNvCxnSpPr>
              <a:cxnSpLocks/>
            </p:cNvCxnSpPr>
            <p:nvPr/>
          </p:nvCxnSpPr>
          <p:spPr>
            <a:xfrm>
              <a:off x="502152" y="682530"/>
              <a:ext cx="34324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F87E969-06A2-455B-A015-09F444701A43}"/>
                </a:ext>
              </a:extLst>
            </p:cNvPr>
            <p:cNvCxnSpPr>
              <a:cxnSpLocks/>
            </p:cNvCxnSpPr>
            <p:nvPr/>
          </p:nvCxnSpPr>
          <p:spPr>
            <a:xfrm>
              <a:off x="432864" y="533210"/>
              <a:ext cx="1693535" cy="395222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B3E84AD-59C5-4BF9-A07F-1B092E778252}"/>
                </a:ext>
              </a:extLst>
            </p:cNvPr>
            <p:cNvCxnSpPr>
              <a:cxnSpLocks/>
            </p:cNvCxnSpPr>
            <p:nvPr/>
          </p:nvCxnSpPr>
          <p:spPr>
            <a:xfrm>
              <a:off x="502152" y="682536"/>
              <a:ext cx="1624247" cy="245896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74C35FD-322A-4168-9580-F0D7E2508A74}"/>
                </a:ext>
              </a:extLst>
            </p:cNvPr>
            <p:cNvGrpSpPr/>
            <p:nvPr/>
          </p:nvGrpSpPr>
          <p:grpSpPr>
            <a:xfrm>
              <a:off x="400038" y="457770"/>
              <a:ext cx="135687" cy="318991"/>
              <a:chOff x="1418120" y="2991765"/>
              <a:chExt cx="266029" cy="37671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06F2462-57A9-4EA9-9467-25148ACB9633}"/>
                  </a:ext>
                </a:extLst>
              </p:cNvPr>
              <p:cNvCxnSpPr/>
              <p:nvPr/>
            </p:nvCxnSpPr>
            <p:spPr>
              <a:xfrm>
                <a:off x="1418120" y="2995646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EF41CD3-3DF0-42FC-AE3C-CC46FCC62C6B}"/>
                  </a:ext>
                </a:extLst>
              </p:cNvPr>
              <p:cNvCxnSpPr/>
              <p:nvPr/>
            </p:nvCxnSpPr>
            <p:spPr>
              <a:xfrm>
                <a:off x="1431736" y="2991765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EE334FA-4B8A-450C-B75B-61C1C6ADFA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0354" y="533204"/>
              <a:ext cx="1693535" cy="395222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1645FC-220E-4994-80D4-FB3C84885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0354" y="682530"/>
              <a:ext cx="1624247" cy="245896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B5D5E4-E992-41E0-B9A7-C2229B4B5FD7}"/>
                </a:ext>
              </a:extLst>
            </p:cNvPr>
            <p:cNvGrpSpPr/>
            <p:nvPr/>
          </p:nvGrpSpPr>
          <p:grpSpPr>
            <a:xfrm flipH="1">
              <a:off x="3901028" y="457764"/>
              <a:ext cx="135687" cy="318991"/>
              <a:chOff x="1418120" y="2991765"/>
              <a:chExt cx="266029" cy="37671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8799257-F081-4C39-B121-13180110B93F}"/>
                  </a:ext>
                </a:extLst>
              </p:cNvPr>
              <p:cNvCxnSpPr/>
              <p:nvPr/>
            </p:nvCxnSpPr>
            <p:spPr>
              <a:xfrm>
                <a:off x="1418120" y="2995646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22A60BC-2AD3-4D10-BBDD-5D9C68AA76C1}"/>
                  </a:ext>
                </a:extLst>
              </p:cNvPr>
              <p:cNvCxnSpPr/>
              <p:nvPr/>
            </p:nvCxnSpPr>
            <p:spPr>
              <a:xfrm>
                <a:off x="1431736" y="2991765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Line 126">
              <a:extLst>
                <a:ext uri="{FF2B5EF4-FFF2-40B4-BE49-F238E27FC236}">
                  <a16:creationId xmlns:a16="http://schemas.microsoft.com/office/drawing/2014/main" id="{CD0C50ED-38EE-420F-AC47-E9E53528203E}"/>
                </a:ext>
              </a:extLst>
            </p:cNvPr>
            <p:cNvSpPr/>
            <p:nvPr/>
          </p:nvSpPr>
          <p:spPr>
            <a:xfrm flipV="1">
              <a:off x="2134138" y="531616"/>
              <a:ext cx="245607" cy="0"/>
            </a:xfrm>
            <a:prstGeom prst="line">
              <a:avLst/>
            </a:prstGeom>
            <a:ln w="28575">
              <a:solidFill>
                <a:srgbClr val="FF0000"/>
              </a:solidFill>
              <a:round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Line 126">
              <a:extLst>
                <a:ext uri="{FF2B5EF4-FFF2-40B4-BE49-F238E27FC236}">
                  <a16:creationId xmlns:a16="http://schemas.microsoft.com/office/drawing/2014/main" id="{44B051DA-2D26-4250-8B47-3B369AEB6003}"/>
                </a:ext>
              </a:extLst>
            </p:cNvPr>
            <p:cNvSpPr/>
            <p:nvPr/>
          </p:nvSpPr>
          <p:spPr>
            <a:xfrm flipV="1">
              <a:off x="2124614" y="684016"/>
              <a:ext cx="245607" cy="0"/>
            </a:xfrm>
            <a:prstGeom prst="line">
              <a:avLst/>
            </a:prstGeom>
            <a:ln w="28575">
              <a:solidFill>
                <a:srgbClr val="FF0000"/>
              </a:solidFill>
              <a:round/>
              <a:headEnd type="none" w="med" len="med"/>
              <a:tailEnd type="stealth" w="med" len="med"/>
            </a:ln>
          </p:spPr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779DA6F-FF4F-4373-BEEC-F4C7398FBF51}"/>
                </a:ext>
              </a:extLst>
            </p:cNvPr>
            <p:cNvGrpSpPr/>
            <p:nvPr/>
          </p:nvGrpSpPr>
          <p:grpSpPr>
            <a:xfrm flipH="1" flipV="1">
              <a:off x="2055528" y="756368"/>
              <a:ext cx="135687" cy="318991"/>
              <a:chOff x="1418120" y="2991765"/>
              <a:chExt cx="266029" cy="376714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4194D39-34D0-4DA7-934B-D5EA33106B39}"/>
                  </a:ext>
                </a:extLst>
              </p:cNvPr>
              <p:cNvCxnSpPr/>
              <p:nvPr/>
            </p:nvCxnSpPr>
            <p:spPr>
              <a:xfrm>
                <a:off x="1418120" y="2995646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9A3521E-04CA-4D9C-A146-A984A63028D5}"/>
                  </a:ext>
                </a:extLst>
              </p:cNvPr>
              <p:cNvCxnSpPr/>
              <p:nvPr/>
            </p:nvCxnSpPr>
            <p:spPr>
              <a:xfrm>
                <a:off x="1431736" y="2991765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D222E21-9FE5-4F93-A7D7-6DA2172287F4}"/>
                </a:ext>
              </a:extLst>
            </p:cNvPr>
            <p:cNvGrpSpPr/>
            <p:nvPr/>
          </p:nvGrpSpPr>
          <p:grpSpPr>
            <a:xfrm flipV="1">
              <a:off x="2245538" y="756362"/>
              <a:ext cx="135687" cy="318991"/>
              <a:chOff x="1418120" y="2991765"/>
              <a:chExt cx="266029" cy="376714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1098EB0-5C77-4A6C-B132-B47A6468FFF0}"/>
                  </a:ext>
                </a:extLst>
              </p:cNvPr>
              <p:cNvCxnSpPr/>
              <p:nvPr/>
            </p:nvCxnSpPr>
            <p:spPr>
              <a:xfrm>
                <a:off x="1418120" y="2995646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66BBB9C-516D-424E-BA8F-1EEF53C5BA01}"/>
                  </a:ext>
                </a:extLst>
              </p:cNvPr>
              <p:cNvCxnSpPr/>
              <p:nvPr/>
            </p:nvCxnSpPr>
            <p:spPr>
              <a:xfrm>
                <a:off x="1431736" y="2991765"/>
                <a:ext cx="252413" cy="3728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Line 59">
            <a:extLst>
              <a:ext uri="{FF2B5EF4-FFF2-40B4-BE49-F238E27FC236}">
                <a16:creationId xmlns:a16="http://schemas.microsoft.com/office/drawing/2014/main" id="{93F37EB6-7D6D-4361-ABF5-B66F15DE0611}"/>
              </a:ext>
            </a:extLst>
          </p:cNvPr>
          <p:cNvSpPr/>
          <p:nvPr/>
        </p:nvSpPr>
        <p:spPr>
          <a:xfrm rot="10800000" flipV="1">
            <a:off x="1205444" y="4468246"/>
            <a:ext cx="2286000" cy="0"/>
          </a:xfrm>
          <a:prstGeom prst="line">
            <a:avLst/>
          </a:prstGeom>
          <a:ln w="28575">
            <a:solidFill>
              <a:srgbClr val="FF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B16422-77AE-4772-98AC-2D22D274476A}"/>
              </a:ext>
            </a:extLst>
          </p:cNvPr>
          <p:cNvSpPr txBox="1"/>
          <p:nvPr/>
        </p:nvSpPr>
        <p:spPr>
          <a:xfrm>
            <a:off x="339575" y="3608898"/>
            <a:ext cx="106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NaCl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D1C1DA6-C9B1-409D-B73A-CD00393531AE}"/>
              </a:ext>
            </a:extLst>
          </p:cNvPr>
          <p:cNvCxnSpPr>
            <a:cxnSpLocks/>
          </p:cNvCxnSpPr>
          <p:nvPr/>
        </p:nvCxnSpPr>
        <p:spPr>
          <a:xfrm>
            <a:off x="1154220" y="4209078"/>
            <a:ext cx="215294" cy="133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CFF6145-8FC3-4C78-BC6F-7BEAF20C57BD}"/>
              </a:ext>
            </a:extLst>
          </p:cNvPr>
          <p:cNvSpPr txBox="1"/>
          <p:nvPr/>
        </p:nvSpPr>
        <p:spPr>
          <a:xfrm rot="19072248">
            <a:off x="1348655" y="3722103"/>
            <a:ext cx="107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Vacuum</a:t>
            </a:r>
          </a:p>
        </p:txBody>
      </p:sp>
      <p:sp>
        <p:nvSpPr>
          <p:cNvPr id="56" name="Arrow: Striped Right 55">
            <a:extLst>
              <a:ext uri="{FF2B5EF4-FFF2-40B4-BE49-F238E27FC236}">
                <a16:creationId xmlns:a16="http://schemas.microsoft.com/office/drawing/2014/main" id="{D641F9BE-0E2F-48A6-A9E7-3ABD3321A3CA}"/>
              </a:ext>
            </a:extLst>
          </p:cNvPr>
          <p:cNvSpPr/>
          <p:nvPr/>
        </p:nvSpPr>
        <p:spPr>
          <a:xfrm rot="5400000">
            <a:off x="5360608" y="2081021"/>
            <a:ext cx="943429" cy="1192945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FF14AE-E787-46C3-B33C-B0C0574E937D}"/>
              </a:ext>
            </a:extLst>
          </p:cNvPr>
          <p:cNvSpPr txBox="1"/>
          <p:nvPr/>
        </p:nvSpPr>
        <p:spPr>
          <a:xfrm>
            <a:off x="450481" y="1580127"/>
            <a:ext cx="149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ps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C67869-D2EA-48D6-BE92-8BADE6FB0D5D}"/>
              </a:ext>
            </a:extLst>
          </p:cNvPr>
          <p:cNvSpPr txBox="1"/>
          <p:nvPr/>
        </p:nvSpPr>
        <p:spPr>
          <a:xfrm>
            <a:off x="6977128" y="1197475"/>
            <a:ext cx="149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D3BBF0-F4B4-4FC4-BEFE-D70C31F93751}"/>
              </a:ext>
            </a:extLst>
          </p:cNvPr>
          <p:cNvSpPr txBox="1"/>
          <p:nvPr/>
        </p:nvSpPr>
        <p:spPr>
          <a:xfrm>
            <a:off x="235143" y="4416619"/>
            <a:ext cx="149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≥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ps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547D75-77CD-416D-9516-EAECF76ED012}"/>
              </a:ext>
            </a:extLst>
          </p:cNvPr>
          <p:cNvSpPr txBox="1"/>
          <p:nvPr/>
        </p:nvSpPr>
        <p:spPr>
          <a:xfrm>
            <a:off x="6847022" y="3885133"/>
            <a:ext cx="149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2CE551C-0FD7-4E37-B5AB-EE8DF2B5AE02}"/>
              </a:ext>
            </a:extLst>
          </p:cNvPr>
          <p:cNvSpPr txBox="1"/>
          <p:nvPr/>
        </p:nvSpPr>
        <p:spPr>
          <a:xfrm>
            <a:off x="10286480" y="433531"/>
            <a:ext cx="156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chamber</a:t>
            </a:r>
          </a:p>
        </p:txBody>
      </p:sp>
      <p:sp>
        <p:nvSpPr>
          <p:cNvPr id="62" name="CustomShape 6">
            <a:extLst>
              <a:ext uri="{FF2B5EF4-FFF2-40B4-BE49-F238E27FC236}">
                <a16:creationId xmlns:a16="http://schemas.microsoft.com/office/drawing/2014/main" id="{CE6932A9-DAA7-4C72-B68B-EF7C73211FC1}"/>
              </a:ext>
            </a:extLst>
          </p:cNvPr>
          <p:cNvSpPr/>
          <p:nvPr/>
        </p:nvSpPr>
        <p:spPr>
          <a:xfrm rot="16200000" flipH="1">
            <a:off x="10780681" y="1305335"/>
            <a:ext cx="1047842" cy="743481"/>
          </a:xfrm>
          <a:prstGeom prst="rect">
            <a:avLst/>
          </a:prstGeom>
          <a:solidFill>
            <a:schemeClr val="bg1"/>
          </a:solidFill>
          <a:ln w="18000">
            <a:solidFill>
              <a:srgbClr val="000000"/>
            </a:solidFill>
            <a:round/>
          </a:ln>
        </p:spPr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A4AC2CE-E1D3-40CC-847B-9C5ED6C789FE}"/>
              </a:ext>
            </a:extLst>
          </p:cNvPr>
          <p:cNvSpPr txBox="1"/>
          <p:nvPr/>
        </p:nvSpPr>
        <p:spPr>
          <a:xfrm rot="19072248">
            <a:off x="10786510" y="1439020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</a:rPr>
              <a:t>Vacuum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F78A260-DE58-407A-BA57-FD216E609257}"/>
              </a:ext>
            </a:extLst>
          </p:cNvPr>
          <p:cNvSpPr txBox="1"/>
          <p:nvPr/>
        </p:nvSpPr>
        <p:spPr>
          <a:xfrm rot="19314790">
            <a:off x="9505326" y="1841177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Air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1BDB313-4000-4D23-8132-F4A11B5CC0EB}"/>
              </a:ext>
            </a:extLst>
          </p:cNvPr>
          <p:cNvCxnSpPr>
            <a:cxnSpLocks/>
          </p:cNvCxnSpPr>
          <p:nvPr/>
        </p:nvCxnSpPr>
        <p:spPr>
          <a:xfrm flipV="1">
            <a:off x="8059687" y="1826503"/>
            <a:ext cx="172322" cy="2041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stomShape 6">
            <a:extLst>
              <a:ext uri="{FF2B5EF4-FFF2-40B4-BE49-F238E27FC236}">
                <a16:creationId xmlns:a16="http://schemas.microsoft.com/office/drawing/2014/main" id="{B69659D4-72C2-4116-8506-9BCBF4296AC9}"/>
              </a:ext>
            </a:extLst>
          </p:cNvPr>
          <p:cNvSpPr/>
          <p:nvPr/>
        </p:nvSpPr>
        <p:spPr>
          <a:xfrm rot="16200000" flipH="1">
            <a:off x="9543940" y="388108"/>
            <a:ext cx="216717" cy="2561122"/>
          </a:xfrm>
          <a:prstGeom prst="rect">
            <a:avLst/>
          </a:prstGeom>
          <a:solidFill>
            <a:schemeClr val="bg1"/>
          </a:solidFill>
          <a:ln w="18000">
            <a:solidFill>
              <a:srgbClr val="000000"/>
            </a:solidFill>
            <a:round/>
          </a:ln>
        </p:spPr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B5B512-D3FF-4A33-88F9-CCF11A2E429A}"/>
              </a:ext>
            </a:extLst>
          </p:cNvPr>
          <p:cNvSpPr txBox="1"/>
          <p:nvPr/>
        </p:nvSpPr>
        <p:spPr>
          <a:xfrm>
            <a:off x="10273780" y="3202131"/>
            <a:ext cx="156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chamber</a:t>
            </a:r>
          </a:p>
        </p:txBody>
      </p:sp>
      <p:sp>
        <p:nvSpPr>
          <p:cNvPr id="68" name="CustomShape 6">
            <a:extLst>
              <a:ext uri="{FF2B5EF4-FFF2-40B4-BE49-F238E27FC236}">
                <a16:creationId xmlns:a16="http://schemas.microsoft.com/office/drawing/2014/main" id="{A6325147-68BC-43D4-9EF9-5383B5CE58F9}"/>
              </a:ext>
            </a:extLst>
          </p:cNvPr>
          <p:cNvSpPr/>
          <p:nvPr/>
        </p:nvSpPr>
        <p:spPr>
          <a:xfrm rot="16200000" flipH="1">
            <a:off x="10767981" y="4048535"/>
            <a:ext cx="1047842" cy="743481"/>
          </a:xfrm>
          <a:prstGeom prst="rect">
            <a:avLst/>
          </a:prstGeom>
          <a:solidFill>
            <a:schemeClr val="bg1"/>
          </a:solidFill>
          <a:ln w="18000">
            <a:solidFill>
              <a:srgbClr val="000000"/>
            </a:solidFill>
            <a:round/>
          </a:ln>
        </p:spPr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588D916-1043-4E38-8F03-EE91147B5A66}"/>
              </a:ext>
            </a:extLst>
          </p:cNvPr>
          <p:cNvSpPr txBox="1"/>
          <p:nvPr/>
        </p:nvSpPr>
        <p:spPr>
          <a:xfrm rot="19072248">
            <a:off x="10773810" y="4182220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</a:rPr>
              <a:t>Vacuum</a:t>
            </a:r>
          </a:p>
        </p:txBody>
      </p:sp>
      <p:sp>
        <p:nvSpPr>
          <p:cNvPr id="70" name="CustomShape 6">
            <a:extLst>
              <a:ext uri="{FF2B5EF4-FFF2-40B4-BE49-F238E27FC236}">
                <a16:creationId xmlns:a16="http://schemas.microsoft.com/office/drawing/2014/main" id="{8E95706F-F7BE-41E4-AE58-EDEFA6050958}"/>
              </a:ext>
            </a:extLst>
          </p:cNvPr>
          <p:cNvSpPr/>
          <p:nvPr/>
        </p:nvSpPr>
        <p:spPr>
          <a:xfrm rot="16200000" flipH="1">
            <a:off x="8267884" y="1904420"/>
            <a:ext cx="216717" cy="5087835"/>
          </a:xfrm>
          <a:prstGeom prst="rect">
            <a:avLst/>
          </a:prstGeom>
          <a:solidFill>
            <a:schemeClr val="bg1"/>
          </a:solidFill>
          <a:ln w="18000">
            <a:solidFill>
              <a:srgbClr val="000000"/>
            </a:solidFill>
            <a:round/>
          </a:ln>
        </p:spPr>
      </p:sp>
      <p:sp>
        <p:nvSpPr>
          <p:cNvPr id="71" name="Line 10">
            <a:extLst>
              <a:ext uri="{FF2B5EF4-FFF2-40B4-BE49-F238E27FC236}">
                <a16:creationId xmlns:a16="http://schemas.microsoft.com/office/drawing/2014/main" id="{A9B092BE-AC98-4CD2-97D9-F24607FA35F6}"/>
              </a:ext>
            </a:extLst>
          </p:cNvPr>
          <p:cNvSpPr/>
          <p:nvPr/>
        </p:nvSpPr>
        <p:spPr>
          <a:xfrm>
            <a:off x="10920160" y="4352910"/>
            <a:ext cx="0" cy="192024"/>
          </a:xfrm>
          <a:prstGeom prst="line">
            <a:avLst/>
          </a:prstGeom>
          <a:ln w="28575">
            <a:solidFill>
              <a:schemeClr val="bg1"/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" name="Line 10">
            <a:extLst>
              <a:ext uri="{FF2B5EF4-FFF2-40B4-BE49-F238E27FC236}">
                <a16:creationId xmlns:a16="http://schemas.microsoft.com/office/drawing/2014/main" id="{90BA9C9C-4B3D-416E-BC00-D9C8DE745963}"/>
              </a:ext>
            </a:extLst>
          </p:cNvPr>
          <p:cNvSpPr/>
          <p:nvPr/>
        </p:nvSpPr>
        <p:spPr>
          <a:xfrm>
            <a:off x="5834728" y="4352910"/>
            <a:ext cx="0" cy="192024"/>
          </a:xfrm>
          <a:prstGeom prst="line">
            <a:avLst/>
          </a:prstGeom>
          <a:ln w="28575">
            <a:solidFill>
              <a:schemeClr val="bg1"/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21B3D62-4D2C-43DF-AE45-0BFA4A536421}"/>
              </a:ext>
            </a:extLst>
          </p:cNvPr>
          <p:cNvCxnSpPr>
            <a:cxnSpLocks/>
          </p:cNvCxnSpPr>
          <p:nvPr/>
        </p:nvCxnSpPr>
        <p:spPr>
          <a:xfrm>
            <a:off x="4027970" y="4458377"/>
            <a:ext cx="6583680" cy="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CF77DE9-3E8C-46D8-9B06-8142F155DAB4}"/>
              </a:ext>
            </a:extLst>
          </p:cNvPr>
          <p:cNvGrpSpPr/>
          <p:nvPr/>
        </p:nvGrpSpPr>
        <p:grpSpPr>
          <a:xfrm>
            <a:off x="7872979" y="4334414"/>
            <a:ext cx="85636" cy="232800"/>
            <a:chOff x="4905821" y="2116410"/>
            <a:chExt cx="85636" cy="2328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CF655AD-9CAC-444A-A269-2B7F28044E9F}"/>
                </a:ext>
              </a:extLst>
            </p:cNvPr>
            <p:cNvSpPr/>
            <p:nvPr/>
          </p:nvSpPr>
          <p:spPr>
            <a:xfrm>
              <a:off x="4936009" y="2125935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FFF907D-8A8A-49EF-B233-3825B390B8F2}"/>
                </a:ext>
              </a:extLst>
            </p:cNvPr>
            <p:cNvSpPr/>
            <p:nvPr/>
          </p:nvSpPr>
          <p:spPr>
            <a:xfrm>
              <a:off x="4905821" y="2118816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1AE1786-F7DD-4AA0-A6A7-2AD69E4E4378}"/>
                </a:ext>
              </a:extLst>
            </p:cNvPr>
            <p:cNvSpPr/>
            <p:nvPr/>
          </p:nvSpPr>
          <p:spPr>
            <a:xfrm>
              <a:off x="4963904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Line 10">
            <a:extLst>
              <a:ext uri="{FF2B5EF4-FFF2-40B4-BE49-F238E27FC236}">
                <a16:creationId xmlns:a16="http://schemas.microsoft.com/office/drawing/2014/main" id="{D09A925B-81EC-4D2D-B22C-5C4C576ED30C}"/>
              </a:ext>
            </a:extLst>
          </p:cNvPr>
          <p:cNvSpPr/>
          <p:nvPr/>
        </p:nvSpPr>
        <p:spPr>
          <a:xfrm>
            <a:off x="10932860" y="1574423"/>
            <a:ext cx="0" cy="192024"/>
          </a:xfrm>
          <a:prstGeom prst="line">
            <a:avLst/>
          </a:prstGeom>
          <a:ln w="28575">
            <a:solidFill>
              <a:schemeClr val="bg1"/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08EEC2C-2A1A-4654-88FD-62648CA935DE}"/>
              </a:ext>
            </a:extLst>
          </p:cNvPr>
          <p:cNvSpPr txBox="1"/>
          <p:nvPr/>
        </p:nvSpPr>
        <p:spPr>
          <a:xfrm>
            <a:off x="6847907" y="4648451"/>
            <a:ext cx="348481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Compressed pulse: B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 0 (vacuum)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8FA3412-EF1B-4956-A944-EFA615827012}"/>
              </a:ext>
            </a:extLst>
          </p:cNvPr>
          <p:cNvCxnSpPr>
            <a:cxnSpLocks/>
          </p:cNvCxnSpPr>
          <p:nvPr/>
        </p:nvCxnSpPr>
        <p:spPr>
          <a:xfrm>
            <a:off x="4093598" y="1674835"/>
            <a:ext cx="6206875" cy="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ine 10">
            <a:extLst>
              <a:ext uri="{FF2B5EF4-FFF2-40B4-BE49-F238E27FC236}">
                <a16:creationId xmlns:a16="http://schemas.microsoft.com/office/drawing/2014/main" id="{98E3FD69-8801-4C3D-B17A-996F3DA54A91}"/>
              </a:ext>
            </a:extLst>
          </p:cNvPr>
          <p:cNvSpPr/>
          <p:nvPr/>
        </p:nvSpPr>
        <p:spPr>
          <a:xfrm flipH="1">
            <a:off x="8331466" y="1512414"/>
            <a:ext cx="0" cy="329323"/>
          </a:xfrm>
          <a:prstGeom prst="line">
            <a:avLst/>
          </a:prstGeom>
          <a:ln w="142875">
            <a:solidFill>
              <a:srgbClr val="00B0F0"/>
            </a:solidFill>
            <a:round/>
          </a:ln>
        </p:spPr>
      </p:sp>
      <p:sp>
        <p:nvSpPr>
          <p:cNvPr id="82" name="Line 10">
            <a:extLst>
              <a:ext uri="{FF2B5EF4-FFF2-40B4-BE49-F238E27FC236}">
                <a16:creationId xmlns:a16="http://schemas.microsoft.com/office/drawing/2014/main" id="{BABD9EDB-434B-4388-BAE4-1079E9CC411B}"/>
              </a:ext>
            </a:extLst>
          </p:cNvPr>
          <p:cNvSpPr/>
          <p:nvPr/>
        </p:nvSpPr>
        <p:spPr>
          <a:xfrm flipH="1">
            <a:off x="1471983" y="4307836"/>
            <a:ext cx="0" cy="329323"/>
          </a:xfrm>
          <a:prstGeom prst="line">
            <a:avLst/>
          </a:prstGeom>
          <a:ln w="142875">
            <a:solidFill>
              <a:srgbClr val="00B0F0"/>
            </a:solidFill>
            <a:round/>
          </a:ln>
        </p:spPr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F71175B-C4D4-469A-A618-AC9C8FADC58C}"/>
              </a:ext>
            </a:extLst>
          </p:cNvPr>
          <p:cNvSpPr txBox="1"/>
          <p:nvPr/>
        </p:nvSpPr>
        <p:spPr>
          <a:xfrm>
            <a:off x="7575337" y="1914392"/>
            <a:ext cx="108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9225BB6-421B-4BAB-BE84-D71A4B3FE940}"/>
              </a:ext>
            </a:extLst>
          </p:cNvPr>
          <p:cNvGrpSpPr/>
          <p:nvPr/>
        </p:nvGrpSpPr>
        <p:grpSpPr>
          <a:xfrm>
            <a:off x="7938606" y="1557222"/>
            <a:ext cx="85636" cy="225681"/>
            <a:chOff x="4905821" y="2116410"/>
            <a:chExt cx="85636" cy="225681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798CCDD-9BCE-4B3D-AEFC-684097322BE9}"/>
                </a:ext>
              </a:extLst>
            </p:cNvPr>
            <p:cNvSpPr/>
            <p:nvPr/>
          </p:nvSpPr>
          <p:spPr>
            <a:xfrm>
              <a:off x="4936009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BD56BD5-24A2-4329-BA93-20231469DB6F}"/>
                </a:ext>
              </a:extLst>
            </p:cNvPr>
            <p:cNvSpPr/>
            <p:nvPr/>
          </p:nvSpPr>
          <p:spPr>
            <a:xfrm>
              <a:off x="4905821" y="2118816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EABD341-2707-4A76-87CF-732489BEFBED}"/>
                </a:ext>
              </a:extLst>
            </p:cNvPr>
            <p:cNvSpPr/>
            <p:nvPr/>
          </p:nvSpPr>
          <p:spPr>
            <a:xfrm>
              <a:off x="4963904" y="2116410"/>
              <a:ext cx="27553" cy="223275"/>
            </a:xfrm>
            <a:custGeom>
              <a:avLst/>
              <a:gdLst>
                <a:gd name="connsiteX0" fmla="*/ 61177 w 67042"/>
                <a:gd name="connsiteY0" fmla="*/ 0 h 447086"/>
                <a:gd name="connsiteX1" fmla="*/ 61177 w 67042"/>
                <a:gd name="connsiteY1" fmla="*/ 216747 h 447086"/>
                <a:gd name="connsiteX2" fmla="*/ 217 w 67042"/>
                <a:gd name="connsiteY2" fmla="*/ 331894 h 447086"/>
                <a:gd name="connsiteX3" fmla="*/ 40857 w 67042"/>
                <a:gd name="connsiteY3" fmla="*/ 440267 h 447086"/>
                <a:gd name="connsiteX4" fmla="*/ 40857 w 67042"/>
                <a:gd name="connsiteY4" fmla="*/ 426720 h 447086"/>
                <a:gd name="connsiteX0" fmla="*/ 61871 w 88817"/>
                <a:gd name="connsiteY0" fmla="*/ 0 h 447086"/>
                <a:gd name="connsiteX1" fmla="*/ 86729 w 88817"/>
                <a:gd name="connsiteY1" fmla="*/ 165045 h 447086"/>
                <a:gd name="connsiteX2" fmla="*/ 911 w 88817"/>
                <a:gd name="connsiteY2" fmla="*/ 331894 h 447086"/>
                <a:gd name="connsiteX3" fmla="*/ 41551 w 88817"/>
                <a:gd name="connsiteY3" fmla="*/ 440267 h 447086"/>
                <a:gd name="connsiteX4" fmla="*/ 41551 w 88817"/>
                <a:gd name="connsiteY4" fmla="*/ 426720 h 447086"/>
                <a:gd name="connsiteX0" fmla="*/ 35790 w 61466"/>
                <a:gd name="connsiteY0" fmla="*/ 0 h 448880"/>
                <a:gd name="connsiteX1" fmla="*/ 60648 w 61466"/>
                <a:gd name="connsiteY1" fmla="*/ 165045 h 448880"/>
                <a:gd name="connsiteX2" fmla="*/ 1759 w 61466"/>
                <a:gd name="connsiteY2" fmla="*/ 307564 h 448880"/>
                <a:gd name="connsiteX3" fmla="*/ 15470 w 61466"/>
                <a:gd name="connsiteY3" fmla="*/ 440267 h 448880"/>
                <a:gd name="connsiteX4" fmla="*/ 15470 w 61466"/>
                <a:gd name="connsiteY4" fmla="*/ 426720 h 448880"/>
                <a:gd name="connsiteX0" fmla="*/ 21290 w 60847"/>
                <a:gd name="connsiteY0" fmla="*/ 0 h 448880"/>
                <a:gd name="connsiteX1" fmla="*/ 60648 w 60847"/>
                <a:gd name="connsiteY1" fmla="*/ 165045 h 448880"/>
                <a:gd name="connsiteX2" fmla="*/ 1759 w 60847"/>
                <a:gd name="connsiteY2" fmla="*/ 307564 h 448880"/>
                <a:gd name="connsiteX3" fmla="*/ 15470 w 60847"/>
                <a:gd name="connsiteY3" fmla="*/ 440267 h 448880"/>
                <a:gd name="connsiteX4" fmla="*/ 15470 w 60847"/>
                <a:gd name="connsiteY4" fmla="*/ 426720 h 448880"/>
                <a:gd name="connsiteX0" fmla="*/ 21290 w 60847"/>
                <a:gd name="connsiteY0" fmla="*/ 0 h 442954"/>
                <a:gd name="connsiteX1" fmla="*/ 60648 w 60847"/>
                <a:gd name="connsiteY1" fmla="*/ 165045 h 442954"/>
                <a:gd name="connsiteX2" fmla="*/ 1759 w 60847"/>
                <a:gd name="connsiteY2" fmla="*/ 307564 h 442954"/>
                <a:gd name="connsiteX3" fmla="*/ 15470 w 60847"/>
                <a:gd name="connsiteY3" fmla="*/ 440267 h 442954"/>
                <a:gd name="connsiteX4" fmla="*/ 15470 w 60847"/>
                <a:gd name="connsiteY4" fmla="*/ 393265 h 442954"/>
                <a:gd name="connsiteX0" fmla="*/ 21290 w 60847"/>
                <a:gd name="connsiteY0" fmla="*/ 0 h 440267"/>
                <a:gd name="connsiteX1" fmla="*/ 60648 w 60847"/>
                <a:gd name="connsiteY1" fmla="*/ 165045 h 440267"/>
                <a:gd name="connsiteX2" fmla="*/ 1759 w 60847"/>
                <a:gd name="connsiteY2" fmla="*/ 307564 h 440267"/>
                <a:gd name="connsiteX3" fmla="*/ 15470 w 60847"/>
                <a:gd name="connsiteY3" fmla="*/ 440267 h 440267"/>
                <a:gd name="connsiteX0" fmla="*/ 20474 w 60031"/>
                <a:gd name="connsiteY0" fmla="*/ 0 h 397690"/>
                <a:gd name="connsiteX1" fmla="*/ 59832 w 60031"/>
                <a:gd name="connsiteY1" fmla="*/ 165045 h 397690"/>
                <a:gd name="connsiteX2" fmla="*/ 943 w 60031"/>
                <a:gd name="connsiteY2" fmla="*/ 307564 h 397690"/>
                <a:gd name="connsiteX3" fmla="*/ 22940 w 60031"/>
                <a:gd name="connsiteY3" fmla="*/ 397690 h 397690"/>
                <a:gd name="connsiteX0" fmla="*/ 19923 w 59480"/>
                <a:gd name="connsiteY0" fmla="*/ 0 h 473723"/>
                <a:gd name="connsiteX1" fmla="*/ 59281 w 59480"/>
                <a:gd name="connsiteY1" fmla="*/ 165045 h 473723"/>
                <a:gd name="connsiteX2" fmla="*/ 392 w 59480"/>
                <a:gd name="connsiteY2" fmla="*/ 307564 h 473723"/>
                <a:gd name="connsiteX3" fmla="*/ 32746 w 59480"/>
                <a:gd name="connsiteY3" fmla="*/ 473723 h 473723"/>
                <a:gd name="connsiteX0" fmla="*/ 19923 w 59480"/>
                <a:gd name="connsiteY0" fmla="*/ 0 h 412897"/>
                <a:gd name="connsiteX1" fmla="*/ 59281 w 59480"/>
                <a:gd name="connsiteY1" fmla="*/ 165045 h 412897"/>
                <a:gd name="connsiteX2" fmla="*/ 392 w 59480"/>
                <a:gd name="connsiteY2" fmla="*/ 307564 h 412897"/>
                <a:gd name="connsiteX3" fmla="*/ 32746 w 59480"/>
                <a:gd name="connsiteY3" fmla="*/ 412897 h 412897"/>
                <a:gd name="connsiteX0" fmla="*/ 19923 w 59480"/>
                <a:gd name="connsiteY0" fmla="*/ 0 h 513259"/>
                <a:gd name="connsiteX1" fmla="*/ 59281 w 59480"/>
                <a:gd name="connsiteY1" fmla="*/ 165045 h 513259"/>
                <a:gd name="connsiteX2" fmla="*/ 392 w 59480"/>
                <a:gd name="connsiteY2" fmla="*/ 307564 h 513259"/>
                <a:gd name="connsiteX3" fmla="*/ 32746 w 59480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07564 h 513259"/>
                <a:gd name="connsiteX3" fmla="*/ 32691 w 59425"/>
                <a:gd name="connsiteY3" fmla="*/ 513259 h 513259"/>
                <a:gd name="connsiteX0" fmla="*/ 19868 w 59425"/>
                <a:gd name="connsiteY0" fmla="*/ 0 h 513259"/>
                <a:gd name="connsiteX1" fmla="*/ 59226 w 59425"/>
                <a:gd name="connsiteY1" fmla="*/ 165045 h 513259"/>
                <a:gd name="connsiteX2" fmla="*/ 337 w 59425"/>
                <a:gd name="connsiteY2" fmla="*/ 334937 h 513259"/>
                <a:gd name="connsiteX3" fmla="*/ 32691 w 59425"/>
                <a:gd name="connsiteY3" fmla="*/ 513259 h 513259"/>
                <a:gd name="connsiteX0" fmla="*/ 19712 w 59269"/>
                <a:gd name="connsiteY0" fmla="*/ 0 h 513259"/>
                <a:gd name="connsiteX1" fmla="*/ 59070 w 59269"/>
                <a:gd name="connsiteY1" fmla="*/ 165045 h 513259"/>
                <a:gd name="connsiteX2" fmla="*/ 181 w 59269"/>
                <a:gd name="connsiteY2" fmla="*/ 334937 h 513259"/>
                <a:gd name="connsiteX3" fmla="*/ 32535 w 59269"/>
                <a:gd name="connsiteY3" fmla="*/ 513259 h 513259"/>
                <a:gd name="connsiteX0" fmla="*/ 19736 w 53115"/>
                <a:gd name="connsiteY0" fmla="*/ 0 h 513259"/>
                <a:gd name="connsiteX1" fmla="*/ 52879 w 53115"/>
                <a:gd name="connsiteY1" fmla="*/ 158962 h 513259"/>
                <a:gd name="connsiteX2" fmla="*/ 205 w 53115"/>
                <a:gd name="connsiteY2" fmla="*/ 334937 h 513259"/>
                <a:gd name="connsiteX3" fmla="*/ 32559 w 53115"/>
                <a:gd name="connsiteY3" fmla="*/ 513259 h 513259"/>
                <a:gd name="connsiteX0" fmla="*/ 19736 w 32833"/>
                <a:gd name="connsiteY0" fmla="*/ 0 h 513259"/>
                <a:gd name="connsiteX1" fmla="*/ 205 w 32833"/>
                <a:gd name="connsiteY1" fmla="*/ 334937 h 513259"/>
                <a:gd name="connsiteX2" fmla="*/ 32559 w 32833"/>
                <a:gd name="connsiteY2" fmla="*/ 513259 h 513259"/>
                <a:gd name="connsiteX0" fmla="*/ 0 w 12823"/>
                <a:gd name="connsiteY0" fmla="*/ 0 h 513259"/>
                <a:gd name="connsiteX1" fmla="*/ 12823 w 12823"/>
                <a:gd name="connsiteY1" fmla="*/ 513259 h 513259"/>
                <a:gd name="connsiteX0" fmla="*/ 45177 w 45177"/>
                <a:gd name="connsiteY0" fmla="*/ 0 h 367277"/>
                <a:gd name="connsiteX1" fmla="*/ 0 w 45177"/>
                <a:gd name="connsiteY1" fmla="*/ 367277 h 367277"/>
                <a:gd name="connsiteX0" fmla="*/ 59676 w 59676"/>
                <a:gd name="connsiteY0" fmla="*/ 0 h 364236"/>
                <a:gd name="connsiteX1" fmla="*/ 0 w 59676"/>
                <a:gd name="connsiteY1" fmla="*/ 364236 h 364236"/>
                <a:gd name="connsiteX0" fmla="*/ 59676 w 60057"/>
                <a:gd name="connsiteY0" fmla="*/ 0 h 364236"/>
                <a:gd name="connsiteX1" fmla="*/ 0 w 60057"/>
                <a:gd name="connsiteY1" fmla="*/ 364236 h 364236"/>
                <a:gd name="connsiteX0" fmla="*/ 59676 w 59961"/>
                <a:gd name="connsiteY0" fmla="*/ 0 h 364236"/>
                <a:gd name="connsiteX1" fmla="*/ 0 w 59961"/>
                <a:gd name="connsiteY1" fmla="*/ 364236 h 364236"/>
                <a:gd name="connsiteX0" fmla="*/ 45176 w 45544"/>
                <a:gd name="connsiteY0" fmla="*/ 0 h 294286"/>
                <a:gd name="connsiteX1" fmla="*/ 0 w 45544"/>
                <a:gd name="connsiteY1" fmla="*/ 294286 h 294286"/>
                <a:gd name="connsiteX0" fmla="*/ 45176 w 48366"/>
                <a:gd name="connsiteY0" fmla="*/ 0 h 294286"/>
                <a:gd name="connsiteX1" fmla="*/ 0 w 48366"/>
                <a:gd name="connsiteY1" fmla="*/ 294286 h 294286"/>
                <a:gd name="connsiteX0" fmla="*/ 45677 w 48477"/>
                <a:gd name="connsiteY0" fmla="*/ 0 h 294286"/>
                <a:gd name="connsiteX1" fmla="*/ 501 w 48477"/>
                <a:gd name="connsiteY1" fmla="*/ 294286 h 294286"/>
                <a:gd name="connsiteX0" fmla="*/ 31300 w 34712"/>
                <a:gd name="connsiteY0" fmla="*/ 0 h 288204"/>
                <a:gd name="connsiteX1" fmla="*/ 624 w 34712"/>
                <a:gd name="connsiteY1" fmla="*/ 288204 h 288204"/>
                <a:gd name="connsiteX0" fmla="*/ 35497 w 38249"/>
                <a:gd name="connsiteY0" fmla="*/ 0 h 288204"/>
                <a:gd name="connsiteX1" fmla="*/ 4821 w 38249"/>
                <a:gd name="connsiteY1" fmla="*/ 288204 h 288204"/>
                <a:gd name="connsiteX0" fmla="*/ 35093 w 40241"/>
                <a:gd name="connsiteY0" fmla="*/ 0 h 288204"/>
                <a:gd name="connsiteX1" fmla="*/ 4417 w 40241"/>
                <a:gd name="connsiteY1" fmla="*/ 288204 h 288204"/>
                <a:gd name="connsiteX0" fmla="*/ 17555 w 23968"/>
                <a:gd name="connsiteY0" fmla="*/ 0 h 285162"/>
                <a:gd name="connsiteX1" fmla="*/ 5522 w 23968"/>
                <a:gd name="connsiteY1" fmla="*/ 285162 h 2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68" h="285162">
                  <a:moveTo>
                    <a:pt x="17555" y="0"/>
                  </a:moveTo>
                  <a:cubicBezTo>
                    <a:pt x="43235" y="139659"/>
                    <a:pt x="-18086" y="163750"/>
                    <a:pt x="5522" y="2851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6C47D6C7-DDF6-45CB-8D87-C105B1FFD0BD}"/>
              </a:ext>
            </a:extLst>
          </p:cNvPr>
          <p:cNvSpPr txBox="1"/>
          <p:nvPr/>
        </p:nvSpPr>
        <p:spPr>
          <a:xfrm>
            <a:off x="70170" y="4939839"/>
            <a:ext cx="323818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Stretched pulse: B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1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CPA design)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9" name="Line 59">
            <a:extLst>
              <a:ext uri="{FF2B5EF4-FFF2-40B4-BE49-F238E27FC236}">
                <a16:creationId xmlns:a16="http://schemas.microsoft.com/office/drawing/2014/main" id="{6A930E8B-8E26-41B5-97AD-DDDF024E673F}"/>
              </a:ext>
            </a:extLst>
          </p:cNvPr>
          <p:cNvSpPr/>
          <p:nvPr/>
        </p:nvSpPr>
        <p:spPr>
          <a:xfrm rot="10800000" flipV="1">
            <a:off x="1236887" y="1667612"/>
            <a:ext cx="2286000" cy="0"/>
          </a:xfrm>
          <a:prstGeom prst="line">
            <a:avLst/>
          </a:prstGeom>
          <a:ln w="28575">
            <a:solidFill>
              <a:srgbClr val="FF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B2607FCB-3692-4877-B026-D028E0D0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78309" cy="614587"/>
          </a:xfrm>
        </p:spPr>
        <p:txBody>
          <a:bodyPr>
            <a:normAutofit fontScale="90000"/>
          </a:bodyPr>
          <a:lstStyle/>
          <a:p>
            <a:r>
              <a:rPr lang="en-US" dirty="0"/>
              <a:t>Vacuum transport</a:t>
            </a:r>
          </a:p>
        </p:txBody>
      </p:sp>
    </p:spTree>
    <p:extLst>
      <p:ext uri="{BB962C8B-B14F-4D97-AF65-F5344CB8AC3E}">
        <p14:creationId xmlns:p14="http://schemas.microsoft.com/office/powerpoint/2010/main" val="173363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1938C-7C75-450C-8EB0-00E1251E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B2607FCB-3692-4877-B026-D028E0D0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78309" cy="614587"/>
          </a:xfrm>
        </p:spPr>
        <p:txBody>
          <a:bodyPr>
            <a:normAutofit fontScale="90000"/>
          </a:bodyPr>
          <a:lstStyle/>
          <a:p>
            <a:r>
              <a:rPr lang="en-US" dirty="0"/>
              <a:t>LWIR laser infrastructure after upgrade</a:t>
            </a:r>
          </a:p>
        </p:txBody>
      </p:sp>
      <p:pic>
        <p:nvPicPr>
          <p:cNvPr id="91" name="Content Placeholder 5">
            <a:extLst>
              <a:ext uri="{FF2B5EF4-FFF2-40B4-BE49-F238E27FC236}">
                <a16:creationId xmlns:a16="http://schemas.microsoft.com/office/drawing/2014/main" id="{F70C770B-2EBE-46D0-9F13-5826A0C8D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9290"/>
            <a:ext cx="7878672" cy="629870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417F327-3B58-4510-9459-E7642747A71F}"/>
              </a:ext>
            </a:extLst>
          </p:cNvPr>
          <p:cNvSpPr txBox="1"/>
          <p:nvPr/>
        </p:nvSpPr>
        <p:spPr>
          <a:xfrm rot="19930274">
            <a:off x="3707104" y="3802344"/>
            <a:ext cx="150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Seed Laser Table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1957612-CDA0-4E90-9E26-08AFCD67BB3A}"/>
              </a:ext>
            </a:extLst>
          </p:cNvPr>
          <p:cNvSpPr txBox="1"/>
          <p:nvPr/>
        </p:nvSpPr>
        <p:spPr>
          <a:xfrm>
            <a:off x="2861083" y="5898410"/>
            <a:ext cx="1039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Final amplifier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824D569-4193-42BA-A9FF-24F94E9769A5}"/>
              </a:ext>
            </a:extLst>
          </p:cNvPr>
          <p:cNvCxnSpPr>
            <a:cxnSpLocks/>
            <a:stCxn id="95" idx="1"/>
          </p:cNvCxnSpPr>
          <p:nvPr/>
        </p:nvCxnSpPr>
        <p:spPr>
          <a:xfrm flipH="1" flipV="1">
            <a:off x="2191021" y="5676008"/>
            <a:ext cx="670062" cy="5147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4D9DE122-9678-43A3-A4F3-EACBED6653DB}"/>
              </a:ext>
            </a:extLst>
          </p:cNvPr>
          <p:cNvSpPr txBox="1"/>
          <p:nvPr/>
        </p:nvSpPr>
        <p:spPr>
          <a:xfrm rot="19958141">
            <a:off x="1944635" y="3151486"/>
            <a:ext cx="1557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Shielding wall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D882188-D77A-438B-AE78-38B0C0DBF14F}"/>
              </a:ext>
            </a:extLst>
          </p:cNvPr>
          <p:cNvSpPr txBox="1"/>
          <p:nvPr/>
        </p:nvSpPr>
        <p:spPr>
          <a:xfrm>
            <a:off x="624402" y="2241843"/>
            <a:ext cx="235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Experimental Hall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7850E68-9C43-489C-B406-3F080791C03A}"/>
              </a:ext>
            </a:extLst>
          </p:cNvPr>
          <p:cNvSpPr txBox="1"/>
          <p:nvPr/>
        </p:nvSpPr>
        <p:spPr>
          <a:xfrm>
            <a:off x="4403933" y="5981997"/>
            <a:ext cx="169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CO2 Room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4BB244-3C95-4318-AA4A-F4363289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187" y="0"/>
            <a:ext cx="2526594" cy="404445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A33360B-A757-47EF-8E15-70F253DAA70A}"/>
              </a:ext>
            </a:extLst>
          </p:cNvPr>
          <p:cNvSpPr txBox="1"/>
          <p:nvPr/>
        </p:nvSpPr>
        <p:spPr>
          <a:xfrm>
            <a:off x="10151597" y="-62039"/>
            <a:ext cx="227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Flexible polarization rotator (FPR)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F361B9A-F0CA-4C8D-A913-825FBB516560}"/>
              </a:ext>
            </a:extLst>
          </p:cNvPr>
          <p:cNvSpPr txBox="1"/>
          <p:nvPr/>
        </p:nvSpPr>
        <p:spPr>
          <a:xfrm>
            <a:off x="200286" y="3206760"/>
            <a:ext cx="1557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Compressor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F021A55-0CD9-4F14-8DB2-32B45574A401}"/>
              </a:ext>
            </a:extLst>
          </p:cNvPr>
          <p:cNvCxnSpPr>
            <a:cxnSpLocks/>
          </p:cNvCxnSpPr>
          <p:nvPr/>
        </p:nvCxnSpPr>
        <p:spPr>
          <a:xfrm>
            <a:off x="739719" y="3632200"/>
            <a:ext cx="300710" cy="111366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8917393F-D1D3-4886-9034-D6B42DA3CDA8}"/>
              </a:ext>
            </a:extLst>
          </p:cNvPr>
          <p:cNvSpPr txBox="1"/>
          <p:nvPr/>
        </p:nvSpPr>
        <p:spPr>
          <a:xfrm>
            <a:off x="6887226" y="2779833"/>
            <a:ext cx="169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FEL Room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44E10F5-6F0E-4446-8121-A31EE41CFBF3}"/>
              </a:ext>
            </a:extLst>
          </p:cNvPr>
          <p:cNvGrpSpPr/>
          <p:nvPr/>
        </p:nvGrpSpPr>
        <p:grpSpPr>
          <a:xfrm>
            <a:off x="6016179" y="3632383"/>
            <a:ext cx="3820010" cy="3532252"/>
            <a:chOff x="3655231" y="354178"/>
            <a:chExt cx="3820010" cy="3532252"/>
          </a:xfrm>
        </p:grpSpPr>
        <p:pic>
          <p:nvPicPr>
            <p:cNvPr id="113" name="Picture 112" descr="image001">
              <a:extLst>
                <a:ext uri="{FF2B5EF4-FFF2-40B4-BE49-F238E27FC236}">
                  <a16:creationId xmlns:a16="http://schemas.microsoft.com/office/drawing/2014/main" id="{0BDE00BE-D5DC-4A82-84E8-93C15F3B9D5E}"/>
                </a:ext>
              </a:extLst>
            </p:cNvPr>
            <p:cNvPicPr/>
            <p:nvPr/>
          </p:nvPicPr>
          <p:blipFill rotWithShape="1">
            <a:blip r:embed="rId4">
              <a:clrChange>
                <a:clrFrom>
                  <a:srgbClr val="E8EAED"/>
                </a:clrFrom>
                <a:clrTo>
                  <a:srgbClr val="E8EA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99" b="12358"/>
            <a:stretch/>
          </p:blipFill>
          <p:spPr bwMode="auto">
            <a:xfrm rot="19947384">
              <a:off x="3655231" y="354178"/>
              <a:ext cx="3820010" cy="3532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Arrow: Left 113">
              <a:extLst>
                <a:ext uri="{FF2B5EF4-FFF2-40B4-BE49-F238E27FC236}">
                  <a16:creationId xmlns:a16="http://schemas.microsoft.com/office/drawing/2014/main" id="{8D403EFC-AC38-46E7-B399-A3775B3BB5D3}"/>
                </a:ext>
              </a:extLst>
            </p:cNvPr>
            <p:cNvSpPr/>
            <p:nvPr/>
          </p:nvSpPr>
          <p:spPr>
            <a:xfrm rot="19021317">
              <a:off x="4466702" y="845214"/>
              <a:ext cx="427172" cy="265683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Arrow: Left 114">
              <a:extLst>
                <a:ext uri="{FF2B5EF4-FFF2-40B4-BE49-F238E27FC236}">
                  <a16:creationId xmlns:a16="http://schemas.microsoft.com/office/drawing/2014/main" id="{1D7A4C4A-42E9-4CB4-928F-E8CC01583C0E}"/>
                </a:ext>
              </a:extLst>
            </p:cNvPr>
            <p:cNvSpPr/>
            <p:nvPr/>
          </p:nvSpPr>
          <p:spPr>
            <a:xfrm rot="7594484">
              <a:off x="6982500" y="1068028"/>
              <a:ext cx="427172" cy="265683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7B2508B-9544-461A-8C7E-23E076549E81}"/>
                </a:ext>
              </a:extLst>
            </p:cNvPr>
            <p:cNvSpPr txBox="1"/>
            <p:nvPr/>
          </p:nvSpPr>
          <p:spPr>
            <a:xfrm rot="19211044">
              <a:off x="4204572" y="368654"/>
              <a:ext cx="1089285" cy="43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7" name="Arrow: Bent 116">
              <a:extLst>
                <a:ext uri="{FF2B5EF4-FFF2-40B4-BE49-F238E27FC236}">
                  <a16:creationId xmlns:a16="http://schemas.microsoft.com/office/drawing/2014/main" id="{4A3BD83F-BDC8-4A16-9AC9-05C50D97A379}"/>
                </a:ext>
              </a:extLst>
            </p:cNvPr>
            <p:cNvSpPr/>
            <p:nvPr/>
          </p:nvSpPr>
          <p:spPr>
            <a:xfrm rot="10735748">
              <a:off x="5844048" y="1611575"/>
              <a:ext cx="277223" cy="280381"/>
            </a:xfrm>
            <a:prstGeom prst="bentArrow">
              <a:avLst>
                <a:gd name="adj1" fmla="val 13443"/>
                <a:gd name="adj2" fmla="val 25000"/>
                <a:gd name="adj3" fmla="val 25000"/>
                <a:gd name="adj4" fmla="val 4375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7E44C7E-E8F7-448A-94B5-F311B6097D05}"/>
                </a:ext>
              </a:extLst>
            </p:cNvPr>
            <p:cNvSpPr txBox="1"/>
            <p:nvPr/>
          </p:nvSpPr>
          <p:spPr>
            <a:xfrm rot="19947384">
              <a:off x="5743397" y="1161503"/>
              <a:ext cx="1089285" cy="43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YAG</a:t>
              </a:r>
              <a:endParaRPr lang="en-US" baseline="-25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92" name="Slide Number Placeholder 2">
            <a:extLst>
              <a:ext uri="{FF2B5EF4-FFF2-40B4-BE49-F238E27FC236}">
                <a16:creationId xmlns:a16="http://schemas.microsoft.com/office/drawing/2014/main" id="{0BECEB1E-3913-4048-B520-453630503070}"/>
              </a:ext>
            </a:extLst>
          </p:cNvPr>
          <p:cNvSpPr txBox="1">
            <a:spLocks/>
          </p:cNvSpPr>
          <p:nvPr/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5ABC600-C7D3-4501-86E1-95AF2BA2B1F2}"/>
              </a:ext>
            </a:extLst>
          </p:cNvPr>
          <p:cNvSpPr txBox="1"/>
          <p:nvPr/>
        </p:nvSpPr>
        <p:spPr>
          <a:xfrm rot="1385233">
            <a:off x="6379595" y="5974372"/>
            <a:ext cx="227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Plasma shutter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3CEF412-A42F-42C8-B48E-090CC65CD7F3}"/>
              </a:ext>
            </a:extLst>
          </p:cNvPr>
          <p:cNvCxnSpPr>
            <a:cxnSpLocks/>
          </p:cNvCxnSpPr>
          <p:nvPr/>
        </p:nvCxnSpPr>
        <p:spPr>
          <a:xfrm flipH="1" flipV="1">
            <a:off x="6706205" y="2658480"/>
            <a:ext cx="748695" cy="157671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3F0A9C2-235C-4B98-9713-E6D9A4E8F447}"/>
              </a:ext>
            </a:extLst>
          </p:cNvPr>
          <p:cNvCxnSpPr>
            <a:cxnSpLocks/>
          </p:cNvCxnSpPr>
          <p:nvPr/>
        </p:nvCxnSpPr>
        <p:spPr>
          <a:xfrm flipH="1">
            <a:off x="5623582" y="929878"/>
            <a:ext cx="4219357" cy="179845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1A70E75-4AE2-4B1A-A4F0-B47A9EE10F03}"/>
              </a:ext>
            </a:extLst>
          </p:cNvPr>
          <p:cNvCxnSpPr>
            <a:cxnSpLocks/>
          </p:cNvCxnSpPr>
          <p:nvPr/>
        </p:nvCxnSpPr>
        <p:spPr>
          <a:xfrm>
            <a:off x="3187007" y="1471373"/>
            <a:ext cx="1311266" cy="17044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B94F105B-4DC8-4710-94CE-235E6C24574B}"/>
              </a:ext>
            </a:extLst>
          </p:cNvPr>
          <p:cNvSpPr txBox="1"/>
          <p:nvPr/>
        </p:nvSpPr>
        <p:spPr>
          <a:xfrm>
            <a:off x="2300667" y="673408"/>
            <a:ext cx="219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Nonlinear pulse compressor</a:t>
            </a:r>
          </a:p>
          <a:p>
            <a:r>
              <a:rPr lang="en-US" sz="1600" dirty="0"/>
              <a:t>Test chamber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0798178-3478-477A-A1EC-E7A17E56EB73}"/>
              </a:ext>
            </a:extLst>
          </p:cNvPr>
          <p:cNvGrpSpPr/>
          <p:nvPr/>
        </p:nvGrpSpPr>
        <p:grpSpPr>
          <a:xfrm>
            <a:off x="9790987" y="4522361"/>
            <a:ext cx="2258791" cy="1015217"/>
            <a:chOff x="854245" y="2029878"/>
            <a:chExt cx="2078145" cy="800233"/>
          </a:xfrm>
        </p:grpSpPr>
        <p:sp>
          <p:nvSpPr>
            <p:cNvPr id="126" name="Flowchart: Direct Access Storage 125">
              <a:extLst>
                <a:ext uri="{FF2B5EF4-FFF2-40B4-BE49-F238E27FC236}">
                  <a16:creationId xmlns:a16="http://schemas.microsoft.com/office/drawing/2014/main" id="{5894D5C5-98E5-42FF-B12B-65D52290FFD3}"/>
                </a:ext>
              </a:extLst>
            </p:cNvPr>
            <p:cNvSpPr/>
            <p:nvPr/>
          </p:nvSpPr>
          <p:spPr>
            <a:xfrm>
              <a:off x="1327495" y="2280988"/>
              <a:ext cx="72815" cy="487256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2941C56-1211-4DCA-B02E-993CE61803E4}"/>
                </a:ext>
              </a:extLst>
            </p:cNvPr>
            <p:cNvSpPr/>
            <p:nvPr/>
          </p:nvSpPr>
          <p:spPr>
            <a:xfrm rot="18556218" flipV="1">
              <a:off x="1760000" y="2509195"/>
              <a:ext cx="615905" cy="25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A6724A8-8CAD-4BCB-A98D-4C81B0DC3F2F}"/>
                </a:ext>
              </a:extLst>
            </p:cNvPr>
            <p:cNvSpPr/>
            <p:nvPr/>
          </p:nvSpPr>
          <p:spPr>
            <a:xfrm>
              <a:off x="2008613" y="2483493"/>
              <a:ext cx="136748" cy="77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CE70E6BA-AAAF-47D7-B38F-397BF8F2598A}"/>
                </a:ext>
              </a:extLst>
            </p:cNvPr>
            <p:cNvSpPr/>
            <p:nvPr/>
          </p:nvSpPr>
          <p:spPr>
            <a:xfrm rot="5400000">
              <a:off x="1625777" y="2160448"/>
              <a:ext cx="240476" cy="708609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70C0B241-589F-4905-964C-3BA15AA73A3E}"/>
                </a:ext>
              </a:extLst>
            </p:cNvPr>
            <p:cNvSpPr/>
            <p:nvPr/>
          </p:nvSpPr>
          <p:spPr>
            <a:xfrm rot="16200000">
              <a:off x="2269651" y="2160448"/>
              <a:ext cx="240476" cy="708609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3CB4009-D190-4BDB-AC2E-1CD1C071BDA0}"/>
                </a:ext>
              </a:extLst>
            </p:cNvPr>
            <p:cNvSpPr txBox="1"/>
            <p:nvPr/>
          </p:nvSpPr>
          <p:spPr>
            <a:xfrm>
              <a:off x="1639356" y="2036921"/>
              <a:ext cx="4659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YAG</a:t>
              </a:r>
            </a:p>
          </p:txBody>
        </p:sp>
        <p:sp>
          <p:nvSpPr>
            <p:cNvPr id="132" name="Down Arrow 93">
              <a:extLst>
                <a:ext uri="{FF2B5EF4-FFF2-40B4-BE49-F238E27FC236}">
                  <a16:creationId xmlns:a16="http://schemas.microsoft.com/office/drawing/2014/main" id="{DC03D72B-75C5-4613-B066-695603AC55EC}"/>
                </a:ext>
              </a:extLst>
            </p:cNvPr>
            <p:cNvSpPr/>
            <p:nvPr/>
          </p:nvSpPr>
          <p:spPr>
            <a:xfrm>
              <a:off x="2008517" y="2029878"/>
              <a:ext cx="91802" cy="19561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7076F97-8138-4B2D-87C5-30333890CCA0}"/>
                </a:ext>
              </a:extLst>
            </p:cNvPr>
            <p:cNvSpPr txBox="1"/>
            <p:nvPr/>
          </p:nvSpPr>
          <p:spPr>
            <a:xfrm>
              <a:off x="854245" y="2319218"/>
              <a:ext cx="492423" cy="18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CO</a:t>
              </a:r>
              <a:r>
                <a:rPr lang="en-US" sz="9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4" name="Sun 133">
              <a:extLst>
                <a:ext uri="{FF2B5EF4-FFF2-40B4-BE49-F238E27FC236}">
                  <a16:creationId xmlns:a16="http://schemas.microsoft.com/office/drawing/2014/main" id="{EB81327A-8462-4FBD-9A10-C05FB6E769C8}"/>
                </a:ext>
              </a:extLst>
            </p:cNvPr>
            <p:cNvSpPr/>
            <p:nvPr/>
          </p:nvSpPr>
          <p:spPr>
            <a:xfrm>
              <a:off x="1982602" y="2448829"/>
              <a:ext cx="190532" cy="146660"/>
            </a:xfrm>
            <a:prstGeom prst="sun">
              <a:avLst/>
            </a:prstGeom>
            <a:solidFill>
              <a:srgbClr val="000000">
                <a:alpha val="3098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9BC9284-1EEC-4986-9AF4-C0557F5FCD75}"/>
                </a:ext>
              </a:extLst>
            </p:cNvPr>
            <p:cNvSpPr txBox="1"/>
            <p:nvPr/>
          </p:nvSpPr>
          <p:spPr>
            <a:xfrm>
              <a:off x="2035585" y="2560109"/>
              <a:ext cx="67042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plasma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D2EB498-499F-4120-8800-38BE341A893A}"/>
                </a:ext>
              </a:extLst>
            </p:cNvPr>
            <p:cNvSpPr/>
            <p:nvPr/>
          </p:nvSpPr>
          <p:spPr>
            <a:xfrm>
              <a:off x="1391710" y="2276074"/>
              <a:ext cx="1352484" cy="49968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8" name="Down Arrow 99">
              <a:extLst>
                <a:ext uri="{FF2B5EF4-FFF2-40B4-BE49-F238E27FC236}">
                  <a16:creationId xmlns:a16="http://schemas.microsoft.com/office/drawing/2014/main" id="{0C1375E9-71C2-49F4-ACA1-371549361C3F}"/>
                </a:ext>
              </a:extLst>
            </p:cNvPr>
            <p:cNvSpPr/>
            <p:nvPr/>
          </p:nvSpPr>
          <p:spPr>
            <a:xfrm rot="16200000">
              <a:off x="970257" y="2416261"/>
              <a:ext cx="85881" cy="209107"/>
            </a:xfrm>
            <a:prstGeom prst="downArrow">
              <a:avLst/>
            </a:prstGeom>
            <a:gradFill>
              <a:gsLst>
                <a:gs pos="0">
                  <a:srgbClr val="FF0000">
                    <a:lumMod val="32000"/>
                    <a:lumOff val="68000"/>
                  </a:srgbClr>
                </a:gs>
                <a:gs pos="100000">
                  <a:srgbClr val="FF0000">
                    <a:lumMod val="91000"/>
                  </a:srgb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9" name="Flowchart: Magnetic Disk 138">
              <a:extLst>
                <a:ext uri="{FF2B5EF4-FFF2-40B4-BE49-F238E27FC236}">
                  <a16:creationId xmlns:a16="http://schemas.microsoft.com/office/drawing/2014/main" id="{002A2167-486E-45E5-B048-DC427229D137}"/>
                </a:ext>
              </a:extLst>
            </p:cNvPr>
            <p:cNvSpPr/>
            <p:nvPr/>
          </p:nvSpPr>
          <p:spPr>
            <a:xfrm>
              <a:off x="1849547" y="2238541"/>
              <a:ext cx="436809" cy="40224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Flowchart: Direct Access Storage 139">
              <a:extLst>
                <a:ext uri="{FF2B5EF4-FFF2-40B4-BE49-F238E27FC236}">
                  <a16:creationId xmlns:a16="http://schemas.microsoft.com/office/drawing/2014/main" id="{68D0F583-C42B-4C14-99AD-A47CF25CA398}"/>
                </a:ext>
              </a:extLst>
            </p:cNvPr>
            <p:cNvSpPr/>
            <p:nvPr/>
          </p:nvSpPr>
          <p:spPr>
            <a:xfrm>
              <a:off x="2711833" y="2280988"/>
              <a:ext cx="72815" cy="487256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1" name="Moon 140">
              <a:extLst>
                <a:ext uri="{FF2B5EF4-FFF2-40B4-BE49-F238E27FC236}">
                  <a16:creationId xmlns:a16="http://schemas.microsoft.com/office/drawing/2014/main" id="{CFD86A64-DD4E-4365-AF4A-421415AA20FF}"/>
                </a:ext>
              </a:extLst>
            </p:cNvPr>
            <p:cNvSpPr/>
            <p:nvPr/>
          </p:nvSpPr>
          <p:spPr>
            <a:xfrm flipH="1">
              <a:off x="2873892" y="2276075"/>
              <a:ext cx="58498" cy="489478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2" name="Moon 141">
              <a:extLst>
                <a:ext uri="{FF2B5EF4-FFF2-40B4-BE49-F238E27FC236}">
                  <a16:creationId xmlns:a16="http://schemas.microsoft.com/office/drawing/2014/main" id="{25B2DDBD-E78E-4806-AFFF-2B182D81D2EF}"/>
                </a:ext>
              </a:extLst>
            </p:cNvPr>
            <p:cNvSpPr/>
            <p:nvPr/>
          </p:nvSpPr>
          <p:spPr>
            <a:xfrm>
              <a:off x="1175993" y="2266166"/>
              <a:ext cx="52983" cy="509591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44322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7E50D-0664-4118-B4A8-65F16382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D0CEB-E786-4E66-B712-8D8C3552AA2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ATF Office Hours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F5499E-FF18-4C06-8025-016B17AD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78309" cy="614587"/>
          </a:xfrm>
        </p:spPr>
        <p:txBody>
          <a:bodyPr>
            <a:normAutofit fontScale="90000"/>
          </a:bodyPr>
          <a:lstStyle/>
          <a:p>
            <a:r>
              <a:rPr lang="en-US" dirty="0"/>
              <a:t>Vacuum upgrade: Implementation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9D9DA-AFA6-4B49-89A7-F76A7C8445FF}"/>
              </a:ext>
            </a:extLst>
          </p:cNvPr>
          <p:cNvSpPr txBox="1"/>
          <p:nvPr/>
        </p:nvSpPr>
        <p:spPr>
          <a:xfrm>
            <a:off x="872913" y="539214"/>
            <a:ext cx="110250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Now-Summer 2021:Preparations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Long-lead and other procurements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Continued evaluation of system components in view of handling higher pulse energy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Summer 2021: Installation</a:t>
            </a: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Fall 2021: Commissioning and Return to User Operations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Initial demonstration of 2TW operation </a:t>
            </a:r>
            <a:r>
              <a:rPr lang="en-US" sz="2400"/>
              <a:t>in vacuum</a:t>
            </a:r>
            <a:endParaRPr lang="en-US" sz="2400" dirty="0"/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Basic system optimization at presently available power levels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Enables interleaved user operations at 2 TW while power upgrade is characterized during machine development time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Gradual power increase:  2 TW </a:t>
            </a:r>
            <a:r>
              <a:rPr lang="en-US" sz="2400" dirty="0">
                <a:latin typeface="Wingdings 3" pitchFamily="2" charset="2"/>
              </a:rPr>
              <a:t>a</a:t>
            </a:r>
            <a:r>
              <a:rPr lang="en-US" sz="2400" dirty="0"/>
              <a:t> ~5 TW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Characterization of component performance at each power level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Detailed optimization and trouble-shooting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Late 2021</a:t>
            </a:r>
            <a:r>
              <a:rPr lang="en-US" sz="2400" dirty="0">
                <a:solidFill>
                  <a:srgbClr val="C00000"/>
                </a:solidFill>
              </a:rPr>
              <a:t>:  </a:t>
            </a:r>
            <a:r>
              <a:rPr lang="en-US" sz="2400" b="1" dirty="0">
                <a:solidFill>
                  <a:srgbClr val="C00000"/>
                </a:solidFill>
              </a:rPr>
              <a:t>Delivery of higher power user operations</a:t>
            </a:r>
          </a:p>
        </p:txBody>
      </p:sp>
    </p:spTree>
    <p:extLst>
      <p:ext uri="{BB962C8B-B14F-4D97-AF65-F5344CB8AC3E}">
        <p14:creationId xmlns:p14="http://schemas.microsoft.com/office/powerpoint/2010/main" val="2128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467B6-26D4-42F0-A836-D1043B60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BCE4AA-A673-4B98-8823-063F93E5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78309" cy="614587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Compressor gratings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5EB0A-AA28-46F1-AC0A-86F97A94C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3" y="614587"/>
            <a:ext cx="4164512" cy="31233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67B32F-8B2B-4B30-902C-EA2BD628AF3B}"/>
              </a:ext>
            </a:extLst>
          </p:cNvPr>
          <p:cNvSpPr txBox="1"/>
          <p:nvPr/>
        </p:nvSpPr>
        <p:spPr>
          <a:xfrm>
            <a:off x="146024" y="3286195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Compressor gratings (4x)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1ABC8256-8AD0-45A8-901D-057203DC4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24109"/>
              </p:ext>
            </p:extLst>
          </p:nvPr>
        </p:nvGraphicFramePr>
        <p:xfrm>
          <a:off x="146024" y="3789908"/>
          <a:ext cx="4164512" cy="2194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5415">
                  <a:extLst>
                    <a:ext uri="{9D8B030D-6E8A-4147-A177-3AD203B41FA5}">
                      <a16:colId xmlns:a16="http://schemas.microsoft.com/office/drawing/2014/main" val="4170327102"/>
                    </a:ext>
                  </a:extLst>
                </a:gridCol>
                <a:gridCol w="2459097">
                  <a:extLst>
                    <a:ext uri="{9D8B030D-6E8A-4147-A177-3AD203B41FA5}">
                      <a16:colId xmlns:a16="http://schemas.microsoft.com/office/drawing/2014/main" val="2299838785"/>
                    </a:ext>
                  </a:extLst>
                </a:gridCol>
              </a:tblGrid>
              <a:tr h="203989">
                <a:tc>
                  <a:txBody>
                    <a:bodyPr/>
                    <a:lstStyle/>
                    <a:p>
                      <a:r>
                        <a:rPr lang="en-US" sz="1200" b="0" dirty="0"/>
                        <a:t>Manufacturer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Richardson Gratings (Newport)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5625655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r>
                        <a:rPr lang="en-US" sz="1200" b="0" dirty="0"/>
                        <a:t>Catalog #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53028ZD02-970R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0105014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r>
                        <a:rPr lang="en-US" sz="1200" dirty="0"/>
                        <a:t>Coating material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8180708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r>
                        <a:rPr lang="en-US" sz="1200" dirty="0"/>
                        <a:t>Substrate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Zerodur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9789549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r>
                        <a:rPr lang="en-US" sz="1200" dirty="0"/>
                        <a:t>Type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replica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2846802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r>
                        <a:rPr lang="en-US" sz="1200" dirty="0"/>
                        <a:t>Line density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 mm</a:t>
                      </a:r>
                      <a:r>
                        <a:rPr lang="en-US" sz="1200" baseline="30000" dirty="0"/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412444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r>
                        <a:rPr lang="en-US" sz="1200" dirty="0"/>
                        <a:t>Ruled area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154 x 206 mm</a:t>
                      </a:r>
                      <a:r>
                        <a:rPr lang="en-US" sz="1200" baseline="30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1066209"/>
                  </a:ext>
                </a:extLst>
              </a:tr>
              <a:tr h="203989">
                <a:tc>
                  <a:txBody>
                    <a:bodyPr/>
                    <a:lstStyle/>
                    <a:p>
                      <a:r>
                        <a:rPr lang="en-US" sz="1200" dirty="0"/>
                        <a:t>Blaze wavelength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9.0 </a:t>
                      </a:r>
                      <a:r>
                        <a:rPr lang="el-GR" sz="1200" dirty="0"/>
                        <a:t>μ</a:t>
                      </a:r>
                      <a:r>
                        <a:rPr lang="en-US" sz="1200" dirty="0"/>
                        <a:t>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1896271"/>
                  </a:ext>
                </a:extLst>
              </a:tr>
            </a:tbl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E6482FAF-58D8-445A-80B4-9D44FDC8AE42}"/>
              </a:ext>
            </a:extLst>
          </p:cNvPr>
          <p:cNvSpPr/>
          <p:nvPr/>
        </p:nvSpPr>
        <p:spPr>
          <a:xfrm rot="18593344">
            <a:off x="1264858" y="2628179"/>
            <a:ext cx="1205360" cy="294061"/>
          </a:xfrm>
          <a:prstGeom prst="rightArrow">
            <a:avLst>
              <a:gd name="adj1" fmla="val 29937"/>
              <a:gd name="adj2" fmla="val 773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5BA1478-DE06-48AD-8FCE-C441D66DD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41145"/>
              </p:ext>
            </p:extLst>
          </p:nvPr>
        </p:nvGraphicFramePr>
        <p:xfrm>
          <a:off x="4408181" y="614587"/>
          <a:ext cx="7648989" cy="3985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766">
                  <a:extLst>
                    <a:ext uri="{9D8B030D-6E8A-4147-A177-3AD203B41FA5}">
                      <a16:colId xmlns:a16="http://schemas.microsoft.com/office/drawing/2014/main" val="157119746"/>
                    </a:ext>
                  </a:extLst>
                </a:gridCol>
                <a:gridCol w="1319911">
                  <a:extLst>
                    <a:ext uri="{9D8B030D-6E8A-4147-A177-3AD203B41FA5}">
                      <a16:colId xmlns:a16="http://schemas.microsoft.com/office/drawing/2014/main" val="2972094052"/>
                    </a:ext>
                  </a:extLst>
                </a:gridCol>
                <a:gridCol w="551766">
                  <a:extLst>
                    <a:ext uri="{9D8B030D-6E8A-4147-A177-3AD203B41FA5}">
                      <a16:colId xmlns:a16="http://schemas.microsoft.com/office/drawing/2014/main" val="2483105429"/>
                    </a:ext>
                  </a:extLst>
                </a:gridCol>
                <a:gridCol w="551766">
                  <a:extLst>
                    <a:ext uri="{9D8B030D-6E8A-4147-A177-3AD203B41FA5}">
                      <a16:colId xmlns:a16="http://schemas.microsoft.com/office/drawing/2014/main" val="4170479397"/>
                    </a:ext>
                  </a:extLst>
                </a:gridCol>
                <a:gridCol w="551766">
                  <a:extLst>
                    <a:ext uri="{9D8B030D-6E8A-4147-A177-3AD203B41FA5}">
                      <a16:colId xmlns:a16="http://schemas.microsoft.com/office/drawing/2014/main" val="1150399606"/>
                    </a:ext>
                  </a:extLst>
                </a:gridCol>
                <a:gridCol w="605860">
                  <a:extLst>
                    <a:ext uri="{9D8B030D-6E8A-4147-A177-3AD203B41FA5}">
                      <a16:colId xmlns:a16="http://schemas.microsoft.com/office/drawing/2014/main" val="111817716"/>
                    </a:ext>
                  </a:extLst>
                </a:gridCol>
                <a:gridCol w="670774">
                  <a:extLst>
                    <a:ext uri="{9D8B030D-6E8A-4147-A177-3AD203B41FA5}">
                      <a16:colId xmlns:a16="http://schemas.microsoft.com/office/drawing/2014/main" val="1297473939"/>
                    </a:ext>
                  </a:extLst>
                </a:gridCol>
                <a:gridCol w="659955">
                  <a:extLst>
                    <a:ext uri="{9D8B030D-6E8A-4147-A177-3AD203B41FA5}">
                      <a16:colId xmlns:a16="http://schemas.microsoft.com/office/drawing/2014/main" val="3186258360"/>
                    </a:ext>
                  </a:extLst>
                </a:gridCol>
                <a:gridCol w="605860">
                  <a:extLst>
                    <a:ext uri="{9D8B030D-6E8A-4147-A177-3AD203B41FA5}">
                      <a16:colId xmlns:a16="http://schemas.microsoft.com/office/drawing/2014/main" val="988591319"/>
                    </a:ext>
                  </a:extLst>
                </a:gridCol>
                <a:gridCol w="1579565">
                  <a:extLst>
                    <a:ext uri="{9D8B030D-6E8A-4147-A177-3AD203B41FA5}">
                      <a16:colId xmlns:a16="http://schemas.microsoft.com/office/drawing/2014/main" val="72916922"/>
                    </a:ext>
                  </a:extLst>
                </a:gridCol>
              </a:tblGrid>
              <a:tr h="3797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Shot 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Sample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mJ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>
                          <a:effectLst/>
                        </a:rPr>
                        <a:t>ω (µ</a:t>
                      </a:r>
                      <a:r>
                        <a:rPr lang="en-US" sz="1100" u="none" strike="noStrike">
                          <a:effectLst/>
                        </a:rPr>
                        <a:t>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</a:t>
                      </a:r>
                      <a:r>
                        <a:rPr lang="ru-RU" sz="1100" u="none" strike="noStrike" baseline="-25000">
                          <a:effectLst/>
                        </a:rPr>
                        <a:t>0</a:t>
                      </a:r>
                      <a:r>
                        <a:rPr lang="ru-RU" sz="1100" u="none" strike="noStrike">
                          <a:effectLst/>
                        </a:rPr>
                        <a:t> (</a:t>
                      </a:r>
                      <a:r>
                        <a:rPr lang="en-US" sz="1100" u="none" strike="noStrike">
                          <a:effectLst/>
                        </a:rPr>
                        <a:t>J/cm</a:t>
                      </a:r>
                      <a:r>
                        <a:rPr lang="en-US" sz="1100" u="none" strike="noStrike" baseline="30000">
                          <a:effectLst/>
                        </a:rPr>
                        <a:t>2</a:t>
                      </a:r>
                      <a:r>
                        <a:rPr lang="en-US" sz="1100" u="none" strike="noStrike"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Damage size (pix)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Damage size (µm)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Damage threshold (J/cm</a:t>
                      </a:r>
                      <a:r>
                        <a:rPr lang="en-US" sz="11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comments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72119634"/>
                  </a:ext>
                </a:extLst>
              </a:tr>
              <a:tr h="12897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Compressed pulse (~2 ps) @ 9.2 um</a:t>
                      </a:r>
                      <a:endParaRPr lang="pt-BR" sz="11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615661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Au on Cu </a:t>
                      </a:r>
                      <a:r>
                        <a:rPr lang="fr-FR" sz="1100" u="none" strike="noStrike" dirty="0" err="1">
                          <a:effectLst/>
                        </a:rPr>
                        <a:t>replica</a:t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> 100/mm, 9 </a:t>
                      </a:r>
                      <a:r>
                        <a:rPr lang="fr-FR" sz="1100" u="none" strike="noStrike" dirty="0" err="1">
                          <a:effectLst/>
                        </a:rPr>
                        <a:t>um</a:t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>Richardson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63.6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2.91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strong damage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07023790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2.49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some darkening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86608242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darkening hardly visible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1425345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Au on </a:t>
                      </a:r>
                      <a:r>
                        <a:rPr lang="fr-FR" sz="1100" u="none" strike="noStrike" dirty="0" err="1">
                          <a:effectLst/>
                        </a:rPr>
                        <a:t>Zerodur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replica</a:t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> 100/mm, 9 </a:t>
                      </a:r>
                      <a:r>
                        <a:rPr lang="fr-FR" sz="1100" u="none" strike="noStrike" dirty="0" err="1">
                          <a:effectLst/>
                        </a:rPr>
                        <a:t>um</a:t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>Richardson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2.51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76377382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2.95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44672663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 visible damage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75056407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2.88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61090013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Inprintus test grating (bare Cu, low quality)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1.85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97073585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76506410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 visible damage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01038053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Au on SS </a:t>
                      </a:r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master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100/mm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Bach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3.14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66008136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 visible damage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9264964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4.11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94401243"/>
                  </a:ext>
                </a:extLst>
              </a:tr>
              <a:tr h="128974"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3.78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77449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hardly visible darkening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57274134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77768165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 mirror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lab grade, new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SPAWR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3.81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40067456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4.07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65835421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4.30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62740604"/>
                  </a:ext>
                </a:extLst>
              </a:tr>
              <a:tr h="12897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 visible damage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6135715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20E4D4C-E6FA-4A5F-9EB7-F162C1156ED0}"/>
              </a:ext>
            </a:extLst>
          </p:cNvPr>
          <p:cNvSpPr/>
          <p:nvPr/>
        </p:nvSpPr>
        <p:spPr>
          <a:xfrm>
            <a:off x="4419377" y="1802625"/>
            <a:ext cx="7645647" cy="692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C3598B-C5D7-4C8D-9D2B-BC5F08CD5F9C}"/>
              </a:ext>
            </a:extLst>
          </p:cNvPr>
          <p:cNvSpPr/>
          <p:nvPr/>
        </p:nvSpPr>
        <p:spPr>
          <a:xfrm>
            <a:off x="4419377" y="3017437"/>
            <a:ext cx="7637793" cy="9005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0AFE99-3F27-4FFE-A514-577566F2676E}"/>
              </a:ext>
            </a:extLst>
          </p:cNvPr>
          <p:cNvSpPr txBox="1"/>
          <p:nvPr/>
        </p:nvSpPr>
        <p:spPr>
          <a:xfrm>
            <a:off x="10049804" y="368366"/>
            <a:ext cx="2082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Damage test protocol 2018-11-28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F65E21-89BB-4424-B865-BD84D75D242E}"/>
              </a:ext>
            </a:extLst>
          </p:cNvPr>
          <p:cNvSpPr txBox="1"/>
          <p:nvPr/>
        </p:nvSpPr>
        <p:spPr>
          <a:xfrm>
            <a:off x="8305803" y="4700693"/>
            <a:ext cx="3740173" cy="1283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r"/>
            <a:r>
              <a:rPr lang="en-US" sz="1600" i="1" dirty="0"/>
              <a:t>Mitigation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Master gratings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Replica, regular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Bigger beam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526E00-5CF7-4DD8-B3C2-E18ED772D817}"/>
              </a:ext>
            </a:extLst>
          </p:cNvPr>
          <p:cNvSpPr txBox="1"/>
          <p:nvPr/>
        </p:nvSpPr>
        <p:spPr>
          <a:xfrm>
            <a:off x="4403336" y="4700693"/>
            <a:ext cx="3692914" cy="1283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	Reflection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Absorption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0.8 um	0.987	 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0.013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9.2 um	0.995	 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0.005</a:t>
            </a:r>
          </a:p>
          <a:p>
            <a:r>
              <a:rPr lang="en-US" sz="900" dirty="0"/>
              <a:t>Calculated using optical constants from: Babar and Weaver. Optical constants of Cu, Ag, and Au revisited, </a:t>
            </a:r>
            <a:r>
              <a:rPr lang="en-US" sz="900" i="1" dirty="0">
                <a:hlinkClick r:id="rId3"/>
              </a:rPr>
              <a:t>Appl. Opt.</a:t>
            </a:r>
            <a:r>
              <a:rPr lang="en-US" sz="900" dirty="0">
                <a:hlinkClick r:id="rId3"/>
              </a:rPr>
              <a:t> </a:t>
            </a:r>
            <a:r>
              <a:rPr lang="en-US" sz="900" b="1" dirty="0">
                <a:hlinkClick r:id="rId3"/>
              </a:rPr>
              <a:t>54</a:t>
            </a:r>
            <a:r>
              <a:rPr lang="en-US" sz="900" dirty="0">
                <a:hlinkClick r:id="rId3"/>
              </a:rPr>
              <a:t>, 477-481 (2015)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30443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HD_Palmer" id="{0C366F2B-4799-D248-BDFC-E57BB9DA9EF4}" vid="{612D999E-72F1-C743-A98D-9275D80DBD54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HD_Palmer" id="{0C366F2B-4799-D248-BDFC-E57BB9DA9EF4}" vid="{612D999E-72F1-C743-A98D-9275D80DBD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 xmlns="b82b1ec5-da85-45a7-bfb0-80f4a2c0b640" xsi:nil="true"/>
    <SharedWithUsers xmlns="7f3722f4-cadb-4c27-9c2a-892b94db93c7">
      <UserInfo>
        <DisplayName>Ilardi, Mary Jane</DisplayName>
        <AccountId>6</AccountId>
        <AccountType/>
      </UserInfo>
      <UserInfo>
        <DisplayName>Cullen, Christian</DisplayName>
        <AccountId>17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32B8C34A074BA4247A36BF873B38" ma:contentTypeVersion="5" ma:contentTypeDescription="Create a new document." ma:contentTypeScope="" ma:versionID="705cc4ac8a9eb1337ee5827cc261f125">
  <xsd:schema xmlns:xsd="http://www.w3.org/2001/XMLSchema" xmlns:xs="http://www.w3.org/2001/XMLSchema" xmlns:p="http://schemas.microsoft.com/office/2006/metadata/properties" xmlns:ns2="b82b1ec5-da85-45a7-bfb0-80f4a2c0b640" xmlns:ns3="7f3722f4-cadb-4c27-9c2a-892b94db93c7" targetNamespace="http://schemas.microsoft.com/office/2006/metadata/properties" ma:root="true" ma:fieldsID="948746d87368d3238e4170357277bfc6" ns2:_="" ns3:_="">
    <xsd:import namespace="b82b1ec5-da85-45a7-bfb0-80f4a2c0b640"/>
    <xsd:import namespace="7f3722f4-cadb-4c27-9c2a-892b94db93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b1ec5-da85-45a7-bfb0-80f4a2c0b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umber" ma:index="12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722f4-cadb-4c27-9c2a-892b94db93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C03FC0-3E79-4017-A458-76E614C9A3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8EE372-2E5C-40B5-84D2-7BB6AD82DB61}">
  <ds:schemaRefs>
    <ds:schemaRef ds:uri="7f3722f4-cadb-4c27-9c2a-892b94db93c7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82b1ec5-da85-45a7-bfb0-80f4a2c0b640"/>
  </ds:schemaRefs>
</ds:datastoreItem>
</file>

<file path=customXml/itemProps3.xml><?xml version="1.0" encoding="utf-8"?>
<ds:datastoreItem xmlns:ds="http://schemas.openxmlformats.org/officeDocument/2006/customXml" ds:itemID="{3A3AA8BD-1DD9-4B52-BCB9-E14F8E07E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2b1ec5-da85-45a7-bfb0-80f4a2c0b640"/>
    <ds:schemaRef ds:uri="7f3722f4-cadb-4c27-9c2a-892b94db9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12204</TotalTime>
  <Words>2059</Words>
  <Application>Microsoft Office PowerPoint</Application>
  <PresentationFormat>Widescreen</PresentationFormat>
  <Paragraphs>466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Times New Roman</vt:lpstr>
      <vt:lpstr>Wingdings 3</vt:lpstr>
      <vt:lpstr>Office Theme</vt:lpstr>
      <vt:lpstr>1_Office Theme</vt:lpstr>
      <vt:lpstr>LWIR Laser Plans</vt:lpstr>
      <vt:lpstr>Outline</vt:lpstr>
      <vt:lpstr>LWIR Optical Delay Line Overview </vt:lpstr>
      <vt:lpstr>Why vacuum?</vt:lpstr>
      <vt:lpstr>Vacuum transport</vt:lpstr>
      <vt:lpstr>Vacuum transport</vt:lpstr>
      <vt:lpstr>LWIR laser infrastructure after upgrade</vt:lpstr>
      <vt:lpstr>Vacuum upgrade: Implementation plan</vt:lpstr>
      <vt:lpstr>Compressor gratings</vt:lpstr>
      <vt:lpstr>(10) Millijoule, femtosecond solid state seed</vt:lpstr>
      <vt:lpstr>Nonlinear pulse compressor</vt:lpstr>
      <vt:lpstr>Optical pumping (long-long term)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ATF Daily Coordination Meeting</dc:title>
  <dc:creator>Palmer, Mark</dc:creator>
  <cp:lastModifiedBy>Polyanskiy, Mikhail</cp:lastModifiedBy>
  <cp:revision>153</cp:revision>
  <dcterms:created xsi:type="dcterms:W3CDTF">2020-03-20T11:40:00Z</dcterms:created>
  <dcterms:modified xsi:type="dcterms:W3CDTF">2020-12-11T18:32:46Z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0x010100E02D32B8C34A074BA4247A36BF873B38</vt:lpwstr>
  </property>
</Properties>
</file>