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6"/>
  </p:notesMasterIdLst>
  <p:sldIdLst>
    <p:sldId id="256" r:id="rId5"/>
    <p:sldId id="257" r:id="rId6"/>
    <p:sldId id="311" r:id="rId7"/>
    <p:sldId id="286" r:id="rId8"/>
    <p:sldId id="320" r:id="rId9"/>
    <p:sldId id="309" r:id="rId10"/>
    <p:sldId id="308" r:id="rId11"/>
    <p:sldId id="291" r:id="rId12"/>
    <p:sldId id="301" r:id="rId13"/>
    <p:sldId id="283" r:id="rId14"/>
    <p:sldId id="288" r:id="rId15"/>
    <p:sldId id="303" r:id="rId16"/>
    <p:sldId id="313" r:id="rId17"/>
    <p:sldId id="258" r:id="rId18"/>
    <p:sldId id="319" r:id="rId19"/>
    <p:sldId id="317" r:id="rId20"/>
    <p:sldId id="318" r:id="rId21"/>
    <p:sldId id="314" r:id="rId22"/>
    <p:sldId id="305" r:id="rId23"/>
    <p:sldId id="312" r:id="rId24"/>
    <p:sldId id="304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41" autoAdjust="0"/>
    <p:restoredTop sz="95037"/>
  </p:normalViewPr>
  <p:slideViewPr>
    <p:cSldViewPr snapToGrid="0" snapToObjects="1">
      <p:cViewPr varScale="1">
        <p:scale>
          <a:sx n="88" d="100"/>
          <a:sy n="88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45286D-D876-964C-BE54-101C473CCF69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80FE4EC-280C-6E45-85CC-98C7F6623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17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FE4EC-280C-6E45-85CC-98C7F6623B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6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FE4EC-280C-6E45-85CC-98C7F6623B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8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827" y="987611"/>
            <a:ext cx="11118573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827" y="3467286"/>
            <a:ext cx="11118573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549F39-8F07-C04F-B5B2-DEE24FECB0D0}"/>
              </a:ext>
            </a:extLst>
          </p:cNvPr>
          <p:cNvSpPr txBox="1"/>
          <p:nvPr userDrawn="1"/>
        </p:nvSpPr>
        <p:spPr>
          <a:xfrm>
            <a:off x="464820" y="5245100"/>
            <a:ext cx="8533939" cy="830997"/>
          </a:xfrm>
          <a:prstGeom prst="rect">
            <a:avLst/>
          </a:prstGeom>
          <a:noFill/>
          <a:ln w="19050">
            <a:solidFill>
              <a:schemeClr val="bg1">
                <a:lumMod val="95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800" b="1" i="1" cap="none" spc="0" dirty="0">
                <a:ln w="13462">
                  <a:solidFill>
                    <a:schemeClr val="bg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tx1">
                      <a:lumMod val="50000"/>
                      <a:lumOff val="50000"/>
                    </a:schemeClr>
                  </a:outerShdw>
                </a:effectLst>
                <a:latin typeface="+mn-lt"/>
              </a:rPr>
              <a:t>The Accelerator Test Facility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45504"/>
            <a:ext cx="10972800" cy="39206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A2ED85-2D35-054E-81AE-56167DDD0C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ATF Office Hours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A43678-8E62-934D-B480-DFC7C3077558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F818262-0151-E741-8E4F-4B8CABA98658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857500" cy="52849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365125"/>
            <a:ext cx="7962900" cy="52849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FD8D76-417F-074E-8E1B-FD8BB1A1C5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ATF Office Hours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7AE68E-BB69-A34E-8813-7916125324FC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D5FDADF-CAAA-244B-82EA-EAE8E806D8BF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4C3C23-1B52-6542-8542-66DBDB450E4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ATF Office Hours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438746-1BA3-484F-BEAD-19911BD4CF08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5F5DCDF-3BC7-5044-A699-38AF172C1B6F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73" y="1709740"/>
            <a:ext cx="1113182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573" y="4589465"/>
            <a:ext cx="11131827" cy="12348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73554B-353A-1E47-8934-58D00AF34C8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ATF Office Hours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92655A-CAAE-904F-BEF8-4EB0FC3AD4B9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3AC5BF7-A658-2646-9B5F-747C1552E8C6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079" y="1077686"/>
            <a:ext cx="5486400" cy="50992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077686"/>
            <a:ext cx="5486400" cy="50992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4FEE5-F840-7840-B9F3-37B052981AF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ATF Office Hours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671CC6-FDAB-5F41-A26C-EB67D4BC825A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6D73A96-5EF1-7F45-B0E0-B39EEB299F22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9" y="365127"/>
            <a:ext cx="10878309" cy="6145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079" y="1044340"/>
            <a:ext cx="5486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079" y="1926771"/>
            <a:ext cx="5486400" cy="4262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044340"/>
            <a:ext cx="5486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1926771"/>
            <a:ext cx="5486400" cy="4262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EA0E7D-1DC7-2D40-BC78-64D01705EA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ATF Office Hours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CCEA4A-12C4-AC41-A840-5D636BD7C90A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AED1C5E-C9F8-ED43-A610-D03A83F0459F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D80B99-3942-E04E-9428-A7DA312933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ATF Office Hours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24386E-F1AB-C04D-9B89-4ECCFB074347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127F659-1966-2049-A7C0-8A150F919736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7153A5-3C0E-9948-AF94-C5D9B5955FD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ATF Office Hours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7" y="457200"/>
            <a:ext cx="430819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7"/>
            <a:ext cx="63992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7" y="2057400"/>
            <a:ext cx="430819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2CC09-3EA4-3042-81B4-074C77A38F9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ATF Office Hours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76E66F-5CDB-4245-8388-12B831026D25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27F1150-ED76-374C-838B-85C718842D73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987427"/>
            <a:ext cx="6399212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3827" y="457200"/>
            <a:ext cx="430819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7" y="2057400"/>
            <a:ext cx="430819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1EA52D-CD39-A640-8C89-183891F6AA1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ATF Office Hours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319323-2313-1F4E-AB75-E659C0A78B12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9EE8028-208C-A643-834F-29B17B26661D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7080" y="365128"/>
            <a:ext cx="11105321" cy="647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080" y="1077686"/>
            <a:ext cx="11105321" cy="5159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69884" y="6337102"/>
            <a:ext cx="716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5416FC-82A6-B44F-81E9-131A94701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8648" y="6336792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ATF Office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2021 Facility Upgrade Plans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Chris Cullen</a:t>
            </a:r>
          </a:p>
          <a:p>
            <a:r>
              <a:rPr lang="en-US" dirty="0"/>
              <a:t>December 11, 2020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85D483-F7FC-46A4-8AAD-3B238CCA4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59290"/>
            <a:ext cx="7878672" cy="62987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E6BD1F-71D9-49D6-BB0C-4B7FE4520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687" y="3"/>
            <a:ext cx="11105321" cy="647244"/>
          </a:xfrm>
        </p:spPr>
        <p:txBody>
          <a:bodyPr>
            <a:normAutofit/>
          </a:bodyPr>
          <a:lstStyle/>
          <a:p>
            <a:r>
              <a:rPr lang="en-US" dirty="0"/>
              <a:t>Modified Laser Transport Systems – Iso 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BCE4B8-C833-457F-952A-6FA3896D8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10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7EA706-BCBC-473E-8710-1B7EC7CDEC4C}"/>
              </a:ext>
            </a:extLst>
          </p:cNvPr>
          <p:cNvSpPr txBox="1"/>
          <p:nvPr/>
        </p:nvSpPr>
        <p:spPr>
          <a:xfrm>
            <a:off x="5503610" y="5898410"/>
            <a:ext cx="1922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Room walls hidden for clarity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0D7289-3BF7-421D-B03F-E4BEDF1FACF6}"/>
              </a:ext>
            </a:extLst>
          </p:cNvPr>
          <p:cNvSpPr txBox="1"/>
          <p:nvPr/>
        </p:nvSpPr>
        <p:spPr>
          <a:xfrm>
            <a:off x="3707104" y="3889714"/>
            <a:ext cx="1504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Seed Laser Table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992BF9-9EAC-4B68-9D08-4FF85EC49DCF}"/>
              </a:ext>
            </a:extLst>
          </p:cNvPr>
          <p:cNvSpPr txBox="1"/>
          <p:nvPr/>
        </p:nvSpPr>
        <p:spPr>
          <a:xfrm>
            <a:off x="2861083" y="5898410"/>
            <a:ext cx="1039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Final amplifier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BDCFC6F-EFEE-4327-928F-12F5737B6639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191021" y="5676008"/>
            <a:ext cx="670062" cy="51479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A7D8B66-2250-4A52-89A0-8C0451C8EA09}"/>
              </a:ext>
            </a:extLst>
          </p:cNvPr>
          <p:cNvSpPr txBox="1"/>
          <p:nvPr/>
        </p:nvSpPr>
        <p:spPr>
          <a:xfrm>
            <a:off x="1303503" y="3429000"/>
            <a:ext cx="1557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Shielding wall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DD494A-8E0D-4D81-AACD-C0CB2995A50F}"/>
              </a:ext>
            </a:extLst>
          </p:cNvPr>
          <p:cNvSpPr txBox="1"/>
          <p:nvPr/>
        </p:nvSpPr>
        <p:spPr>
          <a:xfrm>
            <a:off x="624402" y="2241843"/>
            <a:ext cx="235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Experimental Hall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D6F0FA-26CD-41FD-927C-67F699D60834}"/>
              </a:ext>
            </a:extLst>
          </p:cNvPr>
          <p:cNvSpPr txBox="1"/>
          <p:nvPr/>
        </p:nvSpPr>
        <p:spPr>
          <a:xfrm>
            <a:off x="4666563" y="5147413"/>
            <a:ext cx="169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Laser Rooms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604333-3FC0-4A34-BB8E-6F8A1C86A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542" y="1104439"/>
            <a:ext cx="2210955" cy="16629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825A0B-2FD0-43F9-9FD4-3687D3F1284D}"/>
              </a:ext>
            </a:extLst>
          </p:cNvPr>
          <p:cNvSpPr txBox="1"/>
          <p:nvPr/>
        </p:nvSpPr>
        <p:spPr>
          <a:xfrm>
            <a:off x="7924681" y="791051"/>
            <a:ext cx="400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NIR Cube with mounting bracket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01BBDC-2BC7-4297-911E-8A814D26D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1509" y="2818866"/>
            <a:ext cx="2526594" cy="404445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9AB7F63-B5D1-474D-8370-C778D42AEF34}"/>
              </a:ext>
            </a:extLst>
          </p:cNvPr>
          <p:cNvSpPr txBox="1"/>
          <p:nvPr/>
        </p:nvSpPr>
        <p:spPr>
          <a:xfrm>
            <a:off x="10488102" y="3767905"/>
            <a:ext cx="12947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FPR chamber on steel frame with concrete base</a:t>
            </a:r>
          </a:p>
        </p:txBody>
      </p:sp>
    </p:spTree>
    <p:extLst>
      <p:ext uri="{BB962C8B-B14F-4D97-AF65-F5344CB8AC3E}">
        <p14:creationId xmlns:p14="http://schemas.microsoft.com/office/powerpoint/2010/main" val="1220339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AC92E3-E78F-417D-A724-3EC5FBDAD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7911" y="18632"/>
            <a:ext cx="10106848" cy="679865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79F8DAA-3759-4276-BBD5-382F1FF3EED1}"/>
              </a:ext>
            </a:extLst>
          </p:cNvPr>
          <p:cNvCxnSpPr>
            <a:cxnSpLocks/>
          </p:cNvCxnSpPr>
          <p:nvPr/>
        </p:nvCxnSpPr>
        <p:spPr>
          <a:xfrm flipV="1">
            <a:off x="3037708" y="5413456"/>
            <a:ext cx="1506956" cy="75254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76104FA-73A9-4816-8B2C-852B7C832B66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5800737" y="1664675"/>
            <a:ext cx="501867" cy="670844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13BC115-0B43-4A5A-B256-F4BF5BA0EAE7}"/>
              </a:ext>
            </a:extLst>
          </p:cNvPr>
          <p:cNvCxnSpPr>
            <a:cxnSpLocks/>
          </p:cNvCxnSpPr>
          <p:nvPr/>
        </p:nvCxnSpPr>
        <p:spPr>
          <a:xfrm>
            <a:off x="9470862" y="2824350"/>
            <a:ext cx="518395" cy="70185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1F19CB-9785-4A78-9EC5-B4DA4A73FECB}"/>
              </a:ext>
            </a:extLst>
          </p:cNvPr>
          <p:cNvCxnSpPr>
            <a:cxnSpLocks/>
          </p:cNvCxnSpPr>
          <p:nvPr/>
        </p:nvCxnSpPr>
        <p:spPr>
          <a:xfrm flipV="1">
            <a:off x="4608810" y="2752627"/>
            <a:ext cx="4554044" cy="230232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334B5E-18D1-4473-A45C-E141B51227BE}"/>
              </a:ext>
            </a:extLst>
          </p:cNvPr>
          <p:cNvCxnSpPr>
            <a:cxnSpLocks/>
          </p:cNvCxnSpPr>
          <p:nvPr/>
        </p:nvCxnSpPr>
        <p:spPr>
          <a:xfrm flipV="1">
            <a:off x="9393736" y="2099780"/>
            <a:ext cx="0" cy="49772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666270-84E0-4F85-9715-6FCF4167677F}"/>
              </a:ext>
            </a:extLst>
          </p:cNvPr>
          <p:cNvCxnSpPr>
            <a:cxnSpLocks/>
          </p:cNvCxnSpPr>
          <p:nvPr/>
        </p:nvCxnSpPr>
        <p:spPr>
          <a:xfrm flipV="1">
            <a:off x="10062158" y="3406919"/>
            <a:ext cx="0" cy="19271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8E18CFA-C7A4-4850-AAEC-80BACC61C771}"/>
              </a:ext>
            </a:extLst>
          </p:cNvPr>
          <p:cNvSpPr txBox="1"/>
          <p:nvPr/>
        </p:nvSpPr>
        <p:spPr>
          <a:xfrm>
            <a:off x="4686640" y="1433842"/>
            <a:ext cx="1114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NIR compressor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E9CB38-E676-4E96-8428-727D8D09E4FF}"/>
              </a:ext>
            </a:extLst>
          </p:cNvPr>
          <p:cNvSpPr txBox="1"/>
          <p:nvPr/>
        </p:nvSpPr>
        <p:spPr>
          <a:xfrm>
            <a:off x="9989257" y="4249295"/>
            <a:ext cx="1271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Alternate location for NIR compressor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EEB3806-2D2A-4E23-A5E1-BDE9D011CC0F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10383678" y="3377573"/>
            <a:ext cx="241314" cy="87172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8B17FB5C-8B33-4755-969B-3E7D90FBFEC2}"/>
              </a:ext>
            </a:extLst>
          </p:cNvPr>
          <p:cNvSpPr/>
          <p:nvPr/>
        </p:nvSpPr>
        <p:spPr>
          <a:xfrm rot="20270091">
            <a:off x="10184921" y="3186742"/>
            <a:ext cx="316162" cy="20764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CADADB9-C146-4C62-8D79-7E1FF5142ECB}"/>
              </a:ext>
            </a:extLst>
          </p:cNvPr>
          <p:cNvCxnSpPr>
            <a:cxnSpLocks/>
          </p:cNvCxnSpPr>
          <p:nvPr/>
        </p:nvCxnSpPr>
        <p:spPr>
          <a:xfrm flipH="1" flipV="1">
            <a:off x="8973574" y="1336066"/>
            <a:ext cx="352111" cy="52839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9E84540-1353-4F49-A01F-75445ABE8BB6}"/>
              </a:ext>
            </a:extLst>
          </p:cNvPr>
          <p:cNvCxnSpPr>
            <a:cxnSpLocks/>
          </p:cNvCxnSpPr>
          <p:nvPr/>
        </p:nvCxnSpPr>
        <p:spPr>
          <a:xfrm flipH="1">
            <a:off x="7032714" y="1336066"/>
            <a:ext cx="1664776" cy="85658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34B517F-1363-4D93-94D6-4FFAC19BBED2}"/>
              </a:ext>
            </a:extLst>
          </p:cNvPr>
          <p:cNvSpPr txBox="1"/>
          <p:nvPr/>
        </p:nvSpPr>
        <p:spPr>
          <a:xfrm>
            <a:off x="1647910" y="18630"/>
            <a:ext cx="3798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NIR Vacuum Transport Path Diagram - Isometric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909B0BB-1C2E-4FD5-809C-4D26F3DC0E86}"/>
              </a:ext>
            </a:extLst>
          </p:cNvPr>
          <p:cNvCxnSpPr>
            <a:cxnSpLocks/>
          </p:cNvCxnSpPr>
          <p:nvPr/>
        </p:nvCxnSpPr>
        <p:spPr>
          <a:xfrm flipH="1" flipV="1">
            <a:off x="4443868" y="5120605"/>
            <a:ext cx="111303" cy="18508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E41638B-DE1A-4CA1-8B92-B518F94E84DE}"/>
              </a:ext>
            </a:extLst>
          </p:cNvPr>
          <p:cNvCxnSpPr>
            <a:cxnSpLocks/>
          </p:cNvCxnSpPr>
          <p:nvPr/>
        </p:nvCxnSpPr>
        <p:spPr>
          <a:xfrm flipH="1" flipV="1">
            <a:off x="6701335" y="1963444"/>
            <a:ext cx="131497" cy="17627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EB0BCC1-6709-4DBA-93C4-2BF6B48A68A2}"/>
              </a:ext>
            </a:extLst>
          </p:cNvPr>
          <p:cNvCxnSpPr>
            <a:cxnSpLocks/>
          </p:cNvCxnSpPr>
          <p:nvPr/>
        </p:nvCxnSpPr>
        <p:spPr>
          <a:xfrm flipH="1">
            <a:off x="6427379" y="2274700"/>
            <a:ext cx="199699" cy="7394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CBC4635-80B4-4FAF-8A5E-C2EEFE645F69}"/>
              </a:ext>
            </a:extLst>
          </p:cNvPr>
          <p:cNvCxnSpPr>
            <a:cxnSpLocks/>
          </p:cNvCxnSpPr>
          <p:nvPr/>
        </p:nvCxnSpPr>
        <p:spPr>
          <a:xfrm flipH="1">
            <a:off x="6650727" y="2046485"/>
            <a:ext cx="1" cy="22031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CFF7EE8-6546-4676-A9B1-117E344B9601}"/>
              </a:ext>
            </a:extLst>
          </p:cNvPr>
          <p:cNvSpPr txBox="1"/>
          <p:nvPr/>
        </p:nvSpPr>
        <p:spPr>
          <a:xfrm>
            <a:off x="8558266" y="5003337"/>
            <a:ext cx="2388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NIR vacuum transport runs along the floor in the laser rooms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E1F8752-41FC-4A9E-AE0E-A0FA298B256A}"/>
              </a:ext>
            </a:extLst>
          </p:cNvPr>
          <p:cNvSpPr txBox="1"/>
          <p:nvPr/>
        </p:nvSpPr>
        <p:spPr>
          <a:xfrm>
            <a:off x="5800737" y="77206"/>
            <a:ext cx="2635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</a:rPr>
              <a:t>NIR vacuum transport runs along the ceiling in the ebeam experimental hall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EB87124-F62F-42F2-92B2-B03F0018A2DE}"/>
              </a:ext>
            </a:extLst>
          </p:cNvPr>
          <p:cNvCxnSpPr>
            <a:cxnSpLocks/>
          </p:cNvCxnSpPr>
          <p:nvPr/>
        </p:nvCxnSpPr>
        <p:spPr>
          <a:xfrm flipH="1">
            <a:off x="2859578" y="6046808"/>
            <a:ext cx="1" cy="28903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5CC06BD-AFB7-4931-9604-81708AA14AA2}"/>
              </a:ext>
            </a:extLst>
          </p:cNvPr>
          <p:cNvCxnSpPr>
            <a:cxnSpLocks/>
          </p:cNvCxnSpPr>
          <p:nvPr/>
        </p:nvCxnSpPr>
        <p:spPr>
          <a:xfrm flipV="1">
            <a:off x="2242496" y="6098046"/>
            <a:ext cx="438953" cy="18655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6EF13B-EF2D-41A5-8437-89F116686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1263" y="6326061"/>
            <a:ext cx="716065" cy="365125"/>
          </a:xfrm>
        </p:spPr>
        <p:txBody>
          <a:bodyPr/>
          <a:lstStyle/>
          <a:p>
            <a:fld id="{716D9922-87B3-6043-9531-5184EA303DC1}" type="slidenum">
              <a:rPr lang="en-US" smtClean="0"/>
              <a:t>11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4321F8-9C5A-419F-AF7E-4CDEB5604CB7}"/>
              </a:ext>
            </a:extLst>
          </p:cNvPr>
          <p:cNvSpPr txBox="1"/>
          <p:nvPr/>
        </p:nvSpPr>
        <p:spPr>
          <a:xfrm>
            <a:off x="5621066" y="6424221"/>
            <a:ext cx="4191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LWIR Components removed for clarity.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BD6DCE7-8B96-4219-9E8F-F7F04753C714}"/>
              </a:ext>
            </a:extLst>
          </p:cNvPr>
          <p:cNvSpPr txBox="1"/>
          <p:nvPr/>
        </p:nvSpPr>
        <p:spPr>
          <a:xfrm>
            <a:off x="1095147" y="5887257"/>
            <a:ext cx="114486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Beam enters laser room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3272C9-0072-400D-B58E-A8CE60EB49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45" t="6111"/>
          <a:stretch/>
        </p:blipFill>
        <p:spPr>
          <a:xfrm>
            <a:off x="-31727" y="1444565"/>
            <a:ext cx="2547503" cy="268856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84B192C-67F3-4BAC-A49B-44395139ADCF}"/>
              </a:ext>
            </a:extLst>
          </p:cNvPr>
          <p:cNvSpPr txBox="1"/>
          <p:nvPr/>
        </p:nvSpPr>
        <p:spPr>
          <a:xfrm>
            <a:off x="133740" y="4133130"/>
            <a:ext cx="1400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NIR compressor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0A3B19-3B07-49AE-9983-BD1AF8FCE992}"/>
              </a:ext>
            </a:extLst>
          </p:cNvPr>
          <p:cNvSpPr txBox="1"/>
          <p:nvPr/>
        </p:nvSpPr>
        <p:spPr>
          <a:xfrm>
            <a:off x="2157460" y="1075232"/>
            <a:ext cx="936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NIR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C7DEB8B-CF7A-422C-B897-1EA28BB55157}"/>
              </a:ext>
            </a:extLst>
          </p:cNvPr>
          <p:cNvCxnSpPr>
            <a:cxnSpLocks/>
          </p:cNvCxnSpPr>
          <p:nvPr/>
        </p:nvCxnSpPr>
        <p:spPr>
          <a:xfrm>
            <a:off x="3131764" y="1266786"/>
            <a:ext cx="734861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167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25022AA3-63E4-4738-BFCB-B611CB951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186"/>
          <a:stretch/>
        </p:blipFill>
        <p:spPr>
          <a:xfrm>
            <a:off x="153718" y="675694"/>
            <a:ext cx="12035465" cy="56213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E6BD1F-71D9-49D6-BB0C-4B7FE4520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41" y="28450"/>
            <a:ext cx="11105321" cy="647244"/>
          </a:xfrm>
        </p:spPr>
        <p:txBody>
          <a:bodyPr>
            <a:normAutofit fontScale="90000"/>
          </a:bodyPr>
          <a:lstStyle/>
          <a:p>
            <a:r>
              <a:rPr lang="en-US" dirty="0"/>
              <a:t>LWIR Vacuum Transport Installation – Plan 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BCE4B8-C833-457F-952A-6FA3896D8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775475-9605-4491-9AAB-337E7C54158C}"/>
              </a:ext>
            </a:extLst>
          </p:cNvPr>
          <p:cNvSpPr txBox="1"/>
          <p:nvPr/>
        </p:nvSpPr>
        <p:spPr>
          <a:xfrm>
            <a:off x="1269195" y="1957917"/>
            <a:ext cx="1557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Shielding wall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0C291-AE09-4BE6-9A31-1E952D099B7D}"/>
              </a:ext>
            </a:extLst>
          </p:cNvPr>
          <p:cNvSpPr txBox="1"/>
          <p:nvPr/>
        </p:nvSpPr>
        <p:spPr>
          <a:xfrm>
            <a:off x="10381572" y="5162523"/>
            <a:ext cx="1103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Plasma shutter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F4ACB51-61EA-46ED-83EB-3E1835FC7692}"/>
              </a:ext>
            </a:extLst>
          </p:cNvPr>
          <p:cNvCxnSpPr>
            <a:cxnSpLocks/>
          </p:cNvCxnSpPr>
          <p:nvPr/>
        </p:nvCxnSpPr>
        <p:spPr>
          <a:xfrm flipH="1" flipV="1">
            <a:off x="10041897" y="4091941"/>
            <a:ext cx="476529" cy="107058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E5B1889-0AC8-405D-834E-3C7AE1300110}"/>
              </a:ext>
            </a:extLst>
          </p:cNvPr>
          <p:cNvSpPr txBox="1"/>
          <p:nvPr/>
        </p:nvSpPr>
        <p:spPr>
          <a:xfrm>
            <a:off x="1958455" y="5465486"/>
            <a:ext cx="1039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Final amplifier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86DD28E-66BB-4113-BA6E-6FDDBFBFABD3}"/>
              </a:ext>
            </a:extLst>
          </p:cNvPr>
          <p:cNvCxnSpPr>
            <a:cxnSpLocks/>
          </p:cNvCxnSpPr>
          <p:nvPr/>
        </p:nvCxnSpPr>
        <p:spPr>
          <a:xfrm flipH="1" flipV="1">
            <a:off x="1693535" y="5251593"/>
            <a:ext cx="286284" cy="27990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DD721D6-1B05-49A2-B96B-C2177C7EE319}"/>
              </a:ext>
            </a:extLst>
          </p:cNvPr>
          <p:cNvSpPr txBox="1"/>
          <p:nvPr/>
        </p:nvSpPr>
        <p:spPr>
          <a:xfrm>
            <a:off x="5297559" y="3982747"/>
            <a:ext cx="1149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Seed Laser Table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46F8DF-BC8F-401E-BBD2-4DD976D44E77}"/>
              </a:ext>
            </a:extLst>
          </p:cNvPr>
          <p:cNvSpPr txBox="1"/>
          <p:nvPr/>
        </p:nvSpPr>
        <p:spPr>
          <a:xfrm>
            <a:off x="1641134" y="2612018"/>
            <a:ext cx="976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CPA</a:t>
            </a:r>
          </a:p>
          <a:p>
            <a:pPr algn="ctr"/>
            <a:r>
              <a:rPr lang="en-US" sz="1400" dirty="0"/>
              <a:t>chamber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229A968-7E8B-46B1-BBC0-4748CDFDA8EE}"/>
              </a:ext>
            </a:extLst>
          </p:cNvPr>
          <p:cNvCxnSpPr>
            <a:cxnSpLocks/>
          </p:cNvCxnSpPr>
          <p:nvPr/>
        </p:nvCxnSpPr>
        <p:spPr>
          <a:xfrm>
            <a:off x="2623559" y="3279971"/>
            <a:ext cx="4892969" cy="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7579976-F722-43C3-808F-F741B0D5025F}"/>
              </a:ext>
            </a:extLst>
          </p:cNvPr>
          <p:cNvCxnSpPr>
            <a:cxnSpLocks/>
          </p:cNvCxnSpPr>
          <p:nvPr/>
        </p:nvCxnSpPr>
        <p:spPr>
          <a:xfrm flipV="1">
            <a:off x="1522098" y="3159335"/>
            <a:ext cx="0" cy="53872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FC3CC5A-AA76-4B1B-86F1-8D0CF8E8B671}"/>
              </a:ext>
            </a:extLst>
          </p:cNvPr>
          <p:cNvCxnSpPr>
            <a:cxnSpLocks/>
          </p:cNvCxnSpPr>
          <p:nvPr/>
        </p:nvCxnSpPr>
        <p:spPr>
          <a:xfrm>
            <a:off x="8976485" y="3269811"/>
            <a:ext cx="951431" cy="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E54EBBE-40B6-44FB-BF8F-07EB0492D338}"/>
              </a:ext>
            </a:extLst>
          </p:cNvPr>
          <p:cNvCxnSpPr>
            <a:cxnSpLocks/>
          </p:cNvCxnSpPr>
          <p:nvPr/>
        </p:nvCxnSpPr>
        <p:spPr>
          <a:xfrm>
            <a:off x="9967774" y="3429000"/>
            <a:ext cx="0" cy="389307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F2ABDF8-1A36-4E80-833D-FE7EA5D88692}"/>
              </a:ext>
            </a:extLst>
          </p:cNvPr>
          <p:cNvSpPr txBox="1"/>
          <p:nvPr/>
        </p:nvSpPr>
        <p:spPr>
          <a:xfrm>
            <a:off x="7594817" y="4914625"/>
            <a:ext cx="11119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Polarization rotator</a:t>
            </a:r>
          </a:p>
          <a:p>
            <a:pPr algn="ctr"/>
            <a:r>
              <a:rPr lang="en-US" sz="1400"/>
              <a:t>chamber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25BFD35-1B29-4163-BA7B-AF8728A8B0E4}"/>
              </a:ext>
            </a:extLst>
          </p:cNvPr>
          <p:cNvCxnSpPr>
            <a:cxnSpLocks/>
            <a:stCxn id="23" idx="0"/>
          </p:cNvCxnSpPr>
          <p:nvPr/>
        </p:nvCxnSpPr>
        <p:spPr>
          <a:xfrm flipH="1" flipV="1">
            <a:off x="8131730" y="3688123"/>
            <a:ext cx="19060" cy="122650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B74F596-FC81-4E1B-BEAE-E3FF0D272348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3970808" y="4518826"/>
            <a:ext cx="89465" cy="79277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87B58CB-E73A-47A5-B16D-4982047629AC}"/>
              </a:ext>
            </a:extLst>
          </p:cNvPr>
          <p:cNvSpPr txBox="1"/>
          <p:nvPr/>
        </p:nvSpPr>
        <p:spPr>
          <a:xfrm>
            <a:off x="3692803" y="5311597"/>
            <a:ext cx="734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Regen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3151818-1931-418B-AA2F-B2A1E1CE4AA2}"/>
              </a:ext>
            </a:extLst>
          </p:cNvPr>
          <p:cNvCxnSpPr>
            <a:cxnSpLocks/>
          </p:cNvCxnSpPr>
          <p:nvPr/>
        </p:nvCxnSpPr>
        <p:spPr>
          <a:xfrm>
            <a:off x="1561188" y="3139936"/>
            <a:ext cx="2866554" cy="14003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744C7D0-7C0C-4A12-93D5-340E44A24F2D}"/>
              </a:ext>
            </a:extLst>
          </p:cNvPr>
          <p:cNvCxnSpPr>
            <a:cxnSpLocks/>
          </p:cNvCxnSpPr>
          <p:nvPr/>
        </p:nvCxnSpPr>
        <p:spPr>
          <a:xfrm flipH="1">
            <a:off x="606751" y="3287093"/>
            <a:ext cx="3533851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780166F-4B55-40C7-A437-001DD5187116}"/>
              </a:ext>
            </a:extLst>
          </p:cNvPr>
          <p:cNvSpPr txBox="1"/>
          <p:nvPr/>
        </p:nvSpPr>
        <p:spPr>
          <a:xfrm>
            <a:off x="6305509" y="2817850"/>
            <a:ext cx="128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NLPC chamber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B2146C9-CAF2-4C0A-9530-A8487F4F96FA}"/>
              </a:ext>
            </a:extLst>
          </p:cNvPr>
          <p:cNvSpPr/>
          <p:nvPr/>
        </p:nvSpPr>
        <p:spPr>
          <a:xfrm>
            <a:off x="3186731" y="2433043"/>
            <a:ext cx="4493174" cy="1203569"/>
          </a:xfrm>
          <a:prstGeom prst="roundRect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E7078FA-AF9B-4E8F-AC44-C86EF4B1E454}"/>
              </a:ext>
            </a:extLst>
          </p:cNvPr>
          <p:cNvSpPr txBox="1"/>
          <p:nvPr/>
        </p:nvSpPr>
        <p:spPr>
          <a:xfrm>
            <a:off x="4984904" y="2453393"/>
            <a:ext cx="1417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Future NLPC staging area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BCE8998-A1A6-4943-8772-C95ACA51D311}"/>
              </a:ext>
            </a:extLst>
          </p:cNvPr>
          <p:cNvSpPr txBox="1"/>
          <p:nvPr/>
        </p:nvSpPr>
        <p:spPr>
          <a:xfrm>
            <a:off x="3736427" y="1536039"/>
            <a:ext cx="998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Collimating mirror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327C6A2-3177-43CD-A4CF-8DF465771C90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4235669" y="1997704"/>
            <a:ext cx="306379" cy="120255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1E1C6DA-3F18-40DD-94DE-32BA06DB13BF}"/>
              </a:ext>
            </a:extLst>
          </p:cNvPr>
          <p:cNvCxnSpPr>
            <a:cxnSpLocks/>
          </p:cNvCxnSpPr>
          <p:nvPr/>
        </p:nvCxnSpPr>
        <p:spPr>
          <a:xfrm>
            <a:off x="7425303" y="1761969"/>
            <a:ext cx="29330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500291F-2543-4746-9396-D20D923AE9FA}"/>
              </a:ext>
            </a:extLst>
          </p:cNvPr>
          <p:cNvCxnSpPr>
            <a:cxnSpLocks/>
          </p:cNvCxnSpPr>
          <p:nvPr/>
        </p:nvCxnSpPr>
        <p:spPr>
          <a:xfrm flipH="1">
            <a:off x="10354386" y="1761969"/>
            <a:ext cx="3940" cy="20480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0121B31-7CD0-42C0-818B-3C083242DC99}"/>
              </a:ext>
            </a:extLst>
          </p:cNvPr>
          <p:cNvCxnSpPr>
            <a:cxnSpLocks/>
          </p:cNvCxnSpPr>
          <p:nvPr/>
        </p:nvCxnSpPr>
        <p:spPr>
          <a:xfrm>
            <a:off x="9756608" y="4223497"/>
            <a:ext cx="21522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341A04A-076D-4883-84EF-BE963A05BFE5}"/>
              </a:ext>
            </a:extLst>
          </p:cNvPr>
          <p:cNvCxnSpPr>
            <a:cxnSpLocks/>
          </p:cNvCxnSpPr>
          <p:nvPr/>
        </p:nvCxnSpPr>
        <p:spPr>
          <a:xfrm flipH="1" flipV="1">
            <a:off x="11882598" y="1144956"/>
            <a:ext cx="26275" cy="30785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D1F8DAC-F354-41A2-BF76-0453EE6B743A}"/>
              </a:ext>
            </a:extLst>
          </p:cNvPr>
          <p:cNvCxnSpPr>
            <a:cxnSpLocks/>
          </p:cNvCxnSpPr>
          <p:nvPr/>
        </p:nvCxnSpPr>
        <p:spPr>
          <a:xfrm flipH="1">
            <a:off x="7425303" y="1144956"/>
            <a:ext cx="4457295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DD01D96-138B-4D56-8445-042160A6FCAF}"/>
              </a:ext>
            </a:extLst>
          </p:cNvPr>
          <p:cNvCxnSpPr/>
          <p:nvPr/>
        </p:nvCxnSpPr>
        <p:spPr>
          <a:xfrm>
            <a:off x="7425303" y="1150211"/>
            <a:ext cx="0" cy="6170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AA0104A-9099-4555-AA20-A3108AFF175E}"/>
              </a:ext>
            </a:extLst>
          </p:cNvPr>
          <p:cNvCxnSpPr>
            <a:cxnSpLocks/>
          </p:cNvCxnSpPr>
          <p:nvPr/>
        </p:nvCxnSpPr>
        <p:spPr>
          <a:xfrm>
            <a:off x="9756608" y="3810038"/>
            <a:ext cx="60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2D31904-1417-4912-B32A-E4000DACB5DD}"/>
              </a:ext>
            </a:extLst>
          </p:cNvPr>
          <p:cNvCxnSpPr>
            <a:cxnSpLocks/>
          </p:cNvCxnSpPr>
          <p:nvPr/>
        </p:nvCxnSpPr>
        <p:spPr>
          <a:xfrm>
            <a:off x="9756608" y="3810038"/>
            <a:ext cx="0" cy="4134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32C1344D-EFE4-4721-AC77-5FCE8ABEB3A8}"/>
              </a:ext>
            </a:extLst>
          </p:cNvPr>
          <p:cNvSpPr txBox="1"/>
          <p:nvPr/>
        </p:nvSpPr>
        <p:spPr>
          <a:xfrm>
            <a:off x="10206140" y="636395"/>
            <a:ext cx="2070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Existing vacuum transport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6B7F28A-EBFC-4EEF-8DD8-AF25757F9CE4}"/>
              </a:ext>
            </a:extLst>
          </p:cNvPr>
          <p:cNvCxnSpPr>
            <a:cxnSpLocks/>
          </p:cNvCxnSpPr>
          <p:nvPr/>
        </p:nvCxnSpPr>
        <p:spPr>
          <a:xfrm>
            <a:off x="11170250" y="913394"/>
            <a:ext cx="0" cy="23156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0672785-35FB-2C49-A394-1210B4CB20ED}"/>
              </a:ext>
            </a:extLst>
          </p:cNvPr>
          <p:cNvCxnSpPr>
            <a:cxnSpLocks/>
          </p:cNvCxnSpPr>
          <p:nvPr/>
        </p:nvCxnSpPr>
        <p:spPr>
          <a:xfrm flipH="1">
            <a:off x="4359249" y="4372462"/>
            <a:ext cx="659326" cy="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4A6FDBB-7635-494C-BA93-1951DD1E4B87}"/>
              </a:ext>
            </a:extLst>
          </p:cNvPr>
          <p:cNvCxnSpPr>
            <a:cxnSpLocks/>
          </p:cNvCxnSpPr>
          <p:nvPr/>
        </p:nvCxnSpPr>
        <p:spPr>
          <a:xfrm>
            <a:off x="4359248" y="4162912"/>
            <a:ext cx="659327" cy="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E6B46CC-70D0-7A44-928A-45C896BAB143}"/>
              </a:ext>
            </a:extLst>
          </p:cNvPr>
          <p:cNvCxnSpPr>
            <a:cxnSpLocks/>
          </p:cNvCxnSpPr>
          <p:nvPr/>
        </p:nvCxnSpPr>
        <p:spPr>
          <a:xfrm flipH="1">
            <a:off x="1733264" y="3578609"/>
            <a:ext cx="3285311" cy="15044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9051624-B32C-7B49-987B-52D7C931F723}"/>
              </a:ext>
            </a:extLst>
          </p:cNvPr>
          <p:cNvCxnSpPr>
            <a:cxnSpLocks/>
          </p:cNvCxnSpPr>
          <p:nvPr/>
        </p:nvCxnSpPr>
        <p:spPr>
          <a:xfrm>
            <a:off x="1733264" y="3578609"/>
            <a:ext cx="0" cy="343582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C5A6CAE-DEE0-2249-989F-9E2DFE0112A3}"/>
              </a:ext>
            </a:extLst>
          </p:cNvPr>
          <p:cNvCxnSpPr>
            <a:cxnSpLocks/>
          </p:cNvCxnSpPr>
          <p:nvPr/>
        </p:nvCxnSpPr>
        <p:spPr>
          <a:xfrm flipV="1">
            <a:off x="5018575" y="3578610"/>
            <a:ext cx="0" cy="584302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28AA9C9-0322-41F7-A063-0CE17B49A091}"/>
              </a:ext>
            </a:extLst>
          </p:cNvPr>
          <p:cNvSpPr txBox="1"/>
          <p:nvPr/>
        </p:nvSpPr>
        <p:spPr>
          <a:xfrm>
            <a:off x="9095407" y="2208650"/>
            <a:ext cx="1286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Circular polarization mirror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E80EE55-877A-42AC-8CB7-1F18E83AC66E}"/>
              </a:ext>
            </a:extLst>
          </p:cNvPr>
          <p:cNvCxnSpPr>
            <a:cxnSpLocks/>
            <a:stCxn id="51" idx="2"/>
          </p:cNvCxnSpPr>
          <p:nvPr/>
        </p:nvCxnSpPr>
        <p:spPr>
          <a:xfrm>
            <a:off x="9738490" y="2854981"/>
            <a:ext cx="229284" cy="332393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12A63221-952A-4B3F-B8DD-33EBAD9BFB8D}"/>
              </a:ext>
            </a:extLst>
          </p:cNvPr>
          <p:cNvSpPr txBox="1"/>
          <p:nvPr/>
        </p:nvSpPr>
        <p:spPr>
          <a:xfrm>
            <a:off x="4910128" y="6391169"/>
            <a:ext cx="936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LWIR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ECCCCFA-E38B-4C86-9716-FC76EA61ED78}"/>
              </a:ext>
            </a:extLst>
          </p:cNvPr>
          <p:cNvCxnSpPr>
            <a:cxnSpLocks/>
          </p:cNvCxnSpPr>
          <p:nvPr/>
        </p:nvCxnSpPr>
        <p:spPr>
          <a:xfrm>
            <a:off x="5846683" y="6575835"/>
            <a:ext cx="734861" cy="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516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5896250-2C49-4701-B510-CB1E1BBA9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5389" y="488086"/>
            <a:ext cx="7967740" cy="63699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E6BD1F-71D9-49D6-BB0C-4B7FE4520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687" y="3"/>
            <a:ext cx="11105321" cy="647244"/>
          </a:xfrm>
        </p:spPr>
        <p:txBody>
          <a:bodyPr>
            <a:normAutofit fontScale="90000"/>
          </a:bodyPr>
          <a:lstStyle/>
          <a:p>
            <a:r>
              <a:rPr lang="en-US" dirty="0"/>
              <a:t>LWIR Vacuum Transport Installation – Iso 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BCE4B8-C833-457F-952A-6FA3896D8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13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7EA706-BCBC-473E-8710-1B7EC7CDEC4C}"/>
              </a:ext>
            </a:extLst>
          </p:cNvPr>
          <p:cNvSpPr txBox="1"/>
          <p:nvPr/>
        </p:nvSpPr>
        <p:spPr>
          <a:xfrm>
            <a:off x="7590197" y="5892155"/>
            <a:ext cx="1922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Room walls hidden for clarity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0D7289-3BF7-421D-B03F-E4BEDF1FACF6}"/>
              </a:ext>
            </a:extLst>
          </p:cNvPr>
          <p:cNvSpPr txBox="1"/>
          <p:nvPr/>
        </p:nvSpPr>
        <p:spPr>
          <a:xfrm>
            <a:off x="5548543" y="3846936"/>
            <a:ext cx="1504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Seed Laser Table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992BF9-9EAC-4B68-9D08-4FF85EC49DCF}"/>
              </a:ext>
            </a:extLst>
          </p:cNvPr>
          <p:cNvSpPr txBox="1"/>
          <p:nvPr/>
        </p:nvSpPr>
        <p:spPr>
          <a:xfrm>
            <a:off x="4694027" y="5810999"/>
            <a:ext cx="1039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Final amplifier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BDCFC6F-EFEE-4327-928F-12F5737B6639}"/>
              </a:ext>
            </a:extLst>
          </p:cNvPr>
          <p:cNvCxnSpPr>
            <a:cxnSpLocks/>
          </p:cNvCxnSpPr>
          <p:nvPr/>
        </p:nvCxnSpPr>
        <p:spPr>
          <a:xfrm flipH="1" flipV="1">
            <a:off x="4033157" y="5723164"/>
            <a:ext cx="682234" cy="29554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A7D8B66-2250-4A52-89A0-8C0451C8EA09}"/>
              </a:ext>
            </a:extLst>
          </p:cNvPr>
          <p:cNvSpPr txBox="1"/>
          <p:nvPr/>
        </p:nvSpPr>
        <p:spPr>
          <a:xfrm>
            <a:off x="3136447" y="3329153"/>
            <a:ext cx="1557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Shielding wall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DD494A-8E0D-4D81-AACD-C0CB2995A50F}"/>
              </a:ext>
            </a:extLst>
          </p:cNvPr>
          <p:cNvSpPr txBox="1"/>
          <p:nvPr/>
        </p:nvSpPr>
        <p:spPr>
          <a:xfrm>
            <a:off x="2392822" y="2247544"/>
            <a:ext cx="235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Experimental Hall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D6F0FA-26CD-41FD-927C-67F699D60834}"/>
              </a:ext>
            </a:extLst>
          </p:cNvPr>
          <p:cNvSpPr txBox="1"/>
          <p:nvPr/>
        </p:nvSpPr>
        <p:spPr>
          <a:xfrm>
            <a:off x="6434983" y="5153114"/>
            <a:ext cx="169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Laser Rooms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E3F94F-6B77-48C5-B993-18002E0AF3AF}"/>
              </a:ext>
            </a:extLst>
          </p:cNvPr>
          <p:cNvSpPr txBox="1"/>
          <p:nvPr/>
        </p:nvSpPr>
        <p:spPr>
          <a:xfrm>
            <a:off x="2733806" y="4583549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CPA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BA1E8B-8BDC-4FB5-84A0-69C1A5F9DA4A}"/>
              </a:ext>
            </a:extLst>
          </p:cNvPr>
          <p:cNvSpPr txBox="1"/>
          <p:nvPr/>
        </p:nvSpPr>
        <p:spPr>
          <a:xfrm>
            <a:off x="6983021" y="2525986"/>
            <a:ext cx="719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FPR</a:t>
            </a:r>
          </a:p>
        </p:txBody>
      </p:sp>
    </p:spTree>
    <p:extLst>
      <p:ext uri="{BB962C8B-B14F-4D97-AF65-F5344CB8AC3E}">
        <p14:creationId xmlns:p14="http://schemas.microsoft.com/office/powerpoint/2010/main" val="3983233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DFF90F-1673-4DAC-9364-DD18760AE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/>
              <a:t>CPA Vacuum Chamber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05F3519-F83F-41FF-9CE6-F31F5E37BA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64370" y="2811488"/>
            <a:ext cx="5904186" cy="363281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1823E0-793F-409C-B8CD-C424E3BD3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4621" y="815646"/>
            <a:ext cx="5904186" cy="3373970"/>
          </a:xfrm>
        </p:spPr>
        <p:txBody>
          <a:bodyPr>
            <a:normAutofit/>
          </a:bodyPr>
          <a:lstStyle/>
          <a:p>
            <a:r>
              <a:rPr lang="en-US" sz="2400" dirty="0"/>
              <a:t>Optics mounted to concrete pedestals for thermal stability and vibration isolation</a:t>
            </a:r>
          </a:p>
          <a:p>
            <a:r>
              <a:rPr lang="en-US" sz="2400" dirty="0"/>
              <a:t>Vacuum chamber supported by SS legs</a:t>
            </a:r>
          </a:p>
          <a:p>
            <a:r>
              <a:rPr lang="en-US" sz="2400" dirty="0"/>
              <a:t>Bellows is only mechanical connection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095211-258D-4EBD-A866-4BD43D6F5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75" y="815645"/>
            <a:ext cx="4245924" cy="58865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C8919F-FF49-4BF0-AE9E-A9CBBF1F9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DCB9A2-C9B5-4503-8255-48C8B24EE252}"/>
              </a:ext>
            </a:extLst>
          </p:cNvPr>
          <p:cNvSpPr txBox="1"/>
          <p:nvPr/>
        </p:nvSpPr>
        <p:spPr>
          <a:xfrm>
            <a:off x="1787236" y="6176963"/>
            <a:ext cx="1571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Concrete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9DB184-3045-48E8-8384-64941D51F01E}"/>
              </a:ext>
            </a:extLst>
          </p:cNvPr>
          <p:cNvSpPr txBox="1"/>
          <p:nvPr/>
        </p:nvSpPr>
        <p:spPr>
          <a:xfrm>
            <a:off x="2818015" y="1429789"/>
            <a:ext cx="143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Breadboard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AEDC390-C217-4320-A1BC-36B499547B5D}"/>
              </a:ext>
            </a:extLst>
          </p:cNvPr>
          <p:cNvCxnSpPr/>
          <p:nvPr/>
        </p:nvCxnSpPr>
        <p:spPr>
          <a:xfrm>
            <a:off x="3541222" y="1799121"/>
            <a:ext cx="0" cy="202473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AFDBA43-B13B-4A03-81D2-773B4BBE18A3}"/>
              </a:ext>
            </a:extLst>
          </p:cNvPr>
          <p:cNvSpPr txBox="1"/>
          <p:nvPr/>
        </p:nvSpPr>
        <p:spPr>
          <a:xfrm>
            <a:off x="3655450" y="4956152"/>
            <a:ext cx="939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Stable frame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DE60B45-80A8-4053-8BD0-0E93B11BA113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3236732" y="4189615"/>
            <a:ext cx="418718" cy="108970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3A5ED4-C61F-41D5-943A-23CD4024866E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2818015" y="5128953"/>
            <a:ext cx="837435" cy="15036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F52E022-CAD6-407C-82ED-6437CBCB6B7D}"/>
              </a:ext>
            </a:extLst>
          </p:cNvPr>
          <p:cNvSpPr txBox="1"/>
          <p:nvPr/>
        </p:nvSpPr>
        <p:spPr>
          <a:xfrm>
            <a:off x="4870938" y="5851244"/>
            <a:ext cx="984739" cy="382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Bellows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DAE33F0-264C-4647-91FE-100AFAB1C4B3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3156438" y="5602484"/>
            <a:ext cx="1714500" cy="43987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585B7BB-BF80-4856-A042-6065AAE76903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5855677" y="5027784"/>
            <a:ext cx="914400" cy="101457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750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CB666-FE8F-4943-A1F5-FB372A4C8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CPA Vacuum Chamber Optical Load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DEB28-2ED7-407F-A47E-D84BD2341A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386" y="1077132"/>
            <a:ext cx="5486400" cy="5099277"/>
          </a:xfrm>
        </p:spPr>
        <p:txBody>
          <a:bodyPr/>
          <a:lstStyle/>
          <a:p>
            <a:r>
              <a:rPr lang="en-US" dirty="0"/>
              <a:t>Concrete base</a:t>
            </a:r>
          </a:p>
          <a:p>
            <a:r>
              <a:rPr lang="en-US" dirty="0"/>
              <a:t>SS flange connects to concrete base</a:t>
            </a:r>
          </a:p>
          <a:p>
            <a:r>
              <a:rPr lang="en-US" dirty="0"/>
              <a:t>Structural tube columns</a:t>
            </a:r>
          </a:p>
          <a:p>
            <a:r>
              <a:rPr lang="en-US" dirty="0"/>
              <a:t>Rigid frame</a:t>
            </a:r>
          </a:p>
          <a:p>
            <a:r>
              <a:rPr lang="en-US" dirty="0"/>
              <a:t>Breadboards leveled on frame</a:t>
            </a:r>
          </a:p>
          <a:p>
            <a:r>
              <a:rPr lang="en-US" dirty="0"/>
              <a:t>Bellows connected to flange is the only physical connection between the chamber (and pumps) and the optical mounts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207AEF-AF9F-494A-8AFF-F12E39123A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63479" y="1077685"/>
            <a:ext cx="6171477" cy="509927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CC5C7A-234B-4128-829F-5D51E7569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23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3C34B0E-AB32-4AE9-AC1F-E3A788561E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4176"/>
          <a:stretch/>
        </p:blipFill>
        <p:spPr>
          <a:xfrm>
            <a:off x="107979" y="1056599"/>
            <a:ext cx="5399863" cy="5482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080D07-6971-481F-9B9D-F99D63FCE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-7577"/>
            <a:ext cx="9144000" cy="862366"/>
          </a:xfrm>
        </p:spPr>
        <p:txBody>
          <a:bodyPr/>
          <a:lstStyle/>
          <a:p>
            <a:r>
              <a:rPr lang="en-US"/>
              <a:t>Flexible Polarization Rotator (FPR)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ADA15F-98AC-4782-980D-A1150594A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3665" y="993124"/>
            <a:ext cx="4750255" cy="203200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Concrete base</a:t>
            </a:r>
          </a:p>
          <a:p>
            <a:pPr lvl="1"/>
            <a:r>
              <a:rPr lang="en-US" dirty="0"/>
              <a:t>Vibration isolation</a:t>
            </a:r>
          </a:p>
          <a:p>
            <a:pPr lvl="1"/>
            <a:r>
              <a:rPr lang="en-US" dirty="0"/>
              <a:t>Thermal stability</a:t>
            </a:r>
          </a:p>
          <a:p>
            <a:r>
              <a:rPr lang="en-US" dirty="0"/>
              <a:t>FPR is on hand</a:t>
            </a:r>
          </a:p>
          <a:p>
            <a:r>
              <a:rPr lang="en-US" dirty="0"/>
              <a:t>Vacuum chamber designed</a:t>
            </a:r>
          </a:p>
          <a:p>
            <a:r>
              <a:rPr lang="en-US" dirty="0"/>
              <a:t>6” diameter clear aperture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0D9A0-D3BC-4EF3-B7FA-F741808DF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182ECF-0067-4624-9678-E62777FE9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665" y="3163461"/>
            <a:ext cx="4572396" cy="3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7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B12F10-3A1F-4A74-BA55-BCFF699D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18256"/>
            <a:ext cx="9143999" cy="1325563"/>
          </a:xfrm>
        </p:spPr>
        <p:txBody>
          <a:bodyPr/>
          <a:lstStyle/>
          <a:p>
            <a:pPr algn="ctr"/>
            <a:r>
              <a:rPr lang="en-US" dirty="0"/>
              <a:t>FPR Motion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A65C1-8478-449B-937B-D4725DA4A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17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847548D-D209-455E-A231-9DE83D12C4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9732" y="681037"/>
            <a:ext cx="5011868" cy="55051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6C8B0-3A79-4114-8665-A102635321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Stepper motor drive</a:t>
            </a:r>
          </a:p>
          <a:p>
            <a:r>
              <a:rPr lang="en-US" dirty="0"/>
              <a:t>Brass worm gear drive</a:t>
            </a:r>
          </a:p>
          <a:p>
            <a:r>
              <a:rPr lang="en-US" dirty="0"/>
              <a:t>-2° to 92° range of rotation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3EB1EC-2B76-43AA-9EEA-F68BC3AB4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362" y="2693541"/>
            <a:ext cx="6227064" cy="348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2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98179-224E-431A-8F1C-5A914C850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NLPC Experimental Chamber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FFF3716-FDD0-4069-89E0-BB99CFF9B5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9334" y="1268770"/>
            <a:ext cx="6558845" cy="480284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F3EDEE-609E-4C98-8D2D-D3F5B0AAD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63643" y="1268770"/>
            <a:ext cx="5159023" cy="3842459"/>
          </a:xfrm>
        </p:spPr>
        <p:txBody>
          <a:bodyPr>
            <a:normAutofit/>
          </a:bodyPr>
          <a:lstStyle/>
          <a:p>
            <a:r>
              <a:rPr lang="en-US" sz="2400" dirty="0"/>
              <a:t>Procurement in process</a:t>
            </a:r>
          </a:p>
          <a:p>
            <a:r>
              <a:rPr lang="en-US" sz="2400" dirty="0"/>
              <a:t>Intended for NLPC development</a:t>
            </a:r>
          </a:p>
          <a:p>
            <a:r>
              <a:rPr lang="en-US" sz="2400" dirty="0"/>
              <a:t>Initial vacuum transport does not include optics in this chamber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670D4F-9C1D-46B8-9414-0EBC5EF82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AC83DD-D1E7-4488-8923-AED4B58C3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394" y="2949963"/>
            <a:ext cx="4188007" cy="333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5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1C544-EC6B-4336-BEAC-68995AD05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4D4A3-1CD0-4B87-A4ED-00B8BCB78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UEM – March, 2021 installation</a:t>
            </a:r>
          </a:p>
          <a:p>
            <a:r>
              <a:rPr lang="en-US" dirty="0"/>
              <a:t>OPA – installation planned for next week</a:t>
            </a:r>
          </a:p>
          <a:p>
            <a:r>
              <a:rPr lang="en-US" dirty="0"/>
              <a:t>Vacuum laser transport</a:t>
            </a:r>
          </a:p>
          <a:p>
            <a:pPr lvl="1"/>
            <a:r>
              <a:rPr lang="en-US" dirty="0"/>
              <a:t>Proceed with major procurements</a:t>
            </a:r>
          </a:p>
          <a:p>
            <a:pPr lvl="2"/>
            <a:r>
              <a:rPr lang="en-US" dirty="0"/>
              <a:t>Major procurements are for the CPA, FPR &amp; NIR chambers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Goal:  Delivery of improved NIR and LWIR capabilities to users before the end of calendar 2021!</a:t>
            </a:r>
          </a:p>
          <a:p>
            <a:pPr lvl="2"/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Goal:  Installation commencing in August 2021</a:t>
            </a:r>
          </a:p>
          <a:p>
            <a:pPr lvl="2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Major components must be received before installation commences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EACD0-9FF1-4E89-AE33-5C9DCA2DA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14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3F756-18A6-4234-B4C7-B25181096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0BD64-3158-44DF-ACCD-9D442DFD4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UED</a:t>
            </a:r>
          </a:p>
          <a:p>
            <a:pPr lvl="1"/>
            <a:r>
              <a:rPr lang="en-US" dirty="0"/>
              <a:t>Ultrafast Electron Microscope (UEM)</a:t>
            </a:r>
          </a:p>
          <a:p>
            <a:pPr lvl="1"/>
            <a:r>
              <a:rPr lang="en-US" dirty="0"/>
              <a:t>Optical Parametric Amplifier (OPA)</a:t>
            </a:r>
          </a:p>
          <a:p>
            <a:r>
              <a:rPr lang="en-US" dirty="0"/>
              <a:t>B820 laser rooms</a:t>
            </a:r>
          </a:p>
          <a:p>
            <a:pPr lvl="1"/>
            <a:r>
              <a:rPr lang="en-US" dirty="0"/>
              <a:t>Pre down configuration</a:t>
            </a:r>
          </a:p>
          <a:p>
            <a:pPr lvl="1"/>
            <a:r>
              <a:rPr lang="en-US" dirty="0"/>
              <a:t>Present configuration</a:t>
            </a:r>
          </a:p>
          <a:p>
            <a:pPr lvl="2"/>
            <a:r>
              <a:rPr lang="en-US" dirty="0"/>
              <a:t>Including laser room reconfiguration completed September, 2020</a:t>
            </a:r>
          </a:p>
          <a:p>
            <a:pPr lvl="1"/>
            <a:r>
              <a:rPr lang="en-US" dirty="0"/>
              <a:t>Scope of NIR upgrades</a:t>
            </a:r>
          </a:p>
          <a:p>
            <a:pPr lvl="1"/>
            <a:r>
              <a:rPr lang="en-US" dirty="0"/>
              <a:t>Scope of LWIR (CO2) upgrades</a:t>
            </a:r>
          </a:p>
          <a:p>
            <a:pPr lvl="1"/>
            <a:r>
              <a:rPr lang="en-US" dirty="0"/>
              <a:t>Schedule</a:t>
            </a:r>
          </a:p>
          <a:p>
            <a:pPr lvl="1"/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BC1A2-400F-4FD6-B60D-254D2C4D6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09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F6EE5-8B19-41F2-95B1-379A7B7C9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9" y="155773"/>
            <a:ext cx="11105321" cy="647244"/>
          </a:xfrm>
        </p:spPr>
        <p:txBody>
          <a:bodyPr/>
          <a:lstStyle/>
          <a:p>
            <a:r>
              <a:rPr lang="en-US" dirty="0"/>
              <a:t>Upgrades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0E279-C47A-4338-98B6-A3A11CA8D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UEM will obtain tissue sample images with minimal sample degradation.</a:t>
            </a:r>
          </a:p>
          <a:p>
            <a:r>
              <a:rPr lang="en-US" dirty="0"/>
              <a:t>UED OPA tunable wave converter will provide a range of wave lengths to study a wider range of physical effects on materials.</a:t>
            </a:r>
          </a:p>
          <a:p>
            <a:r>
              <a:rPr lang="en-US" dirty="0">
                <a:solidFill>
                  <a:srgbClr val="0070C0"/>
                </a:solidFill>
              </a:rPr>
              <a:t>NIR vacuum transport &amp; compressor will improve beam stability and optics reliability.</a:t>
            </a:r>
          </a:p>
          <a:p>
            <a:r>
              <a:rPr lang="en-US" dirty="0"/>
              <a:t>CO2 Vacuum transport will deliver high quality TW beam to experiments for increased particle acceleration.</a:t>
            </a:r>
          </a:p>
          <a:p>
            <a:r>
              <a:rPr lang="en-US" dirty="0">
                <a:solidFill>
                  <a:srgbClr val="0070C0"/>
                </a:solidFill>
              </a:rPr>
              <a:t>Polarization rotator will provide infinitely adjustable polarity from horizontal to vertical to simplify viewing plasma waves.</a:t>
            </a:r>
          </a:p>
          <a:p>
            <a:r>
              <a:rPr lang="en-US" dirty="0"/>
              <a:t>Circular polarization is required for Radiation Pressure ion acceleration and the RUBICON experiment.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9627C-6C52-41CD-8506-F91AC37B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28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AE581-5823-4539-AC75-6EBACF3A9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Thank you!</a:t>
            </a:r>
            <a:br>
              <a:rPr lang="en-US" dirty="0">
                <a:solidFill>
                  <a:srgbClr val="00B050"/>
                </a:solidFill>
              </a:rPr>
            </a:br>
            <a:br>
              <a:rPr lang="en-US" dirty="0"/>
            </a:br>
            <a:r>
              <a:rPr lang="en-US" dirty="0">
                <a:solidFill>
                  <a:srgbClr val="7030A0"/>
                </a:solidFill>
              </a:rPr>
              <a:t>Questions?</a:t>
            </a:r>
            <a:br>
              <a:rPr lang="en-US" dirty="0">
                <a:solidFill>
                  <a:srgbClr val="7030A0"/>
                </a:solidFill>
              </a:rPr>
            </a:br>
            <a:br>
              <a:rPr lang="en-US" dirty="0"/>
            </a:br>
            <a:br>
              <a:rPr lang="en-US" dirty="0"/>
            </a:br>
            <a:r>
              <a:rPr lang="en-US" sz="4400" dirty="0"/>
              <a:t>Up next:  User Discussion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5A559-706D-4630-A031-606FD9F4E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84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A99FC-9563-43C9-A11B-77E5E94F5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3600" b="1" dirty="0">
                <a:latin typeface="+mj-lt"/>
              </a:rPr>
              <a:t>Ultrafast Electron Microscope (UEM)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273906-B255-4FBB-BA6D-98D5446C5A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237825"/>
            <a:ext cx="6696845" cy="403891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9B2E2E-2B33-45FA-8771-4EECEC449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1109" y="1237825"/>
            <a:ext cx="5486400" cy="50992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LDRD funded project:  </a:t>
            </a:r>
            <a:r>
              <a:rPr lang="en-US" dirty="0">
                <a:solidFill>
                  <a:srgbClr val="0070C0"/>
                </a:solidFill>
              </a:rPr>
              <a:t>Demonstration of feasibility of sub-nm, picosecond electron microscope for the life sciences</a:t>
            </a:r>
          </a:p>
          <a:p>
            <a:pPr lvl="1"/>
            <a:r>
              <a:rPr lang="en-US" dirty="0"/>
              <a:t>NSLS-II with ATF personnel support</a:t>
            </a:r>
          </a:p>
          <a:p>
            <a:r>
              <a:rPr lang="en-US" dirty="0"/>
              <a:t>Objective is to obtain tissue sample images with minimal sample degradation due to high speed, short duration pulse</a:t>
            </a:r>
          </a:p>
          <a:p>
            <a:r>
              <a:rPr lang="en-US" dirty="0"/>
              <a:t>Quick change design to switch between UEM and UED baseline drift tube configuration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B99EF-AFA4-4B80-A7E4-F527F4D3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60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77ACA-DA76-4D6D-B434-46C15E406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UED Sample Mid-IR Pump Source (OPA)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C2665-8C28-46C8-8558-145248925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079" y="1044339"/>
            <a:ext cx="5486400" cy="1108926"/>
          </a:xfrm>
        </p:spPr>
        <p:txBody>
          <a:bodyPr>
            <a:normAutofit fontScale="47500" lnSpcReduction="20000"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A DOE early career award (Jing Tao) has provided the opportunity to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extend the wavelength range available for pumping UED samples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will broaden the physical mechanisms that can be studied with the instrument and increase the scientific reach of the facility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9AB474-13FE-48F0-8D91-718CB5940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769035"/>
            <a:ext cx="5486400" cy="1954500"/>
          </a:xfrm>
        </p:spPr>
        <p:txBody>
          <a:bodyPr>
            <a:normAutofit fontScale="47500" lnSpcReduction="20000"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A commercial Optical Parametric Amplifier will be installed next week that will provide multi-</a:t>
            </a:r>
            <a:r>
              <a:rPr lang="en-US" dirty="0" err="1">
                <a:latin typeface="Symbol" panose="05050102010706020507" pitchFamily="18" charset="2"/>
              </a:rPr>
              <a:t>m</a:t>
            </a:r>
            <a:r>
              <a:rPr lang="en-US" dirty="0" err="1"/>
              <a:t>J</a:t>
            </a:r>
            <a:r>
              <a:rPr lang="en-US" dirty="0"/>
              <a:t> femtosecond pulses fully tunable from 2-11 microns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Diagnostics, controls, full Integration, and first beam delivery on samples expected in early 2021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ATF previously assembled and demonstrated the </a:t>
            </a:r>
            <a:r>
              <a:rPr lang="en-US" dirty="0" err="1"/>
              <a:t>Ti:Sapphire</a:t>
            </a:r>
            <a:r>
              <a:rPr lang="en-US" dirty="0"/>
              <a:t> booster amplifier required to achieve the higher NIR pulse energies necessary for pumping the OPA itself (below)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AAD0D6-832F-40C6-9551-945A4969D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4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A39AEBC-228B-4583-A5D9-A0F123E073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7680" y="2939844"/>
            <a:ext cx="3921774" cy="2792303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8AA6CD-84C1-4905-831C-16CAE13B3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093" y="2497394"/>
            <a:ext cx="6456757" cy="362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61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DDDC529-57FF-4A61-93D3-862129409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B820 Laser Rooms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8A87A-EF3B-4780-8A70-641B7EEB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16D9922-87B3-6043-9531-5184EA303DC1}" type="slidenum">
              <a:rPr lang="en-US" sz="1000">
                <a:solidFill>
                  <a:srgbClr val="898989"/>
                </a:solidFill>
              </a:rPr>
              <a:pPr algn="r">
                <a:spcAft>
                  <a:spcPts val="600"/>
                </a:spcAft>
              </a:pPr>
              <a:t>5</a:t>
            </a:fld>
            <a:endParaRPr 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84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7CCCC-9BE8-4A19-A716-5B60E6616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80" y="0"/>
            <a:ext cx="11105321" cy="647244"/>
          </a:xfrm>
        </p:spPr>
        <p:txBody>
          <a:bodyPr>
            <a:normAutofit/>
          </a:bodyPr>
          <a:lstStyle/>
          <a:p>
            <a:r>
              <a:rPr lang="en-US" dirty="0"/>
              <a:t>Configuration Prior to Summer, 2020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C01DDB-94F1-4E8B-A5D3-A369EDEB74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74" r="1431"/>
          <a:stretch/>
        </p:blipFill>
        <p:spPr>
          <a:xfrm>
            <a:off x="0" y="599130"/>
            <a:ext cx="12192000" cy="56763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211E5-1F58-4DA9-B669-364DBE2D8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75F941-046B-4571-B95E-DC1275CAC1DD}"/>
              </a:ext>
            </a:extLst>
          </p:cNvPr>
          <p:cNvSpPr txBox="1"/>
          <p:nvPr/>
        </p:nvSpPr>
        <p:spPr>
          <a:xfrm>
            <a:off x="1269195" y="1957917"/>
            <a:ext cx="180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Shielding wall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882936-8C0C-4428-9532-A89E45EBD8A3}"/>
              </a:ext>
            </a:extLst>
          </p:cNvPr>
          <p:cNvSpPr txBox="1"/>
          <p:nvPr/>
        </p:nvSpPr>
        <p:spPr>
          <a:xfrm>
            <a:off x="9348379" y="5278517"/>
            <a:ext cx="1103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Plasma shutter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D30DC0-9FEB-4B40-8D0F-D82FA670BCF1}"/>
              </a:ext>
            </a:extLst>
          </p:cNvPr>
          <p:cNvCxnSpPr>
            <a:cxnSpLocks/>
          </p:cNvCxnSpPr>
          <p:nvPr/>
        </p:nvCxnSpPr>
        <p:spPr>
          <a:xfrm flipH="1" flipV="1">
            <a:off x="9752100" y="3972195"/>
            <a:ext cx="148073" cy="130632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610E464-84A8-4E0D-B7D5-87DDDBA24E3B}"/>
              </a:ext>
            </a:extLst>
          </p:cNvPr>
          <p:cNvSpPr txBox="1"/>
          <p:nvPr/>
        </p:nvSpPr>
        <p:spPr>
          <a:xfrm>
            <a:off x="1794710" y="5336989"/>
            <a:ext cx="1039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Final amplifier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897D627-BDEB-4C26-815C-E1C579092224}"/>
              </a:ext>
            </a:extLst>
          </p:cNvPr>
          <p:cNvCxnSpPr>
            <a:cxnSpLocks/>
          </p:cNvCxnSpPr>
          <p:nvPr/>
        </p:nvCxnSpPr>
        <p:spPr>
          <a:xfrm flipH="1" flipV="1">
            <a:off x="1529790" y="5123096"/>
            <a:ext cx="286284" cy="27990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CF85AE1-9685-4ABF-ADA9-5B230D67A287}"/>
              </a:ext>
            </a:extLst>
          </p:cNvPr>
          <p:cNvSpPr txBox="1"/>
          <p:nvPr/>
        </p:nvSpPr>
        <p:spPr>
          <a:xfrm>
            <a:off x="5044442" y="3629356"/>
            <a:ext cx="1149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Seed Laser Table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2BBD8F-4770-487C-B62F-6D7E09493EEE}"/>
              </a:ext>
            </a:extLst>
          </p:cNvPr>
          <p:cNvSpPr txBox="1"/>
          <p:nvPr/>
        </p:nvSpPr>
        <p:spPr>
          <a:xfrm>
            <a:off x="1555334" y="2870690"/>
            <a:ext cx="615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CPA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BC261F5-A65A-42C3-B63D-A51DD47DD2DC}"/>
              </a:ext>
            </a:extLst>
          </p:cNvPr>
          <p:cNvCxnSpPr>
            <a:cxnSpLocks/>
          </p:cNvCxnSpPr>
          <p:nvPr/>
        </p:nvCxnSpPr>
        <p:spPr>
          <a:xfrm>
            <a:off x="2170632" y="3279971"/>
            <a:ext cx="5345896" cy="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075D662-71F0-453C-B16B-AA663CED602F}"/>
              </a:ext>
            </a:extLst>
          </p:cNvPr>
          <p:cNvCxnSpPr>
            <a:cxnSpLocks/>
          </p:cNvCxnSpPr>
          <p:nvPr/>
        </p:nvCxnSpPr>
        <p:spPr>
          <a:xfrm flipV="1">
            <a:off x="1281185" y="3393091"/>
            <a:ext cx="0" cy="296064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1E0EDA5-EB99-40C6-AB0D-2CF97C42480C}"/>
              </a:ext>
            </a:extLst>
          </p:cNvPr>
          <p:cNvCxnSpPr>
            <a:cxnSpLocks/>
          </p:cNvCxnSpPr>
          <p:nvPr/>
        </p:nvCxnSpPr>
        <p:spPr>
          <a:xfrm>
            <a:off x="8396948" y="3279971"/>
            <a:ext cx="951431" cy="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C36BD2E-8279-4412-848F-A96B927841A5}"/>
              </a:ext>
            </a:extLst>
          </p:cNvPr>
          <p:cNvCxnSpPr>
            <a:cxnSpLocks/>
          </p:cNvCxnSpPr>
          <p:nvPr/>
        </p:nvCxnSpPr>
        <p:spPr>
          <a:xfrm>
            <a:off x="9352443" y="3360968"/>
            <a:ext cx="17680" cy="422366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A67E42C-6664-4E17-882E-3911ACA53AC6}"/>
              </a:ext>
            </a:extLst>
          </p:cNvPr>
          <p:cNvSpPr txBox="1"/>
          <p:nvPr/>
        </p:nvSpPr>
        <p:spPr>
          <a:xfrm>
            <a:off x="7065589" y="4478397"/>
            <a:ext cx="1111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Polarization rotator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AC0F1D8-B492-4D11-810D-79B9CA45FA89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7621562" y="3572151"/>
            <a:ext cx="146565" cy="90624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EF6B1BC-6430-49B7-B206-7DE5B7BFAE40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3485975" y="4475087"/>
            <a:ext cx="21366" cy="6981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FCE13E8-DD94-4381-BDE9-2FEC685F5862}"/>
              </a:ext>
            </a:extLst>
          </p:cNvPr>
          <p:cNvSpPr txBox="1"/>
          <p:nvPr/>
        </p:nvSpPr>
        <p:spPr>
          <a:xfrm>
            <a:off x="3139871" y="5173187"/>
            <a:ext cx="734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Regen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75A7E3-944F-4AD9-9EB4-0B60927FD620}"/>
              </a:ext>
            </a:extLst>
          </p:cNvPr>
          <p:cNvSpPr txBox="1"/>
          <p:nvPr/>
        </p:nvSpPr>
        <p:spPr>
          <a:xfrm>
            <a:off x="3139871" y="1773251"/>
            <a:ext cx="138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Jib Crane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02BE7C7-E692-426F-8932-D1560BF6CCF7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3046328" y="2142583"/>
            <a:ext cx="785752" cy="104839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D5F4455-4C8E-4A3F-A487-EEE0E5B7C032}"/>
              </a:ext>
            </a:extLst>
          </p:cNvPr>
          <p:cNvCxnSpPr>
            <a:cxnSpLocks/>
          </p:cNvCxnSpPr>
          <p:nvPr/>
        </p:nvCxnSpPr>
        <p:spPr>
          <a:xfrm>
            <a:off x="-72859" y="3518176"/>
            <a:ext cx="335357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AC19E2D-6934-43BC-A2BA-6B93164C2FF7}"/>
              </a:ext>
            </a:extLst>
          </p:cNvPr>
          <p:cNvCxnSpPr>
            <a:cxnSpLocks/>
          </p:cNvCxnSpPr>
          <p:nvPr/>
        </p:nvCxnSpPr>
        <p:spPr>
          <a:xfrm flipH="1">
            <a:off x="7938655" y="2136273"/>
            <a:ext cx="1069427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2F703B1-0DAF-4344-AD28-BC107DF42B88}"/>
              </a:ext>
            </a:extLst>
          </p:cNvPr>
          <p:cNvCxnSpPr>
            <a:cxnSpLocks/>
          </p:cNvCxnSpPr>
          <p:nvPr/>
        </p:nvCxnSpPr>
        <p:spPr>
          <a:xfrm flipV="1">
            <a:off x="9097119" y="2123426"/>
            <a:ext cx="0" cy="46432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5AB1B6E-908A-408C-90EB-88BF0C3BA2A4}"/>
              </a:ext>
            </a:extLst>
          </p:cNvPr>
          <p:cNvCxnSpPr>
            <a:cxnSpLocks/>
          </p:cNvCxnSpPr>
          <p:nvPr/>
        </p:nvCxnSpPr>
        <p:spPr>
          <a:xfrm>
            <a:off x="9093831" y="2643034"/>
            <a:ext cx="0" cy="49088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132CAD8-449A-4A51-96A7-3C3AABBC8FA6}"/>
              </a:ext>
            </a:extLst>
          </p:cNvPr>
          <p:cNvCxnSpPr>
            <a:cxnSpLocks/>
          </p:cNvCxnSpPr>
          <p:nvPr/>
        </p:nvCxnSpPr>
        <p:spPr>
          <a:xfrm>
            <a:off x="371766" y="2587748"/>
            <a:ext cx="8703868" cy="24434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CB5E37C-7438-4AD0-ABFC-FCD4FBC25EDE}"/>
              </a:ext>
            </a:extLst>
          </p:cNvPr>
          <p:cNvCxnSpPr>
            <a:cxnSpLocks/>
          </p:cNvCxnSpPr>
          <p:nvPr/>
        </p:nvCxnSpPr>
        <p:spPr>
          <a:xfrm flipV="1">
            <a:off x="371766" y="2612182"/>
            <a:ext cx="0" cy="61485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83EC90D-5204-4F57-B320-7FC78EECD45A}"/>
              </a:ext>
            </a:extLst>
          </p:cNvPr>
          <p:cNvSpPr txBox="1"/>
          <p:nvPr/>
        </p:nvSpPr>
        <p:spPr>
          <a:xfrm>
            <a:off x="4465969" y="6196498"/>
            <a:ext cx="936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NIR</a:t>
            </a:r>
          </a:p>
          <a:p>
            <a:pPr algn="r"/>
            <a:r>
              <a:rPr lang="en-US" dirty="0"/>
              <a:t>LWIR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DBE8BC9-B0DF-4C46-B039-42AF4E92BF02}"/>
              </a:ext>
            </a:extLst>
          </p:cNvPr>
          <p:cNvCxnSpPr>
            <a:cxnSpLocks/>
          </p:cNvCxnSpPr>
          <p:nvPr/>
        </p:nvCxnSpPr>
        <p:spPr>
          <a:xfrm>
            <a:off x="5478087" y="6672309"/>
            <a:ext cx="734861" cy="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4AA6241-12A8-41E1-84D9-403BD821BBB5}"/>
              </a:ext>
            </a:extLst>
          </p:cNvPr>
          <p:cNvCxnSpPr>
            <a:cxnSpLocks/>
          </p:cNvCxnSpPr>
          <p:nvPr/>
        </p:nvCxnSpPr>
        <p:spPr>
          <a:xfrm>
            <a:off x="5478087" y="6407120"/>
            <a:ext cx="734861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C5F8396-36B2-41CE-8640-5C8FAB592866}"/>
              </a:ext>
            </a:extLst>
          </p:cNvPr>
          <p:cNvCxnSpPr>
            <a:cxnSpLocks/>
          </p:cNvCxnSpPr>
          <p:nvPr/>
        </p:nvCxnSpPr>
        <p:spPr>
          <a:xfrm flipH="1">
            <a:off x="3888337" y="4345093"/>
            <a:ext cx="1296138" cy="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6FFC449-E96B-4B81-B227-0DF0BFB4D4CD}"/>
              </a:ext>
            </a:extLst>
          </p:cNvPr>
          <p:cNvCxnSpPr>
            <a:cxnSpLocks/>
          </p:cNvCxnSpPr>
          <p:nvPr/>
        </p:nvCxnSpPr>
        <p:spPr>
          <a:xfrm>
            <a:off x="3888337" y="4135543"/>
            <a:ext cx="859044" cy="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76DA8B5-0D59-4A90-B432-DD159BB648F1}"/>
              </a:ext>
            </a:extLst>
          </p:cNvPr>
          <p:cNvCxnSpPr>
            <a:cxnSpLocks/>
          </p:cNvCxnSpPr>
          <p:nvPr/>
        </p:nvCxnSpPr>
        <p:spPr>
          <a:xfrm flipH="1">
            <a:off x="1462070" y="3551240"/>
            <a:ext cx="3285311" cy="15044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289840D-A4FE-44A8-90C1-362940FC2E0B}"/>
              </a:ext>
            </a:extLst>
          </p:cNvPr>
          <p:cNvCxnSpPr>
            <a:cxnSpLocks/>
          </p:cNvCxnSpPr>
          <p:nvPr/>
        </p:nvCxnSpPr>
        <p:spPr>
          <a:xfrm>
            <a:off x="1462070" y="3551240"/>
            <a:ext cx="0" cy="343582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973F4B4-6522-4399-AA35-61AE5924F530}"/>
              </a:ext>
            </a:extLst>
          </p:cNvPr>
          <p:cNvCxnSpPr>
            <a:cxnSpLocks/>
          </p:cNvCxnSpPr>
          <p:nvPr/>
        </p:nvCxnSpPr>
        <p:spPr>
          <a:xfrm flipV="1">
            <a:off x="4747381" y="3551241"/>
            <a:ext cx="0" cy="584302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434CBC9-05D5-45EA-89BD-EE50BC263BB8}"/>
              </a:ext>
            </a:extLst>
          </p:cNvPr>
          <p:cNvCxnSpPr>
            <a:cxnSpLocks/>
          </p:cNvCxnSpPr>
          <p:nvPr/>
        </p:nvCxnSpPr>
        <p:spPr>
          <a:xfrm flipV="1">
            <a:off x="8003137" y="3318576"/>
            <a:ext cx="63778" cy="14903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C75A9C4-250A-411D-B659-F10540D3D7FE}"/>
              </a:ext>
            </a:extLst>
          </p:cNvPr>
          <p:cNvCxnSpPr>
            <a:cxnSpLocks/>
          </p:cNvCxnSpPr>
          <p:nvPr/>
        </p:nvCxnSpPr>
        <p:spPr>
          <a:xfrm>
            <a:off x="7836882" y="3318576"/>
            <a:ext cx="65000" cy="149029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5EC53990-4C55-4280-AD48-573BDA474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243" y="1199310"/>
            <a:ext cx="1063235" cy="57394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DD80D5B-6A51-437C-8B40-CF903EA8A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69" y="601183"/>
            <a:ext cx="5273878" cy="92105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9EF6E5B-0234-4A13-A986-57753420CEB2}"/>
              </a:ext>
            </a:extLst>
          </p:cNvPr>
          <p:cNvSpPr txBox="1"/>
          <p:nvPr/>
        </p:nvSpPr>
        <p:spPr>
          <a:xfrm>
            <a:off x="2044306" y="816746"/>
            <a:ext cx="2188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Experimental Hall</a:t>
            </a:r>
          </a:p>
        </p:txBody>
      </p:sp>
    </p:spTree>
    <p:extLst>
      <p:ext uri="{BB962C8B-B14F-4D97-AF65-F5344CB8AC3E}">
        <p14:creationId xmlns:p14="http://schemas.microsoft.com/office/powerpoint/2010/main" val="2526338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4148125-097F-4CA3-9CA3-BB74F61F684A}"/>
              </a:ext>
            </a:extLst>
          </p:cNvPr>
          <p:cNvGrpSpPr/>
          <p:nvPr/>
        </p:nvGrpSpPr>
        <p:grpSpPr>
          <a:xfrm>
            <a:off x="1" y="699834"/>
            <a:ext cx="12191998" cy="5489455"/>
            <a:chOff x="1" y="699834"/>
            <a:chExt cx="12191998" cy="548945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730BE20-081F-4F0A-AA7D-9DA24E899302}"/>
                </a:ext>
              </a:extLst>
            </p:cNvPr>
            <p:cNvGrpSpPr/>
            <p:nvPr/>
          </p:nvGrpSpPr>
          <p:grpSpPr>
            <a:xfrm>
              <a:off x="1" y="699834"/>
              <a:ext cx="12191998" cy="5489455"/>
              <a:chOff x="1" y="699834"/>
              <a:chExt cx="12191998" cy="5489455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BF1B1D62-25A3-4D74-9D13-4EA1657BC9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310" t="3390" r="22678" b="27278"/>
              <a:stretch/>
            </p:blipFill>
            <p:spPr>
              <a:xfrm>
                <a:off x="1" y="699834"/>
                <a:ext cx="12191998" cy="5489455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3C5B4E51-885E-411C-84FA-873E250E6A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22697" y="1119367"/>
                <a:ext cx="1726229" cy="3168923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2BAE11D-E873-44E2-B0FC-4D9E267320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38196" y="699834"/>
                <a:ext cx="2126423" cy="662893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42CED82-B133-4E89-A1A3-D58F5FCD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52189" y="747762"/>
              <a:ext cx="602786" cy="584301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2AF821B-954C-4055-BB18-7A919CA37D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5894" y="3717571"/>
            <a:ext cx="2087933" cy="15086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0BE933-8442-40B0-8F06-EEAADD09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4724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Present Configuration with Summer 2020 upgrades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C8234-663C-46C4-8BC9-2789857B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11789A-5793-4D6C-B8B5-456FA1F78F81}"/>
              </a:ext>
            </a:extLst>
          </p:cNvPr>
          <p:cNvSpPr txBox="1"/>
          <p:nvPr/>
        </p:nvSpPr>
        <p:spPr>
          <a:xfrm>
            <a:off x="1269195" y="1957917"/>
            <a:ext cx="180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Shielding wall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624C75-510B-4708-A401-63F38D917029}"/>
              </a:ext>
            </a:extLst>
          </p:cNvPr>
          <p:cNvSpPr txBox="1"/>
          <p:nvPr/>
        </p:nvSpPr>
        <p:spPr>
          <a:xfrm>
            <a:off x="9260154" y="5071142"/>
            <a:ext cx="1103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Plasma shutter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EF2CD4-8573-4100-9C9B-657F7FCE98D9}"/>
              </a:ext>
            </a:extLst>
          </p:cNvPr>
          <p:cNvCxnSpPr>
            <a:cxnSpLocks/>
          </p:cNvCxnSpPr>
          <p:nvPr/>
        </p:nvCxnSpPr>
        <p:spPr>
          <a:xfrm flipH="1" flipV="1">
            <a:off x="9701098" y="4000560"/>
            <a:ext cx="110850" cy="1070583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F28A250-FC64-4EA3-B430-F47E3AD73A3E}"/>
              </a:ext>
            </a:extLst>
          </p:cNvPr>
          <p:cNvSpPr txBox="1"/>
          <p:nvPr/>
        </p:nvSpPr>
        <p:spPr>
          <a:xfrm>
            <a:off x="1807235" y="5329656"/>
            <a:ext cx="1039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Final amplifier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911847-60C5-485D-9739-A7F99B013300}"/>
              </a:ext>
            </a:extLst>
          </p:cNvPr>
          <p:cNvCxnSpPr>
            <a:cxnSpLocks/>
          </p:cNvCxnSpPr>
          <p:nvPr/>
        </p:nvCxnSpPr>
        <p:spPr>
          <a:xfrm flipH="1" flipV="1">
            <a:off x="1542315" y="5115763"/>
            <a:ext cx="286284" cy="27990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51F14D8-F420-4B31-BBA2-2D09D1611544}"/>
              </a:ext>
            </a:extLst>
          </p:cNvPr>
          <p:cNvSpPr txBox="1"/>
          <p:nvPr/>
        </p:nvSpPr>
        <p:spPr>
          <a:xfrm>
            <a:off x="5221480" y="3862699"/>
            <a:ext cx="1149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Seed Laser Table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E34B95-439A-4BA7-AAFE-B1CA3DF96C5D}"/>
              </a:ext>
            </a:extLst>
          </p:cNvPr>
          <p:cNvSpPr txBox="1"/>
          <p:nvPr/>
        </p:nvSpPr>
        <p:spPr>
          <a:xfrm>
            <a:off x="1482958" y="2780581"/>
            <a:ext cx="615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CPA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7604BDF-6C48-432D-9371-A7ADCB16100B}"/>
              </a:ext>
            </a:extLst>
          </p:cNvPr>
          <p:cNvCxnSpPr>
            <a:cxnSpLocks/>
          </p:cNvCxnSpPr>
          <p:nvPr/>
        </p:nvCxnSpPr>
        <p:spPr>
          <a:xfrm>
            <a:off x="1473711" y="3253216"/>
            <a:ext cx="6168079" cy="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4DE9825-3608-406B-BD7D-B1173C4EA6FC}"/>
              </a:ext>
            </a:extLst>
          </p:cNvPr>
          <p:cNvCxnSpPr>
            <a:cxnSpLocks/>
          </p:cNvCxnSpPr>
          <p:nvPr/>
        </p:nvCxnSpPr>
        <p:spPr>
          <a:xfrm flipV="1">
            <a:off x="1292826" y="3360968"/>
            <a:ext cx="0" cy="296064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EAEB835-D87E-44E6-A444-9FE6DB5E587E}"/>
              </a:ext>
            </a:extLst>
          </p:cNvPr>
          <p:cNvCxnSpPr>
            <a:cxnSpLocks/>
          </p:cNvCxnSpPr>
          <p:nvPr/>
        </p:nvCxnSpPr>
        <p:spPr>
          <a:xfrm>
            <a:off x="8177535" y="3279971"/>
            <a:ext cx="1175031" cy="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479C70E-D9D3-415E-8C2C-885D679937D2}"/>
              </a:ext>
            </a:extLst>
          </p:cNvPr>
          <p:cNvCxnSpPr>
            <a:cxnSpLocks/>
          </p:cNvCxnSpPr>
          <p:nvPr/>
        </p:nvCxnSpPr>
        <p:spPr>
          <a:xfrm>
            <a:off x="9389159" y="3322978"/>
            <a:ext cx="17680" cy="422366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506ADBE7-4200-40B4-83CF-1236EF5EA675}"/>
              </a:ext>
            </a:extLst>
          </p:cNvPr>
          <p:cNvSpPr txBox="1"/>
          <p:nvPr/>
        </p:nvSpPr>
        <p:spPr>
          <a:xfrm>
            <a:off x="7065589" y="4478397"/>
            <a:ext cx="1111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Polarization rotator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0D5153C-4A0C-4546-8DD3-05B102B332CB}"/>
              </a:ext>
            </a:extLst>
          </p:cNvPr>
          <p:cNvCxnSpPr>
            <a:cxnSpLocks/>
            <a:stCxn id="41" idx="0"/>
          </p:cNvCxnSpPr>
          <p:nvPr/>
        </p:nvCxnSpPr>
        <p:spPr>
          <a:xfrm flipV="1">
            <a:off x="7621562" y="3572151"/>
            <a:ext cx="146565" cy="90624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FEEB825-6D22-4B17-A066-8881C8B59C58}"/>
              </a:ext>
            </a:extLst>
          </p:cNvPr>
          <p:cNvSpPr txBox="1"/>
          <p:nvPr/>
        </p:nvSpPr>
        <p:spPr>
          <a:xfrm>
            <a:off x="3452825" y="5271208"/>
            <a:ext cx="734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Regen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AC9C55-6A46-4781-B7F4-40AF9706677D}"/>
              </a:ext>
            </a:extLst>
          </p:cNvPr>
          <p:cNvSpPr txBox="1"/>
          <p:nvPr/>
        </p:nvSpPr>
        <p:spPr>
          <a:xfrm>
            <a:off x="3191284" y="1743856"/>
            <a:ext cx="138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Jib Crane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690980-8692-4B90-B458-1AC12C61AE0E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3097741" y="2113188"/>
            <a:ext cx="785752" cy="104839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35AB26D-C986-46AD-96D3-A1123B784878}"/>
              </a:ext>
            </a:extLst>
          </p:cNvPr>
          <p:cNvCxnSpPr>
            <a:cxnSpLocks/>
          </p:cNvCxnSpPr>
          <p:nvPr/>
        </p:nvCxnSpPr>
        <p:spPr>
          <a:xfrm>
            <a:off x="1" y="3432371"/>
            <a:ext cx="335357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8A2BA77-1BA9-46C9-81AC-58357C4DB0B9}"/>
              </a:ext>
            </a:extLst>
          </p:cNvPr>
          <p:cNvCxnSpPr>
            <a:cxnSpLocks/>
          </p:cNvCxnSpPr>
          <p:nvPr/>
        </p:nvCxnSpPr>
        <p:spPr>
          <a:xfrm flipH="1">
            <a:off x="7944937" y="2054382"/>
            <a:ext cx="1069427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630B9F9-ACEF-4FF5-9F2C-44BABC93FDE0}"/>
              </a:ext>
            </a:extLst>
          </p:cNvPr>
          <p:cNvCxnSpPr>
            <a:cxnSpLocks/>
          </p:cNvCxnSpPr>
          <p:nvPr/>
        </p:nvCxnSpPr>
        <p:spPr>
          <a:xfrm flipV="1">
            <a:off x="9103401" y="2041535"/>
            <a:ext cx="0" cy="46432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63F66D0-9C59-457D-BA57-E58F630BDD46}"/>
              </a:ext>
            </a:extLst>
          </p:cNvPr>
          <p:cNvCxnSpPr>
            <a:cxnSpLocks/>
          </p:cNvCxnSpPr>
          <p:nvPr/>
        </p:nvCxnSpPr>
        <p:spPr>
          <a:xfrm>
            <a:off x="9100113" y="2561143"/>
            <a:ext cx="0" cy="49088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02141DA-FEF4-4767-9D78-D828F29EA924}"/>
              </a:ext>
            </a:extLst>
          </p:cNvPr>
          <p:cNvCxnSpPr>
            <a:cxnSpLocks/>
          </p:cNvCxnSpPr>
          <p:nvPr/>
        </p:nvCxnSpPr>
        <p:spPr>
          <a:xfrm>
            <a:off x="467833" y="2505857"/>
            <a:ext cx="8607801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E70A7B9-8BC7-4C5C-B050-07B1F38A7E98}"/>
              </a:ext>
            </a:extLst>
          </p:cNvPr>
          <p:cNvCxnSpPr>
            <a:cxnSpLocks/>
          </p:cNvCxnSpPr>
          <p:nvPr/>
        </p:nvCxnSpPr>
        <p:spPr>
          <a:xfrm flipV="1">
            <a:off x="370092" y="2505857"/>
            <a:ext cx="0" cy="83982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F5AE6E2-0956-4D04-8D2D-FF85F1A724D0}"/>
              </a:ext>
            </a:extLst>
          </p:cNvPr>
          <p:cNvSpPr txBox="1"/>
          <p:nvPr/>
        </p:nvSpPr>
        <p:spPr>
          <a:xfrm>
            <a:off x="4465969" y="6126480"/>
            <a:ext cx="936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NIR</a:t>
            </a:r>
          </a:p>
          <a:p>
            <a:pPr algn="r"/>
            <a:r>
              <a:rPr lang="en-US" dirty="0"/>
              <a:t>LWIR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300CFF5-3257-48FF-A1D2-1BFE0E44A7D6}"/>
              </a:ext>
            </a:extLst>
          </p:cNvPr>
          <p:cNvCxnSpPr>
            <a:cxnSpLocks/>
          </p:cNvCxnSpPr>
          <p:nvPr/>
        </p:nvCxnSpPr>
        <p:spPr>
          <a:xfrm>
            <a:off x="5478087" y="6602291"/>
            <a:ext cx="734861" cy="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AE0BEB5-0D9D-418F-BE21-F6B4201E41FE}"/>
              </a:ext>
            </a:extLst>
          </p:cNvPr>
          <p:cNvCxnSpPr>
            <a:cxnSpLocks/>
          </p:cNvCxnSpPr>
          <p:nvPr/>
        </p:nvCxnSpPr>
        <p:spPr>
          <a:xfrm>
            <a:off x="5478087" y="6337102"/>
            <a:ext cx="734861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05F0B5F-2AB4-4BF6-BA0A-46ACF7ECB86A}"/>
              </a:ext>
            </a:extLst>
          </p:cNvPr>
          <p:cNvCxnSpPr>
            <a:cxnSpLocks/>
          </p:cNvCxnSpPr>
          <p:nvPr/>
        </p:nvCxnSpPr>
        <p:spPr>
          <a:xfrm flipH="1">
            <a:off x="4213159" y="4312970"/>
            <a:ext cx="659326" cy="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00F45A9-E16F-4D43-802B-C66E54C1642D}"/>
              </a:ext>
            </a:extLst>
          </p:cNvPr>
          <p:cNvCxnSpPr>
            <a:cxnSpLocks/>
          </p:cNvCxnSpPr>
          <p:nvPr/>
        </p:nvCxnSpPr>
        <p:spPr>
          <a:xfrm>
            <a:off x="4213159" y="4103420"/>
            <a:ext cx="659327" cy="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8366D8A-6158-4F83-9EA6-A5EAAAF34403}"/>
              </a:ext>
            </a:extLst>
          </p:cNvPr>
          <p:cNvCxnSpPr>
            <a:cxnSpLocks/>
          </p:cNvCxnSpPr>
          <p:nvPr/>
        </p:nvCxnSpPr>
        <p:spPr>
          <a:xfrm flipH="1" flipV="1">
            <a:off x="1473712" y="3534161"/>
            <a:ext cx="3426290" cy="465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F76D891-DDD4-4F84-932C-52AEEC9C649B}"/>
              </a:ext>
            </a:extLst>
          </p:cNvPr>
          <p:cNvCxnSpPr>
            <a:cxnSpLocks/>
          </p:cNvCxnSpPr>
          <p:nvPr/>
        </p:nvCxnSpPr>
        <p:spPr>
          <a:xfrm>
            <a:off x="1473711" y="3519117"/>
            <a:ext cx="0" cy="343582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EE78E4F-83CE-4F85-B97F-FB438AEA03BF}"/>
              </a:ext>
            </a:extLst>
          </p:cNvPr>
          <p:cNvCxnSpPr>
            <a:cxnSpLocks/>
          </p:cNvCxnSpPr>
          <p:nvPr/>
        </p:nvCxnSpPr>
        <p:spPr>
          <a:xfrm flipV="1">
            <a:off x="4900002" y="3519118"/>
            <a:ext cx="0" cy="584302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0E950E7-0A7A-436E-8D3B-1F38E2480B08}"/>
              </a:ext>
            </a:extLst>
          </p:cNvPr>
          <p:cNvCxnSpPr>
            <a:cxnSpLocks/>
          </p:cNvCxnSpPr>
          <p:nvPr/>
        </p:nvCxnSpPr>
        <p:spPr>
          <a:xfrm flipV="1">
            <a:off x="8031173" y="3276766"/>
            <a:ext cx="76866" cy="14644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EB03443-11EE-4878-A8D2-E03D99C1C773}"/>
              </a:ext>
            </a:extLst>
          </p:cNvPr>
          <p:cNvCxnSpPr>
            <a:cxnSpLocks/>
          </p:cNvCxnSpPr>
          <p:nvPr/>
        </p:nvCxnSpPr>
        <p:spPr>
          <a:xfrm>
            <a:off x="7856851" y="3285879"/>
            <a:ext cx="65000" cy="14902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49DD89D-A422-42A3-958E-2190C172C896}"/>
              </a:ext>
            </a:extLst>
          </p:cNvPr>
          <p:cNvSpPr txBox="1"/>
          <p:nvPr/>
        </p:nvSpPr>
        <p:spPr>
          <a:xfrm>
            <a:off x="7271476" y="5675866"/>
            <a:ext cx="2052199" cy="11695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Room upgrades:</a:t>
            </a:r>
          </a:p>
          <a:p>
            <a:r>
              <a:rPr lang="en-US" sz="1400" dirty="0"/>
              <a:t>Vestibule removed</a:t>
            </a:r>
          </a:p>
          <a:p>
            <a:r>
              <a:rPr lang="en-US" sz="1400" dirty="0"/>
              <a:t>Dividing wall removed</a:t>
            </a:r>
          </a:p>
          <a:p>
            <a:r>
              <a:rPr lang="en-US" sz="1400" dirty="0"/>
              <a:t>Seed laser table moved</a:t>
            </a:r>
          </a:p>
          <a:p>
            <a:r>
              <a:rPr lang="en-US" sz="1400" dirty="0"/>
              <a:t>Regen table moved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F6943D4-ACCE-4BD1-A33E-BBA363CA2CAA}"/>
              </a:ext>
            </a:extLst>
          </p:cNvPr>
          <p:cNvCxnSpPr>
            <a:cxnSpLocks/>
            <a:stCxn id="46" idx="0"/>
          </p:cNvCxnSpPr>
          <p:nvPr/>
        </p:nvCxnSpPr>
        <p:spPr>
          <a:xfrm flipH="1" flipV="1">
            <a:off x="3761570" y="4372204"/>
            <a:ext cx="58725" cy="89900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>
            <a:extLst>
              <a:ext uri="{FF2B5EF4-FFF2-40B4-BE49-F238E27FC236}">
                <a16:creationId xmlns:a16="http://schemas.microsoft.com/office/drawing/2014/main" id="{F667B4F6-8D06-4539-980D-ED8B9A9AE5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153" y="695603"/>
            <a:ext cx="3019425" cy="8667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F4F065-CB5E-42C1-9AA2-5F47EEE23532}"/>
              </a:ext>
            </a:extLst>
          </p:cNvPr>
          <p:cNvSpPr txBox="1"/>
          <p:nvPr/>
        </p:nvSpPr>
        <p:spPr>
          <a:xfrm>
            <a:off x="2534030" y="963249"/>
            <a:ext cx="2196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Experimental Hall</a:t>
            </a:r>
          </a:p>
        </p:txBody>
      </p:sp>
    </p:spTree>
    <p:extLst>
      <p:ext uri="{BB962C8B-B14F-4D97-AF65-F5344CB8AC3E}">
        <p14:creationId xmlns:p14="http://schemas.microsoft.com/office/powerpoint/2010/main" val="1231463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5D4F1-E508-4700-BB07-DD6E0DE8E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68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Present Configuration with Summer 2020 upgrades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E281CE3-5F80-454F-8994-FB5FEE84D4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96107" y="777668"/>
            <a:ext cx="4378975" cy="5852276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CFC2CC2-015A-4F45-80A0-DEC0EE0330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4737" y="1509202"/>
            <a:ext cx="5852277" cy="438920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473FBE-5AC5-4101-98CA-35A95BB0E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08664A-1A65-4668-A948-E90B8B538913}"/>
              </a:ext>
            </a:extLst>
          </p:cNvPr>
          <p:cNvSpPr txBox="1"/>
          <p:nvPr/>
        </p:nvSpPr>
        <p:spPr>
          <a:xfrm>
            <a:off x="7066228" y="3549916"/>
            <a:ext cx="131341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Final amplifier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C25C96B-7179-495F-850A-88161E5CDD4A}"/>
              </a:ext>
            </a:extLst>
          </p:cNvPr>
          <p:cNvCxnSpPr>
            <a:cxnSpLocks/>
          </p:cNvCxnSpPr>
          <p:nvPr/>
        </p:nvCxnSpPr>
        <p:spPr>
          <a:xfrm flipV="1">
            <a:off x="1330036" y="2518757"/>
            <a:ext cx="2286000" cy="2069868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42BC651-934D-40CA-8E89-3E9A3EB8524C}"/>
              </a:ext>
            </a:extLst>
          </p:cNvPr>
          <p:cNvSpPr txBox="1"/>
          <p:nvPr/>
        </p:nvSpPr>
        <p:spPr>
          <a:xfrm>
            <a:off x="1330036" y="1080621"/>
            <a:ext cx="98921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Shielding wall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DA5FF3-0E55-408B-9B43-E662FE16347E}"/>
              </a:ext>
            </a:extLst>
          </p:cNvPr>
          <p:cNvSpPr txBox="1"/>
          <p:nvPr/>
        </p:nvSpPr>
        <p:spPr>
          <a:xfrm>
            <a:off x="134063" y="4265459"/>
            <a:ext cx="1039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LWIR path</a:t>
            </a:r>
          </a:p>
        </p:txBody>
      </p:sp>
    </p:spTree>
    <p:extLst>
      <p:ext uri="{BB962C8B-B14F-4D97-AF65-F5344CB8AC3E}">
        <p14:creationId xmlns:p14="http://schemas.microsoft.com/office/powerpoint/2010/main" val="4263381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Content Placeholder 37">
            <a:extLst>
              <a:ext uri="{FF2B5EF4-FFF2-40B4-BE49-F238E27FC236}">
                <a16:creationId xmlns:a16="http://schemas.microsoft.com/office/drawing/2014/main" id="{CD28FCFA-1C35-402E-94A1-3E397F3DF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20817"/>
            <a:ext cx="12191999" cy="58162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E6BD1F-71D9-49D6-BB0C-4B7FE4520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41" y="28450"/>
            <a:ext cx="11105321" cy="647244"/>
          </a:xfrm>
        </p:spPr>
        <p:txBody>
          <a:bodyPr>
            <a:normAutofit fontScale="90000"/>
          </a:bodyPr>
          <a:lstStyle/>
          <a:p>
            <a:r>
              <a:rPr lang="en-US" dirty="0"/>
              <a:t>Modified Laser Transport Systems – Plan 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BCE4B8-C833-457F-952A-6FA3896D8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775475-9605-4491-9AAB-337E7C54158C}"/>
              </a:ext>
            </a:extLst>
          </p:cNvPr>
          <p:cNvSpPr txBox="1"/>
          <p:nvPr/>
        </p:nvSpPr>
        <p:spPr>
          <a:xfrm>
            <a:off x="1787021" y="1727374"/>
            <a:ext cx="1557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Shielding wall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0C291-AE09-4BE6-9A31-1E952D099B7D}"/>
              </a:ext>
            </a:extLst>
          </p:cNvPr>
          <p:cNvSpPr txBox="1"/>
          <p:nvPr/>
        </p:nvSpPr>
        <p:spPr>
          <a:xfrm>
            <a:off x="10303337" y="5053587"/>
            <a:ext cx="1103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Plasma shutter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F4ACB51-61EA-46ED-83EB-3E1835FC7692}"/>
              </a:ext>
            </a:extLst>
          </p:cNvPr>
          <p:cNvCxnSpPr>
            <a:cxnSpLocks/>
          </p:cNvCxnSpPr>
          <p:nvPr/>
        </p:nvCxnSpPr>
        <p:spPr>
          <a:xfrm flipH="1" flipV="1">
            <a:off x="10285949" y="3941093"/>
            <a:ext cx="154243" cy="111249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E5B1889-0AC8-405D-834E-3C7AE1300110}"/>
              </a:ext>
            </a:extLst>
          </p:cNvPr>
          <p:cNvSpPr txBox="1"/>
          <p:nvPr/>
        </p:nvSpPr>
        <p:spPr>
          <a:xfrm>
            <a:off x="1979819" y="5430201"/>
            <a:ext cx="1039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Final amplifier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86DD28E-66BB-4113-BA6E-6FDDBFBFABD3}"/>
              </a:ext>
            </a:extLst>
          </p:cNvPr>
          <p:cNvCxnSpPr>
            <a:cxnSpLocks/>
          </p:cNvCxnSpPr>
          <p:nvPr/>
        </p:nvCxnSpPr>
        <p:spPr>
          <a:xfrm flipH="1" flipV="1">
            <a:off x="1656226" y="5108075"/>
            <a:ext cx="323593" cy="42341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DD721D6-1B05-49A2-B96B-C2177C7EE319}"/>
              </a:ext>
            </a:extLst>
          </p:cNvPr>
          <p:cNvSpPr txBox="1"/>
          <p:nvPr/>
        </p:nvSpPr>
        <p:spPr>
          <a:xfrm>
            <a:off x="5191023" y="3811666"/>
            <a:ext cx="1149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Seed Laser Table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46F8DF-BC8F-401E-BBD2-4DD976D44E77}"/>
              </a:ext>
            </a:extLst>
          </p:cNvPr>
          <p:cNvSpPr txBox="1"/>
          <p:nvPr/>
        </p:nvSpPr>
        <p:spPr>
          <a:xfrm>
            <a:off x="1474082" y="2480174"/>
            <a:ext cx="1054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CPA chamber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229A968-7E8B-46B1-BBC0-4748CDFDA8EE}"/>
              </a:ext>
            </a:extLst>
          </p:cNvPr>
          <p:cNvCxnSpPr>
            <a:cxnSpLocks/>
          </p:cNvCxnSpPr>
          <p:nvPr/>
        </p:nvCxnSpPr>
        <p:spPr>
          <a:xfrm>
            <a:off x="2622848" y="3172175"/>
            <a:ext cx="4892969" cy="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7579976-F722-43C3-808F-F741B0D5025F}"/>
              </a:ext>
            </a:extLst>
          </p:cNvPr>
          <p:cNvCxnSpPr>
            <a:cxnSpLocks/>
          </p:cNvCxnSpPr>
          <p:nvPr/>
        </p:nvCxnSpPr>
        <p:spPr>
          <a:xfrm flipV="1">
            <a:off x="1431630" y="2995441"/>
            <a:ext cx="0" cy="53872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E9B7080-2FFA-4090-833C-AC224B40FCE0}"/>
              </a:ext>
            </a:extLst>
          </p:cNvPr>
          <p:cNvCxnSpPr>
            <a:cxnSpLocks/>
          </p:cNvCxnSpPr>
          <p:nvPr/>
        </p:nvCxnSpPr>
        <p:spPr>
          <a:xfrm flipH="1">
            <a:off x="4531697" y="4312970"/>
            <a:ext cx="659326" cy="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8510637-8541-492F-BB88-589D4253D9A6}"/>
              </a:ext>
            </a:extLst>
          </p:cNvPr>
          <p:cNvCxnSpPr>
            <a:cxnSpLocks/>
          </p:cNvCxnSpPr>
          <p:nvPr/>
        </p:nvCxnSpPr>
        <p:spPr>
          <a:xfrm>
            <a:off x="4531696" y="4103420"/>
            <a:ext cx="659327" cy="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568EFA-FE24-4DF1-863C-77AC75AFF6C3}"/>
              </a:ext>
            </a:extLst>
          </p:cNvPr>
          <p:cNvCxnSpPr>
            <a:cxnSpLocks/>
          </p:cNvCxnSpPr>
          <p:nvPr/>
        </p:nvCxnSpPr>
        <p:spPr>
          <a:xfrm flipH="1">
            <a:off x="1656226" y="3519117"/>
            <a:ext cx="3534797" cy="15044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537AF1F-6CC5-4BD2-965F-5E54C3EBE59A}"/>
              </a:ext>
            </a:extLst>
          </p:cNvPr>
          <p:cNvCxnSpPr>
            <a:cxnSpLocks/>
          </p:cNvCxnSpPr>
          <p:nvPr/>
        </p:nvCxnSpPr>
        <p:spPr>
          <a:xfrm flipH="1">
            <a:off x="1656226" y="3519117"/>
            <a:ext cx="14244" cy="292549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FC3CC5A-AA76-4B1B-86F1-8D0CF8E8B671}"/>
              </a:ext>
            </a:extLst>
          </p:cNvPr>
          <p:cNvCxnSpPr>
            <a:cxnSpLocks/>
          </p:cNvCxnSpPr>
          <p:nvPr/>
        </p:nvCxnSpPr>
        <p:spPr>
          <a:xfrm>
            <a:off x="8898250" y="3160875"/>
            <a:ext cx="951431" cy="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E54EBBE-40B6-44FB-BF8F-07EB0492D338}"/>
              </a:ext>
            </a:extLst>
          </p:cNvPr>
          <p:cNvCxnSpPr>
            <a:cxnSpLocks/>
          </p:cNvCxnSpPr>
          <p:nvPr/>
        </p:nvCxnSpPr>
        <p:spPr>
          <a:xfrm>
            <a:off x="9945982" y="3278736"/>
            <a:ext cx="17680" cy="422366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F2ABDF8-1A36-4E80-833D-FE7EA5D88692}"/>
              </a:ext>
            </a:extLst>
          </p:cNvPr>
          <p:cNvSpPr txBox="1"/>
          <p:nvPr/>
        </p:nvSpPr>
        <p:spPr>
          <a:xfrm>
            <a:off x="7594817" y="4914625"/>
            <a:ext cx="11119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Polarization rotator</a:t>
            </a:r>
          </a:p>
          <a:p>
            <a:pPr algn="ctr"/>
            <a:r>
              <a:rPr lang="en-US" sz="1400" dirty="0"/>
              <a:t>chamber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25BFD35-1B29-4163-BA7B-AF8728A8B0E4}"/>
              </a:ext>
            </a:extLst>
          </p:cNvPr>
          <p:cNvCxnSpPr>
            <a:cxnSpLocks/>
            <a:stCxn id="23" idx="0"/>
          </p:cNvCxnSpPr>
          <p:nvPr/>
        </p:nvCxnSpPr>
        <p:spPr>
          <a:xfrm flipH="1" flipV="1">
            <a:off x="8131730" y="3534162"/>
            <a:ext cx="19060" cy="1380463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B74F596-FC81-4E1B-BEAE-E3FF0D272348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3970808" y="4403324"/>
            <a:ext cx="89465" cy="90827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87B58CB-E73A-47A5-B16D-4982047629AC}"/>
              </a:ext>
            </a:extLst>
          </p:cNvPr>
          <p:cNvSpPr txBox="1"/>
          <p:nvPr/>
        </p:nvSpPr>
        <p:spPr>
          <a:xfrm>
            <a:off x="3692803" y="5311597"/>
            <a:ext cx="734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Regen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3151818-1931-418B-AA2F-B2A1E1CE4AA2}"/>
              </a:ext>
            </a:extLst>
          </p:cNvPr>
          <p:cNvCxnSpPr>
            <a:cxnSpLocks/>
          </p:cNvCxnSpPr>
          <p:nvPr/>
        </p:nvCxnSpPr>
        <p:spPr>
          <a:xfrm>
            <a:off x="1431630" y="3010516"/>
            <a:ext cx="2995401" cy="16165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744C7D0-7C0C-4A12-93D5-340E44A24F2D}"/>
              </a:ext>
            </a:extLst>
          </p:cNvPr>
          <p:cNvCxnSpPr>
            <a:cxnSpLocks/>
          </p:cNvCxnSpPr>
          <p:nvPr/>
        </p:nvCxnSpPr>
        <p:spPr>
          <a:xfrm flipH="1">
            <a:off x="606040" y="3179297"/>
            <a:ext cx="3533851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1C4E900-FDE4-4C0B-B4AB-3D123F899857}"/>
              </a:ext>
            </a:extLst>
          </p:cNvPr>
          <p:cNvCxnSpPr/>
          <p:nvPr/>
        </p:nvCxnSpPr>
        <p:spPr>
          <a:xfrm flipH="1">
            <a:off x="7700167" y="1842174"/>
            <a:ext cx="863125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4DD317A-FFF0-40DD-BE7D-6B227EC1BECD}"/>
              </a:ext>
            </a:extLst>
          </p:cNvPr>
          <p:cNvCxnSpPr>
            <a:cxnSpLocks/>
          </p:cNvCxnSpPr>
          <p:nvPr/>
        </p:nvCxnSpPr>
        <p:spPr>
          <a:xfrm flipV="1">
            <a:off x="110149" y="3389689"/>
            <a:ext cx="260527" cy="201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A378487-8EC3-4064-AD54-CC75E66136F7}"/>
              </a:ext>
            </a:extLst>
          </p:cNvPr>
          <p:cNvCxnSpPr>
            <a:cxnSpLocks/>
          </p:cNvCxnSpPr>
          <p:nvPr/>
        </p:nvCxnSpPr>
        <p:spPr>
          <a:xfrm flipH="1">
            <a:off x="9661480" y="3389689"/>
            <a:ext cx="1" cy="92328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2E73939-66D4-4B09-A803-0453DBCAD4EC}"/>
              </a:ext>
            </a:extLst>
          </p:cNvPr>
          <p:cNvSpPr txBox="1"/>
          <p:nvPr/>
        </p:nvSpPr>
        <p:spPr>
          <a:xfrm>
            <a:off x="1979819" y="580427"/>
            <a:ext cx="1780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NIR</a:t>
            </a:r>
          </a:p>
          <a:p>
            <a:endParaRPr lang="en-US" dirty="0"/>
          </a:p>
          <a:p>
            <a:r>
              <a:rPr lang="en-US" dirty="0"/>
              <a:t>LWIR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575ED4A-BF69-4BD4-8039-E1B74F6C0B89}"/>
              </a:ext>
            </a:extLst>
          </p:cNvPr>
          <p:cNvCxnSpPr>
            <a:cxnSpLocks/>
          </p:cNvCxnSpPr>
          <p:nvPr/>
        </p:nvCxnSpPr>
        <p:spPr>
          <a:xfrm>
            <a:off x="2741372" y="759288"/>
            <a:ext cx="60532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9FF771E-496A-4D3D-9699-77B5F04F176D}"/>
              </a:ext>
            </a:extLst>
          </p:cNvPr>
          <p:cNvCxnSpPr>
            <a:cxnSpLocks/>
          </p:cNvCxnSpPr>
          <p:nvPr/>
        </p:nvCxnSpPr>
        <p:spPr>
          <a:xfrm>
            <a:off x="2741372" y="1243033"/>
            <a:ext cx="605329" cy="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0501C82-4E19-4A78-9E2C-6973F8650D68}"/>
              </a:ext>
            </a:extLst>
          </p:cNvPr>
          <p:cNvCxnSpPr>
            <a:cxnSpLocks/>
          </p:cNvCxnSpPr>
          <p:nvPr/>
        </p:nvCxnSpPr>
        <p:spPr>
          <a:xfrm>
            <a:off x="2741372" y="1420472"/>
            <a:ext cx="588440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C82CCA3-3E98-499F-968D-B183FAD33ED0}"/>
              </a:ext>
            </a:extLst>
          </p:cNvPr>
          <p:cNvCxnSpPr>
            <a:cxnSpLocks/>
          </p:cNvCxnSpPr>
          <p:nvPr/>
        </p:nvCxnSpPr>
        <p:spPr>
          <a:xfrm>
            <a:off x="1926129" y="3387672"/>
            <a:ext cx="60532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D47DEF1-F80A-4932-B82B-99101C17533B}"/>
              </a:ext>
            </a:extLst>
          </p:cNvPr>
          <p:cNvCxnSpPr>
            <a:cxnSpLocks/>
          </p:cNvCxnSpPr>
          <p:nvPr/>
        </p:nvCxnSpPr>
        <p:spPr>
          <a:xfrm>
            <a:off x="3582186" y="3010516"/>
            <a:ext cx="2007685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B60B41D-B8E9-40F1-9EB8-7F96AEEAD7F0}"/>
              </a:ext>
            </a:extLst>
          </p:cNvPr>
          <p:cNvCxnSpPr>
            <a:cxnSpLocks/>
          </p:cNvCxnSpPr>
          <p:nvPr/>
        </p:nvCxnSpPr>
        <p:spPr>
          <a:xfrm flipV="1">
            <a:off x="9635333" y="2192095"/>
            <a:ext cx="0" cy="64768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FC05290-763C-469D-BCE1-D200912CBB31}"/>
              </a:ext>
            </a:extLst>
          </p:cNvPr>
          <p:cNvCxnSpPr>
            <a:cxnSpLocks/>
          </p:cNvCxnSpPr>
          <p:nvPr/>
        </p:nvCxnSpPr>
        <p:spPr>
          <a:xfrm flipV="1">
            <a:off x="5191023" y="3519118"/>
            <a:ext cx="0" cy="584302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D2E29F5-176F-4DA7-9761-E18D784407A2}"/>
              </a:ext>
            </a:extLst>
          </p:cNvPr>
          <p:cNvSpPr txBox="1"/>
          <p:nvPr/>
        </p:nvSpPr>
        <p:spPr>
          <a:xfrm>
            <a:off x="5965348" y="2271852"/>
            <a:ext cx="1591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NLPC experimental chamber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973C190-D63E-4184-98F1-21A0C0028CA1}"/>
              </a:ext>
            </a:extLst>
          </p:cNvPr>
          <p:cNvCxnSpPr>
            <a:cxnSpLocks/>
          </p:cNvCxnSpPr>
          <p:nvPr/>
        </p:nvCxnSpPr>
        <p:spPr>
          <a:xfrm flipV="1">
            <a:off x="2912882" y="3046334"/>
            <a:ext cx="0" cy="34133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330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HD_Palmer" id="{0C366F2B-4799-D248-BDFC-E57BB9DA9EF4}" vid="{612D999E-72F1-C743-A98D-9275D80DBD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2D32B8C34A074BA4247A36BF873B38" ma:contentTypeVersion="10" ma:contentTypeDescription="Create a new document." ma:contentTypeScope="" ma:versionID="58a26d8e1039a09ca9e31db3b323829b">
  <xsd:schema xmlns:xsd="http://www.w3.org/2001/XMLSchema" xmlns:xs="http://www.w3.org/2001/XMLSchema" xmlns:p="http://schemas.microsoft.com/office/2006/metadata/properties" xmlns:ns2="b82b1ec5-da85-45a7-bfb0-80f4a2c0b640" xmlns:ns3="7f3722f4-cadb-4c27-9c2a-892b94db93c7" targetNamespace="http://schemas.microsoft.com/office/2006/metadata/properties" ma:root="true" ma:fieldsID="a288a08e27ef0fe33a989301aff3cb69" ns2:_="" ns3:_="">
    <xsd:import namespace="b82b1ec5-da85-45a7-bfb0-80f4a2c0b640"/>
    <xsd:import namespace="7f3722f4-cadb-4c27-9c2a-892b94db93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Number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2b1ec5-da85-45a7-bfb0-80f4a2c0b6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umber" ma:index="12" nillable="true" ma:displayName="Number" ma:format="Dropdown" ma:internalName="Number" ma:percentage="FALSE">
      <xsd:simpleType>
        <xsd:restriction base="dms:Number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3722f4-cadb-4c27-9c2a-892b94db93c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f3722f4-cadb-4c27-9c2a-892b94db93c7">
      <UserInfo>
        <DisplayName>Ilardi, Mary Jane</DisplayName>
        <AccountId>6</AccountId>
        <AccountType/>
      </UserInfo>
      <UserInfo>
        <DisplayName>Cullen, Christian</DisplayName>
        <AccountId>17</AccountId>
        <AccountType/>
      </UserInfo>
    </SharedWithUsers>
    <Number xmlns="b82b1ec5-da85-45a7-bfb0-80f4a2c0b64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FA149C-F50D-409F-981B-371259A6BE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2b1ec5-da85-45a7-bfb0-80f4a2c0b640"/>
    <ds:schemaRef ds:uri="7f3722f4-cadb-4c27-9c2a-892b94db93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8EE372-2E5C-40B5-84D2-7BB6AD82DB61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b82b1ec5-da85-45a7-bfb0-80f4a2c0b640"/>
    <ds:schemaRef ds:uri="http://purl.org/dc/dcmitype/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7f3722f4-cadb-4c27-9c2a-892b94db93c7"/>
  </ds:schemaRefs>
</ds:datastoreItem>
</file>

<file path=customXml/itemProps3.xml><?xml version="1.0" encoding="utf-8"?>
<ds:datastoreItem xmlns:ds="http://schemas.openxmlformats.org/officeDocument/2006/customXml" ds:itemID="{D5C03FC0-3E79-4017-A458-76E614C9A3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35294</TotalTime>
  <Words>821</Words>
  <Application>Microsoft Macintosh PowerPoint</Application>
  <PresentationFormat>Widescreen</PresentationFormat>
  <Paragraphs>185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Symbol</vt:lpstr>
      <vt:lpstr>Office Theme</vt:lpstr>
      <vt:lpstr>2021 Facility Upgrade Plans</vt:lpstr>
      <vt:lpstr>Topics</vt:lpstr>
      <vt:lpstr>Ultrafast Electron Microscope (UEM)</vt:lpstr>
      <vt:lpstr>UED Sample Mid-IR Pump Source (OPA)</vt:lpstr>
      <vt:lpstr>B820 Laser Rooms</vt:lpstr>
      <vt:lpstr>Configuration Prior to Summer, 2020</vt:lpstr>
      <vt:lpstr>Present Configuration with Summer 2020 upgrades</vt:lpstr>
      <vt:lpstr>Present Configuration with Summer 2020 upgrades</vt:lpstr>
      <vt:lpstr>Modified Laser Transport Systems – Plan View</vt:lpstr>
      <vt:lpstr>Modified Laser Transport Systems – Iso View</vt:lpstr>
      <vt:lpstr>PowerPoint Presentation</vt:lpstr>
      <vt:lpstr>LWIR Vacuum Transport Installation – Plan View</vt:lpstr>
      <vt:lpstr>LWIR Vacuum Transport Installation – Iso View</vt:lpstr>
      <vt:lpstr>CPA Vacuum Chamber</vt:lpstr>
      <vt:lpstr>CPA Vacuum Chamber Optical Load Path</vt:lpstr>
      <vt:lpstr>Flexible Polarization Rotator (FPR)</vt:lpstr>
      <vt:lpstr>FPR Motion</vt:lpstr>
      <vt:lpstr>NLPC Experimental Chamber</vt:lpstr>
      <vt:lpstr>Schedule</vt:lpstr>
      <vt:lpstr>Upgrades Summary</vt:lpstr>
      <vt:lpstr> Thank you!  Questions?   Up next:  User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ATF Daily Coordination Meeting</dc:title>
  <dc:creator>Palmer, Mark</dc:creator>
  <cp:lastModifiedBy>Cullen, Christian</cp:lastModifiedBy>
  <cp:revision>126</cp:revision>
  <cp:lastPrinted>2020-12-10T19:07:57Z</cp:lastPrinted>
  <dcterms:created xsi:type="dcterms:W3CDTF">2020-03-20T11:40:00Z</dcterms:created>
  <dcterms:modified xsi:type="dcterms:W3CDTF">2020-12-11T13:51:44Z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0x010100E02D32B8C34A074BA4247A36BF873B38</vt:lpwstr>
  </property>
</Properties>
</file>