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4" r:id="rId2"/>
    <p:sldId id="361" r:id="rId3"/>
    <p:sldId id="291" r:id="rId4"/>
    <p:sldId id="363" r:id="rId5"/>
    <p:sldId id="372" r:id="rId6"/>
    <p:sldId id="369" r:id="rId7"/>
    <p:sldId id="355" r:id="rId8"/>
    <p:sldId id="367" r:id="rId9"/>
    <p:sldId id="375" r:id="rId10"/>
    <p:sldId id="377" r:id="rId11"/>
    <p:sldId id="378" r:id="rId12"/>
    <p:sldId id="358" r:id="rId13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800"/>
    <a:srgbClr val="C6D9F1"/>
    <a:srgbClr val="FF0000"/>
    <a:srgbClr val="C3D69B"/>
    <a:srgbClr val="E6B9B8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21770" autoAdjust="0"/>
    <p:restoredTop sz="92895" autoAdjust="0"/>
  </p:normalViewPr>
  <p:slideViewPr>
    <p:cSldViewPr>
      <p:cViewPr>
        <p:scale>
          <a:sx n="50" d="100"/>
          <a:sy n="50" d="100"/>
        </p:scale>
        <p:origin x="-835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88847C-7E1A-44EA-B7BE-FC1E2E8A70C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498C5E6-24E9-4561-8DC6-D2F4DE56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35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0062CA-51F7-462B-B71F-37CB5048566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1D43059-B279-49F7-9954-2DDD91B1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33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7A35-3122-4FA9-AF16-66BE54C2F847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E9BA-24F3-4A69-BB1C-822FF9E03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61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7A35-3122-4FA9-AF16-66BE54C2F847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E9BA-24F3-4A69-BB1C-822FF9E03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08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7A35-3122-4FA9-AF16-66BE54C2F847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E9BA-24F3-4A69-BB1C-822FF9E03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84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7A35-3122-4FA9-AF16-66BE54C2F847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E9BA-24F3-4A69-BB1C-822FF9E03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10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7A35-3122-4FA9-AF16-66BE54C2F847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E9BA-24F3-4A69-BB1C-822FF9E03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10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7A35-3122-4FA9-AF16-66BE54C2F847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E9BA-24F3-4A69-BB1C-822FF9E03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5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7A35-3122-4FA9-AF16-66BE54C2F847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E9BA-24F3-4A69-BB1C-822FF9E03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17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7A35-3122-4FA9-AF16-66BE54C2F847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E9BA-24F3-4A69-BB1C-822FF9E03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7A35-3122-4FA9-AF16-66BE54C2F847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E9BA-24F3-4A69-BB1C-822FF9E03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29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7A35-3122-4FA9-AF16-66BE54C2F847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E9BA-24F3-4A69-BB1C-822FF9E03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19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7A35-3122-4FA9-AF16-66BE54C2F847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E9BA-24F3-4A69-BB1C-822FF9E03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9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17A35-3122-4FA9-AF16-66BE54C2F847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BE9BA-24F3-4A69-BB1C-822FF9E03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-1"/>
            <a:ext cx="9144000" cy="3496385"/>
          </a:xfrm>
          <a:prstGeom prst="roundRect">
            <a:avLst>
              <a:gd name="adj" fmla="val 0"/>
            </a:avLst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Progress on AE85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 </a:t>
            </a:r>
            <a:r>
              <a:rPr lang="en-US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Multiatmosphere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CO</a:t>
            </a:r>
            <a:r>
              <a:rPr lang="en-US" sz="44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2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Amplifier Optically Pumped by a 4.3 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 </a:t>
            </a:r>
            <a:r>
              <a:rPr lang="en-US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Fe:ZnSe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Laser</a:t>
            </a: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Funded by DOE HEP Accelerator Stewardship Program 2020-2023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" y="3649450"/>
            <a:ext cx="6614160" cy="2979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8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SERGEI </a:t>
            </a:r>
            <a:r>
              <a:rPr lang="en-US" sz="28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TOCHITSKY-PI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, Dana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Tovey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, Jeremy Pigeon, Chan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Joshi 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Department of Electrical Engineering, UCLA</a:t>
            </a:r>
          </a:p>
        </p:txBody>
      </p:sp>
      <p:pic>
        <p:nvPicPr>
          <p:cNvPr id="2" name="Picture 2" descr="UCLA S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257675"/>
            <a:ext cx="2271487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240" y="4876800"/>
            <a:ext cx="6614160" cy="12164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Igor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Pogorelsky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Mikhail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Polyanskiy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Brookhaven National Laboratory, USA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5867400"/>
            <a:ext cx="6614160" cy="12164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Sergei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Mirov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et al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University of Alabama at Birmingham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41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76200" y="76200"/>
            <a:ext cx="8991600" cy="896810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Status of the 4-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 OPO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20" name="Rectangle 46"/>
          <p:cNvSpPr>
            <a:spLocks noChangeArrowheads="1"/>
          </p:cNvSpPr>
          <p:nvPr/>
        </p:nvSpPr>
        <p:spPr bwMode="auto">
          <a:xfrm>
            <a:off x="7284720" y="6505835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ATF User’s 2020</a:t>
            </a:r>
            <a:endParaRPr lang="en-US" sz="20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69143" y="1058525"/>
            <a:ext cx="4272757" cy="5723325"/>
            <a:chOff x="0" y="132078"/>
            <a:chExt cx="4577556" cy="6103407"/>
          </a:xfrm>
        </p:grpSpPr>
        <p:pic>
          <p:nvPicPr>
            <p:cNvPr id="48" name="Picture 2">
              <a:extLst>
                <a:ext uri="{FF2B5EF4-FFF2-40B4-BE49-F238E27FC236}">
                  <a16:creationId xmlns="" xmlns:a16="http://schemas.microsoft.com/office/drawing/2014/main" id="{AC559BB9-B3BF-4DFA-9905-6E02C84FC3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2078"/>
              <a:ext cx="4577556" cy="6103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DAF39395-C148-4FB7-A1AC-B653B60C334C}"/>
                </a:ext>
              </a:extLst>
            </p:cNvPr>
            <p:cNvSpPr txBox="1"/>
            <p:nvPr/>
          </p:nvSpPr>
          <p:spPr>
            <a:xfrm rot="20276342">
              <a:off x="1432561" y="1341120"/>
              <a:ext cx="1341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YAG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A4E60305-B34F-42C3-A79D-2A29DF78F4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65513" y="1091139"/>
              <a:ext cx="400792" cy="128061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45FCA089-2280-4F86-9240-B9C901ECF81E}"/>
                </a:ext>
              </a:extLst>
            </p:cNvPr>
            <p:cNvCxnSpPr>
              <a:cxnSpLocks/>
            </p:cNvCxnSpPr>
            <p:nvPr/>
          </p:nvCxnSpPr>
          <p:spPr>
            <a:xfrm>
              <a:off x="2209800" y="247650"/>
              <a:ext cx="1256505" cy="855133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="" xmlns:a16="http://schemas.microsoft.com/office/drawing/2014/main" id="{EE43DC94-9273-45C8-88A3-B64907A9832C}"/>
                </a:ext>
              </a:extLst>
            </p:cNvPr>
            <p:cNvCxnSpPr>
              <a:cxnSpLocks/>
            </p:cNvCxnSpPr>
            <p:nvPr/>
          </p:nvCxnSpPr>
          <p:spPr>
            <a:xfrm>
              <a:off x="2191620" y="247649"/>
              <a:ext cx="0" cy="5000626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="" xmlns:a16="http://schemas.microsoft.com/office/drawing/2014/main" id="{F3071C9D-6DC5-4341-95C3-0C9018C6854A}"/>
                </a:ext>
              </a:extLst>
            </p:cNvPr>
            <p:cNvCxnSpPr/>
            <p:nvPr/>
          </p:nvCxnSpPr>
          <p:spPr>
            <a:xfrm>
              <a:off x="2191620" y="5248275"/>
              <a:ext cx="2191621" cy="72791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4441900" y="2761018"/>
            <a:ext cx="4702101" cy="3095100"/>
            <a:chOff x="4776258" y="3139440"/>
            <a:chExt cx="7325937" cy="3088640"/>
          </a:xfrm>
        </p:grpSpPr>
        <p:pic>
          <p:nvPicPr>
            <p:cNvPr id="82" name="Picture 4">
              <a:extLst>
                <a:ext uri="{FF2B5EF4-FFF2-40B4-BE49-F238E27FC236}">
                  <a16:creationId xmlns="" xmlns:a16="http://schemas.microsoft.com/office/drawing/2014/main" id="{C6B1E074-7C1E-4534-8F1D-B9780DD355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990" b="19434"/>
            <a:stretch/>
          </p:blipFill>
          <p:spPr bwMode="auto">
            <a:xfrm>
              <a:off x="4823196" y="3139440"/>
              <a:ext cx="7278999" cy="308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3" name="Straight Connector 82">
              <a:extLst>
                <a:ext uri="{FF2B5EF4-FFF2-40B4-BE49-F238E27FC236}">
                  <a16:creationId xmlns="" xmlns:a16="http://schemas.microsoft.com/office/drawing/2014/main" id="{47CED041-4115-45C8-9183-2EF3083818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76258" y="4248150"/>
              <a:ext cx="5672667" cy="24765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="" xmlns:a16="http://schemas.microsoft.com/office/drawing/2014/main" id="{DA9FB05C-B8C8-4FAA-BC62-FAB89154BB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29325" y="4562475"/>
              <a:ext cx="4419600" cy="26670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="" xmlns:a16="http://schemas.microsoft.com/office/drawing/2014/main" id="{4760E586-9272-499A-B389-154D862CCB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9325" y="3183781"/>
              <a:ext cx="247650" cy="161692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765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49FEAA-F4E0-1246-B1E7-DF336DE11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061" y="1"/>
            <a:ext cx="7886700" cy="636998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Experimental Time Request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A33A3B09-4E77-B749-8153-C1844FE9A8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407135"/>
              </p:ext>
            </p:extLst>
          </p:nvPr>
        </p:nvGraphicFramePr>
        <p:xfrm>
          <a:off x="628650" y="1291370"/>
          <a:ext cx="7886700" cy="1752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361513794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36565049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983676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Capability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Setup Hours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Running Hours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401107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Electron Beam Only</a:t>
                      </a:r>
                    </a:p>
                  </a:txBody>
                  <a:tcPr marL="68580" marR="68580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998231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/>
                        <a:t>Laser* Only (in Laser Rooms)</a:t>
                      </a:r>
                      <a:endParaRPr lang="en-US" dirty="0"/>
                    </a:p>
                  </a:txBody>
                  <a:tcPr marL="68580" marR="68580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1-2 weeks</a:t>
                      </a:r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2</a:t>
                      </a:r>
                      <a:r>
                        <a:rPr lang="en-US" baseline="0" dirty="0" smtClean="0"/>
                        <a:t> weeks</a:t>
                      </a:r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87820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/>
                        <a:t>Laser(s)* + Electron Beam</a:t>
                      </a:r>
                      <a:endParaRPr lang="en-US" dirty="0"/>
                    </a:p>
                  </a:txBody>
                  <a:tcPr marL="68580" marR="68580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12288786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B694B9C-51DF-1B41-9225-691F9D253220}"/>
              </a:ext>
            </a:extLst>
          </p:cNvPr>
          <p:cNvSpPr txBox="1"/>
          <p:nvPr/>
        </p:nvSpPr>
        <p:spPr>
          <a:xfrm>
            <a:off x="3467528" y="811660"/>
            <a:ext cx="2891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CY2021 Time Request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xmlns="" id="{12C37A2F-A990-9749-952B-CEF0455DCD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8277744"/>
              </p:ext>
            </p:extLst>
          </p:nvPr>
        </p:nvGraphicFramePr>
        <p:xfrm>
          <a:off x="642779" y="4104778"/>
          <a:ext cx="7886700" cy="1483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361513794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36565049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983676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Capability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Setup Hours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Running Hours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401107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Electron Beam Only</a:t>
                      </a:r>
                    </a:p>
                  </a:txBody>
                  <a:tcPr marL="68580" marR="68580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998231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/>
                        <a:t>Laser* Only (in FEL Room)</a:t>
                      </a:r>
                      <a:endParaRPr lang="en-US" dirty="0"/>
                    </a:p>
                  </a:txBody>
                  <a:tcPr marL="68580" marR="68580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2021-2023 5-6 weeks </a:t>
                      </a:r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5</a:t>
                      </a:r>
                      <a:r>
                        <a:rPr lang="en-US" baseline="0" dirty="0" smtClean="0"/>
                        <a:t> weeks</a:t>
                      </a:r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87820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/>
                        <a:t>Laser(s)* + Electron Beam</a:t>
                      </a:r>
                      <a:endParaRPr lang="en-US" dirty="0"/>
                    </a:p>
                  </a:txBody>
                  <a:tcPr marL="68580" marR="68580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12288786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6E3C46C-DAB6-C045-9C6E-8080C36C791D}"/>
              </a:ext>
            </a:extLst>
          </p:cNvPr>
          <p:cNvSpPr txBox="1"/>
          <p:nvPr/>
        </p:nvSpPr>
        <p:spPr>
          <a:xfrm>
            <a:off x="639568" y="6123398"/>
            <a:ext cx="3702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Laser = Near-IR or LWIR (CO</a:t>
            </a:r>
            <a:r>
              <a:rPr lang="en-US" baseline="-25000" dirty="0"/>
              <a:t>2</a:t>
            </a:r>
            <a:r>
              <a:rPr lang="en-US" dirty="0"/>
              <a:t>)  Laser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0DD5C7A-2802-9C41-84FC-3B5797C13958}"/>
              </a:ext>
            </a:extLst>
          </p:cNvPr>
          <p:cNvSpPr txBox="1"/>
          <p:nvPr/>
        </p:nvSpPr>
        <p:spPr>
          <a:xfrm>
            <a:off x="554711" y="3623014"/>
            <a:ext cx="871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 Estimate for Remaining Years of Experiment (including CY2021)</a:t>
            </a:r>
          </a:p>
        </p:txBody>
      </p:sp>
    </p:spTree>
    <p:extLst>
      <p:ext uri="{BB962C8B-B14F-4D97-AF65-F5344CB8AC3E}">
        <p14:creationId xmlns:p14="http://schemas.microsoft.com/office/powerpoint/2010/main" val="121812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76200"/>
            <a:ext cx="8991600" cy="685800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Summary</a:t>
            </a: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838200" y="1447800"/>
            <a:ext cx="7391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894472"/>
            <a:ext cx="9144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5" name="Picture 2" descr="http://collegesportsnation.com/iphone_wallpapers/ucla_bruins/ucla_iphone_wallpaper.jpg"/>
          <p:cNvPicPr>
            <a:picLocks noChangeAspect="1" noChangeArrowheads="1"/>
          </p:cNvPicPr>
          <p:nvPr/>
        </p:nvPicPr>
        <p:blipFill>
          <a:blip r:embed="rId2" cstate="print"/>
          <a:srcRect t="26667" b="38333"/>
          <a:stretch>
            <a:fillRect/>
          </a:stretch>
        </p:blipFill>
        <p:spPr bwMode="auto">
          <a:xfrm>
            <a:off x="24663" y="6532239"/>
            <a:ext cx="565879" cy="296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883586"/>
            <a:ext cx="8763000" cy="260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We have made important and necessary steps  in AE85 experiment, a CO</a:t>
            </a:r>
            <a:r>
              <a:rPr 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Laser only, funded by DOE Accelerator Stewardship Program</a:t>
            </a:r>
          </a:p>
          <a:p>
            <a:pPr marL="1066800" lvl="1" indent="-609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ain dynamics study in optically pumped CO</a:t>
            </a:r>
            <a:r>
              <a:rPr lang="en-US" sz="24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active medium pumped by a  ~50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mJ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Fe:ZnSe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laser indicates that a) a short 1-10 cm long cell at &gt;12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atm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pressure and  b) regenerative amplifier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are durable.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1066800" lvl="1" indent="-609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Next step in 2021 will be developing at BNL  a 100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mJ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, 4.3 um laser system based on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NdYAG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laser pumped OPO’s. Design and building a 1-10 cm long cell and start with lasing in the &gt;10-12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atm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CO</a:t>
            </a:r>
            <a:r>
              <a:rPr lang="en-US" sz="24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-He medium followed by seeding and amplifying  ~0.5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ps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pulses using the CPA scheme. </a:t>
            </a:r>
          </a:p>
          <a:p>
            <a:pPr marL="1066800" lvl="1" indent="-609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1066800" lvl="1" indent="-609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We request 3-4 weeks in 2021 using front end with the CPA capability and may be the 10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m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 CO</a:t>
            </a:r>
            <a:r>
              <a:rPr lang="en-US" sz="24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regen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. </a:t>
            </a:r>
          </a:p>
        </p:txBody>
      </p:sp>
      <p:sp>
        <p:nvSpPr>
          <p:cNvPr id="10" name="Rectangle 46"/>
          <p:cNvSpPr>
            <a:spLocks noChangeArrowheads="1"/>
          </p:cNvSpPr>
          <p:nvPr/>
        </p:nvSpPr>
        <p:spPr bwMode="auto">
          <a:xfrm>
            <a:off x="7330545" y="6513189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ATF User’s 2020</a:t>
            </a:r>
            <a:endParaRPr lang="en-US" sz="20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63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76200"/>
            <a:ext cx="8991600" cy="685800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Motivation</a:t>
            </a: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838200" y="1447800"/>
            <a:ext cx="7391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894472"/>
            <a:ext cx="9144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5" name="Picture 2" descr="http://collegesportsnation.com/iphone_wallpapers/ucla_bruins/ucla_iphone_wallpaper.jpg"/>
          <p:cNvPicPr>
            <a:picLocks noChangeAspect="1" noChangeArrowheads="1"/>
          </p:cNvPicPr>
          <p:nvPr/>
        </p:nvPicPr>
        <p:blipFill>
          <a:blip r:embed="rId2" cstate="print"/>
          <a:srcRect t="26667" b="38333"/>
          <a:stretch>
            <a:fillRect/>
          </a:stretch>
        </p:blipFill>
        <p:spPr bwMode="auto">
          <a:xfrm>
            <a:off x="24663" y="6532239"/>
            <a:ext cx="565879" cy="296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883586"/>
            <a:ext cx="8763000" cy="260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066800" lvl="1" indent="-609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Long-wavelength Infrared range is attractive for particle acceleration and radiation generation. At present we experience a Renaissance of mid-IR ultrafast lasers mainly based on OPA and OPCPA in nonlinear crystals pumped at 1-2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m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m.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1066800" lvl="1" indent="-609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</a:t>
            </a:r>
            <a:r>
              <a:rPr lang="en-US" sz="24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laser is efficient and is able to store a great deal of energy within the active medium. The shortest pulse demonstrated so far is ~2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ps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and all high-power picosecond systems operate in a single-shot regime limited by electrical discharge stability in a &gt;10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atm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molecular gas. </a:t>
            </a:r>
          </a:p>
          <a:p>
            <a:pPr marL="1066800" lvl="1" indent="-609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1066800" lvl="1" indent="-609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In AE85 experiment funded by the DoE grant, we study potential of Optically Pumped CO</a:t>
            </a:r>
            <a:r>
              <a:rPr lang="en-US" sz="24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laser technology for production of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≤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1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ps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pulses at a high-repetition rate. A collaborative effort of UCLA/BNL (gas lasers) built around the state-of the art mid-IR solid-state lasers developed at UAB. </a:t>
            </a:r>
          </a:p>
        </p:txBody>
      </p:sp>
      <p:sp>
        <p:nvSpPr>
          <p:cNvPr id="11" name="Rectangle 46"/>
          <p:cNvSpPr>
            <a:spLocks noChangeArrowheads="1"/>
          </p:cNvSpPr>
          <p:nvPr/>
        </p:nvSpPr>
        <p:spPr bwMode="auto">
          <a:xfrm>
            <a:off x="7330545" y="6513189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ATF User’s 2020</a:t>
            </a:r>
            <a:endParaRPr lang="en-US" sz="20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33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1219200" y="3937001"/>
            <a:ext cx="6705600" cy="2608263"/>
            <a:chOff x="768" y="2480"/>
            <a:chExt cx="4224" cy="1643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768" y="2480"/>
              <a:ext cx="4224" cy="1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5"/>
            <p:cNvSpPr>
              <a:spLocks noChangeArrowheads="1"/>
            </p:cNvSpPr>
            <p:nvPr/>
          </p:nvSpPr>
          <p:spPr bwMode="auto">
            <a:xfrm>
              <a:off x="1062" y="2689"/>
              <a:ext cx="1078" cy="11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"/>
            <p:cNvSpPr>
              <a:spLocks noChangeArrowheads="1"/>
            </p:cNvSpPr>
            <p:nvPr/>
          </p:nvSpPr>
          <p:spPr bwMode="auto">
            <a:xfrm>
              <a:off x="1062" y="2689"/>
              <a:ext cx="1078" cy="119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7"/>
            <p:cNvSpPr>
              <a:spLocks noChangeShapeType="1"/>
            </p:cNvSpPr>
            <p:nvPr/>
          </p:nvSpPr>
          <p:spPr bwMode="auto">
            <a:xfrm>
              <a:off x="1062" y="2689"/>
              <a:ext cx="107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8"/>
            <p:cNvSpPr>
              <a:spLocks noChangeShapeType="1"/>
            </p:cNvSpPr>
            <p:nvPr/>
          </p:nvSpPr>
          <p:spPr bwMode="auto">
            <a:xfrm>
              <a:off x="1062" y="3883"/>
              <a:ext cx="107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9"/>
            <p:cNvSpPr>
              <a:spLocks noChangeShapeType="1"/>
            </p:cNvSpPr>
            <p:nvPr/>
          </p:nvSpPr>
          <p:spPr bwMode="auto">
            <a:xfrm flipV="1">
              <a:off x="2140" y="2689"/>
              <a:ext cx="0" cy="11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10"/>
            <p:cNvSpPr>
              <a:spLocks noChangeShapeType="1"/>
            </p:cNvSpPr>
            <p:nvPr/>
          </p:nvSpPr>
          <p:spPr bwMode="auto">
            <a:xfrm flipV="1">
              <a:off x="1062" y="2689"/>
              <a:ext cx="0" cy="11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11"/>
            <p:cNvSpPr>
              <a:spLocks noChangeShapeType="1"/>
            </p:cNvSpPr>
            <p:nvPr/>
          </p:nvSpPr>
          <p:spPr bwMode="auto">
            <a:xfrm>
              <a:off x="1062" y="3883"/>
              <a:ext cx="107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12"/>
            <p:cNvSpPr>
              <a:spLocks noChangeShapeType="1"/>
            </p:cNvSpPr>
            <p:nvPr/>
          </p:nvSpPr>
          <p:spPr bwMode="auto">
            <a:xfrm flipV="1">
              <a:off x="1062" y="2689"/>
              <a:ext cx="0" cy="11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13"/>
            <p:cNvSpPr>
              <a:spLocks noChangeShapeType="1"/>
            </p:cNvSpPr>
            <p:nvPr/>
          </p:nvSpPr>
          <p:spPr bwMode="auto">
            <a:xfrm flipV="1">
              <a:off x="1062" y="3870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14"/>
            <p:cNvSpPr>
              <a:spLocks noChangeShapeType="1"/>
            </p:cNvSpPr>
            <p:nvPr/>
          </p:nvSpPr>
          <p:spPr bwMode="auto">
            <a:xfrm>
              <a:off x="1062" y="2689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15"/>
            <p:cNvSpPr>
              <a:spLocks noChangeArrowheads="1"/>
            </p:cNvSpPr>
            <p:nvPr/>
          </p:nvSpPr>
          <p:spPr bwMode="auto">
            <a:xfrm>
              <a:off x="968" y="3894"/>
              <a:ext cx="238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10.4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Line 16"/>
            <p:cNvSpPr>
              <a:spLocks noChangeShapeType="1"/>
            </p:cNvSpPr>
            <p:nvPr/>
          </p:nvSpPr>
          <p:spPr bwMode="auto">
            <a:xfrm flipV="1">
              <a:off x="1369" y="3870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17"/>
            <p:cNvSpPr>
              <a:spLocks noChangeShapeType="1"/>
            </p:cNvSpPr>
            <p:nvPr/>
          </p:nvSpPr>
          <p:spPr bwMode="auto">
            <a:xfrm>
              <a:off x="1369" y="2689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18"/>
            <p:cNvSpPr>
              <a:spLocks noChangeArrowheads="1"/>
            </p:cNvSpPr>
            <p:nvPr/>
          </p:nvSpPr>
          <p:spPr bwMode="auto">
            <a:xfrm>
              <a:off x="1275" y="3894"/>
              <a:ext cx="238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10.6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Line 19"/>
            <p:cNvSpPr>
              <a:spLocks noChangeShapeType="1"/>
            </p:cNvSpPr>
            <p:nvPr/>
          </p:nvSpPr>
          <p:spPr bwMode="auto">
            <a:xfrm flipV="1">
              <a:off x="1675" y="3870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20"/>
            <p:cNvSpPr>
              <a:spLocks noChangeShapeType="1"/>
            </p:cNvSpPr>
            <p:nvPr/>
          </p:nvSpPr>
          <p:spPr bwMode="auto">
            <a:xfrm>
              <a:off x="1675" y="2689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21"/>
            <p:cNvSpPr>
              <a:spLocks noChangeArrowheads="1"/>
            </p:cNvSpPr>
            <p:nvPr/>
          </p:nvSpPr>
          <p:spPr bwMode="auto">
            <a:xfrm>
              <a:off x="1581" y="3894"/>
              <a:ext cx="238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10.8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Line 22"/>
            <p:cNvSpPr>
              <a:spLocks noChangeShapeType="1"/>
            </p:cNvSpPr>
            <p:nvPr/>
          </p:nvSpPr>
          <p:spPr bwMode="auto">
            <a:xfrm flipV="1">
              <a:off x="1985" y="3870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23"/>
            <p:cNvSpPr>
              <a:spLocks noChangeShapeType="1"/>
            </p:cNvSpPr>
            <p:nvPr/>
          </p:nvSpPr>
          <p:spPr bwMode="auto">
            <a:xfrm>
              <a:off x="1985" y="2689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24"/>
            <p:cNvSpPr>
              <a:spLocks noChangeArrowheads="1"/>
            </p:cNvSpPr>
            <p:nvPr/>
          </p:nvSpPr>
          <p:spPr bwMode="auto">
            <a:xfrm>
              <a:off x="1931" y="3894"/>
              <a:ext cx="155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Line 25"/>
            <p:cNvSpPr>
              <a:spLocks noChangeShapeType="1"/>
            </p:cNvSpPr>
            <p:nvPr/>
          </p:nvSpPr>
          <p:spPr bwMode="auto">
            <a:xfrm>
              <a:off x="1062" y="3883"/>
              <a:ext cx="1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26"/>
            <p:cNvSpPr>
              <a:spLocks noChangeShapeType="1"/>
            </p:cNvSpPr>
            <p:nvPr/>
          </p:nvSpPr>
          <p:spPr bwMode="auto">
            <a:xfrm flipH="1">
              <a:off x="2126" y="3883"/>
              <a:ext cx="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27"/>
            <p:cNvSpPr>
              <a:spLocks noChangeArrowheads="1"/>
            </p:cNvSpPr>
            <p:nvPr/>
          </p:nvSpPr>
          <p:spPr bwMode="auto">
            <a:xfrm>
              <a:off x="994" y="3829"/>
              <a:ext cx="101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Line 28"/>
            <p:cNvSpPr>
              <a:spLocks noChangeShapeType="1"/>
            </p:cNvSpPr>
            <p:nvPr/>
          </p:nvSpPr>
          <p:spPr bwMode="auto">
            <a:xfrm>
              <a:off x="1062" y="3643"/>
              <a:ext cx="1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29"/>
            <p:cNvSpPr>
              <a:spLocks noChangeShapeType="1"/>
            </p:cNvSpPr>
            <p:nvPr/>
          </p:nvSpPr>
          <p:spPr bwMode="auto">
            <a:xfrm flipH="1">
              <a:off x="2126" y="3643"/>
              <a:ext cx="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30"/>
            <p:cNvSpPr>
              <a:spLocks noChangeArrowheads="1"/>
            </p:cNvSpPr>
            <p:nvPr/>
          </p:nvSpPr>
          <p:spPr bwMode="auto">
            <a:xfrm>
              <a:off x="911" y="3588"/>
              <a:ext cx="184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0.2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Line 31"/>
            <p:cNvSpPr>
              <a:spLocks noChangeShapeType="1"/>
            </p:cNvSpPr>
            <p:nvPr/>
          </p:nvSpPr>
          <p:spPr bwMode="auto">
            <a:xfrm>
              <a:off x="1062" y="3403"/>
              <a:ext cx="1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32"/>
            <p:cNvSpPr>
              <a:spLocks noChangeShapeType="1"/>
            </p:cNvSpPr>
            <p:nvPr/>
          </p:nvSpPr>
          <p:spPr bwMode="auto">
            <a:xfrm flipH="1">
              <a:off x="2126" y="3403"/>
              <a:ext cx="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33"/>
            <p:cNvSpPr>
              <a:spLocks noChangeArrowheads="1"/>
            </p:cNvSpPr>
            <p:nvPr/>
          </p:nvSpPr>
          <p:spPr bwMode="auto">
            <a:xfrm>
              <a:off x="911" y="3348"/>
              <a:ext cx="184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0.4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Line 34"/>
            <p:cNvSpPr>
              <a:spLocks noChangeShapeType="1"/>
            </p:cNvSpPr>
            <p:nvPr/>
          </p:nvSpPr>
          <p:spPr bwMode="auto">
            <a:xfrm>
              <a:off x="1062" y="3166"/>
              <a:ext cx="1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35"/>
            <p:cNvSpPr>
              <a:spLocks noChangeShapeType="1"/>
            </p:cNvSpPr>
            <p:nvPr/>
          </p:nvSpPr>
          <p:spPr bwMode="auto">
            <a:xfrm flipH="1">
              <a:off x="2126" y="3166"/>
              <a:ext cx="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36"/>
            <p:cNvSpPr>
              <a:spLocks noChangeArrowheads="1"/>
            </p:cNvSpPr>
            <p:nvPr/>
          </p:nvSpPr>
          <p:spPr bwMode="auto">
            <a:xfrm>
              <a:off x="911" y="3111"/>
              <a:ext cx="184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0.6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Line 37"/>
            <p:cNvSpPr>
              <a:spLocks noChangeShapeType="1"/>
            </p:cNvSpPr>
            <p:nvPr/>
          </p:nvSpPr>
          <p:spPr bwMode="auto">
            <a:xfrm>
              <a:off x="1062" y="2926"/>
              <a:ext cx="1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38"/>
            <p:cNvSpPr>
              <a:spLocks noChangeShapeType="1"/>
            </p:cNvSpPr>
            <p:nvPr/>
          </p:nvSpPr>
          <p:spPr bwMode="auto">
            <a:xfrm flipH="1">
              <a:off x="2126" y="2926"/>
              <a:ext cx="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39"/>
            <p:cNvSpPr>
              <a:spLocks noChangeArrowheads="1"/>
            </p:cNvSpPr>
            <p:nvPr/>
          </p:nvSpPr>
          <p:spPr bwMode="auto">
            <a:xfrm>
              <a:off x="911" y="2871"/>
              <a:ext cx="184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0.8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Line 40"/>
            <p:cNvSpPr>
              <a:spLocks noChangeShapeType="1"/>
            </p:cNvSpPr>
            <p:nvPr/>
          </p:nvSpPr>
          <p:spPr bwMode="auto">
            <a:xfrm>
              <a:off x="1062" y="2689"/>
              <a:ext cx="1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41"/>
            <p:cNvSpPr>
              <a:spLocks noChangeShapeType="1"/>
            </p:cNvSpPr>
            <p:nvPr/>
          </p:nvSpPr>
          <p:spPr bwMode="auto">
            <a:xfrm flipH="1">
              <a:off x="2126" y="2689"/>
              <a:ext cx="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42"/>
            <p:cNvSpPr>
              <a:spLocks noChangeArrowheads="1"/>
            </p:cNvSpPr>
            <p:nvPr/>
          </p:nvSpPr>
          <p:spPr bwMode="auto">
            <a:xfrm>
              <a:off x="994" y="2634"/>
              <a:ext cx="101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Line 43"/>
            <p:cNvSpPr>
              <a:spLocks noChangeShapeType="1"/>
            </p:cNvSpPr>
            <p:nvPr/>
          </p:nvSpPr>
          <p:spPr bwMode="auto">
            <a:xfrm>
              <a:off x="1062" y="2689"/>
              <a:ext cx="107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44"/>
            <p:cNvSpPr>
              <a:spLocks noChangeShapeType="1"/>
            </p:cNvSpPr>
            <p:nvPr/>
          </p:nvSpPr>
          <p:spPr bwMode="auto">
            <a:xfrm>
              <a:off x="1062" y="3883"/>
              <a:ext cx="107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Line 45"/>
            <p:cNvSpPr>
              <a:spLocks noChangeShapeType="1"/>
            </p:cNvSpPr>
            <p:nvPr/>
          </p:nvSpPr>
          <p:spPr bwMode="auto">
            <a:xfrm flipV="1">
              <a:off x="2140" y="2689"/>
              <a:ext cx="0" cy="11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Line 46"/>
            <p:cNvSpPr>
              <a:spLocks noChangeShapeType="1"/>
            </p:cNvSpPr>
            <p:nvPr/>
          </p:nvSpPr>
          <p:spPr bwMode="auto">
            <a:xfrm flipV="1">
              <a:off x="1062" y="2689"/>
              <a:ext cx="0" cy="11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47"/>
            <p:cNvSpPr>
              <a:spLocks/>
            </p:cNvSpPr>
            <p:nvPr/>
          </p:nvSpPr>
          <p:spPr bwMode="auto">
            <a:xfrm>
              <a:off x="1769" y="3743"/>
              <a:ext cx="375" cy="137"/>
            </a:xfrm>
            <a:custGeom>
              <a:avLst/>
              <a:gdLst>
                <a:gd name="T0" fmla="*/ 368 w 375"/>
                <a:gd name="T1" fmla="*/ 137 h 137"/>
                <a:gd name="T2" fmla="*/ 357 w 375"/>
                <a:gd name="T3" fmla="*/ 137 h 137"/>
                <a:gd name="T4" fmla="*/ 346 w 375"/>
                <a:gd name="T5" fmla="*/ 137 h 137"/>
                <a:gd name="T6" fmla="*/ 335 w 375"/>
                <a:gd name="T7" fmla="*/ 137 h 137"/>
                <a:gd name="T8" fmla="*/ 324 w 375"/>
                <a:gd name="T9" fmla="*/ 134 h 137"/>
                <a:gd name="T10" fmla="*/ 321 w 375"/>
                <a:gd name="T11" fmla="*/ 137 h 137"/>
                <a:gd name="T12" fmla="*/ 310 w 375"/>
                <a:gd name="T13" fmla="*/ 137 h 137"/>
                <a:gd name="T14" fmla="*/ 299 w 375"/>
                <a:gd name="T15" fmla="*/ 137 h 137"/>
                <a:gd name="T16" fmla="*/ 288 w 375"/>
                <a:gd name="T17" fmla="*/ 137 h 137"/>
                <a:gd name="T18" fmla="*/ 281 w 375"/>
                <a:gd name="T19" fmla="*/ 123 h 137"/>
                <a:gd name="T20" fmla="*/ 274 w 375"/>
                <a:gd name="T21" fmla="*/ 137 h 137"/>
                <a:gd name="T22" fmla="*/ 263 w 375"/>
                <a:gd name="T23" fmla="*/ 137 h 137"/>
                <a:gd name="T24" fmla="*/ 252 w 375"/>
                <a:gd name="T25" fmla="*/ 137 h 137"/>
                <a:gd name="T26" fmla="*/ 241 w 375"/>
                <a:gd name="T27" fmla="*/ 134 h 137"/>
                <a:gd name="T28" fmla="*/ 238 w 375"/>
                <a:gd name="T29" fmla="*/ 134 h 137"/>
                <a:gd name="T30" fmla="*/ 227 w 375"/>
                <a:gd name="T31" fmla="*/ 137 h 137"/>
                <a:gd name="T32" fmla="*/ 216 w 375"/>
                <a:gd name="T33" fmla="*/ 137 h 137"/>
                <a:gd name="T34" fmla="*/ 205 w 375"/>
                <a:gd name="T35" fmla="*/ 137 h 137"/>
                <a:gd name="T36" fmla="*/ 198 w 375"/>
                <a:gd name="T37" fmla="*/ 106 h 137"/>
                <a:gd name="T38" fmla="*/ 195 w 375"/>
                <a:gd name="T39" fmla="*/ 137 h 137"/>
                <a:gd name="T40" fmla="*/ 184 w 375"/>
                <a:gd name="T41" fmla="*/ 137 h 137"/>
                <a:gd name="T42" fmla="*/ 173 w 375"/>
                <a:gd name="T43" fmla="*/ 137 h 137"/>
                <a:gd name="T44" fmla="*/ 162 w 375"/>
                <a:gd name="T45" fmla="*/ 137 h 137"/>
                <a:gd name="T46" fmla="*/ 155 w 375"/>
                <a:gd name="T47" fmla="*/ 103 h 137"/>
                <a:gd name="T48" fmla="*/ 151 w 375"/>
                <a:gd name="T49" fmla="*/ 137 h 137"/>
                <a:gd name="T50" fmla="*/ 141 w 375"/>
                <a:gd name="T51" fmla="*/ 137 h 137"/>
                <a:gd name="T52" fmla="*/ 130 w 375"/>
                <a:gd name="T53" fmla="*/ 137 h 137"/>
                <a:gd name="T54" fmla="*/ 119 w 375"/>
                <a:gd name="T55" fmla="*/ 130 h 137"/>
                <a:gd name="T56" fmla="*/ 115 w 375"/>
                <a:gd name="T57" fmla="*/ 120 h 137"/>
                <a:gd name="T58" fmla="*/ 108 w 375"/>
                <a:gd name="T59" fmla="*/ 137 h 137"/>
                <a:gd name="T60" fmla="*/ 97 w 375"/>
                <a:gd name="T61" fmla="*/ 137 h 137"/>
                <a:gd name="T62" fmla="*/ 86 w 375"/>
                <a:gd name="T63" fmla="*/ 137 h 137"/>
                <a:gd name="T64" fmla="*/ 79 w 375"/>
                <a:gd name="T65" fmla="*/ 103 h 137"/>
                <a:gd name="T66" fmla="*/ 72 w 375"/>
                <a:gd name="T67" fmla="*/ 130 h 137"/>
                <a:gd name="T68" fmla="*/ 65 w 375"/>
                <a:gd name="T69" fmla="*/ 137 h 137"/>
                <a:gd name="T70" fmla="*/ 54 w 375"/>
                <a:gd name="T71" fmla="*/ 137 h 137"/>
                <a:gd name="T72" fmla="*/ 43 w 375"/>
                <a:gd name="T73" fmla="*/ 134 h 137"/>
                <a:gd name="T74" fmla="*/ 36 w 375"/>
                <a:gd name="T75" fmla="*/ 24 h 137"/>
                <a:gd name="T76" fmla="*/ 32 w 375"/>
                <a:gd name="T77" fmla="*/ 134 h 137"/>
                <a:gd name="T78" fmla="*/ 22 w 375"/>
                <a:gd name="T79" fmla="*/ 137 h 137"/>
                <a:gd name="T80" fmla="*/ 11 w 375"/>
                <a:gd name="T81" fmla="*/ 137 h 137"/>
                <a:gd name="T82" fmla="*/ 3 w 375"/>
                <a:gd name="T83" fmla="*/ 12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5" h="137">
                  <a:moveTo>
                    <a:pt x="375" y="137"/>
                  </a:moveTo>
                  <a:lnTo>
                    <a:pt x="371" y="134"/>
                  </a:lnTo>
                  <a:lnTo>
                    <a:pt x="368" y="137"/>
                  </a:lnTo>
                  <a:lnTo>
                    <a:pt x="364" y="137"/>
                  </a:lnTo>
                  <a:lnTo>
                    <a:pt x="360" y="137"/>
                  </a:lnTo>
                  <a:lnTo>
                    <a:pt x="357" y="137"/>
                  </a:lnTo>
                  <a:lnTo>
                    <a:pt x="353" y="137"/>
                  </a:lnTo>
                  <a:lnTo>
                    <a:pt x="350" y="137"/>
                  </a:lnTo>
                  <a:lnTo>
                    <a:pt x="346" y="137"/>
                  </a:lnTo>
                  <a:lnTo>
                    <a:pt x="342" y="137"/>
                  </a:lnTo>
                  <a:lnTo>
                    <a:pt x="339" y="137"/>
                  </a:lnTo>
                  <a:lnTo>
                    <a:pt x="335" y="137"/>
                  </a:lnTo>
                  <a:lnTo>
                    <a:pt x="332" y="137"/>
                  </a:lnTo>
                  <a:lnTo>
                    <a:pt x="328" y="137"/>
                  </a:lnTo>
                  <a:lnTo>
                    <a:pt x="324" y="134"/>
                  </a:lnTo>
                  <a:lnTo>
                    <a:pt x="324" y="130"/>
                  </a:lnTo>
                  <a:lnTo>
                    <a:pt x="324" y="137"/>
                  </a:lnTo>
                  <a:lnTo>
                    <a:pt x="321" y="137"/>
                  </a:lnTo>
                  <a:lnTo>
                    <a:pt x="317" y="137"/>
                  </a:lnTo>
                  <a:lnTo>
                    <a:pt x="314" y="137"/>
                  </a:lnTo>
                  <a:lnTo>
                    <a:pt x="310" y="137"/>
                  </a:lnTo>
                  <a:lnTo>
                    <a:pt x="306" y="137"/>
                  </a:lnTo>
                  <a:lnTo>
                    <a:pt x="303" y="137"/>
                  </a:lnTo>
                  <a:lnTo>
                    <a:pt x="299" y="137"/>
                  </a:lnTo>
                  <a:lnTo>
                    <a:pt x="296" y="137"/>
                  </a:lnTo>
                  <a:lnTo>
                    <a:pt x="292" y="137"/>
                  </a:lnTo>
                  <a:lnTo>
                    <a:pt x="288" y="137"/>
                  </a:lnTo>
                  <a:lnTo>
                    <a:pt x="285" y="134"/>
                  </a:lnTo>
                  <a:lnTo>
                    <a:pt x="281" y="130"/>
                  </a:lnTo>
                  <a:lnTo>
                    <a:pt x="281" y="123"/>
                  </a:lnTo>
                  <a:lnTo>
                    <a:pt x="281" y="134"/>
                  </a:lnTo>
                  <a:lnTo>
                    <a:pt x="278" y="137"/>
                  </a:lnTo>
                  <a:lnTo>
                    <a:pt x="274" y="137"/>
                  </a:lnTo>
                  <a:lnTo>
                    <a:pt x="270" y="137"/>
                  </a:lnTo>
                  <a:lnTo>
                    <a:pt x="267" y="137"/>
                  </a:lnTo>
                  <a:lnTo>
                    <a:pt x="263" y="137"/>
                  </a:lnTo>
                  <a:lnTo>
                    <a:pt x="259" y="137"/>
                  </a:lnTo>
                  <a:lnTo>
                    <a:pt x="256" y="137"/>
                  </a:lnTo>
                  <a:lnTo>
                    <a:pt x="252" y="137"/>
                  </a:lnTo>
                  <a:lnTo>
                    <a:pt x="249" y="137"/>
                  </a:lnTo>
                  <a:lnTo>
                    <a:pt x="245" y="137"/>
                  </a:lnTo>
                  <a:lnTo>
                    <a:pt x="241" y="134"/>
                  </a:lnTo>
                  <a:lnTo>
                    <a:pt x="241" y="130"/>
                  </a:lnTo>
                  <a:lnTo>
                    <a:pt x="238" y="120"/>
                  </a:lnTo>
                  <a:lnTo>
                    <a:pt x="238" y="134"/>
                  </a:lnTo>
                  <a:lnTo>
                    <a:pt x="234" y="137"/>
                  </a:lnTo>
                  <a:lnTo>
                    <a:pt x="231" y="137"/>
                  </a:lnTo>
                  <a:lnTo>
                    <a:pt x="227" y="137"/>
                  </a:lnTo>
                  <a:lnTo>
                    <a:pt x="223" y="137"/>
                  </a:lnTo>
                  <a:lnTo>
                    <a:pt x="220" y="137"/>
                  </a:lnTo>
                  <a:lnTo>
                    <a:pt x="216" y="137"/>
                  </a:lnTo>
                  <a:lnTo>
                    <a:pt x="213" y="137"/>
                  </a:lnTo>
                  <a:lnTo>
                    <a:pt x="209" y="137"/>
                  </a:lnTo>
                  <a:lnTo>
                    <a:pt x="205" y="137"/>
                  </a:lnTo>
                  <a:lnTo>
                    <a:pt x="202" y="134"/>
                  </a:lnTo>
                  <a:lnTo>
                    <a:pt x="198" y="130"/>
                  </a:lnTo>
                  <a:lnTo>
                    <a:pt x="198" y="106"/>
                  </a:lnTo>
                  <a:lnTo>
                    <a:pt x="198" y="116"/>
                  </a:lnTo>
                  <a:lnTo>
                    <a:pt x="195" y="130"/>
                  </a:lnTo>
                  <a:lnTo>
                    <a:pt x="195" y="137"/>
                  </a:lnTo>
                  <a:lnTo>
                    <a:pt x="191" y="137"/>
                  </a:lnTo>
                  <a:lnTo>
                    <a:pt x="187" y="137"/>
                  </a:lnTo>
                  <a:lnTo>
                    <a:pt x="184" y="137"/>
                  </a:lnTo>
                  <a:lnTo>
                    <a:pt x="180" y="137"/>
                  </a:lnTo>
                  <a:lnTo>
                    <a:pt x="177" y="137"/>
                  </a:lnTo>
                  <a:lnTo>
                    <a:pt x="173" y="137"/>
                  </a:lnTo>
                  <a:lnTo>
                    <a:pt x="169" y="137"/>
                  </a:lnTo>
                  <a:lnTo>
                    <a:pt x="166" y="137"/>
                  </a:lnTo>
                  <a:lnTo>
                    <a:pt x="162" y="137"/>
                  </a:lnTo>
                  <a:lnTo>
                    <a:pt x="159" y="134"/>
                  </a:lnTo>
                  <a:lnTo>
                    <a:pt x="159" y="99"/>
                  </a:lnTo>
                  <a:lnTo>
                    <a:pt x="155" y="103"/>
                  </a:lnTo>
                  <a:lnTo>
                    <a:pt x="155" y="130"/>
                  </a:lnTo>
                  <a:lnTo>
                    <a:pt x="148" y="137"/>
                  </a:lnTo>
                  <a:lnTo>
                    <a:pt x="151" y="137"/>
                  </a:lnTo>
                  <a:lnTo>
                    <a:pt x="148" y="137"/>
                  </a:lnTo>
                  <a:lnTo>
                    <a:pt x="144" y="137"/>
                  </a:lnTo>
                  <a:lnTo>
                    <a:pt x="141" y="137"/>
                  </a:lnTo>
                  <a:lnTo>
                    <a:pt x="137" y="137"/>
                  </a:lnTo>
                  <a:lnTo>
                    <a:pt x="133" y="137"/>
                  </a:lnTo>
                  <a:lnTo>
                    <a:pt x="130" y="137"/>
                  </a:lnTo>
                  <a:lnTo>
                    <a:pt x="126" y="137"/>
                  </a:lnTo>
                  <a:lnTo>
                    <a:pt x="122" y="134"/>
                  </a:lnTo>
                  <a:lnTo>
                    <a:pt x="119" y="130"/>
                  </a:lnTo>
                  <a:lnTo>
                    <a:pt x="119" y="106"/>
                  </a:lnTo>
                  <a:lnTo>
                    <a:pt x="115" y="79"/>
                  </a:lnTo>
                  <a:lnTo>
                    <a:pt x="115" y="120"/>
                  </a:lnTo>
                  <a:lnTo>
                    <a:pt x="112" y="127"/>
                  </a:lnTo>
                  <a:lnTo>
                    <a:pt x="112" y="137"/>
                  </a:lnTo>
                  <a:lnTo>
                    <a:pt x="108" y="137"/>
                  </a:lnTo>
                  <a:lnTo>
                    <a:pt x="104" y="137"/>
                  </a:lnTo>
                  <a:lnTo>
                    <a:pt x="101" y="137"/>
                  </a:lnTo>
                  <a:lnTo>
                    <a:pt x="97" y="137"/>
                  </a:lnTo>
                  <a:lnTo>
                    <a:pt x="94" y="137"/>
                  </a:lnTo>
                  <a:lnTo>
                    <a:pt x="90" y="137"/>
                  </a:lnTo>
                  <a:lnTo>
                    <a:pt x="86" y="137"/>
                  </a:lnTo>
                  <a:lnTo>
                    <a:pt x="83" y="134"/>
                  </a:lnTo>
                  <a:lnTo>
                    <a:pt x="79" y="130"/>
                  </a:lnTo>
                  <a:lnTo>
                    <a:pt x="79" y="103"/>
                  </a:lnTo>
                  <a:lnTo>
                    <a:pt x="76" y="65"/>
                  </a:lnTo>
                  <a:lnTo>
                    <a:pt x="76" y="123"/>
                  </a:lnTo>
                  <a:lnTo>
                    <a:pt x="72" y="130"/>
                  </a:lnTo>
                  <a:lnTo>
                    <a:pt x="72" y="137"/>
                  </a:lnTo>
                  <a:lnTo>
                    <a:pt x="68" y="137"/>
                  </a:lnTo>
                  <a:lnTo>
                    <a:pt x="65" y="137"/>
                  </a:lnTo>
                  <a:lnTo>
                    <a:pt x="61" y="137"/>
                  </a:lnTo>
                  <a:lnTo>
                    <a:pt x="58" y="137"/>
                  </a:lnTo>
                  <a:lnTo>
                    <a:pt x="54" y="137"/>
                  </a:lnTo>
                  <a:lnTo>
                    <a:pt x="50" y="137"/>
                  </a:lnTo>
                  <a:lnTo>
                    <a:pt x="47" y="137"/>
                  </a:lnTo>
                  <a:lnTo>
                    <a:pt x="43" y="134"/>
                  </a:lnTo>
                  <a:lnTo>
                    <a:pt x="40" y="130"/>
                  </a:lnTo>
                  <a:lnTo>
                    <a:pt x="40" y="79"/>
                  </a:lnTo>
                  <a:lnTo>
                    <a:pt x="36" y="24"/>
                  </a:lnTo>
                  <a:lnTo>
                    <a:pt x="36" y="120"/>
                  </a:lnTo>
                  <a:lnTo>
                    <a:pt x="32" y="127"/>
                  </a:lnTo>
                  <a:lnTo>
                    <a:pt x="32" y="134"/>
                  </a:lnTo>
                  <a:lnTo>
                    <a:pt x="29" y="137"/>
                  </a:lnTo>
                  <a:lnTo>
                    <a:pt x="25" y="137"/>
                  </a:lnTo>
                  <a:lnTo>
                    <a:pt x="22" y="137"/>
                  </a:lnTo>
                  <a:lnTo>
                    <a:pt x="18" y="137"/>
                  </a:lnTo>
                  <a:lnTo>
                    <a:pt x="14" y="137"/>
                  </a:lnTo>
                  <a:lnTo>
                    <a:pt x="11" y="137"/>
                  </a:lnTo>
                  <a:lnTo>
                    <a:pt x="7" y="134"/>
                  </a:lnTo>
                  <a:lnTo>
                    <a:pt x="3" y="130"/>
                  </a:lnTo>
                  <a:lnTo>
                    <a:pt x="3" y="120"/>
                  </a:lnTo>
                  <a:lnTo>
                    <a:pt x="0" y="106"/>
                  </a:lnTo>
                  <a:lnTo>
                    <a:pt x="0" y="0"/>
                  </a:lnTo>
                </a:path>
              </a:pathLst>
            </a:custGeom>
            <a:noFill/>
            <a:ln w="7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48"/>
            <p:cNvSpPr>
              <a:spLocks/>
            </p:cNvSpPr>
            <p:nvPr/>
          </p:nvSpPr>
          <p:spPr bwMode="auto">
            <a:xfrm>
              <a:off x="1477" y="3077"/>
              <a:ext cx="292" cy="803"/>
            </a:xfrm>
            <a:custGeom>
              <a:avLst/>
              <a:gdLst>
                <a:gd name="T0" fmla="*/ 288 w 292"/>
                <a:gd name="T1" fmla="*/ 748 h 803"/>
                <a:gd name="T2" fmla="*/ 285 w 292"/>
                <a:gd name="T3" fmla="*/ 800 h 803"/>
                <a:gd name="T4" fmla="*/ 274 w 292"/>
                <a:gd name="T5" fmla="*/ 803 h 803"/>
                <a:gd name="T6" fmla="*/ 263 w 292"/>
                <a:gd name="T7" fmla="*/ 800 h 803"/>
                <a:gd name="T8" fmla="*/ 256 w 292"/>
                <a:gd name="T9" fmla="*/ 752 h 803"/>
                <a:gd name="T10" fmla="*/ 252 w 292"/>
                <a:gd name="T11" fmla="*/ 745 h 803"/>
                <a:gd name="T12" fmla="*/ 245 w 292"/>
                <a:gd name="T13" fmla="*/ 800 h 803"/>
                <a:gd name="T14" fmla="*/ 234 w 292"/>
                <a:gd name="T15" fmla="*/ 803 h 803"/>
                <a:gd name="T16" fmla="*/ 223 w 292"/>
                <a:gd name="T17" fmla="*/ 796 h 803"/>
                <a:gd name="T18" fmla="*/ 216 w 292"/>
                <a:gd name="T19" fmla="*/ 748 h 803"/>
                <a:gd name="T20" fmla="*/ 213 w 292"/>
                <a:gd name="T21" fmla="*/ 714 h 803"/>
                <a:gd name="T22" fmla="*/ 209 w 292"/>
                <a:gd name="T23" fmla="*/ 800 h 803"/>
                <a:gd name="T24" fmla="*/ 198 w 292"/>
                <a:gd name="T25" fmla="*/ 803 h 803"/>
                <a:gd name="T26" fmla="*/ 187 w 292"/>
                <a:gd name="T27" fmla="*/ 796 h 803"/>
                <a:gd name="T28" fmla="*/ 184 w 292"/>
                <a:gd name="T29" fmla="*/ 755 h 803"/>
                <a:gd name="T30" fmla="*/ 180 w 292"/>
                <a:gd name="T31" fmla="*/ 607 h 803"/>
                <a:gd name="T32" fmla="*/ 173 w 292"/>
                <a:gd name="T33" fmla="*/ 789 h 803"/>
                <a:gd name="T34" fmla="*/ 166 w 292"/>
                <a:gd name="T35" fmla="*/ 800 h 803"/>
                <a:gd name="T36" fmla="*/ 155 w 292"/>
                <a:gd name="T37" fmla="*/ 800 h 803"/>
                <a:gd name="T38" fmla="*/ 148 w 292"/>
                <a:gd name="T39" fmla="*/ 789 h 803"/>
                <a:gd name="T40" fmla="*/ 144 w 292"/>
                <a:gd name="T41" fmla="*/ 402 h 803"/>
                <a:gd name="T42" fmla="*/ 140 w 292"/>
                <a:gd name="T43" fmla="*/ 779 h 803"/>
                <a:gd name="T44" fmla="*/ 133 w 292"/>
                <a:gd name="T45" fmla="*/ 800 h 803"/>
                <a:gd name="T46" fmla="*/ 122 w 292"/>
                <a:gd name="T47" fmla="*/ 800 h 803"/>
                <a:gd name="T48" fmla="*/ 115 w 292"/>
                <a:gd name="T49" fmla="*/ 789 h 803"/>
                <a:gd name="T50" fmla="*/ 108 w 292"/>
                <a:gd name="T51" fmla="*/ 652 h 803"/>
                <a:gd name="T52" fmla="*/ 104 w 292"/>
                <a:gd name="T53" fmla="*/ 679 h 803"/>
                <a:gd name="T54" fmla="*/ 101 w 292"/>
                <a:gd name="T55" fmla="*/ 796 h 803"/>
                <a:gd name="T56" fmla="*/ 90 w 292"/>
                <a:gd name="T57" fmla="*/ 800 h 803"/>
                <a:gd name="T58" fmla="*/ 79 w 292"/>
                <a:gd name="T59" fmla="*/ 789 h 803"/>
                <a:gd name="T60" fmla="*/ 76 w 292"/>
                <a:gd name="T61" fmla="*/ 453 h 803"/>
                <a:gd name="T62" fmla="*/ 68 w 292"/>
                <a:gd name="T63" fmla="*/ 752 h 803"/>
                <a:gd name="T64" fmla="*/ 65 w 292"/>
                <a:gd name="T65" fmla="*/ 796 h 803"/>
                <a:gd name="T66" fmla="*/ 54 w 292"/>
                <a:gd name="T67" fmla="*/ 796 h 803"/>
                <a:gd name="T68" fmla="*/ 47 w 292"/>
                <a:gd name="T69" fmla="*/ 779 h 803"/>
                <a:gd name="T70" fmla="*/ 40 w 292"/>
                <a:gd name="T71" fmla="*/ 566 h 803"/>
                <a:gd name="T72" fmla="*/ 36 w 292"/>
                <a:gd name="T73" fmla="*/ 645 h 803"/>
                <a:gd name="T74" fmla="*/ 32 w 292"/>
                <a:gd name="T75" fmla="*/ 789 h 803"/>
                <a:gd name="T76" fmla="*/ 25 w 292"/>
                <a:gd name="T77" fmla="*/ 796 h 803"/>
                <a:gd name="T78" fmla="*/ 14 w 292"/>
                <a:gd name="T79" fmla="*/ 789 h 803"/>
                <a:gd name="T80" fmla="*/ 11 w 292"/>
                <a:gd name="T81" fmla="*/ 731 h 803"/>
                <a:gd name="T82" fmla="*/ 3 w 292"/>
                <a:gd name="T83" fmla="*/ 357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2" h="803">
                  <a:moveTo>
                    <a:pt x="292" y="666"/>
                  </a:moveTo>
                  <a:lnTo>
                    <a:pt x="292" y="679"/>
                  </a:lnTo>
                  <a:lnTo>
                    <a:pt x="288" y="748"/>
                  </a:lnTo>
                  <a:lnTo>
                    <a:pt x="288" y="793"/>
                  </a:lnTo>
                  <a:lnTo>
                    <a:pt x="285" y="796"/>
                  </a:lnTo>
                  <a:lnTo>
                    <a:pt x="285" y="800"/>
                  </a:lnTo>
                  <a:lnTo>
                    <a:pt x="281" y="803"/>
                  </a:lnTo>
                  <a:lnTo>
                    <a:pt x="277" y="803"/>
                  </a:lnTo>
                  <a:lnTo>
                    <a:pt x="274" y="803"/>
                  </a:lnTo>
                  <a:lnTo>
                    <a:pt x="270" y="803"/>
                  </a:lnTo>
                  <a:lnTo>
                    <a:pt x="267" y="803"/>
                  </a:lnTo>
                  <a:lnTo>
                    <a:pt x="263" y="800"/>
                  </a:lnTo>
                  <a:lnTo>
                    <a:pt x="259" y="796"/>
                  </a:lnTo>
                  <a:lnTo>
                    <a:pt x="256" y="793"/>
                  </a:lnTo>
                  <a:lnTo>
                    <a:pt x="256" y="752"/>
                  </a:lnTo>
                  <a:lnTo>
                    <a:pt x="252" y="693"/>
                  </a:lnTo>
                  <a:lnTo>
                    <a:pt x="252" y="604"/>
                  </a:lnTo>
                  <a:lnTo>
                    <a:pt x="252" y="745"/>
                  </a:lnTo>
                  <a:lnTo>
                    <a:pt x="249" y="772"/>
                  </a:lnTo>
                  <a:lnTo>
                    <a:pt x="249" y="796"/>
                  </a:lnTo>
                  <a:lnTo>
                    <a:pt x="245" y="800"/>
                  </a:lnTo>
                  <a:lnTo>
                    <a:pt x="241" y="803"/>
                  </a:lnTo>
                  <a:lnTo>
                    <a:pt x="238" y="803"/>
                  </a:lnTo>
                  <a:lnTo>
                    <a:pt x="234" y="803"/>
                  </a:lnTo>
                  <a:lnTo>
                    <a:pt x="231" y="803"/>
                  </a:lnTo>
                  <a:lnTo>
                    <a:pt x="227" y="800"/>
                  </a:lnTo>
                  <a:lnTo>
                    <a:pt x="223" y="796"/>
                  </a:lnTo>
                  <a:lnTo>
                    <a:pt x="220" y="793"/>
                  </a:lnTo>
                  <a:lnTo>
                    <a:pt x="220" y="772"/>
                  </a:lnTo>
                  <a:lnTo>
                    <a:pt x="216" y="748"/>
                  </a:lnTo>
                  <a:lnTo>
                    <a:pt x="216" y="559"/>
                  </a:lnTo>
                  <a:lnTo>
                    <a:pt x="216" y="607"/>
                  </a:lnTo>
                  <a:lnTo>
                    <a:pt x="213" y="714"/>
                  </a:lnTo>
                  <a:lnTo>
                    <a:pt x="213" y="786"/>
                  </a:lnTo>
                  <a:lnTo>
                    <a:pt x="209" y="793"/>
                  </a:lnTo>
                  <a:lnTo>
                    <a:pt x="209" y="800"/>
                  </a:lnTo>
                  <a:lnTo>
                    <a:pt x="205" y="800"/>
                  </a:lnTo>
                  <a:lnTo>
                    <a:pt x="202" y="803"/>
                  </a:lnTo>
                  <a:lnTo>
                    <a:pt x="198" y="803"/>
                  </a:lnTo>
                  <a:lnTo>
                    <a:pt x="195" y="803"/>
                  </a:lnTo>
                  <a:lnTo>
                    <a:pt x="191" y="800"/>
                  </a:lnTo>
                  <a:lnTo>
                    <a:pt x="187" y="796"/>
                  </a:lnTo>
                  <a:lnTo>
                    <a:pt x="187" y="793"/>
                  </a:lnTo>
                  <a:lnTo>
                    <a:pt x="184" y="789"/>
                  </a:lnTo>
                  <a:lnTo>
                    <a:pt x="184" y="755"/>
                  </a:lnTo>
                  <a:lnTo>
                    <a:pt x="180" y="714"/>
                  </a:lnTo>
                  <a:lnTo>
                    <a:pt x="180" y="477"/>
                  </a:lnTo>
                  <a:lnTo>
                    <a:pt x="180" y="607"/>
                  </a:lnTo>
                  <a:lnTo>
                    <a:pt x="177" y="714"/>
                  </a:lnTo>
                  <a:lnTo>
                    <a:pt x="177" y="786"/>
                  </a:lnTo>
                  <a:lnTo>
                    <a:pt x="173" y="789"/>
                  </a:lnTo>
                  <a:lnTo>
                    <a:pt x="173" y="796"/>
                  </a:lnTo>
                  <a:lnTo>
                    <a:pt x="169" y="800"/>
                  </a:lnTo>
                  <a:lnTo>
                    <a:pt x="166" y="800"/>
                  </a:lnTo>
                  <a:lnTo>
                    <a:pt x="162" y="800"/>
                  </a:lnTo>
                  <a:lnTo>
                    <a:pt x="158" y="800"/>
                  </a:lnTo>
                  <a:lnTo>
                    <a:pt x="155" y="800"/>
                  </a:lnTo>
                  <a:lnTo>
                    <a:pt x="151" y="796"/>
                  </a:lnTo>
                  <a:lnTo>
                    <a:pt x="151" y="793"/>
                  </a:lnTo>
                  <a:lnTo>
                    <a:pt x="148" y="789"/>
                  </a:lnTo>
                  <a:lnTo>
                    <a:pt x="148" y="752"/>
                  </a:lnTo>
                  <a:lnTo>
                    <a:pt x="144" y="704"/>
                  </a:lnTo>
                  <a:lnTo>
                    <a:pt x="144" y="402"/>
                  </a:lnTo>
                  <a:lnTo>
                    <a:pt x="144" y="525"/>
                  </a:lnTo>
                  <a:lnTo>
                    <a:pt x="140" y="676"/>
                  </a:lnTo>
                  <a:lnTo>
                    <a:pt x="140" y="779"/>
                  </a:lnTo>
                  <a:lnTo>
                    <a:pt x="137" y="786"/>
                  </a:lnTo>
                  <a:lnTo>
                    <a:pt x="137" y="796"/>
                  </a:lnTo>
                  <a:lnTo>
                    <a:pt x="133" y="800"/>
                  </a:lnTo>
                  <a:lnTo>
                    <a:pt x="130" y="800"/>
                  </a:lnTo>
                  <a:lnTo>
                    <a:pt x="126" y="800"/>
                  </a:lnTo>
                  <a:lnTo>
                    <a:pt x="122" y="800"/>
                  </a:lnTo>
                  <a:lnTo>
                    <a:pt x="119" y="796"/>
                  </a:lnTo>
                  <a:lnTo>
                    <a:pt x="115" y="793"/>
                  </a:lnTo>
                  <a:lnTo>
                    <a:pt x="115" y="789"/>
                  </a:lnTo>
                  <a:lnTo>
                    <a:pt x="112" y="782"/>
                  </a:lnTo>
                  <a:lnTo>
                    <a:pt x="112" y="724"/>
                  </a:lnTo>
                  <a:lnTo>
                    <a:pt x="108" y="652"/>
                  </a:lnTo>
                  <a:lnTo>
                    <a:pt x="108" y="312"/>
                  </a:lnTo>
                  <a:lnTo>
                    <a:pt x="108" y="539"/>
                  </a:lnTo>
                  <a:lnTo>
                    <a:pt x="104" y="679"/>
                  </a:lnTo>
                  <a:lnTo>
                    <a:pt x="104" y="776"/>
                  </a:lnTo>
                  <a:lnTo>
                    <a:pt x="101" y="782"/>
                  </a:lnTo>
                  <a:lnTo>
                    <a:pt x="101" y="796"/>
                  </a:lnTo>
                  <a:lnTo>
                    <a:pt x="97" y="800"/>
                  </a:lnTo>
                  <a:lnTo>
                    <a:pt x="94" y="800"/>
                  </a:lnTo>
                  <a:lnTo>
                    <a:pt x="90" y="800"/>
                  </a:lnTo>
                  <a:lnTo>
                    <a:pt x="86" y="796"/>
                  </a:lnTo>
                  <a:lnTo>
                    <a:pt x="83" y="793"/>
                  </a:lnTo>
                  <a:lnTo>
                    <a:pt x="79" y="789"/>
                  </a:lnTo>
                  <a:lnTo>
                    <a:pt x="79" y="769"/>
                  </a:lnTo>
                  <a:lnTo>
                    <a:pt x="76" y="752"/>
                  </a:lnTo>
                  <a:lnTo>
                    <a:pt x="76" y="453"/>
                  </a:lnTo>
                  <a:lnTo>
                    <a:pt x="72" y="206"/>
                  </a:lnTo>
                  <a:lnTo>
                    <a:pt x="72" y="717"/>
                  </a:lnTo>
                  <a:lnTo>
                    <a:pt x="68" y="752"/>
                  </a:lnTo>
                  <a:lnTo>
                    <a:pt x="68" y="786"/>
                  </a:lnTo>
                  <a:lnTo>
                    <a:pt x="65" y="789"/>
                  </a:lnTo>
                  <a:lnTo>
                    <a:pt x="65" y="796"/>
                  </a:lnTo>
                  <a:lnTo>
                    <a:pt x="61" y="796"/>
                  </a:lnTo>
                  <a:lnTo>
                    <a:pt x="58" y="800"/>
                  </a:lnTo>
                  <a:lnTo>
                    <a:pt x="54" y="796"/>
                  </a:lnTo>
                  <a:lnTo>
                    <a:pt x="50" y="793"/>
                  </a:lnTo>
                  <a:lnTo>
                    <a:pt x="47" y="789"/>
                  </a:lnTo>
                  <a:lnTo>
                    <a:pt x="47" y="779"/>
                  </a:lnTo>
                  <a:lnTo>
                    <a:pt x="43" y="772"/>
                  </a:lnTo>
                  <a:lnTo>
                    <a:pt x="43" y="683"/>
                  </a:lnTo>
                  <a:lnTo>
                    <a:pt x="40" y="566"/>
                  </a:lnTo>
                  <a:lnTo>
                    <a:pt x="40" y="137"/>
                  </a:lnTo>
                  <a:lnTo>
                    <a:pt x="40" y="470"/>
                  </a:lnTo>
                  <a:lnTo>
                    <a:pt x="36" y="645"/>
                  </a:lnTo>
                  <a:lnTo>
                    <a:pt x="36" y="765"/>
                  </a:lnTo>
                  <a:lnTo>
                    <a:pt x="32" y="776"/>
                  </a:lnTo>
                  <a:lnTo>
                    <a:pt x="32" y="789"/>
                  </a:lnTo>
                  <a:lnTo>
                    <a:pt x="25" y="796"/>
                  </a:lnTo>
                  <a:lnTo>
                    <a:pt x="29" y="796"/>
                  </a:lnTo>
                  <a:lnTo>
                    <a:pt x="25" y="796"/>
                  </a:lnTo>
                  <a:lnTo>
                    <a:pt x="21" y="796"/>
                  </a:lnTo>
                  <a:lnTo>
                    <a:pt x="18" y="793"/>
                  </a:lnTo>
                  <a:lnTo>
                    <a:pt x="14" y="789"/>
                  </a:lnTo>
                  <a:lnTo>
                    <a:pt x="14" y="782"/>
                  </a:lnTo>
                  <a:lnTo>
                    <a:pt x="11" y="776"/>
                  </a:lnTo>
                  <a:lnTo>
                    <a:pt x="11" y="731"/>
                  </a:lnTo>
                  <a:lnTo>
                    <a:pt x="7" y="679"/>
                  </a:lnTo>
                  <a:lnTo>
                    <a:pt x="7" y="0"/>
                  </a:lnTo>
                  <a:lnTo>
                    <a:pt x="3" y="357"/>
                  </a:lnTo>
                  <a:lnTo>
                    <a:pt x="3" y="734"/>
                  </a:lnTo>
                  <a:lnTo>
                    <a:pt x="0" y="758"/>
                  </a:lnTo>
                </a:path>
              </a:pathLst>
            </a:custGeom>
            <a:noFill/>
            <a:ln w="7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49"/>
            <p:cNvSpPr>
              <a:spLocks/>
            </p:cNvSpPr>
            <p:nvPr/>
          </p:nvSpPr>
          <p:spPr bwMode="auto">
            <a:xfrm>
              <a:off x="1214" y="2758"/>
              <a:ext cx="263" cy="1115"/>
            </a:xfrm>
            <a:custGeom>
              <a:avLst/>
              <a:gdLst>
                <a:gd name="T0" fmla="*/ 259 w 263"/>
                <a:gd name="T1" fmla="*/ 1105 h 1115"/>
                <a:gd name="T2" fmla="*/ 252 w 263"/>
                <a:gd name="T3" fmla="*/ 1115 h 1115"/>
                <a:gd name="T4" fmla="*/ 245 w 263"/>
                <a:gd name="T5" fmla="*/ 1101 h 1115"/>
                <a:gd name="T6" fmla="*/ 238 w 263"/>
                <a:gd name="T7" fmla="*/ 1026 h 1115"/>
                <a:gd name="T8" fmla="*/ 234 w 263"/>
                <a:gd name="T9" fmla="*/ 1016 h 1115"/>
                <a:gd name="T10" fmla="*/ 227 w 263"/>
                <a:gd name="T11" fmla="*/ 1101 h 1115"/>
                <a:gd name="T12" fmla="*/ 220 w 263"/>
                <a:gd name="T13" fmla="*/ 1115 h 1115"/>
                <a:gd name="T14" fmla="*/ 212 w 263"/>
                <a:gd name="T15" fmla="*/ 1101 h 1115"/>
                <a:gd name="T16" fmla="*/ 205 w 263"/>
                <a:gd name="T17" fmla="*/ 1026 h 1115"/>
                <a:gd name="T18" fmla="*/ 202 w 263"/>
                <a:gd name="T19" fmla="*/ 992 h 1115"/>
                <a:gd name="T20" fmla="*/ 194 w 263"/>
                <a:gd name="T21" fmla="*/ 1098 h 1115"/>
                <a:gd name="T22" fmla="*/ 187 w 263"/>
                <a:gd name="T23" fmla="*/ 1112 h 1115"/>
                <a:gd name="T24" fmla="*/ 180 w 263"/>
                <a:gd name="T25" fmla="*/ 1098 h 1115"/>
                <a:gd name="T26" fmla="*/ 173 w 263"/>
                <a:gd name="T27" fmla="*/ 998 h 1115"/>
                <a:gd name="T28" fmla="*/ 169 w 263"/>
                <a:gd name="T29" fmla="*/ 1043 h 1115"/>
                <a:gd name="T30" fmla="*/ 162 w 263"/>
                <a:gd name="T31" fmla="*/ 1101 h 1115"/>
                <a:gd name="T32" fmla="*/ 155 w 263"/>
                <a:gd name="T33" fmla="*/ 1112 h 1115"/>
                <a:gd name="T34" fmla="*/ 144 w 263"/>
                <a:gd name="T35" fmla="*/ 1067 h 1115"/>
                <a:gd name="T36" fmla="*/ 140 w 263"/>
                <a:gd name="T37" fmla="*/ 24 h 1115"/>
                <a:gd name="T38" fmla="*/ 137 w 263"/>
                <a:gd name="T39" fmla="*/ 1060 h 1115"/>
                <a:gd name="T40" fmla="*/ 129 w 263"/>
                <a:gd name="T41" fmla="*/ 1101 h 1115"/>
                <a:gd name="T42" fmla="*/ 122 w 263"/>
                <a:gd name="T43" fmla="*/ 1108 h 1115"/>
                <a:gd name="T44" fmla="*/ 115 w 263"/>
                <a:gd name="T45" fmla="*/ 1095 h 1115"/>
                <a:gd name="T46" fmla="*/ 111 w 263"/>
                <a:gd name="T47" fmla="*/ 611 h 1115"/>
                <a:gd name="T48" fmla="*/ 104 w 263"/>
                <a:gd name="T49" fmla="*/ 1040 h 1115"/>
                <a:gd name="T50" fmla="*/ 101 w 263"/>
                <a:gd name="T51" fmla="*/ 1105 h 1115"/>
                <a:gd name="T52" fmla="*/ 90 w 263"/>
                <a:gd name="T53" fmla="*/ 1105 h 1115"/>
                <a:gd name="T54" fmla="*/ 86 w 263"/>
                <a:gd name="T55" fmla="*/ 1081 h 1115"/>
                <a:gd name="T56" fmla="*/ 79 w 263"/>
                <a:gd name="T57" fmla="*/ 697 h 1115"/>
                <a:gd name="T58" fmla="*/ 75 w 263"/>
                <a:gd name="T59" fmla="*/ 858 h 1115"/>
                <a:gd name="T60" fmla="*/ 72 w 263"/>
                <a:gd name="T61" fmla="*/ 1101 h 1115"/>
                <a:gd name="T62" fmla="*/ 65 w 263"/>
                <a:gd name="T63" fmla="*/ 1108 h 1115"/>
                <a:gd name="T64" fmla="*/ 57 w 263"/>
                <a:gd name="T65" fmla="*/ 1095 h 1115"/>
                <a:gd name="T66" fmla="*/ 50 w 263"/>
                <a:gd name="T67" fmla="*/ 878 h 1115"/>
                <a:gd name="T68" fmla="*/ 47 w 263"/>
                <a:gd name="T69" fmla="*/ 683 h 1115"/>
                <a:gd name="T70" fmla="*/ 43 w 263"/>
                <a:gd name="T71" fmla="*/ 1095 h 1115"/>
                <a:gd name="T72" fmla="*/ 36 w 263"/>
                <a:gd name="T73" fmla="*/ 1108 h 1115"/>
                <a:gd name="T74" fmla="*/ 28 w 263"/>
                <a:gd name="T75" fmla="*/ 1098 h 1115"/>
                <a:gd name="T76" fmla="*/ 21 w 263"/>
                <a:gd name="T77" fmla="*/ 1009 h 1115"/>
                <a:gd name="T78" fmla="*/ 18 w 263"/>
                <a:gd name="T79" fmla="*/ 1036 h 1115"/>
                <a:gd name="T80" fmla="*/ 10 w 263"/>
                <a:gd name="T81" fmla="*/ 1101 h 1115"/>
                <a:gd name="T82" fmla="*/ 3 w 263"/>
                <a:gd name="T83" fmla="*/ 1108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3" h="1115">
                  <a:moveTo>
                    <a:pt x="263" y="1077"/>
                  </a:moveTo>
                  <a:lnTo>
                    <a:pt x="263" y="1101"/>
                  </a:lnTo>
                  <a:lnTo>
                    <a:pt x="259" y="1105"/>
                  </a:lnTo>
                  <a:lnTo>
                    <a:pt x="259" y="1112"/>
                  </a:lnTo>
                  <a:lnTo>
                    <a:pt x="256" y="1115"/>
                  </a:lnTo>
                  <a:lnTo>
                    <a:pt x="252" y="1115"/>
                  </a:lnTo>
                  <a:lnTo>
                    <a:pt x="248" y="1112"/>
                  </a:lnTo>
                  <a:lnTo>
                    <a:pt x="245" y="1108"/>
                  </a:lnTo>
                  <a:lnTo>
                    <a:pt x="245" y="1101"/>
                  </a:lnTo>
                  <a:lnTo>
                    <a:pt x="241" y="1098"/>
                  </a:lnTo>
                  <a:lnTo>
                    <a:pt x="241" y="1060"/>
                  </a:lnTo>
                  <a:lnTo>
                    <a:pt x="238" y="1026"/>
                  </a:lnTo>
                  <a:lnTo>
                    <a:pt x="238" y="377"/>
                  </a:lnTo>
                  <a:lnTo>
                    <a:pt x="234" y="298"/>
                  </a:lnTo>
                  <a:lnTo>
                    <a:pt x="234" y="1016"/>
                  </a:lnTo>
                  <a:lnTo>
                    <a:pt x="230" y="1053"/>
                  </a:lnTo>
                  <a:lnTo>
                    <a:pt x="230" y="1095"/>
                  </a:lnTo>
                  <a:lnTo>
                    <a:pt x="227" y="1101"/>
                  </a:lnTo>
                  <a:lnTo>
                    <a:pt x="227" y="1108"/>
                  </a:lnTo>
                  <a:lnTo>
                    <a:pt x="223" y="1112"/>
                  </a:lnTo>
                  <a:lnTo>
                    <a:pt x="220" y="1115"/>
                  </a:lnTo>
                  <a:lnTo>
                    <a:pt x="216" y="1112"/>
                  </a:lnTo>
                  <a:lnTo>
                    <a:pt x="212" y="1108"/>
                  </a:lnTo>
                  <a:lnTo>
                    <a:pt x="212" y="1101"/>
                  </a:lnTo>
                  <a:lnTo>
                    <a:pt x="209" y="1095"/>
                  </a:lnTo>
                  <a:lnTo>
                    <a:pt x="209" y="1057"/>
                  </a:lnTo>
                  <a:lnTo>
                    <a:pt x="205" y="1026"/>
                  </a:lnTo>
                  <a:lnTo>
                    <a:pt x="205" y="401"/>
                  </a:lnTo>
                  <a:lnTo>
                    <a:pt x="202" y="137"/>
                  </a:lnTo>
                  <a:lnTo>
                    <a:pt x="202" y="992"/>
                  </a:lnTo>
                  <a:lnTo>
                    <a:pt x="198" y="1040"/>
                  </a:lnTo>
                  <a:lnTo>
                    <a:pt x="198" y="1091"/>
                  </a:lnTo>
                  <a:lnTo>
                    <a:pt x="194" y="1098"/>
                  </a:lnTo>
                  <a:lnTo>
                    <a:pt x="194" y="1108"/>
                  </a:lnTo>
                  <a:lnTo>
                    <a:pt x="191" y="1112"/>
                  </a:lnTo>
                  <a:lnTo>
                    <a:pt x="187" y="1112"/>
                  </a:lnTo>
                  <a:lnTo>
                    <a:pt x="184" y="1108"/>
                  </a:lnTo>
                  <a:lnTo>
                    <a:pt x="180" y="1105"/>
                  </a:lnTo>
                  <a:lnTo>
                    <a:pt x="180" y="1098"/>
                  </a:lnTo>
                  <a:lnTo>
                    <a:pt x="176" y="1091"/>
                  </a:lnTo>
                  <a:lnTo>
                    <a:pt x="176" y="1043"/>
                  </a:lnTo>
                  <a:lnTo>
                    <a:pt x="173" y="998"/>
                  </a:lnTo>
                  <a:lnTo>
                    <a:pt x="173" y="175"/>
                  </a:lnTo>
                  <a:lnTo>
                    <a:pt x="169" y="185"/>
                  </a:lnTo>
                  <a:lnTo>
                    <a:pt x="169" y="1043"/>
                  </a:lnTo>
                  <a:lnTo>
                    <a:pt x="165" y="1067"/>
                  </a:lnTo>
                  <a:lnTo>
                    <a:pt x="165" y="1098"/>
                  </a:lnTo>
                  <a:lnTo>
                    <a:pt x="162" y="1101"/>
                  </a:lnTo>
                  <a:lnTo>
                    <a:pt x="162" y="1108"/>
                  </a:lnTo>
                  <a:lnTo>
                    <a:pt x="158" y="1112"/>
                  </a:lnTo>
                  <a:lnTo>
                    <a:pt x="155" y="1112"/>
                  </a:lnTo>
                  <a:lnTo>
                    <a:pt x="147" y="1105"/>
                  </a:lnTo>
                  <a:lnTo>
                    <a:pt x="147" y="1081"/>
                  </a:lnTo>
                  <a:lnTo>
                    <a:pt x="144" y="1067"/>
                  </a:lnTo>
                  <a:lnTo>
                    <a:pt x="144" y="923"/>
                  </a:lnTo>
                  <a:lnTo>
                    <a:pt x="140" y="724"/>
                  </a:lnTo>
                  <a:lnTo>
                    <a:pt x="140" y="24"/>
                  </a:lnTo>
                  <a:lnTo>
                    <a:pt x="140" y="570"/>
                  </a:lnTo>
                  <a:lnTo>
                    <a:pt x="137" y="861"/>
                  </a:lnTo>
                  <a:lnTo>
                    <a:pt x="137" y="1060"/>
                  </a:lnTo>
                  <a:lnTo>
                    <a:pt x="133" y="1077"/>
                  </a:lnTo>
                  <a:lnTo>
                    <a:pt x="133" y="1098"/>
                  </a:lnTo>
                  <a:lnTo>
                    <a:pt x="129" y="1101"/>
                  </a:lnTo>
                  <a:lnTo>
                    <a:pt x="129" y="1108"/>
                  </a:lnTo>
                  <a:lnTo>
                    <a:pt x="126" y="1112"/>
                  </a:lnTo>
                  <a:lnTo>
                    <a:pt x="122" y="1108"/>
                  </a:lnTo>
                  <a:lnTo>
                    <a:pt x="119" y="1105"/>
                  </a:lnTo>
                  <a:lnTo>
                    <a:pt x="119" y="1098"/>
                  </a:lnTo>
                  <a:lnTo>
                    <a:pt x="115" y="1095"/>
                  </a:lnTo>
                  <a:lnTo>
                    <a:pt x="115" y="1060"/>
                  </a:lnTo>
                  <a:lnTo>
                    <a:pt x="111" y="1033"/>
                  </a:lnTo>
                  <a:lnTo>
                    <a:pt x="111" y="611"/>
                  </a:lnTo>
                  <a:lnTo>
                    <a:pt x="108" y="51"/>
                  </a:lnTo>
                  <a:lnTo>
                    <a:pt x="108" y="992"/>
                  </a:lnTo>
                  <a:lnTo>
                    <a:pt x="104" y="1040"/>
                  </a:lnTo>
                  <a:lnTo>
                    <a:pt x="104" y="1088"/>
                  </a:lnTo>
                  <a:lnTo>
                    <a:pt x="101" y="1095"/>
                  </a:lnTo>
                  <a:lnTo>
                    <a:pt x="101" y="1105"/>
                  </a:lnTo>
                  <a:lnTo>
                    <a:pt x="97" y="1108"/>
                  </a:lnTo>
                  <a:lnTo>
                    <a:pt x="93" y="1108"/>
                  </a:lnTo>
                  <a:lnTo>
                    <a:pt x="90" y="1105"/>
                  </a:lnTo>
                  <a:lnTo>
                    <a:pt x="90" y="1101"/>
                  </a:lnTo>
                  <a:lnTo>
                    <a:pt x="86" y="1098"/>
                  </a:lnTo>
                  <a:lnTo>
                    <a:pt x="86" y="1081"/>
                  </a:lnTo>
                  <a:lnTo>
                    <a:pt x="83" y="1064"/>
                  </a:lnTo>
                  <a:lnTo>
                    <a:pt x="83" y="909"/>
                  </a:lnTo>
                  <a:lnTo>
                    <a:pt x="79" y="697"/>
                  </a:lnTo>
                  <a:lnTo>
                    <a:pt x="79" y="0"/>
                  </a:lnTo>
                  <a:lnTo>
                    <a:pt x="79" y="570"/>
                  </a:lnTo>
                  <a:lnTo>
                    <a:pt x="75" y="858"/>
                  </a:lnTo>
                  <a:lnTo>
                    <a:pt x="75" y="1060"/>
                  </a:lnTo>
                  <a:lnTo>
                    <a:pt x="72" y="1074"/>
                  </a:lnTo>
                  <a:lnTo>
                    <a:pt x="72" y="1101"/>
                  </a:lnTo>
                  <a:lnTo>
                    <a:pt x="65" y="1108"/>
                  </a:lnTo>
                  <a:lnTo>
                    <a:pt x="68" y="1108"/>
                  </a:lnTo>
                  <a:lnTo>
                    <a:pt x="65" y="1108"/>
                  </a:lnTo>
                  <a:lnTo>
                    <a:pt x="61" y="1105"/>
                  </a:lnTo>
                  <a:lnTo>
                    <a:pt x="57" y="1101"/>
                  </a:lnTo>
                  <a:lnTo>
                    <a:pt x="57" y="1095"/>
                  </a:lnTo>
                  <a:lnTo>
                    <a:pt x="54" y="1088"/>
                  </a:lnTo>
                  <a:lnTo>
                    <a:pt x="54" y="985"/>
                  </a:lnTo>
                  <a:lnTo>
                    <a:pt x="50" y="878"/>
                  </a:lnTo>
                  <a:lnTo>
                    <a:pt x="50" y="65"/>
                  </a:lnTo>
                  <a:lnTo>
                    <a:pt x="50" y="165"/>
                  </a:lnTo>
                  <a:lnTo>
                    <a:pt x="47" y="683"/>
                  </a:lnTo>
                  <a:lnTo>
                    <a:pt x="47" y="1040"/>
                  </a:lnTo>
                  <a:lnTo>
                    <a:pt x="43" y="1064"/>
                  </a:lnTo>
                  <a:lnTo>
                    <a:pt x="43" y="1095"/>
                  </a:lnTo>
                  <a:lnTo>
                    <a:pt x="39" y="1101"/>
                  </a:lnTo>
                  <a:lnTo>
                    <a:pt x="39" y="1108"/>
                  </a:lnTo>
                  <a:lnTo>
                    <a:pt x="36" y="1108"/>
                  </a:lnTo>
                  <a:lnTo>
                    <a:pt x="32" y="1108"/>
                  </a:lnTo>
                  <a:lnTo>
                    <a:pt x="28" y="1105"/>
                  </a:lnTo>
                  <a:lnTo>
                    <a:pt x="28" y="1098"/>
                  </a:lnTo>
                  <a:lnTo>
                    <a:pt x="25" y="1091"/>
                  </a:lnTo>
                  <a:lnTo>
                    <a:pt x="25" y="1050"/>
                  </a:lnTo>
                  <a:lnTo>
                    <a:pt x="21" y="1009"/>
                  </a:lnTo>
                  <a:lnTo>
                    <a:pt x="21" y="89"/>
                  </a:lnTo>
                  <a:lnTo>
                    <a:pt x="18" y="611"/>
                  </a:lnTo>
                  <a:lnTo>
                    <a:pt x="18" y="1036"/>
                  </a:lnTo>
                  <a:lnTo>
                    <a:pt x="14" y="1064"/>
                  </a:lnTo>
                  <a:lnTo>
                    <a:pt x="14" y="1095"/>
                  </a:lnTo>
                  <a:lnTo>
                    <a:pt x="10" y="1101"/>
                  </a:lnTo>
                  <a:lnTo>
                    <a:pt x="10" y="1108"/>
                  </a:lnTo>
                  <a:lnTo>
                    <a:pt x="7" y="1112"/>
                  </a:lnTo>
                  <a:lnTo>
                    <a:pt x="3" y="1108"/>
                  </a:lnTo>
                  <a:lnTo>
                    <a:pt x="0" y="1105"/>
                  </a:lnTo>
                  <a:lnTo>
                    <a:pt x="0" y="1098"/>
                  </a:lnTo>
                </a:path>
              </a:pathLst>
            </a:custGeom>
            <a:noFill/>
            <a:ln w="7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50"/>
            <p:cNvSpPr>
              <a:spLocks/>
            </p:cNvSpPr>
            <p:nvPr/>
          </p:nvSpPr>
          <p:spPr bwMode="auto">
            <a:xfrm>
              <a:off x="1062" y="2998"/>
              <a:ext cx="152" cy="882"/>
            </a:xfrm>
            <a:custGeom>
              <a:avLst/>
              <a:gdLst>
                <a:gd name="T0" fmla="*/ 148 w 152"/>
                <a:gd name="T1" fmla="*/ 855 h 882"/>
                <a:gd name="T2" fmla="*/ 144 w 152"/>
                <a:gd name="T3" fmla="*/ 769 h 882"/>
                <a:gd name="T4" fmla="*/ 144 w 152"/>
                <a:gd name="T5" fmla="*/ 55 h 882"/>
                <a:gd name="T6" fmla="*/ 141 w 152"/>
                <a:gd name="T7" fmla="*/ 813 h 882"/>
                <a:gd name="T8" fmla="*/ 137 w 152"/>
                <a:gd name="T9" fmla="*/ 858 h 882"/>
                <a:gd name="T10" fmla="*/ 134 w 152"/>
                <a:gd name="T11" fmla="*/ 868 h 882"/>
                <a:gd name="T12" fmla="*/ 126 w 152"/>
                <a:gd name="T13" fmla="*/ 868 h 882"/>
                <a:gd name="T14" fmla="*/ 123 w 152"/>
                <a:gd name="T15" fmla="*/ 858 h 882"/>
                <a:gd name="T16" fmla="*/ 119 w 152"/>
                <a:gd name="T17" fmla="*/ 796 h 882"/>
                <a:gd name="T18" fmla="*/ 116 w 152"/>
                <a:gd name="T19" fmla="*/ 72 h 882"/>
                <a:gd name="T20" fmla="*/ 112 w 152"/>
                <a:gd name="T21" fmla="*/ 690 h 882"/>
                <a:gd name="T22" fmla="*/ 108 w 152"/>
                <a:gd name="T23" fmla="*/ 848 h 882"/>
                <a:gd name="T24" fmla="*/ 101 w 152"/>
                <a:gd name="T25" fmla="*/ 872 h 882"/>
                <a:gd name="T26" fmla="*/ 98 w 152"/>
                <a:gd name="T27" fmla="*/ 872 h 882"/>
                <a:gd name="T28" fmla="*/ 94 w 152"/>
                <a:gd name="T29" fmla="*/ 858 h 882"/>
                <a:gd name="T30" fmla="*/ 90 w 152"/>
                <a:gd name="T31" fmla="*/ 618 h 882"/>
                <a:gd name="T32" fmla="*/ 87 w 152"/>
                <a:gd name="T33" fmla="*/ 299 h 882"/>
                <a:gd name="T34" fmla="*/ 83 w 152"/>
                <a:gd name="T35" fmla="*/ 807 h 882"/>
                <a:gd name="T36" fmla="*/ 80 w 152"/>
                <a:gd name="T37" fmla="*/ 865 h 882"/>
                <a:gd name="T38" fmla="*/ 76 w 152"/>
                <a:gd name="T39" fmla="*/ 875 h 882"/>
                <a:gd name="T40" fmla="*/ 69 w 152"/>
                <a:gd name="T41" fmla="*/ 872 h 882"/>
                <a:gd name="T42" fmla="*/ 65 w 152"/>
                <a:gd name="T43" fmla="*/ 837 h 882"/>
                <a:gd name="T44" fmla="*/ 62 w 152"/>
                <a:gd name="T45" fmla="*/ 429 h 882"/>
                <a:gd name="T46" fmla="*/ 58 w 152"/>
                <a:gd name="T47" fmla="*/ 844 h 882"/>
                <a:gd name="T48" fmla="*/ 54 w 152"/>
                <a:gd name="T49" fmla="*/ 872 h 882"/>
                <a:gd name="T50" fmla="*/ 51 w 152"/>
                <a:gd name="T51" fmla="*/ 879 h 882"/>
                <a:gd name="T52" fmla="*/ 43 w 152"/>
                <a:gd name="T53" fmla="*/ 879 h 882"/>
                <a:gd name="T54" fmla="*/ 40 w 152"/>
                <a:gd name="T55" fmla="*/ 872 h 882"/>
                <a:gd name="T56" fmla="*/ 36 w 152"/>
                <a:gd name="T57" fmla="*/ 800 h 882"/>
                <a:gd name="T58" fmla="*/ 33 w 152"/>
                <a:gd name="T59" fmla="*/ 662 h 882"/>
                <a:gd name="T60" fmla="*/ 29 w 152"/>
                <a:gd name="T61" fmla="*/ 855 h 882"/>
                <a:gd name="T62" fmla="*/ 25 w 152"/>
                <a:gd name="T63" fmla="*/ 879 h 882"/>
                <a:gd name="T64" fmla="*/ 18 w 152"/>
                <a:gd name="T65" fmla="*/ 882 h 882"/>
                <a:gd name="T66" fmla="*/ 11 w 152"/>
                <a:gd name="T67" fmla="*/ 882 h 882"/>
                <a:gd name="T68" fmla="*/ 4 w 152"/>
                <a:gd name="T69" fmla="*/ 879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2" h="882">
                  <a:moveTo>
                    <a:pt x="152" y="858"/>
                  </a:moveTo>
                  <a:lnTo>
                    <a:pt x="148" y="855"/>
                  </a:lnTo>
                  <a:lnTo>
                    <a:pt x="148" y="810"/>
                  </a:lnTo>
                  <a:lnTo>
                    <a:pt x="144" y="769"/>
                  </a:lnTo>
                  <a:lnTo>
                    <a:pt x="144" y="0"/>
                  </a:lnTo>
                  <a:lnTo>
                    <a:pt x="144" y="55"/>
                  </a:lnTo>
                  <a:lnTo>
                    <a:pt x="141" y="498"/>
                  </a:lnTo>
                  <a:lnTo>
                    <a:pt x="141" y="813"/>
                  </a:lnTo>
                  <a:lnTo>
                    <a:pt x="137" y="834"/>
                  </a:lnTo>
                  <a:lnTo>
                    <a:pt x="137" y="858"/>
                  </a:lnTo>
                  <a:lnTo>
                    <a:pt x="134" y="865"/>
                  </a:lnTo>
                  <a:lnTo>
                    <a:pt x="134" y="868"/>
                  </a:lnTo>
                  <a:lnTo>
                    <a:pt x="130" y="872"/>
                  </a:lnTo>
                  <a:lnTo>
                    <a:pt x="126" y="868"/>
                  </a:lnTo>
                  <a:lnTo>
                    <a:pt x="123" y="865"/>
                  </a:lnTo>
                  <a:lnTo>
                    <a:pt x="123" y="858"/>
                  </a:lnTo>
                  <a:lnTo>
                    <a:pt x="119" y="851"/>
                  </a:lnTo>
                  <a:lnTo>
                    <a:pt x="119" y="796"/>
                  </a:lnTo>
                  <a:lnTo>
                    <a:pt x="116" y="738"/>
                  </a:lnTo>
                  <a:lnTo>
                    <a:pt x="116" y="72"/>
                  </a:lnTo>
                  <a:lnTo>
                    <a:pt x="116" y="470"/>
                  </a:lnTo>
                  <a:lnTo>
                    <a:pt x="112" y="690"/>
                  </a:lnTo>
                  <a:lnTo>
                    <a:pt x="112" y="837"/>
                  </a:lnTo>
                  <a:lnTo>
                    <a:pt x="108" y="848"/>
                  </a:lnTo>
                  <a:lnTo>
                    <a:pt x="108" y="865"/>
                  </a:lnTo>
                  <a:lnTo>
                    <a:pt x="101" y="872"/>
                  </a:lnTo>
                  <a:lnTo>
                    <a:pt x="101" y="875"/>
                  </a:lnTo>
                  <a:lnTo>
                    <a:pt x="98" y="872"/>
                  </a:lnTo>
                  <a:lnTo>
                    <a:pt x="94" y="868"/>
                  </a:lnTo>
                  <a:lnTo>
                    <a:pt x="94" y="858"/>
                  </a:lnTo>
                  <a:lnTo>
                    <a:pt x="90" y="848"/>
                  </a:lnTo>
                  <a:lnTo>
                    <a:pt x="90" y="618"/>
                  </a:lnTo>
                  <a:lnTo>
                    <a:pt x="87" y="319"/>
                  </a:lnTo>
                  <a:lnTo>
                    <a:pt x="87" y="299"/>
                  </a:lnTo>
                  <a:lnTo>
                    <a:pt x="87" y="748"/>
                  </a:lnTo>
                  <a:lnTo>
                    <a:pt x="83" y="807"/>
                  </a:lnTo>
                  <a:lnTo>
                    <a:pt x="83" y="858"/>
                  </a:lnTo>
                  <a:lnTo>
                    <a:pt x="80" y="865"/>
                  </a:lnTo>
                  <a:lnTo>
                    <a:pt x="80" y="872"/>
                  </a:lnTo>
                  <a:lnTo>
                    <a:pt x="76" y="875"/>
                  </a:lnTo>
                  <a:lnTo>
                    <a:pt x="72" y="875"/>
                  </a:lnTo>
                  <a:lnTo>
                    <a:pt x="69" y="872"/>
                  </a:lnTo>
                  <a:lnTo>
                    <a:pt x="65" y="868"/>
                  </a:lnTo>
                  <a:lnTo>
                    <a:pt x="65" y="837"/>
                  </a:lnTo>
                  <a:lnTo>
                    <a:pt x="62" y="810"/>
                  </a:lnTo>
                  <a:lnTo>
                    <a:pt x="62" y="429"/>
                  </a:lnTo>
                  <a:lnTo>
                    <a:pt x="58" y="638"/>
                  </a:lnTo>
                  <a:lnTo>
                    <a:pt x="58" y="844"/>
                  </a:lnTo>
                  <a:lnTo>
                    <a:pt x="54" y="858"/>
                  </a:lnTo>
                  <a:lnTo>
                    <a:pt x="54" y="872"/>
                  </a:lnTo>
                  <a:lnTo>
                    <a:pt x="47" y="879"/>
                  </a:lnTo>
                  <a:lnTo>
                    <a:pt x="51" y="879"/>
                  </a:lnTo>
                  <a:lnTo>
                    <a:pt x="47" y="879"/>
                  </a:lnTo>
                  <a:lnTo>
                    <a:pt x="43" y="879"/>
                  </a:lnTo>
                  <a:lnTo>
                    <a:pt x="40" y="875"/>
                  </a:lnTo>
                  <a:lnTo>
                    <a:pt x="40" y="872"/>
                  </a:lnTo>
                  <a:lnTo>
                    <a:pt x="36" y="865"/>
                  </a:lnTo>
                  <a:lnTo>
                    <a:pt x="36" y="800"/>
                  </a:lnTo>
                  <a:lnTo>
                    <a:pt x="33" y="700"/>
                  </a:lnTo>
                  <a:lnTo>
                    <a:pt x="33" y="662"/>
                  </a:lnTo>
                  <a:lnTo>
                    <a:pt x="33" y="831"/>
                  </a:lnTo>
                  <a:lnTo>
                    <a:pt x="29" y="855"/>
                  </a:lnTo>
                  <a:lnTo>
                    <a:pt x="29" y="875"/>
                  </a:lnTo>
                  <a:lnTo>
                    <a:pt x="25" y="879"/>
                  </a:lnTo>
                  <a:lnTo>
                    <a:pt x="22" y="882"/>
                  </a:lnTo>
                  <a:lnTo>
                    <a:pt x="18" y="882"/>
                  </a:lnTo>
                  <a:lnTo>
                    <a:pt x="15" y="882"/>
                  </a:lnTo>
                  <a:lnTo>
                    <a:pt x="11" y="882"/>
                  </a:lnTo>
                  <a:lnTo>
                    <a:pt x="7" y="882"/>
                  </a:lnTo>
                  <a:lnTo>
                    <a:pt x="4" y="879"/>
                  </a:lnTo>
                  <a:lnTo>
                    <a:pt x="0" y="875"/>
                  </a:lnTo>
                </a:path>
              </a:pathLst>
            </a:custGeom>
            <a:noFill/>
            <a:ln w="7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51"/>
            <p:cNvSpPr>
              <a:spLocks noChangeArrowheads="1"/>
            </p:cNvSpPr>
            <p:nvPr/>
          </p:nvSpPr>
          <p:spPr bwMode="auto">
            <a:xfrm rot="16200000">
              <a:off x="437" y="3171"/>
              <a:ext cx="793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Normalized Gain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Rectangle 52"/>
            <p:cNvSpPr>
              <a:spLocks noChangeArrowheads="1"/>
            </p:cNvSpPr>
            <p:nvPr/>
          </p:nvSpPr>
          <p:spPr bwMode="auto">
            <a:xfrm>
              <a:off x="1675" y="2875"/>
              <a:ext cx="2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1atm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Rectangle 53"/>
            <p:cNvSpPr>
              <a:spLocks noChangeArrowheads="1"/>
            </p:cNvSpPr>
            <p:nvPr/>
          </p:nvSpPr>
          <p:spPr bwMode="auto">
            <a:xfrm>
              <a:off x="2483" y="2689"/>
              <a:ext cx="1078" cy="11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54"/>
            <p:cNvSpPr>
              <a:spLocks noChangeArrowheads="1"/>
            </p:cNvSpPr>
            <p:nvPr/>
          </p:nvSpPr>
          <p:spPr bwMode="auto">
            <a:xfrm>
              <a:off x="2483" y="2689"/>
              <a:ext cx="1078" cy="119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55"/>
            <p:cNvSpPr>
              <a:spLocks noChangeShapeType="1"/>
            </p:cNvSpPr>
            <p:nvPr/>
          </p:nvSpPr>
          <p:spPr bwMode="auto">
            <a:xfrm>
              <a:off x="2483" y="2689"/>
              <a:ext cx="107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Line 56"/>
            <p:cNvSpPr>
              <a:spLocks noChangeShapeType="1"/>
            </p:cNvSpPr>
            <p:nvPr/>
          </p:nvSpPr>
          <p:spPr bwMode="auto">
            <a:xfrm>
              <a:off x="2483" y="3883"/>
              <a:ext cx="107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57"/>
            <p:cNvSpPr>
              <a:spLocks noChangeShapeType="1"/>
            </p:cNvSpPr>
            <p:nvPr/>
          </p:nvSpPr>
          <p:spPr bwMode="auto">
            <a:xfrm flipV="1">
              <a:off x="3561" y="2689"/>
              <a:ext cx="0" cy="11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Line 58"/>
            <p:cNvSpPr>
              <a:spLocks noChangeShapeType="1"/>
            </p:cNvSpPr>
            <p:nvPr/>
          </p:nvSpPr>
          <p:spPr bwMode="auto">
            <a:xfrm flipV="1">
              <a:off x="2483" y="2689"/>
              <a:ext cx="0" cy="11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Line 59"/>
            <p:cNvSpPr>
              <a:spLocks noChangeShapeType="1"/>
            </p:cNvSpPr>
            <p:nvPr/>
          </p:nvSpPr>
          <p:spPr bwMode="auto">
            <a:xfrm>
              <a:off x="2483" y="3883"/>
              <a:ext cx="107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Line 60"/>
            <p:cNvSpPr>
              <a:spLocks noChangeShapeType="1"/>
            </p:cNvSpPr>
            <p:nvPr/>
          </p:nvSpPr>
          <p:spPr bwMode="auto">
            <a:xfrm flipV="1">
              <a:off x="2483" y="2689"/>
              <a:ext cx="0" cy="11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Line 61"/>
            <p:cNvSpPr>
              <a:spLocks noChangeShapeType="1"/>
            </p:cNvSpPr>
            <p:nvPr/>
          </p:nvSpPr>
          <p:spPr bwMode="auto">
            <a:xfrm flipV="1">
              <a:off x="2483" y="3870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Line 62"/>
            <p:cNvSpPr>
              <a:spLocks noChangeShapeType="1"/>
            </p:cNvSpPr>
            <p:nvPr/>
          </p:nvSpPr>
          <p:spPr bwMode="auto">
            <a:xfrm>
              <a:off x="2483" y="2689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63"/>
            <p:cNvSpPr>
              <a:spLocks noChangeArrowheads="1"/>
            </p:cNvSpPr>
            <p:nvPr/>
          </p:nvSpPr>
          <p:spPr bwMode="auto">
            <a:xfrm>
              <a:off x="2389" y="3894"/>
              <a:ext cx="238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10.4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Line 64"/>
            <p:cNvSpPr>
              <a:spLocks noChangeShapeType="1"/>
            </p:cNvSpPr>
            <p:nvPr/>
          </p:nvSpPr>
          <p:spPr bwMode="auto">
            <a:xfrm flipV="1">
              <a:off x="2789" y="3870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Line 65"/>
            <p:cNvSpPr>
              <a:spLocks noChangeShapeType="1"/>
            </p:cNvSpPr>
            <p:nvPr/>
          </p:nvSpPr>
          <p:spPr bwMode="auto">
            <a:xfrm>
              <a:off x="2789" y="2689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66"/>
            <p:cNvSpPr>
              <a:spLocks noChangeArrowheads="1"/>
            </p:cNvSpPr>
            <p:nvPr/>
          </p:nvSpPr>
          <p:spPr bwMode="auto">
            <a:xfrm>
              <a:off x="2696" y="3894"/>
              <a:ext cx="238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10.6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" name="Line 67"/>
            <p:cNvSpPr>
              <a:spLocks noChangeShapeType="1"/>
            </p:cNvSpPr>
            <p:nvPr/>
          </p:nvSpPr>
          <p:spPr bwMode="auto">
            <a:xfrm flipV="1">
              <a:off x="3096" y="3870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Line 68"/>
            <p:cNvSpPr>
              <a:spLocks noChangeShapeType="1"/>
            </p:cNvSpPr>
            <p:nvPr/>
          </p:nvSpPr>
          <p:spPr bwMode="auto">
            <a:xfrm>
              <a:off x="3096" y="2689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69"/>
            <p:cNvSpPr>
              <a:spLocks noChangeArrowheads="1"/>
            </p:cNvSpPr>
            <p:nvPr/>
          </p:nvSpPr>
          <p:spPr bwMode="auto">
            <a:xfrm>
              <a:off x="3002" y="3894"/>
              <a:ext cx="238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10.8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" name="Line 70"/>
            <p:cNvSpPr>
              <a:spLocks noChangeShapeType="1"/>
            </p:cNvSpPr>
            <p:nvPr/>
          </p:nvSpPr>
          <p:spPr bwMode="auto">
            <a:xfrm flipV="1">
              <a:off x="3406" y="3870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Line 71"/>
            <p:cNvSpPr>
              <a:spLocks noChangeShapeType="1"/>
            </p:cNvSpPr>
            <p:nvPr/>
          </p:nvSpPr>
          <p:spPr bwMode="auto">
            <a:xfrm>
              <a:off x="3406" y="2689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72"/>
            <p:cNvSpPr>
              <a:spLocks noChangeArrowheads="1"/>
            </p:cNvSpPr>
            <p:nvPr/>
          </p:nvSpPr>
          <p:spPr bwMode="auto">
            <a:xfrm>
              <a:off x="3352" y="3894"/>
              <a:ext cx="155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" name="Line 73"/>
            <p:cNvSpPr>
              <a:spLocks noChangeShapeType="1"/>
            </p:cNvSpPr>
            <p:nvPr/>
          </p:nvSpPr>
          <p:spPr bwMode="auto">
            <a:xfrm>
              <a:off x="2483" y="2689"/>
              <a:ext cx="107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Line 74"/>
            <p:cNvSpPr>
              <a:spLocks noChangeShapeType="1"/>
            </p:cNvSpPr>
            <p:nvPr/>
          </p:nvSpPr>
          <p:spPr bwMode="auto">
            <a:xfrm>
              <a:off x="2483" y="3883"/>
              <a:ext cx="107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Line 75"/>
            <p:cNvSpPr>
              <a:spLocks noChangeShapeType="1"/>
            </p:cNvSpPr>
            <p:nvPr/>
          </p:nvSpPr>
          <p:spPr bwMode="auto">
            <a:xfrm flipV="1">
              <a:off x="3561" y="2689"/>
              <a:ext cx="0" cy="11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Line 76"/>
            <p:cNvSpPr>
              <a:spLocks noChangeShapeType="1"/>
            </p:cNvSpPr>
            <p:nvPr/>
          </p:nvSpPr>
          <p:spPr bwMode="auto">
            <a:xfrm flipV="1">
              <a:off x="2483" y="2689"/>
              <a:ext cx="0" cy="11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77"/>
            <p:cNvSpPr>
              <a:spLocks/>
            </p:cNvSpPr>
            <p:nvPr/>
          </p:nvSpPr>
          <p:spPr bwMode="auto">
            <a:xfrm>
              <a:off x="3186" y="3739"/>
              <a:ext cx="378" cy="134"/>
            </a:xfrm>
            <a:custGeom>
              <a:avLst/>
              <a:gdLst>
                <a:gd name="T0" fmla="*/ 371 w 378"/>
                <a:gd name="T1" fmla="*/ 134 h 134"/>
                <a:gd name="T2" fmla="*/ 360 w 378"/>
                <a:gd name="T3" fmla="*/ 134 h 134"/>
                <a:gd name="T4" fmla="*/ 350 w 378"/>
                <a:gd name="T5" fmla="*/ 134 h 134"/>
                <a:gd name="T6" fmla="*/ 339 w 378"/>
                <a:gd name="T7" fmla="*/ 134 h 134"/>
                <a:gd name="T8" fmla="*/ 328 w 378"/>
                <a:gd name="T9" fmla="*/ 131 h 134"/>
                <a:gd name="T10" fmla="*/ 317 w 378"/>
                <a:gd name="T11" fmla="*/ 134 h 134"/>
                <a:gd name="T12" fmla="*/ 306 w 378"/>
                <a:gd name="T13" fmla="*/ 134 h 134"/>
                <a:gd name="T14" fmla="*/ 296 w 378"/>
                <a:gd name="T15" fmla="*/ 131 h 134"/>
                <a:gd name="T16" fmla="*/ 285 w 378"/>
                <a:gd name="T17" fmla="*/ 124 h 134"/>
                <a:gd name="T18" fmla="*/ 274 w 378"/>
                <a:gd name="T19" fmla="*/ 131 h 134"/>
                <a:gd name="T20" fmla="*/ 263 w 378"/>
                <a:gd name="T21" fmla="*/ 131 h 134"/>
                <a:gd name="T22" fmla="*/ 252 w 378"/>
                <a:gd name="T23" fmla="*/ 124 h 134"/>
                <a:gd name="T24" fmla="*/ 238 w 378"/>
                <a:gd name="T25" fmla="*/ 120 h 134"/>
                <a:gd name="T26" fmla="*/ 234 w 378"/>
                <a:gd name="T27" fmla="*/ 124 h 134"/>
                <a:gd name="T28" fmla="*/ 223 w 378"/>
                <a:gd name="T29" fmla="*/ 127 h 134"/>
                <a:gd name="T30" fmla="*/ 213 w 378"/>
                <a:gd name="T31" fmla="*/ 120 h 134"/>
                <a:gd name="T32" fmla="*/ 205 w 378"/>
                <a:gd name="T33" fmla="*/ 110 h 134"/>
                <a:gd name="T34" fmla="*/ 195 w 378"/>
                <a:gd name="T35" fmla="*/ 117 h 134"/>
                <a:gd name="T36" fmla="*/ 184 w 378"/>
                <a:gd name="T37" fmla="*/ 120 h 134"/>
                <a:gd name="T38" fmla="*/ 173 w 378"/>
                <a:gd name="T39" fmla="*/ 114 h 134"/>
                <a:gd name="T40" fmla="*/ 159 w 378"/>
                <a:gd name="T41" fmla="*/ 96 h 134"/>
                <a:gd name="T42" fmla="*/ 155 w 378"/>
                <a:gd name="T43" fmla="*/ 103 h 134"/>
                <a:gd name="T44" fmla="*/ 148 w 378"/>
                <a:gd name="T45" fmla="*/ 110 h 134"/>
                <a:gd name="T46" fmla="*/ 137 w 378"/>
                <a:gd name="T47" fmla="*/ 110 h 134"/>
                <a:gd name="T48" fmla="*/ 130 w 378"/>
                <a:gd name="T49" fmla="*/ 96 h 134"/>
                <a:gd name="T50" fmla="*/ 119 w 378"/>
                <a:gd name="T51" fmla="*/ 83 h 134"/>
                <a:gd name="T52" fmla="*/ 112 w 378"/>
                <a:gd name="T53" fmla="*/ 90 h 134"/>
                <a:gd name="T54" fmla="*/ 104 w 378"/>
                <a:gd name="T55" fmla="*/ 103 h 134"/>
                <a:gd name="T56" fmla="*/ 90 w 378"/>
                <a:gd name="T57" fmla="*/ 93 h 134"/>
                <a:gd name="T58" fmla="*/ 86 w 378"/>
                <a:gd name="T59" fmla="*/ 72 h 134"/>
                <a:gd name="T60" fmla="*/ 79 w 378"/>
                <a:gd name="T61" fmla="*/ 62 h 134"/>
                <a:gd name="T62" fmla="*/ 72 w 378"/>
                <a:gd name="T63" fmla="*/ 76 h 134"/>
                <a:gd name="T64" fmla="*/ 68 w 378"/>
                <a:gd name="T65" fmla="*/ 86 h 134"/>
                <a:gd name="T66" fmla="*/ 58 w 378"/>
                <a:gd name="T67" fmla="*/ 86 h 134"/>
                <a:gd name="T68" fmla="*/ 50 w 378"/>
                <a:gd name="T69" fmla="*/ 72 h 134"/>
                <a:gd name="T70" fmla="*/ 47 w 378"/>
                <a:gd name="T71" fmla="*/ 48 h 134"/>
                <a:gd name="T72" fmla="*/ 40 w 378"/>
                <a:gd name="T73" fmla="*/ 38 h 134"/>
                <a:gd name="T74" fmla="*/ 32 w 378"/>
                <a:gd name="T75" fmla="*/ 52 h 134"/>
                <a:gd name="T76" fmla="*/ 29 w 378"/>
                <a:gd name="T77" fmla="*/ 72 h 134"/>
                <a:gd name="T78" fmla="*/ 18 w 378"/>
                <a:gd name="T79" fmla="*/ 69 h 134"/>
                <a:gd name="T80" fmla="*/ 14 w 378"/>
                <a:gd name="T81" fmla="*/ 48 h 134"/>
                <a:gd name="T82" fmla="*/ 7 w 378"/>
                <a:gd name="T83" fmla="*/ 2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8" h="134">
                  <a:moveTo>
                    <a:pt x="378" y="134"/>
                  </a:moveTo>
                  <a:lnTo>
                    <a:pt x="375" y="134"/>
                  </a:lnTo>
                  <a:lnTo>
                    <a:pt x="371" y="134"/>
                  </a:lnTo>
                  <a:lnTo>
                    <a:pt x="368" y="134"/>
                  </a:lnTo>
                  <a:lnTo>
                    <a:pt x="364" y="134"/>
                  </a:lnTo>
                  <a:lnTo>
                    <a:pt x="360" y="134"/>
                  </a:lnTo>
                  <a:lnTo>
                    <a:pt x="357" y="134"/>
                  </a:lnTo>
                  <a:lnTo>
                    <a:pt x="353" y="134"/>
                  </a:lnTo>
                  <a:lnTo>
                    <a:pt x="350" y="134"/>
                  </a:lnTo>
                  <a:lnTo>
                    <a:pt x="346" y="134"/>
                  </a:lnTo>
                  <a:lnTo>
                    <a:pt x="342" y="134"/>
                  </a:lnTo>
                  <a:lnTo>
                    <a:pt x="339" y="134"/>
                  </a:lnTo>
                  <a:lnTo>
                    <a:pt x="335" y="131"/>
                  </a:lnTo>
                  <a:lnTo>
                    <a:pt x="332" y="131"/>
                  </a:lnTo>
                  <a:lnTo>
                    <a:pt x="328" y="131"/>
                  </a:lnTo>
                  <a:lnTo>
                    <a:pt x="324" y="131"/>
                  </a:lnTo>
                  <a:lnTo>
                    <a:pt x="321" y="131"/>
                  </a:lnTo>
                  <a:lnTo>
                    <a:pt x="317" y="134"/>
                  </a:lnTo>
                  <a:lnTo>
                    <a:pt x="314" y="134"/>
                  </a:lnTo>
                  <a:lnTo>
                    <a:pt x="310" y="134"/>
                  </a:lnTo>
                  <a:lnTo>
                    <a:pt x="306" y="134"/>
                  </a:lnTo>
                  <a:lnTo>
                    <a:pt x="303" y="131"/>
                  </a:lnTo>
                  <a:lnTo>
                    <a:pt x="299" y="131"/>
                  </a:lnTo>
                  <a:lnTo>
                    <a:pt x="296" y="131"/>
                  </a:lnTo>
                  <a:lnTo>
                    <a:pt x="292" y="127"/>
                  </a:lnTo>
                  <a:lnTo>
                    <a:pt x="288" y="124"/>
                  </a:lnTo>
                  <a:lnTo>
                    <a:pt x="285" y="124"/>
                  </a:lnTo>
                  <a:lnTo>
                    <a:pt x="281" y="127"/>
                  </a:lnTo>
                  <a:lnTo>
                    <a:pt x="277" y="127"/>
                  </a:lnTo>
                  <a:lnTo>
                    <a:pt x="274" y="131"/>
                  </a:lnTo>
                  <a:lnTo>
                    <a:pt x="270" y="131"/>
                  </a:lnTo>
                  <a:lnTo>
                    <a:pt x="267" y="131"/>
                  </a:lnTo>
                  <a:lnTo>
                    <a:pt x="263" y="131"/>
                  </a:lnTo>
                  <a:lnTo>
                    <a:pt x="259" y="127"/>
                  </a:lnTo>
                  <a:lnTo>
                    <a:pt x="256" y="127"/>
                  </a:lnTo>
                  <a:lnTo>
                    <a:pt x="252" y="124"/>
                  </a:lnTo>
                  <a:lnTo>
                    <a:pt x="249" y="120"/>
                  </a:lnTo>
                  <a:lnTo>
                    <a:pt x="245" y="120"/>
                  </a:lnTo>
                  <a:lnTo>
                    <a:pt x="238" y="120"/>
                  </a:lnTo>
                  <a:lnTo>
                    <a:pt x="241" y="120"/>
                  </a:lnTo>
                  <a:lnTo>
                    <a:pt x="238" y="120"/>
                  </a:lnTo>
                  <a:lnTo>
                    <a:pt x="234" y="124"/>
                  </a:lnTo>
                  <a:lnTo>
                    <a:pt x="231" y="124"/>
                  </a:lnTo>
                  <a:lnTo>
                    <a:pt x="227" y="127"/>
                  </a:lnTo>
                  <a:lnTo>
                    <a:pt x="223" y="127"/>
                  </a:lnTo>
                  <a:lnTo>
                    <a:pt x="220" y="124"/>
                  </a:lnTo>
                  <a:lnTo>
                    <a:pt x="216" y="124"/>
                  </a:lnTo>
                  <a:lnTo>
                    <a:pt x="213" y="120"/>
                  </a:lnTo>
                  <a:lnTo>
                    <a:pt x="209" y="117"/>
                  </a:lnTo>
                  <a:lnTo>
                    <a:pt x="202" y="110"/>
                  </a:lnTo>
                  <a:lnTo>
                    <a:pt x="205" y="110"/>
                  </a:lnTo>
                  <a:lnTo>
                    <a:pt x="202" y="110"/>
                  </a:lnTo>
                  <a:lnTo>
                    <a:pt x="198" y="114"/>
                  </a:lnTo>
                  <a:lnTo>
                    <a:pt x="195" y="117"/>
                  </a:lnTo>
                  <a:lnTo>
                    <a:pt x="191" y="117"/>
                  </a:lnTo>
                  <a:lnTo>
                    <a:pt x="187" y="120"/>
                  </a:lnTo>
                  <a:lnTo>
                    <a:pt x="184" y="120"/>
                  </a:lnTo>
                  <a:lnTo>
                    <a:pt x="180" y="120"/>
                  </a:lnTo>
                  <a:lnTo>
                    <a:pt x="177" y="117"/>
                  </a:lnTo>
                  <a:lnTo>
                    <a:pt x="173" y="114"/>
                  </a:lnTo>
                  <a:lnTo>
                    <a:pt x="166" y="107"/>
                  </a:lnTo>
                  <a:lnTo>
                    <a:pt x="166" y="103"/>
                  </a:lnTo>
                  <a:lnTo>
                    <a:pt x="159" y="96"/>
                  </a:lnTo>
                  <a:lnTo>
                    <a:pt x="162" y="96"/>
                  </a:lnTo>
                  <a:lnTo>
                    <a:pt x="159" y="100"/>
                  </a:lnTo>
                  <a:lnTo>
                    <a:pt x="155" y="103"/>
                  </a:lnTo>
                  <a:lnTo>
                    <a:pt x="148" y="110"/>
                  </a:lnTo>
                  <a:lnTo>
                    <a:pt x="151" y="110"/>
                  </a:lnTo>
                  <a:lnTo>
                    <a:pt x="148" y="110"/>
                  </a:lnTo>
                  <a:lnTo>
                    <a:pt x="144" y="114"/>
                  </a:lnTo>
                  <a:lnTo>
                    <a:pt x="140" y="114"/>
                  </a:lnTo>
                  <a:lnTo>
                    <a:pt x="137" y="110"/>
                  </a:lnTo>
                  <a:lnTo>
                    <a:pt x="133" y="107"/>
                  </a:lnTo>
                  <a:lnTo>
                    <a:pt x="130" y="103"/>
                  </a:lnTo>
                  <a:lnTo>
                    <a:pt x="130" y="96"/>
                  </a:lnTo>
                  <a:lnTo>
                    <a:pt x="126" y="93"/>
                  </a:lnTo>
                  <a:lnTo>
                    <a:pt x="126" y="90"/>
                  </a:lnTo>
                  <a:lnTo>
                    <a:pt x="119" y="83"/>
                  </a:lnTo>
                  <a:lnTo>
                    <a:pt x="122" y="83"/>
                  </a:lnTo>
                  <a:lnTo>
                    <a:pt x="119" y="83"/>
                  </a:lnTo>
                  <a:lnTo>
                    <a:pt x="112" y="90"/>
                  </a:lnTo>
                  <a:lnTo>
                    <a:pt x="112" y="96"/>
                  </a:lnTo>
                  <a:lnTo>
                    <a:pt x="108" y="100"/>
                  </a:lnTo>
                  <a:lnTo>
                    <a:pt x="104" y="103"/>
                  </a:lnTo>
                  <a:lnTo>
                    <a:pt x="101" y="103"/>
                  </a:lnTo>
                  <a:lnTo>
                    <a:pt x="97" y="100"/>
                  </a:lnTo>
                  <a:lnTo>
                    <a:pt x="90" y="93"/>
                  </a:lnTo>
                  <a:lnTo>
                    <a:pt x="90" y="83"/>
                  </a:lnTo>
                  <a:lnTo>
                    <a:pt x="86" y="79"/>
                  </a:lnTo>
                  <a:lnTo>
                    <a:pt x="86" y="72"/>
                  </a:lnTo>
                  <a:lnTo>
                    <a:pt x="83" y="69"/>
                  </a:lnTo>
                  <a:lnTo>
                    <a:pt x="83" y="62"/>
                  </a:lnTo>
                  <a:lnTo>
                    <a:pt x="79" y="62"/>
                  </a:lnTo>
                  <a:lnTo>
                    <a:pt x="76" y="66"/>
                  </a:lnTo>
                  <a:lnTo>
                    <a:pt x="76" y="72"/>
                  </a:lnTo>
                  <a:lnTo>
                    <a:pt x="72" y="76"/>
                  </a:lnTo>
                  <a:lnTo>
                    <a:pt x="72" y="79"/>
                  </a:lnTo>
                  <a:lnTo>
                    <a:pt x="68" y="83"/>
                  </a:lnTo>
                  <a:lnTo>
                    <a:pt x="68" y="86"/>
                  </a:lnTo>
                  <a:lnTo>
                    <a:pt x="65" y="90"/>
                  </a:lnTo>
                  <a:lnTo>
                    <a:pt x="61" y="90"/>
                  </a:lnTo>
                  <a:lnTo>
                    <a:pt x="58" y="86"/>
                  </a:lnTo>
                  <a:lnTo>
                    <a:pt x="54" y="83"/>
                  </a:lnTo>
                  <a:lnTo>
                    <a:pt x="54" y="76"/>
                  </a:lnTo>
                  <a:lnTo>
                    <a:pt x="50" y="72"/>
                  </a:lnTo>
                  <a:lnTo>
                    <a:pt x="50" y="62"/>
                  </a:lnTo>
                  <a:lnTo>
                    <a:pt x="47" y="59"/>
                  </a:lnTo>
                  <a:lnTo>
                    <a:pt x="47" y="48"/>
                  </a:lnTo>
                  <a:lnTo>
                    <a:pt x="43" y="42"/>
                  </a:lnTo>
                  <a:lnTo>
                    <a:pt x="43" y="35"/>
                  </a:lnTo>
                  <a:lnTo>
                    <a:pt x="40" y="38"/>
                  </a:lnTo>
                  <a:lnTo>
                    <a:pt x="36" y="42"/>
                  </a:lnTo>
                  <a:lnTo>
                    <a:pt x="36" y="48"/>
                  </a:lnTo>
                  <a:lnTo>
                    <a:pt x="32" y="52"/>
                  </a:lnTo>
                  <a:lnTo>
                    <a:pt x="32" y="62"/>
                  </a:lnTo>
                  <a:lnTo>
                    <a:pt x="29" y="66"/>
                  </a:lnTo>
                  <a:lnTo>
                    <a:pt x="29" y="72"/>
                  </a:lnTo>
                  <a:lnTo>
                    <a:pt x="25" y="72"/>
                  </a:lnTo>
                  <a:lnTo>
                    <a:pt x="21" y="72"/>
                  </a:lnTo>
                  <a:lnTo>
                    <a:pt x="18" y="69"/>
                  </a:lnTo>
                  <a:lnTo>
                    <a:pt x="18" y="62"/>
                  </a:lnTo>
                  <a:lnTo>
                    <a:pt x="14" y="59"/>
                  </a:lnTo>
                  <a:lnTo>
                    <a:pt x="14" y="48"/>
                  </a:lnTo>
                  <a:lnTo>
                    <a:pt x="11" y="45"/>
                  </a:lnTo>
                  <a:lnTo>
                    <a:pt x="11" y="28"/>
                  </a:lnTo>
                  <a:lnTo>
                    <a:pt x="7" y="24"/>
                  </a:lnTo>
                  <a:lnTo>
                    <a:pt x="7" y="7"/>
                  </a:lnTo>
                  <a:lnTo>
                    <a:pt x="0" y="0"/>
                  </a:lnTo>
                </a:path>
              </a:pathLst>
            </a:custGeom>
            <a:noFill/>
            <a:ln w="7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78"/>
            <p:cNvSpPr>
              <a:spLocks/>
            </p:cNvSpPr>
            <p:nvPr/>
          </p:nvSpPr>
          <p:spPr bwMode="auto">
            <a:xfrm>
              <a:off x="2959" y="3348"/>
              <a:ext cx="230" cy="443"/>
            </a:xfrm>
            <a:custGeom>
              <a:avLst/>
              <a:gdLst>
                <a:gd name="T0" fmla="*/ 227 w 230"/>
                <a:gd name="T1" fmla="*/ 402 h 443"/>
                <a:gd name="T2" fmla="*/ 220 w 230"/>
                <a:gd name="T3" fmla="*/ 426 h 443"/>
                <a:gd name="T4" fmla="*/ 216 w 230"/>
                <a:gd name="T5" fmla="*/ 443 h 443"/>
                <a:gd name="T6" fmla="*/ 205 w 230"/>
                <a:gd name="T7" fmla="*/ 436 h 443"/>
                <a:gd name="T8" fmla="*/ 202 w 230"/>
                <a:gd name="T9" fmla="*/ 405 h 443"/>
                <a:gd name="T10" fmla="*/ 194 w 230"/>
                <a:gd name="T11" fmla="*/ 371 h 443"/>
                <a:gd name="T12" fmla="*/ 187 w 230"/>
                <a:gd name="T13" fmla="*/ 354 h 443"/>
                <a:gd name="T14" fmla="*/ 184 w 230"/>
                <a:gd name="T15" fmla="*/ 395 h 443"/>
                <a:gd name="T16" fmla="*/ 173 w 230"/>
                <a:gd name="T17" fmla="*/ 419 h 443"/>
                <a:gd name="T18" fmla="*/ 169 w 230"/>
                <a:gd name="T19" fmla="*/ 412 h 443"/>
                <a:gd name="T20" fmla="*/ 166 w 230"/>
                <a:gd name="T21" fmla="*/ 381 h 443"/>
                <a:gd name="T22" fmla="*/ 158 w 230"/>
                <a:gd name="T23" fmla="*/ 336 h 443"/>
                <a:gd name="T24" fmla="*/ 155 w 230"/>
                <a:gd name="T25" fmla="*/ 299 h 443"/>
                <a:gd name="T26" fmla="*/ 148 w 230"/>
                <a:gd name="T27" fmla="*/ 323 h 443"/>
                <a:gd name="T28" fmla="*/ 144 w 230"/>
                <a:gd name="T29" fmla="*/ 374 h 443"/>
                <a:gd name="T30" fmla="*/ 137 w 230"/>
                <a:gd name="T31" fmla="*/ 388 h 443"/>
                <a:gd name="T32" fmla="*/ 133 w 230"/>
                <a:gd name="T33" fmla="*/ 371 h 443"/>
                <a:gd name="T34" fmla="*/ 126 w 230"/>
                <a:gd name="T35" fmla="*/ 336 h 443"/>
                <a:gd name="T36" fmla="*/ 122 w 230"/>
                <a:gd name="T37" fmla="*/ 251 h 443"/>
                <a:gd name="T38" fmla="*/ 115 w 230"/>
                <a:gd name="T39" fmla="*/ 240 h 443"/>
                <a:gd name="T40" fmla="*/ 111 w 230"/>
                <a:gd name="T41" fmla="*/ 302 h 443"/>
                <a:gd name="T42" fmla="*/ 104 w 230"/>
                <a:gd name="T43" fmla="*/ 340 h 443"/>
                <a:gd name="T44" fmla="*/ 101 w 230"/>
                <a:gd name="T45" fmla="*/ 347 h 443"/>
                <a:gd name="T46" fmla="*/ 93 w 230"/>
                <a:gd name="T47" fmla="*/ 319 h 443"/>
                <a:gd name="T48" fmla="*/ 90 w 230"/>
                <a:gd name="T49" fmla="*/ 240 h 443"/>
                <a:gd name="T50" fmla="*/ 83 w 230"/>
                <a:gd name="T51" fmla="*/ 175 h 443"/>
                <a:gd name="T52" fmla="*/ 79 w 230"/>
                <a:gd name="T53" fmla="*/ 172 h 443"/>
                <a:gd name="T54" fmla="*/ 75 w 230"/>
                <a:gd name="T55" fmla="*/ 247 h 443"/>
                <a:gd name="T56" fmla="*/ 68 w 230"/>
                <a:gd name="T57" fmla="*/ 292 h 443"/>
                <a:gd name="T58" fmla="*/ 65 w 230"/>
                <a:gd name="T59" fmla="*/ 302 h 443"/>
                <a:gd name="T60" fmla="*/ 57 w 230"/>
                <a:gd name="T61" fmla="*/ 271 h 443"/>
                <a:gd name="T62" fmla="*/ 54 w 230"/>
                <a:gd name="T63" fmla="*/ 168 h 443"/>
                <a:gd name="T64" fmla="*/ 47 w 230"/>
                <a:gd name="T65" fmla="*/ 96 h 443"/>
                <a:gd name="T66" fmla="*/ 43 w 230"/>
                <a:gd name="T67" fmla="*/ 93 h 443"/>
                <a:gd name="T68" fmla="*/ 39 w 230"/>
                <a:gd name="T69" fmla="*/ 203 h 443"/>
                <a:gd name="T70" fmla="*/ 32 w 230"/>
                <a:gd name="T71" fmla="*/ 247 h 443"/>
                <a:gd name="T72" fmla="*/ 29 w 230"/>
                <a:gd name="T73" fmla="*/ 247 h 443"/>
                <a:gd name="T74" fmla="*/ 25 w 230"/>
                <a:gd name="T75" fmla="*/ 206 h 443"/>
                <a:gd name="T76" fmla="*/ 18 w 230"/>
                <a:gd name="T77" fmla="*/ 120 h 443"/>
                <a:gd name="T78" fmla="*/ 14 w 230"/>
                <a:gd name="T79" fmla="*/ 4 h 443"/>
                <a:gd name="T80" fmla="*/ 7 w 230"/>
                <a:gd name="T81" fmla="*/ 31 h 443"/>
                <a:gd name="T82" fmla="*/ 3 w 230"/>
                <a:gd name="T83" fmla="*/ 151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0" h="443">
                  <a:moveTo>
                    <a:pt x="227" y="391"/>
                  </a:moveTo>
                  <a:lnTo>
                    <a:pt x="230" y="391"/>
                  </a:lnTo>
                  <a:lnTo>
                    <a:pt x="227" y="402"/>
                  </a:lnTo>
                  <a:lnTo>
                    <a:pt x="223" y="405"/>
                  </a:lnTo>
                  <a:lnTo>
                    <a:pt x="223" y="419"/>
                  </a:lnTo>
                  <a:lnTo>
                    <a:pt x="220" y="426"/>
                  </a:lnTo>
                  <a:lnTo>
                    <a:pt x="220" y="436"/>
                  </a:lnTo>
                  <a:lnTo>
                    <a:pt x="212" y="443"/>
                  </a:lnTo>
                  <a:lnTo>
                    <a:pt x="216" y="443"/>
                  </a:lnTo>
                  <a:lnTo>
                    <a:pt x="212" y="443"/>
                  </a:lnTo>
                  <a:lnTo>
                    <a:pt x="209" y="439"/>
                  </a:lnTo>
                  <a:lnTo>
                    <a:pt x="205" y="436"/>
                  </a:lnTo>
                  <a:lnTo>
                    <a:pt x="205" y="426"/>
                  </a:lnTo>
                  <a:lnTo>
                    <a:pt x="202" y="422"/>
                  </a:lnTo>
                  <a:lnTo>
                    <a:pt x="202" y="405"/>
                  </a:lnTo>
                  <a:lnTo>
                    <a:pt x="198" y="398"/>
                  </a:lnTo>
                  <a:lnTo>
                    <a:pt x="198" y="378"/>
                  </a:lnTo>
                  <a:lnTo>
                    <a:pt x="194" y="371"/>
                  </a:lnTo>
                  <a:lnTo>
                    <a:pt x="194" y="354"/>
                  </a:lnTo>
                  <a:lnTo>
                    <a:pt x="191" y="350"/>
                  </a:lnTo>
                  <a:lnTo>
                    <a:pt x="187" y="354"/>
                  </a:lnTo>
                  <a:lnTo>
                    <a:pt x="187" y="371"/>
                  </a:lnTo>
                  <a:lnTo>
                    <a:pt x="184" y="378"/>
                  </a:lnTo>
                  <a:lnTo>
                    <a:pt x="184" y="395"/>
                  </a:lnTo>
                  <a:lnTo>
                    <a:pt x="180" y="398"/>
                  </a:lnTo>
                  <a:lnTo>
                    <a:pt x="180" y="412"/>
                  </a:lnTo>
                  <a:lnTo>
                    <a:pt x="173" y="419"/>
                  </a:lnTo>
                  <a:lnTo>
                    <a:pt x="176" y="419"/>
                  </a:lnTo>
                  <a:lnTo>
                    <a:pt x="173" y="415"/>
                  </a:lnTo>
                  <a:lnTo>
                    <a:pt x="169" y="412"/>
                  </a:lnTo>
                  <a:lnTo>
                    <a:pt x="169" y="402"/>
                  </a:lnTo>
                  <a:lnTo>
                    <a:pt x="166" y="398"/>
                  </a:lnTo>
                  <a:lnTo>
                    <a:pt x="166" y="381"/>
                  </a:lnTo>
                  <a:lnTo>
                    <a:pt x="162" y="371"/>
                  </a:lnTo>
                  <a:lnTo>
                    <a:pt x="162" y="347"/>
                  </a:lnTo>
                  <a:lnTo>
                    <a:pt x="158" y="336"/>
                  </a:lnTo>
                  <a:lnTo>
                    <a:pt x="158" y="312"/>
                  </a:lnTo>
                  <a:lnTo>
                    <a:pt x="155" y="306"/>
                  </a:lnTo>
                  <a:lnTo>
                    <a:pt x="155" y="299"/>
                  </a:lnTo>
                  <a:lnTo>
                    <a:pt x="151" y="302"/>
                  </a:lnTo>
                  <a:lnTo>
                    <a:pt x="151" y="316"/>
                  </a:lnTo>
                  <a:lnTo>
                    <a:pt x="148" y="323"/>
                  </a:lnTo>
                  <a:lnTo>
                    <a:pt x="148" y="347"/>
                  </a:lnTo>
                  <a:lnTo>
                    <a:pt x="144" y="354"/>
                  </a:lnTo>
                  <a:lnTo>
                    <a:pt x="144" y="374"/>
                  </a:lnTo>
                  <a:lnTo>
                    <a:pt x="140" y="378"/>
                  </a:lnTo>
                  <a:lnTo>
                    <a:pt x="140" y="384"/>
                  </a:lnTo>
                  <a:lnTo>
                    <a:pt x="137" y="388"/>
                  </a:lnTo>
                  <a:lnTo>
                    <a:pt x="137" y="384"/>
                  </a:lnTo>
                  <a:lnTo>
                    <a:pt x="133" y="381"/>
                  </a:lnTo>
                  <a:lnTo>
                    <a:pt x="133" y="371"/>
                  </a:lnTo>
                  <a:lnTo>
                    <a:pt x="130" y="367"/>
                  </a:lnTo>
                  <a:lnTo>
                    <a:pt x="130" y="347"/>
                  </a:lnTo>
                  <a:lnTo>
                    <a:pt x="126" y="336"/>
                  </a:lnTo>
                  <a:lnTo>
                    <a:pt x="126" y="295"/>
                  </a:lnTo>
                  <a:lnTo>
                    <a:pt x="122" y="282"/>
                  </a:lnTo>
                  <a:lnTo>
                    <a:pt x="122" y="251"/>
                  </a:lnTo>
                  <a:lnTo>
                    <a:pt x="119" y="244"/>
                  </a:lnTo>
                  <a:lnTo>
                    <a:pt x="119" y="237"/>
                  </a:lnTo>
                  <a:lnTo>
                    <a:pt x="115" y="240"/>
                  </a:lnTo>
                  <a:lnTo>
                    <a:pt x="115" y="264"/>
                  </a:lnTo>
                  <a:lnTo>
                    <a:pt x="111" y="275"/>
                  </a:lnTo>
                  <a:lnTo>
                    <a:pt x="111" y="302"/>
                  </a:lnTo>
                  <a:lnTo>
                    <a:pt x="108" y="312"/>
                  </a:lnTo>
                  <a:lnTo>
                    <a:pt x="108" y="333"/>
                  </a:lnTo>
                  <a:lnTo>
                    <a:pt x="104" y="340"/>
                  </a:lnTo>
                  <a:lnTo>
                    <a:pt x="104" y="347"/>
                  </a:lnTo>
                  <a:lnTo>
                    <a:pt x="101" y="350"/>
                  </a:lnTo>
                  <a:lnTo>
                    <a:pt x="101" y="347"/>
                  </a:lnTo>
                  <a:lnTo>
                    <a:pt x="97" y="343"/>
                  </a:lnTo>
                  <a:lnTo>
                    <a:pt x="97" y="326"/>
                  </a:lnTo>
                  <a:lnTo>
                    <a:pt x="93" y="319"/>
                  </a:lnTo>
                  <a:lnTo>
                    <a:pt x="93" y="292"/>
                  </a:lnTo>
                  <a:lnTo>
                    <a:pt x="90" y="282"/>
                  </a:lnTo>
                  <a:lnTo>
                    <a:pt x="90" y="240"/>
                  </a:lnTo>
                  <a:lnTo>
                    <a:pt x="86" y="223"/>
                  </a:lnTo>
                  <a:lnTo>
                    <a:pt x="86" y="185"/>
                  </a:lnTo>
                  <a:lnTo>
                    <a:pt x="83" y="175"/>
                  </a:lnTo>
                  <a:lnTo>
                    <a:pt x="83" y="165"/>
                  </a:lnTo>
                  <a:lnTo>
                    <a:pt x="83" y="168"/>
                  </a:lnTo>
                  <a:lnTo>
                    <a:pt x="79" y="172"/>
                  </a:lnTo>
                  <a:lnTo>
                    <a:pt x="79" y="199"/>
                  </a:lnTo>
                  <a:lnTo>
                    <a:pt x="75" y="209"/>
                  </a:lnTo>
                  <a:lnTo>
                    <a:pt x="75" y="247"/>
                  </a:lnTo>
                  <a:lnTo>
                    <a:pt x="72" y="258"/>
                  </a:lnTo>
                  <a:lnTo>
                    <a:pt x="72" y="285"/>
                  </a:lnTo>
                  <a:lnTo>
                    <a:pt x="68" y="292"/>
                  </a:lnTo>
                  <a:lnTo>
                    <a:pt x="68" y="302"/>
                  </a:lnTo>
                  <a:lnTo>
                    <a:pt x="65" y="306"/>
                  </a:lnTo>
                  <a:lnTo>
                    <a:pt x="65" y="302"/>
                  </a:lnTo>
                  <a:lnTo>
                    <a:pt x="61" y="299"/>
                  </a:lnTo>
                  <a:lnTo>
                    <a:pt x="61" y="278"/>
                  </a:lnTo>
                  <a:lnTo>
                    <a:pt x="57" y="271"/>
                  </a:lnTo>
                  <a:lnTo>
                    <a:pt x="57" y="233"/>
                  </a:lnTo>
                  <a:lnTo>
                    <a:pt x="54" y="220"/>
                  </a:lnTo>
                  <a:lnTo>
                    <a:pt x="54" y="168"/>
                  </a:lnTo>
                  <a:lnTo>
                    <a:pt x="50" y="151"/>
                  </a:lnTo>
                  <a:lnTo>
                    <a:pt x="50" y="107"/>
                  </a:lnTo>
                  <a:lnTo>
                    <a:pt x="47" y="96"/>
                  </a:lnTo>
                  <a:lnTo>
                    <a:pt x="47" y="86"/>
                  </a:lnTo>
                  <a:lnTo>
                    <a:pt x="47" y="89"/>
                  </a:lnTo>
                  <a:lnTo>
                    <a:pt x="43" y="93"/>
                  </a:lnTo>
                  <a:lnTo>
                    <a:pt x="43" y="131"/>
                  </a:lnTo>
                  <a:lnTo>
                    <a:pt x="39" y="144"/>
                  </a:lnTo>
                  <a:lnTo>
                    <a:pt x="39" y="203"/>
                  </a:lnTo>
                  <a:lnTo>
                    <a:pt x="36" y="216"/>
                  </a:lnTo>
                  <a:lnTo>
                    <a:pt x="36" y="240"/>
                  </a:lnTo>
                  <a:lnTo>
                    <a:pt x="32" y="247"/>
                  </a:lnTo>
                  <a:lnTo>
                    <a:pt x="32" y="254"/>
                  </a:lnTo>
                  <a:lnTo>
                    <a:pt x="29" y="244"/>
                  </a:lnTo>
                  <a:lnTo>
                    <a:pt x="29" y="247"/>
                  </a:lnTo>
                  <a:lnTo>
                    <a:pt x="29" y="244"/>
                  </a:lnTo>
                  <a:lnTo>
                    <a:pt x="25" y="237"/>
                  </a:lnTo>
                  <a:lnTo>
                    <a:pt x="25" y="206"/>
                  </a:lnTo>
                  <a:lnTo>
                    <a:pt x="21" y="192"/>
                  </a:lnTo>
                  <a:lnTo>
                    <a:pt x="21" y="141"/>
                  </a:lnTo>
                  <a:lnTo>
                    <a:pt x="18" y="120"/>
                  </a:lnTo>
                  <a:lnTo>
                    <a:pt x="18" y="58"/>
                  </a:lnTo>
                  <a:lnTo>
                    <a:pt x="14" y="41"/>
                  </a:lnTo>
                  <a:lnTo>
                    <a:pt x="14" y="4"/>
                  </a:lnTo>
                  <a:lnTo>
                    <a:pt x="11" y="0"/>
                  </a:lnTo>
                  <a:lnTo>
                    <a:pt x="11" y="17"/>
                  </a:lnTo>
                  <a:lnTo>
                    <a:pt x="7" y="31"/>
                  </a:lnTo>
                  <a:lnTo>
                    <a:pt x="7" y="86"/>
                  </a:lnTo>
                  <a:lnTo>
                    <a:pt x="3" y="103"/>
                  </a:lnTo>
                  <a:lnTo>
                    <a:pt x="3" y="151"/>
                  </a:lnTo>
                  <a:lnTo>
                    <a:pt x="0" y="165"/>
                  </a:lnTo>
                  <a:lnTo>
                    <a:pt x="0" y="189"/>
                  </a:lnTo>
                </a:path>
              </a:pathLst>
            </a:custGeom>
            <a:noFill/>
            <a:ln w="7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79"/>
            <p:cNvSpPr>
              <a:spLocks/>
            </p:cNvSpPr>
            <p:nvPr/>
          </p:nvSpPr>
          <p:spPr bwMode="auto">
            <a:xfrm>
              <a:off x="2735" y="2796"/>
              <a:ext cx="224" cy="751"/>
            </a:xfrm>
            <a:custGeom>
              <a:avLst/>
              <a:gdLst>
                <a:gd name="T0" fmla="*/ 220 w 224"/>
                <a:gd name="T1" fmla="*/ 751 h 751"/>
                <a:gd name="T2" fmla="*/ 213 w 224"/>
                <a:gd name="T3" fmla="*/ 720 h 751"/>
                <a:gd name="T4" fmla="*/ 209 w 224"/>
                <a:gd name="T5" fmla="*/ 569 h 751"/>
                <a:gd name="T6" fmla="*/ 202 w 224"/>
                <a:gd name="T7" fmla="*/ 466 h 751"/>
                <a:gd name="T8" fmla="*/ 198 w 224"/>
                <a:gd name="T9" fmla="*/ 470 h 751"/>
                <a:gd name="T10" fmla="*/ 195 w 224"/>
                <a:gd name="T11" fmla="*/ 607 h 751"/>
                <a:gd name="T12" fmla="*/ 188 w 224"/>
                <a:gd name="T13" fmla="*/ 676 h 751"/>
                <a:gd name="T14" fmla="*/ 184 w 224"/>
                <a:gd name="T15" fmla="*/ 683 h 751"/>
                <a:gd name="T16" fmla="*/ 177 w 224"/>
                <a:gd name="T17" fmla="*/ 614 h 751"/>
                <a:gd name="T18" fmla="*/ 173 w 224"/>
                <a:gd name="T19" fmla="*/ 415 h 751"/>
                <a:gd name="T20" fmla="*/ 166 w 224"/>
                <a:gd name="T21" fmla="*/ 363 h 751"/>
                <a:gd name="T22" fmla="*/ 162 w 224"/>
                <a:gd name="T23" fmla="*/ 508 h 751"/>
                <a:gd name="T24" fmla="*/ 155 w 224"/>
                <a:gd name="T25" fmla="*/ 600 h 751"/>
                <a:gd name="T26" fmla="*/ 152 w 224"/>
                <a:gd name="T27" fmla="*/ 628 h 751"/>
                <a:gd name="T28" fmla="*/ 144 w 224"/>
                <a:gd name="T29" fmla="*/ 566 h 751"/>
                <a:gd name="T30" fmla="*/ 141 w 224"/>
                <a:gd name="T31" fmla="*/ 343 h 751"/>
                <a:gd name="T32" fmla="*/ 134 w 224"/>
                <a:gd name="T33" fmla="*/ 271 h 751"/>
                <a:gd name="T34" fmla="*/ 130 w 224"/>
                <a:gd name="T35" fmla="*/ 411 h 751"/>
                <a:gd name="T36" fmla="*/ 123 w 224"/>
                <a:gd name="T37" fmla="*/ 528 h 751"/>
                <a:gd name="T38" fmla="*/ 119 w 224"/>
                <a:gd name="T39" fmla="*/ 573 h 751"/>
                <a:gd name="T40" fmla="*/ 116 w 224"/>
                <a:gd name="T41" fmla="*/ 508 h 751"/>
                <a:gd name="T42" fmla="*/ 108 w 224"/>
                <a:gd name="T43" fmla="*/ 367 h 751"/>
                <a:gd name="T44" fmla="*/ 105 w 224"/>
                <a:gd name="T45" fmla="*/ 178 h 751"/>
                <a:gd name="T46" fmla="*/ 98 w 224"/>
                <a:gd name="T47" fmla="*/ 240 h 751"/>
                <a:gd name="T48" fmla="*/ 94 w 224"/>
                <a:gd name="T49" fmla="*/ 442 h 751"/>
                <a:gd name="T50" fmla="*/ 87 w 224"/>
                <a:gd name="T51" fmla="*/ 514 h 751"/>
                <a:gd name="T52" fmla="*/ 83 w 224"/>
                <a:gd name="T53" fmla="*/ 442 h 751"/>
                <a:gd name="T54" fmla="*/ 76 w 224"/>
                <a:gd name="T55" fmla="*/ 295 h 751"/>
                <a:gd name="T56" fmla="*/ 72 w 224"/>
                <a:gd name="T57" fmla="*/ 99 h 751"/>
                <a:gd name="T58" fmla="*/ 65 w 224"/>
                <a:gd name="T59" fmla="*/ 209 h 751"/>
                <a:gd name="T60" fmla="*/ 61 w 224"/>
                <a:gd name="T61" fmla="*/ 415 h 751"/>
                <a:gd name="T62" fmla="*/ 54 w 224"/>
                <a:gd name="T63" fmla="*/ 466 h 751"/>
                <a:gd name="T64" fmla="*/ 51 w 224"/>
                <a:gd name="T65" fmla="*/ 377 h 751"/>
                <a:gd name="T66" fmla="*/ 43 w 224"/>
                <a:gd name="T67" fmla="*/ 171 h 751"/>
                <a:gd name="T68" fmla="*/ 40 w 224"/>
                <a:gd name="T69" fmla="*/ 37 h 751"/>
                <a:gd name="T70" fmla="*/ 36 w 224"/>
                <a:gd name="T71" fmla="*/ 147 h 751"/>
                <a:gd name="T72" fmla="*/ 29 w 224"/>
                <a:gd name="T73" fmla="*/ 319 h 751"/>
                <a:gd name="T74" fmla="*/ 25 w 224"/>
                <a:gd name="T75" fmla="*/ 425 h 751"/>
                <a:gd name="T76" fmla="*/ 18 w 224"/>
                <a:gd name="T77" fmla="*/ 360 h 751"/>
                <a:gd name="T78" fmla="*/ 15 w 224"/>
                <a:gd name="T79" fmla="*/ 127 h 751"/>
                <a:gd name="T80" fmla="*/ 7 w 224"/>
                <a:gd name="T81" fmla="*/ 0 h 751"/>
                <a:gd name="T82" fmla="*/ 4 w 224"/>
                <a:gd name="T83" fmla="*/ 202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4" h="751">
                  <a:moveTo>
                    <a:pt x="224" y="741"/>
                  </a:moveTo>
                  <a:lnTo>
                    <a:pt x="220" y="748"/>
                  </a:lnTo>
                  <a:lnTo>
                    <a:pt x="220" y="751"/>
                  </a:lnTo>
                  <a:lnTo>
                    <a:pt x="217" y="748"/>
                  </a:lnTo>
                  <a:lnTo>
                    <a:pt x="217" y="731"/>
                  </a:lnTo>
                  <a:lnTo>
                    <a:pt x="213" y="720"/>
                  </a:lnTo>
                  <a:lnTo>
                    <a:pt x="213" y="659"/>
                  </a:lnTo>
                  <a:lnTo>
                    <a:pt x="209" y="638"/>
                  </a:lnTo>
                  <a:lnTo>
                    <a:pt x="209" y="569"/>
                  </a:lnTo>
                  <a:lnTo>
                    <a:pt x="206" y="545"/>
                  </a:lnTo>
                  <a:lnTo>
                    <a:pt x="206" y="480"/>
                  </a:lnTo>
                  <a:lnTo>
                    <a:pt x="202" y="466"/>
                  </a:lnTo>
                  <a:lnTo>
                    <a:pt x="202" y="456"/>
                  </a:lnTo>
                  <a:lnTo>
                    <a:pt x="202" y="460"/>
                  </a:lnTo>
                  <a:lnTo>
                    <a:pt x="198" y="470"/>
                  </a:lnTo>
                  <a:lnTo>
                    <a:pt x="198" y="521"/>
                  </a:lnTo>
                  <a:lnTo>
                    <a:pt x="195" y="545"/>
                  </a:lnTo>
                  <a:lnTo>
                    <a:pt x="195" y="607"/>
                  </a:lnTo>
                  <a:lnTo>
                    <a:pt x="191" y="624"/>
                  </a:lnTo>
                  <a:lnTo>
                    <a:pt x="191" y="669"/>
                  </a:lnTo>
                  <a:lnTo>
                    <a:pt x="188" y="676"/>
                  </a:lnTo>
                  <a:lnTo>
                    <a:pt x="188" y="693"/>
                  </a:lnTo>
                  <a:lnTo>
                    <a:pt x="184" y="689"/>
                  </a:lnTo>
                  <a:lnTo>
                    <a:pt x="184" y="683"/>
                  </a:lnTo>
                  <a:lnTo>
                    <a:pt x="180" y="672"/>
                  </a:lnTo>
                  <a:lnTo>
                    <a:pt x="180" y="635"/>
                  </a:lnTo>
                  <a:lnTo>
                    <a:pt x="177" y="614"/>
                  </a:lnTo>
                  <a:lnTo>
                    <a:pt x="177" y="521"/>
                  </a:lnTo>
                  <a:lnTo>
                    <a:pt x="173" y="494"/>
                  </a:lnTo>
                  <a:lnTo>
                    <a:pt x="173" y="415"/>
                  </a:lnTo>
                  <a:lnTo>
                    <a:pt x="170" y="391"/>
                  </a:lnTo>
                  <a:lnTo>
                    <a:pt x="170" y="360"/>
                  </a:lnTo>
                  <a:lnTo>
                    <a:pt x="166" y="363"/>
                  </a:lnTo>
                  <a:lnTo>
                    <a:pt x="166" y="408"/>
                  </a:lnTo>
                  <a:lnTo>
                    <a:pt x="162" y="432"/>
                  </a:lnTo>
                  <a:lnTo>
                    <a:pt x="162" y="508"/>
                  </a:lnTo>
                  <a:lnTo>
                    <a:pt x="159" y="528"/>
                  </a:lnTo>
                  <a:lnTo>
                    <a:pt x="159" y="586"/>
                  </a:lnTo>
                  <a:lnTo>
                    <a:pt x="155" y="600"/>
                  </a:lnTo>
                  <a:lnTo>
                    <a:pt x="155" y="628"/>
                  </a:lnTo>
                  <a:lnTo>
                    <a:pt x="152" y="631"/>
                  </a:lnTo>
                  <a:lnTo>
                    <a:pt x="152" y="628"/>
                  </a:lnTo>
                  <a:lnTo>
                    <a:pt x="148" y="621"/>
                  </a:lnTo>
                  <a:lnTo>
                    <a:pt x="148" y="583"/>
                  </a:lnTo>
                  <a:lnTo>
                    <a:pt x="144" y="566"/>
                  </a:lnTo>
                  <a:lnTo>
                    <a:pt x="144" y="466"/>
                  </a:lnTo>
                  <a:lnTo>
                    <a:pt x="141" y="435"/>
                  </a:lnTo>
                  <a:lnTo>
                    <a:pt x="141" y="343"/>
                  </a:lnTo>
                  <a:lnTo>
                    <a:pt x="137" y="315"/>
                  </a:lnTo>
                  <a:lnTo>
                    <a:pt x="137" y="267"/>
                  </a:lnTo>
                  <a:lnTo>
                    <a:pt x="134" y="271"/>
                  </a:lnTo>
                  <a:lnTo>
                    <a:pt x="134" y="305"/>
                  </a:lnTo>
                  <a:lnTo>
                    <a:pt x="130" y="329"/>
                  </a:lnTo>
                  <a:lnTo>
                    <a:pt x="130" y="411"/>
                  </a:lnTo>
                  <a:lnTo>
                    <a:pt x="126" y="439"/>
                  </a:lnTo>
                  <a:lnTo>
                    <a:pt x="126" y="508"/>
                  </a:lnTo>
                  <a:lnTo>
                    <a:pt x="123" y="528"/>
                  </a:lnTo>
                  <a:lnTo>
                    <a:pt x="123" y="562"/>
                  </a:lnTo>
                  <a:lnTo>
                    <a:pt x="119" y="569"/>
                  </a:lnTo>
                  <a:lnTo>
                    <a:pt x="119" y="573"/>
                  </a:lnTo>
                  <a:lnTo>
                    <a:pt x="119" y="569"/>
                  </a:lnTo>
                  <a:lnTo>
                    <a:pt x="116" y="562"/>
                  </a:lnTo>
                  <a:lnTo>
                    <a:pt x="116" y="508"/>
                  </a:lnTo>
                  <a:lnTo>
                    <a:pt x="112" y="484"/>
                  </a:lnTo>
                  <a:lnTo>
                    <a:pt x="112" y="401"/>
                  </a:lnTo>
                  <a:lnTo>
                    <a:pt x="108" y="367"/>
                  </a:lnTo>
                  <a:lnTo>
                    <a:pt x="108" y="267"/>
                  </a:lnTo>
                  <a:lnTo>
                    <a:pt x="105" y="236"/>
                  </a:lnTo>
                  <a:lnTo>
                    <a:pt x="105" y="178"/>
                  </a:lnTo>
                  <a:lnTo>
                    <a:pt x="101" y="175"/>
                  </a:lnTo>
                  <a:lnTo>
                    <a:pt x="101" y="216"/>
                  </a:lnTo>
                  <a:lnTo>
                    <a:pt x="98" y="240"/>
                  </a:lnTo>
                  <a:lnTo>
                    <a:pt x="98" y="333"/>
                  </a:lnTo>
                  <a:lnTo>
                    <a:pt x="94" y="363"/>
                  </a:lnTo>
                  <a:lnTo>
                    <a:pt x="94" y="442"/>
                  </a:lnTo>
                  <a:lnTo>
                    <a:pt x="90" y="463"/>
                  </a:lnTo>
                  <a:lnTo>
                    <a:pt x="90" y="511"/>
                  </a:lnTo>
                  <a:lnTo>
                    <a:pt x="87" y="514"/>
                  </a:lnTo>
                  <a:lnTo>
                    <a:pt x="87" y="504"/>
                  </a:lnTo>
                  <a:lnTo>
                    <a:pt x="83" y="494"/>
                  </a:lnTo>
                  <a:lnTo>
                    <a:pt x="83" y="442"/>
                  </a:lnTo>
                  <a:lnTo>
                    <a:pt x="79" y="418"/>
                  </a:lnTo>
                  <a:lnTo>
                    <a:pt x="79" y="329"/>
                  </a:lnTo>
                  <a:lnTo>
                    <a:pt x="76" y="295"/>
                  </a:lnTo>
                  <a:lnTo>
                    <a:pt x="76" y="185"/>
                  </a:lnTo>
                  <a:lnTo>
                    <a:pt x="72" y="154"/>
                  </a:lnTo>
                  <a:lnTo>
                    <a:pt x="72" y="99"/>
                  </a:lnTo>
                  <a:lnTo>
                    <a:pt x="69" y="99"/>
                  </a:lnTo>
                  <a:lnTo>
                    <a:pt x="69" y="178"/>
                  </a:lnTo>
                  <a:lnTo>
                    <a:pt x="65" y="209"/>
                  </a:lnTo>
                  <a:lnTo>
                    <a:pt x="65" y="312"/>
                  </a:lnTo>
                  <a:lnTo>
                    <a:pt x="61" y="343"/>
                  </a:lnTo>
                  <a:lnTo>
                    <a:pt x="61" y="415"/>
                  </a:lnTo>
                  <a:lnTo>
                    <a:pt x="58" y="432"/>
                  </a:lnTo>
                  <a:lnTo>
                    <a:pt x="58" y="463"/>
                  </a:lnTo>
                  <a:lnTo>
                    <a:pt x="54" y="466"/>
                  </a:lnTo>
                  <a:lnTo>
                    <a:pt x="54" y="449"/>
                  </a:lnTo>
                  <a:lnTo>
                    <a:pt x="51" y="439"/>
                  </a:lnTo>
                  <a:lnTo>
                    <a:pt x="51" y="377"/>
                  </a:lnTo>
                  <a:lnTo>
                    <a:pt x="47" y="350"/>
                  </a:lnTo>
                  <a:lnTo>
                    <a:pt x="47" y="212"/>
                  </a:lnTo>
                  <a:lnTo>
                    <a:pt x="43" y="171"/>
                  </a:lnTo>
                  <a:lnTo>
                    <a:pt x="43" y="75"/>
                  </a:lnTo>
                  <a:lnTo>
                    <a:pt x="40" y="51"/>
                  </a:lnTo>
                  <a:lnTo>
                    <a:pt x="40" y="37"/>
                  </a:lnTo>
                  <a:lnTo>
                    <a:pt x="40" y="44"/>
                  </a:lnTo>
                  <a:lnTo>
                    <a:pt x="36" y="61"/>
                  </a:lnTo>
                  <a:lnTo>
                    <a:pt x="36" y="147"/>
                  </a:lnTo>
                  <a:lnTo>
                    <a:pt x="33" y="185"/>
                  </a:lnTo>
                  <a:lnTo>
                    <a:pt x="33" y="291"/>
                  </a:lnTo>
                  <a:lnTo>
                    <a:pt x="29" y="319"/>
                  </a:lnTo>
                  <a:lnTo>
                    <a:pt x="29" y="387"/>
                  </a:lnTo>
                  <a:lnTo>
                    <a:pt x="25" y="405"/>
                  </a:lnTo>
                  <a:lnTo>
                    <a:pt x="25" y="425"/>
                  </a:lnTo>
                  <a:lnTo>
                    <a:pt x="22" y="422"/>
                  </a:lnTo>
                  <a:lnTo>
                    <a:pt x="22" y="384"/>
                  </a:lnTo>
                  <a:lnTo>
                    <a:pt x="18" y="360"/>
                  </a:lnTo>
                  <a:lnTo>
                    <a:pt x="18" y="278"/>
                  </a:lnTo>
                  <a:lnTo>
                    <a:pt x="15" y="240"/>
                  </a:lnTo>
                  <a:lnTo>
                    <a:pt x="15" y="127"/>
                  </a:lnTo>
                  <a:lnTo>
                    <a:pt x="11" y="89"/>
                  </a:lnTo>
                  <a:lnTo>
                    <a:pt x="11" y="10"/>
                  </a:lnTo>
                  <a:lnTo>
                    <a:pt x="7" y="0"/>
                  </a:lnTo>
                  <a:lnTo>
                    <a:pt x="7" y="58"/>
                  </a:lnTo>
                  <a:lnTo>
                    <a:pt x="4" y="89"/>
                  </a:lnTo>
                  <a:lnTo>
                    <a:pt x="4" y="202"/>
                  </a:lnTo>
                  <a:lnTo>
                    <a:pt x="0" y="236"/>
                  </a:lnTo>
                  <a:lnTo>
                    <a:pt x="0" y="329"/>
                  </a:lnTo>
                </a:path>
              </a:pathLst>
            </a:custGeom>
            <a:noFill/>
            <a:ln w="7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80"/>
            <p:cNvSpPr>
              <a:spLocks/>
            </p:cNvSpPr>
            <p:nvPr/>
          </p:nvSpPr>
          <p:spPr bwMode="auto">
            <a:xfrm>
              <a:off x="2515" y="2785"/>
              <a:ext cx="220" cy="834"/>
            </a:xfrm>
            <a:custGeom>
              <a:avLst/>
              <a:gdLst>
                <a:gd name="T0" fmla="*/ 217 w 220"/>
                <a:gd name="T1" fmla="*/ 405 h 834"/>
                <a:gd name="T2" fmla="*/ 209 w 220"/>
                <a:gd name="T3" fmla="*/ 395 h 834"/>
                <a:gd name="T4" fmla="*/ 206 w 220"/>
                <a:gd name="T5" fmla="*/ 172 h 834"/>
                <a:gd name="T6" fmla="*/ 199 w 220"/>
                <a:gd name="T7" fmla="*/ 14 h 834"/>
                <a:gd name="T8" fmla="*/ 195 w 220"/>
                <a:gd name="T9" fmla="*/ 28 h 834"/>
                <a:gd name="T10" fmla="*/ 191 w 220"/>
                <a:gd name="T11" fmla="*/ 299 h 834"/>
                <a:gd name="T12" fmla="*/ 184 w 220"/>
                <a:gd name="T13" fmla="*/ 398 h 834"/>
                <a:gd name="T14" fmla="*/ 181 w 220"/>
                <a:gd name="T15" fmla="*/ 402 h 834"/>
                <a:gd name="T16" fmla="*/ 177 w 220"/>
                <a:gd name="T17" fmla="*/ 247 h 834"/>
                <a:gd name="T18" fmla="*/ 170 w 220"/>
                <a:gd name="T19" fmla="*/ 48 h 834"/>
                <a:gd name="T20" fmla="*/ 166 w 220"/>
                <a:gd name="T21" fmla="*/ 35 h 834"/>
                <a:gd name="T22" fmla="*/ 162 w 220"/>
                <a:gd name="T23" fmla="*/ 261 h 834"/>
                <a:gd name="T24" fmla="*/ 155 w 220"/>
                <a:gd name="T25" fmla="*/ 405 h 834"/>
                <a:gd name="T26" fmla="*/ 152 w 220"/>
                <a:gd name="T27" fmla="*/ 388 h 834"/>
                <a:gd name="T28" fmla="*/ 144 w 220"/>
                <a:gd name="T29" fmla="*/ 261 h 834"/>
                <a:gd name="T30" fmla="*/ 141 w 220"/>
                <a:gd name="T31" fmla="*/ 79 h 834"/>
                <a:gd name="T32" fmla="*/ 134 w 220"/>
                <a:gd name="T33" fmla="*/ 193 h 834"/>
                <a:gd name="T34" fmla="*/ 130 w 220"/>
                <a:gd name="T35" fmla="*/ 409 h 834"/>
                <a:gd name="T36" fmla="*/ 123 w 220"/>
                <a:gd name="T37" fmla="*/ 457 h 834"/>
                <a:gd name="T38" fmla="*/ 119 w 220"/>
                <a:gd name="T39" fmla="*/ 350 h 834"/>
                <a:gd name="T40" fmla="*/ 112 w 220"/>
                <a:gd name="T41" fmla="*/ 210 h 834"/>
                <a:gd name="T42" fmla="*/ 108 w 220"/>
                <a:gd name="T43" fmla="*/ 182 h 834"/>
                <a:gd name="T44" fmla="*/ 105 w 220"/>
                <a:gd name="T45" fmla="*/ 378 h 834"/>
                <a:gd name="T46" fmla="*/ 98 w 220"/>
                <a:gd name="T47" fmla="*/ 495 h 834"/>
                <a:gd name="T48" fmla="*/ 94 w 220"/>
                <a:gd name="T49" fmla="*/ 498 h 834"/>
                <a:gd name="T50" fmla="*/ 87 w 220"/>
                <a:gd name="T51" fmla="*/ 402 h 834"/>
                <a:gd name="T52" fmla="*/ 83 w 220"/>
                <a:gd name="T53" fmla="*/ 296 h 834"/>
                <a:gd name="T54" fmla="*/ 80 w 220"/>
                <a:gd name="T55" fmla="*/ 388 h 834"/>
                <a:gd name="T56" fmla="*/ 72 w 220"/>
                <a:gd name="T57" fmla="*/ 522 h 834"/>
                <a:gd name="T58" fmla="*/ 69 w 220"/>
                <a:gd name="T59" fmla="*/ 608 h 834"/>
                <a:gd name="T60" fmla="*/ 62 w 220"/>
                <a:gd name="T61" fmla="*/ 570 h 834"/>
                <a:gd name="T62" fmla="*/ 58 w 220"/>
                <a:gd name="T63" fmla="*/ 453 h 834"/>
                <a:gd name="T64" fmla="*/ 51 w 220"/>
                <a:gd name="T65" fmla="*/ 488 h 834"/>
                <a:gd name="T66" fmla="*/ 47 w 220"/>
                <a:gd name="T67" fmla="*/ 642 h 834"/>
                <a:gd name="T68" fmla="*/ 40 w 220"/>
                <a:gd name="T69" fmla="*/ 711 h 834"/>
                <a:gd name="T70" fmla="*/ 36 w 220"/>
                <a:gd name="T71" fmla="*/ 694 h 834"/>
                <a:gd name="T72" fmla="*/ 29 w 220"/>
                <a:gd name="T73" fmla="*/ 632 h 834"/>
                <a:gd name="T74" fmla="*/ 25 w 220"/>
                <a:gd name="T75" fmla="*/ 632 h 834"/>
                <a:gd name="T76" fmla="*/ 22 w 220"/>
                <a:gd name="T77" fmla="*/ 748 h 834"/>
                <a:gd name="T78" fmla="*/ 15 w 220"/>
                <a:gd name="T79" fmla="*/ 810 h 834"/>
                <a:gd name="T80" fmla="*/ 11 w 220"/>
                <a:gd name="T81" fmla="*/ 834 h 834"/>
                <a:gd name="T82" fmla="*/ 4 w 220"/>
                <a:gd name="T83" fmla="*/ 807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0" h="834">
                  <a:moveTo>
                    <a:pt x="220" y="340"/>
                  </a:moveTo>
                  <a:lnTo>
                    <a:pt x="217" y="361"/>
                  </a:lnTo>
                  <a:lnTo>
                    <a:pt x="217" y="405"/>
                  </a:lnTo>
                  <a:lnTo>
                    <a:pt x="213" y="412"/>
                  </a:lnTo>
                  <a:lnTo>
                    <a:pt x="213" y="405"/>
                  </a:lnTo>
                  <a:lnTo>
                    <a:pt x="209" y="395"/>
                  </a:lnTo>
                  <a:lnTo>
                    <a:pt x="209" y="313"/>
                  </a:lnTo>
                  <a:lnTo>
                    <a:pt x="206" y="282"/>
                  </a:lnTo>
                  <a:lnTo>
                    <a:pt x="206" y="172"/>
                  </a:lnTo>
                  <a:lnTo>
                    <a:pt x="202" y="134"/>
                  </a:lnTo>
                  <a:lnTo>
                    <a:pt x="202" y="35"/>
                  </a:lnTo>
                  <a:lnTo>
                    <a:pt x="199" y="14"/>
                  </a:lnTo>
                  <a:lnTo>
                    <a:pt x="199" y="0"/>
                  </a:lnTo>
                  <a:lnTo>
                    <a:pt x="199" y="7"/>
                  </a:lnTo>
                  <a:lnTo>
                    <a:pt x="195" y="28"/>
                  </a:lnTo>
                  <a:lnTo>
                    <a:pt x="195" y="120"/>
                  </a:lnTo>
                  <a:lnTo>
                    <a:pt x="191" y="158"/>
                  </a:lnTo>
                  <a:lnTo>
                    <a:pt x="191" y="299"/>
                  </a:lnTo>
                  <a:lnTo>
                    <a:pt x="188" y="326"/>
                  </a:lnTo>
                  <a:lnTo>
                    <a:pt x="188" y="385"/>
                  </a:lnTo>
                  <a:lnTo>
                    <a:pt x="184" y="398"/>
                  </a:lnTo>
                  <a:lnTo>
                    <a:pt x="184" y="409"/>
                  </a:lnTo>
                  <a:lnTo>
                    <a:pt x="184" y="405"/>
                  </a:lnTo>
                  <a:lnTo>
                    <a:pt x="181" y="402"/>
                  </a:lnTo>
                  <a:lnTo>
                    <a:pt x="181" y="357"/>
                  </a:lnTo>
                  <a:lnTo>
                    <a:pt x="177" y="337"/>
                  </a:lnTo>
                  <a:lnTo>
                    <a:pt x="177" y="247"/>
                  </a:lnTo>
                  <a:lnTo>
                    <a:pt x="173" y="213"/>
                  </a:lnTo>
                  <a:lnTo>
                    <a:pt x="173" y="72"/>
                  </a:lnTo>
                  <a:lnTo>
                    <a:pt x="170" y="48"/>
                  </a:lnTo>
                  <a:lnTo>
                    <a:pt x="170" y="21"/>
                  </a:lnTo>
                  <a:lnTo>
                    <a:pt x="170" y="24"/>
                  </a:lnTo>
                  <a:lnTo>
                    <a:pt x="166" y="35"/>
                  </a:lnTo>
                  <a:lnTo>
                    <a:pt x="166" y="114"/>
                  </a:lnTo>
                  <a:lnTo>
                    <a:pt x="162" y="151"/>
                  </a:lnTo>
                  <a:lnTo>
                    <a:pt x="162" y="261"/>
                  </a:lnTo>
                  <a:lnTo>
                    <a:pt x="159" y="292"/>
                  </a:lnTo>
                  <a:lnTo>
                    <a:pt x="159" y="392"/>
                  </a:lnTo>
                  <a:lnTo>
                    <a:pt x="155" y="405"/>
                  </a:lnTo>
                  <a:lnTo>
                    <a:pt x="155" y="422"/>
                  </a:lnTo>
                  <a:lnTo>
                    <a:pt x="152" y="419"/>
                  </a:lnTo>
                  <a:lnTo>
                    <a:pt x="152" y="388"/>
                  </a:lnTo>
                  <a:lnTo>
                    <a:pt x="148" y="371"/>
                  </a:lnTo>
                  <a:lnTo>
                    <a:pt x="148" y="292"/>
                  </a:lnTo>
                  <a:lnTo>
                    <a:pt x="144" y="261"/>
                  </a:lnTo>
                  <a:lnTo>
                    <a:pt x="144" y="162"/>
                  </a:lnTo>
                  <a:lnTo>
                    <a:pt x="141" y="131"/>
                  </a:lnTo>
                  <a:lnTo>
                    <a:pt x="141" y="79"/>
                  </a:lnTo>
                  <a:lnTo>
                    <a:pt x="137" y="86"/>
                  </a:lnTo>
                  <a:lnTo>
                    <a:pt x="137" y="158"/>
                  </a:lnTo>
                  <a:lnTo>
                    <a:pt x="134" y="193"/>
                  </a:lnTo>
                  <a:lnTo>
                    <a:pt x="134" y="299"/>
                  </a:lnTo>
                  <a:lnTo>
                    <a:pt x="130" y="330"/>
                  </a:lnTo>
                  <a:lnTo>
                    <a:pt x="130" y="409"/>
                  </a:lnTo>
                  <a:lnTo>
                    <a:pt x="126" y="426"/>
                  </a:lnTo>
                  <a:lnTo>
                    <a:pt x="126" y="460"/>
                  </a:lnTo>
                  <a:lnTo>
                    <a:pt x="123" y="457"/>
                  </a:lnTo>
                  <a:lnTo>
                    <a:pt x="123" y="433"/>
                  </a:lnTo>
                  <a:lnTo>
                    <a:pt x="119" y="419"/>
                  </a:lnTo>
                  <a:lnTo>
                    <a:pt x="119" y="350"/>
                  </a:lnTo>
                  <a:lnTo>
                    <a:pt x="116" y="323"/>
                  </a:lnTo>
                  <a:lnTo>
                    <a:pt x="116" y="234"/>
                  </a:lnTo>
                  <a:lnTo>
                    <a:pt x="112" y="210"/>
                  </a:lnTo>
                  <a:lnTo>
                    <a:pt x="112" y="169"/>
                  </a:lnTo>
                  <a:lnTo>
                    <a:pt x="112" y="172"/>
                  </a:lnTo>
                  <a:lnTo>
                    <a:pt x="108" y="182"/>
                  </a:lnTo>
                  <a:lnTo>
                    <a:pt x="108" y="251"/>
                  </a:lnTo>
                  <a:lnTo>
                    <a:pt x="105" y="282"/>
                  </a:lnTo>
                  <a:lnTo>
                    <a:pt x="105" y="378"/>
                  </a:lnTo>
                  <a:lnTo>
                    <a:pt x="101" y="409"/>
                  </a:lnTo>
                  <a:lnTo>
                    <a:pt x="101" y="477"/>
                  </a:lnTo>
                  <a:lnTo>
                    <a:pt x="98" y="495"/>
                  </a:lnTo>
                  <a:lnTo>
                    <a:pt x="98" y="525"/>
                  </a:lnTo>
                  <a:lnTo>
                    <a:pt x="94" y="522"/>
                  </a:lnTo>
                  <a:lnTo>
                    <a:pt x="94" y="498"/>
                  </a:lnTo>
                  <a:lnTo>
                    <a:pt x="90" y="484"/>
                  </a:lnTo>
                  <a:lnTo>
                    <a:pt x="90" y="426"/>
                  </a:lnTo>
                  <a:lnTo>
                    <a:pt x="87" y="402"/>
                  </a:lnTo>
                  <a:lnTo>
                    <a:pt x="87" y="333"/>
                  </a:lnTo>
                  <a:lnTo>
                    <a:pt x="83" y="316"/>
                  </a:lnTo>
                  <a:lnTo>
                    <a:pt x="83" y="296"/>
                  </a:lnTo>
                  <a:lnTo>
                    <a:pt x="83" y="302"/>
                  </a:lnTo>
                  <a:lnTo>
                    <a:pt x="80" y="316"/>
                  </a:lnTo>
                  <a:lnTo>
                    <a:pt x="80" y="388"/>
                  </a:lnTo>
                  <a:lnTo>
                    <a:pt x="76" y="416"/>
                  </a:lnTo>
                  <a:lnTo>
                    <a:pt x="76" y="498"/>
                  </a:lnTo>
                  <a:lnTo>
                    <a:pt x="72" y="522"/>
                  </a:lnTo>
                  <a:lnTo>
                    <a:pt x="72" y="591"/>
                  </a:lnTo>
                  <a:lnTo>
                    <a:pt x="69" y="597"/>
                  </a:lnTo>
                  <a:lnTo>
                    <a:pt x="69" y="608"/>
                  </a:lnTo>
                  <a:lnTo>
                    <a:pt x="65" y="608"/>
                  </a:lnTo>
                  <a:lnTo>
                    <a:pt x="65" y="584"/>
                  </a:lnTo>
                  <a:lnTo>
                    <a:pt x="62" y="570"/>
                  </a:lnTo>
                  <a:lnTo>
                    <a:pt x="62" y="522"/>
                  </a:lnTo>
                  <a:lnTo>
                    <a:pt x="58" y="505"/>
                  </a:lnTo>
                  <a:lnTo>
                    <a:pt x="58" y="453"/>
                  </a:lnTo>
                  <a:lnTo>
                    <a:pt x="54" y="450"/>
                  </a:lnTo>
                  <a:lnTo>
                    <a:pt x="54" y="471"/>
                  </a:lnTo>
                  <a:lnTo>
                    <a:pt x="51" y="488"/>
                  </a:lnTo>
                  <a:lnTo>
                    <a:pt x="51" y="556"/>
                  </a:lnTo>
                  <a:lnTo>
                    <a:pt x="47" y="577"/>
                  </a:lnTo>
                  <a:lnTo>
                    <a:pt x="47" y="642"/>
                  </a:lnTo>
                  <a:lnTo>
                    <a:pt x="44" y="659"/>
                  </a:lnTo>
                  <a:lnTo>
                    <a:pt x="44" y="704"/>
                  </a:lnTo>
                  <a:lnTo>
                    <a:pt x="40" y="711"/>
                  </a:lnTo>
                  <a:lnTo>
                    <a:pt x="40" y="714"/>
                  </a:lnTo>
                  <a:lnTo>
                    <a:pt x="36" y="711"/>
                  </a:lnTo>
                  <a:lnTo>
                    <a:pt x="36" y="694"/>
                  </a:lnTo>
                  <a:lnTo>
                    <a:pt x="33" y="683"/>
                  </a:lnTo>
                  <a:lnTo>
                    <a:pt x="33" y="642"/>
                  </a:lnTo>
                  <a:lnTo>
                    <a:pt x="29" y="632"/>
                  </a:lnTo>
                  <a:lnTo>
                    <a:pt x="29" y="625"/>
                  </a:lnTo>
                  <a:lnTo>
                    <a:pt x="29" y="628"/>
                  </a:lnTo>
                  <a:lnTo>
                    <a:pt x="25" y="632"/>
                  </a:lnTo>
                  <a:lnTo>
                    <a:pt x="25" y="666"/>
                  </a:lnTo>
                  <a:lnTo>
                    <a:pt x="22" y="683"/>
                  </a:lnTo>
                  <a:lnTo>
                    <a:pt x="22" y="748"/>
                  </a:lnTo>
                  <a:lnTo>
                    <a:pt x="18" y="766"/>
                  </a:lnTo>
                  <a:lnTo>
                    <a:pt x="18" y="800"/>
                  </a:lnTo>
                  <a:lnTo>
                    <a:pt x="15" y="810"/>
                  </a:lnTo>
                  <a:lnTo>
                    <a:pt x="15" y="827"/>
                  </a:lnTo>
                  <a:lnTo>
                    <a:pt x="7" y="834"/>
                  </a:lnTo>
                  <a:lnTo>
                    <a:pt x="11" y="834"/>
                  </a:lnTo>
                  <a:lnTo>
                    <a:pt x="7" y="821"/>
                  </a:lnTo>
                  <a:lnTo>
                    <a:pt x="4" y="817"/>
                  </a:lnTo>
                  <a:lnTo>
                    <a:pt x="4" y="807"/>
                  </a:lnTo>
                  <a:lnTo>
                    <a:pt x="0" y="810"/>
                  </a:lnTo>
                  <a:lnTo>
                    <a:pt x="0" y="821"/>
                  </a:lnTo>
                </a:path>
              </a:pathLst>
            </a:custGeom>
            <a:noFill/>
            <a:ln w="7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81"/>
            <p:cNvSpPr>
              <a:spLocks/>
            </p:cNvSpPr>
            <p:nvPr/>
          </p:nvSpPr>
          <p:spPr bwMode="auto">
            <a:xfrm>
              <a:off x="2483" y="3606"/>
              <a:ext cx="32" cy="130"/>
            </a:xfrm>
            <a:custGeom>
              <a:avLst/>
              <a:gdLst>
                <a:gd name="T0" fmla="*/ 32 w 32"/>
                <a:gd name="T1" fmla="*/ 0 h 130"/>
                <a:gd name="T2" fmla="*/ 29 w 32"/>
                <a:gd name="T3" fmla="*/ 6 h 130"/>
                <a:gd name="T4" fmla="*/ 29 w 32"/>
                <a:gd name="T5" fmla="*/ 44 h 130"/>
                <a:gd name="T6" fmla="*/ 25 w 32"/>
                <a:gd name="T7" fmla="*/ 54 h 130"/>
                <a:gd name="T8" fmla="*/ 25 w 32"/>
                <a:gd name="T9" fmla="*/ 78 h 130"/>
                <a:gd name="T10" fmla="*/ 21 w 32"/>
                <a:gd name="T11" fmla="*/ 85 h 130"/>
                <a:gd name="T12" fmla="*/ 21 w 32"/>
                <a:gd name="T13" fmla="*/ 106 h 130"/>
                <a:gd name="T14" fmla="*/ 18 w 32"/>
                <a:gd name="T15" fmla="*/ 109 h 130"/>
                <a:gd name="T16" fmla="*/ 18 w 32"/>
                <a:gd name="T17" fmla="*/ 123 h 130"/>
                <a:gd name="T18" fmla="*/ 11 w 32"/>
                <a:gd name="T19" fmla="*/ 130 h 130"/>
                <a:gd name="T20" fmla="*/ 14 w 32"/>
                <a:gd name="T21" fmla="*/ 130 h 130"/>
                <a:gd name="T22" fmla="*/ 11 w 32"/>
                <a:gd name="T23" fmla="*/ 130 h 130"/>
                <a:gd name="T24" fmla="*/ 7 w 32"/>
                <a:gd name="T25" fmla="*/ 126 h 130"/>
                <a:gd name="T26" fmla="*/ 7 w 32"/>
                <a:gd name="T27" fmla="*/ 123 h 130"/>
                <a:gd name="T28" fmla="*/ 3 w 32"/>
                <a:gd name="T29" fmla="*/ 120 h 130"/>
                <a:gd name="T30" fmla="*/ 3 w 32"/>
                <a:gd name="T31" fmla="*/ 109 h 130"/>
                <a:gd name="T32" fmla="*/ 0 w 32"/>
                <a:gd name="T33" fmla="*/ 106 h 130"/>
                <a:gd name="T34" fmla="*/ 0 w 32"/>
                <a:gd name="T35" fmla="*/ 8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130">
                  <a:moveTo>
                    <a:pt x="32" y="0"/>
                  </a:moveTo>
                  <a:lnTo>
                    <a:pt x="29" y="6"/>
                  </a:lnTo>
                  <a:lnTo>
                    <a:pt x="29" y="44"/>
                  </a:lnTo>
                  <a:lnTo>
                    <a:pt x="25" y="54"/>
                  </a:lnTo>
                  <a:lnTo>
                    <a:pt x="25" y="78"/>
                  </a:lnTo>
                  <a:lnTo>
                    <a:pt x="21" y="85"/>
                  </a:lnTo>
                  <a:lnTo>
                    <a:pt x="21" y="106"/>
                  </a:lnTo>
                  <a:lnTo>
                    <a:pt x="18" y="109"/>
                  </a:lnTo>
                  <a:lnTo>
                    <a:pt x="18" y="123"/>
                  </a:lnTo>
                  <a:lnTo>
                    <a:pt x="11" y="130"/>
                  </a:lnTo>
                  <a:lnTo>
                    <a:pt x="14" y="130"/>
                  </a:lnTo>
                  <a:lnTo>
                    <a:pt x="11" y="130"/>
                  </a:lnTo>
                  <a:lnTo>
                    <a:pt x="7" y="126"/>
                  </a:lnTo>
                  <a:lnTo>
                    <a:pt x="7" y="123"/>
                  </a:lnTo>
                  <a:lnTo>
                    <a:pt x="3" y="120"/>
                  </a:lnTo>
                  <a:lnTo>
                    <a:pt x="3" y="109"/>
                  </a:lnTo>
                  <a:lnTo>
                    <a:pt x="0" y="106"/>
                  </a:lnTo>
                  <a:lnTo>
                    <a:pt x="0" y="85"/>
                  </a:lnTo>
                </a:path>
              </a:pathLst>
            </a:custGeom>
            <a:noFill/>
            <a:ln w="7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82"/>
            <p:cNvSpPr>
              <a:spLocks noChangeArrowheads="1"/>
            </p:cNvSpPr>
            <p:nvPr/>
          </p:nvSpPr>
          <p:spPr bwMode="auto">
            <a:xfrm>
              <a:off x="2641" y="3990"/>
              <a:ext cx="635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Wavelength (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" name="Rectangle 83"/>
            <p:cNvSpPr>
              <a:spLocks noChangeArrowheads="1"/>
            </p:cNvSpPr>
            <p:nvPr/>
          </p:nvSpPr>
          <p:spPr bwMode="auto">
            <a:xfrm>
              <a:off x="3226" y="3986"/>
              <a:ext cx="119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" name="Rectangle 84"/>
            <p:cNvSpPr>
              <a:spLocks noChangeArrowheads="1"/>
            </p:cNvSpPr>
            <p:nvPr/>
          </p:nvSpPr>
          <p:spPr bwMode="auto">
            <a:xfrm>
              <a:off x="3280" y="3990"/>
              <a:ext cx="16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m)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" name="Rectangle 85"/>
            <p:cNvSpPr>
              <a:spLocks noChangeArrowheads="1"/>
            </p:cNvSpPr>
            <p:nvPr/>
          </p:nvSpPr>
          <p:spPr bwMode="auto">
            <a:xfrm>
              <a:off x="2530" y="2480"/>
              <a:ext cx="213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CO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" name="Rectangle 86"/>
            <p:cNvSpPr>
              <a:spLocks noChangeArrowheads="1"/>
            </p:cNvSpPr>
            <p:nvPr/>
          </p:nvSpPr>
          <p:spPr bwMode="auto">
            <a:xfrm>
              <a:off x="2685" y="2545"/>
              <a:ext cx="87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" name="Rectangle 87"/>
            <p:cNvSpPr>
              <a:spLocks noChangeArrowheads="1"/>
            </p:cNvSpPr>
            <p:nvPr/>
          </p:nvSpPr>
          <p:spPr bwMode="auto">
            <a:xfrm>
              <a:off x="2732" y="2480"/>
              <a:ext cx="847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 Gain Spectrum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" name="Rectangle 88"/>
            <p:cNvSpPr>
              <a:spLocks noChangeArrowheads="1"/>
            </p:cNvSpPr>
            <p:nvPr/>
          </p:nvSpPr>
          <p:spPr bwMode="auto">
            <a:xfrm>
              <a:off x="3096" y="2875"/>
              <a:ext cx="33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10atm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Rectangle 89"/>
            <p:cNvSpPr>
              <a:spLocks noChangeArrowheads="1"/>
            </p:cNvSpPr>
            <p:nvPr/>
          </p:nvSpPr>
          <p:spPr bwMode="auto">
            <a:xfrm>
              <a:off x="3903" y="2689"/>
              <a:ext cx="1078" cy="11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90"/>
            <p:cNvSpPr>
              <a:spLocks noChangeArrowheads="1"/>
            </p:cNvSpPr>
            <p:nvPr/>
          </p:nvSpPr>
          <p:spPr bwMode="auto">
            <a:xfrm>
              <a:off x="3903" y="2689"/>
              <a:ext cx="1078" cy="119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Line 91"/>
            <p:cNvSpPr>
              <a:spLocks noChangeShapeType="1"/>
            </p:cNvSpPr>
            <p:nvPr/>
          </p:nvSpPr>
          <p:spPr bwMode="auto">
            <a:xfrm>
              <a:off x="3903" y="2689"/>
              <a:ext cx="107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Line 92"/>
            <p:cNvSpPr>
              <a:spLocks noChangeShapeType="1"/>
            </p:cNvSpPr>
            <p:nvPr/>
          </p:nvSpPr>
          <p:spPr bwMode="auto">
            <a:xfrm>
              <a:off x="3903" y="3883"/>
              <a:ext cx="107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Line 93"/>
            <p:cNvSpPr>
              <a:spLocks noChangeShapeType="1"/>
            </p:cNvSpPr>
            <p:nvPr/>
          </p:nvSpPr>
          <p:spPr bwMode="auto">
            <a:xfrm flipV="1">
              <a:off x="4981" y="2689"/>
              <a:ext cx="0" cy="11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Line 94"/>
            <p:cNvSpPr>
              <a:spLocks noChangeShapeType="1"/>
            </p:cNvSpPr>
            <p:nvPr/>
          </p:nvSpPr>
          <p:spPr bwMode="auto">
            <a:xfrm flipV="1">
              <a:off x="3903" y="2689"/>
              <a:ext cx="0" cy="11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Line 95"/>
            <p:cNvSpPr>
              <a:spLocks noChangeShapeType="1"/>
            </p:cNvSpPr>
            <p:nvPr/>
          </p:nvSpPr>
          <p:spPr bwMode="auto">
            <a:xfrm>
              <a:off x="3903" y="3883"/>
              <a:ext cx="107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Line 96"/>
            <p:cNvSpPr>
              <a:spLocks noChangeShapeType="1"/>
            </p:cNvSpPr>
            <p:nvPr/>
          </p:nvSpPr>
          <p:spPr bwMode="auto">
            <a:xfrm flipV="1">
              <a:off x="3903" y="2689"/>
              <a:ext cx="0" cy="11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Line 97"/>
            <p:cNvSpPr>
              <a:spLocks noChangeShapeType="1"/>
            </p:cNvSpPr>
            <p:nvPr/>
          </p:nvSpPr>
          <p:spPr bwMode="auto">
            <a:xfrm flipV="1">
              <a:off x="3903" y="3870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Line 98"/>
            <p:cNvSpPr>
              <a:spLocks noChangeShapeType="1"/>
            </p:cNvSpPr>
            <p:nvPr/>
          </p:nvSpPr>
          <p:spPr bwMode="auto">
            <a:xfrm>
              <a:off x="3903" y="2689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99"/>
            <p:cNvSpPr>
              <a:spLocks noChangeArrowheads="1"/>
            </p:cNvSpPr>
            <p:nvPr/>
          </p:nvSpPr>
          <p:spPr bwMode="auto">
            <a:xfrm>
              <a:off x="3810" y="3894"/>
              <a:ext cx="238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10.4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" name="Line 100"/>
            <p:cNvSpPr>
              <a:spLocks noChangeShapeType="1"/>
            </p:cNvSpPr>
            <p:nvPr/>
          </p:nvSpPr>
          <p:spPr bwMode="auto">
            <a:xfrm flipV="1">
              <a:off x="4210" y="3870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Line 101"/>
            <p:cNvSpPr>
              <a:spLocks noChangeShapeType="1"/>
            </p:cNvSpPr>
            <p:nvPr/>
          </p:nvSpPr>
          <p:spPr bwMode="auto">
            <a:xfrm>
              <a:off x="4210" y="2689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02"/>
            <p:cNvSpPr>
              <a:spLocks noChangeArrowheads="1"/>
            </p:cNvSpPr>
            <p:nvPr/>
          </p:nvSpPr>
          <p:spPr bwMode="auto">
            <a:xfrm>
              <a:off x="4116" y="3894"/>
              <a:ext cx="238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10.6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" name="Line 103"/>
            <p:cNvSpPr>
              <a:spLocks noChangeShapeType="1"/>
            </p:cNvSpPr>
            <p:nvPr/>
          </p:nvSpPr>
          <p:spPr bwMode="auto">
            <a:xfrm flipV="1">
              <a:off x="4516" y="3870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Line 104"/>
            <p:cNvSpPr>
              <a:spLocks noChangeShapeType="1"/>
            </p:cNvSpPr>
            <p:nvPr/>
          </p:nvSpPr>
          <p:spPr bwMode="auto">
            <a:xfrm>
              <a:off x="4516" y="2689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105"/>
            <p:cNvSpPr>
              <a:spLocks noChangeArrowheads="1"/>
            </p:cNvSpPr>
            <p:nvPr/>
          </p:nvSpPr>
          <p:spPr bwMode="auto">
            <a:xfrm>
              <a:off x="4423" y="3894"/>
              <a:ext cx="238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10.8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7" name="Line 106"/>
            <p:cNvSpPr>
              <a:spLocks noChangeShapeType="1"/>
            </p:cNvSpPr>
            <p:nvPr/>
          </p:nvSpPr>
          <p:spPr bwMode="auto">
            <a:xfrm flipV="1">
              <a:off x="4826" y="3870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Line 107"/>
            <p:cNvSpPr>
              <a:spLocks noChangeShapeType="1"/>
            </p:cNvSpPr>
            <p:nvPr/>
          </p:nvSpPr>
          <p:spPr bwMode="auto">
            <a:xfrm>
              <a:off x="4826" y="2689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108"/>
            <p:cNvSpPr>
              <a:spLocks noChangeArrowheads="1"/>
            </p:cNvSpPr>
            <p:nvPr/>
          </p:nvSpPr>
          <p:spPr bwMode="auto">
            <a:xfrm>
              <a:off x="4772" y="3894"/>
              <a:ext cx="155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0" name="Line 109"/>
            <p:cNvSpPr>
              <a:spLocks noChangeShapeType="1"/>
            </p:cNvSpPr>
            <p:nvPr/>
          </p:nvSpPr>
          <p:spPr bwMode="auto">
            <a:xfrm>
              <a:off x="3903" y="2689"/>
              <a:ext cx="107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Line 110"/>
            <p:cNvSpPr>
              <a:spLocks noChangeShapeType="1"/>
            </p:cNvSpPr>
            <p:nvPr/>
          </p:nvSpPr>
          <p:spPr bwMode="auto">
            <a:xfrm>
              <a:off x="3903" y="3883"/>
              <a:ext cx="107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Line 111"/>
            <p:cNvSpPr>
              <a:spLocks noChangeShapeType="1"/>
            </p:cNvSpPr>
            <p:nvPr/>
          </p:nvSpPr>
          <p:spPr bwMode="auto">
            <a:xfrm flipV="1">
              <a:off x="4981" y="2689"/>
              <a:ext cx="0" cy="11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Line 112"/>
            <p:cNvSpPr>
              <a:spLocks noChangeShapeType="1"/>
            </p:cNvSpPr>
            <p:nvPr/>
          </p:nvSpPr>
          <p:spPr bwMode="auto">
            <a:xfrm flipV="1">
              <a:off x="3903" y="2689"/>
              <a:ext cx="0" cy="11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13"/>
            <p:cNvSpPr>
              <a:spLocks/>
            </p:cNvSpPr>
            <p:nvPr/>
          </p:nvSpPr>
          <p:spPr bwMode="auto">
            <a:xfrm>
              <a:off x="4534" y="3650"/>
              <a:ext cx="451" cy="216"/>
            </a:xfrm>
            <a:custGeom>
              <a:avLst/>
              <a:gdLst>
                <a:gd name="T0" fmla="*/ 444 w 451"/>
                <a:gd name="T1" fmla="*/ 213 h 216"/>
                <a:gd name="T2" fmla="*/ 433 w 451"/>
                <a:gd name="T3" fmla="*/ 213 h 216"/>
                <a:gd name="T4" fmla="*/ 422 w 451"/>
                <a:gd name="T5" fmla="*/ 213 h 216"/>
                <a:gd name="T6" fmla="*/ 411 w 451"/>
                <a:gd name="T7" fmla="*/ 213 h 216"/>
                <a:gd name="T8" fmla="*/ 401 w 451"/>
                <a:gd name="T9" fmla="*/ 209 h 216"/>
                <a:gd name="T10" fmla="*/ 390 w 451"/>
                <a:gd name="T11" fmla="*/ 209 h 216"/>
                <a:gd name="T12" fmla="*/ 379 w 451"/>
                <a:gd name="T13" fmla="*/ 209 h 216"/>
                <a:gd name="T14" fmla="*/ 368 w 451"/>
                <a:gd name="T15" fmla="*/ 206 h 216"/>
                <a:gd name="T16" fmla="*/ 357 w 451"/>
                <a:gd name="T17" fmla="*/ 206 h 216"/>
                <a:gd name="T18" fmla="*/ 346 w 451"/>
                <a:gd name="T19" fmla="*/ 203 h 216"/>
                <a:gd name="T20" fmla="*/ 336 w 451"/>
                <a:gd name="T21" fmla="*/ 203 h 216"/>
                <a:gd name="T22" fmla="*/ 325 w 451"/>
                <a:gd name="T23" fmla="*/ 199 h 216"/>
                <a:gd name="T24" fmla="*/ 314 w 451"/>
                <a:gd name="T25" fmla="*/ 199 h 216"/>
                <a:gd name="T26" fmla="*/ 303 w 451"/>
                <a:gd name="T27" fmla="*/ 196 h 216"/>
                <a:gd name="T28" fmla="*/ 292 w 451"/>
                <a:gd name="T29" fmla="*/ 196 h 216"/>
                <a:gd name="T30" fmla="*/ 282 w 451"/>
                <a:gd name="T31" fmla="*/ 192 h 216"/>
                <a:gd name="T32" fmla="*/ 271 w 451"/>
                <a:gd name="T33" fmla="*/ 189 h 216"/>
                <a:gd name="T34" fmla="*/ 260 w 451"/>
                <a:gd name="T35" fmla="*/ 185 h 216"/>
                <a:gd name="T36" fmla="*/ 249 w 451"/>
                <a:gd name="T37" fmla="*/ 182 h 216"/>
                <a:gd name="T38" fmla="*/ 238 w 451"/>
                <a:gd name="T39" fmla="*/ 179 h 216"/>
                <a:gd name="T40" fmla="*/ 227 w 451"/>
                <a:gd name="T41" fmla="*/ 175 h 216"/>
                <a:gd name="T42" fmla="*/ 217 w 451"/>
                <a:gd name="T43" fmla="*/ 172 h 216"/>
                <a:gd name="T44" fmla="*/ 206 w 451"/>
                <a:gd name="T45" fmla="*/ 168 h 216"/>
                <a:gd name="T46" fmla="*/ 195 w 451"/>
                <a:gd name="T47" fmla="*/ 161 h 216"/>
                <a:gd name="T48" fmla="*/ 184 w 451"/>
                <a:gd name="T49" fmla="*/ 158 h 216"/>
                <a:gd name="T50" fmla="*/ 173 w 451"/>
                <a:gd name="T51" fmla="*/ 155 h 216"/>
                <a:gd name="T52" fmla="*/ 163 w 451"/>
                <a:gd name="T53" fmla="*/ 148 h 216"/>
                <a:gd name="T54" fmla="*/ 152 w 451"/>
                <a:gd name="T55" fmla="*/ 141 h 216"/>
                <a:gd name="T56" fmla="*/ 141 w 451"/>
                <a:gd name="T57" fmla="*/ 137 h 216"/>
                <a:gd name="T58" fmla="*/ 130 w 451"/>
                <a:gd name="T59" fmla="*/ 131 h 216"/>
                <a:gd name="T60" fmla="*/ 119 w 451"/>
                <a:gd name="T61" fmla="*/ 120 h 216"/>
                <a:gd name="T62" fmla="*/ 108 w 451"/>
                <a:gd name="T63" fmla="*/ 113 h 216"/>
                <a:gd name="T64" fmla="*/ 98 w 451"/>
                <a:gd name="T65" fmla="*/ 106 h 216"/>
                <a:gd name="T66" fmla="*/ 87 w 451"/>
                <a:gd name="T67" fmla="*/ 96 h 216"/>
                <a:gd name="T68" fmla="*/ 76 w 451"/>
                <a:gd name="T69" fmla="*/ 82 h 216"/>
                <a:gd name="T70" fmla="*/ 65 w 451"/>
                <a:gd name="T71" fmla="*/ 79 h 216"/>
                <a:gd name="T72" fmla="*/ 54 w 451"/>
                <a:gd name="T73" fmla="*/ 69 h 216"/>
                <a:gd name="T74" fmla="*/ 44 w 451"/>
                <a:gd name="T75" fmla="*/ 52 h 216"/>
                <a:gd name="T76" fmla="*/ 33 w 451"/>
                <a:gd name="T77" fmla="*/ 41 h 216"/>
                <a:gd name="T78" fmla="*/ 22 w 451"/>
                <a:gd name="T79" fmla="*/ 34 h 216"/>
                <a:gd name="T80" fmla="*/ 11 w 451"/>
                <a:gd name="T81" fmla="*/ 21 h 216"/>
                <a:gd name="T82" fmla="*/ 8 w 451"/>
                <a:gd name="T83" fmla="*/ 1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1" h="216">
                  <a:moveTo>
                    <a:pt x="451" y="216"/>
                  </a:moveTo>
                  <a:lnTo>
                    <a:pt x="447" y="216"/>
                  </a:lnTo>
                  <a:lnTo>
                    <a:pt x="444" y="213"/>
                  </a:lnTo>
                  <a:lnTo>
                    <a:pt x="440" y="213"/>
                  </a:lnTo>
                  <a:lnTo>
                    <a:pt x="437" y="213"/>
                  </a:lnTo>
                  <a:lnTo>
                    <a:pt x="433" y="213"/>
                  </a:lnTo>
                  <a:lnTo>
                    <a:pt x="429" y="213"/>
                  </a:lnTo>
                  <a:lnTo>
                    <a:pt x="426" y="213"/>
                  </a:lnTo>
                  <a:lnTo>
                    <a:pt x="422" y="213"/>
                  </a:lnTo>
                  <a:lnTo>
                    <a:pt x="419" y="213"/>
                  </a:lnTo>
                  <a:lnTo>
                    <a:pt x="415" y="213"/>
                  </a:lnTo>
                  <a:lnTo>
                    <a:pt x="411" y="213"/>
                  </a:lnTo>
                  <a:lnTo>
                    <a:pt x="408" y="213"/>
                  </a:lnTo>
                  <a:lnTo>
                    <a:pt x="404" y="209"/>
                  </a:lnTo>
                  <a:lnTo>
                    <a:pt x="401" y="209"/>
                  </a:lnTo>
                  <a:lnTo>
                    <a:pt x="397" y="209"/>
                  </a:lnTo>
                  <a:lnTo>
                    <a:pt x="393" y="209"/>
                  </a:lnTo>
                  <a:lnTo>
                    <a:pt x="390" y="209"/>
                  </a:lnTo>
                  <a:lnTo>
                    <a:pt x="386" y="209"/>
                  </a:lnTo>
                  <a:lnTo>
                    <a:pt x="383" y="209"/>
                  </a:lnTo>
                  <a:lnTo>
                    <a:pt x="379" y="209"/>
                  </a:lnTo>
                  <a:lnTo>
                    <a:pt x="375" y="209"/>
                  </a:lnTo>
                  <a:lnTo>
                    <a:pt x="372" y="206"/>
                  </a:lnTo>
                  <a:lnTo>
                    <a:pt x="368" y="206"/>
                  </a:lnTo>
                  <a:lnTo>
                    <a:pt x="364" y="206"/>
                  </a:lnTo>
                  <a:lnTo>
                    <a:pt x="361" y="206"/>
                  </a:lnTo>
                  <a:lnTo>
                    <a:pt x="357" y="206"/>
                  </a:lnTo>
                  <a:lnTo>
                    <a:pt x="354" y="206"/>
                  </a:lnTo>
                  <a:lnTo>
                    <a:pt x="350" y="206"/>
                  </a:lnTo>
                  <a:lnTo>
                    <a:pt x="346" y="203"/>
                  </a:lnTo>
                  <a:lnTo>
                    <a:pt x="343" y="203"/>
                  </a:lnTo>
                  <a:lnTo>
                    <a:pt x="339" y="203"/>
                  </a:lnTo>
                  <a:lnTo>
                    <a:pt x="336" y="203"/>
                  </a:lnTo>
                  <a:lnTo>
                    <a:pt x="332" y="203"/>
                  </a:lnTo>
                  <a:lnTo>
                    <a:pt x="328" y="203"/>
                  </a:lnTo>
                  <a:lnTo>
                    <a:pt x="325" y="199"/>
                  </a:lnTo>
                  <a:lnTo>
                    <a:pt x="321" y="199"/>
                  </a:lnTo>
                  <a:lnTo>
                    <a:pt x="318" y="199"/>
                  </a:lnTo>
                  <a:lnTo>
                    <a:pt x="314" y="199"/>
                  </a:lnTo>
                  <a:lnTo>
                    <a:pt x="310" y="199"/>
                  </a:lnTo>
                  <a:lnTo>
                    <a:pt x="307" y="196"/>
                  </a:lnTo>
                  <a:lnTo>
                    <a:pt x="303" y="196"/>
                  </a:lnTo>
                  <a:lnTo>
                    <a:pt x="300" y="196"/>
                  </a:lnTo>
                  <a:lnTo>
                    <a:pt x="296" y="196"/>
                  </a:lnTo>
                  <a:lnTo>
                    <a:pt x="292" y="196"/>
                  </a:lnTo>
                  <a:lnTo>
                    <a:pt x="289" y="192"/>
                  </a:lnTo>
                  <a:lnTo>
                    <a:pt x="285" y="192"/>
                  </a:lnTo>
                  <a:lnTo>
                    <a:pt x="282" y="192"/>
                  </a:lnTo>
                  <a:lnTo>
                    <a:pt x="278" y="189"/>
                  </a:lnTo>
                  <a:lnTo>
                    <a:pt x="274" y="189"/>
                  </a:lnTo>
                  <a:lnTo>
                    <a:pt x="271" y="189"/>
                  </a:lnTo>
                  <a:lnTo>
                    <a:pt x="267" y="189"/>
                  </a:lnTo>
                  <a:lnTo>
                    <a:pt x="264" y="189"/>
                  </a:lnTo>
                  <a:lnTo>
                    <a:pt x="260" y="185"/>
                  </a:lnTo>
                  <a:lnTo>
                    <a:pt x="256" y="185"/>
                  </a:lnTo>
                  <a:lnTo>
                    <a:pt x="253" y="185"/>
                  </a:lnTo>
                  <a:lnTo>
                    <a:pt x="249" y="182"/>
                  </a:lnTo>
                  <a:lnTo>
                    <a:pt x="246" y="182"/>
                  </a:lnTo>
                  <a:lnTo>
                    <a:pt x="242" y="179"/>
                  </a:lnTo>
                  <a:lnTo>
                    <a:pt x="238" y="179"/>
                  </a:lnTo>
                  <a:lnTo>
                    <a:pt x="235" y="179"/>
                  </a:lnTo>
                  <a:lnTo>
                    <a:pt x="231" y="175"/>
                  </a:lnTo>
                  <a:lnTo>
                    <a:pt x="227" y="175"/>
                  </a:lnTo>
                  <a:lnTo>
                    <a:pt x="224" y="175"/>
                  </a:lnTo>
                  <a:lnTo>
                    <a:pt x="220" y="175"/>
                  </a:lnTo>
                  <a:lnTo>
                    <a:pt x="217" y="172"/>
                  </a:lnTo>
                  <a:lnTo>
                    <a:pt x="213" y="172"/>
                  </a:lnTo>
                  <a:lnTo>
                    <a:pt x="209" y="168"/>
                  </a:lnTo>
                  <a:lnTo>
                    <a:pt x="206" y="168"/>
                  </a:lnTo>
                  <a:lnTo>
                    <a:pt x="202" y="165"/>
                  </a:lnTo>
                  <a:lnTo>
                    <a:pt x="199" y="165"/>
                  </a:lnTo>
                  <a:lnTo>
                    <a:pt x="195" y="161"/>
                  </a:lnTo>
                  <a:lnTo>
                    <a:pt x="191" y="161"/>
                  </a:lnTo>
                  <a:lnTo>
                    <a:pt x="188" y="161"/>
                  </a:lnTo>
                  <a:lnTo>
                    <a:pt x="184" y="158"/>
                  </a:lnTo>
                  <a:lnTo>
                    <a:pt x="181" y="158"/>
                  </a:lnTo>
                  <a:lnTo>
                    <a:pt x="177" y="158"/>
                  </a:lnTo>
                  <a:lnTo>
                    <a:pt x="173" y="155"/>
                  </a:lnTo>
                  <a:lnTo>
                    <a:pt x="170" y="151"/>
                  </a:lnTo>
                  <a:lnTo>
                    <a:pt x="166" y="151"/>
                  </a:lnTo>
                  <a:lnTo>
                    <a:pt x="163" y="148"/>
                  </a:lnTo>
                  <a:lnTo>
                    <a:pt x="159" y="144"/>
                  </a:lnTo>
                  <a:lnTo>
                    <a:pt x="155" y="141"/>
                  </a:lnTo>
                  <a:lnTo>
                    <a:pt x="152" y="141"/>
                  </a:lnTo>
                  <a:lnTo>
                    <a:pt x="148" y="137"/>
                  </a:lnTo>
                  <a:lnTo>
                    <a:pt x="145" y="137"/>
                  </a:lnTo>
                  <a:lnTo>
                    <a:pt x="141" y="137"/>
                  </a:lnTo>
                  <a:lnTo>
                    <a:pt x="137" y="134"/>
                  </a:lnTo>
                  <a:lnTo>
                    <a:pt x="134" y="134"/>
                  </a:lnTo>
                  <a:lnTo>
                    <a:pt x="130" y="131"/>
                  </a:lnTo>
                  <a:lnTo>
                    <a:pt x="127" y="127"/>
                  </a:lnTo>
                  <a:lnTo>
                    <a:pt x="123" y="124"/>
                  </a:lnTo>
                  <a:lnTo>
                    <a:pt x="119" y="120"/>
                  </a:lnTo>
                  <a:lnTo>
                    <a:pt x="116" y="117"/>
                  </a:lnTo>
                  <a:lnTo>
                    <a:pt x="112" y="113"/>
                  </a:lnTo>
                  <a:lnTo>
                    <a:pt x="108" y="113"/>
                  </a:lnTo>
                  <a:lnTo>
                    <a:pt x="105" y="110"/>
                  </a:lnTo>
                  <a:lnTo>
                    <a:pt x="101" y="110"/>
                  </a:lnTo>
                  <a:lnTo>
                    <a:pt x="98" y="106"/>
                  </a:lnTo>
                  <a:lnTo>
                    <a:pt x="94" y="103"/>
                  </a:lnTo>
                  <a:lnTo>
                    <a:pt x="90" y="100"/>
                  </a:lnTo>
                  <a:lnTo>
                    <a:pt x="87" y="96"/>
                  </a:lnTo>
                  <a:lnTo>
                    <a:pt x="83" y="93"/>
                  </a:lnTo>
                  <a:lnTo>
                    <a:pt x="76" y="86"/>
                  </a:lnTo>
                  <a:lnTo>
                    <a:pt x="76" y="82"/>
                  </a:lnTo>
                  <a:lnTo>
                    <a:pt x="72" y="82"/>
                  </a:lnTo>
                  <a:lnTo>
                    <a:pt x="69" y="79"/>
                  </a:lnTo>
                  <a:lnTo>
                    <a:pt x="65" y="79"/>
                  </a:lnTo>
                  <a:lnTo>
                    <a:pt x="62" y="76"/>
                  </a:lnTo>
                  <a:lnTo>
                    <a:pt x="58" y="72"/>
                  </a:lnTo>
                  <a:lnTo>
                    <a:pt x="54" y="69"/>
                  </a:lnTo>
                  <a:lnTo>
                    <a:pt x="51" y="65"/>
                  </a:lnTo>
                  <a:lnTo>
                    <a:pt x="44" y="58"/>
                  </a:lnTo>
                  <a:lnTo>
                    <a:pt x="44" y="52"/>
                  </a:lnTo>
                  <a:lnTo>
                    <a:pt x="40" y="48"/>
                  </a:lnTo>
                  <a:lnTo>
                    <a:pt x="36" y="45"/>
                  </a:lnTo>
                  <a:lnTo>
                    <a:pt x="33" y="41"/>
                  </a:lnTo>
                  <a:lnTo>
                    <a:pt x="29" y="38"/>
                  </a:lnTo>
                  <a:lnTo>
                    <a:pt x="26" y="38"/>
                  </a:lnTo>
                  <a:lnTo>
                    <a:pt x="22" y="34"/>
                  </a:lnTo>
                  <a:lnTo>
                    <a:pt x="15" y="28"/>
                  </a:lnTo>
                  <a:lnTo>
                    <a:pt x="15" y="24"/>
                  </a:lnTo>
                  <a:lnTo>
                    <a:pt x="11" y="21"/>
                  </a:lnTo>
                  <a:lnTo>
                    <a:pt x="11" y="17"/>
                  </a:lnTo>
                  <a:lnTo>
                    <a:pt x="8" y="14"/>
                  </a:lnTo>
                  <a:lnTo>
                    <a:pt x="8" y="1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7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14"/>
            <p:cNvSpPr>
              <a:spLocks/>
            </p:cNvSpPr>
            <p:nvPr/>
          </p:nvSpPr>
          <p:spPr bwMode="auto">
            <a:xfrm>
              <a:off x="4221" y="2974"/>
              <a:ext cx="313" cy="676"/>
            </a:xfrm>
            <a:custGeom>
              <a:avLst/>
              <a:gdLst>
                <a:gd name="T0" fmla="*/ 310 w 313"/>
                <a:gd name="T1" fmla="*/ 669 h 676"/>
                <a:gd name="T2" fmla="*/ 299 w 313"/>
                <a:gd name="T3" fmla="*/ 662 h 676"/>
                <a:gd name="T4" fmla="*/ 284 w 313"/>
                <a:gd name="T5" fmla="*/ 642 h 676"/>
                <a:gd name="T6" fmla="*/ 277 w 313"/>
                <a:gd name="T7" fmla="*/ 618 h 676"/>
                <a:gd name="T8" fmla="*/ 266 w 313"/>
                <a:gd name="T9" fmla="*/ 607 h 676"/>
                <a:gd name="T10" fmla="*/ 256 w 313"/>
                <a:gd name="T11" fmla="*/ 590 h 676"/>
                <a:gd name="T12" fmla="*/ 248 w 313"/>
                <a:gd name="T13" fmla="*/ 577 h 676"/>
                <a:gd name="T14" fmla="*/ 245 w 313"/>
                <a:gd name="T15" fmla="*/ 563 h 676"/>
                <a:gd name="T16" fmla="*/ 234 w 313"/>
                <a:gd name="T17" fmla="*/ 549 h 676"/>
                <a:gd name="T18" fmla="*/ 223 w 313"/>
                <a:gd name="T19" fmla="*/ 535 h 676"/>
                <a:gd name="T20" fmla="*/ 220 w 313"/>
                <a:gd name="T21" fmla="*/ 522 h 676"/>
                <a:gd name="T22" fmla="*/ 212 w 313"/>
                <a:gd name="T23" fmla="*/ 508 h 676"/>
                <a:gd name="T24" fmla="*/ 209 w 313"/>
                <a:gd name="T25" fmla="*/ 491 h 676"/>
                <a:gd name="T26" fmla="*/ 194 w 313"/>
                <a:gd name="T27" fmla="*/ 474 h 676"/>
                <a:gd name="T28" fmla="*/ 187 w 313"/>
                <a:gd name="T29" fmla="*/ 457 h 676"/>
                <a:gd name="T30" fmla="*/ 180 w 313"/>
                <a:gd name="T31" fmla="*/ 439 h 676"/>
                <a:gd name="T32" fmla="*/ 176 w 313"/>
                <a:gd name="T33" fmla="*/ 419 h 676"/>
                <a:gd name="T34" fmla="*/ 169 w 313"/>
                <a:gd name="T35" fmla="*/ 408 h 676"/>
                <a:gd name="T36" fmla="*/ 162 w 313"/>
                <a:gd name="T37" fmla="*/ 395 h 676"/>
                <a:gd name="T38" fmla="*/ 155 w 313"/>
                <a:gd name="T39" fmla="*/ 384 h 676"/>
                <a:gd name="T40" fmla="*/ 147 w 313"/>
                <a:gd name="T41" fmla="*/ 371 h 676"/>
                <a:gd name="T42" fmla="*/ 144 w 313"/>
                <a:gd name="T43" fmla="*/ 343 h 676"/>
                <a:gd name="T44" fmla="*/ 137 w 313"/>
                <a:gd name="T45" fmla="*/ 330 h 676"/>
                <a:gd name="T46" fmla="*/ 129 w 313"/>
                <a:gd name="T47" fmla="*/ 312 h 676"/>
                <a:gd name="T48" fmla="*/ 119 w 313"/>
                <a:gd name="T49" fmla="*/ 292 h 676"/>
                <a:gd name="T50" fmla="*/ 111 w 313"/>
                <a:gd name="T51" fmla="*/ 278 h 676"/>
                <a:gd name="T52" fmla="*/ 108 w 313"/>
                <a:gd name="T53" fmla="*/ 251 h 676"/>
                <a:gd name="T54" fmla="*/ 101 w 313"/>
                <a:gd name="T55" fmla="*/ 237 h 676"/>
                <a:gd name="T56" fmla="*/ 93 w 313"/>
                <a:gd name="T57" fmla="*/ 227 h 676"/>
                <a:gd name="T58" fmla="*/ 83 w 313"/>
                <a:gd name="T59" fmla="*/ 209 h 676"/>
                <a:gd name="T60" fmla="*/ 79 w 313"/>
                <a:gd name="T61" fmla="*/ 182 h 676"/>
                <a:gd name="T62" fmla="*/ 72 w 313"/>
                <a:gd name="T63" fmla="*/ 165 h 676"/>
                <a:gd name="T64" fmla="*/ 68 w 313"/>
                <a:gd name="T65" fmla="*/ 151 h 676"/>
                <a:gd name="T66" fmla="*/ 61 w 313"/>
                <a:gd name="T67" fmla="*/ 144 h 676"/>
                <a:gd name="T68" fmla="*/ 54 w 313"/>
                <a:gd name="T69" fmla="*/ 131 h 676"/>
                <a:gd name="T70" fmla="*/ 47 w 313"/>
                <a:gd name="T71" fmla="*/ 113 h 676"/>
                <a:gd name="T72" fmla="*/ 43 w 313"/>
                <a:gd name="T73" fmla="*/ 89 h 676"/>
                <a:gd name="T74" fmla="*/ 36 w 313"/>
                <a:gd name="T75" fmla="*/ 72 h 676"/>
                <a:gd name="T76" fmla="*/ 25 w 313"/>
                <a:gd name="T77" fmla="*/ 62 h 676"/>
                <a:gd name="T78" fmla="*/ 18 w 313"/>
                <a:gd name="T79" fmla="*/ 52 h 676"/>
                <a:gd name="T80" fmla="*/ 14 w 313"/>
                <a:gd name="T81" fmla="*/ 31 h 676"/>
                <a:gd name="T82" fmla="*/ 7 w 313"/>
                <a:gd name="T83" fmla="*/ 14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3" h="676">
                  <a:moveTo>
                    <a:pt x="313" y="676"/>
                  </a:moveTo>
                  <a:lnTo>
                    <a:pt x="306" y="669"/>
                  </a:lnTo>
                  <a:lnTo>
                    <a:pt x="310" y="669"/>
                  </a:lnTo>
                  <a:lnTo>
                    <a:pt x="306" y="669"/>
                  </a:lnTo>
                  <a:lnTo>
                    <a:pt x="303" y="666"/>
                  </a:lnTo>
                  <a:lnTo>
                    <a:pt x="299" y="662"/>
                  </a:lnTo>
                  <a:lnTo>
                    <a:pt x="292" y="656"/>
                  </a:lnTo>
                  <a:lnTo>
                    <a:pt x="292" y="649"/>
                  </a:lnTo>
                  <a:lnTo>
                    <a:pt x="284" y="642"/>
                  </a:lnTo>
                  <a:lnTo>
                    <a:pt x="284" y="632"/>
                  </a:lnTo>
                  <a:lnTo>
                    <a:pt x="277" y="625"/>
                  </a:lnTo>
                  <a:lnTo>
                    <a:pt x="277" y="618"/>
                  </a:lnTo>
                  <a:lnTo>
                    <a:pt x="274" y="614"/>
                  </a:lnTo>
                  <a:lnTo>
                    <a:pt x="270" y="611"/>
                  </a:lnTo>
                  <a:lnTo>
                    <a:pt x="266" y="607"/>
                  </a:lnTo>
                  <a:lnTo>
                    <a:pt x="263" y="604"/>
                  </a:lnTo>
                  <a:lnTo>
                    <a:pt x="256" y="597"/>
                  </a:lnTo>
                  <a:lnTo>
                    <a:pt x="256" y="590"/>
                  </a:lnTo>
                  <a:lnTo>
                    <a:pt x="252" y="587"/>
                  </a:lnTo>
                  <a:lnTo>
                    <a:pt x="252" y="580"/>
                  </a:lnTo>
                  <a:lnTo>
                    <a:pt x="248" y="577"/>
                  </a:lnTo>
                  <a:lnTo>
                    <a:pt x="248" y="570"/>
                  </a:lnTo>
                  <a:lnTo>
                    <a:pt x="245" y="566"/>
                  </a:lnTo>
                  <a:lnTo>
                    <a:pt x="245" y="563"/>
                  </a:lnTo>
                  <a:lnTo>
                    <a:pt x="238" y="556"/>
                  </a:lnTo>
                  <a:lnTo>
                    <a:pt x="238" y="553"/>
                  </a:lnTo>
                  <a:lnTo>
                    <a:pt x="234" y="549"/>
                  </a:lnTo>
                  <a:lnTo>
                    <a:pt x="227" y="542"/>
                  </a:lnTo>
                  <a:lnTo>
                    <a:pt x="227" y="539"/>
                  </a:lnTo>
                  <a:lnTo>
                    <a:pt x="223" y="535"/>
                  </a:lnTo>
                  <a:lnTo>
                    <a:pt x="223" y="532"/>
                  </a:lnTo>
                  <a:lnTo>
                    <a:pt x="220" y="529"/>
                  </a:lnTo>
                  <a:lnTo>
                    <a:pt x="220" y="522"/>
                  </a:lnTo>
                  <a:lnTo>
                    <a:pt x="216" y="518"/>
                  </a:lnTo>
                  <a:lnTo>
                    <a:pt x="216" y="511"/>
                  </a:lnTo>
                  <a:lnTo>
                    <a:pt x="212" y="508"/>
                  </a:lnTo>
                  <a:lnTo>
                    <a:pt x="212" y="501"/>
                  </a:lnTo>
                  <a:lnTo>
                    <a:pt x="209" y="498"/>
                  </a:lnTo>
                  <a:lnTo>
                    <a:pt x="209" y="491"/>
                  </a:lnTo>
                  <a:lnTo>
                    <a:pt x="202" y="484"/>
                  </a:lnTo>
                  <a:lnTo>
                    <a:pt x="202" y="481"/>
                  </a:lnTo>
                  <a:lnTo>
                    <a:pt x="194" y="474"/>
                  </a:lnTo>
                  <a:lnTo>
                    <a:pt x="194" y="470"/>
                  </a:lnTo>
                  <a:lnTo>
                    <a:pt x="187" y="463"/>
                  </a:lnTo>
                  <a:lnTo>
                    <a:pt x="187" y="457"/>
                  </a:lnTo>
                  <a:lnTo>
                    <a:pt x="184" y="453"/>
                  </a:lnTo>
                  <a:lnTo>
                    <a:pt x="184" y="443"/>
                  </a:lnTo>
                  <a:lnTo>
                    <a:pt x="180" y="439"/>
                  </a:lnTo>
                  <a:lnTo>
                    <a:pt x="180" y="432"/>
                  </a:lnTo>
                  <a:lnTo>
                    <a:pt x="176" y="429"/>
                  </a:lnTo>
                  <a:lnTo>
                    <a:pt x="176" y="419"/>
                  </a:lnTo>
                  <a:lnTo>
                    <a:pt x="173" y="415"/>
                  </a:lnTo>
                  <a:lnTo>
                    <a:pt x="173" y="412"/>
                  </a:lnTo>
                  <a:lnTo>
                    <a:pt x="169" y="408"/>
                  </a:lnTo>
                  <a:lnTo>
                    <a:pt x="169" y="402"/>
                  </a:lnTo>
                  <a:lnTo>
                    <a:pt x="166" y="398"/>
                  </a:lnTo>
                  <a:lnTo>
                    <a:pt x="162" y="395"/>
                  </a:lnTo>
                  <a:lnTo>
                    <a:pt x="158" y="391"/>
                  </a:lnTo>
                  <a:lnTo>
                    <a:pt x="155" y="388"/>
                  </a:lnTo>
                  <a:lnTo>
                    <a:pt x="155" y="384"/>
                  </a:lnTo>
                  <a:lnTo>
                    <a:pt x="151" y="381"/>
                  </a:lnTo>
                  <a:lnTo>
                    <a:pt x="151" y="374"/>
                  </a:lnTo>
                  <a:lnTo>
                    <a:pt x="147" y="371"/>
                  </a:lnTo>
                  <a:lnTo>
                    <a:pt x="147" y="357"/>
                  </a:lnTo>
                  <a:lnTo>
                    <a:pt x="144" y="354"/>
                  </a:lnTo>
                  <a:lnTo>
                    <a:pt x="144" y="343"/>
                  </a:lnTo>
                  <a:lnTo>
                    <a:pt x="140" y="340"/>
                  </a:lnTo>
                  <a:lnTo>
                    <a:pt x="140" y="333"/>
                  </a:lnTo>
                  <a:lnTo>
                    <a:pt x="137" y="330"/>
                  </a:lnTo>
                  <a:lnTo>
                    <a:pt x="137" y="323"/>
                  </a:lnTo>
                  <a:lnTo>
                    <a:pt x="129" y="316"/>
                  </a:lnTo>
                  <a:lnTo>
                    <a:pt x="129" y="312"/>
                  </a:lnTo>
                  <a:lnTo>
                    <a:pt x="126" y="309"/>
                  </a:lnTo>
                  <a:lnTo>
                    <a:pt x="119" y="302"/>
                  </a:lnTo>
                  <a:lnTo>
                    <a:pt x="119" y="292"/>
                  </a:lnTo>
                  <a:lnTo>
                    <a:pt x="115" y="288"/>
                  </a:lnTo>
                  <a:lnTo>
                    <a:pt x="115" y="282"/>
                  </a:lnTo>
                  <a:lnTo>
                    <a:pt x="111" y="278"/>
                  </a:lnTo>
                  <a:lnTo>
                    <a:pt x="111" y="264"/>
                  </a:lnTo>
                  <a:lnTo>
                    <a:pt x="108" y="261"/>
                  </a:lnTo>
                  <a:lnTo>
                    <a:pt x="108" y="251"/>
                  </a:lnTo>
                  <a:lnTo>
                    <a:pt x="104" y="247"/>
                  </a:lnTo>
                  <a:lnTo>
                    <a:pt x="104" y="240"/>
                  </a:lnTo>
                  <a:lnTo>
                    <a:pt x="101" y="237"/>
                  </a:lnTo>
                  <a:lnTo>
                    <a:pt x="101" y="233"/>
                  </a:lnTo>
                  <a:lnTo>
                    <a:pt x="97" y="230"/>
                  </a:lnTo>
                  <a:lnTo>
                    <a:pt x="93" y="227"/>
                  </a:lnTo>
                  <a:lnTo>
                    <a:pt x="86" y="220"/>
                  </a:lnTo>
                  <a:lnTo>
                    <a:pt x="86" y="213"/>
                  </a:lnTo>
                  <a:lnTo>
                    <a:pt x="83" y="209"/>
                  </a:lnTo>
                  <a:lnTo>
                    <a:pt x="83" y="199"/>
                  </a:lnTo>
                  <a:lnTo>
                    <a:pt x="79" y="196"/>
                  </a:lnTo>
                  <a:lnTo>
                    <a:pt x="79" y="182"/>
                  </a:lnTo>
                  <a:lnTo>
                    <a:pt x="75" y="179"/>
                  </a:lnTo>
                  <a:lnTo>
                    <a:pt x="75" y="168"/>
                  </a:lnTo>
                  <a:lnTo>
                    <a:pt x="72" y="165"/>
                  </a:lnTo>
                  <a:lnTo>
                    <a:pt x="72" y="158"/>
                  </a:lnTo>
                  <a:lnTo>
                    <a:pt x="68" y="155"/>
                  </a:lnTo>
                  <a:lnTo>
                    <a:pt x="68" y="151"/>
                  </a:lnTo>
                  <a:lnTo>
                    <a:pt x="61" y="144"/>
                  </a:lnTo>
                  <a:lnTo>
                    <a:pt x="65" y="144"/>
                  </a:lnTo>
                  <a:lnTo>
                    <a:pt x="61" y="144"/>
                  </a:lnTo>
                  <a:lnTo>
                    <a:pt x="57" y="141"/>
                  </a:lnTo>
                  <a:lnTo>
                    <a:pt x="54" y="137"/>
                  </a:lnTo>
                  <a:lnTo>
                    <a:pt x="54" y="131"/>
                  </a:lnTo>
                  <a:lnTo>
                    <a:pt x="50" y="127"/>
                  </a:lnTo>
                  <a:lnTo>
                    <a:pt x="50" y="117"/>
                  </a:lnTo>
                  <a:lnTo>
                    <a:pt x="47" y="113"/>
                  </a:lnTo>
                  <a:lnTo>
                    <a:pt x="47" y="103"/>
                  </a:lnTo>
                  <a:lnTo>
                    <a:pt x="43" y="100"/>
                  </a:lnTo>
                  <a:lnTo>
                    <a:pt x="43" y="89"/>
                  </a:lnTo>
                  <a:lnTo>
                    <a:pt x="39" y="86"/>
                  </a:lnTo>
                  <a:lnTo>
                    <a:pt x="39" y="76"/>
                  </a:lnTo>
                  <a:lnTo>
                    <a:pt x="36" y="72"/>
                  </a:lnTo>
                  <a:lnTo>
                    <a:pt x="32" y="69"/>
                  </a:lnTo>
                  <a:lnTo>
                    <a:pt x="28" y="65"/>
                  </a:lnTo>
                  <a:lnTo>
                    <a:pt x="25" y="62"/>
                  </a:lnTo>
                  <a:lnTo>
                    <a:pt x="21" y="58"/>
                  </a:lnTo>
                  <a:lnTo>
                    <a:pt x="21" y="55"/>
                  </a:lnTo>
                  <a:lnTo>
                    <a:pt x="18" y="52"/>
                  </a:lnTo>
                  <a:lnTo>
                    <a:pt x="18" y="45"/>
                  </a:lnTo>
                  <a:lnTo>
                    <a:pt x="14" y="41"/>
                  </a:lnTo>
                  <a:lnTo>
                    <a:pt x="14" y="31"/>
                  </a:lnTo>
                  <a:lnTo>
                    <a:pt x="10" y="28"/>
                  </a:lnTo>
                  <a:lnTo>
                    <a:pt x="10" y="17"/>
                  </a:lnTo>
                  <a:lnTo>
                    <a:pt x="7" y="14"/>
                  </a:lnTo>
                  <a:lnTo>
                    <a:pt x="7" y="7"/>
                  </a:lnTo>
                  <a:lnTo>
                    <a:pt x="0" y="0"/>
                  </a:lnTo>
                </a:path>
              </a:pathLst>
            </a:custGeom>
            <a:noFill/>
            <a:ln w="7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15"/>
            <p:cNvSpPr>
              <a:spLocks/>
            </p:cNvSpPr>
            <p:nvPr/>
          </p:nvSpPr>
          <p:spPr bwMode="auto">
            <a:xfrm>
              <a:off x="3929" y="2878"/>
              <a:ext cx="295" cy="638"/>
            </a:xfrm>
            <a:custGeom>
              <a:avLst/>
              <a:gdLst>
                <a:gd name="T0" fmla="*/ 292 w 295"/>
                <a:gd name="T1" fmla="*/ 96 h 638"/>
                <a:gd name="T2" fmla="*/ 277 w 295"/>
                <a:gd name="T3" fmla="*/ 86 h 638"/>
                <a:gd name="T4" fmla="*/ 274 w 295"/>
                <a:gd name="T5" fmla="*/ 62 h 638"/>
                <a:gd name="T6" fmla="*/ 263 w 295"/>
                <a:gd name="T7" fmla="*/ 45 h 638"/>
                <a:gd name="T8" fmla="*/ 259 w 295"/>
                <a:gd name="T9" fmla="*/ 45 h 638"/>
                <a:gd name="T10" fmla="*/ 248 w 295"/>
                <a:gd name="T11" fmla="*/ 41 h 638"/>
                <a:gd name="T12" fmla="*/ 245 w 295"/>
                <a:gd name="T13" fmla="*/ 27 h 638"/>
                <a:gd name="T14" fmla="*/ 234 w 295"/>
                <a:gd name="T15" fmla="*/ 10 h 638"/>
                <a:gd name="T16" fmla="*/ 230 w 295"/>
                <a:gd name="T17" fmla="*/ 14 h 638"/>
                <a:gd name="T18" fmla="*/ 220 w 295"/>
                <a:gd name="T19" fmla="*/ 17 h 638"/>
                <a:gd name="T20" fmla="*/ 209 w 295"/>
                <a:gd name="T21" fmla="*/ 0 h 638"/>
                <a:gd name="T22" fmla="*/ 198 w 295"/>
                <a:gd name="T23" fmla="*/ 7 h 638"/>
                <a:gd name="T24" fmla="*/ 191 w 295"/>
                <a:gd name="T25" fmla="*/ 21 h 638"/>
                <a:gd name="T26" fmla="*/ 180 w 295"/>
                <a:gd name="T27" fmla="*/ 14 h 638"/>
                <a:gd name="T28" fmla="*/ 169 w 295"/>
                <a:gd name="T29" fmla="*/ 27 h 638"/>
                <a:gd name="T30" fmla="*/ 158 w 295"/>
                <a:gd name="T31" fmla="*/ 48 h 638"/>
                <a:gd name="T32" fmla="*/ 151 w 295"/>
                <a:gd name="T33" fmla="*/ 52 h 638"/>
                <a:gd name="T34" fmla="*/ 140 w 295"/>
                <a:gd name="T35" fmla="*/ 72 h 638"/>
                <a:gd name="T36" fmla="*/ 137 w 295"/>
                <a:gd name="T37" fmla="*/ 93 h 638"/>
                <a:gd name="T38" fmla="*/ 126 w 295"/>
                <a:gd name="T39" fmla="*/ 113 h 638"/>
                <a:gd name="T40" fmla="*/ 119 w 295"/>
                <a:gd name="T41" fmla="*/ 134 h 638"/>
                <a:gd name="T42" fmla="*/ 111 w 295"/>
                <a:gd name="T43" fmla="*/ 148 h 638"/>
                <a:gd name="T44" fmla="*/ 108 w 295"/>
                <a:gd name="T45" fmla="*/ 175 h 638"/>
                <a:gd name="T46" fmla="*/ 101 w 295"/>
                <a:gd name="T47" fmla="*/ 196 h 638"/>
                <a:gd name="T48" fmla="*/ 97 w 295"/>
                <a:gd name="T49" fmla="*/ 213 h 638"/>
                <a:gd name="T50" fmla="*/ 90 w 295"/>
                <a:gd name="T51" fmla="*/ 227 h 638"/>
                <a:gd name="T52" fmla="*/ 86 w 295"/>
                <a:gd name="T53" fmla="*/ 251 h 638"/>
                <a:gd name="T54" fmla="*/ 79 w 295"/>
                <a:gd name="T55" fmla="*/ 275 h 638"/>
                <a:gd name="T56" fmla="*/ 75 w 295"/>
                <a:gd name="T57" fmla="*/ 305 h 638"/>
                <a:gd name="T58" fmla="*/ 68 w 295"/>
                <a:gd name="T59" fmla="*/ 323 h 638"/>
                <a:gd name="T60" fmla="*/ 65 w 295"/>
                <a:gd name="T61" fmla="*/ 350 h 638"/>
                <a:gd name="T62" fmla="*/ 57 w 295"/>
                <a:gd name="T63" fmla="*/ 371 h 638"/>
                <a:gd name="T64" fmla="*/ 54 w 295"/>
                <a:gd name="T65" fmla="*/ 402 h 638"/>
                <a:gd name="T66" fmla="*/ 46 w 295"/>
                <a:gd name="T67" fmla="*/ 429 h 638"/>
                <a:gd name="T68" fmla="*/ 43 w 295"/>
                <a:gd name="T69" fmla="*/ 456 h 638"/>
                <a:gd name="T70" fmla="*/ 36 w 295"/>
                <a:gd name="T71" fmla="*/ 477 h 638"/>
                <a:gd name="T72" fmla="*/ 32 w 295"/>
                <a:gd name="T73" fmla="*/ 504 h 638"/>
                <a:gd name="T74" fmla="*/ 25 w 295"/>
                <a:gd name="T75" fmla="*/ 532 h 638"/>
                <a:gd name="T76" fmla="*/ 21 w 295"/>
                <a:gd name="T77" fmla="*/ 563 h 638"/>
                <a:gd name="T78" fmla="*/ 14 w 295"/>
                <a:gd name="T79" fmla="*/ 580 h 638"/>
                <a:gd name="T80" fmla="*/ 10 w 295"/>
                <a:gd name="T81" fmla="*/ 607 h 638"/>
                <a:gd name="T82" fmla="*/ 3 w 295"/>
                <a:gd name="T83" fmla="*/ 621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5" h="638">
                  <a:moveTo>
                    <a:pt x="292" y="96"/>
                  </a:moveTo>
                  <a:lnTo>
                    <a:pt x="295" y="96"/>
                  </a:lnTo>
                  <a:lnTo>
                    <a:pt x="292" y="96"/>
                  </a:lnTo>
                  <a:lnTo>
                    <a:pt x="288" y="96"/>
                  </a:lnTo>
                  <a:lnTo>
                    <a:pt x="284" y="93"/>
                  </a:lnTo>
                  <a:lnTo>
                    <a:pt x="277" y="86"/>
                  </a:lnTo>
                  <a:lnTo>
                    <a:pt x="277" y="76"/>
                  </a:lnTo>
                  <a:lnTo>
                    <a:pt x="274" y="72"/>
                  </a:lnTo>
                  <a:lnTo>
                    <a:pt x="274" y="62"/>
                  </a:lnTo>
                  <a:lnTo>
                    <a:pt x="270" y="58"/>
                  </a:lnTo>
                  <a:lnTo>
                    <a:pt x="270" y="52"/>
                  </a:lnTo>
                  <a:lnTo>
                    <a:pt x="263" y="45"/>
                  </a:lnTo>
                  <a:lnTo>
                    <a:pt x="266" y="45"/>
                  </a:lnTo>
                  <a:lnTo>
                    <a:pt x="263" y="45"/>
                  </a:lnTo>
                  <a:lnTo>
                    <a:pt x="259" y="45"/>
                  </a:lnTo>
                  <a:lnTo>
                    <a:pt x="256" y="48"/>
                  </a:lnTo>
                  <a:lnTo>
                    <a:pt x="252" y="45"/>
                  </a:lnTo>
                  <a:lnTo>
                    <a:pt x="248" y="41"/>
                  </a:lnTo>
                  <a:lnTo>
                    <a:pt x="248" y="38"/>
                  </a:lnTo>
                  <a:lnTo>
                    <a:pt x="245" y="34"/>
                  </a:lnTo>
                  <a:lnTo>
                    <a:pt x="245" y="27"/>
                  </a:lnTo>
                  <a:lnTo>
                    <a:pt x="241" y="24"/>
                  </a:lnTo>
                  <a:lnTo>
                    <a:pt x="241" y="17"/>
                  </a:lnTo>
                  <a:lnTo>
                    <a:pt x="234" y="10"/>
                  </a:lnTo>
                  <a:lnTo>
                    <a:pt x="238" y="10"/>
                  </a:lnTo>
                  <a:lnTo>
                    <a:pt x="234" y="10"/>
                  </a:lnTo>
                  <a:lnTo>
                    <a:pt x="230" y="14"/>
                  </a:lnTo>
                  <a:lnTo>
                    <a:pt x="227" y="17"/>
                  </a:lnTo>
                  <a:lnTo>
                    <a:pt x="223" y="21"/>
                  </a:lnTo>
                  <a:lnTo>
                    <a:pt x="220" y="17"/>
                  </a:lnTo>
                  <a:lnTo>
                    <a:pt x="212" y="10"/>
                  </a:lnTo>
                  <a:lnTo>
                    <a:pt x="212" y="3"/>
                  </a:lnTo>
                  <a:lnTo>
                    <a:pt x="209" y="0"/>
                  </a:lnTo>
                  <a:lnTo>
                    <a:pt x="205" y="0"/>
                  </a:lnTo>
                  <a:lnTo>
                    <a:pt x="202" y="3"/>
                  </a:lnTo>
                  <a:lnTo>
                    <a:pt x="198" y="7"/>
                  </a:lnTo>
                  <a:lnTo>
                    <a:pt x="198" y="10"/>
                  </a:lnTo>
                  <a:lnTo>
                    <a:pt x="191" y="17"/>
                  </a:lnTo>
                  <a:lnTo>
                    <a:pt x="191" y="21"/>
                  </a:lnTo>
                  <a:lnTo>
                    <a:pt x="187" y="21"/>
                  </a:lnTo>
                  <a:lnTo>
                    <a:pt x="183" y="17"/>
                  </a:lnTo>
                  <a:lnTo>
                    <a:pt x="180" y="14"/>
                  </a:lnTo>
                  <a:lnTo>
                    <a:pt x="176" y="14"/>
                  </a:lnTo>
                  <a:lnTo>
                    <a:pt x="169" y="21"/>
                  </a:lnTo>
                  <a:lnTo>
                    <a:pt x="169" y="27"/>
                  </a:lnTo>
                  <a:lnTo>
                    <a:pt x="165" y="31"/>
                  </a:lnTo>
                  <a:lnTo>
                    <a:pt x="165" y="41"/>
                  </a:lnTo>
                  <a:lnTo>
                    <a:pt x="158" y="48"/>
                  </a:lnTo>
                  <a:lnTo>
                    <a:pt x="158" y="52"/>
                  </a:lnTo>
                  <a:lnTo>
                    <a:pt x="155" y="52"/>
                  </a:lnTo>
                  <a:lnTo>
                    <a:pt x="151" y="52"/>
                  </a:lnTo>
                  <a:lnTo>
                    <a:pt x="144" y="58"/>
                  </a:lnTo>
                  <a:lnTo>
                    <a:pt x="144" y="69"/>
                  </a:lnTo>
                  <a:lnTo>
                    <a:pt x="140" y="72"/>
                  </a:lnTo>
                  <a:lnTo>
                    <a:pt x="140" y="79"/>
                  </a:lnTo>
                  <a:lnTo>
                    <a:pt x="137" y="82"/>
                  </a:lnTo>
                  <a:lnTo>
                    <a:pt x="137" y="93"/>
                  </a:lnTo>
                  <a:lnTo>
                    <a:pt x="133" y="96"/>
                  </a:lnTo>
                  <a:lnTo>
                    <a:pt x="133" y="106"/>
                  </a:lnTo>
                  <a:lnTo>
                    <a:pt x="126" y="113"/>
                  </a:lnTo>
                  <a:lnTo>
                    <a:pt x="126" y="117"/>
                  </a:lnTo>
                  <a:lnTo>
                    <a:pt x="119" y="124"/>
                  </a:lnTo>
                  <a:lnTo>
                    <a:pt x="119" y="134"/>
                  </a:lnTo>
                  <a:lnTo>
                    <a:pt x="115" y="137"/>
                  </a:lnTo>
                  <a:lnTo>
                    <a:pt x="115" y="144"/>
                  </a:lnTo>
                  <a:lnTo>
                    <a:pt x="111" y="148"/>
                  </a:lnTo>
                  <a:lnTo>
                    <a:pt x="111" y="161"/>
                  </a:lnTo>
                  <a:lnTo>
                    <a:pt x="108" y="165"/>
                  </a:lnTo>
                  <a:lnTo>
                    <a:pt x="108" y="175"/>
                  </a:lnTo>
                  <a:lnTo>
                    <a:pt x="104" y="178"/>
                  </a:lnTo>
                  <a:lnTo>
                    <a:pt x="104" y="192"/>
                  </a:lnTo>
                  <a:lnTo>
                    <a:pt x="101" y="196"/>
                  </a:lnTo>
                  <a:lnTo>
                    <a:pt x="101" y="203"/>
                  </a:lnTo>
                  <a:lnTo>
                    <a:pt x="97" y="206"/>
                  </a:lnTo>
                  <a:lnTo>
                    <a:pt x="97" y="213"/>
                  </a:lnTo>
                  <a:lnTo>
                    <a:pt x="93" y="216"/>
                  </a:lnTo>
                  <a:lnTo>
                    <a:pt x="93" y="223"/>
                  </a:lnTo>
                  <a:lnTo>
                    <a:pt x="90" y="227"/>
                  </a:lnTo>
                  <a:lnTo>
                    <a:pt x="90" y="237"/>
                  </a:lnTo>
                  <a:lnTo>
                    <a:pt x="86" y="240"/>
                  </a:lnTo>
                  <a:lnTo>
                    <a:pt x="86" y="251"/>
                  </a:lnTo>
                  <a:lnTo>
                    <a:pt x="83" y="257"/>
                  </a:lnTo>
                  <a:lnTo>
                    <a:pt x="83" y="268"/>
                  </a:lnTo>
                  <a:lnTo>
                    <a:pt x="79" y="275"/>
                  </a:lnTo>
                  <a:lnTo>
                    <a:pt x="79" y="292"/>
                  </a:lnTo>
                  <a:lnTo>
                    <a:pt x="75" y="295"/>
                  </a:lnTo>
                  <a:lnTo>
                    <a:pt x="75" y="305"/>
                  </a:lnTo>
                  <a:lnTo>
                    <a:pt x="72" y="309"/>
                  </a:lnTo>
                  <a:lnTo>
                    <a:pt x="72" y="319"/>
                  </a:lnTo>
                  <a:lnTo>
                    <a:pt x="68" y="323"/>
                  </a:lnTo>
                  <a:lnTo>
                    <a:pt x="68" y="333"/>
                  </a:lnTo>
                  <a:lnTo>
                    <a:pt x="65" y="336"/>
                  </a:lnTo>
                  <a:lnTo>
                    <a:pt x="65" y="350"/>
                  </a:lnTo>
                  <a:lnTo>
                    <a:pt x="61" y="353"/>
                  </a:lnTo>
                  <a:lnTo>
                    <a:pt x="61" y="364"/>
                  </a:lnTo>
                  <a:lnTo>
                    <a:pt x="57" y="371"/>
                  </a:lnTo>
                  <a:lnTo>
                    <a:pt x="57" y="381"/>
                  </a:lnTo>
                  <a:lnTo>
                    <a:pt x="54" y="388"/>
                  </a:lnTo>
                  <a:lnTo>
                    <a:pt x="54" y="402"/>
                  </a:lnTo>
                  <a:lnTo>
                    <a:pt x="50" y="405"/>
                  </a:lnTo>
                  <a:lnTo>
                    <a:pt x="50" y="426"/>
                  </a:lnTo>
                  <a:lnTo>
                    <a:pt x="46" y="429"/>
                  </a:lnTo>
                  <a:lnTo>
                    <a:pt x="46" y="439"/>
                  </a:lnTo>
                  <a:lnTo>
                    <a:pt x="43" y="446"/>
                  </a:lnTo>
                  <a:lnTo>
                    <a:pt x="43" y="456"/>
                  </a:lnTo>
                  <a:lnTo>
                    <a:pt x="39" y="460"/>
                  </a:lnTo>
                  <a:lnTo>
                    <a:pt x="39" y="474"/>
                  </a:lnTo>
                  <a:lnTo>
                    <a:pt x="36" y="477"/>
                  </a:lnTo>
                  <a:lnTo>
                    <a:pt x="36" y="491"/>
                  </a:lnTo>
                  <a:lnTo>
                    <a:pt x="32" y="494"/>
                  </a:lnTo>
                  <a:lnTo>
                    <a:pt x="32" y="504"/>
                  </a:lnTo>
                  <a:lnTo>
                    <a:pt x="28" y="511"/>
                  </a:lnTo>
                  <a:lnTo>
                    <a:pt x="28" y="528"/>
                  </a:lnTo>
                  <a:lnTo>
                    <a:pt x="25" y="532"/>
                  </a:lnTo>
                  <a:lnTo>
                    <a:pt x="25" y="546"/>
                  </a:lnTo>
                  <a:lnTo>
                    <a:pt x="21" y="549"/>
                  </a:lnTo>
                  <a:lnTo>
                    <a:pt x="21" y="563"/>
                  </a:lnTo>
                  <a:lnTo>
                    <a:pt x="18" y="566"/>
                  </a:lnTo>
                  <a:lnTo>
                    <a:pt x="18" y="577"/>
                  </a:lnTo>
                  <a:lnTo>
                    <a:pt x="14" y="580"/>
                  </a:lnTo>
                  <a:lnTo>
                    <a:pt x="14" y="594"/>
                  </a:lnTo>
                  <a:lnTo>
                    <a:pt x="10" y="597"/>
                  </a:lnTo>
                  <a:lnTo>
                    <a:pt x="10" y="607"/>
                  </a:lnTo>
                  <a:lnTo>
                    <a:pt x="7" y="611"/>
                  </a:lnTo>
                  <a:lnTo>
                    <a:pt x="7" y="618"/>
                  </a:lnTo>
                  <a:lnTo>
                    <a:pt x="3" y="621"/>
                  </a:lnTo>
                  <a:lnTo>
                    <a:pt x="3" y="635"/>
                  </a:lnTo>
                  <a:lnTo>
                    <a:pt x="0" y="638"/>
                  </a:lnTo>
                </a:path>
              </a:pathLst>
            </a:custGeom>
            <a:noFill/>
            <a:ln w="7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16"/>
            <p:cNvSpPr>
              <a:spLocks/>
            </p:cNvSpPr>
            <p:nvPr/>
          </p:nvSpPr>
          <p:spPr bwMode="auto">
            <a:xfrm>
              <a:off x="3903" y="3516"/>
              <a:ext cx="26" cy="31"/>
            </a:xfrm>
            <a:custGeom>
              <a:avLst/>
              <a:gdLst>
                <a:gd name="T0" fmla="*/ 26 w 26"/>
                <a:gd name="T1" fmla="*/ 0 h 31"/>
                <a:gd name="T2" fmla="*/ 26 w 26"/>
                <a:gd name="T3" fmla="*/ 7 h 31"/>
                <a:gd name="T4" fmla="*/ 22 w 26"/>
                <a:gd name="T5" fmla="*/ 11 h 31"/>
                <a:gd name="T6" fmla="*/ 22 w 26"/>
                <a:gd name="T7" fmla="*/ 17 h 31"/>
                <a:gd name="T8" fmla="*/ 18 w 26"/>
                <a:gd name="T9" fmla="*/ 21 h 31"/>
                <a:gd name="T10" fmla="*/ 18 w 26"/>
                <a:gd name="T11" fmla="*/ 24 h 31"/>
                <a:gd name="T12" fmla="*/ 11 w 26"/>
                <a:gd name="T13" fmla="*/ 31 h 31"/>
                <a:gd name="T14" fmla="*/ 15 w 26"/>
                <a:gd name="T15" fmla="*/ 31 h 31"/>
                <a:gd name="T16" fmla="*/ 11 w 26"/>
                <a:gd name="T17" fmla="*/ 31 h 31"/>
                <a:gd name="T18" fmla="*/ 8 w 26"/>
                <a:gd name="T19" fmla="*/ 31 h 31"/>
                <a:gd name="T20" fmla="*/ 0 w 26"/>
                <a:gd name="T21" fmla="*/ 24 h 31"/>
                <a:gd name="T22" fmla="*/ 0 w 26"/>
                <a:gd name="T23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31">
                  <a:moveTo>
                    <a:pt x="26" y="0"/>
                  </a:moveTo>
                  <a:lnTo>
                    <a:pt x="26" y="7"/>
                  </a:lnTo>
                  <a:lnTo>
                    <a:pt x="22" y="11"/>
                  </a:lnTo>
                  <a:lnTo>
                    <a:pt x="22" y="17"/>
                  </a:lnTo>
                  <a:lnTo>
                    <a:pt x="18" y="21"/>
                  </a:lnTo>
                  <a:lnTo>
                    <a:pt x="18" y="24"/>
                  </a:lnTo>
                  <a:lnTo>
                    <a:pt x="11" y="31"/>
                  </a:lnTo>
                  <a:lnTo>
                    <a:pt x="15" y="31"/>
                  </a:lnTo>
                  <a:lnTo>
                    <a:pt x="11" y="31"/>
                  </a:lnTo>
                  <a:lnTo>
                    <a:pt x="8" y="31"/>
                  </a:lnTo>
                  <a:lnTo>
                    <a:pt x="0" y="24"/>
                  </a:lnTo>
                  <a:lnTo>
                    <a:pt x="0" y="17"/>
                  </a:lnTo>
                </a:path>
              </a:pathLst>
            </a:custGeom>
            <a:noFill/>
            <a:ln w="7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117"/>
            <p:cNvSpPr>
              <a:spLocks noChangeArrowheads="1"/>
            </p:cNvSpPr>
            <p:nvPr/>
          </p:nvSpPr>
          <p:spPr bwMode="auto">
            <a:xfrm>
              <a:off x="4516" y="2875"/>
              <a:ext cx="25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20atm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" name="Picture 2" descr="http://collegesportsnation.com/iphone_wallpapers/ucla_bruins/ucla_iphone_wallpaper.jpg"/>
          <p:cNvPicPr>
            <a:picLocks noChangeAspect="1" noChangeArrowheads="1"/>
          </p:cNvPicPr>
          <p:nvPr/>
        </p:nvPicPr>
        <p:blipFill>
          <a:blip r:embed="rId2" cstate="print"/>
          <a:srcRect t="26667" b="38333"/>
          <a:stretch>
            <a:fillRect/>
          </a:stretch>
        </p:blipFill>
        <p:spPr bwMode="auto">
          <a:xfrm>
            <a:off x="24663" y="6532239"/>
            <a:ext cx="565879" cy="296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4648199" y="1303307"/>
            <a:ext cx="4360489" cy="20415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Recipe for success: High-gain CO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laser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Population of 001 level  Maximized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Population of 100 level Minimized</a:t>
            </a:r>
          </a:p>
          <a:p>
            <a:endParaRPr lang="en-US" sz="2000" baseline="30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" y="76200"/>
            <a:ext cx="8991600" cy="896810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Optically Pumped CO</a:t>
            </a:r>
            <a:r>
              <a:rPr lang="en-US" sz="32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Laser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43000" y="1143001"/>
            <a:ext cx="2857500" cy="2895599"/>
            <a:chOff x="567406" y="2057400"/>
            <a:chExt cx="3608354" cy="417587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77" t="62011" r="46708" b="4979"/>
            <a:stretch/>
          </p:blipFill>
          <p:spPr>
            <a:xfrm>
              <a:off x="567406" y="2057400"/>
              <a:ext cx="3608354" cy="417587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457288" y="2057400"/>
              <a:ext cx="2286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Text Box 48"/>
          <p:cNvSpPr txBox="1">
            <a:spLocks noChangeArrowheads="1"/>
          </p:cNvSpPr>
          <p:nvPr/>
        </p:nvSpPr>
        <p:spPr bwMode="auto">
          <a:xfrm rot="16200000">
            <a:off x="105569" y="4974909"/>
            <a:ext cx="2286000" cy="363538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Char char=""/>
              <a:defRPr sz="28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Char char=""/>
              <a:defRPr sz="28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Char char=""/>
              <a:defRPr sz="28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Char char=""/>
              <a:defRPr sz="28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buFont typeface="Monotype Sorts" charset="2"/>
              <a:buNone/>
            </a:pPr>
            <a:r>
              <a:rPr lang="en-US" sz="1800"/>
              <a:t>Normalized  Ampl</a:t>
            </a:r>
            <a:r>
              <a:rPr lang="en-US" sz="1600"/>
              <a:t>..</a:t>
            </a:r>
            <a:endParaRPr lang="en-US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3467100" y="6328253"/>
            <a:ext cx="2209800" cy="352425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Char char=""/>
              <a:defRPr sz="28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Char char=""/>
              <a:defRPr sz="28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Char char=""/>
              <a:defRPr sz="28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Char char=""/>
              <a:defRPr sz="28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buFont typeface="Monotype Sorts" charset="2"/>
              <a:buNone/>
            </a:pPr>
            <a:r>
              <a:rPr lang="en-US" sz="1600"/>
              <a:t>Wavelength (</a:t>
            </a:r>
            <a:r>
              <a:rPr lang="en-US" sz="1600">
                <a:latin typeface="Symbol" pitchFamily="18" charset="2"/>
              </a:rPr>
              <a:t>m</a:t>
            </a:r>
            <a:r>
              <a:rPr lang="en-US" sz="1600"/>
              <a:t>m)</a:t>
            </a:r>
            <a:endParaRPr lang="en-US"/>
          </a:p>
        </p:txBody>
      </p:sp>
      <p:sp>
        <p:nvSpPr>
          <p:cNvPr id="63" name="Line 52"/>
          <p:cNvSpPr>
            <a:spLocks noChangeShapeType="1"/>
          </p:cNvSpPr>
          <p:nvPr/>
        </p:nvSpPr>
        <p:spPr bwMode="auto">
          <a:xfrm>
            <a:off x="3657600" y="5309078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64" name="Line 53"/>
          <p:cNvSpPr>
            <a:spLocks noChangeShapeType="1"/>
          </p:cNvSpPr>
          <p:nvPr/>
        </p:nvSpPr>
        <p:spPr bwMode="auto">
          <a:xfrm flipH="1">
            <a:off x="4724400" y="5309078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65" name="Text Box 54"/>
          <p:cNvSpPr txBox="1">
            <a:spLocks noChangeArrowheads="1"/>
          </p:cNvSpPr>
          <p:nvPr/>
        </p:nvSpPr>
        <p:spPr bwMode="auto">
          <a:xfrm>
            <a:off x="4572000" y="4775678"/>
            <a:ext cx="14081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Char char=""/>
              <a:defRPr sz="28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Char char=""/>
              <a:defRPr sz="28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Char char=""/>
              <a:defRPr sz="28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Char char=""/>
              <a:defRPr sz="28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buFont typeface="Monotype Sorts" charset="2"/>
              <a:buNone/>
            </a:pPr>
            <a:r>
              <a:rPr lang="en-US" sz="1800" u="sng">
                <a:sym typeface="Symbol" pitchFamily="18" charset="2"/>
              </a:rPr>
              <a:t>~1.2THz</a:t>
            </a:r>
            <a:r>
              <a:rPr lang="en-US" u="sng">
                <a:sym typeface="Symbol" pitchFamily="18" charset="2"/>
              </a:rPr>
              <a:t> </a:t>
            </a:r>
            <a:endParaRPr lang="en-US" u="sng"/>
          </a:p>
        </p:txBody>
      </p:sp>
      <p:sp>
        <p:nvSpPr>
          <p:cNvPr id="9" name="TextBox 8"/>
          <p:cNvSpPr txBox="1"/>
          <p:nvPr/>
        </p:nvSpPr>
        <p:spPr>
          <a:xfrm>
            <a:off x="457184" y="1072474"/>
            <a:ext cx="1887568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Molecule</a:t>
            </a:r>
            <a:endParaRPr lang="en-US" sz="2400" dirty="0"/>
          </a:p>
        </p:txBody>
      </p:sp>
      <p:sp>
        <p:nvSpPr>
          <p:cNvPr id="179" name="Rectangle 46"/>
          <p:cNvSpPr>
            <a:spLocks noChangeArrowheads="1"/>
          </p:cNvSpPr>
          <p:nvPr/>
        </p:nvSpPr>
        <p:spPr bwMode="auto">
          <a:xfrm>
            <a:off x="7330545" y="6513189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ATF User’s 2020</a:t>
            </a:r>
            <a:endParaRPr lang="en-US" sz="20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71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6200" y="0"/>
            <a:ext cx="8991600" cy="896810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Modeling of Picosecond Pulse Amplification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Picture 2" descr="http://collegesportsnation.com/iphone_wallpapers/ucla_bruins/ucla_iphone_wallpaper.jpg"/>
          <p:cNvPicPr>
            <a:picLocks noChangeAspect="1" noChangeArrowheads="1"/>
          </p:cNvPicPr>
          <p:nvPr/>
        </p:nvPicPr>
        <p:blipFill>
          <a:blip r:embed="rId2" cstate="print"/>
          <a:srcRect t="26667" b="38333"/>
          <a:stretch>
            <a:fillRect/>
          </a:stretch>
        </p:blipFill>
        <p:spPr bwMode="auto">
          <a:xfrm>
            <a:off x="24663" y="6532239"/>
            <a:ext cx="565879" cy="296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7" t="9010" r="42637" b="5621"/>
          <a:stretch/>
        </p:blipFill>
        <p:spPr>
          <a:xfrm>
            <a:off x="590542" y="1003300"/>
            <a:ext cx="3594100" cy="5854700"/>
          </a:xfrm>
          <a:prstGeom prst="rect">
            <a:avLst/>
          </a:prstGeom>
        </p:spPr>
      </p:pic>
      <p:sp>
        <p:nvSpPr>
          <p:cNvPr id="7" name="Rectangle 46"/>
          <p:cNvSpPr>
            <a:spLocks noChangeArrowheads="1"/>
          </p:cNvSpPr>
          <p:nvPr/>
        </p:nvSpPr>
        <p:spPr bwMode="auto">
          <a:xfrm>
            <a:off x="7330545" y="6513189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ATF User’s 2020</a:t>
            </a:r>
            <a:endParaRPr lang="en-US" sz="20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843049" y="813653"/>
            <a:ext cx="3980416" cy="5718586"/>
            <a:chOff x="343934" y="457461"/>
            <a:chExt cx="3980416" cy="5718586"/>
          </a:xfrm>
        </p:grpSpPr>
        <p:grpSp>
          <p:nvGrpSpPr>
            <p:cNvPr id="11" name="Group 10"/>
            <p:cNvGrpSpPr/>
            <p:nvPr/>
          </p:nvGrpSpPr>
          <p:grpSpPr>
            <a:xfrm>
              <a:off x="411201" y="457461"/>
              <a:ext cx="3913149" cy="3181529"/>
              <a:chOff x="2174631" y="1523554"/>
              <a:chExt cx="4120696" cy="3181529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30736" y="2643280"/>
                <a:ext cx="912664" cy="114510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wn Arrow 13"/>
              <p:cNvSpPr/>
              <p:nvPr/>
            </p:nvSpPr>
            <p:spPr>
              <a:xfrm>
                <a:off x="3048001" y="1523554"/>
                <a:ext cx="1676398" cy="1093232"/>
              </a:xfrm>
              <a:prstGeom prst="downArrow">
                <a:avLst>
                  <a:gd name="adj1" fmla="val 50000"/>
                  <a:gd name="adj2" fmla="val 4922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238234" y="1523554"/>
                <a:ext cx="129366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  <a:latin typeface="Times" pitchFamily="18" charset="0"/>
                  </a:rPr>
                  <a:t>4.3 </a:t>
                </a:r>
                <a:r>
                  <a:rPr lang="en-US" sz="1600" dirty="0" smtClean="0">
                    <a:solidFill>
                      <a:schemeClr val="bg1"/>
                    </a:solidFill>
                    <a:latin typeface="Symbol" pitchFamily="18" charset="2"/>
                  </a:rPr>
                  <a:t>m</a:t>
                </a:r>
                <a:r>
                  <a:rPr lang="en-US" sz="1600" dirty="0" smtClean="0">
                    <a:solidFill>
                      <a:schemeClr val="bg1"/>
                    </a:solidFill>
                    <a:latin typeface="Times" pitchFamily="18" charset="0"/>
                  </a:rPr>
                  <a:t>m</a:t>
                </a:r>
              </a:p>
              <a:p>
                <a:pPr algn="ctr"/>
                <a:r>
                  <a:rPr lang="en-US" sz="1600" dirty="0" err="1" smtClean="0">
                    <a:solidFill>
                      <a:schemeClr val="bg1"/>
                    </a:solidFill>
                    <a:latin typeface="Times" pitchFamily="18" charset="0"/>
                  </a:rPr>
                  <a:t>Fe:ZnSe</a:t>
                </a:r>
                <a:endParaRPr lang="en-US" sz="1600" dirty="0" smtClean="0">
                  <a:solidFill>
                    <a:schemeClr val="bg1"/>
                  </a:solidFill>
                  <a:latin typeface="Times" pitchFamily="18" charset="0"/>
                </a:endParaRPr>
              </a:p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  <a:latin typeface="Times" pitchFamily="18" charset="0"/>
                  </a:rPr>
                  <a:t>Laser</a:t>
                </a:r>
                <a:endParaRPr lang="en-US" sz="1600" dirty="0">
                  <a:solidFill>
                    <a:schemeClr val="bg1"/>
                  </a:solidFill>
                  <a:latin typeface="Times" pitchFamily="18" charset="0"/>
                </a:endParaRP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2286000" y="2643280"/>
                <a:ext cx="2497666" cy="17612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H="1">
                <a:off x="3087793" y="2819400"/>
                <a:ext cx="1636606" cy="113854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3124200" y="2933254"/>
                <a:ext cx="1612052" cy="336158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4343400" y="3581400"/>
                <a:ext cx="1648459" cy="289974"/>
              </a:xfrm>
              <a:prstGeom prst="straightConnector1">
                <a:avLst/>
              </a:prstGeom>
              <a:ln w="1270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H="1">
                <a:off x="3087793" y="3269412"/>
                <a:ext cx="1640840" cy="61374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3107265" y="3356151"/>
                <a:ext cx="1648459" cy="289974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3042074" y="2745210"/>
                <a:ext cx="45719" cy="98858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268523" y="3781753"/>
                <a:ext cx="138958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latin typeface="Times" pitchFamily="18" charset="0"/>
                  </a:rPr>
                  <a:t>10-15 </a:t>
                </a:r>
                <a:r>
                  <a:rPr lang="en-US" dirty="0" err="1" smtClean="0">
                    <a:latin typeface="Times" pitchFamily="18" charset="0"/>
                  </a:rPr>
                  <a:t>atm</a:t>
                </a:r>
                <a:r>
                  <a:rPr lang="en-US" dirty="0" smtClean="0">
                    <a:latin typeface="Times" pitchFamily="18" charset="0"/>
                  </a:rPr>
                  <a:t> </a:t>
                </a:r>
              </a:p>
              <a:p>
                <a:pPr algn="ctr"/>
                <a:r>
                  <a:rPr lang="en-US" dirty="0" smtClean="0">
                    <a:latin typeface="Times" pitchFamily="18" charset="0"/>
                  </a:rPr>
                  <a:t>Isotope CO</a:t>
                </a:r>
                <a:r>
                  <a:rPr lang="en-US" baseline="-25000" dirty="0" smtClean="0">
                    <a:latin typeface="Times" pitchFamily="18" charset="0"/>
                  </a:rPr>
                  <a:t>2</a:t>
                </a:r>
                <a:endParaRPr lang="en-US" dirty="0" smtClean="0">
                  <a:latin typeface="Times" pitchFamily="18" charset="0"/>
                </a:endParaRPr>
              </a:p>
              <a:p>
                <a:pPr algn="ctr"/>
                <a:r>
                  <a:rPr lang="en-US" dirty="0" smtClean="0">
                    <a:latin typeface="Times" pitchFamily="18" charset="0"/>
                  </a:rPr>
                  <a:t>Amplifier</a:t>
                </a:r>
                <a:endParaRPr lang="en-US" dirty="0">
                  <a:latin typeface="Times" pitchFamily="18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760807" y="2643280"/>
                <a:ext cx="45719" cy="93812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874745" y="2584307"/>
                <a:ext cx="1420582" cy="92333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" pitchFamily="18" charset="0"/>
                  </a:rPr>
                  <a:t>10 </a:t>
                </a:r>
                <a:r>
                  <a:rPr lang="en-US" dirty="0" smtClean="0">
                    <a:latin typeface="Symbol" pitchFamily="18" charset="2"/>
                  </a:rPr>
                  <a:t>m</a:t>
                </a:r>
                <a:r>
                  <a:rPr lang="en-US" dirty="0" smtClean="0">
                    <a:latin typeface="Times" pitchFamily="18" charset="0"/>
                  </a:rPr>
                  <a:t>m pulses</a:t>
                </a:r>
              </a:p>
              <a:p>
                <a:r>
                  <a:rPr lang="en-US" dirty="0" smtClean="0">
                    <a:latin typeface="Times" pitchFamily="18" charset="0"/>
                  </a:rPr>
                  <a:t>300-500 </a:t>
                </a:r>
                <a:r>
                  <a:rPr lang="en-US" dirty="0" err="1" smtClean="0">
                    <a:latin typeface="Times" pitchFamily="18" charset="0"/>
                  </a:rPr>
                  <a:t>fs</a:t>
                </a:r>
                <a:endParaRPr lang="en-US" dirty="0" smtClean="0">
                  <a:latin typeface="Times" pitchFamily="18" charset="0"/>
                </a:endParaRPr>
              </a:p>
              <a:p>
                <a:r>
                  <a:rPr lang="en-US" dirty="0" smtClean="0">
                    <a:latin typeface="Times" pitchFamily="18" charset="0"/>
                  </a:rPr>
                  <a:t>10 GW</a:t>
                </a:r>
                <a:endParaRPr lang="en-US" dirty="0">
                  <a:latin typeface="Times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174631" y="2745211"/>
                <a:ext cx="78579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" pitchFamily="18" charset="0"/>
                  </a:rPr>
                  <a:t>10 </a:t>
                </a:r>
                <a:r>
                  <a:rPr lang="en-US" dirty="0" smtClean="0">
                    <a:latin typeface="Symbol" pitchFamily="18" charset="2"/>
                  </a:rPr>
                  <a:t>m</a:t>
                </a:r>
                <a:r>
                  <a:rPr lang="en-US" dirty="0" smtClean="0">
                    <a:latin typeface="Times" pitchFamily="18" charset="0"/>
                  </a:rPr>
                  <a:t>m</a:t>
                </a:r>
              </a:p>
              <a:p>
                <a:r>
                  <a:rPr lang="en-US" dirty="0" smtClean="0">
                    <a:latin typeface="Times" pitchFamily="18" charset="0"/>
                  </a:rPr>
                  <a:t>300 </a:t>
                </a:r>
                <a:r>
                  <a:rPr lang="en-US" dirty="0" err="1" smtClean="0">
                    <a:latin typeface="Times" pitchFamily="18" charset="0"/>
                  </a:rPr>
                  <a:t>fs</a:t>
                </a:r>
                <a:endParaRPr lang="en-US" dirty="0" smtClean="0">
                  <a:latin typeface="Times" pitchFamily="18" charset="0"/>
                </a:endParaRPr>
              </a:p>
              <a:p>
                <a:r>
                  <a:rPr lang="en-US" dirty="0" smtClean="0">
                    <a:latin typeface="Times" pitchFamily="18" charset="0"/>
                  </a:rPr>
                  <a:t>OPA</a:t>
                </a:r>
              </a:p>
              <a:p>
                <a:r>
                  <a:rPr lang="en-US" dirty="0" smtClean="0">
                    <a:latin typeface="Times" pitchFamily="18" charset="0"/>
                  </a:rPr>
                  <a:t>Seed </a:t>
                </a:r>
                <a:endParaRPr lang="en-US" dirty="0">
                  <a:latin typeface="Times" pitchFamily="18" charset="0"/>
                </a:endParaRP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3" t="4488" r="5857"/>
            <a:stretch/>
          </p:blipFill>
          <p:spPr>
            <a:xfrm>
              <a:off x="343934" y="3638990"/>
              <a:ext cx="3980416" cy="2537057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54368" y="5805303"/>
            <a:ext cx="9143999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Feasibility study of a compact GW class CO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amplifier and  gain dynamics.</a:t>
            </a:r>
          </a:p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Tovey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et al. Appl. Opt., 58, 5756, 2019, J Appl. Phys. 128, 103103, 2020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37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74" y="5365144"/>
            <a:ext cx="2358541" cy="1096830"/>
          </a:xfrm>
          <a:prstGeom prst="rect">
            <a:avLst/>
          </a:prstGeom>
        </p:spPr>
      </p:pic>
      <p:sp>
        <p:nvSpPr>
          <p:cNvPr id="35" name="Subtitle 2"/>
          <p:cNvSpPr txBox="1">
            <a:spLocks/>
          </p:cNvSpPr>
          <p:nvPr/>
        </p:nvSpPr>
        <p:spPr>
          <a:xfrm>
            <a:off x="-1179271" y="6332298"/>
            <a:ext cx="5099756" cy="562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/>
                </a:solidFill>
              </a:rPr>
              <a:t>Group of Prof. S. </a:t>
            </a:r>
            <a:r>
              <a:rPr lang="en-US" sz="2000" dirty="0" err="1" smtClean="0">
                <a:solidFill>
                  <a:schemeClr val="tx1"/>
                </a:solidFill>
              </a:rPr>
              <a:t>Mirov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6200" y="38100"/>
            <a:ext cx="8991600" cy="1066800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Tunable 3.9-5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Fe:ZnSe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source for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Optical Pumping  of the CO</a:t>
            </a:r>
            <a:r>
              <a:rPr lang="en-US" sz="36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2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laser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7" name="Rectangle 46"/>
          <p:cNvSpPr>
            <a:spLocks noChangeArrowheads="1"/>
          </p:cNvSpPr>
          <p:nvPr/>
        </p:nvSpPr>
        <p:spPr bwMode="auto">
          <a:xfrm>
            <a:off x="7330545" y="6513189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ATF User’s 2020</a:t>
            </a:r>
            <a:endParaRPr lang="en-US" sz="20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9" name="Picture 1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" t="1646" r="2462" b="23382"/>
          <a:stretch/>
        </p:blipFill>
        <p:spPr bwMode="auto">
          <a:xfrm>
            <a:off x="304800" y="1104900"/>
            <a:ext cx="8343899" cy="4392719"/>
          </a:xfrm>
          <a:prstGeom prst="rect">
            <a:avLst/>
          </a:prstGeom>
          <a:noFill/>
        </p:spPr>
      </p:pic>
      <p:pic>
        <p:nvPicPr>
          <p:cNvPr id="20" name="Picture 3" descr="page29image641031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214" y="1104900"/>
            <a:ext cx="6499585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77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76200" y="76200"/>
            <a:ext cx="8991600" cy="896810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Optically Pumped High-pressure CO</a:t>
            </a:r>
            <a:r>
              <a:rPr lang="en-US" sz="32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Laser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20" name="Rectangle 46"/>
          <p:cNvSpPr>
            <a:spLocks noChangeArrowheads="1"/>
          </p:cNvSpPr>
          <p:nvPr/>
        </p:nvSpPr>
        <p:spPr bwMode="auto">
          <a:xfrm>
            <a:off x="7304958" y="6521075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ATF User’s 2020</a:t>
            </a:r>
            <a:endParaRPr lang="en-US" sz="20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94776" y="1146314"/>
            <a:ext cx="8069280" cy="4763635"/>
            <a:chOff x="494776" y="1146314"/>
            <a:chExt cx="8069280" cy="4763635"/>
          </a:xfrm>
        </p:grpSpPr>
        <p:grpSp>
          <p:nvGrpSpPr>
            <p:cNvPr id="52" name="Group 51">
              <a:extLst>
                <a:ext uri="{FF2B5EF4-FFF2-40B4-BE49-F238E27FC236}">
                  <a16:creationId xmlns="" xmlns:a16="http://schemas.microsoft.com/office/drawing/2014/main" id="{9EA1EC08-B297-2245-B4F5-0950A5F2CF17}"/>
                </a:ext>
              </a:extLst>
            </p:cNvPr>
            <p:cNvGrpSpPr/>
            <p:nvPr/>
          </p:nvGrpSpPr>
          <p:grpSpPr>
            <a:xfrm>
              <a:off x="494776" y="1146314"/>
              <a:ext cx="8069280" cy="4763635"/>
              <a:chOff x="457200" y="1801208"/>
              <a:chExt cx="8069280" cy="4763635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="" xmlns:a16="http://schemas.microsoft.com/office/drawing/2014/main" id="{912B45F4-FBEE-4C4E-9176-09A300D4C3BC}"/>
                  </a:ext>
                </a:extLst>
              </p:cNvPr>
              <p:cNvGrpSpPr/>
              <p:nvPr/>
            </p:nvGrpSpPr>
            <p:grpSpPr>
              <a:xfrm>
                <a:off x="457200" y="1801208"/>
                <a:ext cx="8069280" cy="4763635"/>
                <a:chOff x="457200" y="1865006"/>
                <a:chExt cx="8069280" cy="4763635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="" xmlns:a16="http://schemas.microsoft.com/office/drawing/2014/main" id="{1A7AAEE2-9E29-474C-97BB-98ABF3518DD1}"/>
                    </a:ext>
                  </a:extLst>
                </p:cNvPr>
                <p:cNvGrpSpPr/>
                <p:nvPr/>
              </p:nvGrpSpPr>
              <p:grpSpPr>
                <a:xfrm>
                  <a:off x="457200" y="1865006"/>
                  <a:ext cx="8069280" cy="4763635"/>
                  <a:chOff x="717331" y="2202463"/>
                  <a:chExt cx="7709338" cy="4403171"/>
                </a:xfrm>
              </p:grpSpPr>
              <p:grpSp>
                <p:nvGrpSpPr>
                  <p:cNvPr id="58" name="Group 57">
                    <a:extLst>
                      <a:ext uri="{FF2B5EF4-FFF2-40B4-BE49-F238E27FC236}">
                        <a16:creationId xmlns="" xmlns:a16="http://schemas.microsoft.com/office/drawing/2014/main" id="{1CE52E2C-8622-DD41-99E2-B18B7A72FE62}"/>
                      </a:ext>
                    </a:extLst>
                  </p:cNvPr>
                  <p:cNvGrpSpPr/>
                  <p:nvPr/>
                </p:nvGrpSpPr>
                <p:grpSpPr>
                  <a:xfrm>
                    <a:off x="717331" y="2202463"/>
                    <a:ext cx="7709338" cy="4122137"/>
                    <a:chOff x="977462" y="1466193"/>
                    <a:chExt cx="7189076" cy="3723324"/>
                  </a:xfrm>
                </p:grpSpPr>
                <p:pic>
                  <p:nvPicPr>
                    <p:cNvPr id="71" name="Content Placeholder 4" descr="A picture containing indoor, sitting, food, kitchen&#10;&#10;Description automatically generated">
                      <a:extLst>
                        <a:ext uri="{FF2B5EF4-FFF2-40B4-BE49-F238E27FC236}">
                          <a16:creationId xmlns="" xmlns:a16="http://schemas.microsoft.com/office/drawing/2014/main" id="{3D2BB1D7-0095-BB4B-BEE0-C22F0D83051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/>
                    <a:srcRect b="30944"/>
                    <a:stretch/>
                  </p:blipFill>
                  <p:spPr>
                    <a:xfrm>
                      <a:off x="977462" y="1466193"/>
                      <a:ext cx="7189076" cy="3723324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72" name="TextBox 71">
                      <a:extLst>
                        <a:ext uri="{FF2B5EF4-FFF2-40B4-BE49-F238E27FC236}">
                          <a16:creationId xmlns="" xmlns:a16="http://schemas.microsoft.com/office/drawing/2014/main" id="{A5FD0E11-97D8-7340-996D-790954FC7BE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70680" y="2152759"/>
                      <a:ext cx="1478180" cy="5396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High pressure CO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cell</a:t>
                      </a:r>
                    </a:p>
                  </p:txBody>
                </p:sp>
                <p:sp>
                  <p:nvSpPr>
                    <p:cNvPr id="73" name="TextBox 72">
                      <a:extLst>
                        <a:ext uri="{FF2B5EF4-FFF2-40B4-BE49-F238E27FC236}">
                          <a16:creationId xmlns="" xmlns:a16="http://schemas.microsoft.com/office/drawing/2014/main" id="{2493B4E0-AE85-A74B-B1D5-F741D64D6F4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609496" y="2042217"/>
                      <a:ext cx="2094240" cy="7505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Dichroic mirror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(T = 99% for 4 μm,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R = 99.5% for 10 μm)</a:t>
                      </a:r>
                    </a:p>
                  </p:txBody>
                </p:sp>
                <p:cxnSp>
                  <p:nvCxnSpPr>
                    <p:cNvPr id="74" name="Straight Arrow Connector 73">
                      <a:extLst>
                        <a:ext uri="{FF2B5EF4-FFF2-40B4-BE49-F238E27FC236}">
                          <a16:creationId xmlns="" xmlns:a16="http://schemas.microsoft.com/office/drawing/2014/main" id="{90486BC7-E2DF-7848-B688-B14013C67DA0}"/>
                        </a:ext>
                      </a:extLst>
                    </p:cNvPr>
                    <p:cNvCxnSpPr>
                      <a:cxnSpLocks/>
                      <a:stCxn id="73" idx="2"/>
                    </p:cNvCxnSpPr>
                    <p:nvPr/>
                  </p:nvCxnSpPr>
                  <p:spPr>
                    <a:xfrm>
                      <a:off x="2656616" y="2792816"/>
                      <a:ext cx="0" cy="479804"/>
                    </a:xfrm>
                    <a:prstGeom prst="straightConnector1">
                      <a:avLst/>
                    </a:prstGeom>
                    <a:ln w="19050">
                      <a:solidFill>
                        <a:schemeClr val="bg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5" name="TextBox 74">
                      <a:extLst>
                        <a:ext uri="{FF2B5EF4-FFF2-40B4-BE49-F238E27FC236}">
                          <a16:creationId xmlns="" xmlns:a16="http://schemas.microsoft.com/office/drawing/2014/main" id="{0D174556-BF8E-C34B-AB12-96622F9B39A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93904" y="4001553"/>
                      <a:ext cx="863127" cy="488230"/>
                    </a:xfrm>
                    <a:prstGeom prst="rect">
                      <a:avLst/>
                    </a:prstGeom>
                    <a:solidFill>
                      <a:srgbClr val="000000">
                        <a:alpha val="60000"/>
                      </a:srgbClr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NaCl window</a:t>
                      </a:r>
                    </a:p>
                  </p:txBody>
                </p:sp>
                <p:cxnSp>
                  <p:nvCxnSpPr>
                    <p:cNvPr id="76" name="Straight Arrow Connector 75">
                      <a:extLst>
                        <a:ext uri="{FF2B5EF4-FFF2-40B4-BE49-F238E27FC236}">
                          <a16:creationId xmlns="" xmlns:a16="http://schemas.microsoft.com/office/drawing/2014/main" id="{F1B25D26-99F4-FB4A-A130-2F0C1B61488F}"/>
                        </a:ext>
                      </a:extLst>
                    </p:cNvPr>
                    <p:cNvCxnSpPr>
                      <a:cxnSpLocks/>
                      <a:stCxn id="75" idx="0"/>
                    </p:cNvCxnSpPr>
                    <p:nvPr/>
                  </p:nvCxnSpPr>
                  <p:spPr>
                    <a:xfrm flipV="1">
                      <a:off x="6125468" y="3530989"/>
                      <a:ext cx="374509" cy="470564"/>
                    </a:xfrm>
                    <a:prstGeom prst="straightConnector1">
                      <a:avLst/>
                    </a:prstGeom>
                    <a:ln w="19050">
                      <a:solidFill>
                        <a:schemeClr val="bg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7" name="TextBox 76">
                      <a:extLst>
                        <a:ext uri="{FF2B5EF4-FFF2-40B4-BE49-F238E27FC236}">
                          <a16:creationId xmlns="" xmlns:a16="http://schemas.microsoft.com/office/drawing/2014/main" id="{4D711512-168F-A442-BD78-9FC5A2723AD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99977" y="2201962"/>
                      <a:ext cx="1116767" cy="5281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Focusing lens</a:t>
                      </a:r>
                    </a:p>
                  </p:txBody>
                </p:sp>
                <p:cxnSp>
                  <p:nvCxnSpPr>
                    <p:cNvPr id="78" name="Straight Arrow Connector 77">
                      <a:extLst>
                        <a:ext uri="{FF2B5EF4-FFF2-40B4-BE49-F238E27FC236}">
                          <a16:creationId xmlns="" xmlns:a16="http://schemas.microsoft.com/office/drawing/2014/main" id="{86806D9A-ABB8-B441-86CF-851D30522D09}"/>
                        </a:ext>
                      </a:extLst>
                    </p:cNvPr>
                    <p:cNvCxnSpPr>
                      <a:cxnSpLocks/>
                      <a:stCxn id="77" idx="2"/>
                    </p:cNvCxnSpPr>
                    <p:nvPr/>
                  </p:nvCxnSpPr>
                  <p:spPr>
                    <a:xfrm>
                      <a:off x="7058361" y="2730161"/>
                      <a:ext cx="204602" cy="329272"/>
                    </a:xfrm>
                    <a:prstGeom prst="straightConnector1">
                      <a:avLst/>
                    </a:prstGeom>
                    <a:ln w="19050">
                      <a:solidFill>
                        <a:schemeClr val="bg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59" name="TextBox 58">
                    <a:extLst>
                      <a:ext uri="{FF2B5EF4-FFF2-40B4-BE49-F238E27FC236}">
                        <a16:creationId xmlns="" xmlns:a16="http://schemas.microsoft.com/office/drawing/2014/main" id="{E71DDD0D-5C61-2146-B522-1DA2EF0D9426}"/>
                      </a:ext>
                    </a:extLst>
                  </p:cNvPr>
                  <p:cNvSpPr txBox="1"/>
                  <p:nvPr/>
                </p:nvSpPr>
                <p:spPr>
                  <a:xfrm>
                    <a:off x="5503099" y="3138344"/>
                    <a:ext cx="1197586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bg1"/>
                        </a:solidFill>
                      </a:rPr>
                      <a:t>Dichroic mirror</a:t>
                    </a:r>
                  </a:p>
                </p:txBody>
              </p:sp>
              <p:cxnSp>
                <p:nvCxnSpPr>
                  <p:cNvPr id="60" name="Straight Arrow Connector 59">
                    <a:extLst>
                      <a:ext uri="{FF2B5EF4-FFF2-40B4-BE49-F238E27FC236}">
                        <a16:creationId xmlns="" xmlns:a16="http://schemas.microsoft.com/office/drawing/2014/main" id="{D40728B1-A197-9C4B-9921-D1C49723F3C8}"/>
                      </a:ext>
                    </a:extLst>
                  </p:cNvPr>
                  <p:cNvCxnSpPr>
                    <a:stCxn id="59" idx="2"/>
                  </p:cNvCxnSpPr>
                  <p:nvPr/>
                </p:nvCxnSpPr>
                <p:spPr>
                  <a:xfrm flipH="1">
                    <a:off x="6095971" y="3723119"/>
                    <a:ext cx="5921" cy="351460"/>
                  </a:xfrm>
                  <a:prstGeom prst="straightConnector1">
                    <a:avLst/>
                  </a:prstGeom>
                  <a:ln w="19050">
                    <a:solidFill>
                      <a:schemeClr val="bg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="" xmlns:a16="http://schemas.microsoft.com/office/drawing/2014/main" id="{8209DA95-9520-0B49-966E-3237F14DEC1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847830" y="4192152"/>
                    <a:ext cx="6558538" cy="302652"/>
                  </a:xfrm>
                  <a:prstGeom prst="line">
                    <a:avLst/>
                  </a:prstGeom>
                  <a:ln w="63500">
                    <a:solidFill>
                      <a:srgbClr val="00B050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>
                    <a:extLst>
                      <a:ext uri="{FF2B5EF4-FFF2-40B4-BE49-F238E27FC236}">
                        <a16:creationId xmlns="" xmlns:a16="http://schemas.microsoft.com/office/drawing/2014/main" id="{B2118C67-64FB-C44C-BDAD-010AE7740B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430443" y="2888859"/>
                    <a:ext cx="283351" cy="6446"/>
                  </a:xfrm>
                  <a:prstGeom prst="line">
                    <a:avLst/>
                  </a:prstGeom>
                  <a:ln w="635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xtBox 62">
                    <a:extLst>
                      <a:ext uri="{FF2B5EF4-FFF2-40B4-BE49-F238E27FC236}">
                        <a16:creationId xmlns="" xmlns:a16="http://schemas.microsoft.com/office/drawing/2014/main" id="{768C47AC-72A2-1945-A9DA-D53D06F5D94A}"/>
                      </a:ext>
                    </a:extLst>
                  </p:cNvPr>
                  <p:cNvSpPr txBox="1"/>
                  <p:nvPr/>
                </p:nvSpPr>
                <p:spPr>
                  <a:xfrm>
                    <a:off x="7204160" y="2306067"/>
                    <a:ext cx="1195658" cy="523220"/>
                  </a:xfrm>
                  <a:prstGeom prst="rect">
                    <a:avLst/>
                  </a:prstGeom>
                  <a:solidFill>
                    <a:srgbClr val="000000">
                      <a:alpha val="71000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solidFill>
                          <a:srgbClr val="00B050"/>
                        </a:solidFill>
                      </a:rPr>
                      <a:t>4.3 μm pump pulse</a:t>
                    </a:r>
                  </a:p>
                </p:txBody>
              </p:sp>
              <p:cxnSp>
                <p:nvCxnSpPr>
                  <p:cNvPr id="64" name="Straight Connector 63">
                    <a:extLst>
                      <a:ext uri="{FF2B5EF4-FFF2-40B4-BE49-F238E27FC236}">
                        <a16:creationId xmlns="" xmlns:a16="http://schemas.microsoft.com/office/drawing/2014/main" id="{BAB3FC51-DBB4-D84D-A945-C0F2F75214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694897" y="2875966"/>
                    <a:ext cx="704921" cy="1328988"/>
                  </a:xfrm>
                  <a:prstGeom prst="line">
                    <a:avLst/>
                  </a:prstGeom>
                  <a:ln w="635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>
                    <a:extLst>
                      <a:ext uri="{FF2B5EF4-FFF2-40B4-BE49-F238E27FC236}">
                        <a16:creationId xmlns="" xmlns:a16="http://schemas.microsoft.com/office/drawing/2014/main" id="{80EE53E1-41C1-D249-9660-5248484E60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529878" y="4352162"/>
                    <a:ext cx="3577968" cy="161120"/>
                  </a:xfrm>
                  <a:prstGeom prst="line">
                    <a:avLst/>
                  </a:prstGeom>
                  <a:ln w="635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" name="TextBox 65">
                    <a:extLst>
                      <a:ext uri="{FF2B5EF4-FFF2-40B4-BE49-F238E27FC236}">
                        <a16:creationId xmlns="" xmlns:a16="http://schemas.microsoft.com/office/drawing/2014/main" id="{4605197F-56CE-9E43-9627-797E48BAE106}"/>
                      </a:ext>
                    </a:extLst>
                  </p:cNvPr>
                  <p:cNvSpPr txBox="1"/>
                  <p:nvPr/>
                </p:nvSpPr>
                <p:spPr>
                  <a:xfrm>
                    <a:off x="4054838" y="4541524"/>
                    <a:ext cx="925588" cy="523220"/>
                  </a:xfrm>
                  <a:prstGeom prst="rect">
                    <a:avLst/>
                  </a:prstGeom>
                  <a:solidFill>
                    <a:srgbClr val="000000">
                      <a:alpha val="71000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solidFill>
                          <a:srgbClr val="FF0000"/>
                        </a:solidFill>
                      </a:rPr>
                      <a:t>10 μm cavity</a:t>
                    </a:r>
                  </a:p>
                </p:txBody>
              </p:sp>
              <p:cxnSp>
                <p:nvCxnSpPr>
                  <p:cNvPr id="67" name="Straight Connector 66">
                    <a:extLst>
                      <a:ext uri="{FF2B5EF4-FFF2-40B4-BE49-F238E27FC236}">
                        <a16:creationId xmlns="" xmlns:a16="http://schemas.microsoft.com/office/drawing/2014/main" id="{E7A724F4-396D-6D4D-94B4-55D3E0C02A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58658" y="4514838"/>
                    <a:ext cx="635594" cy="26686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8" name="TextBox 67">
                    <a:extLst>
                      <a:ext uri="{FF2B5EF4-FFF2-40B4-BE49-F238E27FC236}">
                        <a16:creationId xmlns="" xmlns:a16="http://schemas.microsoft.com/office/drawing/2014/main" id="{9D672BBC-948D-AD42-9499-F4EF3918001F}"/>
                      </a:ext>
                    </a:extLst>
                  </p:cNvPr>
                  <p:cNvSpPr txBox="1"/>
                  <p:nvPr/>
                </p:nvSpPr>
                <p:spPr>
                  <a:xfrm>
                    <a:off x="819740" y="6292698"/>
                    <a:ext cx="925590" cy="312936"/>
                  </a:xfrm>
                  <a:prstGeom prst="rect">
                    <a:avLst/>
                  </a:prstGeom>
                  <a:solidFill>
                    <a:srgbClr val="000000">
                      <a:alpha val="48000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600" dirty="0">
                        <a:solidFill>
                          <a:schemeClr val="bg1"/>
                        </a:solidFill>
                      </a:rPr>
                      <a:t>D</a:t>
                    </a:r>
                    <a:r>
                      <a:rPr lang="en-US" sz="1600" dirty="0" smtClean="0">
                        <a:solidFill>
                          <a:schemeClr val="bg1"/>
                        </a:solidFill>
                      </a:rPr>
                      <a:t>etector</a:t>
                    </a:r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9" name="TextBox 68">
                    <a:extLst>
                      <a:ext uri="{FF2B5EF4-FFF2-40B4-BE49-F238E27FC236}">
                        <a16:creationId xmlns="" xmlns:a16="http://schemas.microsoft.com/office/drawing/2014/main" id="{8D9390C0-E5BD-0B4F-8DBA-FA991FE30E66}"/>
                      </a:ext>
                    </a:extLst>
                  </p:cNvPr>
                  <p:cNvSpPr txBox="1"/>
                  <p:nvPr/>
                </p:nvSpPr>
                <p:spPr>
                  <a:xfrm>
                    <a:off x="753231" y="4772356"/>
                    <a:ext cx="781351" cy="584775"/>
                  </a:xfrm>
                  <a:prstGeom prst="rect">
                    <a:avLst/>
                  </a:prstGeom>
                  <a:solidFill>
                    <a:srgbClr val="000000">
                      <a:alpha val="48000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bg1"/>
                        </a:solidFill>
                      </a:rPr>
                      <a:t>10 μm filter  </a:t>
                    </a:r>
                  </a:p>
                </p:txBody>
              </p:sp>
              <p:cxnSp>
                <p:nvCxnSpPr>
                  <p:cNvPr id="70" name="Straight Arrow Connector 69">
                    <a:extLst>
                      <a:ext uri="{FF2B5EF4-FFF2-40B4-BE49-F238E27FC236}">
                        <a16:creationId xmlns="" xmlns:a16="http://schemas.microsoft.com/office/drawing/2014/main" id="{2DACD7B4-CB08-BA4B-9180-F9A21EF5171E}"/>
                      </a:ext>
                    </a:extLst>
                  </p:cNvPr>
                  <p:cNvCxnSpPr>
                    <a:cxnSpLocks/>
                    <a:stCxn id="69" idx="2"/>
                  </p:cNvCxnSpPr>
                  <p:nvPr/>
                </p:nvCxnSpPr>
                <p:spPr>
                  <a:xfrm>
                    <a:off x="1143907" y="5357131"/>
                    <a:ext cx="162378" cy="524013"/>
                  </a:xfrm>
                  <a:prstGeom prst="straightConnector1">
                    <a:avLst/>
                  </a:prstGeom>
                  <a:ln w="19050">
                    <a:solidFill>
                      <a:schemeClr val="bg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7" name="Straight Connector 56">
                  <a:extLst>
                    <a:ext uri="{FF2B5EF4-FFF2-40B4-BE49-F238E27FC236}">
                      <a16:creationId xmlns="" xmlns:a16="http://schemas.microsoft.com/office/drawing/2014/main" id="{5A733067-85C2-484D-9C0A-53D1F44790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20982" y="4108186"/>
                  <a:ext cx="420363" cy="1399067"/>
                </a:xfrm>
                <a:prstGeom prst="line">
                  <a:avLst/>
                </a:prstGeom>
                <a:ln w="63500">
                  <a:solidFill>
                    <a:srgbClr val="00B050"/>
                  </a:solidFill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5" name="Straight Arrow Connector 54">
                <a:extLst>
                  <a:ext uri="{FF2B5EF4-FFF2-40B4-BE49-F238E27FC236}">
                    <a16:creationId xmlns="" xmlns:a16="http://schemas.microsoft.com/office/drawing/2014/main" id="{45570FD1-5017-C348-959D-BF3622E4BF7E}"/>
                  </a:ext>
                </a:extLst>
              </p:cNvPr>
              <p:cNvCxnSpPr/>
              <p:nvPr/>
            </p:nvCxnSpPr>
            <p:spPr>
              <a:xfrm flipH="1">
                <a:off x="4496669" y="3346978"/>
                <a:ext cx="6197" cy="380232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F641D759-7D8B-964C-A5E6-7711694C64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4707" y="3604734"/>
              <a:ext cx="522586" cy="1604916"/>
            </a:xfrm>
            <a:prstGeom prst="line">
              <a:avLst/>
            </a:prstGeom>
            <a:ln w="63500">
              <a:solidFill>
                <a:srgbClr val="00B05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118966" y="1169454"/>
            <a:ext cx="2789323" cy="5014815"/>
            <a:chOff x="6066263" y="1477109"/>
            <a:chExt cx="2789323" cy="5014815"/>
          </a:xfrm>
        </p:grpSpPr>
        <p:grpSp>
          <p:nvGrpSpPr>
            <p:cNvPr id="4" name="Group 3"/>
            <p:cNvGrpSpPr/>
            <p:nvPr/>
          </p:nvGrpSpPr>
          <p:grpSpPr>
            <a:xfrm>
              <a:off x="6349594" y="1815663"/>
              <a:ext cx="2078082" cy="2060558"/>
              <a:chOff x="421" y="1282907"/>
              <a:chExt cx="2763718" cy="246348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421" y="1282907"/>
                <a:ext cx="2763718" cy="2463484"/>
                <a:chOff x="421" y="1282907"/>
                <a:chExt cx="2763718" cy="2463484"/>
              </a:xfrm>
            </p:grpSpPr>
            <p:pic>
              <p:nvPicPr>
                <p:cNvPr id="7" name="Picture 6" descr="helium_spot.bmp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030" y="1282907"/>
                  <a:ext cx="2736109" cy="2463484"/>
                </a:xfrm>
                <a:prstGeom prst="rect">
                  <a:avLst/>
                </a:prstGeom>
              </p:spPr>
            </p:pic>
            <p:cxnSp>
              <p:nvCxnSpPr>
                <p:cNvPr id="8" name="Straight Arrow Connector 7"/>
                <p:cNvCxnSpPr/>
                <p:nvPr/>
              </p:nvCxnSpPr>
              <p:spPr>
                <a:xfrm rot="10800000">
                  <a:off x="421" y="3230541"/>
                  <a:ext cx="772652" cy="13806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TextBox 8"/>
                <p:cNvSpPr txBox="1"/>
                <p:nvPr/>
              </p:nvSpPr>
              <p:spPr>
                <a:xfrm>
                  <a:off x="28031" y="3010473"/>
                  <a:ext cx="2736108" cy="7359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	 2.5 mm</a:t>
                  </a:r>
                </a:p>
                <a:p>
                  <a:r>
                    <a:rPr lang="en-US" sz="1600" dirty="0" smtClean="0">
                      <a:solidFill>
                        <a:schemeClr val="bg1"/>
                      </a:solidFill>
                    </a:rPr>
                    <a:t>(beam magnified 5x)</a:t>
                  </a:r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6" name="Straight Arrow Connector 5"/>
              <p:cNvCxnSpPr/>
              <p:nvPr/>
            </p:nvCxnSpPr>
            <p:spPr>
              <a:xfrm>
                <a:off x="1921232" y="3244347"/>
                <a:ext cx="842907" cy="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" name="Picture 9" descr="export.bmp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9595" y="4582944"/>
              <a:ext cx="2099052" cy="190898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349595" y="5866876"/>
              <a:ext cx="2099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	12.5 </a:t>
              </a:r>
              <a:r>
                <a:rPr lang="en-US" dirty="0">
                  <a:solidFill>
                    <a:schemeClr val="bg1"/>
                  </a:solidFill>
                </a:rPr>
                <a:t>m</a:t>
              </a:r>
              <a:r>
                <a:rPr lang="en-US" dirty="0" smtClean="0">
                  <a:solidFill>
                    <a:schemeClr val="bg1"/>
                  </a:solidFill>
                </a:rPr>
                <a:t>m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7881944" y="6085810"/>
              <a:ext cx="545733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6349594" y="6072235"/>
              <a:ext cx="503814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211034" y="1477109"/>
              <a:ext cx="26445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FF00"/>
                  </a:solidFill>
                </a:rPr>
                <a:t>4.3μm Pump Beam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66263" y="4236481"/>
              <a:ext cx="26445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FF00"/>
                  </a:solidFill>
                </a:rPr>
                <a:t>10μm Laser  Beam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45" name="Picture 2" descr="http://collegesportsnation.com/iphone_wallpapers/ucla_bruins/ucla_iphone_wallpaper.jpg"/>
          <p:cNvPicPr>
            <a:picLocks noChangeAspect="1" noChangeArrowheads="1"/>
          </p:cNvPicPr>
          <p:nvPr/>
        </p:nvPicPr>
        <p:blipFill>
          <a:blip r:embed="rId5" cstate="print"/>
          <a:srcRect t="26667" b="38333"/>
          <a:stretch>
            <a:fillRect/>
          </a:stretch>
        </p:blipFill>
        <p:spPr bwMode="auto">
          <a:xfrm>
            <a:off x="24663" y="6532239"/>
            <a:ext cx="565879" cy="296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8785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TextBox 1023"/>
          <p:cNvSpPr txBox="1"/>
          <p:nvPr/>
        </p:nvSpPr>
        <p:spPr>
          <a:xfrm>
            <a:off x="76200" y="6076924"/>
            <a:ext cx="9040587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With &gt;35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mJ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absorbed in the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multiatmosphere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cell. 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6200" y="76200"/>
            <a:ext cx="8991600" cy="838200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Lasing and Gain Dynamics in OP CO</a:t>
            </a:r>
            <a:r>
              <a:rPr lang="en-US" sz="36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2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cell</a:t>
            </a:r>
          </a:p>
        </p:txBody>
      </p:sp>
      <p:sp>
        <p:nvSpPr>
          <p:cNvPr id="7" name="Rectangle 46"/>
          <p:cNvSpPr>
            <a:spLocks noChangeArrowheads="1"/>
          </p:cNvSpPr>
          <p:nvPr/>
        </p:nvSpPr>
        <p:spPr bwMode="auto">
          <a:xfrm>
            <a:off x="7330545" y="6513189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ATF User’s 2020</a:t>
            </a:r>
            <a:endParaRPr lang="en-US" sz="20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1295400"/>
            <a:ext cx="8490858" cy="3848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28700"/>
            <a:ext cx="8229600" cy="4754959"/>
          </a:xfrm>
          <a:prstGeom prst="rect">
            <a:avLst/>
          </a:prstGeom>
        </p:spPr>
      </p:pic>
      <p:pic>
        <p:nvPicPr>
          <p:cNvPr id="11" name="Picture 2" descr="http://collegesportsnation.com/iphone_wallpapers/ucla_bruins/ucla_iphone_wallpaper.jpg"/>
          <p:cNvPicPr>
            <a:picLocks noChangeAspect="1" noChangeArrowheads="1"/>
          </p:cNvPicPr>
          <p:nvPr/>
        </p:nvPicPr>
        <p:blipFill>
          <a:blip r:embed="rId4" cstate="print"/>
          <a:srcRect t="26667" b="38333"/>
          <a:stretch>
            <a:fillRect/>
          </a:stretch>
        </p:blipFill>
        <p:spPr bwMode="auto">
          <a:xfrm>
            <a:off x="24663" y="6532239"/>
            <a:ext cx="565879" cy="296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8066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76200" y="76200"/>
            <a:ext cx="8991600" cy="896810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4.256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 OPO Source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umped by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Nd:YAG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7399015" y="6505835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ATF User’s 2020</a:t>
            </a:r>
            <a:endParaRPr lang="en-US" sz="20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46638" y="1073524"/>
            <a:ext cx="7249562" cy="1280832"/>
            <a:chOff x="446638" y="1073524"/>
            <a:chExt cx="7249562" cy="1280832"/>
          </a:xfrm>
        </p:grpSpPr>
        <p:sp>
          <p:nvSpPr>
            <p:cNvPr id="6" name="TextBox 196"/>
            <p:cNvSpPr txBox="1">
              <a:spLocks noChangeArrowheads="1"/>
            </p:cNvSpPr>
            <p:nvPr/>
          </p:nvSpPr>
          <p:spPr bwMode="auto">
            <a:xfrm>
              <a:off x="5774325" y="1646470"/>
              <a:ext cx="1406566" cy="707886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 indent="-342900"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400" b="1" dirty="0" smtClean="0">
                  <a:latin typeface="Avenir Black" charset="0"/>
                  <a:cs typeface="Avenir Black" charset="0"/>
                </a:rPr>
                <a:t>CO</a:t>
              </a:r>
              <a:r>
                <a:rPr lang="en-US" sz="1400" b="1" baseline="-25000" dirty="0" smtClean="0">
                  <a:latin typeface="Avenir Black" charset="0"/>
                  <a:cs typeface="Avenir Black" charset="0"/>
                </a:rPr>
                <a:t>2</a:t>
              </a:r>
              <a:r>
                <a:rPr lang="en-US" sz="1400" b="1" dirty="0" smtClean="0">
                  <a:latin typeface="Avenir Black" charset="0"/>
                  <a:cs typeface="Avenir Black" charset="0"/>
                </a:rPr>
                <a:t> Cell</a:t>
              </a: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200" b="1" dirty="0" smtClean="0">
                <a:latin typeface="Avenir Black" charset="0"/>
                <a:cs typeface="Avenir Black" charset="0"/>
              </a:endParaRP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400" b="1" dirty="0" smtClean="0">
                  <a:latin typeface="Avenir Black" charset="0"/>
                  <a:cs typeface="Avenir Black" charset="0"/>
                </a:rPr>
                <a:t>Amplification</a:t>
              </a:r>
              <a:endParaRPr lang="en-US" sz="1400" b="1" dirty="0">
                <a:latin typeface="Avenir Black" charset="0"/>
                <a:cs typeface="Avenir Black" charset="0"/>
              </a:endParaRPr>
            </a:p>
          </p:txBody>
        </p:sp>
        <p:sp>
          <p:nvSpPr>
            <p:cNvPr id="8" name="TextBox 196"/>
            <p:cNvSpPr txBox="1">
              <a:spLocks noChangeArrowheads="1"/>
            </p:cNvSpPr>
            <p:nvPr/>
          </p:nvSpPr>
          <p:spPr bwMode="auto">
            <a:xfrm>
              <a:off x="446638" y="1674480"/>
              <a:ext cx="1254932" cy="600164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 indent="-342900"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400" b="1" dirty="0" smtClean="0">
                  <a:latin typeface="Avenir Black" charset="0"/>
                  <a:cs typeface="Avenir Black" charset="0"/>
                </a:rPr>
                <a:t>Q-switched</a:t>
              </a: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400" b="1" dirty="0" err="1" smtClean="0">
                  <a:latin typeface="Avenir Black" charset="0"/>
                  <a:cs typeface="Avenir Black" charset="0"/>
                </a:rPr>
                <a:t>Nd:YAG</a:t>
              </a:r>
              <a:endParaRPr lang="en-US" sz="1400" b="1" dirty="0" smtClean="0">
                <a:latin typeface="Avenir Black" charset="0"/>
                <a:cs typeface="Avenir Black" charset="0"/>
              </a:endParaRPr>
            </a:p>
          </p:txBody>
        </p:sp>
        <p:sp>
          <p:nvSpPr>
            <p:cNvPr id="12" name="TextBox 196"/>
            <p:cNvSpPr txBox="1">
              <a:spLocks noChangeArrowheads="1"/>
            </p:cNvSpPr>
            <p:nvPr/>
          </p:nvSpPr>
          <p:spPr bwMode="auto">
            <a:xfrm>
              <a:off x="2123424" y="1846524"/>
              <a:ext cx="1060449" cy="307777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 indent="-342900"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400" b="1" dirty="0" smtClean="0">
                  <a:latin typeface="Avenir Black" charset="0"/>
                  <a:cs typeface="Avenir Black" charset="0"/>
                </a:rPr>
                <a:t>OPO</a:t>
              </a:r>
              <a:endParaRPr lang="en-US" sz="1400" b="1" dirty="0">
                <a:latin typeface="Avenir Black" charset="0"/>
                <a:cs typeface="Avenir Black" charset="0"/>
              </a:endParaRPr>
            </a:p>
          </p:txBody>
        </p:sp>
        <p:cxnSp>
          <p:nvCxnSpPr>
            <p:cNvPr id="15" name="Straight Arrow Connector 14"/>
            <p:cNvCxnSpPr>
              <a:endCxn id="12" idx="1"/>
            </p:cNvCxnSpPr>
            <p:nvPr/>
          </p:nvCxnSpPr>
          <p:spPr>
            <a:xfrm>
              <a:off x="1701570" y="1991209"/>
              <a:ext cx="421854" cy="9204"/>
            </a:xfrm>
            <a:prstGeom prst="straightConnector1">
              <a:avLst/>
            </a:prstGeom>
            <a:ln w="57150" cmpd="sng">
              <a:solidFill>
                <a:srgbClr val="008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387"/>
            <p:cNvSpPr txBox="1">
              <a:spLocks noChangeArrowheads="1"/>
            </p:cNvSpPr>
            <p:nvPr/>
          </p:nvSpPr>
          <p:spPr bwMode="auto">
            <a:xfrm>
              <a:off x="5415558" y="1073524"/>
              <a:ext cx="228064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rgbClr val="C00000"/>
                  </a:solidFill>
                  <a:latin typeface="Avenir Black" charset="0"/>
                  <a:cs typeface="Avenir Black" charset="0"/>
                </a:rPr>
                <a:t>4 </a:t>
              </a:r>
              <a:r>
                <a:rPr lang="en-US" sz="1400" dirty="0" err="1" smtClean="0">
                  <a:solidFill>
                    <a:srgbClr val="C00000"/>
                  </a:solidFill>
                  <a:latin typeface="Avenir Black" charset="0"/>
                  <a:cs typeface="Avenir Black" charset="0"/>
                </a:rPr>
                <a:t>μm</a:t>
              </a:r>
              <a:r>
                <a:rPr lang="en-US" sz="1400" dirty="0" smtClean="0">
                  <a:solidFill>
                    <a:srgbClr val="C00000"/>
                  </a:solidFill>
                  <a:latin typeface="Avenir Black" charset="0"/>
                  <a:cs typeface="Avenir Black" charset="0"/>
                </a:rPr>
                <a:t> pulse:</a:t>
              </a:r>
            </a:p>
            <a:p>
              <a:pPr algn="ctr"/>
              <a:r>
                <a:rPr lang="en-US" sz="1400" dirty="0" smtClean="0">
                  <a:solidFill>
                    <a:srgbClr val="C00000"/>
                  </a:solidFill>
                  <a:latin typeface="Avenir Black" charset="0"/>
                  <a:cs typeface="Avenir Black" charset="0"/>
                </a:rPr>
                <a:t>~50-100 </a:t>
              </a:r>
              <a:r>
                <a:rPr lang="en-US" sz="1400" dirty="0" err="1" smtClean="0">
                  <a:solidFill>
                    <a:srgbClr val="C00000"/>
                  </a:solidFill>
                  <a:latin typeface="Avenir Black" charset="0"/>
                  <a:cs typeface="Avenir Black" charset="0"/>
                </a:rPr>
                <a:t>mJ</a:t>
              </a:r>
              <a:r>
                <a:rPr lang="en-US" sz="1400" dirty="0" smtClean="0">
                  <a:solidFill>
                    <a:srgbClr val="C00000"/>
                  </a:solidFill>
                  <a:latin typeface="Avenir Black" charset="0"/>
                  <a:cs typeface="Avenir Black" charset="0"/>
                </a:rPr>
                <a:t>, 10 ns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42000" y="1412078"/>
              <a:ext cx="1362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1064 nm</a:t>
              </a:r>
              <a:endParaRPr lang="en-US" b="1" dirty="0"/>
            </a:p>
          </p:txBody>
        </p:sp>
        <p:cxnSp>
          <p:nvCxnSpPr>
            <p:cNvPr id="26" name="Straight Arrow Connector 25"/>
            <p:cNvCxnSpPr>
              <a:endCxn id="27" idx="1"/>
            </p:cNvCxnSpPr>
            <p:nvPr/>
          </p:nvCxnSpPr>
          <p:spPr>
            <a:xfrm>
              <a:off x="3183873" y="1991209"/>
              <a:ext cx="790412" cy="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196"/>
            <p:cNvSpPr txBox="1">
              <a:spLocks noChangeArrowheads="1"/>
            </p:cNvSpPr>
            <p:nvPr/>
          </p:nvSpPr>
          <p:spPr bwMode="auto">
            <a:xfrm>
              <a:off x="3974285" y="1837320"/>
              <a:ext cx="1060449" cy="307777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 indent="-342900"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400" b="1" dirty="0" smtClean="0">
                  <a:latin typeface="Avenir Black" charset="0"/>
                  <a:cs typeface="Avenir Black" charset="0"/>
                </a:rPr>
                <a:t>OPO</a:t>
              </a:r>
              <a:endParaRPr lang="en-US" sz="1400" b="1" dirty="0">
                <a:latin typeface="Avenir Black" charset="0"/>
                <a:cs typeface="Avenir Black" charset="0"/>
              </a:endParaRPr>
            </a:p>
          </p:txBody>
        </p:sp>
        <p:cxnSp>
          <p:nvCxnSpPr>
            <p:cNvPr id="28" name="Straight Arrow Connector 27"/>
            <p:cNvCxnSpPr>
              <a:stCxn id="27" idx="3"/>
              <a:endCxn id="6" idx="1"/>
            </p:cNvCxnSpPr>
            <p:nvPr/>
          </p:nvCxnSpPr>
          <p:spPr>
            <a:xfrm>
              <a:off x="5034734" y="1991209"/>
              <a:ext cx="739591" cy="9204"/>
            </a:xfrm>
            <a:prstGeom prst="straightConnector1">
              <a:avLst/>
            </a:prstGeom>
            <a:ln w="57150" cmpd="sng">
              <a:solidFill>
                <a:srgbClr val="C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957248" y="1461804"/>
              <a:ext cx="1362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2128 nm</a:t>
              </a:r>
              <a:endParaRPr lang="en-US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577358" y="1495054"/>
              <a:ext cx="1362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4.3 </a:t>
              </a:r>
              <a:r>
                <a:rPr lang="en-US" b="1" dirty="0">
                  <a:latin typeface="Symbol" pitchFamily="18" charset="2"/>
                </a:rPr>
                <a:t>m</a:t>
              </a:r>
              <a:r>
                <a:rPr lang="en-US" b="1" dirty="0" smtClean="0"/>
                <a:t>m</a:t>
              </a:r>
              <a:endParaRPr lang="en-US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228" y="1052572"/>
            <a:ext cx="9055812" cy="5432311"/>
            <a:chOff x="6477608" y="1073524"/>
            <a:chExt cx="9055812" cy="5432311"/>
          </a:xfrm>
        </p:grpSpPr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608" y="1073524"/>
              <a:ext cx="7761838" cy="5174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477608" y="6136503"/>
              <a:ext cx="90558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a-DK" dirty="0"/>
                <a:t>Gabriel Mennerat and Philippe </a:t>
              </a:r>
              <a:r>
                <a:rPr lang="da-DK" dirty="0" smtClean="0"/>
                <a:t>Kupecek, </a:t>
              </a:r>
              <a:r>
                <a:rPr lang="en-US" dirty="0"/>
                <a:t>OSA TOPS Vol. 19 </a:t>
              </a:r>
              <a:r>
                <a:rPr lang="en-US" dirty="0" smtClean="0"/>
                <a:t>Advanced </a:t>
              </a:r>
              <a:r>
                <a:rPr lang="en-US" dirty="0"/>
                <a:t>Solid State </a:t>
              </a:r>
              <a:r>
                <a:rPr lang="en-US" dirty="0" smtClean="0"/>
                <a:t>Lasers, 1998</a:t>
              </a:r>
              <a:r>
                <a:rPr lang="da-DK" dirty="0" smtClean="0"/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8763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09759" y="1355682"/>
            <a:ext cx="8934241" cy="4393816"/>
            <a:chOff x="50733" y="2239618"/>
            <a:chExt cx="8934241" cy="4393816"/>
          </a:xfrm>
        </p:grpSpPr>
        <p:sp>
          <p:nvSpPr>
            <p:cNvPr id="21" name="Rectangle 20"/>
            <p:cNvSpPr/>
            <p:nvPr/>
          </p:nvSpPr>
          <p:spPr>
            <a:xfrm>
              <a:off x="2819551" y="2239618"/>
              <a:ext cx="498763" cy="341906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U-Turn Arrow 21"/>
            <p:cNvSpPr/>
            <p:nvPr/>
          </p:nvSpPr>
          <p:spPr>
            <a:xfrm rot="5400000">
              <a:off x="3757670" y="-233491"/>
              <a:ext cx="1163782" cy="7115364"/>
            </a:xfrm>
            <a:prstGeom prst="uturnArrow">
              <a:avLst>
                <a:gd name="adj1" fmla="val 13000"/>
                <a:gd name="adj2" fmla="val 17000"/>
                <a:gd name="adj3" fmla="val 25000"/>
                <a:gd name="adj4" fmla="val 45583"/>
                <a:gd name="adj5" fmla="val 90275"/>
              </a:avLst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897244" y="2239618"/>
              <a:ext cx="498763" cy="341906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U-Turn Arrow 24"/>
            <p:cNvSpPr/>
            <p:nvPr/>
          </p:nvSpPr>
          <p:spPr>
            <a:xfrm rot="5400000">
              <a:off x="5354557" y="2672650"/>
              <a:ext cx="1163782" cy="3921591"/>
            </a:xfrm>
            <a:prstGeom prst="uturnArrow">
              <a:avLst>
                <a:gd name="adj1" fmla="val 13000"/>
                <a:gd name="adj2" fmla="val 17000"/>
                <a:gd name="adj3" fmla="val 25000"/>
                <a:gd name="adj4" fmla="val 45583"/>
                <a:gd name="adj5" fmla="val 10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Block Arc 25"/>
            <p:cNvSpPr/>
            <p:nvPr/>
          </p:nvSpPr>
          <p:spPr>
            <a:xfrm rot="16200000">
              <a:off x="3482836" y="3897423"/>
              <a:ext cx="1039093" cy="1347354"/>
            </a:xfrm>
            <a:prstGeom prst="blockArc">
              <a:avLst>
                <a:gd name="adj1" fmla="val 10800000"/>
                <a:gd name="adj2" fmla="val 21434358"/>
                <a:gd name="adj3" fmla="val 14754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Right Arrow 26"/>
            <p:cNvSpPr/>
            <p:nvPr/>
          </p:nvSpPr>
          <p:spPr>
            <a:xfrm rot="10800000">
              <a:off x="1802406" y="4830873"/>
              <a:ext cx="2019863" cy="363684"/>
            </a:xfrm>
            <a:prstGeom prst="rightArrow">
              <a:avLst>
                <a:gd name="adj1" fmla="val 44286"/>
                <a:gd name="adj2" fmla="val 85072"/>
              </a:avLst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497435" y="2494726"/>
              <a:ext cx="226564" cy="2822712"/>
            </a:xfrm>
            <a:prstGeom prst="rect">
              <a:avLst/>
            </a:prstGeom>
            <a:solidFill>
              <a:schemeClr val="accent3">
                <a:lumMod val="75000"/>
                <a:alpha val="76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540487" y="5720964"/>
              <a:ext cx="14444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rear mirror</a:t>
              </a:r>
              <a:endParaRPr lang="en-US" sz="2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200914" y="5740018"/>
              <a:ext cx="17747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50% output coupler</a:t>
              </a:r>
              <a:endParaRPr lang="en-US" sz="2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82291" y="5332364"/>
              <a:ext cx="14444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2 mm ZGP</a:t>
              </a:r>
              <a:endParaRPr lang="en-US" sz="2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3255" y="2300178"/>
              <a:ext cx="24406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2128 nm pump, 10 ns</a:t>
              </a:r>
              <a:endParaRPr lang="en-US" sz="2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733" y="4658772"/>
              <a:ext cx="18902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4256 nm half-harmonic</a:t>
              </a:r>
              <a:endParaRPr lang="en-US" sz="2000" dirty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3088283" y="6633434"/>
              <a:ext cx="5008795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982291" y="6233324"/>
              <a:ext cx="16437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3 cm cavity</a:t>
              </a:r>
              <a:endParaRPr lang="en-US" sz="2000" dirty="0"/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76200" y="76200"/>
            <a:ext cx="8991600" cy="838200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4-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 OPO in ZnGeP</a:t>
            </a:r>
            <a:r>
              <a:rPr lang="en-US" sz="36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2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Modeling </a:t>
            </a:r>
          </a:p>
        </p:txBody>
      </p:sp>
      <p:sp>
        <p:nvSpPr>
          <p:cNvPr id="13" name="Rectangle 46"/>
          <p:cNvSpPr>
            <a:spLocks noChangeArrowheads="1"/>
          </p:cNvSpPr>
          <p:nvPr/>
        </p:nvSpPr>
        <p:spPr bwMode="auto">
          <a:xfrm>
            <a:off x="7383775" y="6552489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ATF User’s 2020</a:t>
            </a:r>
            <a:endParaRPr lang="en-US" sz="20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6152379"/>
            <a:ext cx="90678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Dana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Tovey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UCLA + Igor &amp;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Misha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BNL  experimental verification. 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42281" y="1066800"/>
            <a:ext cx="8420720" cy="4875611"/>
            <a:chOff x="9677401" y="705852"/>
            <a:chExt cx="5030564" cy="3776870"/>
          </a:xfrm>
          <a:solidFill>
            <a:schemeClr val="bg1"/>
          </a:solidFill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77401" y="705852"/>
              <a:ext cx="5030564" cy="3776870"/>
            </a:xfrm>
            <a:prstGeom prst="rect">
              <a:avLst/>
            </a:prstGeom>
            <a:grpFill/>
          </p:spPr>
        </p:pic>
        <p:sp>
          <p:nvSpPr>
            <p:cNvPr id="37" name="TextBox 36"/>
            <p:cNvSpPr txBox="1"/>
            <p:nvPr/>
          </p:nvSpPr>
          <p:spPr>
            <a:xfrm>
              <a:off x="10363200" y="1009650"/>
              <a:ext cx="31194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u="sng" dirty="0" smtClean="0"/>
                <a:t> </a:t>
              </a:r>
              <a:r>
                <a:rPr lang="en-US" sz="2000" u="sng" dirty="0" smtClean="0">
                  <a:latin typeface="Times New Roman" pitchFamily="18" charset="0"/>
                  <a:cs typeface="Times New Roman" pitchFamily="18" charset="0"/>
                </a:rPr>
                <a:t>2mm ZGP crystal</a:t>
              </a:r>
              <a:endParaRPr lang="en-US" sz="2000" u="sng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139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16569</TotalTime>
  <Words>775</Words>
  <Application>Microsoft Office PowerPoint</Application>
  <PresentationFormat>On-screen Show (4:3)</PresentationFormat>
  <Paragraphs>153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Experimental Time Request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Haberberger</dc:creator>
  <cp:lastModifiedBy>Sergei Tochitsky</cp:lastModifiedBy>
  <cp:revision>438</cp:revision>
  <cp:lastPrinted>2012-05-30T19:57:47Z</cp:lastPrinted>
  <dcterms:created xsi:type="dcterms:W3CDTF">2012-05-14T21:04:23Z</dcterms:created>
  <dcterms:modified xsi:type="dcterms:W3CDTF">2020-12-07T18:55:48Z</dcterms:modified>
</cp:coreProperties>
</file>