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0" r:id="rId4"/>
    <p:sldMasterId id="2147483672" r:id="rId5"/>
  </p:sldMasterIdLst>
  <p:notesMasterIdLst>
    <p:notesMasterId r:id="rId25"/>
  </p:notesMasterIdLst>
  <p:sldIdLst>
    <p:sldId id="258" r:id="rId6"/>
    <p:sldId id="928" r:id="rId7"/>
    <p:sldId id="936" r:id="rId8"/>
    <p:sldId id="937" r:id="rId9"/>
    <p:sldId id="927" r:id="rId10"/>
    <p:sldId id="923" r:id="rId11"/>
    <p:sldId id="924" r:id="rId12"/>
    <p:sldId id="933" r:id="rId13"/>
    <p:sldId id="934" r:id="rId14"/>
    <p:sldId id="926" r:id="rId15"/>
    <p:sldId id="935" r:id="rId16"/>
    <p:sldId id="929" r:id="rId17"/>
    <p:sldId id="273" r:id="rId18"/>
    <p:sldId id="274" r:id="rId19"/>
    <p:sldId id="275" r:id="rId20"/>
    <p:sldId id="276" r:id="rId21"/>
    <p:sldId id="938" r:id="rId22"/>
    <p:sldId id="277" r:id="rId23"/>
    <p:sldId id="932" r:id="rId24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94"/>
  </p:normalViewPr>
  <p:slideViewPr>
    <p:cSldViewPr snapToGrid="0" snapToObjects="1">
      <p:cViewPr varScale="1">
        <p:scale>
          <a:sx n="97" d="100"/>
          <a:sy n="97" d="100"/>
        </p:scale>
        <p:origin x="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5286D-D876-964C-BE54-101C473CCF69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FE4EC-280C-6E45-85CC-98C7F662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17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7" y="987611"/>
            <a:ext cx="11118573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3827" y="3467286"/>
            <a:ext cx="11118573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49F39-8F07-C04F-B5B2-DEE24FECB0D0}"/>
              </a:ext>
            </a:extLst>
          </p:cNvPr>
          <p:cNvSpPr txBox="1"/>
          <p:nvPr userDrawn="1"/>
        </p:nvSpPr>
        <p:spPr>
          <a:xfrm>
            <a:off x="464820" y="5245100"/>
            <a:ext cx="8533939" cy="830997"/>
          </a:xfrm>
          <a:prstGeom prst="rect">
            <a:avLst/>
          </a:prstGeom>
          <a:noFill/>
          <a:ln w="19050">
            <a:solidFill>
              <a:schemeClr val="bg1">
                <a:lumMod val="95000"/>
                <a:alpha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800" b="1" i="1" cap="none" spc="0" dirty="0">
                <a:ln w="13462">
                  <a:solidFill>
                    <a:schemeClr val="bg2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tx1">
                      <a:lumMod val="50000"/>
                      <a:lumOff val="50000"/>
                    </a:schemeClr>
                  </a:outerShdw>
                </a:effectLst>
                <a:latin typeface="+mn-lt"/>
              </a:rPr>
              <a:t>The Accelerator Test Facility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845504"/>
            <a:ext cx="109728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A2ED85-2D35-054E-81AE-56167DDD0C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A43678-8E62-934D-B480-DFC7C307755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F818262-0151-E741-8E4F-4B8CABA98658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857500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365125"/>
            <a:ext cx="7962900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D8D76-417F-074E-8E1B-FD8BB1A1C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7AE68E-BB69-A34E-8813-7916125324FC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D5FDADF-CAAA-244B-82EA-EAE8E806D8B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0657-D6E0-BE42-9DAC-E9A6565AE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0A6F-F3CD-154C-8ACE-8EBC6BC28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0D4B1-35E6-1744-8CBA-9C192195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66F16-77FE-F640-B44E-59AAFAB4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6ADA-3ECD-1342-8EB2-63185E5E2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21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CCC5-B135-FC42-AB5A-F233B06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293DC-8B25-A043-8EC8-1714DBE7E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4AA82-AFD5-8445-AC2C-9DED7F2DC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0F8-4B65-F249-A045-DDA22B4D9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DB494-0A9B-6242-BF61-FB59E464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62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8FC1-FA20-D841-AA64-E58DB084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162E0D-982E-C643-BC2C-739C38E8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E561-A4E8-4E46-80EC-1913A0DF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A21E7-4610-5742-9ADB-0DA95DE9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0CCFF-D0AA-3E4D-B2B6-5C5747CE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5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F1B9E-52ED-9540-963B-9A1B8800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5387B-7F45-4C4D-AA73-DC8B25D11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CA4D0-2D6C-644E-A951-703959BC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4C010-8DDB-884A-B164-AFD718C2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1D1FA-1940-1B46-B3F5-7A850A8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87048-0942-2748-96E5-B794D1D7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6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65B6-B74C-684D-8A45-84ED5AED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8C918-50C9-5A45-8F8E-5E0FDB5B0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B3B298-197C-F043-A459-05E5D8195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29643-6500-CD41-9BF0-0F231FF61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76E-207A-924C-A17D-3510C4F2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A83386-3E6D-AB45-A13B-5BE46C9CF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6FB893-7018-A643-9FE2-0B796C194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E12BD-5038-5C4C-9579-80BE67C4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8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8A42-DA46-794E-8758-ECBB3EA1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56504-D70A-F645-861E-B74AC00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56803-0252-5243-8E40-95D63DA1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A4F62-6FE1-914B-8440-45D24EA8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94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6A43C-64CA-6B4B-9743-D9C9B32E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C862C-25FC-3F4E-9DF1-A68B983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8968B-114C-434D-B4DD-B8B9E299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46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CE08-684A-D343-BF15-DE87CD3B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415C2-D2D8-B14C-8C78-ABB004862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16908-5363-4540-87C1-EF14EC784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6AC4-C0C6-7042-AA89-BED10203D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49403-7B0C-B44B-B653-9F5C438F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8B538-71BA-BE4E-B554-FD088539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6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37967" y="6385965"/>
            <a:ext cx="716065" cy="365125"/>
          </a:xfrm>
        </p:spPr>
        <p:txBody>
          <a:bodyPr/>
          <a:lstStyle>
            <a:lvl1pPr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438746-1BA3-484F-BEAD-19911BD4CF08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F5DCDF-3BC7-5044-A699-38AF172C1B6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DA53-0BDA-4842-99C2-2237B5E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B41F7-21AB-A74D-9F49-B38BC7B04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D2889-E36D-4C4B-B8AD-DFCD0CFBE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CEE-5B59-124A-AFBC-E73A7CE45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6EF7-9E1D-7D41-BA12-40F76106E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A14B8D-21A3-604B-98B5-970EB27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02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BCB6-72EF-964F-8271-603FAAC5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1328A-3AA1-9649-819F-0D3502656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DE575-23CF-7041-9EFD-7DF83557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06EBC-9EF5-FE44-BBCB-5AEFAA0E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1BD84-74FA-E74A-A466-C13CFF70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58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4DDE6-132E-A443-BD7F-9EAB2FB465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6A10A-F952-8A45-88E6-E10C283CB5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F02AC-33F3-EC4D-983C-202AE784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F7846-FB63-8A4A-BD1D-1AFC13767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073D5-6C01-2D4B-B0FC-FB798ACE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9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573" y="1709740"/>
            <a:ext cx="111318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573" y="4589465"/>
            <a:ext cx="11131827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3554B-353A-1E47-8934-58D00AF34C8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92655A-CAAE-904F-BEF8-4EB0FC3AD4B9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3AC5BF7-A658-2646-9B5F-747C1552E8C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7079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77686"/>
            <a:ext cx="5486400" cy="50992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4FEE5-F840-7840-B9F3-37B052981A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671CC6-FDAB-5F41-A26C-EB67D4BC825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D73A96-5EF1-7F45-B0E0-B39EEB299F22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365127"/>
            <a:ext cx="10878309" cy="6145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79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079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0" y="1044340"/>
            <a:ext cx="5486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1926771"/>
            <a:ext cx="5486400" cy="42628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EA0E7D-1DC7-2D40-BC78-64D01705EA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CCEA4A-12C4-AC41-A840-5D636BD7C90A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ED1C5E-C9F8-ED43-A610-D03A83F0459F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80B99-3942-E04E-9428-A7DA312933F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24386E-F1AB-C04D-9B89-4ECCFB074347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27F659-1966-2049-A7C0-8A150F919736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7153A5-3C0E-9948-AF94-C5D9B5955F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987427"/>
            <a:ext cx="63992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2CC09-3EA4-3042-81B4-074C77A38F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76E66F-5CDB-4245-8388-12B831026D25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F1150-ED76-374C-838B-85C718842D73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1EA52D-CD39-A640-8C89-183891F6AA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319323-2313-1F4E-AB75-E659C0A78B12}"/>
              </a:ext>
            </a:extLst>
          </p:cNvPr>
          <p:cNvCxnSpPr/>
          <p:nvPr userDrawn="1"/>
        </p:nvCxnSpPr>
        <p:spPr>
          <a:xfrm>
            <a:off x="10299208" y="6624304"/>
            <a:ext cx="15156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EE8028-208C-A643-834F-29B17B26661D}"/>
              </a:ext>
            </a:extLst>
          </p:cNvPr>
          <p:cNvSpPr txBox="1"/>
          <p:nvPr userDrawn="1"/>
        </p:nvSpPr>
        <p:spPr>
          <a:xfrm>
            <a:off x="10212828" y="6611779"/>
            <a:ext cx="1659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latin typeface="+mn-lt"/>
              </a:rPr>
              <a:t>Accelerator Test Facility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7080" y="365128"/>
            <a:ext cx="11105321" cy="6472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080" y="1077686"/>
            <a:ext cx="11105321" cy="5159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69884" y="6337102"/>
            <a:ext cx="716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416FC-82A6-B44F-81E9-131A94701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648" y="633679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F4B26D-5E26-CF40-A563-6E04FE5BC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81B29-D9F3-EE42-8836-4053439C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3BF0-BC7A-394E-BCFF-EE200536F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8449A-ECD1-1C49-A3A0-6FE365F2ED53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A5F2-3250-FB47-8DC5-3066952D9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4636F-1A49-F34D-AD4F-A1E85C72D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B878-864C-DB4B-B3B2-873D6E44A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38555"/>
            <a:ext cx="11958221" cy="39506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Electron Beam Formation via Ionization Injection ​Seeding for Next Generation Accelerator R&amp;D</a:t>
            </a:r>
            <a:br>
              <a:rPr lang="en-US" sz="3600" dirty="0"/>
            </a:br>
            <a:br>
              <a:rPr lang="en-US" sz="2400" dirty="0"/>
            </a:br>
            <a:r>
              <a:rPr lang="en-US" sz="1800" dirty="0"/>
              <a:t>R. Kupfer</a:t>
            </a:r>
            <a:r>
              <a:rPr lang="en-US" sz="1800" baseline="30000" dirty="0"/>
              <a:t>1</a:t>
            </a:r>
            <a:r>
              <a:rPr lang="en-US" sz="1800" dirty="0"/>
              <a:t>, M. Babzien</a:t>
            </a:r>
            <a:r>
              <a:rPr lang="en-US" sz="1800" baseline="30000" dirty="0"/>
              <a:t>1</a:t>
            </a:r>
            <a:r>
              <a:rPr lang="en-US" sz="1800" dirty="0"/>
              <a:t>, I Pogorzelski</a:t>
            </a:r>
            <a:r>
              <a:rPr lang="en-US" sz="1800" baseline="30000" dirty="0"/>
              <a:t>1</a:t>
            </a:r>
            <a:r>
              <a:rPr lang="en-US" sz="1800" dirty="0"/>
              <a:t>, M. Polyanskiy</a:t>
            </a:r>
            <a:r>
              <a:rPr lang="en-US" sz="1800" baseline="30000" dirty="0"/>
              <a:t>1</a:t>
            </a:r>
            <a:r>
              <a:rPr lang="en-US" sz="1800" dirty="0"/>
              <a:t>, M. Fedurin</a:t>
            </a:r>
            <a:r>
              <a:rPr lang="en-US" sz="1800" baseline="30000" dirty="0"/>
              <a:t>1</a:t>
            </a:r>
            <a:r>
              <a:rPr lang="en-US" sz="1800" dirty="0"/>
              <a:t>, K. Kusche</a:t>
            </a:r>
            <a:r>
              <a:rPr lang="en-US" sz="1800" baseline="30000" dirty="0"/>
              <a:t>1</a:t>
            </a:r>
            <a:r>
              <a:rPr lang="en-US" sz="1800" dirty="0"/>
              <a:t>, I. Petrushina</a:t>
            </a:r>
            <a:r>
              <a:rPr lang="en-US" sz="1800" baseline="30000" dirty="0"/>
              <a:t>2</a:t>
            </a:r>
            <a:r>
              <a:rPr lang="en-US" sz="1800" dirty="0"/>
              <a:t>, A. Cheng</a:t>
            </a:r>
            <a:r>
              <a:rPr lang="en-US" sz="1800" baseline="30000" dirty="0"/>
              <a:t>2</a:t>
            </a:r>
            <a:r>
              <a:rPr lang="en-US" sz="1800" dirty="0"/>
              <a:t>, R. Samulyak</a:t>
            </a:r>
            <a:r>
              <a:rPr lang="en-US" sz="1800" baseline="30000" dirty="0"/>
              <a:t>1,2</a:t>
            </a:r>
            <a:r>
              <a:rPr lang="en-US" sz="1800" dirty="0"/>
              <a:t>, N. Vafaei-Najafabadi</a:t>
            </a:r>
            <a:r>
              <a:rPr lang="en-US" sz="1800" baseline="30000" dirty="0"/>
              <a:t>1,2</a:t>
            </a:r>
            <a:r>
              <a:rPr lang="en-US" sz="1800" dirty="0"/>
              <a:t>, V. Litvinenko</a:t>
            </a:r>
            <a:r>
              <a:rPr lang="en-US" sz="1800" baseline="30000" dirty="0"/>
              <a:t>1,2</a:t>
            </a:r>
            <a:r>
              <a:rPr lang="en-US" sz="1800" dirty="0"/>
              <a:t>, </a:t>
            </a:r>
            <a:r>
              <a:rPr lang="pl-PL" sz="1800" dirty="0"/>
              <a:t>R. Zgadzaj</a:t>
            </a:r>
            <a:r>
              <a:rPr lang="en-US" sz="1800" baseline="30000" dirty="0"/>
              <a:t>3</a:t>
            </a:r>
            <a:r>
              <a:rPr lang="pl-PL" sz="1800" dirty="0"/>
              <a:t>, M. C. Downer</a:t>
            </a:r>
            <a:r>
              <a:rPr lang="en-US" sz="1800" baseline="30000" dirty="0"/>
              <a:t> 3</a:t>
            </a:r>
            <a:r>
              <a:rPr lang="en-US" sz="1800" dirty="0"/>
              <a:t>,</a:t>
            </a:r>
            <a:r>
              <a:rPr lang="pl-PL" sz="1800" dirty="0"/>
              <a:t> </a:t>
            </a:r>
            <a:r>
              <a:rPr lang="en-US" sz="1800" dirty="0"/>
              <a:t>and M. Palmer</a:t>
            </a:r>
            <a:r>
              <a:rPr lang="en-US" sz="1800" baseline="30000" dirty="0"/>
              <a:t> 1</a:t>
            </a:r>
            <a:br>
              <a:rPr lang="en-US" sz="1800" baseline="30000" dirty="0"/>
            </a:br>
            <a:br>
              <a:rPr lang="en-US" sz="1800" baseline="30000" dirty="0"/>
            </a:br>
            <a:r>
              <a:rPr lang="en-US" sz="1800" baseline="30000" dirty="0"/>
              <a:t>1</a:t>
            </a:r>
            <a:r>
              <a:rPr lang="en-US" sz="1800" dirty="0"/>
              <a:t>Brookhaven National Laboratory, </a:t>
            </a:r>
            <a:r>
              <a:rPr lang="en-US" sz="1800" baseline="30000" dirty="0"/>
              <a:t>2</a:t>
            </a:r>
            <a:r>
              <a:rPr lang="en-US" sz="1800" dirty="0"/>
              <a:t>Stony Brook University, </a:t>
            </a:r>
            <a:r>
              <a:rPr lang="en-US" sz="1800" baseline="30000" dirty="0"/>
              <a:t>3</a:t>
            </a:r>
            <a:r>
              <a:rPr lang="en-US" sz="1800" dirty="0"/>
              <a:t>The University of Texas at Austin</a:t>
            </a:r>
            <a:br>
              <a:rPr lang="en-US" sz="1800" dirty="0"/>
            </a:br>
            <a:r>
              <a:rPr lang="en-US" sz="1800" dirty="0"/>
              <a:t>*BNL-LDRD grant #18‐026</a:t>
            </a:r>
            <a:endParaRPr lang="en-US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5674099-2F58-40C2-BFAE-FB5338985D51}"/>
              </a:ext>
            </a:extLst>
          </p:cNvPr>
          <p:cNvSpPr txBox="1">
            <a:spLocks/>
          </p:cNvSpPr>
          <p:nvPr/>
        </p:nvSpPr>
        <p:spPr>
          <a:xfrm>
            <a:off x="2238734" y="101379"/>
            <a:ext cx="869306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23nd ATF Users’ Meeting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7, 2020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6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10</a:t>
            </a:fld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982B61F-9C26-4926-AD95-9D985F7659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2" y="1747793"/>
            <a:ext cx="5429661" cy="4070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8CA5D7-DF09-439A-B434-77C0CFC8A07D}"/>
                  </a:ext>
                </a:extLst>
              </p:cNvPr>
              <p:cNvSpPr/>
              <p:nvPr/>
            </p:nvSpPr>
            <p:spPr>
              <a:xfrm>
                <a:off x="1028587" y="1293118"/>
                <a:ext cx="43737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Barrier Suppression Model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flat-top beam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A8CA5D7-DF09-439A-B434-77C0CFC8A0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7" y="1293118"/>
                <a:ext cx="4373732" cy="646331"/>
              </a:xfrm>
              <a:prstGeom prst="rect">
                <a:avLst/>
              </a:prstGeom>
              <a:blipFill>
                <a:blip r:embed="rId3"/>
                <a:stretch>
                  <a:fillRect l="-1255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19AD8C42-46EC-4C23-8AD1-CE05F882CB78}"/>
              </a:ext>
            </a:extLst>
          </p:cNvPr>
          <p:cNvSpPr/>
          <p:nvPr/>
        </p:nvSpPr>
        <p:spPr>
          <a:xfrm>
            <a:off x="6815091" y="1302556"/>
            <a:ext cx="4617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intensity – (optimistic interpretation) a shoulder appears at +8/+9 location  </a:t>
            </a:r>
            <a:endParaRPr lang="en-US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9FE12B80-61C9-411B-870D-69564701CE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27" y="1732257"/>
            <a:ext cx="5429661" cy="40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4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5FB1F0-3E23-4679-B4F4-0329D6B47A4F}"/>
              </a:ext>
            </a:extLst>
          </p:cNvPr>
          <p:cNvSpPr/>
          <p:nvPr/>
        </p:nvSpPr>
        <p:spPr>
          <a:xfrm>
            <a:off x="1" y="1256357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TOF with 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7D62B7A-E88F-4C24-899A-7587C12AB32F}"/>
              </a:ext>
            </a:extLst>
          </p:cNvPr>
          <p:cNvGrpSpPr/>
          <p:nvPr/>
        </p:nvGrpSpPr>
        <p:grpSpPr>
          <a:xfrm>
            <a:off x="54033" y="1449979"/>
            <a:ext cx="6399999" cy="4740305"/>
            <a:chOff x="623876" y="1243246"/>
            <a:chExt cx="4755992" cy="3565635"/>
          </a:xfrm>
        </p:grpSpPr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E128AC5F-128F-43E1-BF5E-D92FD46C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876" y="1243246"/>
              <a:ext cx="4755992" cy="35656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73CADE-397D-46A3-96AF-B4906C86F4AB}"/>
                </a:ext>
              </a:extLst>
            </p:cNvPr>
            <p:cNvSpPr txBox="1"/>
            <p:nvPr/>
          </p:nvSpPr>
          <p:spPr>
            <a:xfrm>
              <a:off x="4191314" y="1612607"/>
              <a:ext cx="647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1.2J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987ADC-95B2-424E-B7E5-6C2ED3A294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1976" y="2716567"/>
              <a:ext cx="764609" cy="6788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DBF8D7-4EC4-45BC-9C12-FD4F0D8B6EFD}"/>
                </a:ext>
              </a:extLst>
            </p:cNvPr>
            <p:cNvSpPr txBox="1"/>
            <p:nvPr/>
          </p:nvSpPr>
          <p:spPr>
            <a:xfrm>
              <a:off x="3460541" y="3395410"/>
              <a:ext cx="178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Kr</a:t>
              </a:r>
              <a:r>
                <a:rPr lang="en-US" baseline="30000" dirty="0"/>
                <a:t>+1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5C82C-47F6-4035-99FF-EF8842764E8C}"/>
              </a:ext>
            </a:extLst>
          </p:cNvPr>
          <p:cNvGrpSpPr/>
          <p:nvPr/>
        </p:nvGrpSpPr>
        <p:grpSpPr>
          <a:xfrm>
            <a:off x="5836530" y="1449980"/>
            <a:ext cx="6399999" cy="4740304"/>
            <a:chOff x="5089344" y="1243246"/>
            <a:chExt cx="4755992" cy="3565635"/>
          </a:xfrm>
        </p:grpSpPr>
        <p:pic>
          <p:nvPicPr>
            <p:cNvPr id="15" name="Picture 14" descr="Chart, histogram&#10;&#10;Description automatically generated">
              <a:extLst>
                <a:ext uri="{FF2B5EF4-FFF2-40B4-BE49-F238E27FC236}">
                  <a16:creationId xmlns:a16="http://schemas.microsoft.com/office/drawing/2014/main" id="{C529610F-2EF9-40F7-A36D-FBC7BD5A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9344" y="1243246"/>
              <a:ext cx="4755992" cy="356563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469E6A-3DDB-40EC-9E4D-EF937AAF0EC9}"/>
                </a:ext>
              </a:extLst>
            </p:cNvPr>
            <p:cNvSpPr txBox="1"/>
            <p:nvPr/>
          </p:nvSpPr>
          <p:spPr>
            <a:xfrm>
              <a:off x="8950584" y="1612606"/>
              <a:ext cx="647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3J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E424322-B277-41B0-B390-5634CBF37EC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87968" y="2787589"/>
              <a:ext cx="605839" cy="6528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F2D3011-EC3F-4A72-963D-EDAFD2069C90}"/>
                </a:ext>
              </a:extLst>
            </p:cNvPr>
            <p:cNvSpPr txBox="1"/>
            <p:nvPr/>
          </p:nvSpPr>
          <p:spPr>
            <a:xfrm>
              <a:off x="8057762" y="3440408"/>
              <a:ext cx="178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Kr</a:t>
              </a:r>
              <a:r>
                <a:rPr lang="en-US" baseline="30000" dirty="0"/>
                <a:t>+1</a:t>
              </a:r>
              <a:r>
                <a:rPr lang="en-US" dirty="0"/>
                <a:t> splitting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867B05-88FD-4DCB-90D0-964CC703E693}"/>
              </a:ext>
            </a:extLst>
          </p:cNvPr>
          <p:cNvCxnSpPr>
            <a:cxnSpLocks/>
          </p:cNvCxnSpPr>
          <p:nvPr/>
        </p:nvCxnSpPr>
        <p:spPr>
          <a:xfrm flipH="1" flipV="1">
            <a:off x="2130950" y="5351228"/>
            <a:ext cx="1357481" cy="134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CCF249B-4732-4443-83FD-BE1D22DB1570}"/>
              </a:ext>
            </a:extLst>
          </p:cNvPr>
          <p:cNvSpPr txBox="1"/>
          <p:nvPr/>
        </p:nvSpPr>
        <p:spPr>
          <a:xfrm>
            <a:off x="3530462" y="5240036"/>
            <a:ext cx="240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Protons?</a:t>
            </a:r>
          </a:p>
        </p:txBody>
      </p:sp>
    </p:spTree>
    <p:extLst>
      <p:ext uri="{BB962C8B-B14F-4D97-AF65-F5344CB8AC3E}">
        <p14:creationId xmlns:p14="http://schemas.microsoft.com/office/powerpoint/2010/main" val="3533195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4FAC3B-157E-46F8-BCF8-556A3B1FF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69" y="134768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TOF measurements with improved spectrometer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consistency of electron generation by CO2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OAP mount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permanent CO2 focus diagnostic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 to vertically mounted jet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controlled backing pressure control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85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95901" y="906450"/>
          <a:ext cx="11222513" cy="485818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10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605">
                  <a:extLst>
                    <a:ext uri="{9D8B030D-6E8A-4147-A177-3AD203B41FA5}">
                      <a16:colId xmlns:a16="http://schemas.microsoft.com/office/drawing/2014/main" val="3036326620"/>
                    </a:ext>
                  </a:extLst>
                </a:gridCol>
                <a:gridCol w="1472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6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7318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2940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400" dirty="0"/>
                        <a:t>Beam</a:t>
                      </a:r>
                      <a:r>
                        <a:rPr lang="en-US" sz="1400" baseline="0" dirty="0"/>
                        <a:t> Energy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MeV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50-65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range is ~15-75 MeV with highest beam quality at nominal values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283">
                <a:tc>
                  <a:txBody>
                    <a:bodyPr/>
                    <a:lstStyle/>
                    <a:p>
                      <a:r>
                        <a:rPr lang="en-US" sz="1400" dirty="0"/>
                        <a:t>Bunch Charge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nC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0.1-2.0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Bunch length &amp; emittance vary with charge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3072">
                <a:tc>
                  <a:txBody>
                    <a:bodyPr/>
                    <a:lstStyle/>
                    <a:p>
                      <a:r>
                        <a:rPr lang="en-US" sz="1400" dirty="0"/>
                        <a:t>Compression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Down to 100 fs (up to 1 kA peak current)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 magnetic bunch compressor available to compress bunch down to </a:t>
                      </a:r>
                      <a:b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~100 fs. Beam quality is variable depending on charge and amount of compression required. </a:t>
                      </a:r>
                    </a:p>
                    <a:p>
                      <a:endParaRPr lang="en-US" sz="1400" i="1"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NOTE:  Further compression options are being developed to provide bunch lengths down to the ~10 fs level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638">
                <a:tc>
                  <a:txBody>
                    <a:bodyPr/>
                    <a:lstStyle/>
                    <a:p>
                      <a:r>
                        <a:rPr lang="en-US" sz="1400" dirty="0"/>
                        <a:t>Transverse size at IP (</a:t>
                      </a:r>
                      <a:r>
                        <a:rPr lang="en-US" sz="1400" dirty="0">
                          <a:latin typeface="Symbol" pitchFamily="2" charset="2"/>
                        </a:rPr>
                        <a:t>s</a:t>
                      </a:r>
                      <a:r>
                        <a:rPr lang="en-US" sz="1400" dirty="0">
                          <a:latin typeface="+mn-lt"/>
                        </a:rPr>
                        <a:t>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100 (dependent on IP position)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 is possible to achieve transverse sizes below 10 um with special permanent magnet optics.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Normalized Emittance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 (at 0.3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nC</a:t>
                      </a:r>
                      <a:r>
                        <a:rPr lang="en-US" sz="1400" baseline="0" dirty="0"/>
                        <a:t>)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Variable</a:t>
                      </a:r>
                      <a:r>
                        <a:rPr lang="en-US" sz="140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with bunch charge</a:t>
                      </a: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016">
                <a:tc>
                  <a:txBody>
                    <a:bodyPr/>
                    <a:lstStyle/>
                    <a:p>
                      <a:r>
                        <a:rPr lang="en-US" sz="1400" dirty="0"/>
                        <a:t>Rep.</a:t>
                      </a:r>
                      <a:r>
                        <a:rPr lang="en-US" sz="1400" baseline="0" dirty="0"/>
                        <a:t> Rate (Hz)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027">
                <a:tc>
                  <a:txBody>
                    <a:bodyPr/>
                    <a:lstStyle/>
                    <a:p>
                      <a:r>
                        <a:rPr lang="en-US" sz="1400" dirty="0"/>
                        <a:t>Trains</a:t>
                      </a:r>
                      <a:r>
                        <a:rPr lang="en-US" sz="1400" baseline="0" dirty="0"/>
                        <a:t> mode</a:t>
                      </a:r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 bunch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Multi-bunch mode available. Trains of 24 or 48 ns spaced bunches.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>
                          <a:solidFill>
                            <a:srgbClr val="C00000"/>
                          </a:solidFill>
                        </a:rPr>
                        <a:t>N/A</a:t>
                      </a:r>
                    </a:p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44579"/>
            <a:ext cx="4422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Beam Requirements</a:t>
            </a:r>
          </a:p>
        </p:txBody>
      </p:sp>
    </p:spTree>
    <p:extLst>
      <p:ext uri="{BB962C8B-B14F-4D97-AF65-F5344CB8AC3E}">
        <p14:creationId xmlns:p14="http://schemas.microsoft.com/office/powerpoint/2010/main" val="3906587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309566"/>
              </p:ext>
            </p:extLst>
          </p:nvPr>
        </p:nvGraphicFramePr>
        <p:xfrm>
          <a:off x="205485" y="567408"/>
          <a:ext cx="11794733" cy="624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802295">
                  <a:extLst>
                    <a:ext uri="{9D8B030D-6E8A-4147-A177-3AD203B41FA5}">
                      <a16:colId xmlns:a16="http://schemas.microsoft.com/office/drawing/2014/main" val="3397490667"/>
                    </a:ext>
                  </a:extLst>
                </a:gridCol>
                <a:gridCol w="1369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467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24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12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1673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dirty="0"/>
                        <a:t> Regenerative Amplifier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~3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mJ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Hz also available if needed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Circular polarization available at slightly reduced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/>
                        <a:t>CO</a:t>
                      </a:r>
                      <a:r>
                        <a:rPr lang="en-US" sz="1400" b="1" baseline="-25000" dirty="0"/>
                        <a:t>2</a:t>
                      </a:r>
                      <a:r>
                        <a:rPr lang="en-US" sz="1400" b="1" baseline="0" dirty="0"/>
                        <a:t> CPA Beam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Symbol" pitchFamily="2" charset="2"/>
                        </a:rPr>
                        <a:t>m</a:t>
                      </a:r>
                      <a:r>
                        <a:rPr lang="en-US" sz="1400" dirty="0">
                          <a:latin typeface="+mn-lt"/>
                        </a:rPr>
                        <a:t>m</a:t>
                      </a:r>
                      <a:endParaRPr lang="en-US" sz="1400" dirty="0">
                        <a:latin typeface="Symbol" pitchFamily="2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Wavelength determined by mixed isotope gain media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9.2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0" i="1" baseline="0" dirty="0"/>
                        <a:t>Note that delivery of full power pulses to the Experimental Hall is presently limited to Beamline #1 only.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Peak Power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TW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~5 TW operation is planned for FY21 (requires further in-vacuum transport upgrade).  A 3-year development effort to achieve &gt;10 TW and deliver to users is in progress.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2/5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14610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Mode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5164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Length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5572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Energy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Maximum pulse energies of &gt;10 J will become available in FY20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2/10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92246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---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89583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Repetition</a:t>
                      </a:r>
                      <a:r>
                        <a:rPr lang="en-US" sz="1400" baseline="0" dirty="0"/>
                        <a:t> Rate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Hz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0.05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594566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Polarization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Adjustable linear polarization along with circular polarization will become available in FY20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415216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94698" y="36359"/>
            <a:ext cx="369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Laser Requirements</a:t>
            </a:r>
          </a:p>
        </p:txBody>
      </p:sp>
    </p:spTree>
    <p:extLst>
      <p:ext uri="{BB962C8B-B14F-4D97-AF65-F5344CB8AC3E}">
        <p14:creationId xmlns:p14="http://schemas.microsoft.com/office/powerpoint/2010/main" val="2232568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910256"/>
              </p:ext>
            </p:extLst>
          </p:nvPr>
        </p:nvGraphicFramePr>
        <p:xfrm>
          <a:off x="205485" y="403024"/>
          <a:ext cx="11887198" cy="402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27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806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029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5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6191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Ti:Sapphire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Stage 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Stage II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Central 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Stage I parameters have been delivered, while Stage II parameters will be available for user experiments once our vacuum transport installation is complete (now planned for FY21 after COVID-19 delays)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FWHM Bandwidth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Compressed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&lt;55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&lt;75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Transport of compressed pulses will initially include a very limited number of experimental interaction points.  Please consult with the ATF Team if you need this capability.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Chirped FWHM 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Chirped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Compressed 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&gt;14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solidFill>
                            <a:srgbClr val="C00000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to Experiments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GW</a:t>
                      </a:r>
                      <a:endParaRPr lang="en-US" sz="14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&gt;250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&gt;1067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605697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80298" y="0"/>
            <a:ext cx="6231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IR Experimental Laser Requirements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5D49BC-AE16-384D-89DA-F322A3F7DED8}"/>
              </a:ext>
            </a:extLst>
          </p:cNvPr>
          <p:cNvGraphicFramePr>
            <a:graphicFrameLocks noGrp="1"/>
          </p:cNvGraphicFramePr>
          <p:nvPr/>
        </p:nvGraphicFramePr>
        <p:xfrm>
          <a:off x="203773" y="4482612"/>
          <a:ext cx="11899184" cy="23469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71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1352">
                  <a:extLst>
                    <a:ext uri="{9D8B030D-6E8A-4147-A177-3AD203B41FA5}">
                      <a16:colId xmlns:a16="http://schemas.microsoft.com/office/drawing/2014/main" val="1543851066"/>
                    </a:ext>
                  </a:extLst>
                </a:gridCol>
                <a:gridCol w="1161658">
                  <a:extLst>
                    <a:ext uri="{9D8B030D-6E8A-4147-A177-3AD203B41FA5}">
                      <a16:colId xmlns:a16="http://schemas.microsoft.com/office/drawing/2014/main" val="2433644676"/>
                    </a:ext>
                  </a:extLst>
                </a:gridCol>
                <a:gridCol w="1251270">
                  <a:extLst>
                    <a:ext uri="{9D8B030D-6E8A-4147-A177-3AD203B41FA5}">
                      <a16:colId xmlns:a16="http://schemas.microsoft.com/office/drawing/2014/main" val="2505083702"/>
                    </a:ext>
                  </a:extLst>
                </a:gridCol>
                <a:gridCol w="4946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606">
                  <a:extLst>
                    <a:ext uri="{9D8B030D-6E8A-4147-A177-3AD203B41FA5}">
                      <a16:colId xmlns:a16="http://schemas.microsoft.com/office/drawing/2014/main" val="4423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2060"/>
                          </a:solidFill>
                        </a:rPr>
                        <a:t>Nd:YAG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</a:rPr>
                        <a:t> Laser System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Units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Typical Values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 Modifications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Comments</a:t>
                      </a:r>
                    </a:p>
                  </a:txBody>
                  <a:tcPr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Requested Values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Single pulse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05958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Wavelength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nm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532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Frequency doubled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Energy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mJ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846627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Pulse Width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</a:t>
                      </a: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400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49983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526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Special Equipment Requirements and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18695-53DD-1844-BBEF-9F56CC265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6867"/>
            <a:ext cx="10515600" cy="5170096"/>
          </a:xfrm>
        </p:spPr>
        <p:txBody>
          <a:bodyPr>
            <a:normAutofit/>
          </a:bodyPr>
          <a:lstStyle/>
          <a:p>
            <a:r>
              <a:rPr lang="en-US" dirty="0"/>
              <a:t>Electron Beam</a:t>
            </a:r>
          </a:p>
          <a:p>
            <a:pPr lvl="1"/>
            <a:r>
              <a:rPr lang="en-US" dirty="0"/>
              <a:t>N/A</a:t>
            </a:r>
          </a:p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</a:t>
            </a:r>
          </a:p>
          <a:p>
            <a:pPr lvl="1"/>
            <a:r>
              <a:rPr lang="en-US" dirty="0"/>
              <a:t>none</a:t>
            </a:r>
          </a:p>
          <a:p>
            <a:r>
              <a:rPr lang="en-US" dirty="0"/>
              <a:t>Ti:Sapphire and </a:t>
            </a:r>
            <a:r>
              <a:rPr lang="en-US" dirty="0" err="1"/>
              <a:t>Nd:YAG</a:t>
            </a:r>
            <a:r>
              <a:rPr lang="en-US" dirty="0"/>
              <a:t> Lasers</a:t>
            </a:r>
          </a:p>
          <a:p>
            <a:pPr lvl="1"/>
            <a:r>
              <a:rPr lang="en-US" dirty="0"/>
              <a:t>none</a:t>
            </a:r>
          </a:p>
          <a:p>
            <a:r>
              <a:rPr lang="en-US" dirty="0"/>
              <a:t>Hazards &amp; Special Installation Requirements</a:t>
            </a:r>
          </a:p>
          <a:p>
            <a:pPr lvl="1"/>
            <a:r>
              <a:rPr lang="en-US" dirty="0"/>
              <a:t>none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82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3772-90E4-174E-B7A0-E0482840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Pandemic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5AF7A-62F4-C843-B917-322E5DD8C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Delay of beam time (from March to September 2020)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8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FEAA-F4E0-1246-B1E7-DF336DE1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48" y="1"/>
            <a:ext cx="10515600" cy="636998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Experimental Time Request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33A3B09-4E77-B749-8153-C1844FE9A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558041"/>
              </p:ext>
            </p:extLst>
          </p:nvPr>
        </p:nvGraphicFramePr>
        <p:xfrm>
          <a:off x="838200" y="1291370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Laser Rooms)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120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Laser(s)*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694B9C-51DF-1B41-9225-691F9D253220}"/>
              </a:ext>
            </a:extLst>
          </p:cNvPr>
          <p:cNvSpPr txBox="1"/>
          <p:nvPr/>
        </p:nvSpPr>
        <p:spPr>
          <a:xfrm>
            <a:off x="4623371" y="811659"/>
            <a:ext cx="289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CY2021 Time Request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2C37A2F-A990-9749-952B-CEF0455DCD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942861"/>
              </p:ext>
            </p:extLst>
          </p:nvPr>
        </p:nvGraphicFramePr>
        <p:xfrm>
          <a:off x="857038" y="4104778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1513794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36565049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983676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Capability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Setup Hours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Running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Electron Beam Only</a:t>
                      </a:r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N/A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98231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Laser* Only (in FEL Room)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78200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/>
                        <a:t>Laser(s)* + Electron Beam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288786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E3C46C-DAB6-C045-9C6E-8080C36C791D}"/>
              </a:ext>
            </a:extLst>
          </p:cNvPr>
          <p:cNvSpPr txBox="1"/>
          <p:nvPr/>
        </p:nvSpPr>
        <p:spPr>
          <a:xfrm>
            <a:off x="852757" y="6123398"/>
            <a:ext cx="3695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Laser = Near-IR or LWIR (CO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 Laser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D5C7A-2802-9C41-84FC-3B5797C13958}"/>
              </a:ext>
            </a:extLst>
          </p:cNvPr>
          <p:cNvSpPr txBox="1"/>
          <p:nvPr/>
        </p:nvSpPr>
        <p:spPr>
          <a:xfrm>
            <a:off x="1642153" y="3625066"/>
            <a:ext cx="871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Estimate for Remaining Years of Experiment (including CY2021)</a:t>
            </a:r>
          </a:p>
        </p:txBody>
      </p:sp>
    </p:spTree>
    <p:extLst>
      <p:ext uri="{BB962C8B-B14F-4D97-AF65-F5344CB8AC3E}">
        <p14:creationId xmlns:p14="http://schemas.microsoft.com/office/powerpoint/2010/main" val="187592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08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F863F-7188-427E-89A5-D6D14D7B0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964"/>
            <a:ext cx="6979397" cy="3066071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7D3E1ADC-F85E-4104-AD4E-733084571E14}"/>
              </a:ext>
            </a:extLst>
          </p:cNvPr>
          <p:cNvSpPr txBox="1">
            <a:spLocks/>
          </p:cNvSpPr>
          <p:nvPr/>
        </p:nvSpPr>
        <p:spPr>
          <a:xfrm>
            <a:off x="6454032" y="1685601"/>
            <a:ext cx="5512666" cy="23065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LWIR, high a</a:t>
            </a:r>
            <a:r>
              <a:rPr lang="en-US" sz="2000" b="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‘low’ intensity, drive the bubble</a:t>
            </a:r>
          </a:p>
          <a:p>
            <a:endParaRPr lang="en-US" sz="20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NIR, low a</a:t>
            </a:r>
            <a:r>
              <a:rPr lang="en-US" sz="2000" b="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‘high’ intensity, inject electrons through ionization inside the bubble</a:t>
            </a:r>
          </a:p>
          <a:p>
            <a:endParaRPr lang="en-US" sz="20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acceleration gradient, high flux and low emittance</a:t>
            </a:r>
          </a:p>
          <a:p>
            <a:endParaRPr lang="en-US" sz="2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intensity of the NIR pulse at the focus should be higher than the CO2 to allow higher ionization states on top of the LWIR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suitable gas target with ionization threshold (for some higher ionization state) above that of the CO2’s field but below NIR intensity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Minimize NIR interaction with the plasma – we would like to reach high intensity only inside the bubble</a:t>
            </a:r>
            <a:br>
              <a:rPr lang="en-US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393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C10F6-80A7-4D56-BBCE-A1C27B307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362" y="1140259"/>
            <a:ext cx="6994275" cy="52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6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23A6E-8097-4162-A721-8963FF210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1581825"/>
            <a:ext cx="6432419" cy="3694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27867B-CFCB-435E-801A-17916DAFB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400" y="1581825"/>
            <a:ext cx="5910215" cy="369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4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tar in the night sky&#10;&#10;Description automatically generated">
            <a:extLst>
              <a:ext uri="{FF2B5EF4-FFF2-40B4-BE49-F238E27FC236}">
                <a16:creationId xmlns:a16="http://schemas.microsoft.com/office/drawing/2014/main" id="{A34E309C-FB01-4B5C-8F3B-DE2303B88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7" t="-2" r="19835" b="55031"/>
          <a:stretch/>
        </p:blipFill>
        <p:spPr>
          <a:xfrm>
            <a:off x="6359508" y="1093324"/>
            <a:ext cx="3807857" cy="3461688"/>
          </a:xfrm>
          <a:prstGeom prst="rect">
            <a:avLst/>
          </a:prstGeom>
        </p:spPr>
      </p:pic>
      <p:pic>
        <p:nvPicPr>
          <p:cNvPr id="13" name="Picture 12" descr="A picture containing dark, night, lit, sitting&#10;&#10;Description automatically generated">
            <a:extLst>
              <a:ext uri="{FF2B5EF4-FFF2-40B4-BE49-F238E27FC236}">
                <a16:creationId xmlns:a16="http://schemas.microsoft.com/office/drawing/2014/main" id="{B9E6E323-5D4A-4A90-B5FE-BD435EA0C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56" y="4040886"/>
            <a:ext cx="3446387" cy="2153992"/>
          </a:xfrm>
          <a:prstGeom prst="rect">
            <a:avLst/>
          </a:prstGeom>
        </p:spPr>
      </p:pic>
      <p:pic>
        <p:nvPicPr>
          <p:cNvPr id="12" name="Content Placeholder 4" descr="A night sky&#10;&#10;Description automatically generated">
            <a:extLst>
              <a:ext uri="{FF2B5EF4-FFF2-40B4-BE49-F238E27FC236}">
                <a16:creationId xmlns:a16="http://schemas.microsoft.com/office/drawing/2014/main" id="{BCECDA84-1C49-43A3-9C32-1A1571027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83" y="4069230"/>
            <a:ext cx="3386427" cy="2116517"/>
          </a:xfrm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1E24A7-EC34-4806-A59D-007BC1E8778D}"/>
              </a:ext>
            </a:extLst>
          </p:cNvPr>
          <p:cNvSpPr txBox="1">
            <a:spLocks/>
          </p:cNvSpPr>
          <p:nvPr/>
        </p:nvSpPr>
        <p:spPr>
          <a:xfrm>
            <a:off x="-428297" y="1341989"/>
            <a:ext cx="6469117" cy="7292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and Timing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Ti:Sa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CO2</a:t>
            </a:r>
          </a:p>
        </p:txBody>
      </p:sp>
      <p:pic>
        <p:nvPicPr>
          <p:cNvPr id="6" name="Picture 5" descr="A close up of an engine&#10;&#10;Description automatically generated">
            <a:extLst>
              <a:ext uri="{FF2B5EF4-FFF2-40B4-BE49-F238E27FC236}">
                <a16:creationId xmlns:a16="http://schemas.microsoft.com/office/drawing/2014/main" id="{68CB3DC5-99E1-4F10-B082-BBCD2ED17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0" y="1864367"/>
            <a:ext cx="4868858" cy="365164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0D571A-8F17-4D2B-B460-71ED3AD7ED34}"/>
              </a:ext>
            </a:extLst>
          </p:cNvPr>
          <p:cNvCxnSpPr>
            <a:cxnSpLocks/>
          </p:cNvCxnSpPr>
          <p:nvPr/>
        </p:nvCxnSpPr>
        <p:spPr>
          <a:xfrm flipH="1" flipV="1">
            <a:off x="2806262" y="3555124"/>
            <a:ext cx="134007" cy="7488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AA37F4-DEDE-4C33-981A-9542D029DAA3}"/>
              </a:ext>
            </a:extLst>
          </p:cNvPr>
          <p:cNvSpPr txBox="1"/>
          <p:nvPr/>
        </p:nvSpPr>
        <p:spPr>
          <a:xfrm>
            <a:off x="2699850" y="4275154"/>
            <a:ext cx="232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74768E-E192-4D99-BC3D-A7687B049BA4}"/>
              </a:ext>
            </a:extLst>
          </p:cNvPr>
          <p:cNvSpPr txBox="1"/>
          <p:nvPr/>
        </p:nvSpPr>
        <p:spPr>
          <a:xfrm>
            <a:off x="-84101" y="5618845"/>
            <a:ext cx="5780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within ~3ps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6B1B4F5-8193-4309-9C0D-6C1DDC36A1FA}"/>
              </a:ext>
            </a:extLst>
          </p:cNvPr>
          <p:cNvCxnSpPr>
            <a:cxnSpLocks/>
          </p:cNvCxnSpPr>
          <p:nvPr/>
        </p:nvCxnSpPr>
        <p:spPr>
          <a:xfrm flipH="1">
            <a:off x="8557127" y="1762919"/>
            <a:ext cx="905138" cy="414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24D99B-D22B-42A1-80EB-D23F3DEE6CBE}"/>
              </a:ext>
            </a:extLst>
          </p:cNvPr>
          <p:cNvSpPr txBox="1"/>
          <p:nvPr/>
        </p:nvSpPr>
        <p:spPr>
          <a:xfrm>
            <a:off x="9469303" y="1489190"/>
            <a:ext cx="2321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Ti:Sa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4D33CD-264C-4941-9DBF-F997625C25D3}"/>
              </a:ext>
            </a:extLst>
          </p:cNvPr>
          <p:cNvCxnSpPr>
            <a:cxnSpLocks/>
          </p:cNvCxnSpPr>
          <p:nvPr/>
        </p:nvCxnSpPr>
        <p:spPr>
          <a:xfrm flipV="1">
            <a:off x="7663571" y="2560527"/>
            <a:ext cx="668713" cy="365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8E83E5D-0F5D-4642-828A-51D0267BDF8D}"/>
              </a:ext>
            </a:extLst>
          </p:cNvPr>
          <p:cNvSpPr txBox="1"/>
          <p:nvPr/>
        </p:nvSpPr>
        <p:spPr>
          <a:xfrm>
            <a:off x="6449318" y="2925713"/>
            <a:ext cx="156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Pin head ~60µm wide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2F485F-82A8-4976-BD3C-BEA912ED5C62}"/>
              </a:ext>
            </a:extLst>
          </p:cNvPr>
          <p:cNvCxnSpPr>
            <a:cxnSpLocks/>
          </p:cNvCxnSpPr>
          <p:nvPr/>
        </p:nvCxnSpPr>
        <p:spPr>
          <a:xfrm>
            <a:off x="8627563" y="3936027"/>
            <a:ext cx="1835583" cy="301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E3FBB82-DEAD-4289-BC74-098F271E1D69}"/>
              </a:ext>
            </a:extLst>
          </p:cNvPr>
          <p:cNvSpPr txBox="1"/>
          <p:nvPr/>
        </p:nvSpPr>
        <p:spPr>
          <a:xfrm>
            <a:off x="5426351" y="5205205"/>
            <a:ext cx="274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Ti:Sa</a:t>
            </a:r>
            <a:r>
              <a:rPr lang="en-US" sz="1400" dirty="0">
                <a:solidFill>
                  <a:srgbClr val="FF0000"/>
                </a:solidFill>
              </a:rPr>
              <a:t> arrives before CO</a:t>
            </a:r>
            <a:r>
              <a:rPr lang="en-US" sz="1400" baseline="-25000" dirty="0">
                <a:solidFill>
                  <a:srgbClr val="FF0000"/>
                </a:solidFill>
              </a:rPr>
              <a:t>2 </a:t>
            </a:r>
            <a:r>
              <a:rPr lang="en-US" sz="1400" dirty="0">
                <a:solidFill>
                  <a:srgbClr val="FF0000"/>
                </a:solidFill>
              </a:rPr>
              <a:t> (</a:t>
            </a:r>
            <a:r>
              <a:rPr lang="en-US" sz="1400" dirty="0" err="1">
                <a:solidFill>
                  <a:srgbClr val="FF0000"/>
                </a:solidFill>
              </a:rPr>
              <a:t>osc</a:t>
            </a:r>
            <a:r>
              <a:rPr lang="en-US" sz="1400" dirty="0">
                <a:solidFill>
                  <a:srgbClr val="FF0000"/>
                </a:solidFill>
              </a:rPr>
              <a:t> delay 9512ps)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D1A8240-4574-428D-AB21-459B83E978A1}"/>
              </a:ext>
            </a:extLst>
          </p:cNvPr>
          <p:cNvCxnSpPr>
            <a:cxnSpLocks/>
          </p:cNvCxnSpPr>
          <p:nvPr/>
        </p:nvCxnSpPr>
        <p:spPr>
          <a:xfrm flipV="1">
            <a:off x="6633498" y="4689045"/>
            <a:ext cx="565723" cy="5424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900B511-CCF6-44BD-88A9-F8DC7AFB3E11}"/>
              </a:ext>
            </a:extLst>
          </p:cNvPr>
          <p:cNvSpPr txBox="1"/>
          <p:nvPr/>
        </p:nvSpPr>
        <p:spPr>
          <a:xfrm>
            <a:off x="7807054" y="3621743"/>
            <a:ext cx="2427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Plasma emission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23CD9D-39AB-4D9C-840A-5F6BA927A451}"/>
              </a:ext>
            </a:extLst>
          </p:cNvPr>
          <p:cNvCxnSpPr>
            <a:cxnSpLocks/>
          </p:cNvCxnSpPr>
          <p:nvPr/>
        </p:nvCxnSpPr>
        <p:spPr>
          <a:xfrm flipV="1">
            <a:off x="9912337" y="4666378"/>
            <a:ext cx="563957" cy="5141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9ECDD15-F576-408A-AF34-175FDCCAF1D0}"/>
              </a:ext>
            </a:extLst>
          </p:cNvPr>
          <p:cNvSpPr txBox="1"/>
          <p:nvPr/>
        </p:nvSpPr>
        <p:spPr>
          <a:xfrm>
            <a:off x="8771764" y="5146679"/>
            <a:ext cx="32360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Ti:Sa</a:t>
            </a:r>
            <a:r>
              <a:rPr lang="en-US" sz="1400" dirty="0">
                <a:solidFill>
                  <a:srgbClr val="FF0000"/>
                </a:solidFill>
              </a:rPr>
              <a:t> arrives after CO</a:t>
            </a:r>
            <a:r>
              <a:rPr lang="en-US" sz="1400" baseline="-25000" dirty="0">
                <a:solidFill>
                  <a:srgbClr val="FF0000"/>
                </a:solidFill>
              </a:rPr>
              <a:t>2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osc</a:t>
            </a:r>
            <a:r>
              <a:rPr lang="en-US" sz="1400" dirty="0">
                <a:solidFill>
                  <a:srgbClr val="FF0000"/>
                </a:solidFill>
              </a:rPr>
              <a:t> delay 9515ps) – Blocked by </a:t>
            </a:r>
            <a:r>
              <a:rPr lang="en-US" sz="1400" dirty="0" err="1">
                <a:solidFill>
                  <a:srgbClr val="FF0000"/>
                </a:solidFill>
              </a:rPr>
              <a:t>overdense</a:t>
            </a:r>
            <a:r>
              <a:rPr lang="en-US" sz="1400" dirty="0">
                <a:solidFill>
                  <a:srgbClr val="FF0000"/>
                </a:solidFill>
              </a:rPr>
              <a:t> plasma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1C27AA6-52A2-4769-BA93-152DF917CBAE}"/>
              </a:ext>
            </a:extLst>
          </p:cNvPr>
          <p:cNvCxnSpPr>
            <a:cxnSpLocks/>
          </p:cNvCxnSpPr>
          <p:nvPr/>
        </p:nvCxnSpPr>
        <p:spPr>
          <a:xfrm>
            <a:off x="7092806" y="1723459"/>
            <a:ext cx="539041" cy="4292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D1D56D9-0CA4-4E6A-8183-9AFC9B603973}"/>
              </a:ext>
            </a:extLst>
          </p:cNvPr>
          <p:cNvSpPr txBox="1"/>
          <p:nvPr/>
        </p:nvSpPr>
        <p:spPr>
          <a:xfrm>
            <a:off x="6427261" y="1162381"/>
            <a:ext cx="1236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He:Ne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backlighter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047DD8-3765-4C1C-9210-A0743CBAE4CD}"/>
              </a:ext>
            </a:extLst>
          </p:cNvPr>
          <p:cNvCxnSpPr>
            <a:cxnSpLocks/>
          </p:cNvCxnSpPr>
          <p:nvPr/>
        </p:nvCxnSpPr>
        <p:spPr>
          <a:xfrm flipH="1">
            <a:off x="7563987" y="3929520"/>
            <a:ext cx="1063576" cy="5226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94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4EBE99-7AF5-4E52-9848-75838D86D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26" y="1347082"/>
            <a:ext cx="8905982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 backing pressure ~14PSI, jet window 70µs, chamber’s steady state pressure 4.5x10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Torr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plate voltage 2kV, MCP voltage 1.9kV,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distance 40mm, drift distance 90mm, measurement averaged over 10 shots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duration ~60fs, energies 1mJ ~ 12mJ, 12Hz rep rate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Focal spot:</a:t>
            </a:r>
          </a:p>
          <a:p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F8E78DC-4353-46DB-910D-F3BD1DCF97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6" y="3429000"/>
            <a:ext cx="3496481" cy="2621361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6FBBDD03-7622-4833-851A-2F6A326E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872" y="780993"/>
            <a:ext cx="3432345" cy="5121084"/>
          </a:xfrm>
          <a:prstGeom prst="rect">
            <a:avLst/>
          </a:prstGeom>
        </p:spPr>
      </p:pic>
      <p:pic>
        <p:nvPicPr>
          <p:cNvPr id="8" name="Picture 7" descr="A close up of a machine&#10;&#10;Description automatically generated">
            <a:extLst>
              <a:ext uri="{FF2B5EF4-FFF2-40B4-BE49-F238E27FC236}">
                <a16:creationId xmlns:a16="http://schemas.microsoft.com/office/drawing/2014/main" id="{8BF340AA-712B-4C9F-AC8E-5D1E9AE08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009" y="3179897"/>
            <a:ext cx="4009192" cy="30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9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 dirty="0"/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A100984-35B7-42CA-BAB8-8B92BC79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2" y="1191927"/>
            <a:ext cx="6393596" cy="47933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FEE2B-146C-41DB-9DAD-8C77D75D7187}"/>
                  </a:ext>
                </a:extLst>
              </p:cNvPr>
              <p:cNvSpPr/>
              <p:nvPr/>
            </p:nvSpPr>
            <p:spPr>
              <a:xfrm>
                <a:off x="2489873" y="1618134"/>
                <a:ext cx="14138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1.7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±0.2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33FEE2B-146C-41DB-9DAD-8C77D75D7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873" y="1618134"/>
                <a:ext cx="1413849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C75E46-32F0-40EA-BF7D-EE596ADB5D0E}"/>
                  </a:ext>
                </a:extLst>
              </p:cNvPr>
              <p:cNvSpPr/>
              <p:nvPr/>
            </p:nvSpPr>
            <p:spPr>
              <a:xfrm>
                <a:off x="6013175" y="3159359"/>
                <a:ext cx="5997796" cy="858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𝑒𝑙𝑎𝑦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(2×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𝑎𝑐𝑐𝑙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𝑑𝑖𝑠𝑡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𝑑𝑟𝑖𝑓𝑡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𝑑𝑖𝑠𝑡𝑎𝑛𝑐𝑒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2∙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𝑍</m:t>
                            </m:r>
                          </m:den>
                        </m:f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den>
                        </m:f>
                      </m:e>
                    </m:ra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C75E46-32F0-40EA-BF7D-EE596ADB5D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175" y="3159359"/>
                <a:ext cx="5997796" cy="858505"/>
              </a:xfrm>
              <a:prstGeom prst="rect">
                <a:avLst/>
              </a:prstGeom>
              <a:blipFill>
                <a:blip r:embed="rId4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10379DB-DE9B-4EA3-9F71-EBF8D71A5513}"/>
              </a:ext>
            </a:extLst>
          </p:cNvPr>
          <p:cNvSpPr/>
          <p:nvPr/>
        </p:nvSpPr>
        <p:spPr>
          <a:xfrm>
            <a:off x="6723331" y="2038654"/>
            <a:ext cx="4376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intensity – good agreement with ‘Textbook theory’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2703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13E4E1-C31B-43E6-A2FD-D310DBC7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986" y="1343325"/>
            <a:ext cx="6382763" cy="47852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298BBA-07F1-48DA-A60A-4E4C7DE4AB17}"/>
                  </a:ext>
                </a:extLst>
              </p:cNvPr>
              <p:cNvSpPr/>
              <p:nvPr/>
            </p:nvSpPr>
            <p:spPr>
              <a:xfrm>
                <a:off x="2285183" y="1685601"/>
                <a:ext cx="12842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1.7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𝑡𝑜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5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𝑚𝐽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C298BBA-07F1-48DA-A60A-4E4C7DE4A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183" y="1685601"/>
                <a:ext cx="1284261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32340A5-1084-4B81-953B-0EB88A2A712F}"/>
              </a:ext>
            </a:extLst>
          </p:cNvPr>
          <p:cNvSpPr txBox="1"/>
          <p:nvPr/>
        </p:nvSpPr>
        <p:spPr>
          <a:xfrm>
            <a:off x="6124159" y="4304848"/>
            <a:ext cx="132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splitting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9B80034-5C0C-42AF-B5D4-3B972D441CEA}"/>
              </a:ext>
            </a:extLst>
          </p:cNvPr>
          <p:cNvCxnSpPr>
            <a:cxnSpLocks/>
          </p:cNvCxnSpPr>
          <p:nvPr/>
        </p:nvCxnSpPr>
        <p:spPr>
          <a:xfrm flipH="1" flipV="1">
            <a:off x="4181721" y="3735950"/>
            <a:ext cx="2046513" cy="6385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7A98E8B-A441-4B1D-A6E8-312056778524}"/>
              </a:ext>
            </a:extLst>
          </p:cNvPr>
          <p:cNvCxnSpPr>
            <a:cxnSpLocks/>
          </p:cNvCxnSpPr>
          <p:nvPr/>
        </p:nvCxnSpPr>
        <p:spPr>
          <a:xfrm flipH="1" flipV="1">
            <a:off x="4937582" y="3036887"/>
            <a:ext cx="1268146" cy="1337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6160F9-842F-4E37-9F43-8360C0F01355}"/>
              </a:ext>
            </a:extLst>
          </p:cNvPr>
          <p:cNvCxnSpPr>
            <a:cxnSpLocks/>
          </p:cNvCxnSpPr>
          <p:nvPr/>
        </p:nvCxnSpPr>
        <p:spPr>
          <a:xfrm flipH="1" flipV="1">
            <a:off x="3772418" y="4040937"/>
            <a:ext cx="2433310" cy="333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25FB1F0-3E23-4679-B4F4-0329D6B47A4F}"/>
              </a:ext>
            </a:extLst>
          </p:cNvPr>
          <p:cNvSpPr/>
          <p:nvPr/>
        </p:nvSpPr>
        <p:spPr>
          <a:xfrm>
            <a:off x="2645546" y="3323728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 intensity – peak splitting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7281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line chart, histogram&#10;&#10;Description automatically generated">
            <a:extLst>
              <a:ext uri="{FF2B5EF4-FFF2-40B4-BE49-F238E27FC236}">
                <a16:creationId xmlns:a16="http://schemas.microsoft.com/office/drawing/2014/main" id="{B4FBA0B9-5093-4837-923C-BF807ABA40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86" y="1343326"/>
            <a:ext cx="6382763" cy="4785248"/>
          </a:xfrm>
          <a:prstGeom prst="rect">
            <a:avLst/>
          </a:prstGeom>
        </p:spPr>
      </p:pic>
      <p:sp>
        <p:nvSpPr>
          <p:cNvPr id="110" name="Title 1">
            <a:extLst>
              <a:ext uri="{FF2B5EF4-FFF2-40B4-BE49-F238E27FC236}">
                <a16:creationId xmlns:a16="http://schemas.microsoft.com/office/drawing/2014/main" id="{6DD0A958-7A84-40C8-9FDA-E8AA4817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101823"/>
            <a:ext cx="11874848" cy="158377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 Formation via Ionization Injection ​Seeding for Next Generation Accelerator R&amp;D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5BA10-E701-4D72-978E-22B6CC4D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5FB1F0-3E23-4679-B4F4-0329D6B47A4F}"/>
              </a:ext>
            </a:extLst>
          </p:cNvPr>
          <p:cNvSpPr/>
          <p:nvPr/>
        </p:nvSpPr>
        <p:spPr>
          <a:xfrm>
            <a:off x="2645546" y="3323728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intensities – no additional splitting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5E58C1D-55D2-4769-BDE2-8333A33C8FE5}"/>
                  </a:ext>
                </a:extLst>
              </p:cNvPr>
              <p:cNvSpPr/>
              <p:nvPr/>
            </p:nvSpPr>
            <p:spPr>
              <a:xfrm>
                <a:off x="2045486" y="1708605"/>
                <a:ext cx="195842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7.1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𝑚𝐽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𝑎𝑛𝑑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𝑎𝑏𝑜𝑣𝑒</m:t>
                      </m:r>
                    </m:oMath>
                  </m:oMathPara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5E58C1D-55D2-4769-BDE2-8333A33C8F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486" y="1708605"/>
                <a:ext cx="1958421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6478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HD_Palmer" id="{0C366F2B-4799-D248-BDFC-E57BB9DA9EF4}" vid="{612D999E-72F1-C743-A98D-9275D80DBD5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umber xmlns="b82b1ec5-da85-45a7-bfb0-80f4a2c0b64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D32B8C34A074BA4247A36BF873B38" ma:contentTypeVersion="10" ma:contentTypeDescription="Create a new document." ma:contentTypeScope="" ma:versionID="58a26d8e1039a09ca9e31db3b323829b">
  <xsd:schema xmlns:xsd="http://www.w3.org/2001/XMLSchema" xmlns:xs="http://www.w3.org/2001/XMLSchema" xmlns:p="http://schemas.microsoft.com/office/2006/metadata/properties" xmlns:ns2="b82b1ec5-da85-45a7-bfb0-80f4a2c0b640" xmlns:ns3="7f3722f4-cadb-4c27-9c2a-892b94db93c7" targetNamespace="http://schemas.microsoft.com/office/2006/metadata/properties" ma:root="true" ma:fieldsID="a288a08e27ef0fe33a989301aff3cb69" ns2:_="" ns3:_="">
    <xsd:import namespace="b82b1ec5-da85-45a7-bfb0-80f4a2c0b640"/>
    <xsd:import namespace="7f3722f4-cadb-4c27-9c2a-892b94db9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Number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2b1ec5-da85-45a7-bfb0-80f4a2c0b6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umber" ma:index="12" nillable="true" ma:displayName="Number" ma:format="Dropdown" ma:internalName="Number" ma:percentage="FALSE">
      <xsd:simpleType>
        <xsd:restriction base="dms:Number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722f4-cadb-4c27-9c2a-892b94db9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581F4-C30D-49D1-A016-F02675EFFE5C}">
  <ds:schemaRefs>
    <ds:schemaRef ds:uri="http://schemas.microsoft.com/office/2006/metadata/properties"/>
    <ds:schemaRef ds:uri="http://schemas.microsoft.com/office/infopath/2007/PartnerControls"/>
    <ds:schemaRef ds:uri="b82b1ec5-da85-45a7-bfb0-80f4a2c0b640"/>
  </ds:schemaRefs>
</ds:datastoreItem>
</file>

<file path=customXml/itemProps2.xml><?xml version="1.0" encoding="utf-8"?>
<ds:datastoreItem xmlns:ds="http://schemas.openxmlformats.org/officeDocument/2006/customXml" ds:itemID="{77828D5E-0854-4529-AC6E-29658297B7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2b1ec5-da85-45a7-bfb0-80f4a2c0b640"/>
    <ds:schemaRef ds:uri="7f3722f4-cadb-4c27-9c2a-892b94db9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52B531-B937-4DDD-B2F5-F65CC6C681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8287</TotalTime>
  <Words>1328</Words>
  <Application>Microsoft Office PowerPoint</Application>
  <PresentationFormat>Widescreen</PresentationFormat>
  <Paragraphs>295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1_Office Theme</vt:lpstr>
      <vt:lpstr>Electron Beam Formation via Ionization Injection ​Seeding for Next Generation Accelerator R&amp;D  R. Kupfer1, M. Babzien1, I Pogorzelski1, M. Polyanskiy1, M. Fedurin1, K. Kusche1, I. Petrushina2, A. Cheng2, R. Samulyak1,2, N. Vafaei-Najafabadi1,2, V. Litvinenko1,2, R. Zgadzaj3, M. C. Downer 3, and M. Palmer 1  1Brookhaven National Laboratory, 2Stony Brook University, 3The University of Texas at Austin *BNL-LDRD grant #18‐026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Electron Beam Formation via Ionization Injection ​Seeding for Next Generation Accelerator R&amp;D</vt:lpstr>
      <vt:lpstr>PowerPoint Presentation</vt:lpstr>
      <vt:lpstr>PowerPoint Presentation</vt:lpstr>
      <vt:lpstr>PowerPoint Presentation</vt:lpstr>
      <vt:lpstr>Special Equipment Requirements and Hazards</vt:lpstr>
      <vt:lpstr>COVID-19 Pandemic Impacts</vt:lpstr>
      <vt:lpstr>Experimental Time Request</vt:lpstr>
      <vt:lpstr>Electron Beam Formation via Ionization Injection ​Seeding for Next Generation Accelerator R&amp;D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Palmer, Mark</dc:creator>
  <cp:keywords/>
  <dc:description/>
  <cp:lastModifiedBy>Kupfer, Rotem</cp:lastModifiedBy>
  <cp:revision>260</cp:revision>
  <cp:lastPrinted>2019-10-15T14:15:39Z</cp:lastPrinted>
  <dcterms:created xsi:type="dcterms:W3CDTF">2019-10-11T12:45:42Z</dcterms:created>
  <dcterms:modified xsi:type="dcterms:W3CDTF">2020-12-07T18:53:27Z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0x010100E02D32B8C34A074BA4247A36BF873B38</vt:lpwstr>
  </property>
</Properties>
</file>