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681" r:id="rId2"/>
    <p:sldMasterId id="2147483687" r:id="rId3"/>
  </p:sldMasterIdLst>
  <p:notesMasterIdLst>
    <p:notesMasterId r:id="rId25"/>
  </p:notesMasterIdLst>
  <p:handoutMasterIdLst>
    <p:handoutMasterId r:id="rId26"/>
  </p:handoutMasterIdLst>
  <p:sldIdLst>
    <p:sldId id="697" r:id="rId4"/>
    <p:sldId id="705" r:id="rId5"/>
    <p:sldId id="704" r:id="rId6"/>
    <p:sldId id="717" r:id="rId7"/>
    <p:sldId id="719" r:id="rId8"/>
    <p:sldId id="718" r:id="rId9"/>
    <p:sldId id="728" r:id="rId10"/>
    <p:sldId id="724" r:id="rId11"/>
    <p:sldId id="715" r:id="rId12"/>
    <p:sldId id="722" r:id="rId13"/>
    <p:sldId id="721" r:id="rId14"/>
    <p:sldId id="716" r:id="rId15"/>
    <p:sldId id="727" r:id="rId16"/>
    <p:sldId id="725" r:id="rId17"/>
    <p:sldId id="726" r:id="rId18"/>
    <p:sldId id="729" r:id="rId19"/>
    <p:sldId id="264" r:id="rId20"/>
    <p:sldId id="268" r:id="rId21"/>
    <p:sldId id="271" r:id="rId22"/>
    <p:sldId id="269" r:id="rId23"/>
    <p:sldId id="270" r:id="rId24"/>
  </p:sldIdLst>
  <p:sldSz cx="17556163" cy="9875838"/>
  <p:notesSz cx="9220200" cy="6946900"/>
  <p:defaultTextStyle>
    <a:defPPr>
      <a:defRPr lang="en-US"/>
    </a:defPPr>
    <a:lvl1pPr marL="0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658368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10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956"/>
    <a:srgbClr val="18659B"/>
    <a:srgbClr val="FBD539"/>
    <a:srgbClr val="175189"/>
    <a:srgbClr val="FCD635"/>
    <a:srgbClr val="CD7208"/>
    <a:srgbClr val="43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3060" autoAdjust="0"/>
  </p:normalViewPr>
  <p:slideViewPr>
    <p:cSldViewPr snapToGrid="0" snapToObjects="1">
      <p:cViewPr varScale="1">
        <p:scale>
          <a:sx n="127" d="100"/>
          <a:sy n="127" d="100"/>
        </p:scale>
        <p:origin x="216" y="256"/>
      </p:cViewPr>
      <p:guideLst>
        <p:guide orient="horz" pos="2177"/>
        <p:guide pos="107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>
              <a:latin typeface="Tahom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815044D-E4BB-CA41-A445-1BC98A80CCDF}" type="datetimeFigureOut">
              <a:rPr lang="en-US" smtClean="0">
                <a:latin typeface="Tahoma" charset="0"/>
              </a:rPr>
              <a:t>12/7/20</a:t>
            </a:fld>
            <a:endParaRPr lang="en-US" dirty="0">
              <a:latin typeface="Taho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>
              <a:latin typeface="Tahom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7979C3E-D73B-0344-9CC8-D9BB2E889081}" type="slidenum">
              <a:rPr lang="en-US" smtClean="0">
                <a:latin typeface="Tahoma" charset="0"/>
              </a:rPr>
              <a:t>‹#›</a:t>
            </a:fld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1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ahoma" charset="0"/>
              </a:defRPr>
            </a:lvl1pPr>
          </a:lstStyle>
          <a:p>
            <a:fld id="{1906B22E-EC58-E54F-8A68-328E02AEFCF3}" type="datetimeFigureOut">
              <a:rPr lang="en-US" smtClean="0"/>
              <a:pPr/>
              <a:t>12/7/20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5525" y="522288"/>
            <a:ext cx="46291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8"/>
            <a:ext cx="7376160" cy="31261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fld id="{9B49BC1A-5856-F44F-BDE8-5AECDB4BC3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3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8368" rtl="0" eaLnBrk="1" latinLnBrk="0" hangingPunct="1">
      <a:defRPr sz="1728" kern="1200">
        <a:solidFill>
          <a:schemeClr val="tx1"/>
        </a:solidFill>
        <a:latin typeface="Tahoma" charset="0"/>
        <a:ea typeface="+mn-ea"/>
        <a:cs typeface="+mn-cs"/>
      </a:defRPr>
    </a:lvl1pPr>
    <a:lvl2pPr marL="658368" algn="l" defTabSz="658368" rtl="0" eaLnBrk="1" latinLnBrk="0" hangingPunct="1">
      <a:defRPr sz="1728" kern="1200">
        <a:solidFill>
          <a:schemeClr val="tx1"/>
        </a:solidFill>
        <a:latin typeface="Tahoma" charset="0"/>
        <a:ea typeface="+mn-ea"/>
        <a:cs typeface="+mn-cs"/>
      </a:defRPr>
    </a:lvl2pPr>
    <a:lvl3pPr marL="1316736" algn="l" defTabSz="658368" rtl="0" eaLnBrk="1" latinLnBrk="0" hangingPunct="1">
      <a:defRPr sz="1728" kern="1200">
        <a:solidFill>
          <a:schemeClr val="tx1"/>
        </a:solidFill>
        <a:latin typeface="Tahoma" charset="0"/>
        <a:ea typeface="+mn-ea"/>
        <a:cs typeface="+mn-cs"/>
      </a:defRPr>
    </a:lvl3pPr>
    <a:lvl4pPr marL="1975104" algn="l" defTabSz="658368" rtl="0" eaLnBrk="1" latinLnBrk="0" hangingPunct="1">
      <a:defRPr sz="1728" kern="1200">
        <a:solidFill>
          <a:schemeClr val="tx1"/>
        </a:solidFill>
        <a:latin typeface="Tahoma" charset="0"/>
        <a:ea typeface="+mn-ea"/>
        <a:cs typeface="+mn-cs"/>
      </a:defRPr>
    </a:lvl4pPr>
    <a:lvl5pPr marL="2633472" algn="l" defTabSz="658368" rtl="0" eaLnBrk="1" latinLnBrk="0" hangingPunct="1">
      <a:defRPr sz="1728" kern="1200">
        <a:solidFill>
          <a:schemeClr val="tx1"/>
        </a:solidFill>
        <a:latin typeface="Tahoma" charset="0"/>
        <a:ea typeface="+mn-ea"/>
        <a:cs typeface="+mn-cs"/>
      </a:defRPr>
    </a:lvl5pPr>
    <a:lvl6pPr marL="3291840" algn="l" defTabSz="65836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65836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65836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658368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7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9432" y="114495"/>
            <a:ext cx="12837298" cy="211050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801" y="7917339"/>
            <a:ext cx="14630134" cy="1649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3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6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 flipV="1">
            <a:off x="0" y="2370201"/>
            <a:ext cx="17556163" cy="0"/>
          </a:xfrm>
          <a:prstGeom prst="line">
            <a:avLst/>
          </a:prstGeom>
          <a:noFill/>
          <a:ln w="38100" cmpd="sng">
            <a:solidFill>
              <a:srgbClr val="1751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592" dirty="0">
              <a:latin typeface="Tahoma" charset="0"/>
              <a:ea typeface="+mn-ea"/>
            </a:endParaRPr>
          </a:p>
        </p:txBody>
      </p:sp>
      <p:pic>
        <p:nvPicPr>
          <p:cNvPr id="8" name="Picture 7" descr="NRLSeal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9651"/>
            <a:ext cx="1746006" cy="171641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2405" y="215026"/>
            <a:ext cx="1856232" cy="185623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43801" y="2641923"/>
            <a:ext cx="14630134" cy="50036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4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9" userDrawn="1">
          <p15:clr>
            <a:srgbClr val="FBAE40"/>
          </p15:clr>
        </p15:guide>
        <p15:guide id="2" pos="107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CCC5-B135-FC42-AB5A-F233B06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93DC-8B25-A043-8EC8-1714DBE7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4AA82-AFD5-8445-AC2C-9DED7F2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10F8-4B65-F249-A045-DDA22B4D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B494-0A9B-6242-BF61-FB59E46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8FC1-FA20-D841-AA64-E58DB084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42" y="2462102"/>
            <a:ext cx="15142191" cy="4108074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2E0D-982E-C643-BC2C-739C38E8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842" y="6609040"/>
            <a:ext cx="15142191" cy="2160339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1pPr>
            <a:lvl2pPr marL="658368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736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510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47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84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5020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57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94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561-A4E8-4E46-80EC-1913A0DF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21E7-4610-5742-9ADB-0DA95DE9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CCFF-D0AA-3E4D-B2B6-5C5747CE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1B9E-52ED-9540-963B-9A1B8800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387B-7F45-4C4D-AA73-DC8B25D11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986" y="2628985"/>
            <a:ext cx="7461369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CA4D0-2D6C-644E-A951-703959BC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87808" y="2628985"/>
            <a:ext cx="7461369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4C010-8DDB-884A-B164-AFD718C2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D1FA-1940-1B46-B3F5-7A850A83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7048-0942-2748-96E5-B794D1D7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65B6-B74C-684D-8A45-84ED5AE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73" y="525798"/>
            <a:ext cx="15142191" cy="1908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C918-50C9-5A45-8F8E-5E0FDB5B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274" y="2420953"/>
            <a:ext cx="7427079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3B298-197C-F043-A459-05E5D8195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9274" y="3607424"/>
            <a:ext cx="7427079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29643-6500-CD41-9BF0-0F231FF61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87807" y="2420953"/>
            <a:ext cx="7463656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76E-207A-924C-A17D-3510C4F2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87807" y="3607424"/>
            <a:ext cx="7463656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83386-3E6D-AB45-A13B-5BE46C9C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FB893-7018-A643-9FE2-0B796C19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E12BD-5038-5C4C-9579-80BE67C4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2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8A42-DA46-794E-8758-ECBB3EA1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6504-D70A-F645-861E-B74AC00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6803-0252-5243-8E40-95D63DA1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4F62-6FE1-914B-8440-45D24EA8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43C-64CA-6B4B-9743-D9C9B32E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C862C-25FC-3F4E-9DF1-A68B983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968B-114C-434D-B4DD-B8B9E299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E08-684A-D343-BF15-DE87CD3B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74" y="658389"/>
            <a:ext cx="5662319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15C2-D2D8-B14C-8C78-ABB00486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656" y="1421938"/>
            <a:ext cx="8887808" cy="7018246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6908-5363-4540-87C1-EF14EC78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274" y="2962752"/>
            <a:ext cx="5662319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6AC4-C0C6-7042-AA89-BED10203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49403-7B0C-B44B-B653-9F5C438F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8B538-71BA-BE4E-B554-FD088539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DA53-0BDA-4842-99C2-2237B5EE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74" y="658389"/>
            <a:ext cx="5662319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B41F7-21AB-A74D-9F49-B38BC7B0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63656" y="1421938"/>
            <a:ext cx="8887808" cy="7018246"/>
          </a:xfrm>
        </p:spPr>
        <p:txBody>
          <a:bodyPr/>
          <a:lstStyle>
            <a:lvl1pPr marL="0" indent="0">
              <a:buNone/>
              <a:defRPr sz="4608"/>
            </a:lvl1pPr>
            <a:lvl2pPr marL="658368" indent="0">
              <a:buNone/>
              <a:defRPr sz="4032"/>
            </a:lvl2pPr>
            <a:lvl3pPr marL="1316736" indent="0">
              <a:buNone/>
              <a:defRPr sz="3456"/>
            </a:lvl3pPr>
            <a:lvl4pPr marL="1975104" indent="0">
              <a:buNone/>
              <a:defRPr sz="2880"/>
            </a:lvl4pPr>
            <a:lvl5pPr marL="2633472" indent="0">
              <a:buNone/>
              <a:defRPr sz="2880"/>
            </a:lvl5pPr>
            <a:lvl6pPr marL="3291840" indent="0">
              <a:buNone/>
              <a:defRPr sz="2880"/>
            </a:lvl6pPr>
            <a:lvl7pPr marL="3950208" indent="0">
              <a:buNone/>
              <a:defRPr sz="2880"/>
            </a:lvl7pPr>
            <a:lvl8pPr marL="4608576" indent="0">
              <a:buNone/>
              <a:defRPr sz="2880"/>
            </a:lvl8pPr>
            <a:lvl9pPr marL="5266944" indent="0">
              <a:buNone/>
              <a:defRPr sz="288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2889-E36D-4C4B-B8AD-DFCD0CFB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274" y="2962752"/>
            <a:ext cx="5662319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CEE-5B59-124A-AFBC-E73A7CE4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96EF7-9E1D-7D41-BA12-40F76106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14B8D-21A3-604B-98B5-970EB277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BCB6-72EF-964F-8271-603FAAC5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1328A-3AA1-9649-819F-0D350265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DE575-23CF-7041-9EFD-7DF83557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6EBC-9EF5-FE44-BBCB-5AEFAA0E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BD84-74FA-E74A-A466-C13CFF70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4DDE6-132E-A443-BD7F-9EAB2FB46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563629" y="525797"/>
            <a:ext cx="3785548" cy="83693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6A10A-F952-8A45-88E6-E10C283CB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06986" y="525797"/>
            <a:ext cx="11137191" cy="8369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02AC-33F3-EC4D-983C-202AE784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7846-FB63-8A4A-BD1D-1AFC1376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73D5-6C01-2D4B-B0FC-FB798AC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7069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7724712" cy="7069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953643" y="1752743"/>
            <a:ext cx="7724712" cy="7069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1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hree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7724712" cy="7069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953643" y="1752743"/>
            <a:ext cx="7724712" cy="3431033"/>
          </a:xfrm>
          <a:prstGeom prst="rect">
            <a:avLst/>
          </a:prstGeom>
        </p:spPr>
        <p:txBody>
          <a:bodyPr/>
          <a:lstStyle>
            <a:lvl2pPr marL="797815" indent="-333756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8953643" y="5368810"/>
            <a:ext cx="7724712" cy="34310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55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953643" y="1752743"/>
            <a:ext cx="7724712" cy="34310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8953643" y="5368810"/>
            <a:ext cx="7724712" cy="34310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77808" y="1752743"/>
            <a:ext cx="7724712" cy="34310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877808" y="5368810"/>
            <a:ext cx="7724712" cy="34310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7724712" cy="7069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953643" y="1752743"/>
            <a:ext cx="7724712" cy="2247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953643" y="4163550"/>
            <a:ext cx="7724712" cy="2247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953643" y="6574361"/>
            <a:ext cx="7724712" cy="2247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4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684725"/>
            <a:ext cx="15800547" cy="81376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flipV="1">
            <a:off x="4" y="335361"/>
            <a:ext cx="16002000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592" dirty="0">
              <a:latin typeface="Tahoma" charset="0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2631" y="216990"/>
            <a:ext cx="1280160" cy="231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0"/>
          <p:cNvSpPr/>
          <p:nvPr userDrawn="1"/>
        </p:nvSpPr>
        <p:spPr>
          <a:xfrm>
            <a:off x="0" y="6971180"/>
            <a:ext cx="17556163" cy="2904658"/>
          </a:xfrm>
          <a:prstGeom prst="rect">
            <a:avLst/>
          </a:prstGeom>
          <a:solidFill>
            <a:srgbClr val="001236"/>
          </a:solidFill>
          <a:ln w="3175">
            <a:solidFill>
              <a:srgbClr val="001746"/>
            </a:solidFill>
            <a:miter/>
          </a:ln>
        </p:spPr>
        <p:txBody>
          <a:bodyPr lIns="40341" tIns="40341" rIns="40341" bIns="40341" anchor="ctr"/>
          <a:lstStyle/>
          <a:p>
            <a:pPr algn="ctr" defTabSz="806823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8008" y="3287661"/>
            <a:ext cx="15960148" cy="3485590"/>
          </a:xfrm>
        </p:spPr>
        <p:txBody>
          <a:bodyPr anchor="t">
            <a:noAutofit/>
          </a:bodyPr>
          <a:lstStyle>
            <a:lvl1pPr>
              <a:lnSpc>
                <a:spcPct val="110000"/>
              </a:lnSpc>
              <a:defRPr sz="7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98008" y="7538782"/>
            <a:ext cx="9177085" cy="1949770"/>
          </a:xfrm>
        </p:spPr>
        <p:txBody>
          <a:bodyPr anchor="b"/>
          <a:lstStyle>
            <a:lvl1pPr>
              <a:lnSpc>
                <a:spcPct val="110000"/>
              </a:lnSpc>
              <a:spcAft>
                <a:spcPts val="0"/>
              </a:spcAft>
              <a:defRPr sz="2300" b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defRPr sz="230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spcAft>
                <a:spcPts val="0"/>
              </a:spcAft>
              <a:buFontTx/>
              <a:buNone/>
              <a:defRPr sz="2300" b="1">
                <a:solidFill>
                  <a:schemeClr val="bg1"/>
                </a:solidFill>
              </a:defRPr>
            </a:lvl3pPr>
            <a:lvl4pPr>
              <a:lnSpc>
                <a:spcPts val="4061"/>
              </a:lnSpc>
              <a:spcAft>
                <a:spcPts val="2769"/>
              </a:spcAft>
              <a:defRPr sz="3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10093694" y="7538782"/>
            <a:ext cx="4437821" cy="1949770"/>
          </a:xfrm>
        </p:spPr>
        <p:txBody>
          <a:bodyPr anchor="b"/>
          <a:lstStyle>
            <a:lvl1pPr algn="r">
              <a:lnSpc>
                <a:spcPct val="110000"/>
              </a:lnSpc>
              <a:spcAft>
                <a:spcPts val="0"/>
              </a:spcAft>
              <a:defRPr sz="2300" b="1">
                <a:solidFill>
                  <a:schemeClr val="bg1"/>
                </a:solidFill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2300">
                <a:solidFill>
                  <a:schemeClr val="bg2"/>
                </a:solidFill>
              </a:defRPr>
            </a:lvl2pPr>
            <a:lvl3pPr marL="0" indent="0" algn="r">
              <a:lnSpc>
                <a:spcPct val="110000"/>
              </a:lnSpc>
              <a:spcAft>
                <a:spcPts val="0"/>
              </a:spcAft>
              <a:buFontTx/>
              <a:buNone/>
              <a:defRPr sz="2300" b="0">
                <a:solidFill>
                  <a:schemeClr val="bg1"/>
                </a:solidFill>
              </a:defRPr>
            </a:lvl3pPr>
            <a:lvl4pPr>
              <a:lnSpc>
                <a:spcPts val="4061"/>
              </a:lnSpc>
              <a:spcAft>
                <a:spcPts val="2769"/>
              </a:spcAft>
              <a:defRPr sz="3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 descr="NRL_logo_Revers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08" y="645965"/>
            <a:ext cx="2303847" cy="1539296"/>
          </a:xfrm>
          <a:prstGeom prst="rect">
            <a:avLst/>
          </a:prstGeom>
        </p:spPr>
      </p:pic>
      <p:pic>
        <p:nvPicPr>
          <p:cNvPr id="10" name="PPD-Logo-highres new color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917" y="7538781"/>
            <a:ext cx="1946239" cy="1946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4215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21" y="1616255"/>
            <a:ext cx="13167122" cy="3438255"/>
          </a:xfrm>
        </p:spPr>
        <p:txBody>
          <a:bodyPr anchor="b"/>
          <a:lstStyle>
            <a:lvl1pPr algn="ctr"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21" y="5187102"/>
            <a:ext cx="13167122" cy="2384374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68" indent="0" algn="ctr">
              <a:buNone/>
              <a:defRPr sz="2880"/>
            </a:lvl2pPr>
            <a:lvl3pPr marL="1316736" indent="0" algn="ctr">
              <a:buNone/>
              <a:defRPr sz="2592"/>
            </a:lvl3pPr>
            <a:lvl4pPr marL="1975104" indent="0" algn="ctr">
              <a:buNone/>
              <a:defRPr sz="2304"/>
            </a:lvl4pPr>
            <a:lvl5pPr marL="2633472" indent="0" algn="ctr">
              <a:buNone/>
              <a:defRPr sz="2304"/>
            </a:lvl5pPr>
            <a:lvl6pPr marL="3291840" indent="0" algn="ctr">
              <a:buNone/>
              <a:defRPr sz="2304"/>
            </a:lvl6pPr>
            <a:lvl7pPr marL="3950208" indent="0" algn="ctr">
              <a:buNone/>
              <a:defRPr sz="2304"/>
            </a:lvl7pPr>
            <a:lvl8pPr marL="4608576" indent="0" algn="ctr">
              <a:buNone/>
              <a:defRPr sz="2304"/>
            </a:lvl8pPr>
            <a:lvl9pPr marL="5266944" indent="0" algn="ctr">
              <a:buNone/>
              <a:defRPr sz="230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808" y="92549"/>
            <a:ext cx="15124193" cy="127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08" y="9153441"/>
            <a:ext cx="2744623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5435" y="9153441"/>
            <a:ext cx="10105293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38737" y="9153441"/>
            <a:ext cx="2739617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83DDC34-D481-2744-812B-2FCD98088C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2631" y="76884"/>
            <a:ext cx="1281133" cy="1518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flipV="1">
            <a:off x="2" y="1472920"/>
            <a:ext cx="16002000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592" dirty="0">
              <a:latin typeface="Tahoma" charset="0"/>
              <a:ea typeface="+mn-ea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77808" y="1752743"/>
            <a:ext cx="15800547" cy="7069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8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7" r:id="rId3"/>
    <p:sldLayoutId id="2147483678" r:id="rId4"/>
    <p:sldLayoutId id="2147483679" r:id="rId5"/>
    <p:sldLayoutId id="2147483680" r:id="rId6"/>
    <p:sldLayoutId id="2147483672" r:id="rId7"/>
  </p:sldLayoutIdLst>
  <p:hf hdr="0"/>
  <p:txStyles>
    <p:titleStyle>
      <a:lvl1pPr algn="l" defTabSz="658368" rtl="0" eaLnBrk="1" latinLnBrk="0" hangingPunct="1">
        <a:spcBef>
          <a:spcPct val="0"/>
        </a:spcBef>
        <a:buNone/>
        <a:defRPr sz="3456" b="0" i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297180" indent="-297180" algn="l" defTabSz="658368" rtl="0" eaLnBrk="1" latinLnBrk="0" hangingPunct="1">
        <a:spcBef>
          <a:spcPct val="20000"/>
        </a:spcBef>
        <a:buFont typeface="Arial"/>
        <a:buChar char="•"/>
        <a:tabLst/>
        <a:defRPr sz="288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797815" indent="-333756" algn="l" defTabSz="658368" rtl="0" eaLnBrk="1" latinLnBrk="0" hangingPunct="1">
        <a:spcBef>
          <a:spcPct val="20000"/>
        </a:spcBef>
        <a:buFont typeface="Arial"/>
        <a:buChar char="–"/>
        <a:tabLst/>
        <a:defRPr sz="2592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95579" indent="-249175" algn="l" defTabSz="658368" rtl="0" eaLnBrk="1" latinLnBrk="0" hangingPunct="1">
        <a:spcBef>
          <a:spcPct val="20000"/>
        </a:spcBef>
        <a:buFont typeface="Arial"/>
        <a:buChar char="•"/>
        <a:tabLst/>
        <a:defRPr sz="2592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93927" indent="-413767" algn="l" defTabSz="658368" rtl="0" eaLnBrk="1" latinLnBrk="0" hangingPunct="1">
        <a:spcBef>
          <a:spcPct val="20000"/>
        </a:spcBef>
        <a:buFont typeface="Arial"/>
        <a:buChar char="–"/>
        <a:tabLst/>
        <a:defRPr sz="2592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109979" indent="-331471" algn="l" defTabSz="658368" rtl="0" eaLnBrk="1" latinLnBrk="0" hangingPunct="1">
        <a:spcBef>
          <a:spcPct val="20000"/>
        </a:spcBef>
        <a:buFont typeface="Arial"/>
        <a:buChar char="»"/>
        <a:tabLst/>
        <a:defRPr sz="2592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3621024" indent="-329184" algn="l" defTabSz="658368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658368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658368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658368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658368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986" y="525798"/>
            <a:ext cx="15142191" cy="19088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008" y="2614192"/>
            <a:ext cx="15960148" cy="63902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68118" y="9153439"/>
            <a:ext cx="3950137" cy="5257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06713"/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/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  <a:latin typeface="Arial"/>
              </a:rPr>
              <a:pPr defTabSz="1406713"/>
              <a:t>‹#›</a:t>
            </a:fld>
            <a:endParaRPr lang="en-US" b="1" dirty="0">
              <a:solidFill>
                <a:srgbClr val="1B365D"/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8007" y="9153439"/>
            <a:ext cx="5925205" cy="525797"/>
          </a:xfrm>
          <a:prstGeom prst="rect">
            <a:avLst/>
          </a:prstGeom>
        </p:spPr>
        <p:txBody>
          <a:bodyPr lIns="140671" tIns="70336" rIns="140671" bIns="70336" anchor="ctr"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ATF Users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l" defTabSz="1594229" rtl="0" eaLnBrk="1" latinLnBrk="0" hangingPunct="1">
        <a:lnSpc>
          <a:spcPct val="90000"/>
        </a:lnSpc>
        <a:spcBef>
          <a:spcPct val="0"/>
        </a:spcBef>
        <a:buNone/>
        <a:defRPr sz="71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594229" rtl="0" eaLnBrk="1" latinLnBrk="0" hangingPunct="1">
        <a:lnSpc>
          <a:spcPts val="2769"/>
        </a:lnSpc>
        <a:spcBef>
          <a:spcPts val="0"/>
        </a:spcBef>
        <a:spcAft>
          <a:spcPts val="462"/>
        </a:spcAft>
        <a:buFontTx/>
        <a:buNone/>
        <a:defRPr sz="23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594229" rtl="0" eaLnBrk="1" latinLnBrk="0" hangingPunct="1">
        <a:lnSpc>
          <a:spcPts val="2769"/>
        </a:lnSpc>
        <a:spcBef>
          <a:spcPts val="0"/>
        </a:spcBef>
        <a:spcAft>
          <a:spcPts val="462"/>
        </a:spcAft>
        <a:buFontTx/>
        <a:buNone/>
        <a:defRPr sz="23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710684" indent="-361447" algn="l" defTabSz="1594229" rtl="0" eaLnBrk="1" latinLnBrk="0" hangingPunct="1">
        <a:lnSpc>
          <a:spcPts val="2769"/>
        </a:lnSpc>
        <a:spcBef>
          <a:spcPts val="0"/>
        </a:spcBef>
        <a:spcAft>
          <a:spcPts val="462"/>
        </a:spcAft>
        <a:buFont typeface="Arial" panose="020B0604020202020204" pitchFamily="34" charset="0"/>
        <a:buChar char="•"/>
        <a:defRPr sz="23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594229" rtl="0" eaLnBrk="1" latinLnBrk="0" hangingPunct="1">
        <a:lnSpc>
          <a:spcPts val="3323"/>
        </a:lnSpc>
        <a:spcBef>
          <a:spcPts val="0"/>
        </a:spcBef>
        <a:spcAft>
          <a:spcPts val="462"/>
        </a:spcAft>
        <a:buFont typeface="Arial" panose="020B0604020202020204" pitchFamily="34" charset="0"/>
        <a:buNone/>
        <a:defRPr sz="2800" b="1" kern="100" baseline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594229" rtl="0" eaLnBrk="1" latinLnBrk="0" hangingPunct="1">
        <a:lnSpc>
          <a:spcPts val="6000"/>
        </a:lnSpc>
        <a:spcBef>
          <a:spcPts val="0"/>
        </a:spcBef>
        <a:spcAft>
          <a:spcPts val="13846"/>
        </a:spcAft>
        <a:buFont typeface="Arial" panose="020B0604020202020204" pitchFamily="34" charset="0"/>
        <a:buNone/>
        <a:defRPr sz="5200" b="1" kern="100">
          <a:solidFill>
            <a:schemeClr val="tx2"/>
          </a:solidFill>
          <a:latin typeface="+mn-lt"/>
          <a:ea typeface="+mn-ea"/>
          <a:cs typeface="+mn-cs"/>
        </a:defRPr>
      </a:lvl5pPr>
      <a:lvl6pPr marL="4384126" indent="-398556" algn="l" defTabSz="1594229" rtl="0" eaLnBrk="1" latinLnBrk="0" hangingPunct="1">
        <a:lnSpc>
          <a:spcPct val="90000"/>
        </a:lnSpc>
        <a:spcBef>
          <a:spcPts val="87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5181240" indent="-398556" algn="l" defTabSz="1594229" rtl="0" eaLnBrk="1" latinLnBrk="0" hangingPunct="1">
        <a:lnSpc>
          <a:spcPct val="90000"/>
        </a:lnSpc>
        <a:spcBef>
          <a:spcPts val="87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355" indent="-398556" algn="l" defTabSz="1594229" rtl="0" eaLnBrk="1" latinLnBrk="0" hangingPunct="1">
        <a:lnSpc>
          <a:spcPct val="90000"/>
        </a:lnSpc>
        <a:spcBef>
          <a:spcPts val="87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775467" indent="-398556" algn="l" defTabSz="1594229" rtl="0" eaLnBrk="1" latinLnBrk="0" hangingPunct="1">
        <a:lnSpc>
          <a:spcPct val="90000"/>
        </a:lnSpc>
        <a:spcBef>
          <a:spcPts val="87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97114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94229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91341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88456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85570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82684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579797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376911" algn="l" defTabSz="159422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4B26D-5E26-CF40-A563-6E04FE5B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86" y="525798"/>
            <a:ext cx="15142191" cy="190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1B29-D9F3-EE42-8836-4053439C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986" y="2628985"/>
            <a:ext cx="15142191" cy="626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3BF0-BC7A-394E-BCFF-EE200536F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986" y="9153439"/>
            <a:ext cx="3950137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A5F2-3250-FB47-8DC5-3066952D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5479" y="9153439"/>
            <a:ext cx="5925205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4636F-1A49-F34D-AD4F-A1E85C72D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99040" y="9153439"/>
            <a:ext cx="3950137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/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ay.readthedocs.io/" TargetMode="External"/><Relationship Id="rId2" Type="http://schemas.openxmlformats.org/officeDocument/2006/relationships/hyperlink" Target="https://github.com/USNavalResearchLaboratory/SeaRa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007" y="2551644"/>
            <a:ext cx="15960148" cy="444253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7200" dirty="0"/>
              <a:t>AE89 : Plasma Compression for Terawatt Long Wavelength Lasers</a:t>
            </a:r>
            <a:br>
              <a:rPr lang="en-US" sz="7200" dirty="0"/>
            </a:br>
            <a:br>
              <a:rPr lang="en-US" sz="3600" dirty="0"/>
            </a:br>
            <a:r>
              <a:rPr lang="en-US" sz="3600" dirty="0"/>
              <a:t>PI: Daniel Gordon, Naval Research Laboratory</a:t>
            </a:r>
            <a:br>
              <a:rPr lang="en-US" sz="3600" dirty="0"/>
            </a:br>
            <a:r>
              <a:rPr lang="en-US" sz="3600" dirty="0"/>
              <a:t>Funding: Office of Naval Research, Received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85980" y="7175715"/>
            <a:ext cx="11375756" cy="2312837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2800" dirty="0"/>
              <a:t>Yu-</a:t>
            </a:r>
            <a:r>
              <a:rPr lang="en-US" sz="2800" dirty="0" err="1"/>
              <a:t>hsin</a:t>
            </a:r>
            <a:r>
              <a:rPr lang="en-US" sz="2800" dirty="0"/>
              <a:t> Chen, Patrick </a:t>
            </a:r>
            <a:r>
              <a:rPr lang="en-US" sz="2800" dirty="0" err="1"/>
              <a:t>Grugan</a:t>
            </a:r>
            <a:r>
              <a:rPr lang="en-US" sz="2800" dirty="0"/>
              <a:t>, Antonio Ting, A. </a:t>
            </a:r>
            <a:r>
              <a:rPr lang="en-US" sz="2800" dirty="0" err="1"/>
              <a:t>Mamonau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Plasma Physics Division, Naval Research Laboratory</a:t>
            </a:r>
          </a:p>
          <a:p>
            <a:pPr lvl="1"/>
            <a:r>
              <a:rPr lang="en-US" sz="2800" dirty="0"/>
              <a:t>R. Kupfer, M. </a:t>
            </a:r>
            <a:r>
              <a:rPr lang="en-US" sz="2800" dirty="0" err="1"/>
              <a:t>Babzien</a:t>
            </a:r>
            <a:r>
              <a:rPr lang="en-US" sz="2800" dirty="0"/>
              <a:t>, M. </a:t>
            </a:r>
            <a:r>
              <a:rPr lang="en-US" sz="2800" dirty="0" err="1"/>
              <a:t>Polyanskiy</a:t>
            </a:r>
            <a:r>
              <a:rPr lang="en-US" sz="2800" dirty="0"/>
              <a:t>, I. </a:t>
            </a:r>
            <a:r>
              <a:rPr lang="en-US" sz="2800" dirty="0" err="1"/>
              <a:t>Pogorelsky</a:t>
            </a:r>
            <a:r>
              <a:rPr lang="en-US" sz="2800" dirty="0"/>
              <a:t>, M. Palmer</a:t>
            </a:r>
          </a:p>
          <a:p>
            <a:r>
              <a:rPr lang="en-US" sz="2800" dirty="0"/>
              <a:t>Accelerator Test Facility, Brookhaven National Laboratory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December 7, 2020</a:t>
            </a:r>
          </a:p>
        </p:txBody>
      </p:sp>
    </p:spTree>
    <p:extLst>
      <p:ext uri="{BB962C8B-B14F-4D97-AF65-F5344CB8AC3E}">
        <p14:creationId xmlns:p14="http://schemas.microsoft.com/office/powerpoint/2010/main" val="152977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the observed scaling with GDD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8937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Variation of nonlinear index with pulse duration put in </a:t>
            </a:r>
            <a:r>
              <a:rPr lang="en-US" dirty="0" err="1"/>
              <a:t>phenomenologically</a:t>
            </a:r>
            <a:endParaRPr lang="en-US" dirty="0"/>
          </a:p>
          <a:p>
            <a:r>
              <a:rPr lang="en-US" dirty="0"/>
              <a:t>Variation of SHG efficiency with pulse duration put in </a:t>
            </a:r>
            <a:r>
              <a:rPr lang="en-US" dirty="0" err="1"/>
              <a:t>phenomenologically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3"/>
          <a:stretch/>
        </p:blipFill>
        <p:spPr>
          <a:xfrm>
            <a:off x="2260515" y="3028067"/>
            <a:ext cx="9992445" cy="60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nonlinear index taken in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1932992"/>
          </a:xfrm>
        </p:spPr>
        <p:txBody>
          <a:bodyPr/>
          <a:lstStyle/>
          <a:p>
            <a:r>
              <a:rPr lang="en-US" dirty="0"/>
              <a:t>The SHG efficiency figures into the LWIR yield as a linear factor</a:t>
            </a:r>
          </a:p>
          <a:p>
            <a:r>
              <a:rPr lang="en-US" dirty="0"/>
              <a:t>Less obvious conclusion is that variation of nonlinear index of air with pulse duration affects the LWIR yield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6"/>
          <a:stretch/>
        </p:blipFill>
        <p:spPr>
          <a:xfrm>
            <a:off x="1180975" y="3315311"/>
            <a:ext cx="9785335" cy="596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49305" y="5549858"/>
            <a:ext cx="4823963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Holding SHG efficiency and drive pulse chirp (4000 fs</a:t>
            </a:r>
            <a:r>
              <a:rPr lang="en-US" baseline="30000" dirty="0"/>
              <a:t>2</a:t>
            </a:r>
            <a:r>
              <a:rPr lang="en-US" dirty="0"/>
              <a:t>) fixed</a:t>
            </a:r>
          </a:p>
        </p:txBody>
      </p:sp>
    </p:spTree>
    <p:extLst>
      <p:ext uri="{BB962C8B-B14F-4D97-AF65-F5344CB8AC3E}">
        <p14:creationId xmlns:p14="http://schemas.microsoft.com/office/powerpoint/2010/main" val="132709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LWIR seed pulse generator and in-situ diagnostic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1806383"/>
          </a:xfrm>
        </p:spPr>
        <p:txBody>
          <a:bodyPr/>
          <a:lstStyle/>
          <a:p>
            <a:r>
              <a:rPr lang="en-US" dirty="0"/>
              <a:t>In air, larger photocurrents are also shorter in time, leading to an unfavorable trade-off between wavelength and pulse energy.</a:t>
            </a:r>
          </a:p>
          <a:p>
            <a:r>
              <a:rPr lang="en-US" dirty="0"/>
              <a:t>Proposed solution is controlled gas environment, with gas that can be multiply ionized.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01990B-C616-6F47-8BB8-5CED3F427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9" t="23110" r="25698" b="24656"/>
          <a:stretch/>
        </p:blipFill>
        <p:spPr>
          <a:xfrm>
            <a:off x="3776869" y="4752007"/>
            <a:ext cx="3313045" cy="3394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9B69E6-7192-AF40-A703-52F1AAADEBC5}"/>
              </a:ext>
            </a:extLst>
          </p:cNvPr>
          <p:cNvSpPr txBox="1"/>
          <p:nvPr/>
        </p:nvSpPr>
        <p:spPr>
          <a:xfrm>
            <a:off x="5817180" y="6402892"/>
            <a:ext cx="990977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Salt</a:t>
            </a:r>
          </a:p>
          <a:p>
            <a:r>
              <a:rPr lang="en-US" dirty="0"/>
              <a:t>Prism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47D24-A087-F746-8AF1-7CA2F12B0AA6}"/>
              </a:ext>
            </a:extLst>
          </p:cNvPr>
          <p:cNvSpPr/>
          <p:nvPr/>
        </p:nvSpPr>
        <p:spPr>
          <a:xfrm>
            <a:off x="3657601" y="4679239"/>
            <a:ext cx="3530220" cy="35729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D28F1-7039-8648-9671-FC6C880D4C9B}"/>
              </a:ext>
            </a:extLst>
          </p:cNvPr>
          <p:cNvSpPr txBox="1"/>
          <p:nvPr/>
        </p:nvSpPr>
        <p:spPr>
          <a:xfrm>
            <a:off x="7277281" y="4837463"/>
            <a:ext cx="1455848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inlet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0444D-128A-394A-9414-7034DF592839}"/>
              </a:ext>
            </a:extLst>
          </p:cNvPr>
          <p:cNvSpPr/>
          <p:nvPr/>
        </p:nvSpPr>
        <p:spPr>
          <a:xfrm>
            <a:off x="7124531" y="4950774"/>
            <a:ext cx="158081" cy="264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5DDF27-7544-284A-B335-6CB6021BD7FD}"/>
              </a:ext>
            </a:extLst>
          </p:cNvPr>
          <p:cNvSpPr/>
          <p:nvPr/>
        </p:nvSpPr>
        <p:spPr>
          <a:xfrm>
            <a:off x="3511826" y="7720039"/>
            <a:ext cx="26504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9D76A6-880B-1F42-81F8-8F30AF84570B}"/>
              </a:ext>
            </a:extLst>
          </p:cNvPr>
          <p:cNvSpPr txBox="1"/>
          <p:nvPr/>
        </p:nvSpPr>
        <p:spPr>
          <a:xfrm>
            <a:off x="1949644" y="7028490"/>
            <a:ext cx="2040835" cy="168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 entrance and gas outlet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F1D38-32C3-6449-A207-F362654803AB}"/>
              </a:ext>
            </a:extLst>
          </p:cNvPr>
          <p:cNvSpPr txBox="1"/>
          <p:nvPr/>
        </p:nvSpPr>
        <p:spPr>
          <a:xfrm>
            <a:off x="782883" y="4901727"/>
            <a:ext cx="2127513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Noble gas environment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D87DCC-6F42-9442-B209-4F055BA30505}"/>
              </a:ext>
            </a:extLst>
          </p:cNvPr>
          <p:cNvCxnSpPr/>
          <p:nvPr/>
        </p:nvCxnSpPr>
        <p:spPr>
          <a:xfrm>
            <a:off x="2769705" y="5215378"/>
            <a:ext cx="1220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46" y="3623874"/>
            <a:ext cx="6883264" cy="56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TurboWAVE</a:t>
            </a:r>
            <a:r>
              <a:rPr lang="en-US" dirty="0"/>
              <a:t> Simulation of Revised BRA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928673"/>
          </a:xfrm>
        </p:spPr>
        <p:txBody>
          <a:bodyPr/>
          <a:lstStyle/>
          <a:p>
            <a:r>
              <a:rPr lang="en-US" dirty="0"/>
              <a:t>Changes: Operate at 11 microns instead of 15 microns, use He/H</a:t>
            </a:r>
            <a:r>
              <a:rPr lang="en-US" baseline="-25000" dirty="0"/>
              <a:t>2</a:t>
            </a:r>
            <a:r>
              <a:rPr lang="en-US" dirty="0"/>
              <a:t> mixture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23" y="3220443"/>
            <a:ext cx="7041341" cy="5281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" y="2999451"/>
            <a:ext cx="9538317" cy="57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7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Activities &amp; Impacts Associated with this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Manuscript</a:t>
            </a:r>
          </a:p>
          <a:p>
            <a:pPr lvl="1"/>
            <a:r>
              <a:rPr lang="en-US" dirty="0"/>
              <a:t>D.F. Gordon et al., “Seed source for plasma compression in the long wavelength infrared,” submitted to Phys. Plasmas, under review</a:t>
            </a:r>
          </a:p>
          <a:p>
            <a:r>
              <a:rPr lang="en-US" dirty="0"/>
              <a:t>Patent</a:t>
            </a:r>
          </a:p>
          <a:p>
            <a:pPr lvl="1"/>
            <a:r>
              <a:rPr lang="en-US" dirty="0"/>
              <a:t>Patent disclosure (combined LWIR spectrometer and source) in preparation for the NRL patent evaluation board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mostly shut down</a:t>
            </a:r>
          </a:p>
          <a:p>
            <a:r>
              <a:rPr lang="en-US" dirty="0"/>
              <a:t>Limited access to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r>
              <a:rPr lang="en-US" dirty="0"/>
              <a:t>NRL lasers are being restored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85F1-D4C1-A24C-BD2F-A9DEFC43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51B0-04A9-734E-9593-95D53156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Generated up to 300 </a:t>
            </a:r>
            <a:r>
              <a:rPr lang="en-US" dirty="0" err="1"/>
              <a:t>nJ</a:t>
            </a:r>
            <a:r>
              <a:rPr lang="en-US" dirty="0"/>
              <a:t> ~50% bandwidth LWIR pulses for seeding</a:t>
            </a:r>
          </a:p>
          <a:p>
            <a:r>
              <a:rPr lang="en-US" dirty="0"/>
              <a:t>Effect of drive pulse chirp (for fixed energy) is due to combination of SHG efficiency and rotational contribution to nonlinear index of air</a:t>
            </a:r>
          </a:p>
          <a:p>
            <a:r>
              <a:rPr lang="en-US" dirty="0"/>
              <a:t>Updated simulations of both seed pulse generation and plasma compression</a:t>
            </a:r>
          </a:p>
          <a:p>
            <a:r>
              <a:rPr lang="en-US" dirty="0"/>
              <a:t>New combination seed source and broad range spectrometer </a:t>
            </a:r>
            <a:r>
              <a:rPr lang="en-US"/>
              <a:t>under construction</a:t>
            </a:r>
            <a:endParaRPr lang="en-US" dirty="0"/>
          </a:p>
          <a:p>
            <a:r>
              <a:rPr lang="en-US" dirty="0"/>
              <a:t>Would like to start shooting gas jet plumes with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Interferometry</a:t>
            </a:r>
          </a:p>
          <a:p>
            <a:pPr lvl="1"/>
            <a:r>
              <a:rPr lang="en-US" dirty="0"/>
              <a:t>Spontaneous backward Raman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6C7F9-F82C-434B-A231-9CD012DF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2CC95-918E-184B-92D1-585A9D31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CB05-E052-5A48-B70E-21761820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44883"/>
              </p:ext>
            </p:extLst>
          </p:nvPr>
        </p:nvGraphicFramePr>
        <p:xfrm>
          <a:off x="858083" y="1305512"/>
          <a:ext cx="16160127" cy="61423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5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255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212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1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69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Parameter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Units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Typical Values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Comments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Requested Values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85">
                <a:tc>
                  <a:txBody>
                    <a:bodyPr/>
                    <a:lstStyle/>
                    <a:p>
                      <a:r>
                        <a:rPr lang="en-US" sz="2000" dirty="0"/>
                        <a:t>Beam</a:t>
                      </a:r>
                      <a:r>
                        <a:rPr lang="en-US" sz="2000" baseline="0" dirty="0"/>
                        <a:t> Energy</a:t>
                      </a:r>
                      <a:endParaRPr lang="en-US" sz="2000" dirty="0"/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MeV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50-65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78">
                <a:tc>
                  <a:txBody>
                    <a:bodyPr/>
                    <a:lstStyle/>
                    <a:p>
                      <a:r>
                        <a:rPr lang="en-US" sz="2000" dirty="0"/>
                        <a:t>Bunch Charge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nC</a:t>
                      </a:r>
                      <a:endParaRPr lang="en-US" sz="2000" dirty="0"/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0.1-2.0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068">
                <a:tc>
                  <a:txBody>
                    <a:bodyPr/>
                    <a:lstStyle/>
                    <a:p>
                      <a:r>
                        <a:rPr lang="en-US" sz="2000" dirty="0"/>
                        <a:t>Compression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Down to 100 fs (up to 1 kA peak current)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2000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370">
                <a:tc>
                  <a:txBody>
                    <a:bodyPr/>
                    <a:lstStyle/>
                    <a:p>
                      <a:r>
                        <a:rPr lang="en-US" sz="2000" dirty="0"/>
                        <a:t>Transverse size at IP (</a:t>
                      </a:r>
                      <a:r>
                        <a:rPr lang="en-US" sz="2000" dirty="0">
                          <a:latin typeface="Symbol" pitchFamily="2" charset="2"/>
                        </a:rPr>
                        <a:t>s</a:t>
                      </a:r>
                      <a:r>
                        <a:rPr lang="en-US" sz="2000" dirty="0">
                          <a:latin typeface="+mn-lt"/>
                        </a:rPr>
                        <a:t>)</a:t>
                      </a:r>
                      <a:endParaRPr lang="en-US" sz="2000" dirty="0"/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ymbol" pitchFamily="2" charset="2"/>
                        </a:rPr>
                        <a:t>m</a:t>
                      </a:r>
                      <a:r>
                        <a:rPr lang="en-US" sz="2000" dirty="0">
                          <a:latin typeface="+mn-lt"/>
                        </a:rPr>
                        <a:t>m</a:t>
                      </a:r>
                      <a:endParaRPr lang="en-US" sz="2000" dirty="0">
                        <a:latin typeface="Symbol" pitchFamily="2" charset="2"/>
                      </a:endParaRP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100 (dependent on IP position)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r>
                        <a:rPr lang="en-US" sz="2000" dirty="0"/>
                        <a:t>Normalized Emittance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Symbol" pitchFamily="2" charset="2"/>
                        </a:rPr>
                        <a:t>m</a:t>
                      </a:r>
                      <a:r>
                        <a:rPr lang="en-US" sz="2000" dirty="0">
                          <a:latin typeface="+mn-lt"/>
                        </a:rPr>
                        <a:t>m</a:t>
                      </a:r>
                      <a:endParaRPr lang="en-US" sz="2000" dirty="0">
                        <a:latin typeface="Symbol" pitchFamily="2" charset="2"/>
                      </a:endParaRP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(at 0.3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nC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r>
                        <a:rPr lang="en-US" sz="2000" dirty="0"/>
                        <a:t>Rep.</a:t>
                      </a:r>
                      <a:r>
                        <a:rPr lang="en-US" sz="2000" baseline="0" dirty="0"/>
                        <a:t> Rate (Hz)</a:t>
                      </a:r>
                      <a:endParaRPr lang="en-US" sz="2000" dirty="0"/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Hz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225">
                <a:tc>
                  <a:txBody>
                    <a:bodyPr/>
                    <a:lstStyle/>
                    <a:p>
                      <a:r>
                        <a:rPr lang="en-US" sz="2000" dirty="0"/>
                        <a:t>Trains</a:t>
                      </a:r>
                      <a:r>
                        <a:rPr lang="en-US" sz="2000" baseline="0" dirty="0"/>
                        <a:t> mode</a:t>
                      </a:r>
                      <a:endParaRPr lang="en-US" sz="2000" dirty="0"/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---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 bunch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2261" y="496433"/>
            <a:ext cx="6280694" cy="71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16736"/>
            <a:r>
              <a:rPr lang="en-US" sz="4032" dirty="0">
                <a:solidFill>
                  <a:prstClr val="black"/>
                </a:solidFill>
                <a:latin typeface="Calibri" panose="020F0502020204030204"/>
              </a:rPr>
              <a:t>Electron Beam Requirements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C18DE-6E0A-5244-A95F-4AAF4FD53D04}"/>
              </a:ext>
            </a:extLst>
          </p:cNvPr>
          <p:cNvSpPr txBox="1"/>
          <p:nvPr/>
        </p:nvSpPr>
        <p:spPr>
          <a:xfrm>
            <a:off x="5580186" y="8324713"/>
            <a:ext cx="6395790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 DOES NOT USE ELECTRON BEAM</a:t>
            </a:r>
          </a:p>
        </p:txBody>
      </p:sp>
    </p:spTree>
    <p:extLst>
      <p:ext uri="{BB962C8B-B14F-4D97-AF65-F5344CB8AC3E}">
        <p14:creationId xmlns:p14="http://schemas.microsoft.com/office/powerpoint/2010/main" val="317628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26600"/>
              </p:ext>
            </p:extLst>
          </p:nvPr>
        </p:nvGraphicFramePr>
        <p:xfrm>
          <a:off x="295894" y="817301"/>
          <a:ext cx="16984109" cy="89975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5232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97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29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78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768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Configuration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Parameter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Units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Typical Values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Comments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Requested Values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r>
                        <a:rPr lang="en-US" sz="2000" b="1" dirty="0"/>
                        <a:t>CO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 Regenerative Amplifier Beam</a:t>
                      </a:r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Wavelength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ymbol" pitchFamily="2" charset="2"/>
                        </a:rPr>
                        <a:t>m</a:t>
                      </a:r>
                      <a:r>
                        <a:rPr lang="en-US" sz="2000" dirty="0">
                          <a:latin typeface="+mn-lt"/>
                        </a:rPr>
                        <a:t>m</a:t>
                      </a:r>
                      <a:endParaRPr lang="en-US" sz="2000" dirty="0">
                        <a:latin typeface="Symbol" pitchFamily="2" charset="2"/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9.2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Peak Power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GW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~3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&gt;0.3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Mode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Length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ps</a:t>
                      </a:r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1-3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Energy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mJ</a:t>
                      </a:r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&gt;0.5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~1.5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&lt;3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Repetition</a:t>
                      </a:r>
                      <a:r>
                        <a:rPr lang="en-US" sz="2000" baseline="0" dirty="0"/>
                        <a:t> Rate</a:t>
                      </a:r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Hz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&gt;1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Polarization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Linear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linear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r>
                        <a:rPr lang="en-US" sz="2000" b="1" dirty="0"/>
                        <a:t>CO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baseline="0" dirty="0"/>
                        <a:t> CPA Beam</a:t>
                      </a:r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Wavelength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ymbol" pitchFamily="2" charset="2"/>
                        </a:rPr>
                        <a:t>m</a:t>
                      </a:r>
                      <a:r>
                        <a:rPr lang="en-US" sz="2000" dirty="0">
                          <a:latin typeface="+mn-lt"/>
                        </a:rPr>
                        <a:t>m</a:t>
                      </a:r>
                      <a:endParaRPr lang="en-US" sz="2000" dirty="0">
                        <a:latin typeface="Symbol" pitchFamily="2" charset="2"/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9.2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0603">
                <a:tc>
                  <a:txBody>
                    <a:bodyPr/>
                    <a:lstStyle/>
                    <a:p>
                      <a:r>
                        <a:rPr lang="en-US" sz="2000" b="0" i="1" baseline="0" dirty="0"/>
                        <a:t>Note that delivery of full power pulses to the Experimental Hall is presently limited to Beamline #1 only.</a:t>
                      </a:r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Peak Power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TW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is planned for FY21 (requires further in-vacuum transport upgrade).  A 3-year development effort to achieve &gt;10 TW and deliver to users is in progress.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&gt;1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Mode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Length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ps</a:t>
                      </a:r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1-5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7461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Energy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~5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in FY20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&gt;1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&lt;3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Repetition</a:t>
                      </a:r>
                      <a:r>
                        <a:rPr lang="en-US" sz="2000" baseline="0" dirty="0"/>
                        <a:t> Rate</a:t>
                      </a:r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Hz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0.05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0.05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7461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Polarization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Linear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will become available in FY20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linear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2261" y="52604"/>
            <a:ext cx="5240922" cy="71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16736"/>
            <a:r>
              <a:rPr lang="en-US" sz="4032" dirty="0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lang="en-US" sz="4032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4032" dirty="0">
                <a:solidFill>
                  <a:prstClr val="black"/>
                </a:solidFill>
                <a:latin typeface="Calibri" panose="020F0502020204030204"/>
              </a:rPr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7923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52166"/>
              </p:ext>
            </p:extLst>
          </p:nvPr>
        </p:nvGraphicFramePr>
        <p:xfrm>
          <a:off x="295893" y="817301"/>
          <a:ext cx="17117256" cy="51790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71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40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482170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48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5670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746137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Units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Stage I Values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Stage II Values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Comments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Requested Values</a:t>
                      </a:r>
                    </a:p>
                  </a:txBody>
                  <a:tcPr marL="131671" marR="131671" marT="65836" marB="65836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Central Wavelength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should be achieved by mid-2020, while Stage II parameters are planned for late-2020.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FWHM Bandwidth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10533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Compressed FWHM Pulse Width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&lt;55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May want slightly chirped</a:t>
                      </a:r>
                      <a:r>
                        <a:rPr lang="en-US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pulse up to 200 fs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50-200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Chirped FWHM Pulse Width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Chirped Energy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&gt;30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Compressed Energy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Energy to Experiments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Power to Experiments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35548" y="248"/>
            <a:ext cx="8565422" cy="71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16736"/>
            <a:r>
              <a:rPr lang="en-US" sz="4032" dirty="0">
                <a:solidFill>
                  <a:prstClr val="black"/>
                </a:solidFill>
                <a:latin typeface="Calibri" panose="020F0502020204030204"/>
              </a:rPr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74695"/>
              </p:ext>
            </p:extLst>
          </p:nvPr>
        </p:nvGraphicFramePr>
        <p:xfrm>
          <a:off x="293428" y="6455093"/>
          <a:ext cx="17149309" cy="31162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0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99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855329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8317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5067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48279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23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Units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Typical Values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Comments</a:t>
                      </a:r>
                    </a:p>
                  </a:txBody>
                  <a:tcPr marL="131671" marR="131671" marT="65836" marB="6583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Requested Values</a:t>
                      </a:r>
                    </a:p>
                  </a:txBody>
                  <a:tcPr marL="131671" marR="131671" marT="65836" marB="65836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Wavelength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Energy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Width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Wavelength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532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Energy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Interferometry of gas</a:t>
                      </a:r>
                      <a:r>
                        <a:rPr lang="en-US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jet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0.5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43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Pulse Width</a:t>
                      </a:r>
                    </a:p>
                  </a:txBody>
                  <a:tcPr marL="131671" marR="131671" marT="65836" marB="6583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8753" marR="98753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08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582148" y="4188065"/>
            <a:ext cx="3181226" cy="3330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E00AD-34F5-E246-89BB-32DF6911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Experimental Objective (updated)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1F84-26CB-754D-958A-1626D254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1188577"/>
          </a:xfrm>
        </p:spPr>
        <p:txBody>
          <a:bodyPr/>
          <a:lstStyle/>
          <a:p>
            <a:r>
              <a:rPr lang="en-US" dirty="0"/>
              <a:t>Counter-propagate ATF CO</a:t>
            </a:r>
            <a:r>
              <a:rPr lang="en-US" baseline="-25000" dirty="0"/>
              <a:t>2</a:t>
            </a:r>
            <a:r>
              <a:rPr lang="en-US" dirty="0"/>
              <a:t> and an ultra-short seed pulse with slightly longer wavelength</a:t>
            </a:r>
          </a:p>
          <a:p>
            <a:pPr lvl="1"/>
            <a:r>
              <a:rPr lang="en-US" dirty="0"/>
              <a:t>Timing jitter must satisfy </a:t>
            </a:r>
            <a:r>
              <a:rPr lang="el-GR" dirty="0"/>
              <a:t>Δ</a:t>
            </a:r>
            <a:r>
              <a:rPr lang="en-US" dirty="0"/>
              <a:t>t &lt;&lt; c/L, where L is the interaction length, L ~ 1 mm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2A068-CAA4-D340-B8BA-3EDDFFBB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1255-C6AE-F845-8CAA-21607CCB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FBC3E-48F8-8C46-9163-8FB8B915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63C74-0EF2-B049-877F-1FC901322B9C}"/>
              </a:ext>
            </a:extLst>
          </p:cNvPr>
          <p:cNvSpPr/>
          <p:nvPr/>
        </p:nvSpPr>
        <p:spPr>
          <a:xfrm>
            <a:off x="983868" y="5161177"/>
            <a:ext cx="3223260" cy="1280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1117218" y="5356199"/>
            <a:ext cx="295656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Driven by ATF </a:t>
            </a:r>
            <a:r>
              <a:rPr lang="en-US" dirty="0" err="1"/>
              <a:t>Ti:sapphire</a:t>
            </a:r>
            <a:r>
              <a:rPr lang="en-US" dirty="0"/>
              <a:t> laser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F20E2-C2C1-D348-90E4-BB29A03D4CE5}"/>
              </a:ext>
            </a:extLst>
          </p:cNvPr>
          <p:cNvSpPr txBox="1"/>
          <p:nvPr/>
        </p:nvSpPr>
        <p:spPr>
          <a:xfrm>
            <a:off x="1543222" y="4669952"/>
            <a:ext cx="1972656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Seed source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F4EE9-4EC0-0A43-8231-F6E55C45DF6A}"/>
              </a:ext>
            </a:extLst>
          </p:cNvPr>
          <p:cNvSpPr/>
          <p:nvPr/>
        </p:nvSpPr>
        <p:spPr>
          <a:xfrm>
            <a:off x="13749409" y="4146263"/>
            <a:ext cx="3223260" cy="1280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72AD2-94C9-294B-B728-52D122099662}"/>
              </a:ext>
            </a:extLst>
          </p:cNvPr>
          <p:cNvSpPr txBox="1"/>
          <p:nvPr/>
        </p:nvSpPr>
        <p:spPr>
          <a:xfrm>
            <a:off x="14096119" y="4540731"/>
            <a:ext cx="2529839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ATF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7D848-7509-E648-8217-C65A697E6273}"/>
              </a:ext>
            </a:extLst>
          </p:cNvPr>
          <p:cNvSpPr txBox="1"/>
          <p:nvPr/>
        </p:nvSpPr>
        <p:spPr>
          <a:xfrm>
            <a:off x="14318925" y="3655038"/>
            <a:ext cx="2084225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 source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0045D-BCE6-A74E-B679-5F3E2B19C61A}"/>
              </a:ext>
            </a:extLst>
          </p:cNvPr>
          <p:cNvSpPr txBox="1"/>
          <p:nvPr/>
        </p:nvSpPr>
        <p:spPr>
          <a:xfrm>
            <a:off x="1783092" y="8108330"/>
            <a:ext cx="12779336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 have been updated for operation of BESTIA at 9 microns, and to reflect preference for somewhat shorter output wavelength, based on seed pulse results.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1131" y="5608583"/>
            <a:ext cx="2743380" cy="1289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Helium/Hydrogen</a:t>
            </a:r>
          </a:p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 = 5x10</a:t>
            </a:r>
            <a:r>
              <a:rPr lang="en-US" baseline="30000" dirty="0"/>
              <a:t>17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L = 1.5 mm</a:t>
            </a:r>
          </a:p>
        </p:txBody>
      </p:sp>
      <p:sp>
        <p:nvSpPr>
          <p:cNvPr id="48" name="Freeform 47"/>
          <p:cNvSpPr/>
          <p:nvPr/>
        </p:nvSpPr>
        <p:spPr>
          <a:xfrm>
            <a:off x="7140048" y="4375792"/>
            <a:ext cx="5893477" cy="632616"/>
          </a:xfrm>
          <a:custGeom>
            <a:avLst/>
            <a:gdLst>
              <a:gd name="connsiteX0" fmla="*/ 717315 w 1452079"/>
              <a:gd name="connsiteY0" fmla="*/ 0 h 1308077"/>
              <a:gd name="connsiteX1" fmla="*/ 726040 w 1452079"/>
              <a:gd name="connsiteY1" fmla="*/ 785 h 1308077"/>
              <a:gd name="connsiteX2" fmla="*/ 734764 w 1452079"/>
              <a:gd name="connsiteY2" fmla="*/ 0 h 1308077"/>
              <a:gd name="connsiteX3" fmla="*/ 734764 w 1452079"/>
              <a:gd name="connsiteY3" fmla="*/ 1569 h 1308077"/>
              <a:gd name="connsiteX4" fmla="*/ 792440 w 1452079"/>
              <a:gd name="connsiteY4" fmla="*/ 6754 h 1308077"/>
              <a:gd name="connsiteX5" fmla="*/ 1452079 w 1452079"/>
              <a:gd name="connsiteY5" fmla="*/ 1308077 h 1308077"/>
              <a:gd name="connsiteX6" fmla="*/ 734764 w 1452079"/>
              <a:gd name="connsiteY6" fmla="*/ 1308077 h 1308077"/>
              <a:gd name="connsiteX7" fmla="*/ 717315 w 1452079"/>
              <a:gd name="connsiteY7" fmla="*/ 1308077 h 1308077"/>
              <a:gd name="connsiteX8" fmla="*/ 0 w 1452079"/>
              <a:gd name="connsiteY8" fmla="*/ 1308077 h 1308077"/>
              <a:gd name="connsiteX9" fmla="*/ 659639 w 1452079"/>
              <a:gd name="connsiteY9" fmla="*/ 6754 h 1308077"/>
              <a:gd name="connsiteX10" fmla="*/ 717315 w 1452079"/>
              <a:gd name="connsiteY10" fmla="*/ 1569 h 13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2079" h="1308077">
                <a:moveTo>
                  <a:pt x="717315" y="0"/>
                </a:moveTo>
                <a:lnTo>
                  <a:pt x="726040" y="785"/>
                </a:lnTo>
                <a:lnTo>
                  <a:pt x="734764" y="0"/>
                </a:lnTo>
                <a:lnTo>
                  <a:pt x="734764" y="1569"/>
                </a:lnTo>
                <a:lnTo>
                  <a:pt x="792440" y="6754"/>
                </a:lnTo>
                <a:cubicBezTo>
                  <a:pt x="1162950" y="73740"/>
                  <a:pt x="1452079" y="630798"/>
                  <a:pt x="1452079" y="1308077"/>
                </a:cubicBezTo>
                <a:lnTo>
                  <a:pt x="734764" y="1308077"/>
                </a:lnTo>
                <a:lnTo>
                  <a:pt x="717315" y="1308077"/>
                </a:lnTo>
                <a:lnTo>
                  <a:pt x="0" y="1308077"/>
                </a:lnTo>
                <a:cubicBezTo>
                  <a:pt x="0" y="630798"/>
                  <a:pt x="289129" y="73740"/>
                  <a:pt x="659639" y="6754"/>
                </a:cubicBezTo>
                <a:lnTo>
                  <a:pt x="717315" y="1569"/>
                </a:lnTo>
                <a:close/>
              </a:path>
            </a:pathLst>
          </a:custGeom>
          <a:solidFill>
            <a:schemeClr val="accent6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3033525" y="4730353"/>
            <a:ext cx="7158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 flipH="1">
            <a:off x="5037722" y="5608583"/>
            <a:ext cx="203169" cy="425381"/>
          </a:xfrm>
          <a:custGeom>
            <a:avLst/>
            <a:gdLst>
              <a:gd name="connsiteX0" fmla="*/ 717315 w 1452079"/>
              <a:gd name="connsiteY0" fmla="*/ 0 h 1308077"/>
              <a:gd name="connsiteX1" fmla="*/ 726040 w 1452079"/>
              <a:gd name="connsiteY1" fmla="*/ 785 h 1308077"/>
              <a:gd name="connsiteX2" fmla="*/ 734764 w 1452079"/>
              <a:gd name="connsiteY2" fmla="*/ 0 h 1308077"/>
              <a:gd name="connsiteX3" fmla="*/ 734764 w 1452079"/>
              <a:gd name="connsiteY3" fmla="*/ 1569 h 1308077"/>
              <a:gd name="connsiteX4" fmla="*/ 792440 w 1452079"/>
              <a:gd name="connsiteY4" fmla="*/ 6754 h 1308077"/>
              <a:gd name="connsiteX5" fmla="*/ 1452079 w 1452079"/>
              <a:gd name="connsiteY5" fmla="*/ 1308077 h 1308077"/>
              <a:gd name="connsiteX6" fmla="*/ 734764 w 1452079"/>
              <a:gd name="connsiteY6" fmla="*/ 1308077 h 1308077"/>
              <a:gd name="connsiteX7" fmla="*/ 717315 w 1452079"/>
              <a:gd name="connsiteY7" fmla="*/ 1308077 h 1308077"/>
              <a:gd name="connsiteX8" fmla="*/ 0 w 1452079"/>
              <a:gd name="connsiteY8" fmla="*/ 1308077 h 1308077"/>
              <a:gd name="connsiteX9" fmla="*/ 659639 w 1452079"/>
              <a:gd name="connsiteY9" fmla="*/ 6754 h 1308077"/>
              <a:gd name="connsiteX10" fmla="*/ 717315 w 1452079"/>
              <a:gd name="connsiteY10" fmla="*/ 1569 h 13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2079" h="1308077">
                <a:moveTo>
                  <a:pt x="717315" y="0"/>
                </a:moveTo>
                <a:lnTo>
                  <a:pt x="726040" y="785"/>
                </a:lnTo>
                <a:lnTo>
                  <a:pt x="734764" y="0"/>
                </a:lnTo>
                <a:lnTo>
                  <a:pt x="734764" y="1569"/>
                </a:lnTo>
                <a:lnTo>
                  <a:pt x="792440" y="6754"/>
                </a:lnTo>
                <a:cubicBezTo>
                  <a:pt x="1162950" y="73740"/>
                  <a:pt x="1452079" y="630798"/>
                  <a:pt x="1452079" y="1308077"/>
                </a:cubicBezTo>
                <a:lnTo>
                  <a:pt x="734764" y="1308077"/>
                </a:lnTo>
                <a:lnTo>
                  <a:pt x="717315" y="1308077"/>
                </a:lnTo>
                <a:lnTo>
                  <a:pt x="0" y="1308077"/>
                </a:lnTo>
                <a:cubicBezTo>
                  <a:pt x="0" y="630798"/>
                  <a:pt x="289129" y="73740"/>
                  <a:pt x="659639" y="6754"/>
                </a:cubicBezTo>
                <a:lnTo>
                  <a:pt x="717315" y="15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59722" y="5832722"/>
            <a:ext cx="7158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 flipH="1">
            <a:off x="10636346" y="5356199"/>
            <a:ext cx="331601" cy="2162056"/>
          </a:xfrm>
          <a:custGeom>
            <a:avLst/>
            <a:gdLst>
              <a:gd name="connsiteX0" fmla="*/ 717315 w 1452079"/>
              <a:gd name="connsiteY0" fmla="*/ 0 h 1308077"/>
              <a:gd name="connsiteX1" fmla="*/ 726040 w 1452079"/>
              <a:gd name="connsiteY1" fmla="*/ 785 h 1308077"/>
              <a:gd name="connsiteX2" fmla="*/ 734764 w 1452079"/>
              <a:gd name="connsiteY2" fmla="*/ 0 h 1308077"/>
              <a:gd name="connsiteX3" fmla="*/ 734764 w 1452079"/>
              <a:gd name="connsiteY3" fmla="*/ 1569 h 1308077"/>
              <a:gd name="connsiteX4" fmla="*/ 792440 w 1452079"/>
              <a:gd name="connsiteY4" fmla="*/ 6754 h 1308077"/>
              <a:gd name="connsiteX5" fmla="*/ 1452079 w 1452079"/>
              <a:gd name="connsiteY5" fmla="*/ 1308077 h 1308077"/>
              <a:gd name="connsiteX6" fmla="*/ 734764 w 1452079"/>
              <a:gd name="connsiteY6" fmla="*/ 1308077 h 1308077"/>
              <a:gd name="connsiteX7" fmla="*/ 717315 w 1452079"/>
              <a:gd name="connsiteY7" fmla="*/ 1308077 h 1308077"/>
              <a:gd name="connsiteX8" fmla="*/ 0 w 1452079"/>
              <a:gd name="connsiteY8" fmla="*/ 1308077 h 1308077"/>
              <a:gd name="connsiteX9" fmla="*/ 659639 w 1452079"/>
              <a:gd name="connsiteY9" fmla="*/ 6754 h 1308077"/>
              <a:gd name="connsiteX10" fmla="*/ 717315 w 1452079"/>
              <a:gd name="connsiteY10" fmla="*/ 1569 h 130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2079" h="1308077">
                <a:moveTo>
                  <a:pt x="717315" y="0"/>
                </a:moveTo>
                <a:lnTo>
                  <a:pt x="726040" y="785"/>
                </a:lnTo>
                <a:lnTo>
                  <a:pt x="734764" y="0"/>
                </a:lnTo>
                <a:lnTo>
                  <a:pt x="734764" y="1569"/>
                </a:lnTo>
                <a:lnTo>
                  <a:pt x="792440" y="6754"/>
                </a:lnTo>
                <a:cubicBezTo>
                  <a:pt x="1162950" y="73740"/>
                  <a:pt x="1452079" y="630798"/>
                  <a:pt x="1452079" y="1308077"/>
                </a:cubicBezTo>
                <a:lnTo>
                  <a:pt x="734764" y="1308077"/>
                </a:lnTo>
                <a:lnTo>
                  <a:pt x="717315" y="1308077"/>
                </a:lnTo>
                <a:lnTo>
                  <a:pt x="0" y="1308077"/>
                </a:lnTo>
                <a:cubicBezTo>
                  <a:pt x="0" y="630798"/>
                  <a:pt x="289129" y="73740"/>
                  <a:pt x="659639" y="6754"/>
                </a:cubicBezTo>
                <a:lnTo>
                  <a:pt x="717315" y="15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777096" y="6440814"/>
            <a:ext cx="7158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23157" y="6246314"/>
            <a:ext cx="1645002" cy="1289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</a:t>
            </a:r>
            <a:r>
              <a:rPr lang="en-US" dirty="0" err="1"/>
              <a:t>nJ</a:t>
            </a:r>
            <a:endParaRPr lang="en-US" dirty="0"/>
          </a:p>
          <a:p>
            <a:r>
              <a:rPr lang="en-US" dirty="0"/>
              <a:t>11 micron</a:t>
            </a:r>
          </a:p>
          <a:p>
            <a:r>
              <a:rPr lang="en-US" dirty="0"/>
              <a:t>100 fs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104631" y="5902435"/>
            <a:ext cx="1645002" cy="1687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0.5 J</a:t>
            </a:r>
          </a:p>
          <a:p>
            <a:r>
              <a:rPr lang="en-US" dirty="0"/>
              <a:t>11 micron</a:t>
            </a:r>
          </a:p>
          <a:p>
            <a:r>
              <a:rPr lang="en-US" dirty="0"/>
              <a:t>150 fs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61760" y="4475986"/>
            <a:ext cx="3195362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9.2 micron, 3 J, 5 </a:t>
            </a:r>
            <a:r>
              <a:rPr lang="en-US" dirty="0" err="1"/>
              <a:t>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34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575" y="250"/>
            <a:ext cx="15142190" cy="917261"/>
          </a:xfrm>
        </p:spPr>
        <p:txBody>
          <a:bodyPr>
            <a:normAutofit/>
          </a:bodyPr>
          <a:lstStyle/>
          <a:p>
            <a:pPr algn="ctr"/>
            <a:r>
              <a:rPr lang="en-US" sz="4032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986" y="1450110"/>
            <a:ext cx="15142190" cy="7444804"/>
          </a:xfrm>
        </p:spPr>
        <p:txBody>
          <a:bodyPr>
            <a:normAutofit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Vacuum waist size of ~ 0.5 mm</a:t>
            </a:r>
          </a:p>
          <a:p>
            <a:r>
              <a:rPr lang="en-US" dirty="0"/>
              <a:t>Ti:Sapphire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Synchronization with CO2 to within 1.5 </a:t>
            </a:r>
            <a:r>
              <a:rPr lang="en-US" dirty="0" err="1"/>
              <a:t>ps</a:t>
            </a:r>
            <a:endParaRPr lang="en-US" dirty="0"/>
          </a:p>
          <a:p>
            <a:pPr lvl="1"/>
            <a:r>
              <a:rPr lang="en-US" dirty="0"/>
              <a:t>Spatial overlap with CO2 to within 250 microns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Considering mixing hydrogen and helium</a:t>
            </a:r>
          </a:p>
          <a:p>
            <a:pPr lvl="1"/>
            <a:r>
              <a:rPr lang="en-US" dirty="0"/>
              <a:t>Ablation of beam dump used in seed generation</a:t>
            </a:r>
          </a:p>
          <a:p>
            <a:pPr lvl="1"/>
            <a:r>
              <a:rPr lang="en-US" dirty="0"/>
              <a:t>Eyewear/controls for ultra-broad spectral products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D227A-BAB1-1447-B683-50FA6C27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D0CA-FD34-8948-96C4-9694C4DE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ATF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0158-7137-AE44-81E6-B6416454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9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575" y="250"/>
            <a:ext cx="15142190" cy="917261"/>
          </a:xfrm>
        </p:spPr>
        <p:txBody>
          <a:bodyPr>
            <a:normAutofit/>
          </a:bodyPr>
          <a:lstStyle/>
          <a:p>
            <a:pPr algn="ctr"/>
            <a:r>
              <a:rPr lang="en-US" sz="4032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320903"/>
              </p:ext>
            </p:extLst>
          </p:nvPr>
        </p:nvGraphicFramePr>
        <p:xfrm>
          <a:off x="1206986" y="1884576"/>
          <a:ext cx="15142191" cy="27082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47397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5047397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5047397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4695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Capability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Setup Hours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Running Hours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469551">
                <a:tc>
                  <a:txBody>
                    <a:bodyPr/>
                    <a:lstStyle/>
                    <a:p>
                      <a:r>
                        <a:rPr lang="en-US" sz="3200" dirty="0"/>
                        <a:t>Electron Beam Only</a:t>
                      </a:r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850212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Laser* Only (in FEL Room)</a:t>
                      </a:r>
                      <a:endParaRPr lang="en-US" sz="32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469551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Laser* + Electron Beam</a:t>
                      </a:r>
                      <a:endParaRPr lang="en-US" sz="32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6657534" y="1169017"/>
            <a:ext cx="4086375" cy="624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16736"/>
            <a:r>
              <a:rPr lang="en-US" sz="3456" dirty="0">
                <a:solidFill>
                  <a:prstClr val="black"/>
                </a:solidFill>
                <a:latin typeface="Calibri" panose="020F0502020204030204"/>
              </a:rPr>
              <a:t>CY2020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223040"/>
              </p:ext>
            </p:extLst>
          </p:nvPr>
        </p:nvGraphicFramePr>
        <p:xfrm>
          <a:off x="1236575" y="5466665"/>
          <a:ext cx="15142191" cy="27395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47397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5047397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5047397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535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Capability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Setup Hours</a:t>
                      </a:r>
                    </a:p>
                  </a:txBody>
                  <a:tcPr marL="131671" marR="131671" marT="65836" marB="65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Running Hours</a:t>
                      </a:r>
                    </a:p>
                  </a:txBody>
                  <a:tcPr marL="131671" marR="131671" marT="65836" marB="65836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535360">
                <a:tc>
                  <a:txBody>
                    <a:bodyPr/>
                    <a:lstStyle/>
                    <a:p>
                      <a:r>
                        <a:rPr lang="en-US" sz="3200" dirty="0"/>
                        <a:t>Electron Beam Only</a:t>
                      </a:r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881530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Laser* Only (in FEL Room)</a:t>
                      </a:r>
                      <a:endParaRPr lang="en-US" sz="32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400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400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535360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Laser* + Electron Beam</a:t>
                      </a:r>
                      <a:endParaRPr lang="en-US" sz="3200" dirty="0"/>
                    </a:p>
                  </a:txBody>
                  <a:tcPr marL="131671" marR="131671" marT="65836" marB="6583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31671" marR="131671" marT="65836" marB="6583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1236575" y="8434232"/>
            <a:ext cx="5223097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16736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Laser = Near-IR or LWIR (CO</a:t>
            </a:r>
            <a:r>
              <a:rPr lang="en-US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2376689" y="4723506"/>
            <a:ext cx="12478994" cy="624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16736"/>
            <a:r>
              <a:rPr lang="en-US" sz="3456" dirty="0">
                <a:solidFill>
                  <a:prstClr val="black"/>
                </a:solidFill>
                <a:latin typeface="Calibri" panose="020F0502020204030204"/>
              </a:rPr>
              <a:t>Time Estimate for Remaining Years of Experiment (including CY2020)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A1DDF-185B-264E-A511-A1C70164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C78AB-D0CC-A044-8AF6-CE194D92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C2A6-4B0D-8D41-ABAD-9D983802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7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F5A2-5876-4144-9147-D36492F3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CY2020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C3FF3A-AA73-014A-8181-978FF6CC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514" y="2423159"/>
            <a:ext cx="15116841" cy="6398801"/>
          </a:xfrm>
        </p:spPr>
        <p:txBody>
          <a:bodyPr/>
          <a:lstStyle/>
          <a:p>
            <a:r>
              <a:rPr lang="en-US" dirty="0"/>
              <a:t>Obtained seed pulse data March 2020</a:t>
            </a:r>
          </a:p>
          <a:p>
            <a:pPr lvl="1"/>
            <a:r>
              <a:rPr lang="en-US" dirty="0"/>
              <a:t>Primary enabler was DTGS sensor</a:t>
            </a:r>
          </a:p>
          <a:p>
            <a:pPr lvl="1"/>
            <a:r>
              <a:rPr lang="en-US" dirty="0"/>
              <a:t>Right before lockdowns!</a:t>
            </a:r>
          </a:p>
          <a:p>
            <a:r>
              <a:rPr lang="en-US" dirty="0"/>
              <a:t>Extensive simulation study of seed pulse experiments</a:t>
            </a:r>
          </a:p>
          <a:p>
            <a:r>
              <a:rPr lang="en-US" dirty="0"/>
              <a:t>Simulations of BRA with observed seed pulse parameters</a:t>
            </a:r>
          </a:p>
          <a:p>
            <a:r>
              <a:rPr lang="en-US" dirty="0"/>
              <a:t>Manuscript on experiments and simulation under review</a:t>
            </a:r>
          </a:p>
          <a:p>
            <a:r>
              <a:rPr lang="en-US" dirty="0"/>
              <a:t>Lessons learned pointed to a new seed pulse generator and diagnostic</a:t>
            </a:r>
          </a:p>
          <a:p>
            <a:pPr lvl="1"/>
            <a:r>
              <a:rPr lang="en-US" dirty="0"/>
              <a:t>Started building at NRL</a:t>
            </a:r>
          </a:p>
          <a:p>
            <a:r>
              <a:rPr lang="en-US" dirty="0"/>
              <a:t>Missing: no experiments with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0F4FA-4404-6E41-AC0E-6B211063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F55F-80C1-4944-8AE1-F5978FD6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816EE-C129-A146-8E69-7F3489F2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for LWIR Seed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709103"/>
          </a:xfrm>
        </p:spPr>
        <p:txBody>
          <a:bodyPr>
            <a:normAutofit/>
          </a:bodyPr>
          <a:lstStyle/>
          <a:p>
            <a:r>
              <a:rPr lang="en-US" dirty="0"/>
              <a:t>Workhorse was a specially built 4f grating spectrometer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04" y="2843430"/>
            <a:ext cx="12224599" cy="5349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17190" y="7947174"/>
            <a:ext cx="2569999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(Also tried MCT)</a:t>
            </a:r>
          </a:p>
        </p:txBody>
      </p:sp>
    </p:spTree>
    <p:extLst>
      <p:ext uri="{BB962C8B-B14F-4D97-AF65-F5344CB8AC3E}">
        <p14:creationId xmlns:p14="http://schemas.microsoft.com/office/powerpoint/2010/main" val="232945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Harmonic Generation within the Seed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695035"/>
          </a:xfrm>
        </p:spPr>
        <p:txBody>
          <a:bodyPr/>
          <a:lstStyle/>
          <a:p>
            <a:r>
              <a:rPr lang="en-US" dirty="0"/>
              <a:t>Efficiency was low, likely due to combination of third order effects and imperfect beam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7"/>
          <a:stretch/>
        </p:blipFill>
        <p:spPr>
          <a:xfrm>
            <a:off x="1420833" y="2968405"/>
            <a:ext cx="7160459" cy="5108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78" y="3348265"/>
            <a:ext cx="7005875" cy="52544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0769" y="2634282"/>
            <a:ext cx="5254772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turboWAVE</a:t>
            </a:r>
            <a:r>
              <a:rPr lang="en-US" dirty="0"/>
              <a:t> nonlinear optics model</a:t>
            </a:r>
          </a:p>
          <a:p>
            <a:r>
              <a:rPr lang="en-US" dirty="0"/>
              <a:t>(accounting for third order effects)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6847" y="2812569"/>
            <a:ext cx="4328429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 Measurements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E9BC8-9915-BD44-949A-DE4D00B40ADF}"/>
              </a:ext>
            </a:extLst>
          </p:cNvPr>
          <p:cNvSpPr txBox="1"/>
          <p:nvPr/>
        </p:nvSpPr>
        <p:spPr>
          <a:xfrm>
            <a:off x="4853617" y="3824421"/>
            <a:ext cx="1564211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F68E4-7B28-754E-B745-7A142F2C2151}"/>
              </a:ext>
            </a:extLst>
          </p:cNvPr>
          <p:cNvSpPr txBox="1"/>
          <p:nvPr/>
        </p:nvSpPr>
        <p:spPr>
          <a:xfrm>
            <a:off x="4853617" y="5963828"/>
            <a:ext cx="1438920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Duration</a:t>
            </a:r>
          </a:p>
        </p:txBody>
      </p:sp>
    </p:spTree>
    <p:extLst>
      <p:ext uri="{BB962C8B-B14F-4D97-AF65-F5344CB8AC3E}">
        <p14:creationId xmlns:p14="http://schemas.microsoft.com/office/powerpoint/2010/main" val="70902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 from LWIR Seed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12155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Spectra due to shortest possible drive pulse (55 fs)</a:t>
            </a:r>
          </a:p>
          <a:p>
            <a:r>
              <a:rPr lang="en-US" dirty="0"/>
              <a:t>Drive pulse energy was 6.3 </a:t>
            </a:r>
            <a:r>
              <a:rPr lang="en-US" dirty="0" err="1"/>
              <a:t>mJ</a:t>
            </a:r>
            <a:endParaRPr lang="en-US" dirty="0"/>
          </a:p>
          <a:p>
            <a:r>
              <a:rPr lang="en-US" dirty="0"/>
              <a:t>Various filters used for filter F1 as additional check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08" y="3211217"/>
            <a:ext cx="6723991" cy="56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varying GDD and drive pulse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1198275"/>
          </a:xfrm>
        </p:spPr>
        <p:txBody>
          <a:bodyPr/>
          <a:lstStyle/>
          <a:p>
            <a:r>
              <a:rPr lang="en-US" dirty="0"/>
              <a:t>Dependence on GDD somewhat unexpected</a:t>
            </a:r>
          </a:p>
          <a:p>
            <a:r>
              <a:rPr lang="en-US" dirty="0"/>
              <a:t>A little more drive pulse energy goes a long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49"/>
          <a:stretch/>
        </p:blipFill>
        <p:spPr>
          <a:xfrm>
            <a:off x="1503322" y="3956056"/>
            <a:ext cx="5396242" cy="4696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1343" y="3735533"/>
            <a:ext cx="2863861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6.3 </a:t>
            </a:r>
            <a:r>
              <a:rPr lang="en-US" dirty="0" err="1"/>
              <a:t>mJ</a:t>
            </a:r>
            <a:r>
              <a:rPr lang="en-US" dirty="0"/>
              <a:t> drive pulse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50224" r="-1155" b="-573"/>
          <a:stretch/>
        </p:blipFill>
        <p:spPr>
          <a:xfrm>
            <a:off x="8663787" y="4086480"/>
            <a:ext cx="5396242" cy="4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6662" y="3889666"/>
            <a:ext cx="2839495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7.5 </a:t>
            </a:r>
            <a:r>
              <a:rPr lang="en-US" dirty="0" err="1"/>
              <a:t>mJ</a:t>
            </a:r>
            <a:r>
              <a:rPr lang="en-US" dirty="0"/>
              <a:t> drive pulse</a:t>
            </a:r>
          </a:p>
        </p:txBody>
      </p:sp>
    </p:spTree>
    <p:extLst>
      <p:ext uri="{BB962C8B-B14F-4D97-AF65-F5344CB8AC3E}">
        <p14:creationId xmlns:p14="http://schemas.microsoft.com/office/powerpoint/2010/main" val="243841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patterns were measured, but likely there is a systematic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1752743"/>
            <a:ext cx="15800547" cy="1454691"/>
          </a:xfrm>
        </p:spPr>
        <p:txBody>
          <a:bodyPr/>
          <a:lstStyle/>
          <a:p>
            <a:r>
              <a:rPr lang="en-US" dirty="0"/>
              <a:t>We noted at NRL that the SHG pattern has azimuthally varying hot spots which appear to be associated with iris leaf intersections.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 December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7F2D6CD-665C-AB4A-8CB4-BA327CE6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07" y="3589018"/>
            <a:ext cx="4079519" cy="5439358"/>
          </a:xfrm>
          <a:prstGeom prst="rect">
            <a:avLst/>
          </a:prstGeom>
        </p:spPr>
      </p:pic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DF9AED-14B6-1647-8575-80856A0E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89" y="3589018"/>
            <a:ext cx="4079519" cy="543935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0575FB-09B3-E747-A5A1-72A8D73C0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927" y="3589018"/>
            <a:ext cx="4079519" cy="543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9293" y="4322756"/>
            <a:ext cx="3469061" cy="3695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DECDEA-D48B-134A-A3CC-903EA651DA28}"/>
              </a:ext>
            </a:extLst>
          </p:cNvPr>
          <p:cNvSpPr txBox="1"/>
          <p:nvPr/>
        </p:nvSpPr>
        <p:spPr>
          <a:xfrm>
            <a:off x="1615044" y="2961821"/>
            <a:ext cx="173379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Tuning 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7073C2-0045-C447-926F-FBF268DB3353}"/>
              </a:ext>
            </a:extLst>
          </p:cNvPr>
          <p:cNvCxnSpPr/>
          <p:nvPr/>
        </p:nvCxnSpPr>
        <p:spPr>
          <a:xfrm>
            <a:off x="3431969" y="3244155"/>
            <a:ext cx="69351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1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6AB6-5BF2-9D4D-8979-3568E2B4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using </a:t>
            </a:r>
            <a:r>
              <a:rPr lang="en-US" dirty="0" err="1"/>
              <a:t>SeaRay</a:t>
            </a:r>
            <a:r>
              <a:rPr lang="en-US" dirty="0"/>
              <a:t> Propagation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142C-99BC-874C-A447-77AC1DBAB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SeaRay</a:t>
            </a:r>
            <a:r>
              <a:rPr lang="en-US" dirty="0"/>
              <a:t> is an NRL propagation code written in Python with GPGPU acceleration</a:t>
            </a:r>
          </a:p>
          <a:p>
            <a:pPr lvl="1"/>
            <a:r>
              <a:rPr lang="en-US" dirty="0">
                <a:hlinkClick r:id="rId2"/>
              </a:rPr>
              <a:t>https://github.com/USNavalResearchLaboratory/SeaRay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https://searay.readthedocs.io</a:t>
            </a:r>
            <a:endParaRPr lang="en-US" dirty="0"/>
          </a:p>
          <a:p>
            <a:r>
              <a:rPr lang="en-US" dirty="0"/>
              <a:t>Features include</a:t>
            </a:r>
          </a:p>
          <a:p>
            <a:pPr lvl="1"/>
            <a:r>
              <a:rPr lang="en-US" dirty="0"/>
              <a:t>Multiple propagation models with various levels of detail with hand-off procedure built-in</a:t>
            </a:r>
          </a:p>
          <a:p>
            <a:pPr lvl="2"/>
            <a:r>
              <a:rPr lang="en-US" dirty="0"/>
              <a:t>Ray tracing, paraxial, UPPE</a:t>
            </a:r>
          </a:p>
          <a:p>
            <a:pPr lvl="1"/>
            <a:r>
              <a:rPr lang="en-US" dirty="0"/>
              <a:t>Ray tracing through optical systems can be coupled into and out of physics models</a:t>
            </a:r>
          </a:p>
          <a:p>
            <a:pPr lvl="1"/>
            <a:r>
              <a:rPr lang="en-US" dirty="0"/>
              <a:t>Full humid air dispersion relation built in</a:t>
            </a:r>
          </a:p>
          <a:p>
            <a:pPr lvl="1"/>
            <a:r>
              <a:rPr lang="en-US" dirty="0"/>
              <a:t>UPPE model is most useful for this work</a:t>
            </a:r>
          </a:p>
          <a:p>
            <a:pPr lvl="2"/>
            <a:r>
              <a:rPr lang="en-US" dirty="0"/>
              <a:t>Arbitrarily broadband radiation, fully dispersive</a:t>
            </a:r>
          </a:p>
          <a:p>
            <a:pPr lvl="2"/>
            <a:r>
              <a:rPr lang="en-US" dirty="0"/>
              <a:t>Not as expensive computationally as PIC</a:t>
            </a:r>
          </a:p>
          <a:p>
            <a:r>
              <a:rPr lang="en-US" dirty="0"/>
              <a:t>Added during 2020</a:t>
            </a:r>
          </a:p>
          <a:p>
            <a:pPr lvl="1"/>
            <a:r>
              <a:rPr lang="en-US" dirty="0"/>
              <a:t>Various ionization models (PPT tunneling used in the following)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gain media (translation of co2amp routines to Python)</a:t>
            </a:r>
          </a:p>
          <a:p>
            <a:pPr lvl="1"/>
            <a:r>
              <a:rPr lang="en-US" dirty="0"/>
              <a:t>CPA system elements for </a:t>
            </a:r>
            <a:r>
              <a:rPr lang="en-US" dirty="0" err="1"/>
              <a:t>eikonal</a:t>
            </a:r>
            <a:r>
              <a:rPr lang="en-US" dirty="0"/>
              <a:t> beamline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113F5-402A-914D-A298-55D4BA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 December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DC6DD-AE12-2F44-B4FC-F2581471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ATF Users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3CD8-965E-C94B-9694-336B0EB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3694"/>
      </p:ext>
    </p:extLst>
  </p:cSld>
  <p:clrMapOvr>
    <a:masterClrMapping/>
  </p:clrMapOvr>
</p:sld>
</file>

<file path=ppt/theme/theme1.xml><?xml version="1.0" encoding="utf-8"?>
<a:theme xmlns:a="http://schemas.openxmlformats.org/drawingml/2006/main" name="NRL PP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RL PPD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ahom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700 Vugraf template 2015" id="{25A76590-5DC8-2C40-BD6B-4865211655A9}" vid="{9EBB2994-E097-C842-8B61-D22D7031799A}"/>
    </a:ext>
  </a:extLst>
</a:theme>
</file>

<file path=ppt/theme/theme2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6700-template</Template>
  <TotalTime>2115</TotalTime>
  <Words>1653</Words>
  <Application>Microsoft Macintosh PowerPoint</Application>
  <PresentationFormat>Custom</PresentationFormat>
  <Paragraphs>403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Tahoma</vt:lpstr>
      <vt:lpstr>NRL PPD</vt:lpstr>
      <vt:lpstr>Office Theme</vt:lpstr>
      <vt:lpstr>1_Office Theme</vt:lpstr>
      <vt:lpstr>AE89 : Plasma Compression for Terawatt Long Wavelength Lasers  PI: Daniel Gordon, Naval Research Laboratory Funding: Office of Naval Research, Received</vt:lpstr>
      <vt:lpstr>Overview of Experimental Objective (updated)</vt:lpstr>
      <vt:lpstr>Progress in CY2020</vt:lpstr>
      <vt:lpstr>Experimental Setup for LWIR Seed Source</vt:lpstr>
      <vt:lpstr>Second Harmonic Generation within the Seed Source</vt:lpstr>
      <vt:lpstr>Experimental Data from LWIR Seed Source</vt:lpstr>
      <vt:lpstr>Effect of varying GDD and drive pulse energy</vt:lpstr>
      <vt:lpstr>Spatial patterns were measured, but likely there is a systematic error</vt:lpstr>
      <vt:lpstr>Simulations using SeaRay Propagation Code</vt:lpstr>
      <vt:lpstr>Recovering the observed scaling with GDD</vt:lpstr>
      <vt:lpstr>Effect of nonlinear index taken in isolation</vt:lpstr>
      <vt:lpstr>LWIR seed pulse generator and in-situ diagnostic</vt:lpstr>
      <vt:lpstr>TurboWAVE Simulation of Revised BRA Parameters</vt:lpstr>
      <vt:lpstr>2020 Activities &amp; Impacts Associated with this Experiment</vt:lpstr>
      <vt:lpstr>COVID-19 Pandemic Impacts</vt:lpstr>
      <vt:lpstr>Summary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logo and presentation template for the  NRL Plasma Physics Division</dc:title>
  <dc:subject/>
  <dc:creator>Steve Richardson</dc:creator>
  <cp:keywords/>
  <dc:description/>
  <cp:lastModifiedBy>Daniel Gordon</cp:lastModifiedBy>
  <cp:revision>177</cp:revision>
  <cp:lastPrinted>2015-08-04T16:27:24Z</cp:lastPrinted>
  <dcterms:created xsi:type="dcterms:W3CDTF">2015-08-03T14:26:07Z</dcterms:created>
  <dcterms:modified xsi:type="dcterms:W3CDTF">2020-12-07T18:22:14Z</dcterms:modified>
  <cp:category/>
</cp:coreProperties>
</file>