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tif" ContentType="image/tif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86" r:id="rId2"/>
    <p:sldId id="324" r:id="rId3"/>
    <p:sldId id="288" r:id="rId4"/>
    <p:sldId id="323" r:id="rId5"/>
    <p:sldId id="322" r:id="rId6"/>
    <p:sldId id="296" r:id="rId7"/>
    <p:sldId id="297" r:id="rId8"/>
    <p:sldId id="325" r:id="rId9"/>
    <p:sldId id="299" r:id="rId10"/>
    <p:sldId id="300" r:id="rId11"/>
    <p:sldId id="347" r:id="rId12"/>
    <p:sldId id="342" r:id="rId13"/>
    <p:sldId id="348" r:id="rId14"/>
    <p:sldId id="343" r:id="rId15"/>
    <p:sldId id="344" r:id="rId16"/>
    <p:sldId id="345" r:id="rId17"/>
    <p:sldId id="302" r:id="rId18"/>
    <p:sldId id="346" r:id="rId19"/>
    <p:sldId id="339" r:id="rId20"/>
    <p:sldId id="338" r:id="rId21"/>
    <p:sldId id="334" r:id="rId22"/>
    <p:sldId id="336" r:id="rId23"/>
    <p:sldId id="329" r:id="rId24"/>
    <p:sldId id="330" r:id="rId25"/>
  </p:sldIdLst>
  <p:sldSz cx="12179300" cy="6858000"/>
  <p:notesSz cx="6858000" cy="9144000"/>
  <p:defaultTextStyle>
    <a:defPPr>
      <a:defRPr lang="en-US"/>
    </a:defPPr>
    <a:lvl1pPr marL="0" algn="l" defTabSz="12183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159" algn="l" defTabSz="12183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317" algn="l" defTabSz="12183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7475" algn="l" defTabSz="12183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6632" algn="l" defTabSz="12183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5790" algn="l" defTabSz="12183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4949" algn="l" defTabSz="12183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4106" algn="l" defTabSz="12183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3265" algn="l" defTabSz="12183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C07FF"/>
    <a:srgbClr val="0000FF"/>
    <a:srgbClr val="000000"/>
    <a:srgbClr val="00DA00"/>
    <a:srgbClr val="00FF00"/>
    <a:srgbClr val="00EA00"/>
    <a:srgbClr val="F5530B"/>
    <a:srgbClr val="FFFFFF"/>
    <a:srgbClr val="F2F2F2"/>
    <a:srgbClr val="DA58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309" autoAdjust="0"/>
    <p:restoredTop sz="76114" autoAdjust="0"/>
  </p:normalViewPr>
  <p:slideViewPr>
    <p:cSldViewPr snapToGrid="0">
      <p:cViewPr varScale="1">
        <p:scale>
          <a:sx n="92" d="100"/>
          <a:sy n="92" d="100"/>
        </p:scale>
        <p:origin x="-126" y="-132"/>
      </p:cViewPr>
      <p:guideLst>
        <p:guide orient="horz" pos="2160"/>
        <p:guide pos="38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F6D377-8133-43C5-9CDE-61F16AF807DF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668F94-F8E7-416A-AAC0-6334EBE7F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851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34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173" algn="l" defTabSz="121834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347" algn="l" defTabSz="121834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7520" algn="l" defTabSz="121834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6693" algn="l" defTabSz="121834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5866" algn="l" defTabSz="121834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5040" algn="l" defTabSz="121834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4213" algn="l" defTabSz="121834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3386" algn="l" defTabSz="121834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896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668F94-F8E7-416A-AAC0-6334EBE7FDA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813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3448" y="2130428"/>
            <a:ext cx="1035240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6895" y="3886200"/>
            <a:ext cx="852551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1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3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74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66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57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4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41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32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32F1-EDDC-4B2D-AEF3-63EA9C6F9C66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8C2ED-6E43-4037-A997-BE8683005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011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32F1-EDDC-4B2D-AEF3-63EA9C6F9C66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8C2ED-6E43-4037-A997-BE8683005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810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29992" y="274640"/>
            <a:ext cx="2740343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965" y="274640"/>
            <a:ext cx="8018039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32F1-EDDC-4B2D-AEF3-63EA9C6F9C66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8C2ED-6E43-4037-A997-BE8683005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124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32F1-EDDC-4B2D-AEF3-63EA9C6F9C66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8C2ED-6E43-4037-A997-BE8683005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582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081" y="4406901"/>
            <a:ext cx="10352405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081" y="2906713"/>
            <a:ext cx="10352405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159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31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747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663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579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494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410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32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32F1-EDDC-4B2D-AEF3-63EA9C6F9C66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8C2ED-6E43-4037-A997-BE8683005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305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965" y="1600201"/>
            <a:ext cx="5379191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1144" y="1600201"/>
            <a:ext cx="5379191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32F1-EDDC-4B2D-AEF3-63EA9C6F9C66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8C2ED-6E43-4037-A997-BE8683005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497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965" y="1535113"/>
            <a:ext cx="5381306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159" indent="0">
              <a:buNone/>
              <a:defRPr sz="2700" b="1"/>
            </a:lvl2pPr>
            <a:lvl3pPr marL="1218317" indent="0">
              <a:buNone/>
              <a:defRPr sz="2400" b="1"/>
            </a:lvl3pPr>
            <a:lvl4pPr marL="1827475" indent="0">
              <a:buNone/>
              <a:defRPr sz="2100" b="1"/>
            </a:lvl4pPr>
            <a:lvl5pPr marL="2436632" indent="0">
              <a:buNone/>
              <a:defRPr sz="2100" b="1"/>
            </a:lvl5pPr>
            <a:lvl6pPr marL="3045790" indent="0">
              <a:buNone/>
              <a:defRPr sz="2100" b="1"/>
            </a:lvl6pPr>
            <a:lvl7pPr marL="3654949" indent="0">
              <a:buNone/>
              <a:defRPr sz="2100" b="1"/>
            </a:lvl7pPr>
            <a:lvl8pPr marL="4264106" indent="0">
              <a:buNone/>
              <a:defRPr sz="2100" b="1"/>
            </a:lvl8pPr>
            <a:lvl9pPr marL="4873265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965" y="2174875"/>
            <a:ext cx="5381306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6918" y="1535113"/>
            <a:ext cx="5383420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159" indent="0">
              <a:buNone/>
              <a:defRPr sz="2700" b="1"/>
            </a:lvl2pPr>
            <a:lvl3pPr marL="1218317" indent="0">
              <a:buNone/>
              <a:defRPr sz="2400" b="1"/>
            </a:lvl3pPr>
            <a:lvl4pPr marL="1827475" indent="0">
              <a:buNone/>
              <a:defRPr sz="2100" b="1"/>
            </a:lvl4pPr>
            <a:lvl5pPr marL="2436632" indent="0">
              <a:buNone/>
              <a:defRPr sz="2100" b="1"/>
            </a:lvl5pPr>
            <a:lvl6pPr marL="3045790" indent="0">
              <a:buNone/>
              <a:defRPr sz="2100" b="1"/>
            </a:lvl6pPr>
            <a:lvl7pPr marL="3654949" indent="0">
              <a:buNone/>
              <a:defRPr sz="2100" b="1"/>
            </a:lvl7pPr>
            <a:lvl8pPr marL="4264106" indent="0">
              <a:buNone/>
              <a:defRPr sz="2100" b="1"/>
            </a:lvl8pPr>
            <a:lvl9pPr marL="4873265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6918" y="2174875"/>
            <a:ext cx="5383420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32F1-EDDC-4B2D-AEF3-63EA9C6F9C66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8C2ED-6E43-4037-A997-BE8683005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059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32F1-EDDC-4B2D-AEF3-63EA9C6F9C66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8C2ED-6E43-4037-A997-BE8683005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376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32F1-EDDC-4B2D-AEF3-63EA9C6F9C66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8C2ED-6E43-4037-A997-BE8683005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968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68" y="273049"/>
            <a:ext cx="4006906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1768" y="273053"/>
            <a:ext cx="68085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68" y="1435103"/>
            <a:ext cx="4006906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159" indent="0">
              <a:buNone/>
              <a:defRPr sz="1600"/>
            </a:lvl2pPr>
            <a:lvl3pPr marL="1218317" indent="0">
              <a:buNone/>
              <a:defRPr sz="1300"/>
            </a:lvl3pPr>
            <a:lvl4pPr marL="1827475" indent="0">
              <a:buNone/>
              <a:defRPr sz="1200"/>
            </a:lvl4pPr>
            <a:lvl5pPr marL="2436632" indent="0">
              <a:buNone/>
              <a:defRPr sz="1200"/>
            </a:lvl5pPr>
            <a:lvl6pPr marL="3045790" indent="0">
              <a:buNone/>
              <a:defRPr sz="1200"/>
            </a:lvl6pPr>
            <a:lvl7pPr marL="3654949" indent="0">
              <a:buNone/>
              <a:defRPr sz="1200"/>
            </a:lvl7pPr>
            <a:lvl8pPr marL="4264106" indent="0">
              <a:buNone/>
              <a:defRPr sz="1200"/>
            </a:lvl8pPr>
            <a:lvl9pPr marL="4873265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32F1-EDDC-4B2D-AEF3-63EA9C6F9C66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8C2ED-6E43-4037-A997-BE8683005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133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7228" y="4800601"/>
            <a:ext cx="730758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7228" y="612775"/>
            <a:ext cx="730758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159" indent="0">
              <a:buNone/>
              <a:defRPr sz="3700"/>
            </a:lvl2pPr>
            <a:lvl3pPr marL="1218317" indent="0">
              <a:buNone/>
              <a:defRPr sz="3200"/>
            </a:lvl3pPr>
            <a:lvl4pPr marL="1827475" indent="0">
              <a:buNone/>
              <a:defRPr sz="2700"/>
            </a:lvl4pPr>
            <a:lvl5pPr marL="2436632" indent="0">
              <a:buNone/>
              <a:defRPr sz="2700"/>
            </a:lvl5pPr>
            <a:lvl6pPr marL="3045790" indent="0">
              <a:buNone/>
              <a:defRPr sz="2700"/>
            </a:lvl6pPr>
            <a:lvl7pPr marL="3654949" indent="0">
              <a:buNone/>
              <a:defRPr sz="2700"/>
            </a:lvl7pPr>
            <a:lvl8pPr marL="4264106" indent="0">
              <a:buNone/>
              <a:defRPr sz="2700"/>
            </a:lvl8pPr>
            <a:lvl9pPr marL="4873265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7228" y="5367339"/>
            <a:ext cx="730758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159" indent="0">
              <a:buNone/>
              <a:defRPr sz="1600"/>
            </a:lvl2pPr>
            <a:lvl3pPr marL="1218317" indent="0">
              <a:buNone/>
              <a:defRPr sz="1300"/>
            </a:lvl3pPr>
            <a:lvl4pPr marL="1827475" indent="0">
              <a:buNone/>
              <a:defRPr sz="1200"/>
            </a:lvl4pPr>
            <a:lvl5pPr marL="2436632" indent="0">
              <a:buNone/>
              <a:defRPr sz="1200"/>
            </a:lvl5pPr>
            <a:lvl6pPr marL="3045790" indent="0">
              <a:buNone/>
              <a:defRPr sz="1200"/>
            </a:lvl6pPr>
            <a:lvl7pPr marL="3654949" indent="0">
              <a:buNone/>
              <a:defRPr sz="1200"/>
            </a:lvl7pPr>
            <a:lvl8pPr marL="4264106" indent="0">
              <a:buNone/>
              <a:defRPr sz="1200"/>
            </a:lvl8pPr>
            <a:lvl9pPr marL="4873265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32F1-EDDC-4B2D-AEF3-63EA9C6F9C66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8C2ED-6E43-4037-A997-BE8683005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636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965" y="274639"/>
            <a:ext cx="10961370" cy="1143000"/>
          </a:xfrm>
          <a:prstGeom prst="rect">
            <a:avLst/>
          </a:prstGeom>
        </p:spPr>
        <p:txBody>
          <a:bodyPr vert="horz" lIns="121832" tIns="60916" rIns="121832" bIns="6091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965" y="1600201"/>
            <a:ext cx="10961370" cy="4525963"/>
          </a:xfrm>
          <a:prstGeom prst="rect">
            <a:avLst/>
          </a:prstGeom>
        </p:spPr>
        <p:txBody>
          <a:bodyPr vert="horz" lIns="121832" tIns="60916" rIns="121832" bIns="6091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965" y="6356352"/>
            <a:ext cx="2841837" cy="365125"/>
          </a:xfrm>
          <a:prstGeom prst="rect">
            <a:avLst/>
          </a:prstGeom>
        </p:spPr>
        <p:txBody>
          <a:bodyPr vert="horz" lIns="121832" tIns="60916" rIns="121832" bIns="60916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FF32F1-EDDC-4B2D-AEF3-63EA9C6F9C66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1261" y="6356352"/>
            <a:ext cx="3856778" cy="365125"/>
          </a:xfrm>
          <a:prstGeom prst="rect">
            <a:avLst/>
          </a:prstGeom>
        </p:spPr>
        <p:txBody>
          <a:bodyPr vert="horz" lIns="121832" tIns="60916" rIns="121832" bIns="60916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28498" y="6356352"/>
            <a:ext cx="2841837" cy="365125"/>
          </a:xfrm>
          <a:prstGeom prst="rect">
            <a:avLst/>
          </a:prstGeom>
        </p:spPr>
        <p:txBody>
          <a:bodyPr vert="horz" lIns="121832" tIns="60916" rIns="121832" bIns="60916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B8C2ED-6E43-4037-A997-BE8683005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440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18317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6869" indent="-456869" algn="l" defTabSz="1218317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89881" indent="-380724" algn="l" defTabSz="1218317" rtl="0" eaLnBrk="1" latinLnBrk="0" hangingPunct="1">
        <a:spcBef>
          <a:spcPct val="20000"/>
        </a:spcBef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2896" indent="-304579" algn="l" defTabSz="1218317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053" indent="-304579" algn="l" defTabSz="1218317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1210" indent="-304579" algn="l" defTabSz="1218317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0369" indent="-304579" algn="l" defTabSz="1218317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59528" indent="-304579" algn="l" defTabSz="1218317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68686" indent="-304579" algn="l" defTabSz="1218317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77844" indent="-304579" algn="l" defTabSz="1218317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31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159" algn="l" defTabSz="121831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317" algn="l" defTabSz="121831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7475" algn="l" defTabSz="121831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6632" algn="l" defTabSz="121831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5790" algn="l" defTabSz="121831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4949" algn="l" defTabSz="121831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4106" algn="l" defTabSz="121831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3265" algn="l" defTabSz="121831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.jpeg"/><Relationship Id="rId7" Type="http://schemas.openxmlformats.org/officeDocument/2006/relationships/image" Target="../media/image37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microsoft.com/office/2007/relationships/hdphoto" Target="../media/hdphoto1.wdp"/><Relationship Id="rId9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4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3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5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48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3.jpe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microsoft.com/office/2007/relationships/hdphoto" Target="../media/hdphoto1.wdp"/><Relationship Id="rId7" Type="http://schemas.openxmlformats.org/officeDocument/2006/relationships/image" Target="../media/image26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emf"/><Relationship Id="rId5" Type="http://schemas.openxmlformats.org/officeDocument/2006/relationships/image" Target="../media/image24.emf"/><Relationship Id="rId4" Type="http://schemas.openxmlformats.org/officeDocument/2006/relationships/image" Target="../media/image23.png"/><Relationship Id="rId9" Type="http://schemas.openxmlformats.org/officeDocument/2006/relationships/image" Target="../media/image28.tif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32.tif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4834" y="4467244"/>
            <a:ext cx="1756378" cy="1168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2157314" y="2943"/>
            <a:ext cx="10021987" cy="484668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E9AF7F"/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32" tIns="60916" rIns="121832" bIns="60916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82656" y="805183"/>
            <a:ext cx="9575384" cy="492354"/>
          </a:xfrm>
          <a:prstGeom prst="rect">
            <a:avLst/>
          </a:prstGeom>
        </p:spPr>
        <p:txBody>
          <a:bodyPr wrap="square" lIns="121832" tIns="60916" rIns="121832" bIns="60916">
            <a:spAutoFit/>
          </a:bodyPr>
          <a:lstStyle/>
          <a:p>
            <a:pPr algn="ctr"/>
            <a:r>
              <a:rPr lang="en-US" dirty="0"/>
              <a:t>AE95 - Optical diagnosis of self-modulated CO2-laser-driven plasma wakes</a:t>
            </a:r>
            <a:endParaRPr lang="en-US" i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24290" y="2930778"/>
            <a:ext cx="9831379" cy="2585234"/>
          </a:xfrm>
          <a:prstGeom prst="rect">
            <a:avLst/>
          </a:prstGeom>
        </p:spPr>
        <p:txBody>
          <a:bodyPr wrap="square" lIns="121832" tIns="60916" rIns="121832" bIns="60916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i="1" u="sng" dirty="0" smtClean="0">
                <a:solidFill>
                  <a:prstClr val="black">
                    <a:lumMod val="65000"/>
                    <a:lumOff val="35000"/>
                  </a:prstClr>
                </a:solidFill>
                <a:cs typeface="Times New Roman" panose="02020603050405020304" pitchFamily="18" charset="0"/>
              </a:rPr>
              <a:t>R</a:t>
            </a:r>
            <a:r>
              <a:rPr lang="en-US" sz="1600" i="1" u="sng" dirty="0">
                <a:solidFill>
                  <a:prstClr val="black">
                    <a:lumMod val="65000"/>
                    <a:lumOff val="35000"/>
                  </a:prstClr>
                </a:solidFill>
                <a:cs typeface="Times New Roman" panose="02020603050405020304" pitchFamily="18" charset="0"/>
              </a:rPr>
              <a:t>. </a:t>
            </a:r>
            <a:r>
              <a:rPr lang="en-US" sz="1600" i="1" u="sng" dirty="0" err="1">
                <a:solidFill>
                  <a:prstClr val="black">
                    <a:lumMod val="65000"/>
                    <a:lumOff val="35000"/>
                  </a:prstClr>
                </a:solidFill>
                <a:cs typeface="Times New Roman" panose="02020603050405020304" pitchFamily="18" charset="0"/>
              </a:rPr>
              <a:t>Zgadzaj</a:t>
            </a:r>
            <a:r>
              <a:rPr lang="en-US" sz="1600" u="sng" dirty="0">
                <a:solidFill>
                  <a:prstClr val="black">
                    <a:lumMod val="65000"/>
                    <a:lumOff val="35000"/>
                  </a:prstClr>
                </a:solidFill>
                <a:cs typeface="Times New Roman" panose="02020603050405020304" pitchFamily="18" charset="0"/>
              </a:rPr>
              <a:t>, </a:t>
            </a:r>
            <a:r>
              <a:rPr lang="en-US" sz="1600" dirty="0">
                <a:solidFill>
                  <a:prstClr val="black">
                    <a:lumMod val="65000"/>
                    <a:lumOff val="35000"/>
                  </a:prstClr>
                </a:solidFill>
                <a:cs typeface="Times New Roman" panose="02020603050405020304" pitchFamily="18" charset="0"/>
              </a:rPr>
              <a:t>James R Welch, </a:t>
            </a:r>
            <a:r>
              <a:rPr lang="en-US" sz="1600" b="1" dirty="0">
                <a:solidFill>
                  <a:prstClr val="black">
                    <a:lumMod val="65000"/>
                    <a:lumOff val="35000"/>
                  </a:prstClr>
                </a:solidFill>
                <a:cs typeface="Times New Roman" panose="02020603050405020304" pitchFamily="18" charset="0"/>
              </a:rPr>
              <a:t>M. C. Downer</a:t>
            </a:r>
            <a:r>
              <a:rPr lang="en-US" sz="1600" dirty="0">
                <a:solidFill>
                  <a:prstClr val="black">
                    <a:lumMod val="65000"/>
                    <a:lumOff val="35000"/>
                  </a:prstClr>
                </a:solidFill>
                <a:cs typeface="Times New Roman" panose="02020603050405020304" pitchFamily="18" charset="0"/>
              </a:rPr>
              <a:t>    </a:t>
            </a:r>
            <a:r>
              <a:rPr lang="en-US" sz="1600" i="1" dirty="0">
                <a:solidFill>
                  <a:prstClr val="black">
                    <a:lumMod val="65000"/>
                    <a:lumOff val="35000"/>
                  </a:prstClr>
                </a:solidFill>
                <a:cs typeface="Times New Roman" panose="02020603050405020304" pitchFamily="18" charset="0"/>
              </a:rPr>
              <a:t>-    University of Texas at Austin </a:t>
            </a:r>
          </a:p>
          <a:p>
            <a:endParaRPr lang="en-US" sz="1600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r>
              <a:rPr lang="en-US" sz="1600" dirty="0">
                <a:solidFill>
                  <a:prstClr val="black">
                    <a:lumMod val="65000"/>
                    <a:lumOff val="35000"/>
                  </a:prstClr>
                </a:solidFill>
                <a:cs typeface="Times New Roman" panose="02020603050405020304" pitchFamily="18" charset="0"/>
              </a:rPr>
              <a:t>M. </a:t>
            </a:r>
            <a:r>
              <a:rPr lang="en-US" sz="1600" dirty="0" err="1">
                <a:solidFill>
                  <a:prstClr val="black">
                    <a:lumMod val="65000"/>
                    <a:lumOff val="35000"/>
                  </a:prstClr>
                </a:solidFill>
                <a:cs typeface="Times New Roman" panose="02020603050405020304" pitchFamily="18" charset="0"/>
              </a:rPr>
              <a:t>Babzien</a:t>
            </a:r>
            <a:r>
              <a:rPr lang="en-US" sz="1600" dirty="0">
                <a:solidFill>
                  <a:prstClr val="black">
                    <a:lumMod val="65000"/>
                    <a:lumOff val="35000"/>
                  </a:prstClr>
                </a:solidFill>
                <a:cs typeface="Times New Roman" panose="02020603050405020304" pitchFamily="18" charset="0"/>
              </a:rPr>
              <a:t>, M. </a:t>
            </a:r>
            <a:r>
              <a:rPr lang="en-US" sz="1600" dirty="0" err="1">
                <a:solidFill>
                  <a:prstClr val="black">
                    <a:lumMod val="65000"/>
                    <a:lumOff val="35000"/>
                  </a:prstClr>
                </a:solidFill>
                <a:cs typeface="Times New Roman" panose="02020603050405020304" pitchFamily="18" charset="0"/>
              </a:rPr>
              <a:t>Fedurin</a:t>
            </a:r>
            <a:r>
              <a:rPr lang="en-US" sz="1600" dirty="0">
                <a:solidFill>
                  <a:prstClr val="black">
                    <a:lumMod val="65000"/>
                    <a:lumOff val="35000"/>
                  </a:prstClr>
                </a:solidFill>
                <a:cs typeface="Times New Roman" panose="02020603050405020304" pitchFamily="18" charset="0"/>
              </a:rPr>
              <a:t>, P. Kaur, R. </a:t>
            </a:r>
            <a:r>
              <a:rPr lang="en-US" sz="1600" dirty="0" err="1">
                <a:solidFill>
                  <a:prstClr val="black">
                    <a:lumMod val="65000"/>
                    <a:lumOff val="35000"/>
                  </a:prstClr>
                </a:solidFill>
                <a:cs typeface="Times New Roman" panose="02020603050405020304" pitchFamily="18" charset="0"/>
              </a:rPr>
              <a:t>Kupfer</a:t>
            </a:r>
            <a:r>
              <a:rPr lang="en-US" sz="1600" dirty="0">
                <a:solidFill>
                  <a:prstClr val="black">
                    <a:lumMod val="65000"/>
                    <a:lumOff val="35000"/>
                  </a:prstClr>
                </a:solidFill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prstClr val="black">
                    <a:lumMod val="65000"/>
                    <a:lumOff val="35000"/>
                  </a:prstClr>
                </a:solidFill>
                <a:cs typeface="Times New Roman" panose="02020603050405020304" pitchFamily="18" charset="0"/>
              </a:rPr>
              <a:t>K.Kusche</a:t>
            </a:r>
            <a:r>
              <a:rPr lang="en-US" sz="1600" dirty="0">
                <a:solidFill>
                  <a:prstClr val="black">
                    <a:lumMod val="65000"/>
                    <a:lumOff val="35000"/>
                  </a:prstClr>
                </a:solidFill>
                <a:cs typeface="Times New Roman" panose="02020603050405020304" pitchFamily="18" charset="0"/>
              </a:rPr>
              <a:t>, M. </a:t>
            </a:r>
            <a:r>
              <a:rPr lang="en-US" sz="1600" dirty="0" err="1">
                <a:solidFill>
                  <a:prstClr val="black">
                    <a:lumMod val="65000"/>
                    <a:lumOff val="35000"/>
                  </a:prstClr>
                </a:solidFill>
                <a:cs typeface="Times New Roman" panose="02020603050405020304" pitchFamily="18" charset="0"/>
              </a:rPr>
              <a:t>Polyanskiy</a:t>
            </a:r>
            <a:r>
              <a:rPr lang="en-US" sz="1600" dirty="0">
                <a:solidFill>
                  <a:prstClr val="black">
                    <a:lumMod val="65000"/>
                    <a:lumOff val="35000"/>
                  </a:prstClr>
                </a:solidFill>
                <a:cs typeface="Times New Roman" panose="02020603050405020304" pitchFamily="18" charset="0"/>
              </a:rPr>
              <a:t>, C. </a:t>
            </a:r>
            <a:r>
              <a:rPr lang="en-US" sz="1600" dirty="0" err="1">
                <a:solidFill>
                  <a:prstClr val="black">
                    <a:lumMod val="65000"/>
                    <a:lumOff val="35000"/>
                  </a:prstClr>
                </a:solidFill>
                <a:cs typeface="Times New Roman" panose="02020603050405020304" pitchFamily="18" charset="0"/>
              </a:rPr>
              <a:t>Swinson</a:t>
            </a:r>
            <a:r>
              <a:rPr lang="en-US" sz="1600" dirty="0">
                <a:solidFill>
                  <a:prstClr val="black">
                    <a:lumMod val="65000"/>
                    <a:lumOff val="35000"/>
                  </a:prstClr>
                </a:solidFill>
                <a:cs typeface="Times New Roman" panose="02020603050405020304" pitchFamily="18" charset="0"/>
              </a:rPr>
              <a:t>, </a:t>
            </a:r>
          </a:p>
          <a:p>
            <a:r>
              <a:rPr lang="en-US" sz="1600" b="1" dirty="0">
                <a:solidFill>
                  <a:prstClr val="black">
                    <a:lumMod val="65000"/>
                    <a:lumOff val="35000"/>
                  </a:prstClr>
                </a:solidFill>
                <a:cs typeface="Times New Roman" panose="02020603050405020304" pitchFamily="18" charset="0"/>
              </a:rPr>
              <a:t>I. </a:t>
            </a:r>
            <a:r>
              <a:rPr lang="en-US" sz="1600" b="1" dirty="0" err="1">
                <a:solidFill>
                  <a:prstClr val="black">
                    <a:lumMod val="65000"/>
                    <a:lumOff val="35000"/>
                  </a:prstClr>
                </a:solidFill>
                <a:cs typeface="Times New Roman" panose="02020603050405020304" pitchFamily="18" charset="0"/>
              </a:rPr>
              <a:t>Pogorelsky</a:t>
            </a:r>
            <a:r>
              <a:rPr lang="en-US" sz="1600" dirty="0">
                <a:solidFill>
                  <a:prstClr val="black">
                    <a:lumMod val="65000"/>
                    <a:lumOff val="35000"/>
                  </a:prstClr>
                </a:solidFill>
                <a:cs typeface="Times New Roman" panose="02020603050405020304" pitchFamily="18" charset="0"/>
              </a:rPr>
              <a:t>, M. Palmer -   </a:t>
            </a:r>
            <a:r>
              <a:rPr lang="en-US" sz="1600" i="1" dirty="0">
                <a:solidFill>
                  <a:prstClr val="black">
                    <a:lumMod val="65000"/>
                    <a:lumOff val="35000"/>
                  </a:prstClr>
                </a:solidFill>
                <a:cs typeface="Times New Roman" panose="02020603050405020304" pitchFamily="18" charset="0"/>
              </a:rPr>
              <a:t>Brookhaven National Lab, Accelerator Test Facility</a:t>
            </a:r>
          </a:p>
          <a:p>
            <a:endParaRPr lang="en-US" sz="1600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r>
              <a:rPr lang="en-US" sz="1600" dirty="0">
                <a:solidFill>
                  <a:prstClr val="black">
                    <a:lumMod val="65000"/>
                    <a:lumOff val="35000"/>
                  </a:prstClr>
                </a:solidFill>
                <a:cs typeface="Times New Roman" panose="02020603050405020304" pitchFamily="18" charset="0"/>
              </a:rPr>
              <a:t>I. </a:t>
            </a:r>
            <a:r>
              <a:rPr lang="en-US" sz="1600" dirty="0" err="1">
                <a:solidFill>
                  <a:prstClr val="black">
                    <a:lumMod val="65000"/>
                    <a:lumOff val="35000"/>
                  </a:prstClr>
                </a:solidFill>
                <a:cs typeface="Times New Roman" panose="02020603050405020304" pitchFamily="18" charset="0"/>
              </a:rPr>
              <a:t>Petrushina</a:t>
            </a:r>
            <a:r>
              <a:rPr lang="en-US" sz="1600" dirty="0">
                <a:solidFill>
                  <a:prstClr val="black">
                    <a:lumMod val="65000"/>
                    <a:lumOff val="35000"/>
                  </a:prstClr>
                </a:solidFill>
                <a:cs typeface="Times New Roman" panose="02020603050405020304" pitchFamily="18" charset="0"/>
              </a:rPr>
              <a:t>, L. D. Pinto de Almeida </a:t>
            </a:r>
            <a:r>
              <a:rPr lang="en-US" sz="1600" dirty="0" err="1">
                <a:solidFill>
                  <a:prstClr val="black">
                    <a:lumMod val="65000"/>
                    <a:lumOff val="35000"/>
                  </a:prstClr>
                </a:solidFill>
                <a:cs typeface="Times New Roman" panose="02020603050405020304" pitchFamily="18" charset="0"/>
              </a:rPr>
              <a:t>Amorim</a:t>
            </a:r>
            <a:r>
              <a:rPr lang="en-US" sz="1600" dirty="0">
                <a:solidFill>
                  <a:prstClr val="black">
                    <a:lumMod val="65000"/>
                    <a:lumOff val="35000"/>
                  </a:prstClr>
                </a:solidFill>
                <a:cs typeface="Times New Roman" panose="02020603050405020304" pitchFamily="18" charset="0"/>
              </a:rPr>
              <a:t>, M. </a:t>
            </a:r>
            <a:r>
              <a:rPr lang="en-US" sz="1600" dirty="0" err="1">
                <a:solidFill>
                  <a:prstClr val="black">
                    <a:lumMod val="65000"/>
                    <a:lumOff val="35000"/>
                  </a:prstClr>
                </a:solidFill>
                <a:cs typeface="Times New Roman" panose="02020603050405020304" pitchFamily="18" charset="0"/>
              </a:rPr>
              <a:t>Flament</a:t>
            </a:r>
            <a:r>
              <a:rPr lang="en-US" sz="1600" dirty="0">
                <a:solidFill>
                  <a:prstClr val="black">
                    <a:lumMod val="65000"/>
                    <a:lumOff val="35000"/>
                  </a:prstClr>
                </a:solidFill>
                <a:cs typeface="Times New Roman" panose="02020603050405020304" pitchFamily="18" charset="0"/>
              </a:rPr>
              <a:t>, P. </a:t>
            </a:r>
            <a:r>
              <a:rPr lang="en-US" sz="1600" dirty="0" err="1">
                <a:solidFill>
                  <a:prstClr val="black">
                    <a:lumMod val="65000"/>
                    <a:lumOff val="35000"/>
                  </a:prstClr>
                </a:solidFill>
                <a:cs typeface="Times New Roman" panose="02020603050405020304" pitchFamily="18" charset="0"/>
              </a:rPr>
              <a:t>Iapozzuto</a:t>
            </a:r>
            <a:r>
              <a:rPr lang="en-US" sz="1600" dirty="0">
                <a:solidFill>
                  <a:prstClr val="black">
                    <a:lumMod val="65000"/>
                    <a:lumOff val="35000"/>
                  </a:prstClr>
                </a:solidFill>
                <a:cs typeface="Times New Roman" panose="02020603050405020304" pitchFamily="18" charset="0"/>
              </a:rPr>
              <a:t>, Y. </a:t>
            </a:r>
            <a:r>
              <a:rPr lang="en-US" sz="1600" dirty="0" err="1">
                <a:solidFill>
                  <a:prstClr val="black">
                    <a:lumMod val="65000"/>
                    <a:lumOff val="35000"/>
                  </a:prstClr>
                </a:solidFill>
                <a:cs typeface="Times New Roman" panose="02020603050405020304" pitchFamily="18" charset="0"/>
              </a:rPr>
              <a:t>Jing,J</a:t>
            </a:r>
            <a:r>
              <a:rPr lang="en-US" sz="1600" dirty="0">
                <a:solidFill>
                  <a:prstClr val="black">
                    <a:lumMod val="65000"/>
                    <a:lumOff val="35000"/>
                  </a:prstClr>
                </a:solidFill>
                <a:cs typeface="Times New Roman" panose="02020603050405020304" pitchFamily="18" charset="0"/>
              </a:rPr>
              <a:t>. Yan, S. </a:t>
            </a:r>
            <a:r>
              <a:rPr lang="en-US" sz="1600" dirty="0" err="1">
                <a:solidFill>
                  <a:prstClr val="black">
                    <a:lumMod val="65000"/>
                    <a:lumOff val="35000"/>
                  </a:prstClr>
                </a:solidFill>
                <a:cs typeface="Times New Roman" panose="02020603050405020304" pitchFamily="18" charset="0"/>
              </a:rPr>
              <a:t>Kongtawong</a:t>
            </a:r>
            <a:r>
              <a:rPr lang="en-US" sz="1600" dirty="0">
                <a:solidFill>
                  <a:prstClr val="black">
                    <a:lumMod val="65000"/>
                    <a:lumOff val="35000"/>
                  </a:prstClr>
                </a:solidFill>
                <a:cs typeface="Times New Roman" panose="02020603050405020304" pitchFamily="18" charset="0"/>
              </a:rPr>
              <a:t>, P. Kumar, </a:t>
            </a:r>
            <a:r>
              <a:rPr lang="en-US" sz="1600" b="1" dirty="0">
                <a:solidFill>
                  <a:prstClr val="black">
                    <a:lumMod val="65000"/>
                    <a:lumOff val="35000"/>
                  </a:prstClr>
                </a:solidFill>
                <a:cs typeface="Times New Roman" panose="02020603050405020304" pitchFamily="18" charset="0"/>
              </a:rPr>
              <a:t>R. </a:t>
            </a:r>
            <a:r>
              <a:rPr lang="en-US" sz="1600" b="1" dirty="0" err="1">
                <a:solidFill>
                  <a:prstClr val="black">
                    <a:lumMod val="65000"/>
                    <a:lumOff val="35000"/>
                  </a:prstClr>
                </a:solidFill>
                <a:cs typeface="Times New Roman" panose="02020603050405020304" pitchFamily="18" charset="0"/>
              </a:rPr>
              <a:t>Samulyak</a:t>
            </a:r>
            <a:r>
              <a:rPr lang="en-US" sz="1600" dirty="0">
                <a:solidFill>
                  <a:prstClr val="black">
                    <a:lumMod val="65000"/>
                    <a:lumOff val="35000"/>
                  </a:prstClr>
                </a:solidFill>
                <a:cs typeface="Times New Roman" panose="02020603050405020304" pitchFamily="18" charset="0"/>
              </a:rPr>
              <a:t>, </a:t>
            </a:r>
            <a:r>
              <a:rPr lang="en-US" sz="1600" b="1" dirty="0">
                <a:solidFill>
                  <a:prstClr val="black">
                    <a:lumMod val="65000"/>
                    <a:lumOff val="35000"/>
                  </a:prstClr>
                </a:solidFill>
                <a:cs typeface="Times New Roman" panose="02020603050405020304" pitchFamily="18" charset="0"/>
              </a:rPr>
              <a:t>N. </a:t>
            </a:r>
            <a:r>
              <a:rPr lang="en-US" sz="1600" b="1" dirty="0" err="1">
                <a:solidFill>
                  <a:prstClr val="black">
                    <a:lumMod val="65000"/>
                    <a:lumOff val="35000"/>
                  </a:prstClr>
                </a:solidFill>
                <a:cs typeface="Times New Roman" panose="02020603050405020304" pitchFamily="18" charset="0"/>
              </a:rPr>
              <a:t>Vafaei-Najafabadi</a:t>
            </a:r>
            <a:r>
              <a:rPr lang="en-US" sz="1600" dirty="0">
                <a:solidFill>
                  <a:prstClr val="black">
                    <a:lumMod val="65000"/>
                    <a:lumOff val="35000"/>
                  </a:prstClr>
                </a:solidFill>
                <a:cs typeface="Times New Roman" panose="02020603050405020304" pitchFamily="18" charset="0"/>
              </a:rPr>
              <a:t>, </a:t>
            </a:r>
            <a:r>
              <a:rPr lang="en-US" sz="1600" b="1" u="sng" dirty="0">
                <a:solidFill>
                  <a:prstClr val="black"/>
                </a:solidFill>
                <a:cs typeface="Times New Roman" panose="02020603050405020304" pitchFamily="18" charset="0"/>
              </a:rPr>
              <a:t>V. Litvinenko  </a:t>
            </a:r>
            <a:r>
              <a:rPr lang="en-US" sz="1600" dirty="0">
                <a:solidFill>
                  <a:prstClr val="black"/>
                </a:solidFill>
                <a:cs typeface="Times New Roman" panose="02020603050405020304" pitchFamily="18" charset="0"/>
              </a:rPr>
              <a:t>-  </a:t>
            </a:r>
            <a:r>
              <a:rPr lang="en-US" sz="1600" i="1" dirty="0">
                <a:solidFill>
                  <a:prstClr val="black">
                    <a:lumMod val="65000"/>
                    <a:lumOff val="35000"/>
                  </a:prstClr>
                </a:solidFill>
                <a:cs typeface="Times New Roman" panose="02020603050405020304" pitchFamily="18" charset="0"/>
              </a:rPr>
              <a:t>Stony Brook </a:t>
            </a:r>
            <a:r>
              <a:rPr lang="en-US" sz="1600" i="1" dirty="0" smtClean="0">
                <a:solidFill>
                  <a:prstClr val="black">
                    <a:lumMod val="65000"/>
                    <a:lumOff val="35000"/>
                  </a:prstClr>
                </a:solidFill>
                <a:cs typeface="Times New Roman" panose="02020603050405020304" pitchFamily="18" charset="0"/>
              </a:rPr>
              <a:t>University</a:t>
            </a:r>
            <a:endParaRPr lang="en-US" sz="1600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endParaRPr lang="en-US" sz="1600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r>
              <a:rPr lang="en-US" sz="1600" dirty="0">
                <a:solidFill>
                  <a:prstClr val="black">
                    <a:lumMod val="65000"/>
                    <a:lumOff val="35000"/>
                  </a:prstClr>
                </a:solidFill>
                <a:cs typeface="Times New Roman" panose="02020603050405020304" pitchFamily="18" charset="0"/>
              </a:rPr>
              <a:t>C. Zhang, </a:t>
            </a:r>
            <a:r>
              <a:rPr lang="en-US" sz="1600" b="1" dirty="0">
                <a:solidFill>
                  <a:prstClr val="black">
                    <a:lumMod val="65000"/>
                    <a:lumOff val="35000"/>
                  </a:prstClr>
                </a:solidFill>
                <a:cs typeface="Times New Roman" panose="02020603050405020304" pitchFamily="18" charset="0"/>
              </a:rPr>
              <a:t>W.B. Mori, C. Joshi  </a:t>
            </a:r>
            <a:r>
              <a:rPr lang="en-US" sz="1600" dirty="0">
                <a:solidFill>
                  <a:prstClr val="black">
                    <a:lumMod val="65000"/>
                    <a:lumOff val="35000"/>
                  </a:prstClr>
                </a:solidFill>
                <a:cs typeface="Times New Roman" panose="02020603050405020304" pitchFamily="18" charset="0"/>
              </a:rPr>
              <a:t>-  </a:t>
            </a:r>
          </a:p>
          <a:p>
            <a:r>
              <a:rPr lang="en-US" sz="1600" dirty="0">
                <a:solidFill>
                  <a:prstClr val="black">
                    <a:lumMod val="65000"/>
                    <a:lumOff val="35000"/>
                  </a:prstClr>
                </a:solidFill>
                <a:cs typeface="Times New Roman" panose="02020603050405020304" pitchFamily="18" charset="0"/>
              </a:rPr>
              <a:t>University of California Los </a:t>
            </a:r>
            <a:r>
              <a:rPr lang="en-US" sz="1600" dirty="0" smtClean="0">
                <a:solidFill>
                  <a:prstClr val="black">
                    <a:lumMod val="65000"/>
                    <a:lumOff val="35000"/>
                  </a:prstClr>
                </a:solidFill>
                <a:cs typeface="Times New Roman" panose="02020603050405020304" pitchFamily="18" charset="0"/>
              </a:rPr>
              <a:t>Angeles</a:t>
            </a:r>
            <a:endParaRPr lang="en-US" sz="1600" dirty="0">
              <a:solidFill>
                <a:prstClr val="black">
                  <a:lumMod val="65000"/>
                  <a:lumOff val="35000"/>
                </a:prstClr>
              </a:solidFill>
              <a:cs typeface="Times New Roman" panose="02020603050405020304" pitchFamily="18" charset="0"/>
            </a:endParaRPr>
          </a:p>
        </p:txBody>
      </p:sp>
      <p:pic>
        <p:nvPicPr>
          <p:cNvPr id="15" name="Picture 14" descr="BNL_logo_sm.jpg">
            <a:extLst>
              <a:ext uri="{FF2B5EF4-FFF2-40B4-BE49-F238E27FC236}">
                <a16:creationId xmlns:lc="http://schemas.openxmlformats.org/drawingml/2006/lockedCanvas" xmlns="" xmlns:a16="http://schemas.microsoft.com/office/drawing/2014/main" id="{1C510DE9-EB64-4B4B-9FDD-E48E319AC9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3694" y="3269100"/>
            <a:ext cx="2728692" cy="1075419"/>
          </a:xfrm>
          <a:prstGeom prst="rect">
            <a:avLst/>
          </a:prstGeom>
        </p:spPr>
      </p:pic>
      <p:pic>
        <p:nvPicPr>
          <p:cNvPr id="17" name="Picture 16" descr="http://w3.campusexplorer.com/media/376x262/media-2A09DA8D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9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543" b="14681"/>
          <a:stretch/>
        </p:blipFill>
        <p:spPr bwMode="auto">
          <a:xfrm>
            <a:off x="9361934" y="2694769"/>
            <a:ext cx="1482692" cy="752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3"/>
          <p:cNvSpPr txBox="1"/>
          <p:nvPr/>
        </p:nvSpPr>
        <p:spPr>
          <a:xfrm>
            <a:off x="-24290" y="6116615"/>
            <a:ext cx="12187286" cy="35385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  <a:alpha val="0"/>
                </a:schemeClr>
              </a:gs>
              <a:gs pos="50000">
                <a:schemeClr val="bg1">
                  <a:lumMod val="95000"/>
                  <a:shade val="67500"/>
                  <a:satMod val="115000"/>
                  <a:alpha val="12000"/>
                </a:schemeClr>
              </a:gs>
              <a:gs pos="100000">
                <a:schemeClr val="bg1">
                  <a:lumMod val="95000"/>
                  <a:shade val="100000"/>
                  <a:satMod val="115000"/>
                  <a:alpha val="0"/>
                </a:schemeClr>
              </a:gs>
            </a:gsLst>
            <a:lin ang="13500000" scaled="1"/>
            <a:tileRect/>
          </a:gradFill>
          <a:ln>
            <a:noFill/>
          </a:ln>
        </p:spPr>
        <p:txBody>
          <a:bodyPr wrap="square" lIns="121832" tIns="60916" rIns="121832" bIns="60916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i="1" dirty="0" smtClean="0">
                <a:solidFill>
                  <a:prstClr val="black"/>
                </a:solidFill>
              </a:rPr>
              <a:t>Work </a:t>
            </a:r>
            <a:r>
              <a:rPr lang="en-US" sz="1500" i="1" dirty="0">
                <a:solidFill>
                  <a:prstClr val="black"/>
                </a:solidFill>
              </a:rPr>
              <a:t>supported </a:t>
            </a:r>
            <a:r>
              <a:rPr lang="en-US" sz="1500" i="1" dirty="0" smtClean="0">
                <a:solidFill>
                  <a:prstClr val="black"/>
                </a:solidFill>
              </a:rPr>
              <a:t>by:  </a:t>
            </a:r>
            <a:r>
              <a:rPr lang="en-US" sz="1500" i="1" dirty="0">
                <a:solidFill>
                  <a:prstClr val="black"/>
                </a:solidFill>
              </a:rPr>
              <a:t> </a:t>
            </a:r>
            <a:r>
              <a:rPr lang="en-US" sz="1500" i="1" dirty="0" smtClean="0">
                <a:solidFill>
                  <a:prstClr val="black"/>
                </a:solidFill>
              </a:rPr>
              <a:t>                     </a:t>
            </a:r>
            <a:r>
              <a:rPr lang="en-US" sz="1500" dirty="0" smtClean="0">
                <a:solidFill>
                  <a:prstClr val="black"/>
                </a:solidFill>
              </a:rPr>
              <a:t>AFOSR-MURI</a:t>
            </a:r>
            <a:r>
              <a:rPr lang="en-US" sz="1500" dirty="0">
                <a:solidFill>
                  <a:prstClr val="black"/>
                </a:solidFill>
              </a:rPr>
              <a:t>* grant </a:t>
            </a:r>
            <a:r>
              <a:rPr lang="en-US" sz="1500" dirty="0" smtClean="0">
                <a:solidFill>
                  <a:prstClr val="black"/>
                </a:solidFill>
              </a:rPr>
              <a:t>FA9550-16-1-0013</a:t>
            </a:r>
            <a:r>
              <a:rPr lang="en-US" sz="1500" dirty="0">
                <a:solidFill>
                  <a:prstClr val="black"/>
                </a:solidFill>
              </a:rPr>
              <a:t> </a:t>
            </a:r>
            <a:r>
              <a:rPr lang="en-US" sz="1500" dirty="0" smtClean="0">
                <a:solidFill>
                  <a:prstClr val="black"/>
                </a:solidFill>
              </a:rPr>
              <a:t>             DoE </a:t>
            </a:r>
            <a:r>
              <a:rPr lang="en-US" sz="1500" dirty="0">
                <a:solidFill>
                  <a:prstClr val="black"/>
                </a:solidFill>
              </a:rPr>
              <a:t>grant DE-SC0011617 </a:t>
            </a:r>
            <a:r>
              <a:rPr lang="en-US" sz="1500" dirty="0" smtClean="0">
                <a:solidFill>
                  <a:prstClr val="black"/>
                </a:solidFill>
              </a:rPr>
              <a:t>              DoE </a:t>
            </a:r>
            <a:r>
              <a:rPr lang="en-US" sz="1500" dirty="0">
                <a:solidFill>
                  <a:prstClr val="black"/>
                </a:solidFill>
              </a:rPr>
              <a:t>grant </a:t>
            </a:r>
            <a:r>
              <a:rPr lang="en-US" sz="1500" dirty="0" smtClean="0">
                <a:solidFill>
                  <a:prstClr val="black"/>
                </a:solidFill>
              </a:rPr>
              <a:t>DE-SC0014043</a:t>
            </a:r>
            <a:endParaRPr lang="en-US" sz="1500" dirty="0">
              <a:solidFill>
                <a:prstClr val="black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157314" y="6466065"/>
            <a:ext cx="10021987" cy="39215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E9AF7F"/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32" tIns="60916" rIns="121832" bIns="60916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" y="4235287"/>
            <a:ext cx="10344495" cy="485060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  <a:lumMod val="46000"/>
                  <a:alpha val="6000"/>
                </a:schemeClr>
              </a:gs>
              <a:gs pos="50000">
                <a:schemeClr val="bg1">
                  <a:lumMod val="95000"/>
                  <a:shade val="67500"/>
                  <a:satMod val="115000"/>
                  <a:alpha val="31000"/>
                </a:schemeClr>
              </a:gs>
              <a:gs pos="100000">
                <a:schemeClr val="bg1">
                  <a:lumMod val="95000"/>
                  <a:shade val="100000"/>
                  <a:satMod val="115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32" tIns="60916" rIns="121832" bIns="60916"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0" y="3380102"/>
            <a:ext cx="9648536" cy="716943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  <a:lumMod val="46000"/>
                  <a:alpha val="6000"/>
                </a:schemeClr>
              </a:gs>
              <a:gs pos="50000">
                <a:schemeClr val="bg1">
                  <a:lumMod val="95000"/>
                  <a:shade val="67500"/>
                  <a:satMod val="115000"/>
                  <a:alpha val="31000"/>
                </a:schemeClr>
              </a:gs>
              <a:gs pos="100000">
                <a:schemeClr val="bg1">
                  <a:lumMod val="95000"/>
                  <a:shade val="100000"/>
                  <a:satMod val="115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32" tIns="60916" rIns="121832" bIns="60916"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" y="2944426"/>
            <a:ext cx="10344496" cy="338322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  <a:lumMod val="46000"/>
                  <a:alpha val="6000"/>
                </a:schemeClr>
              </a:gs>
              <a:gs pos="50000">
                <a:schemeClr val="bg1">
                  <a:lumMod val="95000"/>
                  <a:shade val="67500"/>
                  <a:satMod val="115000"/>
                  <a:alpha val="31000"/>
                </a:schemeClr>
              </a:gs>
              <a:gs pos="100000">
                <a:schemeClr val="bg1">
                  <a:lumMod val="95000"/>
                  <a:shade val="100000"/>
                  <a:satMod val="115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32" tIns="60916" rIns="121832" bIns="60916"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-13646" y="4818337"/>
            <a:ext cx="10358143" cy="597627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  <a:lumMod val="46000"/>
                  <a:alpha val="6000"/>
                </a:schemeClr>
              </a:gs>
              <a:gs pos="50000">
                <a:schemeClr val="bg1">
                  <a:lumMod val="95000"/>
                  <a:shade val="67500"/>
                  <a:satMod val="115000"/>
                  <a:alpha val="31000"/>
                </a:schemeClr>
              </a:gs>
              <a:gs pos="100000">
                <a:schemeClr val="bg1">
                  <a:lumMod val="95000"/>
                  <a:shade val="100000"/>
                  <a:satMod val="115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32" tIns="60916" rIns="121832" bIns="60916" rtlCol="0" anchor="ctr"/>
          <a:lstStyle/>
          <a:p>
            <a:pPr algn="ctr"/>
            <a:endParaRPr lang="en-US"/>
          </a:p>
        </p:txBody>
      </p:sp>
      <p:pic>
        <p:nvPicPr>
          <p:cNvPr id="55" name="Picture 54" descr="http://w3.campusexplorer.com/media/376x262/media-2A09DA8D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9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543" b="14681"/>
          <a:stretch/>
        </p:blipFill>
        <p:spPr bwMode="auto">
          <a:xfrm>
            <a:off x="2" y="7648"/>
            <a:ext cx="1479267" cy="750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TextBox 55"/>
          <p:cNvSpPr txBox="1"/>
          <p:nvPr/>
        </p:nvSpPr>
        <p:spPr>
          <a:xfrm>
            <a:off x="8014843" y="6493463"/>
            <a:ext cx="3885117" cy="369243"/>
          </a:xfrm>
          <a:prstGeom prst="rect">
            <a:avLst/>
          </a:prstGeom>
          <a:noFill/>
        </p:spPr>
        <p:txBody>
          <a:bodyPr wrap="none" lIns="121832" tIns="60916" rIns="121832" bIns="60916" rtlCol="0">
            <a:spAutoFit/>
          </a:bodyPr>
          <a:lstStyle/>
          <a:p>
            <a:r>
              <a:rPr lang="en-US" sz="16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ATF USERS MEETING,  DEC. 09, 2020</a:t>
            </a:r>
            <a:endParaRPr lang="en-US" sz="16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 descr="https://www.stonybrook.edu/far-beyond/img/branding/logo/sbu/primary/300/stony-brook-university-logo-stack-300.png">
            <a:extLst>
              <a:ext uri="{FF2B5EF4-FFF2-40B4-BE49-F238E27FC236}">
                <a16:creationId xmlns:lc="http://schemas.openxmlformats.org/drawingml/2006/lockedCanvas" xmlns="" xmlns:a16="http://schemas.microsoft.com/office/drawing/2014/main" id="{6CDDD8AA-31B8-4B0A-A46F-B6F873D053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5670" y="4105351"/>
            <a:ext cx="1974981" cy="648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977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2157314" y="2943"/>
            <a:ext cx="10021987" cy="484668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E9AF7F"/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32" tIns="60916" rIns="121832" bIns="60916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33894" y="-4832"/>
            <a:ext cx="10645406" cy="430887"/>
          </a:xfrm>
          <a:prstGeom prst="rect">
            <a:avLst/>
          </a:prstGeom>
        </p:spPr>
        <p:txBody>
          <a:bodyPr wrap="square" lIns="121832" tIns="60916" rIns="121832" bIns="60916">
            <a:spAutoFit/>
          </a:bodyPr>
          <a:lstStyle/>
          <a:p>
            <a:pPr algn="ctr"/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First Demonstration of SM-LWFA in the mid-IR</a:t>
            </a:r>
            <a:endParaRPr lang="en-US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 descr="http://w3.campusexplorer.com/media/376x262/media-2A09DA8D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9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543" b="14681"/>
          <a:stretch/>
        </p:blipFill>
        <p:spPr bwMode="auto">
          <a:xfrm>
            <a:off x="2" y="7648"/>
            <a:ext cx="1479267" cy="750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2157314" y="6466065"/>
            <a:ext cx="10021987" cy="39215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E9AF7F"/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32" tIns="60916" rIns="121832" bIns="60916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 rot="10800000">
            <a:off x="5116551" y="3183324"/>
            <a:ext cx="6465384" cy="3282740"/>
            <a:chOff x="65228" y="2219319"/>
            <a:chExt cx="8213024" cy="4170089"/>
          </a:xfrm>
        </p:grpSpPr>
        <p:sp>
          <p:nvSpPr>
            <p:cNvPr id="101" name="Isosceles Triangle 100"/>
            <p:cNvSpPr/>
            <p:nvPr/>
          </p:nvSpPr>
          <p:spPr>
            <a:xfrm rot="16200000">
              <a:off x="3123307" y="3177571"/>
              <a:ext cx="808894" cy="2437573"/>
            </a:xfrm>
            <a:prstGeom prst="triangle">
              <a:avLst/>
            </a:prstGeom>
            <a:gradFill flip="none" rotWithShape="1">
              <a:gsLst>
                <a:gs pos="0">
                  <a:srgbClr val="0070C0">
                    <a:alpha val="40000"/>
                  </a:srgbClr>
                </a:gs>
                <a:gs pos="50000">
                  <a:srgbClr val="0000FF">
                    <a:alpha val="68000"/>
                  </a:srgbClr>
                </a:gs>
                <a:gs pos="100000">
                  <a:srgbClr val="0070C0">
                    <a:alpha val="41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TextBox 89"/>
            <p:cNvSpPr txBox="1"/>
            <p:nvPr/>
          </p:nvSpPr>
          <p:spPr>
            <a:xfrm rot="10800000">
              <a:off x="6541686" y="6020076"/>
              <a:ext cx="17365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CCD w/objective</a:t>
              </a:r>
              <a:endParaRPr lang="en-US" sz="1800" dirty="0"/>
            </a:p>
          </p:txBody>
        </p:sp>
        <p:sp>
          <p:nvSpPr>
            <p:cNvPr id="93" name="TextBox 92"/>
            <p:cNvSpPr txBox="1"/>
            <p:nvPr/>
          </p:nvSpPr>
          <p:spPr>
            <a:xfrm rot="10800000">
              <a:off x="1023915" y="3243028"/>
              <a:ext cx="3093556" cy="938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 smtClean="0"/>
                <a:t>H2 gas jet  4mm length</a:t>
              </a:r>
            </a:p>
            <a:p>
              <a:pPr algn="ctr"/>
              <a:r>
                <a:rPr lang="en-US" sz="1400" b="1" dirty="0" smtClean="0"/>
                <a:t>n</a:t>
              </a:r>
              <a:r>
                <a:rPr lang="en-US" sz="1400" b="1" baseline="-25000" dirty="0" smtClean="0"/>
                <a:t>e</a:t>
              </a:r>
              <a:r>
                <a:rPr lang="en-US" sz="1400" b="1" dirty="0" smtClean="0"/>
                <a:t> ~ 5e16  to  5e17/cc</a:t>
              </a:r>
            </a:p>
            <a:p>
              <a:pPr algn="ctr"/>
              <a:r>
                <a:rPr lang="en-US" sz="1400" b="1" i="1" u="sng" dirty="0" smtClean="0"/>
                <a:t>From CTS probe measurement</a:t>
              </a:r>
              <a:endParaRPr lang="en-US" sz="1400" b="1" i="1" u="sng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49260" y="2901707"/>
              <a:ext cx="390478" cy="1643346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lumMod val="29000"/>
                    <a:lumOff val="71000"/>
                    <a:alpha val="66000"/>
                  </a:srgbClr>
                </a:gs>
                <a:gs pos="50000">
                  <a:srgbClr val="FF0000">
                    <a:lumMod val="93000"/>
                    <a:lumOff val="7000"/>
                    <a:alpha val="65000"/>
                  </a:srgbClr>
                </a:gs>
                <a:gs pos="100000">
                  <a:srgbClr val="FF0000">
                    <a:lumMod val="30000"/>
                    <a:lumOff val="70000"/>
                    <a:alpha val="66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Down Arrow 14"/>
            <p:cNvSpPr/>
            <p:nvPr/>
          </p:nvSpPr>
          <p:spPr>
            <a:xfrm>
              <a:off x="279125" y="2219319"/>
              <a:ext cx="360613" cy="464024"/>
            </a:xfrm>
            <a:prstGeom prst="downArrow">
              <a:avLst/>
            </a:prstGeom>
            <a:gradFill flip="none" rotWithShape="1">
              <a:gsLst>
                <a:gs pos="0">
                  <a:srgbClr val="FF0000">
                    <a:lumMod val="29000"/>
                    <a:lumOff val="71000"/>
                    <a:alpha val="66000"/>
                  </a:srgbClr>
                </a:gs>
                <a:gs pos="50000">
                  <a:srgbClr val="FF0000">
                    <a:lumMod val="93000"/>
                    <a:lumOff val="7000"/>
                    <a:alpha val="65000"/>
                  </a:srgbClr>
                </a:gs>
                <a:gs pos="100000">
                  <a:srgbClr val="FF0000">
                    <a:lumMod val="30000"/>
                    <a:lumOff val="70000"/>
                    <a:alpha val="66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279125" y="4396357"/>
              <a:ext cx="4805839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Oval 36"/>
            <p:cNvSpPr/>
            <p:nvPr/>
          </p:nvSpPr>
          <p:spPr>
            <a:xfrm rot="5400000">
              <a:off x="2485371" y="4216183"/>
              <a:ext cx="348308" cy="3483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 rot="2700000">
              <a:off x="6846009" y="4275142"/>
              <a:ext cx="1023834" cy="1524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/>
            <p:cNvSpPr/>
            <p:nvPr/>
          </p:nvSpPr>
          <p:spPr>
            <a:xfrm rot="5400000">
              <a:off x="7049090" y="4847515"/>
              <a:ext cx="506610" cy="720662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4000"/>
                    <a:lumOff val="16000"/>
                  </a:schemeClr>
                </a:gs>
                <a:gs pos="50000">
                  <a:schemeClr val="tx1">
                    <a:lumMod val="52000"/>
                    <a:lumOff val="48000"/>
                  </a:schemeClr>
                </a:gs>
                <a:gs pos="100000">
                  <a:schemeClr val="tx1">
                    <a:lumMod val="75000"/>
                    <a:lumOff val="25000"/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/>
            <p:cNvSpPr/>
            <p:nvPr/>
          </p:nvSpPr>
          <p:spPr>
            <a:xfrm rot="5400000">
              <a:off x="7053376" y="5460901"/>
              <a:ext cx="456700" cy="4572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TextBox 83"/>
            <p:cNvSpPr txBox="1"/>
            <p:nvPr/>
          </p:nvSpPr>
          <p:spPr>
            <a:xfrm rot="4622070">
              <a:off x="4757621" y="4880333"/>
              <a:ext cx="4571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slit</a:t>
              </a:r>
              <a:endParaRPr lang="en-US" dirty="0"/>
            </a:p>
          </p:txBody>
        </p:sp>
        <p:sp>
          <p:nvSpPr>
            <p:cNvPr id="85" name="TextBox 84"/>
            <p:cNvSpPr txBox="1"/>
            <p:nvPr/>
          </p:nvSpPr>
          <p:spPr>
            <a:xfrm rot="10800000">
              <a:off x="5284716" y="3575057"/>
              <a:ext cx="819968" cy="338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magnet</a:t>
              </a:r>
              <a:endParaRPr lang="en-US" sz="1600" dirty="0"/>
            </a:p>
          </p:txBody>
        </p:sp>
        <p:cxnSp>
          <p:nvCxnSpPr>
            <p:cNvPr id="86" name="Straight Arrow Connector 85"/>
            <p:cNvCxnSpPr>
              <a:stCxn id="77" idx="1"/>
              <a:endCxn id="76" idx="3"/>
            </p:cNvCxnSpPr>
            <p:nvPr/>
          </p:nvCxnSpPr>
          <p:spPr>
            <a:xfrm flipV="1">
              <a:off x="5665795" y="4179244"/>
              <a:ext cx="0" cy="375229"/>
            </a:xfrm>
            <a:prstGeom prst="straightConnector1">
              <a:avLst/>
            </a:prstGeom>
            <a:ln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/>
            <p:cNvCxnSpPr/>
            <p:nvPr/>
          </p:nvCxnSpPr>
          <p:spPr>
            <a:xfrm rot="4622070" flipH="1" flipV="1">
              <a:off x="5650215" y="4324307"/>
              <a:ext cx="364449" cy="89296"/>
            </a:xfrm>
            <a:prstGeom prst="straightConnector1">
              <a:avLst/>
            </a:prstGeom>
            <a:ln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/>
            <p:cNvCxnSpPr/>
            <p:nvPr/>
          </p:nvCxnSpPr>
          <p:spPr>
            <a:xfrm rot="4622070" flipH="1" flipV="1">
              <a:off x="5323616" y="4312808"/>
              <a:ext cx="364449" cy="89296"/>
            </a:xfrm>
            <a:prstGeom prst="straightConnector1">
              <a:avLst/>
            </a:prstGeom>
            <a:ln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TextBox 88"/>
            <p:cNvSpPr txBox="1"/>
            <p:nvPr/>
          </p:nvSpPr>
          <p:spPr>
            <a:xfrm rot="10800000">
              <a:off x="5162628" y="4201845"/>
              <a:ext cx="32412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00B0F0"/>
                  </a:solidFill>
                </a:rPr>
                <a:t>B</a:t>
              </a:r>
              <a:endParaRPr lang="en-US" sz="2000" dirty="0">
                <a:solidFill>
                  <a:srgbClr val="00B0F0"/>
                </a:solidFill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 rot="5472931">
              <a:off x="6151638" y="4989557"/>
              <a:ext cx="664093" cy="338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 smtClean="0"/>
                <a:t>Lanex</a:t>
              </a:r>
              <a:endParaRPr lang="en-US" sz="1600" dirty="0"/>
            </a:p>
          </p:txBody>
        </p:sp>
        <p:sp>
          <p:nvSpPr>
            <p:cNvPr id="92" name="TextBox 91"/>
            <p:cNvSpPr txBox="1"/>
            <p:nvPr/>
          </p:nvSpPr>
          <p:spPr>
            <a:xfrm rot="10800000">
              <a:off x="5041336" y="5299696"/>
              <a:ext cx="1112638" cy="6646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Al foil</a:t>
              </a:r>
            </a:p>
            <a:p>
              <a:r>
                <a:rPr lang="en-US" sz="1400" dirty="0" smtClean="0"/>
                <a:t>20micron</a:t>
              </a:r>
              <a:endParaRPr lang="en-US" sz="1400" dirty="0"/>
            </a:p>
          </p:txBody>
        </p:sp>
        <p:grpSp>
          <p:nvGrpSpPr>
            <p:cNvPr id="40" name="Group 39"/>
            <p:cNvGrpSpPr/>
            <p:nvPr/>
          </p:nvGrpSpPr>
          <p:grpSpPr>
            <a:xfrm rot="5400000">
              <a:off x="5089868" y="4298742"/>
              <a:ext cx="2089851" cy="154677"/>
              <a:chOff x="4212273" y="441658"/>
              <a:chExt cx="2697398" cy="199644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4212273" y="541480"/>
                <a:ext cx="2697398" cy="99822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4212273" y="441658"/>
                <a:ext cx="2697398" cy="99822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0" name="Group 69"/>
            <p:cNvGrpSpPr/>
            <p:nvPr/>
          </p:nvGrpSpPr>
          <p:grpSpPr>
            <a:xfrm rot="5400000">
              <a:off x="5237144" y="3983117"/>
              <a:ext cx="857304" cy="767483"/>
              <a:chOff x="4482129" y="533400"/>
              <a:chExt cx="1106533" cy="990600"/>
            </a:xfrm>
          </p:grpSpPr>
          <p:sp>
            <p:nvSpPr>
              <p:cNvPr id="76" name="Rectangle 75"/>
              <p:cNvSpPr/>
              <p:nvPr/>
            </p:nvSpPr>
            <p:spPr>
              <a:xfrm>
                <a:off x="4482129" y="533400"/>
                <a:ext cx="311110" cy="9906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5277552" y="533400"/>
                <a:ext cx="311110" cy="9906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7" name="Isosceles Triangle 96"/>
            <p:cNvSpPr/>
            <p:nvPr/>
          </p:nvSpPr>
          <p:spPr>
            <a:xfrm rot="5400000">
              <a:off x="1287873" y="3177571"/>
              <a:ext cx="360348" cy="2437573"/>
            </a:xfrm>
            <a:prstGeom prst="triangle">
              <a:avLst/>
            </a:prstGeom>
            <a:gradFill flip="none" rotWithShape="1">
              <a:gsLst>
                <a:gs pos="0">
                  <a:srgbClr val="FF0000">
                    <a:lumMod val="29000"/>
                    <a:lumOff val="71000"/>
                    <a:alpha val="66000"/>
                  </a:srgbClr>
                </a:gs>
                <a:gs pos="50000">
                  <a:srgbClr val="FF0000">
                    <a:lumMod val="93000"/>
                    <a:lumOff val="7000"/>
                    <a:alpha val="65000"/>
                  </a:srgbClr>
                </a:gs>
                <a:gs pos="100000">
                  <a:srgbClr val="FF0000">
                    <a:lumMod val="30000"/>
                    <a:lumOff val="70000"/>
                    <a:alpha val="66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 rot="16200000">
              <a:off x="-119039" y="4085033"/>
              <a:ext cx="1164233" cy="795699"/>
            </a:xfrm>
            <a:custGeom>
              <a:avLst/>
              <a:gdLst>
                <a:gd name="connsiteX0" fmla="*/ 0 w 1897039"/>
                <a:gd name="connsiteY0" fmla="*/ 0 h 1296538"/>
                <a:gd name="connsiteX1" fmla="*/ 0 w 1897039"/>
                <a:gd name="connsiteY1" fmla="*/ 1296538 h 1296538"/>
                <a:gd name="connsiteX2" fmla="*/ 614150 w 1897039"/>
                <a:gd name="connsiteY2" fmla="*/ 1296538 h 1296538"/>
                <a:gd name="connsiteX3" fmla="*/ 655093 w 1897039"/>
                <a:gd name="connsiteY3" fmla="*/ 1228299 h 1296538"/>
                <a:gd name="connsiteX4" fmla="*/ 736980 w 1897039"/>
                <a:gd name="connsiteY4" fmla="*/ 1119117 h 1296538"/>
                <a:gd name="connsiteX5" fmla="*/ 846162 w 1897039"/>
                <a:gd name="connsiteY5" fmla="*/ 996287 h 1296538"/>
                <a:gd name="connsiteX6" fmla="*/ 968991 w 1897039"/>
                <a:gd name="connsiteY6" fmla="*/ 859809 h 1296538"/>
                <a:gd name="connsiteX7" fmla="*/ 1119117 w 1897039"/>
                <a:gd name="connsiteY7" fmla="*/ 696036 h 1296538"/>
                <a:gd name="connsiteX8" fmla="*/ 1255594 w 1897039"/>
                <a:gd name="connsiteY8" fmla="*/ 573206 h 1296538"/>
                <a:gd name="connsiteX9" fmla="*/ 1364777 w 1897039"/>
                <a:gd name="connsiteY9" fmla="*/ 436729 h 1296538"/>
                <a:gd name="connsiteX10" fmla="*/ 1501254 w 1897039"/>
                <a:gd name="connsiteY10" fmla="*/ 327546 h 1296538"/>
                <a:gd name="connsiteX11" fmla="*/ 1637732 w 1897039"/>
                <a:gd name="connsiteY11" fmla="*/ 218364 h 1296538"/>
                <a:gd name="connsiteX12" fmla="*/ 1733266 w 1897039"/>
                <a:gd name="connsiteY12" fmla="*/ 122830 h 1296538"/>
                <a:gd name="connsiteX13" fmla="*/ 1897039 w 1897039"/>
                <a:gd name="connsiteY13" fmla="*/ 13648 h 1296538"/>
                <a:gd name="connsiteX14" fmla="*/ 0 w 1897039"/>
                <a:gd name="connsiteY14" fmla="*/ 0 h 1296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97039" h="1296538">
                  <a:moveTo>
                    <a:pt x="0" y="0"/>
                  </a:moveTo>
                  <a:lnTo>
                    <a:pt x="0" y="1296538"/>
                  </a:lnTo>
                  <a:lnTo>
                    <a:pt x="614150" y="1296538"/>
                  </a:lnTo>
                  <a:lnTo>
                    <a:pt x="655093" y="1228299"/>
                  </a:lnTo>
                  <a:lnTo>
                    <a:pt x="736980" y="1119117"/>
                  </a:lnTo>
                  <a:lnTo>
                    <a:pt x="846162" y="996287"/>
                  </a:lnTo>
                  <a:lnTo>
                    <a:pt x="968991" y="859809"/>
                  </a:lnTo>
                  <a:lnTo>
                    <a:pt x="1119117" y="696036"/>
                  </a:lnTo>
                  <a:lnTo>
                    <a:pt x="1255594" y="573206"/>
                  </a:lnTo>
                  <a:lnTo>
                    <a:pt x="1364777" y="436729"/>
                  </a:lnTo>
                  <a:lnTo>
                    <a:pt x="1501254" y="327546"/>
                  </a:lnTo>
                  <a:lnTo>
                    <a:pt x="1637732" y="218364"/>
                  </a:lnTo>
                  <a:lnTo>
                    <a:pt x="1733266" y="122830"/>
                  </a:lnTo>
                  <a:lnTo>
                    <a:pt x="1897039" y="1364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Isosceles Triangle 97"/>
            <p:cNvSpPr/>
            <p:nvPr/>
          </p:nvSpPr>
          <p:spPr>
            <a:xfrm rot="16200000">
              <a:off x="3642375" y="3177572"/>
              <a:ext cx="360348" cy="2437573"/>
            </a:xfrm>
            <a:prstGeom prst="triangle">
              <a:avLst/>
            </a:prstGeom>
            <a:gradFill flip="none" rotWithShape="1">
              <a:gsLst>
                <a:gs pos="0">
                  <a:srgbClr val="FF0000">
                    <a:lumMod val="29000"/>
                    <a:lumOff val="71000"/>
                    <a:alpha val="66000"/>
                  </a:srgbClr>
                </a:gs>
                <a:gs pos="50000">
                  <a:srgbClr val="FF0000">
                    <a:lumMod val="93000"/>
                    <a:lumOff val="7000"/>
                    <a:alpha val="65000"/>
                  </a:srgbClr>
                </a:gs>
                <a:gs pos="100000">
                  <a:srgbClr val="FF0000">
                    <a:lumMod val="30000"/>
                    <a:lumOff val="70000"/>
                    <a:alpha val="66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/>
            <p:cNvSpPr/>
            <p:nvPr/>
          </p:nvSpPr>
          <p:spPr>
            <a:xfrm rot="5383036">
              <a:off x="3911814" y="4218411"/>
              <a:ext cx="2089851" cy="32063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 rot="5383036">
              <a:off x="3733402" y="4335130"/>
              <a:ext cx="2089851" cy="77339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TextBox 99"/>
            <p:cNvSpPr txBox="1"/>
            <p:nvPr/>
          </p:nvSpPr>
          <p:spPr>
            <a:xfrm rot="5400000">
              <a:off x="4410090" y="4106756"/>
              <a:ext cx="1125753" cy="4300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Steel slit</a:t>
              </a:r>
              <a:endParaRPr lang="en-US" sz="1600" dirty="0"/>
            </a:p>
          </p:txBody>
        </p:sp>
      </p:grpSp>
      <p:pic>
        <p:nvPicPr>
          <p:cNvPr id="1027" name="Picture 3" descr="C:\Users\pico\Downloads\20191127_140340(1)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52" b="28407"/>
          <a:stretch/>
        </p:blipFill>
        <p:spPr bwMode="auto">
          <a:xfrm>
            <a:off x="2926267" y="487611"/>
            <a:ext cx="8252394" cy="2480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5981670" y="6065955"/>
            <a:ext cx="4265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CO2 laser pulse:  </a:t>
            </a:r>
            <a:r>
              <a:rPr lang="en-US" sz="1800" dirty="0" smtClean="0"/>
              <a:t>w0~30</a:t>
            </a:r>
            <a:r>
              <a:rPr lang="el-GR" sz="1800" dirty="0" smtClean="0"/>
              <a:t>μ</a:t>
            </a:r>
            <a:r>
              <a:rPr lang="en-US" sz="1800" dirty="0" smtClean="0"/>
              <a:t>m ,~2ps</a:t>
            </a:r>
            <a:r>
              <a:rPr lang="en-US" sz="1800" dirty="0" smtClean="0"/>
              <a:t>, 0.5J to 5J</a:t>
            </a:r>
            <a:endParaRPr lang="en-US" sz="1800" dirty="0"/>
          </a:p>
        </p:txBody>
      </p:sp>
      <p:cxnSp>
        <p:nvCxnSpPr>
          <p:cNvPr id="26" name="Straight Arrow Connector 25"/>
          <p:cNvCxnSpPr/>
          <p:nvPr/>
        </p:nvCxnSpPr>
        <p:spPr>
          <a:xfrm flipH="1" flipV="1">
            <a:off x="10955552" y="2129051"/>
            <a:ext cx="313191" cy="2096862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 flipV="1">
            <a:off x="8856197" y="2129051"/>
            <a:ext cx="665751" cy="2379664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8093121" y="4257614"/>
            <a:ext cx="81887" cy="818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8092403" y="4467772"/>
            <a:ext cx="81887" cy="818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8092403" y="4671337"/>
            <a:ext cx="81887" cy="818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8093121" y="4881547"/>
            <a:ext cx="81887" cy="818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/>
          <p:nvPr/>
        </p:nvSpPr>
        <p:spPr>
          <a:xfrm>
            <a:off x="8092403" y="5084445"/>
            <a:ext cx="81887" cy="818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 rot="16200000">
            <a:off x="7667546" y="5462751"/>
            <a:ext cx="9375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Ref mask</a:t>
            </a:r>
            <a:endParaRPr lang="en-US" sz="1600" dirty="0"/>
          </a:p>
        </p:txBody>
      </p:sp>
      <p:cxnSp>
        <p:nvCxnSpPr>
          <p:cNvPr id="106" name="Straight Arrow Connector 105"/>
          <p:cNvCxnSpPr/>
          <p:nvPr/>
        </p:nvCxnSpPr>
        <p:spPr>
          <a:xfrm flipH="1" flipV="1">
            <a:off x="6864788" y="1965278"/>
            <a:ext cx="1296190" cy="2186767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/>
          <p:nvPr/>
        </p:nvCxnSpPr>
        <p:spPr>
          <a:xfrm flipH="1" flipV="1">
            <a:off x="6502257" y="1851205"/>
            <a:ext cx="1296190" cy="2186767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 flipH="1" flipV="1">
            <a:off x="5850380" y="2126100"/>
            <a:ext cx="1296190" cy="2186767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/>
          <p:nvPr/>
        </p:nvCxnSpPr>
        <p:spPr>
          <a:xfrm flipH="1" flipV="1">
            <a:off x="5240740" y="1965277"/>
            <a:ext cx="1499102" cy="218676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73" idx="0"/>
          </p:cNvCxnSpPr>
          <p:nvPr/>
        </p:nvCxnSpPr>
        <p:spPr>
          <a:xfrm flipH="1" flipV="1">
            <a:off x="2481782" y="1296537"/>
            <a:ext cx="3119318" cy="2816925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8014843" y="6493463"/>
            <a:ext cx="3885117" cy="369243"/>
          </a:xfrm>
          <a:prstGeom prst="rect">
            <a:avLst/>
          </a:prstGeom>
          <a:noFill/>
        </p:spPr>
        <p:txBody>
          <a:bodyPr wrap="none" lIns="121832" tIns="60916" rIns="121832" bIns="60916" rtlCol="0">
            <a:spAutoFit/>
          </a:bodyPr>
          <a:lstStyle/>
          <a:p>
            <a:r>
              <a:rPr lang="en-US" sz="16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ATF USERS MEETING,  DEC. 09, 2020</a:t>
            </a:r>
            <a:endParaRPr lang="en-US" sz="16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441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704" y="1215842"/>
            <a:ext cx="2046570" cy="1863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2157314" y="2943"/>
            <a:ext cx="10021987" cy="484668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E9AF7F"/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32" tIns="60916" rIns="121832" bIns="60916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33894" y="-4832"/>
            <a:ext cx="10645406" cy="430887"/>
          </a:xfrm>
          <a:prstGeom prst="rect">
            <a:avLst/>
          </a:prstGeom>
        </p:spPr>
        <p:txBody>
          <a:bodyPr wrap="square" lIns="121832" tIns="60916" rIns="121832" bIns="60916">
            <a:spAutoFit/>
          </a:bodyPr>
          <a:lstStyle/>
          <a:p>
            <a:pPr algn="ctr"/>
            <a:r>
              <a:rPr lang="en-US" sz="2000" b="1" dirty="0"/>
              <a:t>Upgrade to 2 TW, 2 </a:t>
            </a:r>
            <a:r>
              <a:rPr lang="en-US" sz="2000" b="1" dirty="0" err="1"/>
              <a:t>ps</a:t>
            </a:r>
            <a:r>
              <a:rPr lang="en-US" sz="2000" b="1" dirty="0"/>
              <a:t> CO</a:t>
            </a:r>
            <a:r>
              <a:rPr lang="en-US" sz="2000" b="1" baseline="-25000" dirty="0"/>
              <a:t>2</a:t>
            </a:r>
            <a:r>
              <a:rPr lang="en-US" sz="2000" b="1" dirty="0"/>
              <a:t> drive pulses resulted in copious few-MeV electrons</a:t>
            </a:r>
            <a:endParaRPr lang="en-US" sz="2000" b="1" dirty="0"/>
          </a:p>
        </p:txBody>
      </p:sp>
      <p:pic>
        <p:nvPicPr>
          <p:cNvPr id="17" name="Picture 16" descr="http://w3.campusexplorer.com/media/376x262/media-2A09DA8D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9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543" b="14681"/>
          <a:stretch/>
        </p:blipFill>
        <p:spPr bwMode="auto">
          <a:xfrm>
            <a:off x="2" y="7648"/>
            <a:ext cx="1479267" cy="750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2157314" y="6466065"/>
            <a:ext cx="10021987" cy="39215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E9AF7F"/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32" tIns="60916" rIns="121832" bIns="60916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5143547" y="902885"/>
            <a:ext cx="5501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/>
              <a:t>2.3J</a:t>
            </a:r>
            <a:endParaRPr lang="en-US" sz="1800" baseline="30000" dirty="0"/>
          </a:p>
        </p:txBody>
      </p:sp>
      <p:pic>
        <p:nvPicPr>
          <p:cNvPr id="79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699" y="1205667"/>
            <a:ext cx="1884481" cy="1874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0" name="Rectangle 79"/>
          <p:cNvSpPr/>
          <p:nvPr/>
        </p:nvSpPr>
        <p:spPr>
          <a:xfrm>
            <a:off x="1116359" y="903735"/>
            <a:ext cx="5501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/>
              <a:t>1.0J</a:t>
            </a:r>
            <a:endParaRPr lang="en-US" sz="1800" baseline="30000" dirty="0"/>
          </a:p>
        </p:txBody>
      </p:sp>
      <p:sp>
        <p:nvSpPr>
          <p:cNvPr id="83" name="Rectangle 82"/>
          <p:cNvSpPr/>
          <p:nvPr/>
        </p:nvSpPr>
        <p:spPr>
          <a:xfrm>
            <a:off x="8994145" y="866403"/>
            <a:ext cx="5501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800" dirty="0" smtClean="0"/>
              <a:t>6.5J</a:t>
            </a:r>
            <a:endParaRPr lang="en-US" sz="1800" baseline="30000" dirty="0">
              <a:solidFill>
                <a:prstClr val="black"/>
              </a:solidFill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34618" y="3295079"/>
            <a:ext cx="1374399" cy="1506759"/>
            <a:chOff x="366890" y="3941236"/>
            <a:chExt cx="1374399" cy="1506759"/>
          </a:xfrm>
        </p:grpSpPr>
        <p:sp>
          <p:nvSpPr>
            <p:cNvPr id="49" name="Right Triangle 48"/>
            <p:cNvSpPr/>
            <p:nvPr/>
          </p:nvSpPr>
          <p:spPr>
            <a:xfrm flipH="1" flipV="1">
              <a:off x="622289" y="4775769"/>
              <a:ext cx="651934" cy="650996"/>
            </a:xfrm>
            <a:prstGeom prst="rtTriangle">
              <a:avLst/>
            </a:prstGeom>
            <a:solidFill>
              <a:srgbClr val="66FF3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533399" y="4375955"/>
              <a:ext cx="745068" cy="399814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1" name="Trapezoid 50"/>
            <p:cNvSpPr/>
            <p:nvPr/>
          </p:nvSpPr>
          <p:spPr>
            <a:xfrm>
              <a:off x="533399" y="3941236"/>
              <a:ext cx="782573" cy="420730"/>
            </a:xfrm>
            <a:prstGeom prst="trapezoid">
              <a:avLst>
                <a:gd name="adj" fmla="val 49013"/>
              </a:avLst>
            </a:prstGeom>
            <a:solidFill>
              <a:srgbClr val="66FF3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2" name="Trapezoid 51"/>
            <p:cNvSpPr/>
            <p:nvPr/>
          </p:nvSpPr>
          <p:spPr>
            <a:xfrm rot="5400000">
              <a:off x="1055121" y="4761826"/>
              <a:ext cx="878820" cy="493517"/>
            </a:xfrm>
            <a:prstGeom prst="trapezoid">
              <a:avLst>
                <a:gd name="adj" fmla="val 0"/>
              </a:avLst>
            </a:prstGeom>
            <a:solidFill>
              <a:srgbClr val="66FF3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366890" y="4334553"/>
              <a:ext cx="1038756" cy="9268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581658" y="1193203"/>
            <a:ext cx="509809" cy="1957940"/>
            <a:chOff x="913930" y="1839360"/>
            <a:chExt cx="509809" cy="1957940"/>
          </a:xfrm>
        </p:grpSpPr>
        <p:sp>
          <p:nvSpPr>
            <p:cNvPr id="55" name="Left Brace 54"/>
            <p:cNvSpPr/>
            <p:nvPr/>
          </p:nvSpPr>
          <p:spPr>
            <a:xfrm>
              <a:off x="1180042" y="1839360"/>
              <a:ext cx="243697" cy="1870365"/>
            </a:xfrm>
            <a:prstGeom prst="leftBrac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 55"/>
            <p:cNvSpPr/>
            <p:nvPr/>
          </p:nvSpPr>
          <p:spPr>
            <a:xfrm>
              <a:off x="913930" y="2773069"/>
              <a:ext cx="260820" cy="1024231"/>
            </a:xfrm>
            <a:custGeom>
              <a:avLst/>
              <a:gdLst>
                <a:gd name="connsiteX0" fmla="*/ 260820 w 260820"/>
                <a:gd name="connsiteY0" fmla="*/ 1881 h 1024231"/>
                <a:gd name="connsiteX1" fmla="*/ 171920 w 260820"/>
                <a:gd name="connsiteY1" fmla="*/ 1881 h 1024231"/>
                <a:gd name="connsiteX2" fmla="*/ 95720 w 260820"/>
                <a:gd name="connsiteY2" fmla="*/ 1881 h 1024231"/>
                <a:gd name="connsiteX3" fmla="*/ 32220 w 260820"/>
                <a:gd name="connsiteY3" fmla="*/ 27281 h 1024231"/>
                <a:gd name="connsiteX4" fmla="*/ 6820 w 260820"/>
                <a:gd name="connsiteY4" fmla="*/ 90781 h 1024231"/>
                <a:gd name="connsiteX5" fmla="*/ 470 w 260820"/>
                <a:gd name="connsiteY5" fmla="*/ 249531 h 1024231"/>
                <a:gd name="connsiteX6" fmla="*/ 470 w 260820"/>
                <a:gd name="connsiteY6" fmla="*/ 471781 h 1024231"/>
                <a:gd name="connsiteX7" fmla="*/ 470 w 260820"/>
                <a:gd name="connsiteY7" fmla="*/ 744831 h 1024231"/>
                <a:gd name="connsiteX8" fmla="*/ 470 w 260820"/>
                <a:gd name="connsiteY8" fmla="*/ 1024231 h 1024231"/>
                <a:gd name="connsiteX9" fmla="*/ 470 w 260820"/>
                <a:gd name="connsiteY9" fmla="*/ 1024231 h 1024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0820" h="1024231">
                  <a:moveTo>
                    <a:pt x="260820" y="1881"/>
                  </a:moveTo>
                  <a:lnTo>
                    <a:pt x="171920" y="1881"/>
                  </a:lnTo>
                  <a:cubicBezTo>
                    <a:pt x="144403" y="1881"/>
                    <a:pt x="119003" y="-2352"/>
                    <a:pt x="95720" y="1881"/>
                  </a:cubicBezTo>
                  <a:cubicBezTo>
                    <a:pt x="72437" y="6114"/>
                    <a:pt x="47037" y="12464"/>
                    <a:pt x="32220" y="27281"/>
                  </a:cubicBezTo>
                  <a:cubicBezTo>
                    <a:pt x="17403" y="42098"/>
                    <a:pt x="12112" y="53739"/>
                    <a:pt x="6820" y="90781"/>
                  </a:cubicBezTo>
                  <a:cubicBezTo>
                    <a:pt x="1528" y="127823"/>
                    <a:pt x="1528" y="186031"/>
                    <a:pt x="470" y="249531"/>
                  </a:cubicBezTo>
                  <a:cubicBezTo>
                    <a:pt x="-588" y="313031"/>
                    <a:pt x="470" y="471781"/>
                    <a:pt x="470" y="471781"/>
                  </a:cubicBezTo>
                  <a:lnTo>
                    <a:pt x="470" y="744831"/>
                  </a:lnTo>
                  <a:lnTo>
                    <a:pt x="470" y="1024231"/>
                  </a:lnTo>
                  <a:lnTo>
                    <a:pt x="470" y="1024231"/>
                  </a:lnTo>
                </a:path>
              </a:pathLst>
            </a:cu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" name="Group 56"/>
          <p:cNvGrpSpPr/>
          <p:nvPr/>
        </p:nvGrpSpPr>
        <p:grpSpPr>
          <a:xfrm rot="10800000">
            <a:off x="-85573" y="2917655"/>
            <a:ext cx="6333505" cy="3158561"/>
            <a:chOff x="65228" y="2219319"/>
            <a:chExt cx="8045501" cy="4012342"/>
          </a:xfrm>
        </p:grpSpPr>
        <p:sp>
          <p:nvSpPr>
            <p:cNvPr id="59" name="Isosceles Triangle 58"/>
            <p:cNvSpPr/>
            <p:nvPr/>
          </p:nvSpPr>
          <p:spPr>
            <a:xfrm rot="16200000">
              <a:off x="3625025" y="2522114"/>
              <a:ext cx="1116369" cy="3748486"/>
            </a:xfrm>
            <a:prstGeom prst="triangle">
              <a:avLst/>
            </a:prstGeom>
            <a:gradFill flip="none" rotWithShape="1">
              <a:gsLst>
                <a:gs pos="0">
                  <a:srgbClr val="0070C0">
                    <a:alpha val="40000"/>
                  </a:srgbClr>
                </a:gs>
                <a:gs pos="50000">
                  <a:srgbClr val="0000FF">
                    <a:alpha val="68000"/>
                  </a:srgbClr>
                </a:gs>
                <a:gs pos="100000">
                  <a:srgbClr val="0070C0">
                    <a:alpha val="41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TextBox 59"/>
            <p:cNvSpPr txBox="1"/>
            <p:nvPr/>
          </p:nvSpPr>
          <p:spPr>
            <a:xfrm rot="10800000">
              <a:off x="7383042" y="5762495"/>
              <a:ext cx="727687" cy="4691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CCD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 rot="10800000">
              <a:off x="725706" y="3029954"/>
              <a:ext cx="3862059" cy="11729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b="1" dirty="0" smtClean="0"/>
                <a:t>4mm length</a:t>
              </a:r>
            </a:p>
            <a:p>
              <a:pPr algn="ctr"/>
              <a:r>
                <a:rPr lang="en-US" sz="1800" b="1" i="1" dirty="0" smtClean="0"/>
                <a:t>n</a:t>
              </a:r>
              <a:r>
                <a:rPr lang="en-US" sz="1800" b="1" baseline="-25000" dirty="0" smtClean="0"/>
                <a:t>e</a:t>
              </a:r>
              <a:r>
                <a:rPr lang="en-US" sz="1800" b="1" dirty="0" smtClean="0"/>
                <a:t> </a:t>
              </a:r>
              <a:r>
                <a:rPr lang="en-US" sz="1800" b="1" dirty="0" smtClean="0"/>
                <a:t>= 4 x </a:t>
              </a:r>
              <a:r>
                <a:rPr lang="en-US" sz="1800" b="1" dirty="0" smtClean="0"/>
                <a:t>10</a:t>
              </a:r>
              <a:r>
                <a:rPr lang="en-US" sz="1800" b="1" baseline="30000" dirty="0" smtClean="0"/>
                <a:t>17</a:t>
              </a:r>
              <a:r>
                <a:rPr lang="en-US" sz="1800" b="1" dirty="0" smtClean="0"/>
                <a:t> cm</a:t>
              </a:r>
              <a:r>
                <a:rPr lang="en-US" sz="1800" b="1" baseline="30000" dirty="0" smtClean="0"/>
                <a:t>-3</a:t>
              </a:r>
            </a:p>
            <a:p>
              <a:pPr algn="ctr"/>
              <a:r>
                <a:rPr lang="en-US" sz="1800" b="1" i="1" dirty="0"/>
                <a:t>f</a:t>
              </a:r>
              <a:r>
                <a:rPr lang="en-US" sz="1800" b="1" i="1" dirty="0" smtClean="0"/>
                <a:t>rom CTS probe measurement</a:t>
              </a:r>
              <a:endParaRPr lang="en-US" sz="1800" b="1" i="1" dirty="0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249260" y="2901707"/>
              <a:ext cx="390478" cy="1643346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lumMod val="29000"/>
                    <a:lumOff val="71000"/>
                    <a:alpha val="66000"/>
                  </a:srgbClr>
                </a:gs>
                <a:gs pos="50000">
                  <a:srgbClr val="FF0000">
                    <a:lumMod val="93000"/>
                    <a:lumOff val="7000"/>
                    <a:alpha val="65000"/>
                  </a:srgbClr>
                </a:gs>
                <a:gs pos="100000">
                  <a:srgbClr val="FF0000">
                    <a:lumMod val="30000"/>
                    <a:lumOff val="70000"/>
                    <a:alpha val="66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Down Arrow 62"/>
            <p:cNvSpPr/>
            <p:nvPr/>
          </p:nvSpPr>
          <p:spPr>
            <a:xfrm>
              <a:off x="279125" y="2219319"/>
              <a:ext cx="360613" cy="464024"/>
            </a:xfrm>
            <a:prstGeom prst="downArrow">
              <a:avLst/>
            </a:prstGeom>
            <a:gradFill flip="none" rotWithShape="1">
              <a:gsLst>
                <a:gs pos="0">
                  <a:srgbClr val="FF0000">
                    <a:lumMod val="29000"/>
                    <a:lumOff val="71000"/>
                    <a:alpha val="66000"/>
                  </a:srgbClr>
                </a:gs>
                <a:gs pos="50000">
                  <a:srgbClr val="FF0000">
                    <a:lumMod val="93000"/>
                    <a:lumOff val="7000"/>
                    <a:alpha val="65000"/>
                  </a:srgbClr>
                </a:gs>
                <a:gs pos="100000">
                  <a:srgbClr val="FF0000">
                    <a:lumMod val="30000"/>
                    <a:lumOff val="70000"/>
                    <a:alpha val="66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4" name="Straight Connector 63"/>
            <p:cNvCxnSpPr/>
            <p:nvPr/>
          </p:nvCxnSpPr>
          <p:spPr>
            <a:xfrm>
              <a:off x="279125" y="4396357"/>
              <a:ext cx="4805839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Oval 64"/>
            <p:cNvSpPr/>
            <p:nvPr/>
          </p:nvSpPr>
          <p:spPr>
            <a:xfrm rot="5400000">
              <a:off x="2485371" y="4216183"/>
              <a:ext cx="348308" cy="3483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TextBox 65"/>
            <p:cNvSpPr txBox="1"/>
            <p:nvPr/>
          </p:nvSpPr>
          <p:spPr>
            <a:xfrm rot="5472931">
              <a:off x="5822499" y="2515394"/>
              <a:ext cx="935073" cy="469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solidFill>
                    <a:srgbClr val="008000"/>
                  </a:solidFill>
                </a:rPr>
                <a:t>Lanex</a:t>
              </a:r>
              <a:endParaRPr lang="en-US" dirty="0">
                <a:solidFill>
                  <a:srgbClr val="008000"/>
                </a:solidFill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 rot="10800000">
              <a:off x="5180208" y="5199990"/>
              <a:ext cx="909236" cy="7428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Al foil</a:t>
              </a:r>
            </a:p>
            <a:p>
              <a:r>
                <a:rPr lang="en-US" sz="1600" dirty="0" smtClean="0"/>
                <a:t>20 µm</a:t>
              </a:r>
              <a:endParaRPr lang="en-US" sz="1600" dirty="0"/>
            </a:p>
          </p:txBody>
        </p:sp>
        <p:grpSp>
          <p:nvGrpSpPr>
            <p:cNvPr id="68" name="Group 67"/>
            <p:cNvGrpSpPr/>
            <p:nvPr/>
          </p:nvGrpSpPr>
          <p:grpSpPr>
            <a:xfrm rot="5400000">
              <a:off x="5089868" y="4298742"/>
              <a:ext cx="2089851" cy="154677"/>
              <a:chOff x="4212273" y="441658"/>
              <a:chExt cx="2697398" cy="199644"/>
            </a:xfrm>
          </p:grpSpPr>
          <p:sp>
            <p:nvSpPr>
              <p:cNvPr id="76" name="Rectangle 75"/>
              <p:cNvSpPr/>
              <p:nvPr/>
            </p:nvSpPr>
            <p:spPr>
              <a:xfrm>
                <a:off x="4212273" y="541480"/>
                <a:ext cx="2697398" cy="99822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4212273" y="441658"/>
                <a:ext cx="2697398" cy="99822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9" name="Isosceles Triangle 68"/>
            <p:cNvSpPr/>
            <p:nvPr/>
          </p:nvSpPr>
          <p:spPr>
            <a:xfrm rot="5400000">
              <a:off x="1287873" y="3177571"/>
              <a:ext cx="360348" cy="2437573"/>
            </a:xfrm>
            <a:prstGeom prst="triangle">
              <a:avLst/>
            </a:prstGeom>
            <a:gradFill flip="none" rotWithShape="1">
              <a:gsLst>
                <a:gs pos="0">
                  <a:srgbClr val="FF0000">
                    <a:lumMod val="29000"/>
                    <a:lumOff val="71000"/>
                    <a:alpha val="66000"/>
                  </a:srgbClr>
                </a:gs>
                <a:gs pos="50000">
                  <a:srgbClr val="FF0000">
                    <a:lumMod val="93000"/>
                    <a:lumOff val="7000"/>
                    <a:alpha val="65000"/>
                  </a:srgbClr>
                </a:gs>
                <a:gs pos="100000">
                  <a:srgbClr val="FF0000">
                    <a:lumMod val="30000"/>
                    <a:lumOff val="70000"/>
                    <a:alpha val="66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6200000">
              <a:off x="-119039" y="4085033"/>
              <a:ext cx="1164233" cy="795699"/>
            </a:xfrm>
            <a:custGeom>
              <a:avLst/>
              <a:gdLst>
                <a:gd name="connsiteX0" fmla="*/ 0 w 1897039"/>
                <a:gd name="connsiteY0" fmla="*/ 0 h 1296538"/>
                <a:gd name="connsiteX1" fmla="*/ 0 w 1897039"/>
                <a:gd name="connsiteY1" fmla="*/ 1296538 h 1296538"/>
                <a:gd name="connsiteX2" fmla="*/ 614150 w 1897039"/>
                <a:gd name="connsiteY2" fmla="*/ 1296538 h 1296538"/>
                <a:gd name="connsiteX3" fmla="*/ 655093 w 1897039"/>
                <a:gd name="connsiteY3" fmla="*/ 1228299 h 1296538"/>
                <a:gd name="connsiteX4" fmla="*/ 736980 w 1897039"/>
                <a:gd name="connsiteY4" fmla="*/ 1119117 h 1296538"/>
                <a:gd name="connsiteX5" fmla="*/ 846162 w 1897039"/>
                <a:gd name="connsiteY5" fmla="*/ 996287 h 1296538"/>
                <a:gd name="connsiteX6" fmla="*/ 968991 w 1897039"/>
                <a:gd name="connsiteY6" fmla="*/ 859809 h 1296538"/>
                <a:gd name="connsiteX7" fmla="*/ 1119117 w 1897039"/>
                <a:gd name="connsiteY7" fmla="*/ 696036 h 1296538"/>
                <a:gd name="connsiteX8" fmla="*/ 1255594 w 1897039"/>
                <a:gd name="connsiteY8" fmla="*/ 573206 h 1296538"/>
                <a:gd name="connsiteX9" fmla="*/ 1364777 w 1897039"/>
                <a:gd name="connsiteY9" fmla="*/ 436729 h 1296538"/>
                <a:gd name="connsiteX10" fmla="*/ 1501254 w 1897039"/>
                <a:gd name="connsiteY10" fmla="*/ 327546 h 1296538"/>
                <a:gd name="connsiteX11" fmla="*/ 1637732 w 1897039"/>
                <a:gd name="connsiteY11" fmla="*/ 218364 h 1296538"/>
                <a:gd name="connsiteX12" fmla="*/ 1733266 w 1897039"/>
                <a:gd name="connsiteY12" fmla="*/ 122830 h 1296538"/>
                <a:gd name="connsiteX13" fmla="*/ 1897039 w 1897039"/>
                <a:gd name="connsiteY13" fmla="*/ 13648 h 1296538"/>
                <a:gd name="connsiteX14" fmla="*/ 0 w 1897039"/>
                <a:gd name="connsiteY14" fmla="*/ 0 h 1296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97039" h="1296538">
                  <a:moveTo>
                    <a:pt x="0" y="0"/>
                  </a:moveTo>
                  <a:lnTo>
                    <a:pt x="0" y="1296538"/>
                  </a:lnTo>
                  <a:lnTo>
                    <a:pt x="614150" y="1296538"/>
                  </a:lnTo>
                  <a:lnTo>
                    <a:pt x="655093" y="1228299"/>
                  </a:lnTo>
                  <a:lnTo>
                    <a:pt x="736980" y="1119117"/>
                  </a:lnTo>
                  <a:lnTo>
                    <a:pt x="846162" y="996287"/>
                  </a:lnTo>
                  <a:lnTo>
                    <a:pt x="968991" y="859809"/>
                  </a:lnTo>
                  <a:lnTo>
                    <a:pt x="1119117" y="696036"/>
                  </a:lnTo>
                  <a:lnTo>
                    <a:pt x="1255594" y="573206"/>
                  </a:lnTo>
                  <a:lnTo>
                    <a:pt x="1364777" y="436729"/>
                  </a:lnTo>
                  <a:lnTo>
                    <a:pt x="1501254" y="327546"/>
                  </a:lnTo>
                  <a:lnTo>
                    <a:pt x="1637732" y="218364"/>
                  </a:lnTo>
                  <a:lnTo>
                    <a:pt x="1733266" y="122830"/>
                  </a:lnTo>
                  <a:lnTo>
                    <a:pt x="1897039" y="1364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Isosceles Triangle 70"/>
            <p:cNvSpPr/>
            <p:nvPr/>
          </p:nvSpPr>
          <p:spPr>
            <a:xfrm rot="16200000">
              <a:off x="4067774" y="2669512"/>
              <a:ext cx="525666" cy="3453691"/>
            </a:xfrm>
            <a:prstGeom prst="triangle">
              <a:avLst/>
            </a:prstGeom>
            <a:gradFill flip="none" rotWithShape="1">
              <a:gsLst>
                <a:gs pos="0">
                  <a:srgbClr val="FF0000">
                    <a:lumMod val="29000"/>
                    <a:lumOff val="71000"/>
                    <a:alpha val="66000"/>
                  </a:srgbClr>
                </a:gs>
                <a:gs pos="50000">
                  <a:srgbClr val="FF0000">
                    <a:lumMod val="93000"/>
                    <a:lumOff val="7000"/>
                    <a:alpha val="65000"/>
                  </a:srgbClr>
                </a:gs>
                <a:gs pos="100000">
                  <a:srgbClr val="FF0000">
                    <a:lumMod val="30000"/>
                    <a:lumOff val="70000"/>
                    <a:alpha val="66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 rot="5400000">
              <a:off x="7029182" y="5755769"/>
              <a:ext cx="456700" cy="4572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/>
            <p:cNvSpPr/>
            <p:nvPr/>
          </p:nvSpPr>
          <p:spPr>
            <a:xfrm rot="2700000">
              <a:off x="6402515" y="4233001"/>
              <a:ext cx="1688301" cy="15641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2" name="TextBox 81"/>
          <p:cNvSpPr txBox="1"/>
          <p:nvPr/>
        </p:nvSpPr>
        <p:spPr>
          <a:xfrm>
            <a:off x="2584767" y="5709973"/>
            <a:ext cx="32628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CO</a:t>
            </a:r>
            <a:r>
              <a:rPr lang="en-US" sz="2000" b="1" baseline="-25000" dirty="0" smtClean="0">
                <a:solidFill>
                  <a:srgbClr val="FF0000"/>
                </a:solidFill>
              </a:rPr>
              <a:t>2</a:t>
            </a:r>
            <a:r>
              <a:rPr lang="en-US" sz="2000" b="1" dirty="0" smtClean="0">
                <a:solidFill>
                  <a:srgbClr val="FF0000"/>
                </a:solidFill>
              </a:rPr>
              <a:t> laser pulse:  2 ps, 1 to 5 J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95" name="Arc 94"/>
          <p:cNvSpPr/>
          <p:nvPr/>
        </p:nvSpPr>
        <p:spPr>
          <a:xfrm>
            <a:off x="2206474" y="3715809"/>
            <a:ext cx="1434114" cy="1297614"/>
          </a:xfrm>
          <a:prstGeom prst="arc">
            <a:avLst>
              <a:gd name="adj1" fmla="val 9175304"/>
              <a:gd name="adj2" fmla="val 12648942"/>
            </a:avLst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TextBox 95"/>
          <p:cNvSpPr txBox="1"/>
          <p:nvPr/>
        </p:nvSpPr>
        <p:spPr>
          <a:xfrm>
            <a:off x="2322244" y="3688396"/>
            <a:ext cx="10531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/>
                <a:cs typeface="Times New Roman"/>
              </a:rPr>
              <a:t>~</a:t>
            </a:r>
            <a:r>
              <a:rPr lang="en-US" sz="2000" dirty="0" smtClean="0"/>
              <a:t>0.3 rad</a:t>
            </a:r>
            <a:endParaRPr lang="en-US" sz="2000" dirty="0"/>
          </a:p>
        </p:txBody>
      </p:sp>
      <p:sp>
        <p:nvSpPr>
          <p:cNvPr id="97" name="TextBox 96"/>
          <p:cNvSpPr txBox="1"/>
          <p:nvPr/>
        </p:nvSpPr>
        <p:spPr>
          <a:xfrm>
            <a:off x="3674048" y="3781084"/>
            <a:ext cx="12926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H</a:t>
            </a:r>
            <a:r>
              <a:rPr lang="en-US" sz="2000" b="1" baseline="-25000" dirty="0" smtClean="0"/>
              <a:t>2</a:t>
            </a:r>
            <a:r>
              <a:rPr lang="en-US" sz="2000" b="1" dirty="0" smtClean="0"/>
              <a:t> gas jet  </a:t>
            </a:r>
          </a:p>
        </p:txBody>
      </p:sp>
      <p:grpSp>
        <p:nvGrpSpPr>
          <p:cNvPr id="98" name="Group 97"/>
          <p:cNvGrpSpPr>
            <a:grpSpLocks noChangeAspect="1"/>
          </p:cNvGrpSpPr>
          <p:nvPr/>
        </p:nvGrpSpPr>
        <p:grpSpPr>
          <a:xfrm>
            <a:off x="5873236" y="5177553"/>
            <a:ext cx="174589" cy="169418"/>
            <a:chOff x="6561154" y="5828074"/>
            <a:chExt cx="87296" cy="84709"/>
          </a:xfrm>
        </p:grpSpPr>
        <p:sp>
          <p:nvSpPr>
            <p:cNvPr id="99" name="Oval 98"/>
            <p:cNvSpPr/>
            <p:nvPr/>
          </p:nvSpPr>
          <p:spPr>
            <a:xfrm>
              <a:off x="6580204" y="5847124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/>
            <p:nvPr/>
          </p:nvSpPr>
          <p:spPr>
            <a:xfrm>
              <a:off x="6561154" y="5828074"/>
              <a:ext cx="87296" cy="8470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04" name="TextBox 103"/>
          <p:cNvSpPr txBox="1"/>
          <p:nvPr/>
        </p:nvSpPr>
        <p:spPr>
          <a:xfrm>
            <a:off x="6119328" y="5050553"/>
            <a:ext cx="653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/>
              <a:t>s</a:t>
            </a:r>
            <a:r>
              <a:rPr lang="en-US"/>
              <a:t>-pol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347694" y="1705981"/>
            <a:ext cx="0" cy="968991"/>
          </a:xfrm>
          <a:prstGeom prst="straightConnector1">
            <a:avLst/>
          </a:prstGeom>
          <a:ln w="28575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422161" y="1973291"/>
            <a:ext cx="7344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err="1">
                <a:solidFill>
                  <a:schemeClr val="bg1"/>
                </a:solidFill>
              </a:rPr>
              <a:t>E</a:t>
            </a:r>
            <a:r>
              <a:rPr lang="en-US" baseline="-25000" dirty="0" err="1">
                <a:solidFill>
                  <a:schemeClr val="bg1"/>
                </a:solidFill>
              </a:rPr>
              <a:t>laser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52862" y="890280"/>
            <a:ext cx="1329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No Injection</a:t>
            </a:r>
            <a:endParaRPr lang="en-US" sz="1800" dirty="0"/>
          </a:p>
        </p:txBody>
      </p:sp>
      <p:sp>
        <p:nvSpPr>
          <p:cNvPr id="84" name="TextBox 83"/>
          <p:cNvSpPr txBox="1"/>
          <p:nvPr/>
        </p:nvSpPr>
        <p:spPr>
          <a:xfrm>
            <a:off x="8014843" y="6493463"/>
            <a:ext cx="3885117" cy="369243"/>
          </a:xfrm>
          <a:prstGeom prst="rect">
            <a:avLst/>
          </a:prstGeom>
          <a:noFill/>
        </p:spPr>
        <p:txBody>
          <a:bodyPr wrap="none" lIns="121832" tIns="60916" rIns="121832" bIns="60916" rtlCol="0">
            <a:spAutoFit/>
          </a:bodyPr>
          <a:lstStyle/>
          <a:p>
            <a:r>
              <a:rPr lang="en-US" sz="16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ATF USERS MEETING,  DEC. 09, 2020</a:t>
            </a:r>
            <a:endParaRPr lang="en-US" sz="16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4145" y="1209317"/>
            <a:ext cx="2036040" cy="1854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592" y="1209317"/>
            <a:ext cx="2077916" cy="18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352" y="1209317"/>
            <a:ext cx="2053734" cy="1870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" name="Rectangle 57"/>
          <p:cNvSpPr/>
          <p:nvPr/>
        </p:nvSpPr>
        <p:spPr>
          <a:xfrm>
            <a:off x="7118508" y="866403"/>
            <a:ext cx="5501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800" dirty="0" smtClean="0"/>
              <a:t>4.0J</a:t>
            </a:r>
            <a:endParaRPr lang="en-US" sz="1800" baseline="30000" dirty="0">
              <a:solidFill>
                <a:prstClr val="black"/>
              </a:solidFill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3143704" y="902885"/>
            <a:ext cx="5501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/>
              <a:t>1.8J</a:t>
            </a:r>
            <a:endParaRPr lang="en-US" sz="1800" baseline="30000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248167" y="3178439"/>
            <a:ext cx="1792425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3657590" y="3131906"/>
            <a:ext cx="10531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/>
                <a:cs typeface="Times New Roman"/>
              </a:rPr>
              <a:t>~</a:t>
            </a:r>
            <a:r>
              <a:rPr lang="en-US" sz="2000" dirty="0" smtClean="0"/>
              <a:t>0.3 rad</a:t>
            </a:r>
            <a:endParaRPr lang="en-US" sz="2000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5937610" y="758613"/>
            <a:ext cx="508710" cy="10701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/>
          <p:cNvSpPr txBox="1"/>
          <p:nvPr/>
        </p:nvSpPr>
        <p:spPr>
          <a:xfrm>
            <a:off x="6343195" y="500744"/>
            <a:ext cx="19699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/>
                <a:cs typeface="Times New Roman"/>
              </a:rPr>
              <a:t>~60 </a:t>
            </a:r>
            <a:r>
              <a:rPr lang="en-US" sz="2000" dirty="0" err="1" smtClean="0">
                <a:latin typeface="Times New Roman"/>
                <a:cs typeface="Times New Roman"/>
              </a:rPr>
              <a:t>m</a:t>
            </a:r>
            <a:r>
              <a:rPr lang="en-US" sz="2000" dirty="0" err="1" smtClean="0"/>
              <a:t>rad</a:t>
            </a:r>
            <a:r>
              <a:rPr lang="en-US" sz="2000" dirty="0" smtClean="0"/>
              <a:t> FWHM</a:t>
            </a:r>
            <a:endParaRPr lang="en-US" sz="2000" dirty="0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6" b="3300"/>
          <a:stretch/>
        </p:blipFill>
        <p:spPr bwMode="auto">
          <a:xfrm>
            <a:off x="7405691" y="3216844"/>
            <a:ext cx="4494126" cy="279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8" name="Rectangle 87"/>
          <p:cNvSpPr/>
          <p:nvPr/>
        </p:nvSpPr>
        <p:spPr>
          <a:xfrm>
            <a:off x="7256041" y="5933883"/>
            <a:ext cx="4283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/>
              <a:t>0 J</a:t>
            </a:r>
            <a:endParaRPr lang="en-US" sz="1800" baseline="30000" dirty="0"/>
          </a:p>
        </p:txBody>
      </p:sp>
      <p:sp>
        <p:nvSpPr>
          <p:cNvPr id="91" name="Rectangle 90"/>
          <p:cNvSpPr/>
          <p:nvPr/>
        </p:nvSpPr>
        <p:spPr>
          <a:xfrm>
            <a:off x="7928095" y="5933883"/>
            <a:ext cx="4283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/>
              <a:t>1 J</a:t>
            </a:r>
            <a:endParaRPr lang="en-US" sz="1800" baseline="30000" dirty="0"/>
          </a:p>
        </p:txBody>
      </p:sp>
      <p:sp>
        <p:nvSpPr>
          <p:cNvPr id="92" name="Rectangle 91"/>
          <p:cNvSpPr/>
          <p:nvPr/>
        </p:nvSpPr>
        <p:spPr>
          <a:xfrm>
            <a:off x="8622688" y="5933883"/>
            <a:ext cx="4283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/>
              <a:t>2 J</a:t>
            </a:r>
            <a:endParaRPr lang="en-US" sz="1800" baseline="30000" dirty="0"/>
          </a:p>
        </p:txBody>
      </p:sp>
      <p:sp>
        <p:nvSpPr>
          <p:cNvPr id="93" name="Rectangle 92"/>
          <p:cNvSpPr/>
          <p:nvPr/>
        </p:nvSpPr>
        <p:spPr>
          <a:xfrm>
            <a:off x="9255348" y="5933883"/>
            <a:ext cx="4283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/>
              <a:t>3 J</a:t>
            </a:r>
            <a:endParaRPr lang="en-US" sz="1800" baseline="30000" dirty="0"/>
          </a:p>
        </p:txBody>
      </p:sp>
      <p:sp>
        <p:nvSpPr>
          <p:cNvPr id="94" name="Rectangle 93"/>
          <p:cNvSpPr/>
          <p:nvPr/>
        </p:nvSpPr>
        <p:spPr>
          <a:xfrm>
            <a:off x="9914771" y="5933883"/>
            <a:ext cx="4283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/>
              <a:t>4 J</a:t>
            </a:r>
            <a:endParaRPr lang="en-US" sz="1800" baseline="30000" dirty="0"/>
          </a:p>
        </p:txBody>
      </p:sp>
      <p:sp>
        <p:nvSpPr>
          <p:cNvPr id="101" name="Rectangle 100"/>
          <p:cNvSpPr/>
          <p:nvPr/>
        </p:nvSpPr>
        <p:spPr>
          <a:xfrm>
            <a:off x="10574194" y="5933883"/>
            <a:ext cx="4283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/>
              <a:t>5 J</a:t>
            </a:r>
            <a:endParaRPr lang="en-US" sz="1800" baseline="30000" dirty="0"/>
          </a:p>
        </p:txBody>
      </p:sp>
      <p:sp>
        <p:nvSpPr>
          <p:cNvPr id="102" name="Rectangle 101"/>
          <p:cNvSpPr/>
          <p:nvPr/>
        </p:nvSpPr>
        <p:spPr>
          <a:xfrm>
            <a:off x="11267569" y="5933883"/>
            <a:ext cx="4283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/>
              <a:t>6 J</a:t>
            </a:r>
            <a:endParaRPr lang="en-US" sz="1800" baseline="30000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5906821" y="4354693"/>
            <a:ext cx="26361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Lanex</a:t>
            </a:r>
            <a:r>
              <a:rPr lang="en-US" sz="1600" dirty="0" smtClean="0"/>
              <a:t> integrated signal  [arb.]</a:t>
            </a:r>
            <a:endParaRPr lang="en-US" sz="1600" dirty="0"/>
          </a:p>
        </p:txBody>
      </p:sp>
      <p:sp>
        <p:nvSpPr>
          <p:cNvPr id="103" name="Rectangle 102"/>
          <p:cNvSpPr/>
          <p:nvPr/>
        </p:nvSpPr>
        <p:spPr>
          <a:xfrm>
            <a:off x="8887228" y="6124131"/>
            <a:ext cx="19287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/>
              <a:t>Laser pulse energy</a:t>
            </a:r>
            <a:endParaRPr lang="en-US" sz="1800" baseline="30000" dirty="0"/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7527" y="484305"/>
            <a:ext cx="2051773" cy="1322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4" name="Straight Arrow Connector 13"/>
          <p:cNvCxnSpPr>
            <a:stCxn id="87" idx="3"/>
          </p:cNvCxnSpPr>
          <p:nvPr/>
        </p:nvCxnSpPr>
        <p:spPr>
          <a:xfrm>
            <a:off x="8313158" y="700799"/>
            <a:ext cx="2502868" cy="20293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3354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2157314" y="2943"/>
            <a:ext cx="10021987" cy="484668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E9AF7F"/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32" tIns="60916" rIns="121832" bIns="60916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33894" y="-4832"/>
            <a:ext cx="10645406" cy="430798"/>
          </a:xfrm>
          <a:prstGeom prst="rect">
            <a:avLst/>
          </a:prstGeom>
        </p:spPr>
        <p:txBody>
          <a:bodyPr wrap="square" lIns="121832" tIns="60916" rIns="121832" bIns="60916">
            <a:spAutoFit/>
          </a:bodyPr>
          <a:lstStyle/>
          <a:p>
            <a:pPr algn="ctr"/>
            <a:r>
              <a:rPr lang="en-US" sz="2000" b="1" dirty="0" smtClean="0"/>
              <a:t>Upgrade to </a:t>
            </a:r>
            <a:r>
              <a:rPr lang="en-US" sz="2000" b="1" dirty="0"/>
              <a:t>2 TW, 2 </a:t>
            </a:r>
            <a:r>
              <a:rPr lang="en-US" sz="2000" b="1" dirty="0" err="1"/>
              <a:t>ps</a:t>
            </a:r>
            <a:r>
              <a:rPr lang="en-US" sz="2000" b="1" dirty="0"/>
              <a:t> CO</a:t>
            </a:r>
            <a:r>
              <a:rPr lang="en-US" sz="2000" b="1" baseline="-25000" dirty="0"/>
              <a:t>2</a:t>
            </a:r>
            <a:r>
              <a:rPr lang="en-US" sz="2000" b="1" dirty="0"/>
              <a:t> drive </a:t>
            </a:r>
            <a:r>
              <a:rPr lang="en-US" sz="2000" b="1" dirty="0" smtClean="0"/>
              <a:t>pulses resulted in copious </a:t>
            </a:r>
            <a:r>
              <a:rPr lang="en-US" sz="2000" b="1" dirty="0"/>
              <a:t>few-MeV electrons</a:t>
            </a:r>
          </a:p>
        </p:txBody>
      </p:sp>
      <p:pic>
        <p:nvPicPr>
          <p:cNvPr id="17" name="Picture 16" descr="http://w3.campusexplorer.com/media/376x262/media-2A09DA8D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9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543" b="14681"/>
          <a:stretch/>
        </p:blipFill>
        <p:spPr bwMode="auto">
          <a:xfrm>
            <a:off x="2" y="7648"/>
            <a:ext cx="1479267" cy="750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2157314" y="6466065"/>
            <a:ext cx="10021987" cy="39215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E9AF7F"/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32" tIns="60916" rIns="121832" bIns="60916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4" name="Group 83"/>
          <p:cNvGrpSpPr/>
          <p:nvPr/>
        </p:nvGrpSpPr>
        <p:grpSpPr>
          <a:xfrm>
            <a:off x="7409746" y="1065038"/>
            <a:ext cx="4411736" cy="5065924"/>
            <a:chOff x="-249629" y="427347"/>
            <a:chExt cx="4411736" cy="5065924"/>
          </a:xfrm>
        </p:grpSpPr>
        <p:sp>
          <p:nvSpPr>
            <p:cNvPr id="85" name="Rectangle 84"/>
            <p:cNvSpPr/>
            <p:nvPr/>
          </p:nvSpPr>
          <p:spPr>
            <a:xfrm>
              <a:off x="224463" y="3282147"/>
              <a:ext cx="97830" cy="68137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6" name="Freeform 85"/>
            <p:cNvSpPr/>
            <p:nvPr/>
          </p:nvSpPr>
          <p:spPr>
            <a:xfrm rot="10800000">
              <a:off x="129802" y="3483114"/>
              <a:ext cx="550779" cy="208547"/>
            </a:xfrm>
            <a:custGeom>
              <a:avLst/>
              <a:gdLst>
                <a:gd name="connsiteX0" fmla="*/ 176463 w 181810"/>
                <a:gd name="connsiteY0" fmla="*/ 37431 h 208547"/>
                <a:gd name="connsiteX1" fmla="*/ 0 w 181810"/>
                <a:gd name="connsiteY1" fmla="*/ 0 h 208547"/>
                <a:gd name="connsiteX2" fmla="*/ 0 w 181810"/>
                <a:gd name="connsiteY2" fmla="*/ 208547 h 208547"/>
                <a:gd name="connsiteX3" fmla="*/ 181810 w 181810"/>
                <a:gd name="connsiteY3" fmla="*/ 176463 h 208547"/>
                <a:gd name="connsiteX4" fmla="*/ 176463 w 181810"/>
                <a:gd name="connsiteY4" fmla="*/ 37431 h 208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1810" h="208547">
                  <a:moveTo>
                    <a:pt x="176463" y="37431"/>
                  </a:moveTo>
                  <a:lnTo>
                    <a:pt x="0" y="0"/>
                  </a:lnTo>
                  <a:lnTo>
                    <a:pt x="0" y="208547"/>
                  </a:lnTo>
                  <a:lnTo>
                    <a:pt x="181810" y="176463"/>
                  </a:lnTo>
                  <a:lnTo>
                    <a:pt x="176463" y="37431"/>
                  </a:lnTo>
                  <a:close/>
                </a:path>
              </a:pathLst>
            </a:custGeom>
            <a:solidFill>
              <a:srgbClr val="66F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-194745" y="3457417"/>
              <a:ext cx="469897" cy="25943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8" name="TextBox 117"/>
            <p:cNvSpPr txBox="1"/>
            <p:nvPr/>
          </p:nvSpPr>
          <p:spPr>
            <a:xfrm>
              <a:off x="-249629" y="3382723"/>
              <a:ext cx="567689" cy="369332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 dirty="0" smtClean="0"/>
                <a:t>CCD</a:t>
              </a:r>
              <a:endParaRPr lang="en-US" b="1" dirty="0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1031558" y="4385090"/>
              <a:ext cx="676655" cy="10598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90" name="Group 89"/>
            <p:cNvGrpSpPr/>
            <p:nvPr/>
          </p:nvGrpSpPr>
          <p:grpSpPr>
            <a:xfrm>
              <a:off x="1214759" y="2571166"/>
              <a:ext cx="293489" cy="293489"/>
              <a:chOff x="7670800" y="317500"/>
              <a:chExt cx="736600" cy="736600"/>
            </a:xfrm>
          </p:grpSpPr>
          <p:sp>
            <p:nvSpPr>
              <p:cNvPr id="183" name="Oval 182"/>
              <p:cNvSpPr/>
              <p:nvPr/>
            </p:nvSpPr>
            <p:spPr>
              <a:xfrm>
                <a:off x="7670800" y="317500"/>
                <a:ext cx="736600" cy="73660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84" name="Oval 183"/>
              <p:cNvSpPr/>
              <p:nvPr/>
            </p:nvSpPr>
            <p:spPr>
              <a:xfrm>
                <a:off x="7810500" y="457200"/>
                <a:ext cx="457200" cy="4572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91" name="Freeform 90"/>
            <p:cNvSpPr/>
            <p:nvPr/>
          </p:nvSpPr>
          <p:spPr>
            <a:xfrm>
              <a:off x="1023405" y="1971961"/>
              <a:ext cx="692960" cy="2671165"/>
            </a:xfrm>
            <a:custGeom>
              <a:avLst/>
              <a:gdLst>
                <a:gd name="connsiteX0" fmla="*/ 1079500 w 1079500"/>
                <a:gd name="connsiteY0" fmla="*/ 3987800 h 4000500"/>
                <a:gd name="connsiteX1" fmla="*/ 317500 w 1079500"/>
                <a:gd name="connsiteY1" fmla="*/ 0 h 4000500"/>
                <a:gd name="connsiteX2" fmla="*/ 723900 w 1079500"/>
                <a:gd name="connsiteY2" fmla="*/ 101600 h 4000500"/>
                <a:gd name="connsiteX3" fmla="*/ 0 w 1079500"/>
                <a:gd name="connsiteY3" fmla="*/ 4000500 h 4000500"/>
                <a:gd name="connsiteX4" fmla="*/ 1079500 w 1079500"/>
                <a:gd name="connsiteY4" fmla="*/ 3987800 h 400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9500" h="4000500">
                  <a:moveTo>
                    <a:pt x="1079500" y="3987800"/>
                  </a:moveTo>
                  <a:lnTo>
                    <a:pt x="317500" y="0"/>
                  </a:lnTo>
                  <a:lnTo>
                    <a:pt x="723900" y="101600"/>
                  </a:lnTo>
                  <a:lnTo>
                    <a:pt x="0" y="4000500"/>
                  </a:lnTo>
                  <a:lnTo>
                    <a:pt x="1079500" y="398780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2" name="Freeform 91"/>
            <p:cNvSpPr/>
            <p:nvPr/>
          </p:nvSpPr>
          <p:spPr>
            <a:xfrm>
              <a:off x="1194607" y="1781778"/>
              <a:ext cx="2010622" cy="366747"/>
            </a:xfrm>
            <a:custGeom>
              <a:avLst/>
              <a:gdLst>
                <a:gd name="connsiteX0" fmla="*/ 2387600 w 3086100"/>
                <a:gd name="connsiteY0" fmla="*/ 0 h 736600"/>
                <a:gd name="connsiteX1" fmla="*/ 584200 w 3086100"/>
                <a:gd name="connsiteY1" fmla="*/ 0 h 736600"/>
                <a:gd name="connsiteX2" fmla="*/ 63500 w 3086100"/>
                <a:gd name="connsiteY2" fmla="*/ 482600 h 736600"/>
                <a:gd name="connsiteX3" fmla="*/ 0 w 3086100"/>
                <a:gd name="connsiteY3" fmla="*/ 736600 h 736600"/>
                <a:gd name="connsiteX4" fmla="*/ 3086100 w 3086100"/>
                <a:gd name="connsiteY4" fmla="*/ 736600 h 736600"/>
                <a:gd name="connsiteX5" fmla="*/ 2387600 w 3086100"/>
                <a:gd name="connsiteY5" fmla="*/ 0 h 736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86100" h="736600">
                  <a:moveTo>
                    <a:pt x="2387600" y="0"/>
                  </a:moveTo>
                  <a:lnTo>
                    <a:pt x="584200" y="0"/>
                  </a:lnTo>
                  <a:lnTo>
                    <a:pt x="63500" y="482600"/>
                  </a:lnTo>
                  <a:lnTo>
                    <a:pt x="0" y="736600"/>
                  </a:lnTo>
                  <a:lnTo>
                    <a:pt x="3086100" y="736600"/>
                  </a:lnTo>
                  <a:lnTo>
                    <a:pt x="2387600" y="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909271" y="1311611"/>
              <a:ext cx="122287" cy="105982"/>
            </a:xfrm>
            <a:prstGeom prst="rect">
              <a:avLst/>
            </a:prstGeom>
            <a:pattFill prst="wdUpDiag">
              <a:fgClr>
                <a:schemeClr val="bg1">
                  <a:lumMod val="50000"/>
                </a:schemeClr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1708213" y="1311611"/>
              <a:ext cx="122287" cy="105982"/>
            </a:xfrm>
            <a:prstGeom prst="rect">
              <a:avLst/>
            </a:prstGeom>
            <a:pattFill prst="wdUpDiag">
              <a:fgClr>
                <a:schemeClr val="bg1">
                  <a:lumMod val="50000"/>
                </a:schemeClr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909271" y="4385090"/>
              <a:ext cx="122287" cy="105982"/>
            </a:xfrm>
            <a:prstGeom prst="rect">
              <a:avLst/>
            </a:prstGeom>
            <a:pattFill prst="wdUpDiag">
              <a:fgClr>
                <a:schemeClr val="bg1">
                  <a:lumMod val="50000"/>
                </a:schemeClr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1708213" y="4385090"/>
              <a:ext cx="122287" cy="105982"/>
            </a:xfrm>
            <a:prstGeom prst="rect">
              <a:avLst/>
            </a:prstGeom>
            <a:pattFill prst="wdUpDiag">
              <a:fgClr>
                <a:schemeClr val="bg1">
                  <a:lumMod val="50000"/>
                </a:schemeClr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2458240" y="4385090"/>
              <a:ext cx="122287" cy="105982"/>
            </a:xfrm>
            <a:prstGeom prst="rect">
              <a:avLst/>
            </a:prstGeom>
            <a:pattFill prst="wdUpDiag">
              <a:fgClr>
                <a:schemeClr val="bg1">
                  <a:lumMod val="50000"/>
                </a:schemeClr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3257182" y="4385090"/>
              <a:ext cx="122287" cy="105982"/>
            </a:xfrm>
            <a:prstGeom prst="rect">
              <a:avLst/>
            </a:prstGeom>
            <a:pattFill prst="wdUpDiag">
              <a:fgClr>
                <a:schemeClr val="bg1">
                  <a:lumMod val="50000"/>
                </a:schemeClr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1031558" y="1307535"/>
              <a:ext cx="676655" cy="10598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224463" y="1536446"/>
              <a:ext cx="97830" cy="109416"/>
            </a:xfrm>
            <a:prstGeom prst="rect">
              <a:avLst/>
            </a:prstGeom>
            <a:pattFill prst="wdUpDiag">
              <a:fgClr>
                <a:schemeClr val="bg1">
                  <a:lumMod val="50000"/>
                </a:schemeClr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224463" y="2098966"/>
              <a:ext cx="97830" cy="109416"/>
            </a:xfrm>
            <a:prstGeom prst="rect">
              <a:avLst/>
            </a:prstGeom>
            <a:pattFill prst="wdUpDiag">
              <a:fgClr>
                <a:schemeClr val="bg1">
                  <a:lumMod val="50000"/>
                </a:schemeClr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224463" y="2384302"/>
              <a:ext cx="97830" cy="109416"/>
            </a:xfrm>
            <a:prstGeom prst="rect">
              <a:avLst/>
            </a:prstGeom>
            <a:pattFill prst="wdUpDiag">
              <a:fgClr>
                <a:schemeClr val="bg1">
                  <a:lumMod val="50000"/>
                </a:schemeClr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224463" y="2944462"/>
              <a:ext cx="97830" cy="109416"/>
            </a:xfrm>
            <a:prstGeom prst="rect">
              <a:avLst/>
            </a:prstGeom>
            <a:pattFill prst="wdUpDiag">
              <a:fgClr>
                <a:schemeClr val="bg1">
                  <a:lumMod val="50000"/>
                </a:schemeClr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224463" y="3172731"/>
              <a:ext cx="97830" cy="109416"/>
            </a:xfrm>
            <a:prstGeom prst="rect">
              <a:avLst/>
            </a:prstGeom>
            <a:pattFill prst="wdUpDiag">
              <a:fgClr>
                <a:schemeClr val="bg1">
                  <a:lumMod val="50000"/>
                </a:schemeClr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224463" y="3963521"/>
              <a:ext cx="97830" cy="109416"/>
            </a:xfrm>
            <a:prstGeom prst="rect">
              <a:avLst/>
            </a:prstGeom>
            <a:pattFill prst="wdUpDiag">
              <a:fgClr>
                <a:schemeClr val="bg1">
                  <a:lumMod val="50000"/>
                </a:schemeClr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4064277" y="3963521"/>
              <a:ext cx="97830" cy="109416"/>
            </a:xfrm>
            <a:prstGeom prst="rect">
              <a:avLst/>
            </a:prstGeom>
            <a:pattFill prst="wdUpDiag">
              <a:fgClr>
                <a:schemeClr val="bg1">
                  <a:lumMod val="50000"/>
                </a:schemeClr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4064277" y="3172731"/>
              <a:ext cx="97830" cy="109416"/>
            </a:xfrm>
            <a:prstGeom prst="rect">
              <a:avLst/>
            </a:prstGeom>
            <a:pattFill prst="wdUpDiag">
              <a:fgClr>
                <a:schemeClr val="bg1">
                  <a:lumMod val="50000"/>
                </a:schemeClr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4064277" y="2944462"/>
              <a:ext cx="97830" cy="109416"/>
            </a:xfrm>
            <a:prstGeom prst="rect">
              <a:avLst/>
            </a:prstGeom>
            <a:pattFill prst="wdUpDiag">
              <a:fgClr>
                <a:schemeClr val="bg1">
                  <a:lumMod val="50000"/>
                </a:schemeClr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4064277" y="2384302"/>
              <a:ext cx="97830" cy="109416"/>
            </a:xfrm>
            <a:prstGeom prst="rect">
              <a:avLst/>
            </a:prstGeom>
            <a:pattFill prst="wdUpDiag">
              <a:fgClr>
                <a:schemeClr val="bg1">
                  <a:lumMod val="50000"/>
                </a:schemeClr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4064277" y="2098965"/>
              <a:ext cx="97830" cy="109416"/>
            </a:xfrm>
            <a:prstGeom prst="rect">
              <a:avLst/>
            </a:prstGeom>
            <a:pattFill prst="wdUpDiag">
              <a:fgClr>
                <a:schemeClr val="bg1">
                  <a:lumMod val="50000"/>
                </a:schemeClr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4064277" y="1536446"/>
              <a:ext cx="97830" cy="109416"/>
            </a:xfrm>
            <a:prstGeom prst="rect">
              <a:avLst/>
            </a:prstGeom>
            <a:pattFill prst="wdUpDiag">
              <a:fgClr>
                <a:schemeClr val="bg1">
                  <a:lumMod val="50000"/>
                </a:schemeClr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2580527" y="4385090"/>
              <a:ext cx="676655" cy="10598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4064277" y="3282147"/>
              <a:ext cx="97830" cy="68137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4064277" y="2491358"/>
              <a:ext cx="97830" cy="453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224463" y="2491358"/>
              <a:ext cx="97830" cy="453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224463" y="1645861"/>
              <a:ext cx="97830" cy="453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4064277" y="1645861"/>
              <a:ext cx="97830" cy="453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3651762" y="1360526"/>
              <a:ext cx="169572" cy="5706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2580527" y="1333738"/>
              <a:ext cx="107846" cy="79779"/>
            </a:xfrm>
            <a:prstGeom prst="rect">
              <a:avLst/>
            </a:prstGeom>
            <a:pattFill prst="wdUpDiag">
              <a:fgClr>
                <a:schemeClr val="bg1">
                  <a:lumMod val="50000"/>
                </a:schemeClr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3135594" y="1333738"/>
              <a:ext cx="107846" cy="79779"/>
            </a:xfrm>
            <a:prstGeom prst="rect">
              <a:avLst/>
            </a:prstGeom>
            <a:pattFill prst="wdUpDiag">
              <a:fgClr>
                <a:schemeClr val="bg1">
                  <a:lumMod val="50000"/>
                </a:schemeClr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3584679" y="1360526"/>
              <a:ext cx="67083" cy="52991"/>
            </a:xfrm>
            <a:prstGeom prst="rect">
              <a:avLst/>
            </a:prstGeom>
            <a:pattFill prst="wdUpDiag">
              <a:fgClr>
                <a:schemeClr val="bg1">
                  <a:lumMod val="50000"/>
                </a:schemeClr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3821334" y="1360526"/>
              <a:ext cx="67083" cy="52991"/>
            </a:xfrm>
            <a:prstGeom prst="rect">
              <a:avLst/>
            </a:prstGeom>
            <a:pattFill prst="wdUpDiag">
              <a:fgClr>
                <a:schemeClr val="bg1">
                  <a:lumMod val="50000"/>
                </a:schemeClr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2688373" y="1333738"/>
              <a:ext cx="447221" cy="838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2170342" y="1360526"/>
              <a:ext cx="67083" cy="52991"/>
            </a:xfrm>
            <a:prstGeom prst="rect">
              <a:avLst/>
            </a:prstGeom>
            <a:pattFill prst="wdUpDiag">
              <a:fgClr>
                <a:schemeClr val="bg1">
                  <a:lumMod val="50000"/>
                </a:schemeClr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1933687" y="1360526"/>
              <a:ext cx="67083" cy="52991"/>
            </a:xfrm>
            <a:prstGeom prst="rect">
              <a:avLst/>
            </a:prstGeom>
            <a:pattFill prst="wdUpDiag">
              <a:fgClr>
                <a:schemeClr val="bg1">
                  <a:lumMod val="50000"/>
                </a:schemeClr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582889" y="1360526"/>
              <a:ext cx="169572" cy="5706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515806" y="1360526"/>
              <a:ext cx="67083" cy="52991"/>
            </a:xfrm>
            <a:prstGeom prst="rect">
              <a:avLst/>
            </a:prstGeom>
            <a:pattFill prst="wdUpDiag">
              <a:fgClr>
                <a:schemeClr val="bg1">
                  <a:lumMod val="50000"/>
                </a:schemeClr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6" name="Rectangle 135"/>
            <p:cNvSpPr/>
            <p:nvPr/>
          </p:nvSpPr>
          <p:spPr>
            <a:xfrm>
              <a:off x="752461" y="1360526"/>
              <a:ext cx="67083" cy="52991"/>
            </a:xfrm>
            <a:prstGeom prst="rect">
              <a:avLst/>
            </a:prstGeom>
            <a:pattFill prst="wdUpDiag">
              <a:fgClr>
                <a:schemeClr val="bg1">
                  <a:lumMod val="50000"/>
                </a:schemeClr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1998299" y="1360526"/>
              <a:ext cx="169572" cy="5706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8" name="Rectangle 137"/>
            <p:cNvSpPr/>
            <p:nvPr/>
          </p:nvSpPr>
          <p:spPr>
            <a:xfrm>
              <a:off x="582889" y="4388370"/>
              <a:ext cx="169572" cy="5706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9" name="Rectangle 138"/>
            <p:cNvSpPr/>
            <p:nvPr/>
          </p:nvSpPr>
          <p:spPr>
            <a:xfrm>
              <a:off x="515806" y="4386598"/>
              <a:ext cx="67083" cy="52991"/>
            </a:xfrm>
            <a:prstGeom prst="rect">
              <a:avLst/>
            </a:prstGeom>
            <a:pattFill prst="wdUpDiag">
              <a:fgClr>
                <a:schemeClr val="bg1">
                  <a:lumMod val="50000"/>
                </a:schemeClr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752461" y="4386598"/>
              <a:ext cx="67083" cy="52991"/>
            </a:xfrm>
            <a:prstGeom prst="rect">
              <a:avLst/>
            </a:prstGeom>
            <a:pattFill prst="wdUpDiag">
              <a:fgClr>
                <a:schemeClr val="bg1">
                  <a:lumMod val="50000"/>
                </a:schemeClr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1998299" y="4388370"/>
              <a:ext cx="169572" cy="5706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2" name="Rectangle 141"/>
            <p:cNvSpPr/>
            <p:nvPr/>
          </p:nvSpPr>
          <p:spPr>
            <a:xfrm>
              <a:off x="1931216" y="4386598"/>
              <a:ext cx="67083" cy="52991"/>
            </a:xfrm>
            <a:prstGeom prst="rect">
              <a:avLst/>
            </a:prstGeom>
            <a:pattFill prst="wdUpDiag">
              <a:fgClr>
                <a:schemeClr val="bg1">
                  <a:lumMod val="50000"/>
                </a:schemeClr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2167871" y="4386598"/>
              <a:ext cx="67083" cy="52991"/>
            </a:xfrm>
            <a:prstGeom prst="rect">
              <a:avLst/>
            </a:prstGeom>
            <a:pattFill prst="wdUpDiag">
              <a:fgClr>
                <a:schemeClr val="bg1">
                  <a:lumMod val="50000"/>
                </a:schemeClr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3651761" y="4388370"/>
              <a:ext cx="169572" cy="5706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3584678" y="4386598"/>
              <a:ext cx="67083" cy="52991"/>
            </a:xfrm>
            <a:prstGeom prst="rect">
              <a:avLst/>
            </a:prstGeom>
            <a:pattFill prst="wdUpDiag">
              <a:fgClr>
                <a:schemeClr val="bg1">
                  <a:lumMod val="50000"/>
                </a:schemeClr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3821333" y="4386598"/>
              <a:ext cx="67083" cy="52991"/>
            </a:xfrm>
            <a:prstGeom prst="rect">
              <a:avLst/>
            </a:prstGeom>
            <a:pattFill prst="wdUpDiag">
              <a:fgClr>
                <a:schemeClr val="bg1">
                  <a:lumMod val="50000"/>
                </a:schemeClr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147" name="Group 146"/>
            <p:cNvGrpSpPr/>
            <p:nvPr/>
          </p:nvGrpSpPr>
          <p:grpSpPr>
            <a:xfrm rot="10800000" flipV="1">
              <a:off x="1146753" y="1711988"/>
              <a:ext cx="539980" cy="537120"/>
              <a:chOff x="336119" y="298450"/>
              <a:chExt cx="3416302" cy="3398206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181" name="Freeform 180"/>
              <p:cNvSpPr/>
              <p:nvPr/>
            </p:nvSpPr>
            <p:spPr>
              <a:xfrm>
                <a:off x="336119" y="298450"/>
                <a:ext cx="3416302" cy="3397252"/>
              </a:xfrm>
              <a:custGeom>
                <a:avLst/>
                <a:gdLst>
                  <a:gd name="connsiteX0" fmla="*/ 0 w 3416300"/>
                  <a:gd name="connsiteY0" fmla="*/ 95250 h 3397250"/>
                  <a:gd name="connsiteX1" fmla="*/ 0 w 3416300"/>
                  <a:gd name="connsiteY1" fmla="*/ 0 h 3397250"/>
                  <a:gd name="connsiteX2" fmla="*/ 3416300 w 3416300"/>
                  <a:gd name="connsiteY2" fmla="*/ 0 h 3397250"/>
                  <a:gd name="connsiteX3" fmla="*/ 3416300 w 3416300"/>
                  <a:gd name="connsiteY3" fmla="*/ 3397250 h 3397250"/>
                  <a:gd name="connsiteX4" fmla="*/ 3035300 w 3416300"/>
                  <a:gd name="connsiteY4" fmla="*/ 3397250 h 3397250"/>
                  <a:gd name="connsiteX5" fmla="*/ 2959100 w 3416300"/>
                  <a:gd name="connsiteY5" fmla="*/ 2914650 h 3397250"/>
                  <a:gd name="connsiteX6" fmla="*/ 2247900 w 3416300"/>
                  <a:gd name="connsiteY6" fmla="*/ 1593850 h 3397250"/>
                  <a:gd name="connsiteX7" fmla="*/ 914400 w 3416300"/>
                  <a:gd name="connsiteY7" fmla="*/ 463550 h 3397250"/>
                  <a:gd name="connsiteX8" fmla="*/ 349250 w 3416300"/>
                  <a:gd name="connsiteY8" fmla="*/ 165100 h 3397250"/>
                  <a:gd name="connsiteX9" fmla="*/ 0 w 3416300"/>
                  <a:gd name="connsiteY9" fmla="*/ 95250 h 3397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16300" h="3397250">
                    <a:moveTo>
                      <a:pt x="0" y="95250"/>
                    </a:moveTo>
                    <a:lnTo>
                      <a:pt x="0" y="0"/>
                    </a:lnTo>
                    <a:lnTo>
                      <a:pt x="3416300" y="0"/>
                    </a:lnTo>
                    <a:lnTo>
                      <a:pt x="3416300" y="3397250"/>
                    </a:lnTo>
                    <a:lnTo>
                      <a:pt x="3035300" y="3397250"/>
                    </a:lnTo>
                    <a:lnTo>
                      <a:pt x="2959100" y="2914650"/>
                    </a:lnTo>
                    <a:lnTo>
                      <a:pt x="2247900" y="1593850"/>
                    </a:lnTo>
                    <a:lnTo>
                      <a:pt x="914400" y="463550"/>
                    </a:lnTo>
                    <a:lnTo>
                      <a:pt x="349250" y="165100"/>
                    </a:lnTo>
                    <a:lnTo>
                      <a:pt x="0" y="9525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82" name="Freeform 181"/>
              <p:cNvSpPr/>
              <p:nvPr/>
            </p:nvSpPr>
            <p:spPr>
              <a:xfrm>
                <a:off x="345517" y="354708"/>
                <a:ext cx="3094763" cy="3341948"/>
              </a:xfrm>
              <a:custGeom>
                <a:avLst/>
                <a:gdLst>
                  <a:gd name="connsiteX0" fmla="*/ 9325 w 3094763"/>
                  <a:gd name="connsiteY0" fmla="*/ 54725 h 3341948"/>
                  <a:gd name="connsiteX1" fmla="*/ 459701 w 3094763"/>
                  <a:gd name="connsiteY1" fmla="*/ 382271 h 3341948"/>
                  <a:gd name="connsiteX2" fmla="*/ 937373 w 3094763"/>
                  <a:gd name="connsiteY2" fmla="*/ 778056 h 3341948"/>
                  <a:gd name="connsiteX3" fmla="*/ 1278567 w 3094763"/>
                  <a:gd name="connsiteY3" fmla="*/ 1091955 h 3341948"/>
                  <a:gd name="connsiteX4" fmla="*/ 1633408 w 3094763"/>
                  <a:gd name="connsiteY4" fmla="*/ 1446796 h 3341948"/>
                  <a:gd name="connsiteX5" fmla="*/ 2070137 w 3094763"/>
                  <a:gd name="connsiteY5" fmla="*/ 1910820 h 3341948"/>
                  <a:gd name="connsiteX6" fmla="*/ 2302149 w 3094763"/>
                  <a:gd name="connsiteY6" fmla="*/ 2224719 h 3341948"/>
                  <a:gd name="connsiteX7" fmla="*/ 2575104 w 3094763"/>
                  <a:gd name="connsiteY7" fmla="*/ 2606856 h 3341948"/>
                  <a:gd name="connsiteX8" fmla="*/ 2834411 w 3094763"/>
                  <a:gd name="connsiteY8" fmla="*/ 3002641 h 3341948"/>
                  <a:gd name="connsiteX9" fmla="*/ 3011832 w 3094763"/>
                  <a:gd name="connsiteY9" fmla="*/ 3316540 h 3341948"/>
                  <a:gd name="connsiteX10" fmla="*/ 3025480 w 3094763"/>
                  <a:gd name="connsiteY10" fmla="*/ 3316540 h 3341948"/>
                  <a:gd name="connsiteX11" fmla="*/ 3052776 w 3094763"/>
                  <a:gd name="connsiteY11" fmla="*/ 3261949 h 3341948"/>
                  <a:gd name="connsiteX12" fmla="*/ 3093719 w 3094763"/>
                  <a:gd name="connsiteY12" fmla="*/ 3221005 h 3341948"/>
                  <a:gd name="connsiteX13" fmla="*/ 3080071 w 3094763"/>
                  <a:gd name="connsiteY13" fmla="*/ 3070880 h 3341948"/>
                  <a:gd name="connsiteX14" fmla="*/ 3052776 w 3094763"/>
                  <a:gd name="connsiteY14" fmla="*/ 2879811 h 3341948"/>
                  <a:gd name="connsiteX15" fmla="*/ 2807116 w 3094763"/>
                  <a:gd name="connsiteY15" fmla="*/ 2333901 h 3341948"/>
                  <a:gd name="connsiteX16" fmla="*/ 2465922 w 3094763"/>
                  <a:gd name="connsiteY16" fmla="*/ 1706104 h 3341948"/>
                  <a:gd name="connsiteX17" fmla="*/ 2315796 w 3094763"/>
                  <a:gd name="connsiteY17" fmla="*/ 1364910 h 3341948"/>
                  <a:gd name="connsiteX18" fmla="*/ 2138376 w 3094763"/>
                  <a:gd name="connsiteY18" fmla="*/ 1091955 h 3341948"/>
                  <a:gd name="connsiteX19" fmla="*/ 1838125 w 3094763"/>
                  <a:gd name="connsiteY19" fmla="*/ 846295 h 3341948"/>
                  <a:gd name="connsiteX20" fmla="*/ 1606113 w 3094763"/>
                  <a:gd name="connsiteY20" fmla="*/ 682522 h 3341948"/>
                  <a:gd name="connsiteX21" fmla="*/ 1401396 w 3094763"/>
                  <a:gd name="connsiteY21" fmla="*/ 559692 h 3341948"/>
                  <a:gd name="connsiteX22" fmla="*/ 1183032 w 3094763"/>
                  <a:gd name="connsiteY22" fmla="*/ 436862 h 3341948"/>
                  <a:gd name="connsiteX23" fmla="*/ 910077 w 3094763"/>
                  <a:gd name="connsiteY23" fmla="*/ 300385 h 3341948"/>
                  <a:gd name="connsiteX24" fmla="*/ 773599 w 3094763"/>
                  <a:gd name="connsiteY24" fmla="*/ 177555 h 3341948"/>
                  <a:gd name="connsiteX25" fmla="*/ 432405 w 3094763"/>
                  <a:gd name="connsiteY25" fmla="*/ 41077 h 3341948"/>
                  <a:gd name="connsiteX26" fmla="*/ 227689 w 3094763"/>
                  <a:gd name="connsiteY26" fmla="*/ 134 h 3341948"/>
                  <a:gd name="connsiteX27" fmla="*/ 159450 w 3094763"/>
                  <a:gd name="connsiteY27" fmla="*/ 27429 h 3341948"/>
                  <a:gd name="connsiteX28" fmla="*/ 9325 w 3094763"/>
                  <a:gd name="connsiteY28" fmla="*/ 54725 h 33419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3094763" h="3341948">
                    <a:moveTo>
                      <a:pt x="9325" y="54725"/>
                    </a:moveTo>
                    <a:cubicBezTo>
                      <a:pt x="59367" y="113865"/>
                      <a:pt x="305026" y="261716"/>
                      <a:pt x="459701" y="382271"/>
                    </a:cubicBezTo>
                    <a:cubicBezTo>
                      <a:pt x="614376" y="502826"/>
                      <a:pt x="800895" y="659775"/>
                      <a:pt x="937373" y="778056"/>
                    </a:cubicBezTo>
                    <a:cubicBezTo>
                      <a:pt x="1073851" y="896337"/>
                      <a:pt x="1162561" y="980498"/>
                      <a:pt x="1278567" y="1091955"/>
                    </a:cubicBezTo>
                    <a:cubicBezTo>
                      <a:pt x="1394573" y="1203412"/>
                      <a:pt x="1501480" y="1310318"/>
                      <a:pt x="1633408" y="1446796"/>
                    </a:cubicBezTo>
                    <a:cubicBezTo>
                      <a:pt x="1765336" y="1583274"/>
                      <a:pt x="1958680" y="1781166"/>
                      <a:pt x="2070137" y="1910820"/>
                    </a:cubicBezTo>
                    <a:cubicBezTo>
                      <a:pt x="2181594" y="2040474"/>
                      <a:pt x="2217988" y="2108713"/>
                      <a:pt x="2302149" y="2224719"/>
                    </a:cubicBezTo>
                    <a:cubicBezTo>
                      <a:pt x="2386310" y="2340725"/>
                      <a:pt x="2486394" y="2477202"/>
                      <a:pt x="2575104" y="2606856"/>
                    </a:cubicBezTo>
                    <a:cubicBezTo>
                      <a:pt x="2663814" y="2736510"/>
                      <a:pt x="2761623" y="2884360"/>
                      <a:pt x="2834411" y="3002641"/>
                    </a:cubicBezTo>
                    <a:cubicBezTo>
                      <a:pt x="2907199" y="3120922"/>
                      <a:pt x="2979987" y="3264224"/>
                      <a:pt x="3011832" y="3316540"/>
                    </a:cubicBezTo>
                    <a:cubicBezTo>
                      <a:pt x="3043677" y="3368856"/>
                      <a:pt x="3018656" y="3325639"/>
                      <a:pt x="3025480" y="3316540"/>
                    </a:cubicBezTo>
                    <a:cubicBezTo>
                      <a:pt x="3032304" y="3307441"/>
                      <a:pt x="3041403" y="3277871"/>
                      <a:pt x="3052776" y="3261949"/>
                    </a:cubicBezTo>
                    <a:cubicBezTo>
                      <a:pt x="3064149" y="3246027"/>
                      <a:pt x="3089170" y="3252850"/>
                      <a:pt x="3093719" y="3221005"/>
                    </a:cubicBezTo>
                    <a:cubicBezTo>
                      <a:pt x="3098268" y="3189160"/>
                      <a:pt x="3086895" y="3127746"/>
                      <a:pt x="3080071" y="3070880"/>
                    </a:cubicBezTo>
                    <a:cubicBezTo>
                      <a:pt x="3073247" y="3014014"/>
                      <a:pt x="3098268" y="3002641"/>
                      <a:pt x="3052776" y="2879811"/>
                    </a:cubicBezTo>
                    <a:cubicBezTo>
                      <a:pt x="3007284" y="2756981"/>
                      <a:pt x="2904925" y="2529519"/>
                      <a:pt x="2807116" y="2333901"/>
                    </a:cubicBezTo>
                    <a:cubicBezTo>
                      <a:pt x="2709307" y="2138283"/>
                      <a:pt x="2547809" y="1867603"/>
                      <a:pt x="2465922" y="1706104"/>
                    </a:cubicBezTo>
                    <a:cubicBezTo>
                      <a:pt x="2384035" y="1544606"/>
                      <a:pt x="2370387" y="1467268"/>
                      <a:pt x="2315796" y="1364910"/>
                    </a:cubicBezTo>
                    <a:cubicBezTo>
                      <a:pt x="2261205" y="1262552"/>
                      <a:pt x="2217988" y="1178391"/>
                      <a:pt x="2138376" y="1091955"/>
                    </a:cubicBezTo>
                    <a:cubicBezTo>
                      <a:pt x="2058764" y="1005519"/>
                      <a:pt x="1926835" y="914534"/>
                      <a:pt x="1838125" y="846295"/>
                    </a:cubicBezTo>
                    <a:cubicBezTo>
                      <a:pt x="1749415" y="778056"/>
                      <a:pt x="1678901" y="730289"/>
                      <a:pt x="1606113" y="682522"/>
                    </a:cubicBezTo>
                    <a:cubicBezTo>
                      <a:pt x="1533325" y="634755"/>
                      <a:pt x="1471910" y="600635"/>
                      <a:pt x="1401396" y="559692"/>
                    </a:cubicBezTo>
                    <a:cubicBezTo>
                      <a:pt x="1330883" y="518749"/>
                      <a:pt x="1264918" y="480080"/>
                      <a:pt x="1183032" y="436862"/>
                    </a:cubicBezTo>
                    <a:cubicBezTo>
                      <a:pt x="1101146" y="393644"/>
                      <a:pt x="978316" y="343603"/>
                      <a:pt x="910077" y="300385"/>
                    </a:cubicBezTo>
                    <a:cubicBezTo>
                      <a:pt x="841838" y="257167"/>
                      <a:pt x="853211" y="220773"/>
                      <a:pt x="773599" y="177555"/>
                    </a:cubicBezTo>
                    <a:cubicBezTo>
                      <a:pt x="693987" y="134337"/>
                      <a:pt x="523390" y="70647"/>
                      <a:pt x="432405" y="41077"/>
                    </a:cubicBezTo>
                    <a:cubicBezTo>
                      <a:pt x="341420" y="11507"/>
                      <a:pt x="273181" y="2409"/>
                      <a:pt x="227689" y="134"/>
                    </a:cubicBezTo>
                    <a:cubicBezTo>
                      <a:pt x="182197" y="-2141"/>
                      <a:pt x="193569" y="25154"/>
                      <a:pt x="159450" y="27429"/>
                    </a:cubicBezTo>
                    <a:cubicBezTo>
                      <a:pt x="125331" y="29704"/>
                      <a:pt x="-40717" y="-4415"/>
                      <a:pt x="9325" y="5472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48" name="Rectangle 147"/>
            <p:cNvSpPr/>
            <p:nvPr/>
          </p:nvSpPr>
          <p:spPr>
            <a:xfrm>
              <a:off x="1330178" y="1722795"/>
              <a:ext cx="79121" cy="2958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9" name="Right Triangle 148"/>
            <p:cNvSpPr/>
            <p:nvPr/>
          </p:nvSpPr>
          <p:spPr>
            <a:xfrm rot="5400000">
              <a:off x="1346483" y="2047169"/>
              <a:ext cx="54669" cy="54669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0" name="Freeform 149"/>
            <p:cNvSpPr/>
            <p:nvPr/>
          </p:nvSpPr>
          <p:spPr>
            <a:xfrm>
              <a:off x="2745468" y="1769795"/>
              <a:ext cx="363791" cy="2892479"/>
            </a:xfrm>
            <a:custGeom>
              <a:avLst/>
              <a:gdLst>
                <a:gd name="connsiteX0" fmla="*/ 0 w 736600"/>
                <a:gd name="connsiteY0" fmla="*/ 4495800 h 4495800"/>
                <a:gd name="connsiteX1" fmla="*/ 0 w 736600"/>
                <a:gd name="connsiteY1" fmla="*/ 0 h 4495800"/>
                <a:gd name="connsiteX2" fmla="*/ 558800 w 736600"/>
                <a:gd name="connsiteY2" fmla="*/ 457200 h 4495800"/>
                <a:gd name="connsiteX3" fmla="*/ 736600 w 736600"/>
                <a:gd name="connsiteY3" fmla="*/ 635000 h 4495800"/>
                <a:gd name="connsiteX4" fmla="*/ 736600 w 736600"/>
                <a:gd name="connsiteY4" fmla="*/ 4457700 h 4495800"/>
                <a:gd name="connsiteX5" fmla="*/ 0 w 736600"/>
                <a:gd name="connsiteY5" fmla="*/ 4457700 h 449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6600" h="4495800">
                  <a:moveTo>
                    <a:pt x="0" y="4495800"/>
                  </a:moveTo>
                  <a:lnTo>
                    <a:pt x="0" y="0"/>
                  </a:lnTo>
                  <a:lnTo>
                    <a:pt x="558800" y="457200"/>
                  </a:lnTo>
                  <a:lnTo>
                    <a:pt x="736600" y="635000"/>
                  </a:lnTo>
                  <a:lnTo>
                    <a:pt x="736600" y="4457700"/>
                  </a:lnTo>
                  <a:lnTo>
                    <a:pt x="0" y="4457700"/>
                  </a:lnTo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1" name="Rectangle 150"/>
            <p:cNvSpPr/>
            <p:nvPr/>
          </p:nvSpPr>
          <p:spPr>
            <a:xfrm rot="18900000">
              <a:off x="2910257" y="1592780"/>
              <a:ext cx="76167" cy="714216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2" name="Rectangle 151"/>
            <p:cNvSpPr/>
            <p:nvPr/>
          </p:nvSpPr>
          <p:spPr>
            <a:xfrm>
              <a:off x="1330178" y="1949888"/>
              <a:ext cx="255747" cy="15195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3" name="Isosceles Triangle 152"/>
            <p:cNvSpPr/>
            <p:nvPr/>
          </p:nvSpPr>
          <p:spPr>
            <a:xfrm flipV="1">
              <a:off x="1315031" y="1197476"/>
              <a:ext cx="109250" cy="1455214"/>
            </a:xfrm>
            <a:prstGeom prst="triangl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4" name="Isosceles Triangle 153"/>
            <p:cNvSpPr/>
            <p:nvPr/>
          </p:nvSpPr>
          <p:spPr>
            <a:xfrm>
              <a:off x="1315031" y="2717910"/>
              <a:ext cx="109250" cy="1925216"/>
            </a:xfrm>
            <a:prstGeom prst="triangl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403818" y="4303566"/>
              <a:ext cx="3578934" cy="81525"/>
            </a:xfrm>
            <a:prstGeom prst="rect">
              <a:avLst/>
            </a:prstGeom>
            <a:pattFill prst="wdUpDiag">
              <a:fgClr>
                <a:schemeClr val="bg1">
                  <a:lumMod val="50000"/>
                </a:schemeClr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6" name="Rectangle 155"/>
            <p:cNvSpPr/>
            <p:nvPr/>
          </p:nvSpPr>
          <p:spPr>
            <a:xfrm>
              <a:off x="1315031" y="1040004"/>
              <a:ext cx="109250" cy="157472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7" name="Rectangle 156"/>
            <p:cNvSpPr/>
            <p:nvPr/>
          </p:nvSpPr>
          <p:spPr>
            <a:xfrm>
              <a:off x="3982752" y="1417593"/>
              <a:ext cx="81525" cy="2967498"/>
            </a:xfrm>
            <a:prstGeom prst="rect">
              <a:avLst/>
            </a:prstGeom>
            <a:pattFill prst="wdUpDiag">
              <a:fgClr>
                <a:schemeClr val="bg1">
                  <a:lumMod val="50000"/>
                </a:schemeClr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58" name="Straight Arrow Connector 157"/>
            <p:cNvCxnSpPr/>
            <p:nvPr/>
          </p:nvCxnSpPr>
          <p:spPr>
            <a:xfrm>
              <a:off x="1366550" y="4556292"/>
              <a:ext cx="0" cy="236422"/>
            </a:xfrm>
            <a:prstGeom prst="straightConnector1">
              <a:avLst/>
            </a:prstGeom>
            <a:ln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9" name="TextBox 3"/>
            <p:cNvSpPr txBox="1"/>
            <p:nvPr/>
          </p:nvSpPr>
          <p:spPr>
            <a:xfrm>
              <a:off x="712489" y="4748471"/>
              <a:ext cx="1317451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b="1" dirty="0" smtClean="0"/>
                <a:t>Probe CTS Spectrum</a:t>
              </a:r>
            </a:p>
          </p:txBody>
        </p:sp>
        <p:cxnSp>
          <p:nvCxnSpPr>
            <p:cNvPr id="160" name="Straight Arrow Connector 159"/>
            <p:cNvCxnSpPr/>
            <p:nvPr/>
          </p:nvCxnSpPr>
          <p:spPr>
            <a:xfrm>
              <a:off x="1194607" y="4556292"/>
              <a:ext cx="0" cy="236422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1" name="TextBox 58"/>
            <p:cNvSpPr txBox="1"/>
            <p:nvPr/>
          </p:nvSpPr>
          <p:spPr>
            <a:xfrm>
              <a:off x="2247225" y="4662274"/>
              <a:ext cx="1412917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b="1" dirty="0" smtClean="0">
                  <a:solidFill>
                    <a:srgbClr val="FF0000"/>
                  </a:solidFill>
                </a:rPr>
                <a:t>CO</a:t>
              </a:r>
              <a:r>
                <a:rPr lang="en-US" sz="2400" b="1" baseline="-25000" dirty="0" smtClean="0">
                  <a:solidFill>
                    <a:srgbClr val="FF0000"/>
                  </a:solidFill>
                </a:rPr>
                <a:t>2</a:t>
              </a:r>
              <a:r>
                <a:rPr lang="en-US" sz="2400" b="1" dirty="0" smtClean="0">
                  <a:solidFill>
                    <a:srgbClr val="FF0000"/>
                  </a:solidFill>
                </a:rPr>
                <a:t> pulse</a:t>
              </a:r>
            </a:p>
            <a:p>
              <a:r>
                <a:rPr lang="en-US" sz="2400" b="1" dirty="0" smtClean="0">
                  <a:solidFill>
                    <a:srgbClr val="FF0000"/>
                  </a:solidFill>
                </a:rPr>
                <a:t>2TW, 2ps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62" name="TextBox 79"/>
            <p:cNvSpPr txBox="1"/>
            <p:nvPr/>
          </p:nvSpPr>
          <p:spPr>
            <a:xfrm>
              <a:off x="680784" y="427347"/>
              <a:ext cx="1364864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 smtClean="0">
                  <a:solidFill>
                    <a:srgbClr val="00B050"/>
                  </a:solidFill>
                </a:rPr>
                <a:t>532nm, </a:t>
              </a:r>
            </a:p>
            <a:p>
              <a:pPr algn="ctr"/>
              <a:r>
                <a:rPr lang="en-US" dirty="0" smtClean="0">
                  <a:solidFill>
                    <a:srgbClr val="00B050"/>
                  </a:solidFill>
                </a:rPr>
                <a:t>2-4 ps probe</a:t>
              </a:r>
              <a:endParaRPr lang="en-US" dirty="0">
                <a:solidFill>
                  <a:srgbClr val="00B050"/>
                </a:solidFill>
              </a:endParaRPr>
            </a:p>
          </p:txBody>
        </p:sp>
        <p:sp>
          <p:nvSpPr>
            <p:cNvPr id="163" name="Rectangle 162"/>
            <p:cNvSpPr/>
            <p:nvPr/>
          </p:nvSpPr>
          <p:spPr>
            <a:xfrm>
              <a:off x="403818" y="1417593"/>
              <a:ext cx="3578934" cy="81525"/>
            </a:xfrm>
            <a:prstGeom prst="rect">
              <a:avLst/>
            </a:prstGeom>
            <a:pattFill prst="wdUpDiag">
              <a:fgClr>
                <a:schemeClr val="bg1">
                  <a:lumMod val="50000"/>
                </a:schemeClr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64" name="Oval 163"/>
            <p:cNvSpPr/>
            <p:nvPr/>
          </p:nvSpPr>
          <p:spPr>
            <a:xfrm>
              <a:off x="1163480" y="1189324"/>
              <a:ext cx="406141" cy="7337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65" name="Rectangle 164"/>
            <p:cNvSpPr/>
            <p:nvPr/>
          </p:nvSpPr>
          <p:spPr>
            <a:xfrm>
              <a:off x="322293" y="1417593"/>
              <a:ext cx="81525" cy="2967498"/>
            </a:xfrm>
            <a:prstGeom prst="rect">
              <a:avLst/>
            </a:prstGeom>
            <a:pattFill prst="wdUpDiag">
              <a:fgClr>
                <a:schemeClr val="bg1">
                  <a:lumMod val="50000"/>
                </a:schemeClr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66" name="Straight Arrow Connector 165"/>
            <p:cNvCxnSpPr/>
            <p:nvPr/>
          </p:nvCxnSpPr>
          <p:spPr>
            <a:xfrm flipV="1">
              <a:off x="2927363" y="3893583"/>
              <a:ext cx="0" cy="358708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7" name="TextBox 77"/>
            <p:cNvSpPr txBox="1"/>
            <p:nvPr/>
          </p:nvSpPr>
          <p:spPr>
            <a:xfrm>
              <a:off x="516957" y="2111882"/>
              <a:ext cx="45266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b="1" dirty="0" smtClean="0"/>
                <a:t>H</a:t>
              </a:r>
              <a:r>
                <a:rPr lang="en-US" b="1" baseline="-25000" dirty="0" smtClean="0"/>
                <a:t>2</a:t>
              </a:r>
            </a:p>
            <a:p>
              <a:pPr algn="ctr"/>
              <a:r>
                <a:rPr lang="en-US" b="1" dirty="0" smtClean="0"/>
                <a:t>jet</a:t>
              </a:r>
              <a:endParaRPr lang="en-US" b="1" dirty="0"/>
            </a:p>
          </p:txBody>
        </p:sp>
        <p:cxnSp>
          <p:nvCxnSpPr>
            <p:cNvPr id="168" name="Straight Arrow Connector 167"/>
            <p:cNvCxnSpPr>
              <a:stCxn id="167" idx="3"/>
              <a:endCxn id="183" idx="1"/>
            </p:cNvCxnSpPr>
            <p:nvPr/>
          </p:nvCxnSpPr>
          <p:spPr>
            <a:xfrm>
              <a:off x="969625" y="2435048"/>
              <a:ext cx="288114" cy="17909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9" name="Rectangle 168"/>
            <p:cNvSpPr/>
            <p:nvPr/>
          </p:nvSpPr>
          <p:spPr>
            <a:xfrm>
              <a:off x="1031558" y="3109834"/>
              <a:ext cx="655175" cy="348942"/>
            </a:xfrm>
            <a:prstGeom prst="rect">
              <a:avLst/>
            </a:prstGeom>
            <a:solidFill>
              <a:srgbClr val="BFBFBF">
                <a:alpha val="41961"/>
              </a:srgb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70" name="Arc 169"/>
            <p:cNvSpPr/>
            <p:nvPr/>
          </p:nvSpPr>
          <p:spPr>
            <a:xfrm rot="4954449">
              <a:off x="759189" y="2863763"/>
              <a:ext cx="678808" cy="573590"/>
            </a:xfrm>
            <a:prstGeom prst="arc">
              <a:avLst>
                <a:gd name="adj1" fmla="val 16200000"/>
                <a:gd name="adj2" fmla="val 20598401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171" name="Straight Connector 170"/>
            <p:cNvCxnSpPr>
              <a:stCxn id="154" idx="0"/>
              <a:endCxn id="170" idx="0"/>
            </p:cNvCxnSpPr>
            <p:nvPr/>
          </p:nvCxnSpPr>
          <p:spPr>
            <a:xfrm>
              <a:off x="1369656" y="2717910"/>
              <a:ext cx="13327" cy="39558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Arrow Connector 171"/>
            <p:cNvCxnSpPr/>
            <p:nvPr/>
          </p:nvCxnSpPr>
          <p:spPr>
            <a:xfrm flipH="1">
              <a:off x="857044" y="3458776"/>
              <a:ext cx="382704" cy="22174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3" name="Arc 172"/>
            <p:cNvSpPr/>
            <p:nvPr/>
          </p:nvSpPr>
          <p:spPr>
            <a:xfrm rot="5400000">
              <a:off x="725379" y="2826697"/>
              <a:ext cx="678808" cy="573590"/>
            </a:xfrm>
            <a:prstGeom prst="arc">
              <a:avLst>
                <a:gd name="adj1" fmla="val 16200000"/>
                <a:gd name="adj2" fmla="val 21301538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174" name="Straight Connector 173"/>
            <p:cNvCxnSpPr>
              <a:stCxn id="154" idx="0"/>
              <a:endCxn id="173" idx="0"/>
            </p:cNvCxnSpPr>
            <p:nvPr/>
          </p:nvCxnSpPr>
          <p:spPr>
            <a:xfrm flipH="1">
              <a:off x="1351578" y="2717910"/>
              <a:ext cx="18078" cy="39558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Arrow Connector 174"/>
            <p:cNvCxnSpPr/>
            <p:nvPr/>
          </p:nvCxnSpPr>
          <p:spPr>
            <a:xfrm flipH="1">
              <a:off x="857044" y="3448523"/>
              <a:ext cx="238403" cy="7565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6" name="Freeform 175"/>
            <p:cNvSpPr/>
            <p:nvPr/>
          </p:nvSpPr>
          <p:spPr>
            <a:xfrm>
              <a:off x="680581" y="3483115"/>
              <a:ext cx="181810" cy="208547"/>
            </a:xfrm>
            <a:custGeom>
              <a:avLst/>
              <a:gdLst>
                <a:gd name="connsiteX0" fmla="*/ 176463 w 181810"/>
                <a:gd name="connsiteY0" fmla="*/ 37431 h 208547"/>
                <a:gd name="connsiteX1" fmla="*/ 0 w 181810"/>
                <a:gd name="connsiteY1" fmla="*/ 0 h 208547"/>
                <a:gd name="connsiteX2" fmla="*/ 0 w 181810"/>
                <a:gd name="connsiteY2" fmla="*/ 208547 h 208547"/>
                <a:gd name="connsiteX3" fmla="*/ 181810 w 181810"/>
                <a:gd name="connsiteY3" fmla="*/ 176463 h 208547"/>
                <a:gd name="connsiteX4" fmla="*/ 176463 w 181810"/>
                <a:gd name="connsiteY4" fmla="*/ 37431 h 208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1810" h="208547">
                  <a:moveTo>
                    <a:pt x="176463" y="37431"/>
                  </a:moveTo>
                  <a:lnTo>
                    <a:pt x="0" y="0"/>
                  </a:lnTo>
                  <a:lnTo>
                    <a:pt x="0" y="208547"/>
                  </a:lnTo>
                  <a:lnTo>
                    <a:pt x="181810" y="176463"/>
                  </a:lnTo>
                  <a:lnTo>
                    <a:pt x="176463" y="37431"/>
                  </a:lnTo>
                  <a:close/>
                </a:path>
              </a:pathLst>
            </a:custGeom>
            <a:solidFill>
              <a:srgbClr val="66F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77" name="Oval 176"/>
            <p:cNvSpPr/>
            <p:nvPr/>
          </p:nvSpPr>
          <p:spPr>
            <a:xfrm rot="16200000">
              <a:off x="476042" y="3548162"/>
              <a:ext cx="406141" cy="7337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8" name="TextBox 120"/>
            <p:cNvSpPr txBox="1"/>
            <p:nvPr/>
          </p:nvSpPr>
          <p:spPr>
            <a:xfrm>
              <a:off x="493510" y="3788720"/>
              <a:ext cx="7360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 err="1" smtClean="0">
                  <a:solidFill>
                    <a:srgbClr val="00B0F0"/>
                  </a:solidFill>
                </a:rPr>
                <a:t>Lanex</a:t>
              </a:r>
              <a:endParaRPr lang="en-US" dirty="0">
                <a:solidFill>
                  <a:srgbClr val="00B0F0"/>
                </a:solidFill>
              </a:endParaRPr>
            </a:p>
          </p:txBody>
        </p:sp>
        <p:sp>
          <p:nvSpPr>
            <p:cNvPr id="179" name="TextBox 139"/>
            <p:cNvSpPr txBox="1"/>
            <p:nvPr/>
          </p:nvSpPr>
          <p:spPr>
            <a:xfrm>
              <a:off x="430729" y="2782501"/>
              <a:ext cx="82206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dirty="0" smtClean="0"/>
                <a:t>magnet</a:t>
              </a:r>
              <a:endParaRPr lang="en-US" sz="1600" dirty="0"/>
            </a:p>
          </p:txBody>
        </p:sp>
        <p:cxnSp>
          <p:nvCxnSpPr>
            <p:cNvPr id="180" name="Straight Connector 179"/>
            <p:cNvCxnSpPr/>
            <p:nvPr/>
          </p:nvCxnSpPr>
          <p:spPr>
            <a:xfrm>
              <a:off x="857044" y="3399959"/>
              <a:ext cx="0" cy="371918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6" name="Rectangle 185"/>
          <p:cNvSpPr/>
          <p:nvPr/>
        </p:nvSpPr>
        <p:spPr>
          <a:xfrm>
            <a:off x="5556107" y="5436961"/>
            <a:ext cx="17911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i="1" dirty="0" smtClean="0"/>
              <a:t>n</a:t>
            </a:r>
            <a:r>
              <a:rPr lang="en-US" baseline="-25000" dirty="0" smtClean="0"/>
              <a:t>e</a:t>
            </a:r>
            <a:r>
              <a:rPr lang="en-US" dirty="0" smtClean="0"/>
              <a:t>=1.4 </a:t>
            </a:r>
            <a:r>
              <a:rPr lang="en-US" dirty="0"/>
              <a:t>x 10</a:t>
            </a:r>
            <a:r>
              <a:rPr lang="en-US" baseline="30000" dirty="0"/>
              <a:t>17</a:t>
            </a:r>
            <a:r>
              <a:rPr lang="en-US" dirty="0"/>
              <a:t>cm</a:t>
            </a:r>
            <a:r>
              <a:rPr lang="en-US" baseline="30000" dirty="0"/>
              <a:t>-3</a:t>
            </a:r>
          </a:p>
        </p:txBody>
      </p:sp>
      <p:pic>
        <p:nvPicPr>
          <p:cNvPr id="187" name="Picture 8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10" t="2" r="31507" b="35984"/>
          <a:stretch/>
        </p:blipFill>
        <p:spPr bwMode="auto">
          <a:xfrm rot="5400000">
            <a:off x="5421245" y="3614749"/>
            <a:ext cx="2176272" cy="813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8" name="TextBox 187"/>
          <p:cNvSpPr txBox="1"/>
          <p:nvPr/>
        </p:nvSpPr>
        <p:spPr>
          <a:xfrm>
            <a:off x="5715462" y="4118998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9" name="TextBox 188"/>
          <p:cNvSpPr txBox="1"/>
          <p:nvPr/>
        </p:nvSpPr>
        <p:spPr>
          <a:xfrm>
            <a:off x="5664533" y="4883827"/>
            <a:ext cx="381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0000"/>
                </a:solidFill>
              </a:rPr>
              <a:t>∞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90" name="TextBox 189"/>
          <p:cNvSpPr txBox="1"/>
          <p:nvPr/>
        </p:nvSpPr>
        <p:spPr>
          <a:xfrm>
            <a:off x="5608380" y="4487015"/>
            <a:ext cx="418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16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91" name="TextBox 190"/>
          <p:cNvSpPr txBox="1"/>
          <p:nvPr/>
        </p:nvSpPr>
        <p:spPr>
          <a:xfrm>
            <a:off x="5715462" y="3692633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92" name="TextBox 191"/>
          <p:cNvSpPr txBox="1"/>
          <p:nvPr/>
        </p:nvSpPr>
        <p:spPr>
          <a:xfrm>
            <a:off x="5634738" y="3302239"/>
            <a:ext cx="476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0.7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93" name="Straight Connector 192"/>
          <p:cNvCxnSpPr/>
          <p:nvPr/>
        </p:nvCxnSpPr>
        <p:spPr>
          <a:xfrm rot="10800000">
            <a:off x="6037416" y="3515576"/>
            <a:ext cx="15167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/>
          <p:cNvCxnSpPr/>
          <p:nvPr/>
        </p:nvCxnSpPr>
        <p:spPr>
          <a:xfrm rot="10800000">
            <a:off x="6036377" y="3926336"/>
            <a:ext cx="15167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Connector 194"/>
          <p:cNvCxnSpPr/>
          <p:nvPr/>
        </p:nvCxnSpPr>
        <p:spPr>
          <a:xfrm rot="10800000">
            <a:off x="6036377" y="4334361"/>
            <a:ext cx="15167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/>
          <p:cNvCxnSpPr/>
          <p:nvPr/>
        </p:nvCxnSpPr>
        <p:spPr>
          <a:xfrm rot="10800000">
            <a:off x="6036377" y="4702661"/>
            <a:ext cx="15167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Connector 196"/>
          <p:cNvCxnSpPr/>
          <p:nvPr/>
        </p:nvCxnSpPr>
        <p:spPr>
          <a:xfrm rot="10800000">
            <a:off x="6036377" y="5093019"/>
            <a:ext cx="15167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Connector 197"/>
          <p:cNvCxnSpPr/>
          <p:nvPr/>
        </p:nvCxnSpPr>
        <p:spPr>
          <a:xfrm flipH="1">
            <a:off x="6833950" y="4334361"/>
            <a:ext cx="617980" cy="775432"/>
          </a:xfrm>
          <a:prstGeom prst="line">
            <a:avLst/>
          </a:prstGeom>
          <a:ln w="9525" cmpd="sng">
            <a:solidFill>
              <a:srgbClr val="008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Connector 198"/>
          <p:cNvCxnSpPr/>
          <p:nvPr/>
        </p:nvCxnSpPr>
        <p:spPr>
          <a:xfrm flipH="1" flipV="1">
            <a:off x="6827600" y="2939871"/>
            <a:ext cx="641326" cy="1152693"/>
          </a:xfrm>
          <a:prstGeom prst="line">
            <a:avLst/>
          </a:prstGeom>
          <a:ln w="9525" cmpd="sng">
            <a:solidFill>
              <a:srgbClr val="008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0" name="TextBox 199"/>
          <p:cNvSpPr txBox="1"/>
          <p:nvPr/>
        </p:nvSpPr>
        <p:spPr>
          <a:xfrm rot="5400000">
            <a:off x="4442353" y="3908353"/>
            <a:ext cx="22907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/>
              <a:t>Electron energy</a:t>
            </a:r>
            <a:r>
              <a:rPr lang="en-US"/>
              <a:t> (MeV)</a:t>
            </a:r>
          </a:p>
        </p:txBody>
      </p:sp>
      <p:grpSp>
        <p:nvGrpSpPr>
          <p:cNvPr id="201" name="Group 200"/>
          <p:cNvGrpSpPr/>
          <p:nvPr/>
        </p:nvGrpSpPr>
        <p:grpSpPr>
          <a:xfrm>
            <a:off x="3099115" y="2625679"/>
            <a:ext cx="2288835" cy="2659142"/>
            <a:chOff x="151365" y="3216809"/>
            <a:chExt cx="2288835" cy="2659142"/>
          </a:xfrm>
        </p:grpSpPr>
        <p:grpSp>
          <p:nvGrpSpPr>
            <p:cNvPr id="202" name="Group 201"/>
            <p:cNvGrpSpPr/>
            <p:nvPr/>
          </p:nvGrpSpPr>
          <p:grpSpPr>
            <a:xfrm>
              <a:off x="151365" y="3216809"/>
              <a:ext cx="2084724" cy="2659142"/>
              <a:chOff x="341865" y="2899309"/>
              <a:chExt cx="2084724" cy="2659142"/>
            </a:xfrm>
          </p:grpSpPr>
          <p:pic>
            <p:nvPicPr>
              <p:cNvPr id="207" name="Picture 13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839" t="-156" r="35214" b="12767"/>
              <a:stretch/>
            </p:blipFill>
            <p:spPr bwMode="auto">
              <a:xfrm rot="5400000">
                <a:off x="669103" y="3704911"/>
                <a:ext cx="1682496" cy="12893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08" name="TextBox 207"/>
              <p:cNvSpPr txBox="1"/>
              <p:nvPr/>
            </p:nvSpPr>
            <p:spPr>
              <a:xfrm>
                <a:off x="677341" y="3316722"/>
                <a:ext cx="3016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/>
                  <a:t>5</a:t>
                </a:r>
              </a:p>
            </p:txBody>
          </p:sp>
          <p:sp>
            <p:nvSpPr>
              <p:cNvPr id="209" name="TextBox 208"/>
              <p:cNvSpPr txBox="1"/>
              <p:nvPr/>
            </p:nvSpPr>
            <p:spPr>
              <a:xfrm>
                <a:off x="567264" y="4146482"/>
                <a:ext cx="4186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/>
                  <a:t>10</a:t>
                </a:r>
              </a:p>
            </p:txBody>
          </p:sp>
          <p:sp>
            <p:nvSpPr>
              <p:cNvPr id="210" name="TextBox 209"/>
              <p:cNvSpPr txBox="1"/>
              <p:nvPr/>
            </p:nvSpPr>
            <p:spPr>
              <a:xfrm>
                <a:off x="567258" y="4976242"/>
                <a:ext cx="4186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/>
                  <a:t>15</a:t>
                </a:r>
              </a:p>
            </p:txBody>
          </p:sp>
          <p:sp>
            <p:nvSpPr>
              <p:cNvPr id="211" name="TextBox 210"/>
              <p:cNvSpPr txBox="1"/>
              <p:nvPr/>
            </p:nvSpPr>
            <p:spPr>
              <a:xfrm rot="5400000">
                <a:off x="-618856" y="4228398"/>
                <a:ext cx="22907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/>
                  <a:t>Electron energy</a:t>
                </a:r>
                <a:r>
                  <a:rPr lang="en-US"/>
                  <a:t> (MeV)</a:t>
                </a:r>
              </a:p>
            </p:txBody>
          </p:sp>
          <p:cxnSp>
            <p:nvCxnSpPr>
              <p:cNvPr id="212" name="Straight Connector 211"/>
              <p:cNvCxnSpPr/>
              <p:nvPr/>
            </p:nvCxnSpPr>
            <p:spPr>
              <a:xfrm flipH="1">
                <a:off x="903368" y="4350198"/>
                <a:ext cx="106282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/>
              <p:cNvCxnSpPr/>
              <p:nvPr/>
            </p:nvCxnSpPr>
            <p:spPr>
              <a:xfrm rot="5400000" flipH="1">
                <a:off x="1762732" y="3568393"/>
                <a:ext cx="106282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Connector 213"/>
              <p:cNvCxnSpPr/>
              <p:nvPr/>
            </p:nvCxnSpPr>
            <p:spPr>
              <a:xfrm rot="5400000" flipH="1">
                <a:off x="1301299" y="3568393"/>
                <a:ext cx="106282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5" name="Rectangle 214"/>
              <p:cNvSpPr/>
              <p:nvPr/>
            </p:nvSpPr>
            <p:spPr>
              <a:xfrm>
                <a:off x="903368" y="3508315"/>
                <a:ext cx="1128632" cy="168402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16" name="TextBox 215"/>
              <p:cNvSpPr txBox="1"/>
              <p:nvPr/>
            </p:nvSpPr>
            <p:spPr>
              <a:xfrm>
                <a:off x="1151463" y="3187787"/>
                <a:ext cx="4186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/>
                  <a:t>30</a:t>
                </a:r>
              </a:p>
            </p:txBody>
          </p:sp>
          <p:sp>
            <p:nvSpPr>
              <p:cNvPr id="217" name="TextBox 216"/>
              <p:cNvSpPr txBox="1"/>
              <p:nvPr/>
            </p:nvSpPr>
            <p:spPr>
              <a:xfrm>
                <a:off x="1615013" y="3187787"/>
                <a:ext cx="4186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/>
                  <a:t>60</a:t>
                </a:r>
              </a:p>
            </p:txBody>
          </p:sp>
          <p:sp>
            <p:nvSpPr>
              <p:cNvPr id="218" name="TextBox 217"/>
              <p:cNvSpPr txBox="1"/>
              <p:nvPr/>
            </p:nvSpPr>
            <p:spPr>
              <a:xfrm>
                <a:off x="660400" y="2899309"/>
                <a:ext cx="176618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Charge (</a:t>
                </a:r>
                <a:r>
                  <a:rPr lang="en-US" sz="2000" dirty="0" err="1"/>
                  <a:t>pC</a:t>
                </a:r>
                <a:r>
                  <a:rPr lang="en-US" sz="2000" dirty="0"/>
                  <a:t>/eV)</a:t>
                </a:r>
              </a:p>
            </p:txBody>
          </p:sp>
        </p:grpSp>
        <p:cxnSp>
          <p:nvCxnSpPr>
            <p:cNvPr id="203" name="Straight Connector 202"/>
            <p:cNvCxnSpPr/>
            <p:nvPr/>
          </p:nvCxnSpPr>
          <p:spPr>
            <a:xfrm rot="10800000">
              <a:off x="2284294" y="4950891"/>
              <a:ext cx="151673" cy="0"/>
            </a:xfrm>
            <a:prstGeom prst="line">
              <a:avLst/>
            </a:prstGeom>
            <a:ln w="9525" cmpd="sng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/>
            <p:cNvCxnSpPr/>
            <p:nvPr/>
          </p:nvCxnSpPr>
          <p:spPr>
            <a:xfrm rot="10800000">
              <a:off x="2288527" y="5268391"/>
              <a:ext cx="151673" cy="0"/>
            </a:xfrm>
            <a:prstGeom prst="line">
              <a:avLst/>
            </a:prstGeom>
            <a:ln w="9525" cmpd="sng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/>
            <p:cNvCxnSpPr/>
            <p:nvPr/>
          </p:nvCxnSpPr>
          <p:spPr>
            <a:xfrm flipH="1" flipV="1">
              <a:off x="1841501" y="3832753"/>
              <a:ext cx="447025" cy="1118138"/>
            </a:xfrm>
            <a:prstGeom prst="line">
              <a:avLst/>
            </a:prstGeom>
            <a:ln w="9525" cmpd="sng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/>
            <p:cNvCxnSpPr/>
            <p:nvPr/>
          </p:nvCxnSpPr>
          <p:spPr>
            <a:xfrm flipH="1">
              <a:off x="1841500" y="5268378"/>
              <a:ext cx="451272" cy="239933"/>
            </a:xfrm>
            <a:prstGeom prst="line">
              <a:avLst/>
            </a:prstGeom>
            <a:ln w="9525" cmpd="sng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9" name="TextBox 218"/>
          <p:cNvSpPr txBox="1"/>
          <p:nvPr/>
        </p:nvSpPr>
        <p:spPr>
          <a:xfrm>
            <a:off x="3468447" y="2241869"/>
            <a:ext cx="1317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SIMULATED</a:t>
            </a:r>
          </a:p>
        </p:txBody>
      </p:sp>
      <p:sp>
        <p:nvSpPr>
          <p:cNvPr id="220" name="TextBox 219"/>
          <p:cNvSpPr txBox="1"/>
          <p:nvPr/>
        </p:nvSpPr>
        <p:spPr>
          <a:xfrm>
            <a:off x="5806272" y="2274186"/>
            <a:ext cx="1286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MEASURED</a:t>
            </a:r>
          </a:p>
        </p:txBody>
      </p:sp>
      <p:sp>
        <p:nvSpPr>
          <p:cNvPr id="221" name="TextBox 220"/>
          <p:cNvSpPr txBox="1"/>
          <p:nvPr/>
        </p:nvSpPr>
        <p:spPr>
          <a:xfrm>
            <a:off x="3335090" y="5386162"/>
            <a:ext cx="17317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i="1"/>
              <a:t>courtesy Prabhat Kumar</a:t>
            </a:r>
          </a:p>
          <a:p>
            <a:pPr algn="ctr"/>
            <a:r>
              <a:rPr lang="en-US" sz="1200" i="1"/>
              <a:t>(SUNY-Stonybrook)</a:t>
            </a:r>
          </a:p>
        </p:txBody>
      </p:sp>
      <p:sp>
        <p:nvSpPr>
          <p:cNvPr id="222" name="TextBox 221"/>
          <p:cNvSpPr txBox="1"/>
          <p:nvPr/>
        </p:nvSpPr>
        <p:spPr>
          <a:xfrm>
            <a:off x="3014450" y="1068918"/>
            <a:ext cx="4406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• peaked (non-exponential) energy spectrum</a:t>
            </a:r>
          </a:p>
        </p:txBody>
      </p:sp>
      <p:sp>
        <p:nvSpPr>
          <p:cNvPr id="223" name="TextBox 222"/>
          <p:cNvSpPr txBox="1"/>
          <p:nvPr/>
        </p:nvSpPr>
        <p:spPr>
          <a:xfrm>
            <a:off x="3005603" y="1511812"/>
            <a:ext cx="4856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• self-injection observed down to </a:t>
            </a:r>
            <a:r>
              <a:rPr lang="en-US" sz="1800" i="1" dirty="0"/>
              <a:t>n</a:t>
            </a:r>
            <a:r>
              <a:rPr lang="en-US" sz="1800" baseline="-25000" dirty="0"/>
              <a:t>e</a:t>
            </a:r>
            <a:r>
              <a:rPr lang="en-US" sz="1800" dirty="0"/>
              <a:t> </a:t>
            </a:r>
            <a:r>
              <a:rPr lang="en-US" sz="1800" dirty="0">
                <a:latin typeface="Times New Roman"/>
                <a:cs typeface="Times New Roman"/>
              </a:rPr>
              <a:t>~</a:t>
            </a:r>
            <a:r>
              <a:rPr lang="en-US" sz="1800" dirty="0"/>
              <a:t> 10</a:t>
            </a:r>
            <a:r>
              <a:rPr lang="en-US" sz="1800" baseline="30000" dirty="0"/>
              <a:t>17</a:t>
            </a:r>
            <a:r>
              <a:rPr lang="en-US" sz="1800" dirty="0"/>
              <a:t> cm</a:t>
            </a:r>
            <a:r>
              <a:rPr lang="en-US" sz="1800" baseline="30000" dirty="0"/>
              <a:t>-3</a:t>
            </a:r>
            <a:r>
              <a:rPr lang="en-US" sz="1800" dirty="0"/>
              <a:t> !!</a:t>
            </a:r>
          </a:p>
        </p:txBody>
      </p:sp>
      <p:sp>
        <p:nvSpPr>
          <p:cNvPr id="224" name="TextBox 223"/>
          <p:cNvSpPr txBox="1"/>
          <p:nvPr/>
        </p:nvSpPr>
        <p:spPr>
          <a:xfrm>
            <a:off x="3014450" y="637127"/>
            <a:ext cx="2693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• several tens of </a:t>
            </a:r>
            <a:r>
              <a:rPr lang="en-US" sz="1800" dirty="0" err="1"/>
              <a:t>pC</a:t>
            </a:r>
            <a:r>
              <a:rPr lang="en-US" sz="1800" dirty="0"/>
              <a:t> charge</a:t>
            </a:r>
          </a:p>
        </p:txBody>
      </p:sp>
      <p:sp>
        <p:nvSpPr>
          <p:cNvPr id="226" name="TextBox 225"/>
          <p:cNvSpPr txBox="1"/>
          <p:nvPr/>
        </p:nvSpPr>
        <p:spPr>
          <a:xfrm>
            <a:off x="3532352" y="1817540"/>
            <a:ext cx="35506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(injection threshold confirmed by simulations)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4510" y="743506"/>
            <a:ext cx="22047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100" dirty="0" smtClean="0"/>
              <a:t>Variations in CO</a:t>
            </a:r>
            <a:r>
              <a:rPr lang="en-US" sz="1100" baseline="-25000" dirty="0" smtClean="0"/>
              <a:t>2</a:t>
            </a:r>
            <a:r>
              <a:rPr lang="en-US" sz="1100" dirty="0" smtClean="0"/>
              <a:t> laser profile lead to significant steering within plasma.  As a result, the electron beam pointing also changes.  Different parts of this beam fall on the spectrometer on each shot.</a:t>
            </a:r>
            <a:endParaRPr lang="en-US" sz="11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59" y="1785267"/>
            <a:ext cx="2675565" cy="3564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" name="TextBox 224"/>
          <p:cNvSpPr txBox="1"/>
          <p:nvPr/>
        </p:nvSpPr>
        <p:spPr>
          <a:xfrm>
            <a:off x="224510" y="5478495"/>
            <a:ext cx="2151607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1400" b="1" dirty="0" smtClean="0"/>
              <a:t>Complex e-beam profiles and spectral structures are </a:t>
            </a:r>
            <a:r>
              <a:rPr lang="en-US" sz="1400" b="1" dirty="0" smtClean="0"/>
              <a:t>often observed </a:t>
            </a:r>
            <a:r>
              <a:rPr lang="en-US" sz="1400" b="1" dirty="0" smtClean="0"/>
              <a:t>at high n</a:t>
            </a:r>
            <a:r>
              <a:rPr lang="en-US" sz="1400" b="1" baseline="-25000" dirty="0" smtClean="0"/>
              <a:t>p</a:t>
            </a:r>
            <a:r>
              <a:rPr lang="en-US" sz="1400" b="1" dirty="0" smtClean="0"/>
              <a:t> </a:t>
            </a:r>
            <a:r>
              <a:rPr lang="en-US" sz="1400" b="1" dirty="0" smtClean="0"/>
              <a:t>and/or high </a:t>
            </a:r>
            <a:r>
              <a:rPr lang="en-US" sz="1400" b="1" i="1" dirty="0" smtClean="0"/>
              <a:t>E</a:t>
            </a:r>
            <a:r>
              <a:rPr lang="en-US" sz="1400" b="1" baseline="-25000" dirty="0" smtClean="0"/>
              <a:t>CO2 </a:t>
            </a:r>
            <a:endParaRPr lang="en-US" sz="1400" b="1" baseline="-25000" dirty="0"/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1009934" y="4487015"/>
            <a:ext cx="1366183" cy="9914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5" name="TextBox 184"/>
          <p:cNvSpPr txBox="1"/>
          <p:nvPr/>
        </p:nvSpPr>
        <p:spPr>
          <a:xfrm>
            <a:off x="8014843" y="6493463"/>
            <a:ext cx="3885117" cy="369243"/>
          </a:xfrm>
          <a:prstGeom prst="rect">
            <a:avLst/>
          </a:prstGeom>
          <a:noFill/>
        </p:spPr>
        <p:txBody>
          <a:bodyPr wrap="none" lIns="121832" tIns="60916" rIns="121832" bIns="60916" rtlCol="0">
            <a:spAutoFit/>
          </a:bodyPr>
          <a:lstStyle/>
          <a:p>
            <a:r>
              <a:rPr lang="en-US" sz="16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ATF USERS MEETING,  DEC. 09, 2020</a:t>
            </a:r>
            <a:endParaRPr lang="en-US" sz="16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4230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2157314" y="2943"/>
            <a:ext cx="10021987" cy="484668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E9AF7F"/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32" tIns="60916" rIns="121832" bIns="60916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33894" y="-4832"/>
            <a:ext cx="10645406" cy="430798"/>
          </a:xfrm>
          <a:prstGeom prst="rect">
            <a:avLst/>
          </a:prstGeom>
        </p:spPr>
        <p:txBody>
          <a:bodyPr wrap="square" lIns="121832" tIns="60916" rIns="121832" bIns="60916">
            <a:spAutoFit/>
          </a:bodyPr>
          <a:lstStyle/>
          <a:p>
            <a:pPr algn="ctr"/>
            <a:r>
              <a:rPr lang="en-US" sz="2000" b="1" dirty="0" smtClean="0"/>
              <a:t>Upgrade to </a:t>
            </a:r>
            <a:r>
              <a:rPr lang="en-US" sz="2000" b="1" dirty="0"/>
              <a:t>2 TW, 2 </a:t>
            </a:r>
            <a:r>
              <a:rPr lang="en-US" sz="2000" b="1" dirty="0" err="1"/>
              <a:t>ps</a:t>
            </a:r>
            <a:r>
              <a:rPr lang="en-US" sz="2000" b="1" dirty="0"/>
              <a:t> CO</a:t>
            </a:r>
            <a:r>
              <a:rPr lang="en-US" sz="2000" b="1" baseline="-25000" dirty="0"/>
              <a:t>2</a:t>
            </a:r>
            <a:r>
              <a:rPr lang="en-US" sz="2000" b="1" dirty="0"/>
              <a:t> drive </a:t>
            </a:r>
            <a:r>
              <a:rPr lang="en-US" sz="2000" b="1" dirty="0" smtClean="0"/>
              <a:t>pulses resulted in copious </a:t>
            </a:r>
            <a:r>
              <a:rPr lang="en-US" sz="2000" b="1" dirty="0"/>
              <a:t>few-MeV electrons</a:t>
            </a:r>
          </a:p>
        </p:txBody>
      </p:sp>
      <p:pic>
        <p:nvPicPr>
          <p:cNvPr id="17" name="Picture 16" descr="http://w3.campusexplorer.com/media/376x262/media-2A09DA8D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9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543" b="14681"/>
          <a:stretch/>
        </p:blipFill>
        <p:spPr bwMode="auto">
          <a:xfrm>
            <a:off x="2" y="7648"/>
            <a:ext cx="1479267" cy="750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2157314" y="6466065"/>
            <a:ext cx="10021987" cy="39215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E9AF7F"/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32" tIns="60916" rIns="121832" bIns="60916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4510" y="743506"/>
            <a:ext cx="22047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100" dirty="0" smtClean="0"/>
              <a:t>Variations in CO</a:t>
            </a:r>
            <a:r>
              <a:rPr lang="en-US" sz="1100" baseline="-25000" dirty="0" smtClean="0"/>
              <a:t>2</a:t>
            </a:r>
            <a:r>
              <a:rPr lang="en-US" sz="1100" dirty="0" smtClean="0"/>
              <a:t> laser profile lead to significant steering within plasma.  As a result, the electron beam pointing also changes.  Different parts of this beam fall on the spectrometer on each shot.</a:t>
            </a:r>
            <a:endParaRPr lang="en-US" sz="11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59" y="1785267"/>
            <a:ext cx="2675565" cy="3564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" name="TextBox 224"/>
          <p:cNvSpPr txBox="1"/>
          <p:nvPr/>
        </p:nvSpPr>
        <p:spPr>
          <a:xfrm>
            <a:off x="224510" y="5478495"/>
            <a:ext cx="2151607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1400" b="1" dirty="0" smtClean="0"/>
              <a:t>Complex e-beam profiles and spectral structures are observed at high n</a:t>
            </a:r>
            <a:r>
              <a:rPr lang="en-US" sz="1400" b="1" baseline="-25000" dirty="0" smtClean="0"/>
              <a:t>p</a:t>
            </a:r>
            <a:r>
              <a:rPr lang="en-US" sz="1400" b="1" dirty="0" smtClean="0"/>
              <a:t> and </a:t>
            </a:r>
            <a:r>
              <a:rPr lang="en-US" sz="1400" b="1" i="1" dirty="0" smtClean="0"/>
              <a:t>E</a:t>
            </a:r>
            <a:r>
              <a:rPr lang="en-US" sz="1400" b="1" baseline="-25000" dirty="0" smtClean="0"/>
              <a:t>CO2 </a:t>
            </a:r>
            <a:endParaRPr lang="en-US" sz="1400" b="1" baseline="-25000" dirty="0"/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1009934" y="4487015"/>
            <a:ext cx="1366183" cy="9914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5" name="TextBox 184"/>
          <p:cNvSpPr txBox="1"/>
          <p:nvPr/>
        </p:nvSpPr>
        <p:spPr>
          <a:xfrm>
            <a:off x="8014843" y="6493463"/>
            <a:ext cx="3885117" cy="369243"/>
          </a:xfrm>
          <a:prstGeom prst="rect">
            <a:avLst/>
          </a:prstGeom>
          <a:noFill/>
        </p:spPr>
        <p:txBody>
          <a:bodyPr wrap="none" lIns="121832" tIns="60916" rIns="121832" bIns="60916" rtlCol="0">
            <a:spAutoFit/>
          </a:bodyPr>
          <a:lstStyle/>
          <a:p>
            <a:r>
              <a:rPr lang="en-US" sz="16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ATF USERS MEETING,  DEC. 09, 2020</a:t>
            </a:r>
            <a:endParaRPr lang="en-US" sz="16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63" y="1817764"/>
            <a:ext cx="4174483" cy="2423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2735" y="4018864"/>
            <a:ext cx="3245152" cy="242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7" name="TextBox 256"/>
          <p:cNvSpPr txBox="1"/>
          <p:nvPr/>
        </p:nvSpPr>
        <p:spPr>
          <a:xfrm>
            <a:off x="7451664" y="4653593"/>
            <a:ext cx="1302988" cy="40011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00B0F0"/>
                </a:solidFill>
              </a:rPr>
              <a:t>Total charge above ~1 </a:t>
            </a:r>
            <a:r>
              <a:rPr lang="en-US" sz="1000" dirty="0" smtClean="0">
                <a:solidFill>
                  <a:srgbClr val="00B0F0"/>
                </a:solidFill>
              </a:rPr>
              <a:t>MeV    &gt;1.3 </a:t>
            </a:r>
            <a:r>
              <a:rPr lang="en-US" sz="1000" dirty="0" err="1" smtClean="0">
                <a:solidFill>
                  <a:srgbClr val="00B0F0"/>
                </a:solidFill>
              </a:rPr>
              <a:t>pC</a:t>
            </a:r>
            <a:r>
              <a:rPr lang="en-US" sz="1000" dirty="0" smtClean="0">
                <a:solidFill>
                  <a:srgbClr val="00B0F0"/>
                </a:solidFill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03257" y="1328282"/>
            <a:ext cx="26965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 smtClean="0"/>
              <a:t>Significant pointing variation makes the use of a slit problematic</a:t>
            </a:r>
            <a:endParaRPr lang="en-US" sz="1400" dirty="0"/>
          </a:p>
        </p:txBody>
      </p:sp>
      <p:sp>
        <p:nvSpPr>
          <p:cNvPr id="258" name="TextBox 257"/>
          <p:cNvSpPr txBox="1"/>
          <p:nvPr/>
        </p:nvSpPr>
        <p:spPr>
          <a:xfrm>
            <a:off x="4779479" y="4179238"/>
            <a:ext cx="7250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 smtClean="0"/>
              <a:t>[mm]</a:t>
            </a:r>
            <a:endParaRPr lang="en-US" sz="1400" dirty="0"/>
          </a:p>
        </p:txBody>
      </p:sp>
      <p:sp>
        <p:nvSpPr>
          <p:cNvPr id="259" name="TextBox 258"/>
          <p:cNvSpPr txBox="1"/>
          <p:nvPr/>
        </p:nvSpPr>
        <p:spPr>
          <a:xfrm rot="16200000">
            <a:off x="2764028" y="2714305"/>
            <a:ext cx="758850" cy="338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 smtClean="0"/>
              <a:t>[mm]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8984444" y="3434089"/>
            <a:ext cx="17652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i="1" dirty="0" smtClean="0"/>
              <a:t>E= 4.2 J</a:t>
            </a:r>
          </a:p>
          <a:p>
            <a:pPr algn="ctr"/>
            <a:r>
              <a:rPr lang="en-US" sz="1600" b="1" i="1" dirty="0" smtClean="0"/>
              <a:t>n</a:t>
            </a:r>
            <a:r>
              <a:rPr lang="en-US" sz="1600" b="1" baseline="-25000" dirty="0" smtClean="0"/>
              <a:t>e</a:t>
            </a:r>
            <a:r>
              <a:rPr lang="en-US" sz="1600" b="1" dirty="0" smtClean="0"/>
              <a:t> </a:t>
            </a:r>
            <a:r>
              <a:rPr lang="en-US" sz="1600" b="1" dirty="0"/>
              <a:t>= </a:t>
            </a:r>
            <a:r>
              <a:rPr lang="en-US" sz="1600" b="1" dirty="0" smtClean="0"/>
              <a:t>7.5 </a:t>
            </a:r>
            <a:r>
              <a:rPr lang="en-US" sz="1600" b="1" dirty="0"/>
              <a:t>x 10</a:t>
            </a:r>
            <a:r>
              <a:rPr lang="en-US" sz="1600" b="1" baseline="30000" dirty="0"/>
              <a:t>17</a:t>
            </a:r>
            <a:r>
              <a:rPr lang="en-US" sz="1600" b="1" dirty="0"/>
              <a:t> cm</a:t>
            </a:r>
            <a:r>
              <a:rPr lang="en-US" sz="1600" b="1" baseline="30000" dirty="0"/>
              <a:t>-3</a:t>
            </a:r>
          </a:p>
        </p:txBody>
      </p:sp>
      <p:cxnSp>
        <p:nvCxnSpPr>
          <p:cNvPr id="8" name="Straight Arrow Connector 7"/>
          <p:cNvCxnSpPr>
            <a:stCxn id="260" idx="3"/>
          </p:cNvCxnSpPr>
          <p:nvPr/>
        </p:nvCxnSpPr>
        <p:spPr>
          <a:xfrm flipV="1">
            <a:off x="8599612" y="5386777"/>
            <a:ext cx="643976" cy="28400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0" name="TextBox 259"/>
          <p:cNvSpPr txBox="1"/>
          <p:nvPr/>
        </p:nvSpPr>
        <p:spPr>
          <a:xfrm>
            <a:off x="7737362" y="5316840"/>
            <a:ext cx="862250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FF0000"/>
                </a:solidFill>
              </a:rPr>
              <a:t>2mm slit</a:t>
            </a:r>
          </a:p>
          <a:p>
            <a:r>
              <a:rPr lang="en-US" sz="1000" dirty="0" smtClean="0">
                <a:solidFill>
                  <a:srgbClr val="FF0000"/>
                </a:solidFill>
              </a:rPr>
              <a:t>Magnetic deflection UP</a:t>
            </a:r>
            <a:endParaRPr lang="en-US" sz="1000" dirty="0" smtClean="0">
              <a:solidFill>
                <a:srgbClr val="FF0000"/>
              </a:solidFill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4651" y="982713"/>
            <a:ext cx="3274809" cy="2502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1" name="TextBox 260"/>
          <p:cNvSpPr txBox="1"/>
          <p:nvPr/>
        </p:nvSpPr>
        <p:spPr>
          <a:xfrm>
            <a:off x="8984444" y="449326"/>
            <a:ext cx="17652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i="1" dirty="0" smtClean="0"/>
              <a:t>E= 3.8 J</a:t>
            </a:r>
          </a:p>
          <a:p>
            <a:pPr algn="ctr"/>
            <a:r>
              <a:rPr lang="en-US" sz="1600" b="1" i="1" dirty="0" smtClean="0"/>
              <a:t>n</a:t>
            </a:r>
            <a:r>
              <a:rPr lang="en-US" sz="1600" b="1" baseline="-25000" dirty="0" smtClean="0"/>
              <a:t>e</a:t>
            </a:r>
            <a:r>
              <a:rPr lang="en-US" sz="1600" b="1" dirty="0" smtClean="0"/>
              <a:t> </a:t>
            </a:r>
            <a:r>
              <a:rPr lang="en-US" sz="1600" b="1" dirty="0"/>
              <a:t>= </a:t>
            </a:r>
            <a:r>
              <a:rPr lang="en-US" sz="1600" b="1" dirty="0" smtClean="0"/>
              <a:t>5.7 </a:t>
            </a:r>
            <a:r>
              <a:rPr lang="en-US" sz="1600" b="1" dirty="0"/>
              <a:t>x 10</a:t>
            </a:r>
            <a:r>
              <a:rPr lang="en-US" sz="1600" b="1" baseline="30000" dirty="0"/>
              <a:t>17</a:t>
            </a:r>
            <a:r>
              <a:rPr lang="en-US" sz="1600" b="1" dirty="0"/>
              <a:t> cm</a:t>
            </a:r>
            <a:r>
              <a:rPr lang="en-US" sz="1600" b="1" baseline="30000" dirty="0"/>
              <a:t>-3</a:t>
            </a:r>
          </a:p>
        </p:txBody>
      </p:sp>
      <p:sp>
        <p:nvSpPr>
          <p:cNvPr id="262" name="TextBox 261"/>
          <p:cNvSpPr txBox="1"/>
          <p:nvPr/>
        </p:nvSpPr>
        <p:spPr>
          <a:xfrm>
            <a:off x="7077777" y="1374558"/>
            <a:ext cx="1608133" cy="40011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00B0F0"/>
                </a:solidFill>
              </a:rPr>
              <a:t>Total charge above ~1 MeV</a:t>
            </a:r>
          </a:p>
          <a:p>
            <a:r>
              <a:rPr lang="en-US" sz="1000" dirty="0" smtClean="0">
                <a:solidFill>
                  <a:srgbClr val="00B0F0"/>
                </a:solidFill>
              </a:rPr>
              <a:t>&gt; 0.8 </a:t>
            </a:r>
            <a:r>
              <a:rPr lang="en-US" sz="1000" dirty="0" err="1" smtClean="0">
                <a:solidFill>
                  <a:srgbClr val="00B0F0"/>
                </a:solidFill>
              </a:rPr>
              <a:t>pC</a:t>
            </a:r>
            <a:endParaRPr lang="en-US" sz="1000" dirty="0">
              <a:solidFill>
                <a:srgbClr val="00B0F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352230" y="1589892"/>
            <a:ext cx="724277" cy="845490"/>
          </a:xfrm>
          <a:prstGeom prst="rect">
            <a:avLst/>
          </a:prstGeom>
          <a:noFill/>
          <a:ln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>
            <a:stCxn id="262" idx="3"/>
            <a:endCxn id="11" idx="1"/>
          </p:cNvCxnSpPr>
          <p:nvPr/>
        </p:nvCxnSpPr>
        <p:spPr>
          <a:xfrm>
            <a:off x="8685910" y="1574613"/>
            <a:ext cx="666320" cy="438024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3" name="Straight Arrow Connector 262"/>
          <p:cNvCxnSpPr>
            <a:stCxn id="264" idx="3"/>
          </p:cNvCxnSpPr>
          <p:nvPr/>
        </p:nvCxnSpPr>
        <p:spPr>
          <a:xfrm flipV="1">
            <a:off x="8599612" y="2391356"/>
            <a:ext cx="643976" cy="28400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4" name="TextBox 263"/>
          <p:cNvSpPr txBox="1"/>
          <p:nvPr/>
        </p:nvSpPr>
        <p:spPr>
          <a:xfrm>
            <a:off x="7737362" y="2321419"/>
            <a:ext cx="862250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FF0000"/>
                </a:solidFill>
              </a:rPr>
              <a:t>2mm slit</a:t>
            </a:r>
          </a:p>
          <a:p>
            <a:r>
              <a:rPr lang="en-US" sz="1000" dirty="0" smtClean="0">
                <a:solidFill>
                  <a:srgbClr val="FF0000"/>
                </a:solidFill>
              </a:rPr>
              <a:t>Magnetic deflection UP</a:t>
            </a:r>
            <a:endParaRPr lang="en-US" sz="10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121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2157314" y="2943"/>
            <a:ext cx="10021987" cy="484668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E9AF7F"/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32" tIns="60916" rIns="121832" bIns="60916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33894" y="-4832"/>
            <a:ext cx="10645406" cy="430887"/>
          </a:xfrm>
          <a:prstGeom prst="rect">
            <a:avLst/>
          </a:prstGeom>
        </p:spPr>
        <p:txBody>
          <a:bodyPr wrap="square" lIns="121832" tIns="60916" rIns="121832" bIns="60916">
            <a:spAutoFit/>
          </a:bodyPr>
          <a:lstStyle/>
          <a:p>
            <a:pPr algn="ctr"/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Accelerated electrons display evidence of Direct Laser Acceleration (DLA)</a:t>
            </a:r>
            <a:endParaRPr lang="en-US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 descr="http://w3.campusexplorer.com/media/376x262/media-2A09DA8D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9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543" b="14681"/>
          <a:stretch/>
        </p:blipFill>
        <p:spPr bwMode="auto">
          <a:xfrm>
            <a:off x="2" y="7648"/>
            <a:ext cx="1479267" cy="750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2157314" y="6466065"/>
            <a:ext cx="10021987" cy="39215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E9AF7F"/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32" tIns="60916" rIns="121832" bIns="60916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8851" y="1209317"/>
            <a:ext cx="1880811" cy="1870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008" y="1205667"/>
            <a:ext cx="1884481" cy="1874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4" name="Rectangle 73"/>
          <p:cNvSpPr/>
          <p:nvPr/>
        </p:nvSpPr>
        <p:spPr>
          <a:xfrm>
            <a:off x="3407273" y="903735"/>
            <a:ext cx="5501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/>
              <a:t>1.7J</a:t>
            </a:r>
            <a:endParaRPr lang="en-US" sz="1800" baseline="30000" dirty="0"/>
          </a:p>
        </p:txBody>
      </p:sp>
      <p:pic>
        <p:nvPicPr>
          <p:cNvPr id="77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5358" y="1204817"/>
            <a:ext cx="1885335" cy="1874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8" name="Rectangle 77"/>
          <p:cNvSpPr/>
          <p:nvPr/>
        </p:nvSpPr>
        <p:spPr>
          <a:xfrm>
            <a:off x="5365614" y="902885"/>
            <a:ext cx="5501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/>
              <a:t>2.4J</a:t>
            </a:r>
            <a:endParaRPr lang="en-US" sz="1800" baseline="30000" dirty="0"/>
          </a:p>
        </p:txBody>
      </p:sp>
      <p:pic>
        <p:nvPicPr>
          <p:cNvPr id="79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766" y="1205667"/>
            <a:ext cx="1884481" cy="1874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0" name="Rectangle 79"/>
          <p:cNvSpPr/>
          <p:nvPr/>
        </p:nvSpPr>
        <p:spPr>
          <a:xfrm>
            <a:off x="1338426" y="903735"/>
            <a:ext cx="5501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/>
              <a:t>1.1J</a:t>
            </a:r>
            <a:endParaRPr lang="en-US" sz="1800" baseline="30000" dirty="0"/>
          </a:p>
        </p:txBody>
      </p:sp>
      <p:sp>
        <p:nvSpPr>
          <p:cNvPr id="83" name="Rectangle 82"/>
          <p:cNvSpPr/>
          <p:nvPr/>
        </p:nvSpPr>
        <p:spPr>
          <a:xfrm>
            <a:off x="7264548" y="866403"/>
            <a:ext cx="5501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800" dirty="0" smtClean="0"/>
              <a:t>4.8J</a:t>
            </a:r>
            <a:endParaRPr lang="en-US" sz="1800" baseline="30000" dirty="0">
              <a:solidFill>
                <a:prstClr val="black"/>
              </a:solidFill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256685" y="3295079"/>
            <a:ext cx="1374399" cy="1506759"/>
            <a:chOff x="366890" y="3941236"/>
            <a:chExt cx="1374399" cy="1506759"/>
          </a:xfrm>
        </p:grpSpPr>
        <p:sp>
          <p:nvSpPr>
            <p:cNvPr id="49" name="Right Triangle 48"/>
            <p:cNvSpPr/>
            <p:nvPr/>
          </p:nvSpPr>
          <p:spPr>
            <a:xfrm flipH="1" flipV="1">
              <a:off x="622289" y="4775769"/>
              <a:ext cx="651934" cy="650996"/>
            </a:xfrm>
            <a:prstGeom prst="rtTriangle">
              <a:avLst/>
            </a:prstGeom>
            <a:solidFill>
              <a:srgbClr val="66FF3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533399" y="4375955"/>
              <a:ext cx="745068" cy="399814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1" name="Trapezoid 50"/>
            <p:cNvSpPr/>
            <p:nvPr/>
          </p:nvSpPr>
          <p:spPr>
            <a:xfrm>
              <a:off x="533399" y="3941236"/>
              <a:ext cx="782573" cy="420730"/>
            </a:xfrm>
            <a:prstGeom prst="trapezoid">
              <a:avLst>
                <a:gd name="adj" fmla="val 49013"/>
              </a:avLst>
            </a:prstGeom>
            <a:solidFill>
              <a:srgbClr val="66FF3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2" name="Trapezoid 51"/>
            <p:cNvSpPr/>
            <p:nvPr/>
          </p:nvSpPr>
          <p:spPr>
            <a:xfrm rot="5400000">
              <a:off x="1055121" y="4761826"/>
              <a:ext cx="878820" cy="493517"/>
            </a:xfrm>
            <a:prstGeom prst="trapezoid">
              <a:avLst>
                <a:gd name="adj" fmla="val 0"/>
              </a:avLst>
            </a:prstGeom>
            <a:solidFill>
              <a:srgbClr val="66FF3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366890" y="4334553"/>
              <a:ext cx="1038756" cy="9268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803725" y="1193203"/>
            <a:ext cx="509809" cy="1957940"/>
            <a:chOff x="913930" y="1839360"/>
            <a:chExt cx="509809" cy="1957940"/>
          </a:xfrm>
        </p:grpSpPr>
        <p:sp>
          <p:nvSpPr>
            <p:cNvPr id="55" name="Left Brace 54"/>
            <p:cNvSpPr/>
            <p:nvPr/>
          </p:nvSpPr>
          <p:spPr>
            <a:xfrm>
              <a:off x="1180042" y="1839360"/>
              <a:ext cx="243697" cy="1870365"/>
            </a:xfrm>
            <a:prstGeom prst="leftBrac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 55"/>
            <p:cNvSpPr/>
            <p:nvPr/>
          </p:nvSpPr>
          <p:spPr>
            <a:xfrm>
              <a:off x="913930" y="2773069"/>
              <a:ext cx="260820" cy="1024231"/>
            </a:xfrm>
            <a:custGeom>
              <a:avLst/>
              <a:gdLst>
                <a:gd name="connsiteX0" fmla="*/ 260820 w 260820"/>
                <a:gd name="connsiteY0" fmla="*/ 1881 h 1024231"/>
                <a:gd name="connsiteX1" fmla="*/ 171920 w 260820"/>
                <a:gd name="connsiteY1" fmla="*/ 1881 h 1024231"/>
                <a:gd name="connsiteX2" fmla="*/ 95720 w 260820"/>
                <a:gd name="connsiteY2" fmla="*/ 1881 h 1024231"/>
                <a:gd name="connsiteX3" fmla="*/ 32220 w 260820"/>
                <a:gd name="connsiteY3" fmla="*/ 27281 h 1024231"/>
                <a:gd name="connsiteX4" fmla="*/ 6820 w 260820"/>
                <a:gd name="connsiteY4" fmla="*/ 90781 h 1024231"/>
                <a:gd name="connsiteX5" fmla="*/ 470 w 260820"/>
                <a:gd name="connsiteY5" fmla="*/ 249531 h 1024231"/>
                <a:gd name="connsiteX6" fmla="*/ 470 w 260820"/>
                <a:gd name="connsiteY6" fmla="*/ 471781 h 1024231"/>
                <a:gd name="connsiteX7" fmla="*/ 470 w 260820"/>
                <a:gd name="connsiteY7" fmla="*/ 744831 h 1024231"/>
                <a:gd name="connsiteX8" fmla="*/ 470 w 260820"/>
                <a:gd name="connsiteY8" fmla="*/ 1024231 h 1024231"/>
                <a:gd name="connsiteX9" fmla="*/ 470 w 260820"/>
                <a:gd name="connsiteY9" fmla="*/ 1024231 h 1024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0820" h="1024231">
                  <a:moveTo>
                    <a:pt x="260820" y="1881"/>
                  </a:moveTo>
                  <a:lnTo>
                    <a:pt x="171920" y="1881"/>
                  </a:lnTo>
                  <a:cubicBezTo>
                    <a:pt x="144403" y="1881"/>
                    <a:pt x="119003" y="-2352"/>
                    <a:pt x="95720" y="1881"/>
                  </a:cubicBezTo>
                  <a:cubicBezTo>
                    <a:pt x="72437" y="6114"/>
                    <a:pt x="47037" y="12464"/>
                    <a:pt x="32220" y="27281"/>
                  </a:cubicBezTo>
                  <a:cubicBezTo>
                    <a:pt x="17403" y="42098"/>
                    <a:pt x="12112" y="53739"/>
                    <a:pt x="6820" y="90781"/>
                  </a:cubicBezTo>
                  <a:cubicBezTo>
                    <a:pt x="1528" y="127823"/>
                    <a:pt x="1528" y="186031"/>
                    <a:pt x="470" y="249531"/>
                  </a:cubicBezTo>
                  <a:cubicBezTo>
                    <a:pt x="-588" y="313031"/>
                    <a:pt x="470" y="471781"/>
                    <a:pt x="470" y="471781"/>
                  </a:cubicBezTo>
                  <a:lnTo>
                    <a:pt x="470" y="744831"/>
                  </a:lnTo>
                  <a:lnTo>
                    <a:pt x="470" y="1024231"/>
                  </a:lnTo>
                  <a:lnTo>
                    <a:pt x="470" y="1024231"/>
                  </a:lnTo>
                </a:path>
              </a:pathLst>
            </a:cu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" name="Group 56"/>
          <p:cNvGrpSpPr/>
          <p:nvPr/>
        </p:nvGrpSpPr>
        <p:grpSpPr>
          <a:xfrm rot="10800000">
            <a:off x="4614" y="2917655"/>
            <a:ext cx="6465385" cy="3158561"/>
            <a:chOff x="65228" y="2219319"/>
            <a:chExt cx="8213025" cy="4012342"/>
          </a:xfrm>
        </p:grpSpPr>
        <p:sp>
          <p:nvSpPr>
            <p:cNvPr id="59" name="Isosceles Triangle 58"/>
            <p:cNvSpPr/>
            <p:nvPr/>
          </p:nvSpPr>
          <p:spPr>
            <a:xfrm rot="16200000">
              <a:off x="3625025" y="2522114"/>
              <a:ext cx="1116369" cy="3748486"/>
            </a:xfrm>
            <a:prstGeom prst="triangle">
              <a:avLst/>
            </a:prstGeom>
            <a:gradFill flip="none" rotWithShape="1">
              <a:gsLst>
                <a:gs pos="0">
                  <a:srgbClr val="0070C0">
                    <a:alpha val="40000"/>
                  </a:srgbClr>
                </a:gs>
                <a:gs pos="50000">
                  <a:srgbClr val="0000FF">
                    <a:alpha val="68000"/>
                  </a:srgbClr>
                </a:gs>
                <a:gs pos="100000">
                  <a:srgbClr val="0070C0">
                    <a:alpha val="41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TextBox 59"/>
            <p:cNvSpPr txBox="1"/>
            <p:nvPr/>
          </p:nvSpPr>
          <p:spPr>
            <a:xfrm rot="10800000">
              <a:off x="7550566" y="5762495"/>
              <a:ext cx="727687" cy="4691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CCD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 rot="10800000">
              <a:off x="1136919" y="3264536"/>
              <a:ext cx="3039635" cy="938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 smtClean="0"/>
                <a:t>4mm length</a:t>
              </a:r>
            </a:p>
            <a:p>
              <a:pPr algn="ctr"/>
              <a:r>
                <a:rPr lang="en-US" sz="1400" b="1" i="1" dirty="0" smtClean="0"/>
                <a:t>n</a:t>
              </a:r>
              <a:r>
                <a:rPr lang="en-US" sz="1400" b="1" baseline="-25000" dirty="0" smtClean="0"/>
                <a:t>e</a:t>
              </a:r>
              <a:r>
                <a:rPr lang="en-US" sz="1400" b="1" dirty="0" smtClean="0"/>
                <a:t> = 1.4 x 10</a:t>
              </a:r>
              <a:r>
                <a:rPr lang="en-US" sz="1400" b="1" baseline="30000" dirty="0" smtClean="0"/>
                <a:t>17</a:t>
              </a:r>
              <a:r>
                <a:rPr lang="en-US" sz="1400" b="1" dirty="0" smtClean="0"/>
                <a:t> cm</a:t>
              </a:r>
              <a:r>
                <a:rPr lang="en-US" sz="1400" b="1" baseline="30000" dirty="0" smtClean="0"/>
                <a:t>-3</a:t>
              </a:r>
            </a:p>
            <a:p>
              <a:pPr algn="ctr"/>
              <a:r>
                <a:rPr lang="en-US" sz="1400" b="1" i="1" dirty="0"/>
                <a:t>f</a:t>
              </a:r>
              <a:r>
                <a:rPr lang="en-US" sz="1400" b="1" i="1" dirty="0" smtClean="0"/>
                <a:t>rom CTS probe measurement</a:t>
              </a:r>
              <a:endParaRPr lang="en-US" sz="1400" b="1" i="1" dirty="0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249260" y="2901707"/>
              <a:ext cx="390478" cy="1643346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lumMod val="29000"/>
                    <a:lumOff val="71000"/>
                    <a:alpha val="66000"/>
                  </a:srgbClr>
                </a:gs>
                <a:gs pos="50000">
                  <a:srgbClr val="FF0000">
                    <a:lumMod val="93000"/>
                    <a:lumOff val="7000"/>
                    <a:alpha val="65000"/>
                  </a:srgbClr>
                </a:gs>
                <a:gs pos="100000">
                  <a:srgbClr val="FF0000">
                    <a:lumMod val="30000"/>
                    <a:lumOff val="70000"/>
                    <a:alpha val="66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Down Arrow 62"/>
            <p:cNvSpPr/>
            <p:nvPr/>
          </p:nvSpPr>
          <p:spPr>
            <a:xfrm>
              <a:off x="279125" y="2219319"/>
              <a:ext cx="360613" cy="464024"/>
            </a:xfrm>
            <a:prstGeom prst="downArrow">
              <a:avLst/>
            </a:prstGeom>
            <a:gradFill flip="none" rotWithShape="1">
              <a:gsLst>
                <a:gs pos="0">
                  <a:srgbClr val="FF0000">
                    <a:lumMod val="29000"/>
                    <a:lumOff val="71000"/>
                    <a:alpha val="66000"/>
                  </a:srgbClr>
                </a:gs>
                <a:gs pos="50000">
                  <a:srgbClr val="FF0000">
                    <a:lumMod val="93000"/>
                    <a:lumOff val="7000"/>
                    <a:alpha val="65000"/>
                  </a:srgbClr>
                </a:gs>
                <a:gs pos="100000">
                  <a:srgbClr val="FF0000">
                    <a:lumMod val="30000"/>
                    <a:lumOff val="70000"/>
                    <a:alpha val="66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4" name="Straight Connector 63"/>
            <p:cNvCxnSpPr/>
            <p:nvPr/>
          </p:nvCxnSpPr>
          <p:spPr>
            <a:xfrm>
              <a:off x="279125" y="4396357"/>
              <a:ext cx="4805839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Oval 64"/>
            <p:cNvSpPr/>
            <p:nvPr/>
          </p:nvSpPr>
          <p:spPr>
            <a:xfrm rot="5400000">
              <a:off x="2485371" y="4216183"/>
              <a:ext cx="348308" cy="3483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TextBox 65"/>
            <p:cNvSpPr txBox="1"/>
            <p:nvPr/>
          </p:nvSpPr>
          <p:spPr>
            <a:xfrm rot="5472931">
              <a:off x="5822499" y="2515394"/>
              <a:ext cx="935073" cy="469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solidFill>
                    <a:srgbClr val="008000"/>
                  </a:solidFill>
                </a:rPr>
                <a:t>Lanex</a:t>
              </a:r>
              <a:endParaRPr lang="en-US" dirty="0">
                <a:solidFill>
                  <a:srgbClr val="008000"/>
                </a:solidFill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 rot="10800000">
              <a:off x="5180208" y="5199990"/>
              <a:ext cx="909236" cy="7428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Al foil</a:t>
              </a:r>
            </a:p>
            <a:p>
              <a:r>
                <a:rPr lang="en-US" sz="1600" dirty="0" smtClean="0"/>
                <a:t>20 µm</a:t>
              </a:r>
              <a:endParaRPr lang="en-US" sz="1600" dirty="0"/>
            </a:p>
          </p:txBody>
        </p:sp>
        <p:grpSp>
          <p:nvGrpSpPr>
            <p:cNvPr id="68" name="Group 67"/>
            <p:cNvGrpSpPr/>
            <p:nvPr/>
          </p:nvGrpSpPr>
          <p:grpSpPr>
            <a:xfrm rot="5400000">
              <a:off x="5089868" y="4298742"/>
              <a:ext cx="2089851" cy="154677"/>
              <a:chOff x="4212273" y="441658"/>
              <a:chExt cx="2697398" cy="199644"/>
            </a:xfrm>
          </p:grpSpPr>
          <p:sp>
            <p:nvSpPr>
              <p:cNvPr id="76" name="Rectangle 75"/>
              <p:cNvSpPr/>
              <p:nvPr/>
            </p:nvSpPr>
            <p:spPr>
              <a:xfrm>
                <a:off x="4212273" y="541480"/>
                <a:ext cx="2697398" cy="99822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4212273" y="441658"/>
                <a:ext cx="2697398" cy="99822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9" name="Isosceles Triangle 68"/>
            <p:cNvSpPr/>
            <p:nvPr/>
          </p:nvSpPr>
          <p:spPr>
            <a:xfrm rot="5400000">
              <a:off x="1287873" y="3177571"/>
              <a:ext cx="360348" cy="2437573"/>
            </a:xfrm>
            <a:prstGeom prst="triangle">
              <a:avLst/>
            </a:prstGeom>
            <a:gradFill flip="none" rotWithShape="1">
              <a:gsLst>
                <a:gs pos="0">
                  <a:srgbClr val="FF0000">
                    <a:lumMod val="29000"/>
                    <a:lumOff val="71000"/>
                    <a:alpha val="66000"/>
                  </a:srgbClr>
                </a:gs>
                <a:gs pos="50000">
                  <a:srgbClr val="FF0000">
                    <a:lumMod val="93000"/>
                    <a:lumOff val="7000"/>
                    <a:alpha val="65000"/>
                  </a:srgbClr>
                </a:gs>
                <a:gs pos="100000">
                  <a:srgbClr val="FF0000">
                    <a:lumMod val="30000"/>
                    <a:lumOff val="70000"/>
                    <a:alpha val="66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6200000">
              <a:off x="-119039" y="4085033"/>
              <a:ext cx="1164233" cy="795699"/>
            </a:xfrm>
            <a:custGeom>
              <a:avLst/>
              <a:gdLst>
                <a:gd name="connsiteX0" fmla="*/ 0 w 1897039"/>
                <a:gd name="connsiteY0" fmla="*/ 0 h 1296538"/>
                <a:gd name="connsiteX1" fmla="*/ 0 w 1897039"/>
                <a:gd name="connsiteY1" fmla="*/ 1296538 h 1296538"/>
                <a:gd name="connsiteX2" fmla="*/ 614150 w 1897039"/>
                <a:gd name="connsiteY2" fmla="*/ 1296538 h 1296538"/>
                <a:gd name="connsiteX3" fmla="*/ 655093 w 1897039"/>
                <a:gd name="connsiteY3" fmla="*/ 1228299 h 1296538"/>
                <a:gd name="connsiteX4" fmla="*/ 736980 w 1897039"/>
                <a:gd name="connsiteY4" fmla="*/ 1119117 h 1296538"/>
                <a:gd name="connsiteX5" fmla="*/ 846162 w 1897039"/>
                <a:gd name="connsiteY5" fmla="*/ 996287 h 1296538"/>
                <a:gd name="connsiteX6" fmla="*/ 968991 w 1897039"/>
                <a:gd name="connsiteY6" fmla="*/ 859809 h 1296538"/>
                <a:gd name="connsiteX7" fmla="*/ 1119117 w 1897039"/>
                <a:gd name="connsiteY7" fmla="*/ 696036 h 1296538"/>
                <a:gd name="connsiteX8" fmla="*/ 1255594 w 1897039"/>
                <a:gd name="connsiteY8" fmla="*/ 573206 h 1296538"/>
                <a:gd name="connsiteX9" fmla="*/ 1364777 w 1897039"/>
                <a:gd name="connsiteY9" fmla="*/ 436729 h 1296538"/>
                <a:gd name="connsiteX10" fmla="*/ 1501254 w 1897039"/>
                <a:gd name="connsiteY10" fmla="*/ 327546 h 1296538"/>
                <a:gd name="connsiteX11" fmla="*/ 1637732 w 1897039"/>
                <a:gd name="connsiteY11" fmla="*/ 218364 h 1296538"/>
                <a:gd name="connsiteX12" fmla="*/ 1733266 w 1897039"/>
                <a:gd name="connsiteY12" fmla="*/ 122830 h 1296538"/>
                <a:gd name="connsiteX13" fmla="*/ 1897039 w 1897039"/>
                <a:gd name="connsiteY13" fmla="*/ 13648 h 1296538"/>
                <a:gd name="connsiteX14" fmla="*/ 0 w 1897039"/>
                <a:gd name="connsiteY14" fmla="*/ 0 h 1296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97039" h="1296538">
                  <a:moveTo>
                    <a:pt x="0" y="0"/>
                  </a:moveTo>
                  <a:lnTo>
                    <a:pt x="0" y="1296538"/>
                  </a:lnTo>
                  <a:lnTo>
                    <a:pt x="614150" y="1296538"/>
                  </a:lnTo>
                  <a:lnTo>
                    <a:pt x="655093" y="1228299"/>
                  </a:lnTo>
                  <a:lnTo>
                    <a:pt x="736980" y="1119117"/>
                  </a:lnTo>
                  <a:lnTo>
                    <a:pt x="846162" y="996287"/>
                  </a:lnTo>
                  <a:lnTo>
                    <a:pt x="968991" y="859809"/>
                  </a:lnTo>
                  <a:lnTo>
                    <a:pt x="1119117" y="696036"/>
                  </a:lnTo>
                  <a:lnTo>
                    <a:pt x="1255594" y="573206"/>
                  </a:lnTo>
                  <a:lnTo>
                    <a:pt x="1364777" y="436729"/>
                  </a:lnTo>
                  <a:lnTo>
                    <a:pt x="1501254" y="327546"/>
                  </a:lnTo>
                  <a:lnTo>
                    <a:pt x="1637732" y="218364"/>
                  </a:lnTo>
                  <a:lnTo>
                    <a:pt x="1733266" y="122830"/>
                  </a:lnTo>
                  <a:lnTo>
                    <a:pt x="1897039" y="1364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Isosceles Triangle 70"/>
            <p:cNvSpPr/>
            <p:nvPr/>
          </p:nvSpPr>
          <p:spPr>
            <a:xfrm rot="16200000">
              <a:off x="4067774" y="2669512"/>
              <a:ext cx="525666" cy="3453691"/>
            </a:xfrm>
            <a:prstGeom prst="triangle">
              <a:avLst/>
            </a:prstGeom>
            <a:gradFill flip="none" rotWithShape="1">
              <a:gsLst>
                <a:gs pos="0">
                  <a:srgbClr val="FF0000">
                    <a:lumMod val="29000"/>
                    <a:lumOff val="71000"/>
                    <a:alpha val="66000"/>
                  </a:srgbClr>
                </a:gs>
                <a:gs pos="50000">
                  <a:srgbClr val="FF0000">
                    <a:lumMod val="93000"/>
                    <a:lumOff val="7000"/>
                    <a:alpha val="65000"/>
                  </a:srgbClr>
                </a:gs>
                <a:gs pos="100000">
                  <a:srgbClr val="FF0000">
                    <a:lumMod val="30000"/>
                    <a:lumOff val="70000"/>
                    <a:alpha val="66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 rot="5400000">
              <a:off x="7029182" y="5755769"/>
              <a:ext cx="456700" cy="4572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/>
            <p:cNvSpPr/>
            <p:nvPr/>
          </p:nvSpPr>
          <p:spPr>
            <a:xfrm rot="2700000">
              <a:off x="6402515" y="4233001"/>
              <a:ext cx="1688301" cy="15641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2" name="TextBox 81"/>
          <p:cNvSpPr txBox="1"/>
          <p:nvPr/>
        </p:nvSpPr>
        <p:spPr>
          <a:xfrm>
            <a:off x="2806834" y="5709973"/>
            <a:ext cx="32628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CO</a:t>
            </a:r>
            <a:r>
              <a:rPr lang="en-US" sz="2000" b="1" baseline="-25000" dirty="0" smtClean="0">
                <a:solidFill>
                  <a:srgbClr val="FF0000"/>
                </a:solidFill>
              </a:rPr>
              <a:t>2</a:t>
            </a:r>
            <a:r>
              <a:rPr lang="en-US" sz="2000" b="1" dirty="0" smtClean="0">
                <a:solidFill>
                  <a:srgbClr val="FF0000"/>
                </a:solidFill>
              </a:rPr>
              <a:t> laser pulse:  2 ps, 1 to 5 J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95" name="Arc 94"/>
          <p:cNvSpPr/>
          <p:nvPr/>
        </p:nvSpPr>
        <p:spPr>
          <a:xfrm>
            <a:off x="2428541" y="3715809"/>
            <a:ext cx="1434114" cy="1297614"/>
          </a:xfrm>
          <a:prstGeom prst="arc">
            <a:avLst>
              <a:gd name="adj1" fmla="val 9175304"/>
              <a:gd name="adj2" fmla="val 12648942"/>
            </a:avLst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TextBox 95"/>
          <p:cNvSpPr txBox="1"/>
          <p:nvPr/>
        </p:nvSpPr>
        <p:spPr>
          <a:xfrm>
            <a:off x="2544311" y="3688396"/>
            <a:ext cx="10531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/>
                <a:cs typeface="Times New Roman"/>
              </a:rPr>
              <a:t>~</a:t>
            </a:r>
            <a:r>
              <a:rPr lang="en-US" sz="2000" dirty="0" smtClean="0"/>
              <a:t>0.3 rad</a:t>
            </a:r>
            <a:endParaRPr lang="en-US" sz="2000" dirty="0"/>
          </a:p>
        </p:txBody>
      </p:sp>
      <p:sp>
        <p:nvSpPr>
          <p:cNvPr id="97" name="TextBox 96"/>
          <p:cNvSpPr txBox="1"/>
          <p:nvPr/>
        </p:nvSpPr>
        <p:spPr>
          <a:xfrm>
            <a:off x="3896115" y="3781084"/>
            <a:ext cx="12926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H</a:t>
            </a:r>
            <a:r>
              <a:rPr lang="en-US" sz="2000" b="1" baseline="-25000" dirty="0" smtClean="0"/>
              <a:t>2</a:t>
            </a:r>
            <a:r>
              <a:rPr lang="en-US" sz="2000" b="1" dirty="0" smtClean="0"/>
              <a:t> gas jet  </a:t>
            </a:r>
          </a:p>
        </p:txBody>
      </p:sp>
      <p:grpSp>
        <p:nvGrpSpPr>
          <p:cNvPr id="98" name="Group 97"/>
          <p:cNvGrpSpPr>
            <a:grpSpLocks noChangeAspect="1"/>
          </p:cNvGrpSpPr>
          <p:nvPr/>
        </p:nvGrpSpPr>
        <p:grpSpPr>
          <a:xfrm>
            <a:off x="6095303" y="5177553"/>
            <a:ext cx="174589" cy="169418"/>
            <a:chOff x="6561154" y="5828074"/>
            <a:chExt cx="87296" cy="84709"/>
          </a:xfrm>
        </p:grpSpPr>
        <p:sp>
          <p:nvSpPr>
            <p:cNvPr id="99" name="Oval 98"/>
            <p:cNvSpPr/>
            <p:nvPr/>
          </p:nvSpPr>
          <p:spPr>
            <a:xfrm>
              <a:off x="6580204" y="5847124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/>
            <p:nvPr/>
          </p:nvSpPr>
          <p:spPr>
            <a:xfrm>
              <a:off x="6561154" y="5828074"/>
              <a:ext cx="87296" cy="8470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04" name="TextBox 103"/>
          <p:cNvSpPr txBox="1"/>
          <p:nvPr/>
        </p:nvSpPr>
        <p:spPr>
          <a:xfrm>
            <a:off x="6341395" y="5050553"/>
            <a:ext cx="653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/>
              <a:t>s</a:t>
            </a:r>
            <a:r>
              <a:rPr lang="en-US"/>
              <a:t>-pol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7297044" y="4294313"/>
            <a:ext cx="286836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• </a:t>
            </a:r>
            <a:r>
              <a:rPr lang="en-US" i="1" dirty="0">
                <a:solidFill>
                  <a:srgbClr val="0000FF"/>
                </a:solidFill>
              </a:rPr>
              <a:t>e</a:t>
            </a:r>
            <a:r>
              <a:rPr lang="en-US" dirty="0">
                <a:solidFill>
                  <a:srgbClr val="0000FF"/>
                </a:solidFill>
              </a:rPr>
              <a:t>-beam profile</a:t>
            </a:r>
          </a:p>
          <a:p>
            <a:r>
              <a:rPr lang="en-US" dirty="0">
                <a:solidFill>
                  <a:srgbClr val="0000FF"/>
                </a:solidFill>
              </a:rPr>
              <a:t>   elongated along</a:t>
            </a:r>
          </a:p>
          <a:p>
            <a:r>
              <a:rPr lang="en-US" dirty="0">
                <a:solidFill>
                  <a:srgbClr val="0000FF"/>
                </a:solidFill>
              </a:rPr>
              <a:t>   </a:t>
            </a:r>
            <a:r>
              <a:rPr lang="en-US" b="1" i="1" dirty="0" err="1">
                <a:solidFill>
                  <a:srgbClr val="0000FF"/>
                </a:solidFill>
              </a:rPr>
              <a:t>E</a:t>
            </a:r>
            <a:r>
              <a:rPr lang="en-US" baseline="-25000" dirty="0" err="1">
                <a:solidFill>
                  <a:srgbClr val="0000FF"/>
                </a:solidFill>
              </a:rPr>
              <a:t>laser</a:t>
            </a:r>
            <a:endParaRPr lang="en-US" baseline="-25000" dirty="0">
              <a:solidFill>
                <a:srgbClr val="0000FF"/>
              </a:solidFill>
            </a:endParaRPr>
          </a:p>
          <a:p>
            <a:endParaRPr lang="en-US" sz="800" dirty="0">
              <a:solidFill>
                <a:srgbClr val="0000FF"/>
              </a:solidFill>
            </a:endParaRPr>
          </a:p>
          <a:p>
            <a:r>
              <a:rPr lang="en-US" dirty="0">
                <a:solidFill>
                  <a:srgbClr val="0000FF"/>
                </a:solidFill>
              </a:rPr>
              <a:t>• </a:t>
            </a:r>
            <a:r>
              <a:rPr lang="en-US" i="1" dirty="0">
                <a:solidFill>
                  <a:srgbClr val="0000FF"/>
                </a:solidFill>
              </a:rPr>
              <a:t>e</a:t>
            </a:r>
            <a:r>
              <a:rPr lang="en-US" baseline="30000" dirty="0">
                <a:solidFill>
                  <a:srgbClr val="0000FF"/>
                </a:solidFill>
              </a:rPr>
              <a:t>-</a:t>
            </a:r>
            <a:r>
              <a:rPr lang="en-US" dirty="0">
                <a:solidFill>
                  <a:srgbClr val="0000FF"/>
                </a:solidFill>
              </a:rPr>
              <a:t> depleted</a:t>
            </a:r>
          </a:p>
          <a:p>
            <a:r>
              <a:rPr lang="en-US" dirty="0">
                <a:solidFill>
                  <a:srgbClr val="0000FF"/>
                </a:solidFill>
              </a:rPr>
              <a:t>   perp. to </a:t>
            </a:r>
            <a:r>
              <a:rPr lang="en-US" b="1" i="1" dirty="0" err="1">
                <a:solidFill>
                  <a:srgbClr val="0000FF"/>
                </a:solidFill>
              </a:rPr>
              <a:t>E</a:t>
            </a:r>
            <a:r>
              <a:rPr lang="en-US" baseline="-25000" dirty="0" err="1">
                <a:solidFill>
                  <a:srgbClr val="0000FF"/>
                </a:solidFill>
              </a:rPr>
              <a:t>laser</a:t>
            </a:r>
            <a:endParaRPr lang="en-US" baseline="-25000" dirty="0">
              <a:solidFill>
                <a:srgbClr val="0000FF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569761" y="1705981"/>
            <a:ext cx="0" cy="968991"/>
          </a:xfrm>
          <a:prstGeom prst="straightConnector1">
            <a:avLst/>
          </a:prstGeom>
          <a:ln w="28575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644228" y="1973291"/>
            <a:ext cx="7344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err="1">
                <a:solidFill>
                  <a:schemeClr val="bg1"/>
                </a:solidFill>
              </a:rPr>
              <a:t>E</a:t>
            </a:r>
            <a:r>
              <a:rPr lang="en-US" baseline="-25000" dirty="0" err="1">
                <a:solidFill>
                  <a:schemeClr val="bg1"/>
                </a:solidFill>
              </a:rPr>
              <a:t>laser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74929" y="890280"/>
            <a:ext cx="1329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No Injection</a:t>
            </a:r>
            <a:endParaRPr lang="en-US" sz="1800" dirty="0"/>
          </a:p>
        </p:txBody>
      </p:sp>
      <p:sp>
        <p:nvSpPr>
          <p:cNvPr id="84" name="TextBox 83"/>
          <p:cNvSpPr txBox="1"/>
          <p:nvPr/>
        </p:nvSpPr>
        <p:spPr>
          <a:xfrm>
            <a:off x="8014843" y="6493463"/>
            <a:ext cx="3885117" cy="369243"/>
          </a:xfrm>
          <a:prstGeom prst="rect">
            <a:avLst/>
          </a:prstGeom>
          <a:noFill/>
        </p:spPr>
        <p:txBody>
          <a:bodyPr wrap="none" lIns="121832" tIns="60916" rIns="121832" bIns="60916" rtlCol="0">
            <a:spAutoFit/>
          </a:bodyPr>
          <a:lstStyle/>
          <a:p>
            <a:r>
              <a:rPr lang="en-US" sz="16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ATF USERS MEETING,  DEC. 09, 2020</a:t>
            </a:r>
            <a:endParaRPr lang="en-US" sz="16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9342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2157314" y="2943"/>
            <a:ext cx="10021987" cy="484668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E9AF7F"/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32" tIns="60916" rIns="121832" bIns="60916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33894" y="-4832"/>
            <a:ext cx="10645406" cy="738575"/>
          </a:xfrm>
          <a:prstGeom prst="rect">
            <a:avLst/>
          </a:prstGeom>
        </p:spPr>
        <p:txBody>
          <a:bodyPr wrap="square" lIns="121832" tIns="60916" rIns="121832" bIns="60916">
            <a:spAutoFit/>
          </a:bodyPr>
          <a:lstStyle/>
          <a:p>
            <a:pPr algn="ctr"/>
            <a:r>
              <a:rPr lang="en-US" sz="2000" b="1" dirty="0" smtClean="0"/>
              <a:t>The Elongated</a:t>
            </a:r>
            <a:r>
              <a:rPr lang="en-US" sz="2000" b="1" dirty="0"/>
              <a:t>, double-lobed </a:t>
            </a:r>
            <a:r>
              <a:rPr lang="en-US" sz="2000" b="1" i="1" dirty="0"/>
              <a:t>e</a:t>
            </a:r>
            <a:r>
              <a:rPr lang="en-US" sz="2000" b="1" dirty="0"/>
              <a:t>-beam profiles </a:t>
            </a:r>
            <a:r>
              <a:rPr lang="en-US" sz="2000" b="1" dirty="0" smtClean="0"/>
              <a:t> along </a:t>
            </a:r>
            <a:r>
              <a:rPr lang="en-US" sz="2000" b="1" i="1" dirty="0" err="1"/>
              <a:t>E</a:t>
            </a:r>
            <a:r>
              <a:rPr lang="en-US" sz="2000" b="1" baseline="-25000" dirty="0" err="1"/>
              <a:t>laser</a:t>
            </a:r>
            <a:r>
              <a:rPr lang="en-US" sz="2000" b="1" dirty="0"/>
              <a:t> </a:t>
            </a:r>
            <a:r>
              <a:rPr lang="en-US" sz="2000" b="1" dirty="0" smtClean="0"/>
              <a:t>are reproduced in simulations</a:t>
            </a:r>
            <a:endParaRPr lang="en-US" sz="2000" b="1" dirty="0"/>
          </a:p>
          <a:p>
            <a:pPr algn="ctr"/>
            <a:endParaRPr lang="en-US" sz="2000" i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 descr="http://w3.campusexplorer.com/media/376x262/media-2A09DA8D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9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543" b="14681"/>
          <a:stretch/>
        </p:blipFill>
        <p:spPr bwMode="auto">
          <a:xfrm>
            <a:off x="2" y="7648"/>
            <a:ext cx="1479267" cy="750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2157314" y="6466065"/>
            <a:ext cx="10021987" cy="39215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E9AF7F"/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32" tIns="60916" rIns="121832" bIns="60916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65363" y="6005198"/>
            <a:ext cx="353898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</a:rPr>
              <a:t>Simulation: </a:t>
            </a:r>
            <a:r>
              <a:rPr lang="en-US" sz="1600" dirty="0" err="1">
                <a:solidFill>
                  <a:srgbClr val="0070C0"/>
                </a:solidFill>
              </a:rPr>
              <a:t>Prabhat</a:t>
            </a:r>
            <a:r>
              <a:rPr lang="en-US" sz="1600" dirty="0">
                <a:solidFill>
                  <a:srgbClr val="0070C0"/>
                </a:solidFill>
              </a:rPr>
              <a:t> Kumar </a:t>
            </a:r>
            <a:r>
              <a:rPr lang="en-US" sz="1600" b="1" i="1" dirty="0" smtClean="0">
                <a:solidFill>
                  <a:srgbClr val="0070C0"/>
                </a:solidFill>
              </a:rPr>
              <a:t>SPACE </a:t>
            </a:r>
            <a:r>
              <a:rPr lang="en-US" sz="1600" b="1" i="1" dirty="0">
                <a:solidFill>
                  <a:srgbClr val="0070C0"/>
                </a:solidFill>
              </a:rPr>
              <a:t>code</a:t>
            </a:r>
          </a:p>
        </p:txBody>
      </p:sp>
      <p:pic>
        <p:nvPicPr>
          <p:cNvPr id="4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4932" y="872371"/>
            <a:ext cx="2719625" cy="2870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40" descr="08. Kumar Fig5b (5e17,px)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4" t="10187" r="38871" b="13840"/>
          <a:stretch/>
        </p:blipFill>
        <p:spPr>
          <a:xfrm rot="5400000">
            <a:off x="5796351" y="1279393"/>
            <a:ext cx="2270828" cy="1607431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42" name="Picture 41" descr="08. Kumar Fig5c (5e17,py).png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14" t="12605" r="39026" b="16980"/>
          <a:stretch/>
        </p:blipFill>
        <p:spPr>
          <a:xfrm rot="10800000">
            <a:off x="3781291" y="3743084"/>
            <a:ext cx="1932199" cy="157429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3" name="TextBox 42"/>
          <p:cNvSpPr txBox="1"/>
          <p:nvPr/>
        </p:nvSpPr>
        <p:spPr>
          <a:xfrm>
            <a:off x="3442664" y="916315"/>
            <a:ext cx="26122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chemeClr val="bg1"/>
                </a:solidFill>
              </a:rPr>
              <a:t>n</a:t>
            </a:r>
            <a:r>
              <a:rPr lang="en-US" b="1" baseline="-25000" dirty="0">
                <a:solidFill>
                  <a:schemeClr val="bg1"/>
                </a:solidFill>
              </a:rPr>
              <a:t>e</a:t>
            </a:r>
            <a:r>
              <a:rPr lang="en-US" b="1" dirty="0">
                <a:solidFill>
                  <a:schemeClr val="bg1"/>
                </a:solidFill>
              </a:rPr>
              <a:t> = 5 x 10</a:t>
            </a:r>
            <a:r>
              <a:rPr lang="en-US" b="1" baseline="30000" dirty="0">
                <a:solidFill>
                  <a:schemeClr val="bg1"/>
                </a:solidFill>
              </a:rPr>
              <a:t>17</a:t>
            </a:r>
            <a:r>
              <a:rPr lang="en-US" b="1" dirty="0">
                <a:solidFill>
                  <a:schemeClr val="bg1"/>
                </a:solidFill>
              </a:rPr>
              <a:t> cm</a:t>
            </a:r>
            <a:r>
              <a:rPr lang="en-US" b="1" baseline="30000" dirty="0">
                <a:solidFill>
                  <a:schemeClr val="bg1"/>
                </a:solidFill>
              </a:rPr>
              <a:t>-3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459572" y="3286976"/>
            <a:ext cx="23534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>
                <a:solidFill>
                  <a:srgbClr val="FFFFFF"/>
                </a:solidFill>
              </a:rPr>
              <a:t>E</a:t>
            </a:r>
            <a:r>
              <a:rPr lang="en-US" b="1" baseline="-25000">
                <a:solidFill>
                  <a:srgbClr val="FFFFFF"/>
                </a:solidFill>
              </a:rPr>
              <a:t>CO2</a:t>
            </a:r>
            <a:r>
              <a:rPr lang="en-US" b="1">
                <a:solidFill>
                  <a:srgbClr val="FFFFFF"/>
                </a:solidFill>
              </a:rPr>
              <a:t> = 1.4 J, </a:t>
            </a:r>
            <a:r>
              <a:rPr lang="en-US" b="1" i="1">
                <a:solidFill>
                  <a:srgbClr val="FFFFFF"/>
                </a:solidFill>
              </a:rPr>
              <a:t>τ</a:t>
            </a:r>
            <a:r>
              <a:rPr lang="en-US" b="1" baseline="-25000">
                <a:solidFill>
                  <a:srgbClr val="FFFFFF"/>
                </a:solidFill>
              </a:rPr>
              <a:t>CO2</a:t>
            </a:r>
            <a:r>
              <a:rPr lang="en-US" b="1">
                <a:solidFill>
                  <a:srgbClr val="FFFFFF"/>
                </a:solidFill>
              </a:rPr>
              <a:t> = 2 ps</a:t>
            </a:r>
          </a:p>
        </p:txBody>
      </p:sp>
      <p:cxnSp>
        <p:nvCxnSpPr>
          <p:cNvPr id="46" name="Straight Connector 45"/>
          <p:cNvCxnSpPr/>
          <p:nvPr/>
        </p:nvCxnSpPr>
        <p:spPr>
          <a:xfrm>
            <a:off x="3543551" y="3067361"/>
            <a:ext cx="847726" cy="0"/>
          </a:xfrm>
          <a:prstGeom prst="line">
            <a:avLst/>
          </a:prstGeom>
          <a:ln w="381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3539726" y="2686361"/>
            <a:ext cx="12059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~0.1 </a:t>
            </a:r>
            <a:r>
              <a:rPr lang="en-US" dirty="0">
                <a:solidFill>
                  <a:srgbClr val="FFFFFF"/>
                </a:solidFill>
              </a:rPr>
              <a:t>rad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382320" y="5489911"/>
            <a:ext cx="723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/>
              <a:t>p</a:t>
            </a:r>
            <a:r>
              <a:rPr lang="en-US" i="1" baseline="-25000"/>
              <a:t>y </a:t>
            </a:r>
            <a:r>
              <a:rPr lang="en-US" i="1"/>
              <a:t>/</a:t>
            </a:r>
            <a:r>
              <a:rPr lang="en-US" b="1" i="1"/>
              <a:t>p</a:t>
            </a:r>
            <a:r>
              <a:rPr lang="en-US" i="1" baseline="-25000"/>
              <a:t>z</a:t>
            </a:r>
          </a:p>
        </p:txBody>
      </p:sp>
      <p:grpSp>
        <p:nvGrpSpPr>
          <p:cNvPr id="49" name="Group 48"/>
          <p:cNvGrpSpPr/>
          <p:nvPr/>
        </p:nvGrpSpPr>
        <p:grpSpPr>
          <a:xfrm>
            <a:off x="3888936" y="3734055"/>
            <a:ext cx="1689100" cy="114356"/>
            <a:chOff x="876300" y="4800544"/>
            <a:chExt cx="1689100" cy="114356"/>
          </a:xfrm>
        </p:grpSpPr>
        <p:cxnSp>
          <p:nvCxnSpPr>
            <p:cNvPr id="50" name="Straight Connector 49"/>
            <p:cNvCxnSpPr/>
            <p:nvPr/>
          </p:nvCxnSpPr>
          <p:spPr>
            <a:xfrm>
              <a:off x="876300" y="4800544"/>
              <a:ext cx="0" cy="114356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1727200" y="4800544"/>
              <a:ext cx="0" cy="114356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2565400" y="4800544"/>
              <a:ext cx="0" cy="114356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/>
          <p:cNvGrpSpPr/>
          <p:nvPr/>
        </p:nvGrpSpPr>
        <p:grpSpPr>
          <a:xfrm>
            <a:off x="3888936" y="5213605"/>
            <a:ext cx="1689100" cy="114356"/>
            <a:chOff x="876300" y="4800544"/>
            <a:chExt cx="1689100" cy="114356"/>
          </a:xfrm>
        </p:grpSpPr>
        <p:cxnSp>
          <p:nvCxnSpPr>
            <p:cNvPr id="54" name="Straight Connector 53"/>
            <p:cNvCxnSpPr/>
            <p:nvPr/>
          </p:nvCxnSpPr>
          <p:spPr>
            <a:xfrm>
              <a:off x="876300" y="4800544"/>
              <a:ext cx="0" cy="114356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1727200" y="4800544"/>
              <a:ext cx="0" cy="114356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2565400" y="4800544"/>
              <a:ext cx="0" cy="114356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TextBox 56"/>
          <p:cNvSpPr txBox="1"/>
          <p:nvPr/>
        </p:nvSpPr>
        <p:spPr>
          <a:xfrm>
            <a:off x="5425636" y="5233795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593786" y="5240145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3668256" y="5240145"/>
            <a:ext cx="372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-1</a:t>
            </a:r>
          </a:p>
        </p:txBody>
      </p:sp>
      <p:pic>
        <p:nvPicPr>
          <p:cNvPr id="61" name="Picture 60" descr="08. Kumar Fig5 (color scale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805099" y="2598651"/>
            <a:ext cx="253124" cy="1648801"/>
          </a:xfrm>
          <a:prstGeom prst="rect">
            <a:avLst/>
          </a:prstGeom>
        </p:spPr>
      </p:pic>
      <p:sp>
        <p:nvSpPr>
          <p:cNvPr id="62" name="TextBox 61"/>
          <p:cNvSpPr txBox="1"/>
          <p:nvPr/>
        </p:nvSpPr>
        <p:spPr>
          <a:xfrm>
            <a:off x="7405727" y="3436729"/>
            <a:ext cx="418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20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6585131" y="3443041"/>
            <a:ext cx="418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10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6252559" y="3434643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5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6984743" y="3441894"/>
            <a:ext cx="418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15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6266485" y="3721865"/>
            <a:ext cx="13303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/>
              <a:t>Electron energy</a:t>
            </a:r>
          </a:p>
          <a:p>
            <a:pPr algn="ctr"/>
            <a:r>
              <a:rPr lang="en-US" sz="1400" dirty="0"/>
              <a:t> [MeV]</a:t>
            </a:r>
          </a:p>
        </p:txBody>
      </p:sp>
      <p:sp>
        <p:nvSpPr>
          <p:cNvPr id="67" name="TextBox 66"/>
          <p:cNvSpPr txBox="1"/>
          <p:nvPr/>
        </p:nvSpPr>
        <p:spPr>
          <a:xfrm rot="16200000">
            <a:off x="7841068" y="1906923"/>
            <a:ext cx="716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err="1"/>
              <a:t>p</a:t>
            </a:r>
            <a:r>
              <a:rPr lang="en-US" baseline="-25000" dirty="0" err="1"/>
              <a:t>x</a:t>
            </a:r>
            <a:r>
              <a:rPr lang="en-US" dirty="0"/>
              <a:t> /</a:t>
            </a:r>
            <a:r>
              <a:rPr lang="en-US" b="1" i="1" dirty="0" err="1"/>
              <a:t>p</a:t>
            </a:r>
            <a:r>
              <a:rPr lang="en-US" baseline="-25000" dirty="0" err="1"/>
              <a:t>z</a:t>
            </a:r>
            <a:endParaRPr lang="en-US" baseline="-25000" dirty="0"/>
          </a:p>
        </p:txBody>
      </p:sp>
      <p:grpSp>
        <p:nvGrpSpPr>
          <p:cNvPr id="68" name="Group 67"/>
          <p:cNvGrpSpPr/>
          <p:nvPr/>
        </p:nvGrpSpPr>
        <p:grpSpPr>
          <a:xfrm rot="16200000">
            <a:off x="5345177" y="2040758"/>
            <a:ext cx="1689100" cy="114356"/>
            <a:chOff x="876300" y="4800544"/>
            <a:chExt cx="1689100" cy="114356"/>
          </a:xfrm>
        </p:grpSpPr>
        <p:cxnSp>
          <p:nvCxnSpPr>
            <p:cNvPr id="69" name="Straight Connector 68"/>
            <p:cNvCxnSpPr/>
            <p:nvPr/>
          </p:nvCxnSpPr>
          <p:spPr>
            <a:xfrm>
              <a:off x="876300" y="4800544"/>
              <a:ext cx="0" cy="114356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1727200" y="4800544"/>
              <a:ext cx="0" cy="114356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2565400" y="4800544"/>
              <a:ext cx="0" cy="114356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Group 71"/>
          <p:cNvGrpSpPr/>
          <p:nvPr/>
        </p:nvGrpSpPr>
        <p:grpSpPr>
          <a:xfrm rot="16200000">
            <a:off x="6835284" y="2040761"/>
            <a:ext cx="1689100" cy="114356"/>
            <a:chOff x="876300" y="4800544"/>
            <a:chExt cx="1689100" cy="114356"/>
          </a:xfrm>
        </p:grpSpPr>
        <p:cxnSp>
          <p:nvCxnSpPr>
            <p:cNvPr id="75" name="Straight Connector 74"/>
            <p:cNvCxnSpPr/>
            <p:nvPr/>
          </p:nvCxnSpPr>
          <p:spPr>
            <a:xfrm>
              <a:off x="876300" y="4800544"/>
              <a:ext cx="0" cy="114356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1727200" y="4800544"/>
              <a:ext cx="0" cy="114356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2565400" y="4800544"/>
              <a:ext cx="0" cy="114356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2" name="TextBox 81"/>
          <p:cNvSpPr txBox="1"/>
          <p:nvPr/>
        </p:nvSpPr>
        <p:spPr>
          <a:xfrm>
            <a:off x="7728527" y="1034414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7726394" y="1870481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7681380" y="2717131"/>
            <a:ext cx="372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-1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8014843" y="6493463"/>
            <a:ext cx="3885117" cy="369243"/>
          </a:xfrm>
          <a:prstGeom prst="rect">
            <a:avLst/>
          </a:prstGeom>
          <a:noFill/>
        </p:spPr>
        <p:txBody>
          <a:bodyPr wrap="none" lIns="121832" tIns="60916" rIns="121832" bIns="60916" rtlCol="0">
            <a:spAutoFit/>
          </a:bodyPr>
          <a:lstStyle/>
          <a:p>
            <a:r>
              <a:rPr lang="en-US" sz="16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ATF USERS MEETING,  DEC. 09, 2020</a:t>
            </a:r>
            <a:endParaRPr lang="en-US" sz="16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0193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2157314" y="2943"/>
            <a:ext cx="10021987" cy="484668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E9AF7F"/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32" tIns="60916" rIns="121832" bIns="60916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33894" y="-4832"/>
            <a:ext cx="10645406" cy="369243"/>
          </a:xfrm>
          <a:prstGeom prst="rect">
            <a:avLst/>
          </a:prstGeom>
        </p:spPr>
        <p:txBody>
          <a:bodyPr wrap="square" lIns="121832" tIns="60916" rIns="121832" bIns="60916">
            <a:spAutoFit/>
          </a:bodyPr>
          <a:lstStyle/>
          <a:p>
            <a:pPr algn="ctr"/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SPACE code simulations elucidate injection and acceleration in the new laser parameter regime.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 descr="http://w3.campusexplorer.com/media/376x262/media-2A09DA8D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9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543" b="14681"/>
          <a:stretch/>
        </p:blipFill>
        <p:spPr bwMode="auto">
          <a:xfrm>
            <a:off x="2" y="7648"/>
            <a:ext cx="1479267" cy="750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2157314" y="6466065"/>
            <a:ext cx="10021987" cy="39215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E9AF7F"/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32" tIns="60916" rIns="121832" bIns="60916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451660" y="569530"/>
            <a:ext cx="4538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</a:rPr>
              <a:t>• </a:t>
            </a:r>
            <a:r>
              <a:rPr lang="en-US" sz="1800" b="1" dirty="0" smtClean="0">
                <a:solidFill>
                  <a:srgbClr val="FF0000"/>
                </a:solidFill>
              </a:rPr>
              <a:t> Self-injection </a:t>
            </a:r>
            <a:r>
              <a:rPr lang="en-US" sz="1800" b="1" dirty="0">
                <a:solidFill>
                  <a:srgbClr val="FF0000"/>
                </a:solidFill>
              </a:rPr>
              <a:t>coincides with wave-breaking</a:t>
            </a:r>
          </a:p>
        </p:txBody>
      </p:sp>
      <p:pic>
        <p:nvPicPr>
          <p:cNvPr id="23" name="Picture 22" descr="08. Kumar Fig3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759" y="1023526"/>
            <a:ext cx="4451664" cy="4281999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6054696" y="456885"/>
            <a:ext cx="45905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• Trapped </a:t>
            </a:r>
            <a:r>
              <a:rPr lang="en-US" sz="2000" b="1" i="1" dirty="0">
                <a:solidFill>
                  <a:srgbClr val="FF0000"/>
                </a:solidFill>
              </a:rPr>
              <a:t>e</a:t>
            </a:r>
            <a:r>
              <a:rPr lang="en-US" sz="2000" b="1" dirty="0">
                <a:solidFill>
                  <a:srgbClr val="FF0000"/>
                </a:solidFill>
              </a:rPr>
              <a:t>- move forward in wake thru</a:t>
            </a:r>
          </a:p>
          <a:p>
            <a:pPr algn="ctr"/>
            <a:r>
              <a:rPr lang="en-US" sz="2000" b="1" dirty="0">
                <a:solidFill>
                  <a:srgbClr val="FF0000"/>
                </a:solidFill>
              </a:rPr>
              <a:t>    drive laser fields</a:t>
            </a:r>
            <a:r>
              <a:rPr lang="en-US" sz="2000" b="1" baseline="30000" dirty="0">
                <a:solidFill>
                  <a:srgbClr val="FF0000"/>
                </a:solidFill>
              </a:rPr>
              <a:t>2</a:t>
            </a:r>
            <a:r>
              <a:rPr lang="en-US" sz="2000" b="1" dirty="0">
                <a:solidFill>
                  <a:srgbClr val="FF0000"/>
                </a:solidFill>
              </a:rPr>
              <a:t> before emerging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760919" y="1131870"/>
            <a:ext cx="3990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>
                <a:solidFill>
                  <a:srgbClr val="FF0000"/>
                </a:solidFill>
              </a:rPr>
              <a:t>t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6205479" y="1112013"/>
            <a:ext cx="4367915" cy="1849535"/>
            <a:chOff x="4673481" y="2203549"/>
            <a:chExt cx="4367915" cy="1849535"/>
          </a:xfrm>
        </p:grpSpPr>
        <p:pic>
          <p:nvPicPr>
            <p:cNvPr id="27" name="Picture 26" descr="08. Kumar Fig4c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3481" y="2217055"/>
              <a:ext cx="4301186" cy="1836029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8118535" y="2203549"/>
              <a:ext cx="92286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i="1">
                  <a:solidFill>
                    <a:srgbClr val="FF0000"/>
                  </a:solidFill>
                </a:rPr>
                <a:t>t</a:t>
              </a:r>
              <a:r>
                <a:rPr lang="en-US" sz="2000" b="1">
                  <a:solidFill>
                    <a:srgbClr val="FF0000"/>
                  </a:solidFill>
                </a:rPr>
                <a:t> +</a:t>
              </a:r>
            </a:p>
            <a:p>
              <a:pPr algn="ctr"/>
              <a:r>
                <a:rPr lang="en-US" sz="2000" b="1">
                  <a:solidFill>
                    <a:srgbClr val="FF0000"/>
                  </a:solidFill>
                </a:rPr>
                <a:t> 300 fs</a:t>
              </a:r>
              <a:endParaRPr lang="en-US" sz="2000" b="1" i="1">
                <a:solidFill>
                  <a:srgbClr val="FF0000"/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222498" y="3012347"/>
            <a:ext cx="4453499" cy="2460015"/>
            <a:chOff x="4690500" y="4103883"/>
            <a:chExt cx="4453499" cy="2460015"/>
          </a:xfrm>
        </p:grpSpPr>
        <p:pic>
          <p:nvPicPr>
            <p:cNvPr id="30" name="Picture 29" descr="08. Kumar Fig4e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0500" y="4220633"/>
              <a:ext cx="4453499" cy="2343265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8136473" y="4103883"/>
              <a:ext cx="92286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i="1">
                  <a:solidFill>
                    <a:srgbClr val="FF0000"/>
                  </a:solidFill>
                </a:rPr>
                <a:t>t</a:t>
              </a:r>
              <a:r>
                <a:rPr lang="en-US" sz="2000" b="1">
                  <a:solidFill>
                    <a:srgbClr val="FF0000"/>
                  </a:solidFill>
                </a:rPr>
                <a:t> +</a:t>
              </a:r>
            </a:p>
            <a:p>
              <a:pPr algn="ctr"/>
              <a:r>
                <a:rPr lang="en-US" sz="2000" b="1">
                  <a:solidFill>
                    <a:srgbClr val="FF0000"/>
                  </a:solidFill>
                </a:rPr>
                <a:t> 600 fs</a:t>
              </a:r>
              <a:endParaRPr lang="en-US" sz="2000" b="1" i="1">
                <a:solidFill>
                  <a:srgbClr val="FF0000"/>
                </a:solidFill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6168312" y="5503119"/>
            <a:ext cx="55960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baseline="30000" dirty="0">
                <a:solidFill>
                  <a:srgbClr val="FF0000"/>
                </a:solidFill>
              </a:rPr>
              <a:t>2</a:t>
            </a:r>
            <a:r>
              <a:rPr lang="en-US" sz="2000" b="1" dirty="0">
                <a:solidFill>
                  <a:srgbClr val="FF0000"/>
                </a:solidFill>
              </a:rPr>
              <a:t> inducing Direct Laser Acceleration (DLA)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394690" y="5385137"/>
            <a:ext cx="4734438" cy="6976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baseline="30000" dirty="0">
                <a:solidFill>
                  <a:srgbClr val="FF0000"/>
                </a:solidFill>
              </a:rPr>
              <a:t>1</a:t>
            </a:r>
            <a:r>
              <a:rPr lang="en-US" sz="1800" b="1" dirty="0">
                <a:solidFill>
                  <a:srgbClr val="FF0000"/>
                </a:solidFill>
              </a:rPr>
              <a:t> Laser:  </a:t>
            </a:r>
            <a:r>
              <a:rPr lang="en-US" sz="1800" b="1" i="1" dirty="0">
                <a:solidFill>
                  <a:srgbClr val="FF0000"/>
                </a:solidFill>
              </a:rPr>
              <a:t>λ</a:t>
            </a:r>
            <a:r>
              <a:rPr lang="en-US" sz="1800" b="1" dirty="0">
                <a:solidFill>
                  <a:srgbClr val="FF0000"/>
                </a:solidFill>
              </a:rPr>
              <a:t> = 9.2 µm, </a:t>
            </a:r>
            <a:r>
              <a:rPr lang="en-US" sz="1800" b="1" i="1" dirty="0">
                <a:solidFill>
                  <a:srgbClr val="FF0000"/>
                </a:solidFill>
              </a:rPr>
              <a:t>w</a:t>
            </a:r>
            <a:r>
              <a:rPr lang="en-US" sz="1800" b="1" baseline="-25000" dirty="0">
                <a:solidFill>
                  <a:srgbClr val="FF0000"/>
                </a:solidFill>
              </a:rPr>
              <a:t>0</a:t>
            </a:r>
            <a:r>
              <a:rPr lang="en-US" sz="1800" b="1" dirty="0">
                <a:solidFill>
                  <a:srgbClr val="FF0000"/>
                </a:solidFill>
              </a:rPr>
              <a:t> = 20 µm, </a:t>
            </a:r>
            <a:r>
              <a:rPr lang="en-US" sz="1800" b="1" i="1" dirty="0">
                <a:solidFill>
                  <a:srgbClr val="FF0000"/>
                </a:solidFill>
              </a:rPr>
              <a:t>τ</a:t>
            </a:r>
            <a:r>
              <a:rPr lang="en-US" sz="1800" b="1" dirty="0">
                <a:solidFill>
                  <a:srgbClr val="FF0000"/>
                </a:solidFill>
              </a:rPr>
              <a:t> = 2 </a:t>
            </a:r>
            <a:r>
              <a:rPr lang="en-US" sz="1800" b="1" dirty="0" err="1">
                <a:solidFill>
                  <a:srgbClr val="FF0000"/>
                </a:solidFill>
              </a:rPr>
              <a:t>ps</a:t>
            </a:r>
            <a:r>
              <a:rPr lang="en-US" sz="1800" b="1" dirty="0">
                <a:solidFill>
                  <a:srgbClr val="FF0000"/>
                </a:solidFill>
              </a:rPr>
              <a:t>, </a:t>
            </a:r>
            <a:r>
              <a:rPr lang="en-US" sz="1800" b="1" i="1" dirty="0">
                <a:solidFill>
                  <a:srgbClr val="FF0000"/>
                </a:solidFill>
              </a:rPr>
              <a:t>E</a:t>
            </a:r>
            <a:r>
              <a:rPr lang="en-US" sz="1800" b="1" dirty="0">
                <a:solidFill>
                  <a:srgbClr val="FF0000"/>
                </a:solidFill>
              </a:rPr>
              <a:t> = 4 J</a:t>
            </a:r>
          </a:p>
          <a:p>
            <a:r>
              <a:rPr lang="en-US" sz="1800" b="1" dirty="0">
                <a:solidFill>
                  <a:srgbClr val="FF0000"/>
                </a:solidFill>
              </a:rPr>
              <a:t>  Plasma:  </a:t>
            </a:r>
            <a:r>
              <a:rPr lang="en-US" sz="1800" b="1" i="1" dirty="0">
                <a:solidFill>
                  <a:srgbClr val="FF0000"/>
                </a:solidFill>
              </a:rPr>
              <a:t>n</a:t>
            </a:r>
            <a:r>
              <a:rPr lang="en-US" sz="1800" b="1" baseline="-25000" dirty="0">
                <a:solidFill>
                  <a:srgbClr val="FF0000"/>
                </a:solidFill>
              </a:rPr>
              <a:t>e0</a:t>
            </a:r>
            <a:r>
              <a:rPr lang="en-US" sz="1800" b="1" dirty="0">
                <a:solidFill>
                  <a:srgbClr val="FF0000"/>
                </a:solidFill>
              </a:rPr>
              <a:t> = 5 x 10</a:t>
            </a:r>
            <a:r>
              <a:rPr lang="en-US" sz="1800" b="1" baseline="30000" dirty="0">
                <a:solidFill>
                  <a:srgbClr val="FF0000"/>
                </a:solidFill>
              </a:rPr>
              <a:t>17</a:t>
            </a:r>
            <a:r>
              <a:rPr lang="en-US" sz="1800" b="1" dirty="0">
                <a:solidFill>
                  <a:srgbClr val="FF0000"/>
                </a:solidFill>
              </a:rPr>
              <a:t> cm</a:t>
            </a:r>
            <a:r>
              <a:rPr lang="en-US" sz="1800" b="1" baseline="30000" dirty="0">
                <a:solidFill>
                  <a:srgbClr val="FF0000"/>
                </a:solidFill>
              </a:rPr>
              <a:t>-3 </a:t>
            </a:r>
          </a:p>
        </p:txBody>
      </p:sp>
      <p:sp>
        <p:nvSpPr>
          <p:cNvPr id="35" name="TextBox 34"/>
          <p:cNvSpPr txBox="1"/>
          <p:nvPr/>
        </p:nvSpPr>
        <p:spPr>
          <a:xfrm rot="16200000">
            <a:off x="5388238" y="2864184"/>
            <a:ext cx="793431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="1"/>
              <a:t>δn/n</a:t>
            </a:r>
            <a:r>
              <a:rPr lang="en-US" sz="2000" b="1" baseline="-25000"/>
              <a:t>0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444417" y="3867067"/>
            <a:ext cx="8258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/>
              <a:t>lineout</a:t>
            </a:r>
          </a:p>
          <a:p>
            <a:pPr algn="ctr"/>
            <a:r>
              <a:rPr lang="en-US" sz="1400"/>
              <a:t>of above</a:t>
            </a:r>
          </a:p>
        </p:txBody>
      </p:sp>
      <p:sp>
        <p:nvSpPr>
          <p:cNvPr id="37" name="Right Arrow 36"/>
          <p:cNvSpPr/>
          <p:nvPr/>
        </p:nvSpPr>
        <p:spPr>
          <a:xfrm>
            <a:off x="5968532" y="1539480"/>
            <a:ext cx="270900" cy="46355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5756866" y="1478097"/>
            <a:ext cx="143934" cy="52493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5845763" y="4195903"/>
            <a:ext cx="143934" cy="52493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 rot="16200000">
            <a:off x="5180079" y="1566754"/>
            <a:ext cx="12713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/>
              <a:t>p</a:t>
            </a:r>
            <a:r>
              <a:rPr lang="en-US" sz="1600" b="1" baseline="-25000"/>
              <a:t>z</a:t>
            </a:r>
            <a:r>
              <a:rPr lang="en-US" sz="1600" b="1"/>
              <a:t> [norm. u.]</a:t>
            </a:r>
          </a:p>
        </p:txBody>
      </p:sp>
      <p:sp>
        <p:nvSpPr>
          <p:cNvPr id="57" name="TextBox 56"/>
          <p:cNvSpPr txBox="1"/>
          <p:nvPr/>
        </p:nvSpPr>
        <p:spPr>
          <a:xfrm rot="16200000">
            <a:off x="5281561" y="4237408"/>
            <a:ext cx="12713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/>
              <a:t>p</a:t>
            </a:r>
            <a:r>
              <a:rPr lang="en-US" sz="1600" b="1" baseline="-25000"/>
              <a:t>z</a:t>
            </a:r>
            <a:r>
              <a:rPr lang="en-US" sz="1600" b="1"/>
              <a:t> [norm. u.]</a:t>
            </a:r>
          </a:p>
        </p:txBody>
      </p:sp>
      <p:sp>
        <p:nvSpPr>
          <p:cNvPr id="58" name="TextBox 57"/>
          <p:cNvSpPr txBox="1"/>
          <p:nvPr/>
        </p:nvSpPr>
        <p:spPr>
          <a:xfrm rot="16200000">
            <a:off x="1203342" y="1518246"/>
            <a:ext cx="893055" cy="40011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000" b="1" i="1"/>
              <a:t>x</a:t>
            </a:r>
            <a:r>
              <a:rPr lang="en-US" sz="2000" b="1"/>
              <a:t> [µm]</a:t>
            </a:r>
          </a:p>
        </p:txBody>
      </p:sp>
      <p:sp>
        <p:nvSpPr>
          <p:cNvPr id="59" name="TextBox 58"/>
          <p:cNvSpPr txBox="1"/>
          <p:nvPr/>
        </p:nvSpPr>
        <p:spPr>
          <a:xfrm rot="16200000">
            <a:off x="1203345" y="2889822"/>
            <a:ext cx="893055" cy="40011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000" b="1" i="1"/>
              <a:t>x</a:t>
            </a:r>
            <a:r>
              <a:rPr lang="en-US" sz="2000" b="1"/>
              <a:t> [µm]</a:t>
            </a:r>
          </a:p>
        </p:txBody>
      </p:sp>
      <p:sp>
        <p:nvSpPr>
          <p:cNvPr id="60" name="Rectangle 59"/>
          <p:cNvSpPr/>
          <p:nvPr/>
        </p:nvSpPr>
        <p:spPr>
          <a:xfrm>
            <a:off x="1579006" y="3886117"/>
            <a:ext cx="198953" cy="117527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1" name="TextBox 60"/>
          <p:cNvSpPr txBox="1"/>
          <p:nvPr/>
        </p:nvSpPr>
        <p:spPr>
          <a:xfrm rot="16200000">
            <a:off x="632083" y="3907336"/>
            <a:ext cx="20571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/>
              <a:t>n</a:t>
            </a:r>
            <a:r>
              <a:rPr lang="en-US" sz="2000" b="1" baseline="-25000" dirty="0"/>
              <a:t>e</a:t>
            </a:r>
            <a:r>
              <a:rPr lang="en-US" sz="2000" b="1" dirty="0"/>
              <a:t> [10</a:t>
            </a:r>
            <a:r>
              <a:rPr lang="en-US" sz="2000" b="1" baseline="30000" dirty="0"/>
              <a:t>17</a:t>
            </a:r>
            <a:r>
              <a:rPr lang="en-US" sz="2000" b="1" dirty="0"/>
              <a:t> cm</a:t>
            </a:r>
            <a:r>
              <a:rPr lang="en-US" sz="2000" b="1" baseline="30000" dirty="0"/>
              <a:t>-3</a:t>
            </a:r>
            <a:r>
              <a:rPr lang="en-US" sz="2000" b="1" dirty="0"/>
              <a:t>]</a:t>
            </a:r>
          </a:p>
        </p:txBody>
      </p:sp>
      <p:grpSp>
        <p:nvGrpSpPr>
          <p:cNvPr id="62" name="Group 61"/>
          <p:cNvGrpSpPr/>
          <p:nvPr/>
        </p:nvGrpSpPr>
        <p:grpSpPr>
          <a:xfrm>
            <a:off x="2056951" y="2684627"/>
            <a:ext cx="1625576" cy="2201303"/>
            <a:chOff x="524953" y="3776163"/>
            <a:chExt cx="1625576" cy="2201303"/>
          </a:xfrm>
        </p:grpSpPr>
        <p:sp>
          <p:nvSpPr>
            <p:cNvPr id="63" name="Oval 62"/>
            <p:cNvSpPr/>
            <p:nvPr/>
          </p:nvSpPr>
          <p:spPr>
            <a:xfrm>
              <a:off x="1202265" y="5130800"/>
              <a:ext cx="948264" cy="84666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1168402" y="3776163"/>
              <a:ext cx="948264" cy="84666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524953" y="4811768"/>
              <a:ext cx="15095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i="1"/>
                <a:t>wave-breaking</a:t>
              </a:r>
            </a:p>
          </p:txBody>
        </p:sp>
        <p:cxnSp>
          <p:nvCxnSpPr>
            <p:cNvPr id="66" name="Straight Connector 65"/>
            <p:cNvCxnSpPr/>
            <p:nvPr/>
          </p:nvCxnSpPr>
          <p:spPr>
            <a:xfrm flipH="1">
              <a:off x="999067" y="4552491"/>
              <a:ext cx="376766" cy="353942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H="1" flipV="1">
              <a:off x="1013882" y="5110468"/>
              <a:ext cx="233892" cy="227765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Group 67"/>
          <p:cNvGrpSpPr/>
          <p:nvPr/>
        </p:nvGrpSpPr>
        <p:grpSpPr>
          <a:xfrm>
            <a:off x="1980710" y="1485760"/>
            <a:ext cx="1236752" cy="369332"/>
            <a:chOff x="448712" y="2577296"/>
            <a:chExt cx="1236752" cy="369332"/>
          </a:xfrm>
        </p:grpSpPr>
        <p:sp>
          <p:nvSpPr>
            <p:cNvPr id="69" name="TextBox 68"/>
            <p:cNvSpPr txBox="1"/>
            <p:nvPr/>
          </p:nvSpPr>
          <p:spPr>
            <a:xfrm>
              <a:off x="448712" y="2577296"/>
              <a:ext cx="11837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>
                  <a:solidFill>
                    <a:schemeClr val="bg1"/>
                  </a:solidFill>
                </a:rPr>
                <a:t>e</a:t>
              </a:r>
              <a:r>
                <a:rPr lang="en-US">
                  <a:solidFill>
                    <a:schemeClr val="bg1"/>
                  </a:solidFill>
                </a:rPr>
                <a:t>-injection</a:t>
              </a:r>
            </a:p>
          </p:txBody>
        </p:sp>
        <p:cxnSp>
          <p:nvCxnSpPr>
            <p:cNvPr id="70" name="Straight Connector 69"/>
            <p:cNvCxnSpPr/>
            <p:nvPr/>
          </p:nvCxnSpPr>
          <p:spPr>
            <a:xfrm rot="1800000" flipV="1">
              <a:off x="1553635" y="2754463"/>
              <a:ext cx="131829" cy="73407"/>
            </a:xfrm>
            <a:prstGeom prst="line">
              <a:avLst/>
            </a:prstGeom>
            <a:ln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Rectangle 40"/>
          <p:cNvSpPr/>
          <p:nvPr/>
        </p:nvSpPr>
        <p:spPr>
          <a:xfrm>
            <a:off x="930037" y="6086846"/>
            <a:ext cx="106012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i="1" dirty="0" err="1" smtClean="0">
                <a:solidFill>
                  <a:srgbClr val="3C07FF"/>
                </a:solidFill>
              </a:rPr>
              <a:t>Prabhat</a:t>
            </a:r>
            <a:r>
              <a:rPr lang="en-US" sz="1400" b="1" i="1" dirty="0" smtClean="0">
                <a:solidFill>
                  <a:srgbClr val="3C07FF"/>
                </a:solidFill>
              </a:rPr>
              <a:t> Kumar et al., “Evolution of the self-injection process in long wavelength infrared laser driven LWFA,” Physics of Plasmas,   ACCEPTED</a:t>
            </a:r>
            <a:endParaRPr lang="en-US" sz="1400" b="1" i="1" dirty="0">
              <a:solidFill>
                <a:srgbClr val="3C07FF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014843" y="6493463"/>
            <a:ext cx="3885117" cy="369243"/>
          </a:xfrm>
          <a:prstGeom prst="rect">
            <a:avLst/>
          </a:prstGeom>
          <a:noFill/>
        </p:spPr>
        <p:txBody>
          <a:bodyPr wrap="none" lIns="121832" tIns="60916" rIns="121832" bIns="60916" rtlCol="0">
            <a:spAutoFit/>
          </a:bodyPr>
          <a:lstStyle/>
          <a:p>
            <a:r>
              <a:rPr lang="en-US" sz="16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ATF USERS MEETING,  DEC. 09, 2020</a:t>
            </a:r>
            <a:endParaRPr lang="en-US" sz="16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44810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2157314" y="2943"/>
            <a:ext cx="10021987" cy="484668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E9AF7F"/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32" tIns="60916" rIns="121832" bIns="60916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33894" y="-4832"/>
            <a:ext cx="10645406" cy="430887"/>
          </a:xfrm>
          <a:prstGeom prst="rect">
            <a:avLst/>
          </a:prstGeom>
        </p:spPr>
        <p:txBody>
          <a:bodyPr wrap="square" lIns="121832" tIns="60916" rIns="121832" bIns="60916">
            <a:spAutoFit/>
          </a:bodyPr>
          <a:lstStyle/>
          <a:p>
            <a:pPr algn="ctr"/>
            <a:r>
              <a:rPr lang="en-US" sz="2000" i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Simple electron bunch source size test</a:t>
            </a:r>
            <a:endParaRPr lang="en-US" sz="2000" i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 descr="http://w3.campusexplorer.com/media/376x262/media-2A09DA8D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9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543" b="14681"/>
          <a:stretch/>
        </p:blipFill>
        <p:spPr bwMode="auto">
          <a:xfrm>
            <a:off x="2" y="7648"/>
            <a:ext cx="1479267" cy="750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2157314" y="6466065"/>
            <a:ext cx="10021987" cy="39215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E9AF7F"/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32" tIns="60916" rIns="121832" bIns="60916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4" name="Group 73"/>
          <p:cNvGrpSpPr/>
          <p:nvPr/>
        </p:nvGrpSpPr>
        <p:grpSpPr>
          <a:xfrm rot="10800000">
            <a:off x="240027" y="3018697"/>
            <a:ext cx="6465384" cy="3282740"/>
            <a:chOff x="65228" y="2219319"/>
            <a:chExt cx="8213024" cy="4170089"/>
          </a:xfrm>
        </p:grpSpPr>
        <p:sp>
          <p:nvSpPr>
            <p:cNvPr id="75" name="Isosceles Triangle 74"/>
            <p:cNvSpPr/>
            <p:nvPr/>
          </p:nvSpPr>
          <p:spPr>
            <a:xfrm rot="16200000">
              <a:off x="3123307" y="3177571"/>
              <a:ext cx="808894" cy="2437573"/>
            </a:xfrm>
            <a:prstGeom prst="triangle">
              <a:avLst/>
            </a:prstGeom>
            <a:gradFill flip="none" rotWithShape="1">
              <a:gsLst>
                <a:gs pos="0">
                  <a:srgbClr val="0070C0">
                    <a:alpha val="40000"/>
                  </a:srgbClr>
                </a:gs>
                <a:gs pos="50000">
                  <a:srgbClr val="0000FF">
                    <a:alpha val="68000"/>
                  </a:srgbClr>
                </a:gs>
                <a:gs pos="100000">
                  <a:srgbClr val="0070C0">
                    <a:alpha val="41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TextBox 75"/>
            <p:cNvSpPr txBox="1"/>
            <p:nvPr/>
          </p:nvSpPr>
          <p:spPr>
            <a:xfrm rot="10800000">
              <a:off x="6541686" y="6020076"/>
              <a:ext cx="17365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CCD w/objective</a:t>
              </a:r>
              <a:endParaRPr lang="en-US" sz="1800" dirty="0"/>
            </a:p>
          </p:txBody>
        </p:sp>
        <p:sp>
          <p:nvSpPr>
            <p:cNvPr id="77" name="TextBox 76"/>
            <p:cNvSpPr txBox="1"/>
            <p:nvPr/>
          </p:nvSpPr>
          <p:spPr>
            <a:xfrm rot="10800000">
              <a:off x="1023915" y="3243028"/>
              <a:ext cx="3093556" cy="938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 smtClean="0"/>
                <a:t>H2 gas jet  4mm length</a:t>
              </a:r>
            </a:p>
            <a:p>
              <a:pPr algn="ctr"/>
              <a:r>
                <a:rPr lang="en-US" sz="1400" b="1" dirty="0" smtClean="0"/>
                <a:t>n</a:t>
              </a:r>
              <a:r>
                <a:rPr lang="en-US" sz="1400" b="1" baseline="-25000" dirty="0" smtClean="0"/>
                <a:t>e</a:t>
              </a:r>
              <a:r>
                <a:rPr lang="en-US" sz="1400" b="1" dirty="0" smtClean="0"/>
                <a:t> ~ 5e16  to  5e17/cc</a:t>
              </a:r>
            </a:p>
            <a:p>
              <a:pPr algn="ctr"/>
              <a:r>
                <a:rPr lang="en-US" sz="1400" b="1" i="1" u="sng" dirty="0" smtClean="0"/>
                <a:t>From CTS probe measurement</a:t>
              </a:r>
              <a:endParaRPr lang="en-US" sz="1400" b="1" i="1" u="sng" dirty="0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249260" y="2901707"/>
              <a:ext cx="390478" cy="1643346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lumMod val="29000"/>
                    <a:lumOff val="71000"/>
                    <a:alpha val="66000"/>
                  </a:srgbClr>
                </a:gs>
                <a:gs pos="50000">
                  <a:srgbClr val="FF0000">
                    <a:lumMod val="93000"/>
                    <a:lumOff val="7000"/>
                    <a:alpha val="65000"/>
                  </a:srgbClr>
                </a:gs>
                <a:gs pos="100000">
                  <a:srgbClr val="FF0000">
                    <a:lumMod val="30000"/>
                    <a:lumOff val="70000"/>
                    <a:alpha val="66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Down Arrow 78"/>
            <p:cNvSpPr/>
            <p:nvPr/>
          </p:nvSpPr>
          <p:spPr>
            <a:xfrm>
              <a:off x="279125" y="2219319"/>
              <a:ext cx="360613" cy="464024"/>
            </a:xfrm>
            <a:prstGeom prst="downArrow">
              <a:avLst/>
            </a:prstGeom>
            <a:gradFill flip="none" rotWithShape="1">
              <a:gsLst>
                <a:gs pos="0">
                  <a:srgbClr val="FF0000">
                    <a:lumMod val="29000"/>
                    <a:lumOff val="71000"/>
                    <a:alpha val="66000"/>
                  </a:srgbClr>
                </a:gs>
                <a:gs pos="50000">
                  <a:srgbClr val="FF0000">
                    <a:lumMod val="93000"/>
                    <a:lumOff val="7000"/>
                    <a:alpha val="65000"/>
                  </a:srgbClr>
                </a:gs>
                <a:gs pos="100000">
                  <a:srgbClr val="FF0000">
                    <a:lumMod val="30000"/>
                    <a:lumOff val="70000"/>
                    <a:alpha val="66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0" name="Straight Connector 79"/>
            <p:cNvCxnSpPr/>
            <p:nvPr/>
          </p:nvCxnSpPr>
          <p:spPr>
            <a:xfrm>
              <a:off x="279125" y="4396357"/>
              <a:ext cx="4805839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Oval 80"/>
            <p:cNvSpPr/>
            <p:nvPr/>
          </p:nvSpPr>
          <p:spPr>
            <a:xfrm rot="5400000">
              <a:off x="2485371" y="4216183"/>
              <a:ext cx="348308" cy="3483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/>
            <p:cNvSpPr/>
            <p:nvPr/>
          </p:nvSpPr>
          <p:spPr>
            <a:xfrm rot="2700000">
              <a:off x="6846009" y="4275142"/>
              <a:ext cx="1023834" cy="1524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/>
            <p:cNvSpPr/>
            <p:nvPr/>
          </p:nvSpPr>
          <p:spPr>
            <a:xfrm rot="5400000">
              <a:off x="7049090" y="4847515"/>
              <a:ext cx="506610" cy="720662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4000"/>
                    <a:lumOff val="16000"/>
                  </a:schemeClr>
                </a:gs>
                <a:gs pos="50000">
                  <a:schemeClr val="tx1">
                    <a:lumMod val="52000"/>
                    <a:lumOff val="48000"/>
                  </a:schemeClr>
                </a:gs>
                <a:gs pos="100000">
                  <a:schemeClr val="tx1">
                    <a:lumMod val="75000"/>
                    <a:lumOff val="25000"/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/>
            <p:cNvSpPr/>
            <p:nvPr/>
          </p:nvSpPr>
          <p:spPr>
            <a:xfrm rot="5400000">
              <a:off x="7053376" y="5460901"/>
              <a:ext cx="456700" cy="4572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TextBox 84"/>
            <p:cNvSpPr txBox="1"/>
            <p:nvPr/>
          </p:nvSpPr>
          <p:spPr>
            <a:xfrm rot="4622070">
              <a:off x="4757621" y="4880333"/>
              <a:ext cx="4571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slit</a:t>
              </a:r>
              <a:endParaRPr lang="en-US" dirty="0"/>
            </a:p>
          </p:txBody>
        </p:sp>
        <p:sp>
          <p:nvSpPr>
            <p:cNvPr id="91" name="TextBox 90"/>
            <p:cNvSpPr txBox="1"/>
            <p:nvPr/>
          </p:nvSpPr>
          <p:spPr>
            <a:xfrm rot="5472931">
              <a:off x="6151638" y="4989557"/>
              <a:ext cx="664093" cy="338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 smtClean="0"/>
                <a:t>Lanex</a:t>
              </a:r>
              <a:endParaRPr lang="en-US" sz="1600" dirty="0"/>
            </a:p>
          </p:txBody>
        </p:sp>
        <p:sp>
          <p:nvSpPr>
            <p:cNvPr id="92" name="TextBox 91"/>
            <p:cNvSpPr txBox="1"/>
            <p:nvPr/>
          </p:nvSpPr>
          <p:spPr>
            <a:xfrm rot="10800000">
              <a:off x="5041336" y="5299696"/>
              <a:ext cx="1112638" cy="6646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Al foil</a:t>
              </a:r>
            </a:p>
            <a:p>
              <a:r>
                <a:rPr lang="en-US" sz="1400" dirty="0" smtClean="0"/>
                <a:t>20micron</a:t>
              </a:r>
              <a:endParaRPr lang="en-US" sz="1400" dirty="0"/>
            </a:p>
          </p:txBody>
        </p:sp>
        <p:grpSp>
          <p:nvGrpSpPr>
            <p:cNvPr id="93" name="Group 92"/>
            <p:cNvGrpSpPr/>
            <p:nvPr/>
          </p:nvGrpSpPr>
          <p:grpSpPr>
            <a:xfrm rot="5400000">
              <a:off x="5089868" y="4298742"/>
              <a:ext cx="2089851" cy="154677"/>
              <a:chOff x="4212273" y="441658"/>
              <a:chExt cx="2697398" cy="199644"/>
            </a:xfrm>
          </p:grpSpPr>
          <p:sp>
            <p:nvSpPr>
              <p:cNvPr id="103" name="Rectangle 102"/>
              <p:cNvSpPr/>
              <p:nvPr/>
            </p:nvSpPr>
            <p:spPr>
              <a:xfrm>
                <a:off x="4212273" y="541480"/>
                <a:ext cx="2697398" cy="99822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/>
              <p:cNvSpPr/>
              <p:nvPr/>
            </p:nvSpPr>
            <p:spPr>
              <a:xfrm>
                <a:off x="4212273" y="441658"/>
                <a:ext cx="2697398" cy="99822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5" name="Isosceles Triangle 94"/>
            <p:cNvSpPr/>
            <p:nvPr/>
          </p:nvSpPr>
          <p:spPr>
            <a:xfrm rot="5400000">
              <a:off x="1287873" y="3177571"/>
              <a:ext cx="360348" cy="2437573"/>
            </a:xfrm>
            <a:prstGeom prst="triangle">
              <a:avLst/>
            </a:prstGeom>
            <a:gradFill flip="none" rotWithShape="1">
              <a:gsLst>
                <a:gs pos="0">
                  <a:srgbClr val="FF0000">
                    <a:lumMod val="29000"/>
                    <a:lumOff val="71000"/>
                    <a:alpha val="66000"/>
                  </a:srgbClr>
                </a:gs>
                <a:gs pos="50000">
                  <a:srgbClr val="FF0000">
                    <a:lumMod val="93000"/>
                    <a:lumOff val="7000"/>
                    <a:alpha val="65000"/>
                  </a:srgbClr>
                </a:gs>
                <a:gs pos="100000">
                  <a:srgbClr val="FF0000">
                    <a:lumMod val="30000"/>
                    <a:lumOff val="70000"/>
                    <a:alpha val="66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Freeform 95"/>
            <p:cNvSpPr/>
            <p:nvPr/>
          </p:nvSpPr>
          <p:spPr>
            <a:xfrm rot="16200000">
              <a:off x="-119039" y="4085033"/>
              <a:ext cx="1164233" cy="795699"/>
            </a:xfrm>
            <a:custGeom>
              <a:avLst/>
              <a:gdLst>
                <a:gd name="connsiteX0" fmla="*/ 0 w 1897039"/>
                <a:gd name="connsiteY0" fmla="*/ 0 h 1296538"/>
                <a:gd name="connsiteX1" fmla="*/ 0 w 1897039"/>
                <a:gd name="connsiteY1" fmla="*/ 1296538 h 1296538"/>
                <a:gd name="connsiteX2" fmla="*/ 614150 w 1897039"/>
                <a:gd name="connsiteY2" fmla="*/ 1296538 h 1296538"/>
                <a:gd name="connsiteX3" fmla="*/ 655093 w 1897039"/>
                <a:gd name="connsiteY3" fmla="*/ 1228299 h 1296538"/>
                <a:gd name="connsiteX4" fmla="*/ 736980 w 1897039"/>
                <a:gd name="connsiteY4" fmla="*/ 1119117 h 1296538"/>
                <a:gd name="connsiteX5" fmla="*/ 846162 w 1897039"/>
                <a:gd name="connsiteY5" fmla="*/ 996287 h 1296538"/>
                <a:gd name="connsiteX6" fmla="*/ 968991 w 1897039"/>
                <a:gd name="connsiteY6" fmla="*/ 859809 h 1296538"/>
                <a:gd name="connsiteX7" fmla="*/ 1119117 w 1897039"/>
                <a:gd name="connsiteY7" fmla="*/ 696036 h 1296538"/>
                <a:gd name="connsiteX8" fmla="*/ 1255594 w 1897039"/>
                <a:gd name="connsiteY8" fmla="*/ 573206 h 1296538"/>
                <a:gd name="connsiteX9" fmla="*/ 1364777 w 1897039"/>
                <a:gd name="connsiteY9" fmla="*/ 436729 h 1296538"/>
                <a:gd name="connsiteX10" fmla="*/ 1501254 w 1897039"/>
                <a:gd name="connsiteY10" fmla="*/ 327546 h 1296538"/>
                <a:gd name="connsiteX11" fmla="*/ 1637732 w 1897039"/>
                <a:gd name="connsiteY11" fmla="*/ 218364 h 1296538"/>
                <a:gd name="connsiteX12" fmla="*/ 1733266 w 1897039"/>
                <a:gd name="connsiteY12" fmla="*/ 122830 h 1296538"/>
                <a:gd name="connsiteX13" fmla="*/ 1897039 w 1897039"/>
                <a:gd name="connsiteY13" fmla="*/ 13648 h 1296538"/>
                <a:gd name="connsiteX14" fmla="*/ 0 w 1897039"/>
                <a:gd name="connsiteY14" fmla="*/ 0 h 1296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97039" h="1296538">
                  <a:moveTo>
                    <a:pt x="0" y="0"/>
                  </a:moveTo>
                  <a:lnTo>
                    <a:pt x="0" y="1296538"/>
                  </a:lnTo>
                  <a:lnTo>
                    <a:pt x="614150" y="1296538"/>
                  </a:lnTo>
                  <a:lnTo>
                    <a:pt x="655093" y="1228299"/>
                  </a:lnTo>
                  <a:lnTo>
                    <a:pt x="736980" y="1119117"/>
                  </a:lnTo>
                  <a:lnTo>
                    <a:pt x="846162" y="996287"/>
                  </a:lnTo>
                  <a:lnTo>
                    <a:pt x="968991" y="859809"/>
                  </a:lnTo>
                  <a:lnTo>
                    <a:pt x="1119117" y="696036"/>
                  </a:lnTo>
                  <a:lnTo>
                    <a:pt x="1255594" y="573206"/>
                  </a:lnTo>
                  <a:lnTo>
                    <a:pt x="1364777" y="436729"/>
                  </a:lnTo>
                  <a:lnTo>
                    <a:pt x="1501254" y="327546"/>
                  </a:lnTo>
                  <a:lnTo>
                    <a:pt x="1637732" y="218364"/>
                  </a:lnTo>
                  <a:lnTo>
                    <a:pt x="1733266" y="122830"/>
                  </a:lnTo>
                  <a:lnTo>
                    <a:pt x="1897039" y="1364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Isosceles Triangle 96"/>
            <p:cNvSpPr/>
            <p:nvPr/>
          </p:nvSpPr>
          <p:spPr>
            <a:xfrm rot="16200000">
              <a:off x="3642375" y="3177572"/>
              <a:ext cx="360348" cy="2437573"/>
            </a:xfrm>
            <a:prstGeom prst="triangle">
              <a:avLst/>
            </a:prstGeom>
            <a:gradFill flip="none" rotWithShape="1">
              <a:gsLst>
                <a:gs pos="0">
                  <a:srgbClr val="FF0000">
                    <a:lumMod val="29000"/>
                    <a:lumOff val="71000"/>
                    <a:alpha val="66000"/>
                  </a:srgbClr>
                </a:gs>
                <a:gs pos="50000">
                  <a:srgbClr val="FF0000">
                    <a:lumMod val="93000"/>
                    <a:lumOff val="7000"/>
                    <a:alpha val="65000"/>
                  </a:srgbClr>
                </a:gs>
                <a:gs pos="100000">
                  <a:srgbClr val="FF0000">
                    <a:lumMod val="30000"/>
                    <a:lumOff val="70000"/>
                    <a:alpha val="66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/>
            <p:cNvSpPr/>
            <p:nvPr/>
          </p:nvSpPr>
          <p:spPr>
            <a:xfrm rot="5383036">
              <a:off x="3911814" y="4218411"/>
              <a:ext cx="2089851" cy="32063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/>
            <p:cNvSpPr/>
            <p:nvPr/>
          </p:nvSpPr>
          <p:spPr>
            <a:xfrm rot="5383036">
              <a:off x="3733402" y="4335130"/>
              <a:ext cx="2089851" cy="77339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TextBox 99"/>
            <p:cNvSpPr txBox="1"/>
            <p:nvPr/>
          </p:nvSpPr>
          <p:spPr>
            <a:xfrm rot="5400000">
              <a:off x="4410090" y="4106756"/>
              <a:ext cx="1125753" cy="4300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Steel slit</a:t>
              </a:r>
              <a:endParaRPr lang="en-US" sz="1600" dirty="0"/>
            </a:p>
          </p:txBody>
        </p:sp>
      </p:grpSp>
      <p:sp>
        <p:nvSpPr>
          <p:cNvPr id="105" name="TextBox 104"/>
          <p:cNvSpPr txBox="1"/>
          <p:nvPr/>
        </p:nvSpPr>
        <p:spPr>
          <a:xfrm>
            <a:off x="2754385" y="5901328"/>
            <a:ext cx="35433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CO2 laser pulse:  ~2ps, 0.5J to 5J</a:t>
            </a:r>
            <a:endParaRPr lang="en-US" sz="2000" dirty="0"/>
          </a:p>
        </p:txBody>
      </p:sp>
      <p:sp>
        <p:nvSpPr>
          <p:cNvPr id="106" name="Oval 105"/>
          <p:cNvSpPr/>
          <p:nvPr/>
        </p:nvSpPr>
        <p:spPr>
          <a:xfrm>
            <a:off x="3216597" y="4092987"/>
            <a:ext cx="81887" cy="818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/>
          <p:nvPr/>
        </p:nvSpPr>
        <p:spPr>
          <a:xfrm>
            <a:off x="3215879" y="4303145"/>
            <a:ext cx="81887" cy="818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/>
          <p:nvPr/>
        </p:nvSpPr>
        <p:spPr>
          <a:xfrm>
            <a:off x="3215879" y="4506710"/>
            <a:ext cx="81887" cy="818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/>
          <p:nvPr/>
        </p:nvSpPr>
        <p:spPr>
          <a:xfrm>
            <a:off x="3216597" y="4716920"/>
            <a:ext cx="81887" cy="818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/>
          <p:nvPr/>
        </p:nvSpPr>
        <p:spPr>
          <a:xfrm>
            <a:off x="3215879" y="4919818"/>
            <a:ext cx="81887" cy="818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TextBox 110"/>
          <p:cNvSpPr txBox="1"/>
          <p:nvPr/>
        </p:nvSpPr>
        <p:spPr>
          <a:xfrm rot="16200000">
            <a:off x="2791022" y="5298124"/>
            <a:ext cx="9375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Ref mask</a:t>
            </a:r>
            <a:endParaRPr lang="en-US" sz="1600" dirty="0"/>
          </a:p>
        </p:txBody>
      </p:sp>
      <p:pic>
        <p:nvPicPr>
          <p:cNvPr id="4098" name="Picture 2" descr="D:\Experiments\BNL\MURI\Trip 2019 11 01 to 2019 11 09\data\Electron data\20191127-20191128T050904Z-001\Image__2019-11-27__13-14-38_laser430mJ_gas+5d2psig_gain0_iris10_exposure125_gamma1.bmp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6" t="28890" r="39340"/>
          <a:stretch/>
        </p:blipFill>
        <p:spPr bwMode="auto">
          <a:xfrm>
            <a:off x="8277433" y="758613"/>
            <a:ext cx="3059366" cy="2739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26973" y="1883192"/>
            <a:ext cx="6703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5.5J</a:t>
            </a:r>
            <a:endParaRPr lang="en-US" dirty="0"/>
          </a:p>
        </p:txBody>
      </p:sp>
      <p:pic>
        <p:nvPicPr>
          <p:cNvPr id="4099" name="Picture 3" descr="D:\Experiments\BNL\MURI\Trip 2019 11 01 to 2019 11 09\data\Electron data\20191127-20191128T050904Z-001\Image__2019-11-27__13-02-12_laser198mJ_gas+5d3psig_gain0_iris10_exposure125_gamma1.bmp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2" t="31298" r="38273" b="-1609"/>
          <a:stretch/>
        </p:blipFill>
        <p:spPr bwMode="auto">
          <a:xfrm>
            <a:off x="8277433" y="3561334"/>
            <a:ext cx="3059366" cy="2598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" name="TextBox 111"/>
          <p:cNvSpPr txBox="1"/>
          <p:nvPr/>
        </p:nvSpPr>
        <p:spPr>
          <a:xfrm>
            <a:off x="7526973" y="4527177"/>
            <a:ext cx="6703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2.6J</a:t>
            </a:r>
            <a:endParaRPr lang="en-US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602" y="1234438"/>
            <a:ext cx="4856937" cy="1970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Box 4">
                <a:extLst>
                  <a:ext uri="{FF2B5EF4-FFF2-40B4-BE49-F238E27FC236}">
                    <a16:creationId xmlns:lc="http://schemas.openxmlformats.org/drawingml/2006/lockedCanvas" xmlns:a16="http://schemas.microsoft.com/office/drawing/2014/main" xmlns="" id="{F673941C-9C97-2548-9826-86ACC68CF317}"/>
                  </a:ext>
                </a:extLst>
              </p:cNvPr>
              <p:cNvSpPr txBox="1"/>
              <p:nvPr/>
            </p:nvSpPr>
            <p:spPr>
              <a:xfrm>
                <a:off x="2985022" y="977889"/>
                <a:ext cx="2184701" cy="2832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sub>
                      </m:sSub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𝟕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𝟏𝟕</m:t>
                          </m:r>
                        </m:sup>
                      </m:sSup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𝒄</m:t>
                      </m:r>
                      <m:sSup>
                        <m:sSup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p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13" name="TextBox 4">
                <a:extLst>
                  <a:ext uri="{FF2B5EF4-FFF2-40B4-BE49-F238E27FC236}">
                    <a16:creationId xmlns="" xmlns:a14="http://schemas.microsoft.com/office/drawing/2010/main" xmlns:a16="http://schemas.microsoft.com/office/drawing/2014/main" xmlns:lc="http://schemas.openxmlformats.org/drawingml/2006/lockedCanvas" id="{F673941C-9C97-2548-9826-86ACC68CF3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5022" y="977889"/>
                <a:ext cx="2184701" cy="283219"/>
              </a:xfrm>
              <a:prstGeom prst="rect">
                <a:avLst/>
              </a:prstGeom>
              <a:blipFill rotWithShape="1">
                <a:blip r:embed="rId7"/>
                <a:stretch>
                  <a:fillRect l="-2793" t="-2128" r="-3911" b="-10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4" name="Rectangle 113"/>
          <p:cNvSpPr/>
          <p:nvPr/>
        </p:nvSpPr>
        <p:spPr>
          <a:xfrm>
            <a:off x="2411740" y="1275381"/>
            <a:ext cx="353898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</a:rPr>
              <a:t>Simulation: </a:t>
            </a:r>
            <a:r>
              <a:rPr lang="en-US" sz="1600" dirty="0" err="1">
                <a:solidFill>
                  <a:srgbClr val="0070C0"/>
                </a:solidFill>
              </a:rPr>
              <a:t>Prabhat</a:t>
            </a:r>
            <a:r>
              <a:rPr lang="en-US" sz="1600" dirty="0">
                <a:solidFill>
                  <a:srgbClr val="0070C0"/>
                </a:solidFill>
              </a:rPr>
              <a:t> Kumar </a:t>
            </a:r>
            <a:r>
              <a:rPr lang="en-US" sz="1600" b="1" i="1" dirty="0" smtClean="0">
                <a:solidFill>
                  <a:srgbClr val="0070C0"/>
                </a:solidFill>
              </a:rPr>
              <a:t>SPACE </a:t>
            </a:r>
            <a:r>
              <a:rPr lang="en-US" sz="1600" b="1" i="1" dirty="0">
                <a:solidFill>
                  <a:srgbClr val="0070C0"/>
                </a:solidFill>
              </a:rPr>
              <a:t>code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43104" y="3414865"/>
            <a:ext cx="2104102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50micron wires</a:t>
            </a:r>
            <a:endParaRPr lang="en-US" dirty="0"/>
          </a:p>
        </p:txBody>
      </p:sp>
      <p:cxnSp>
        <p:nvCxnSpPr>
          <p:cNvPr id="6" name="Straight Arrow Connector 5"/>
          <p:cNvCxnSpPr>
            <a:stCxn id="4" idx="2"/>
          </p:cNvCxnSpPr>
          <p:nvPr/>
        </p:nvCxnSpPr>
        <p:spPr>
          <a:xfrm flipH="1">
            <a:off x="3402804" y="3876530"/>
            <a:ext cx="1592351" cy="21645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4" idx="3"/>
          </p:cNvCxnSpPr>
          <p:nvPr/>
        </p:nvCxnSpPr>
        <p:spPr>
          <a:xfrm>
            <a:off x="6047206" y="3645698"/>
            <a:ext cx="3178681" cy="6500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4" idx="3"/>
          </p:cNvCxnSpPr>
          <p:nvPr/>
        </p:nvCxnSpPr>
        <p:spPr>
          <a:xfrm flipV="1">
            <a:off x="6047206" y="2756848"/>
            <a:ext cx="3178681" cy="8888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8014843" y="6493463"/>
            <a:ext cx="3885117" cy="369243"/>
          </a:xfrm>
          <a:prstGeom prst="rect">
            <a:avLst/>
          </a:prstGeom>
          <a:noFill/>
        </p:spPr>
        <p:txBody>
          <a:bodyPr wrap="none" lIns="121832" tIns="60916" rIns="121832" bIns="60916" rtlCol="0">
            <a:spAutoFit/>
          </a:bodyPr>
          <a:lstStyle/>
          <a:p>
            <a:r>
              <a:rPr lang="en-US" sz="16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ATF USERS MEETING,  DEC. 09, 2020</a:t>
            </a:r>
            <a:endParaRPr lang="en-US" sz="16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924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0" y="3484895"/>
            <a:ext cx="12179301" cy="237591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816503"/>
            <a:ext cx="12179301" cy="12586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2061542"/>
            <a:ext cx="12179301" cy="102284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157314" y="2943"/>
            <a:ext cx="10021987" cy="484668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E9AF7F"/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32" tIns="60916" rIns="121832" bIns="60916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7" name="Picture 16" descr="http://w3.campusexplorer.com/media/376x262/media-2A09DA8D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9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543" b="14681"/>
          <a:stretch/>
        </p:blipFill>
        <p:spPr bwMode="auto">
          <a:xfrm>
            <a:off x="2" y="7648"/>
            <a:ext cx="1479267" cy="750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2157314" y="6466065"/>
            <a:ext cx="10021987" cy="39215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E9AF7F"/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32" tIns="60916" rIns="121832" bIns="60916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" y="3552482"/>
            <a:ext cx="121753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1800" dirty="0" smtClean="0"/>
              <a:t>Improved electron spectral measurement.  Larger spectral resolution and accuracy.</a:t>
            </a:r>
          </a:p>
          <a:p>
            <a:pPr marL="457200" indent="-457200">
              <a:buAutoNum type="arabicPeriod"/>
            </a:pPr>
            <a:r>
              <a:rPr lang="en-US" sz="1800" dirty="0" smtClean="0"/>
              <a:t>Optical measurements of plasma density with new short pulse </a:t>
            </a:r>
            <a:r>
              <a:rPr lang="en-US" sz="1800" dirty="0" err="1" smtClean="0"/>
              <a:t>TiSapp</a:t>
            </a:r>
            <a:r>
              <a:rPr lang="en-US" sz="1800" dirty="0" smtClean="0"/>
              <a:t> laser probe.  Using both Thomson scattering and interferometric techniques for more accurate measurement of plasma density structures.</a:t>
            </a:r>
          </a:p>
          <a:p>
            <a:pPr marL="457200" indent="-457200">
              <a:buAutoNum type="arabicPeriod"/>
            </a:pPr>
            <a:r>
              <a:rPr lang="en-US" sz="1800" dirty="0" smtClean="0"/>
              <a:t>Correlation of plasma density, electron properties and radiographic measurements to create a fuller image of the laser plasma wakefield acceleration process.</a:t>
            </a:r>
          </a:p>
          <a:p>
            <a:pPr marL="457200" indent="-457200">
              <a:buAutoNum type="arabicPeriod"/>
            </a:pPr>
            <a:r>
              <a:rPr lang="en-US" sz="1800" dirty="0" smtClean="0"/>
              <a:t>Improved characterization of CO2 profile and possibly phase for simulation input.  Spectral measurements before and after the interaction.</a:t>
            </a:r>
          </a:p>
          <a:p>
            <a:pPr marL="457200" indent="-457200">
              <a:buAutoNum type="arabicPeriod"/>
            </a:pPr>
            <a:r>
              <a:rPr lang="en-US" sz="1800" dirty="0" smtClean="0"/>
              <a:t>Continued push toward the bubble regime and external injection.</a:t>
            </a:r>
            <a:endParaRPr lang="en-US" sz="1800" dirty="0"/>
          </a:p>
        </p:txBody>
      </p:sp>
      <p:sp>
        <p:nvSpPr>
          <p:cNvPr id="2" name="TextBox 1"/>
          <p:cNvSpPr txBox="1"/>
          <p:nvPr/>
        </p:nvSpPr>
        <p:spPr>
          <a:xfrm>
            <a:off x="4626591" y="354838"/>
            <a:ext cx="19931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CONCLUSIONS</a:t>
            </a:r>
            <a:endParaRPr lang="en-US" u="sng" dirty="0"/>
          </a:p>
        </p:txBody>
      </p:sp>
      <p:sp>
        <p:nvSpPr>
          <p:cNvPr id="10" name="TextBox 9"/>
          <p:cNvSpPr txBox="1"/>
          <p:nvPr/>
        </p:nvSpPr>
        <p:spPr>
          <a:xfrm>
            <a:off x="63195" y="815563"/>
            <a:ext cx="46447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/>
              <a:t>• </a:t>
            </a:r>
            <a:r>
              <a:rPr lang="en-US" sz="1800" b="1" u="sng" dirty="0"/>
              <a:t>1</a:t>
            </a:r>
            <a:r>
              <a:rPr lang="en-US" sz="1800" b="1" u="sng" baseline="30000" dirty="0"/>
              <a:t>st</a:t>
            </a:r>
            <a:r>
              <a:rPr lang="en-US" sz="1800" b="1" u="sng" dirty="0"/>
              <a:t> detection of SM-wakes using long-λ </a:t>
            </a:r>
            <a:r>
              <a:rPr lang="en-US" sz="1800" b="1" u="sng" dirty="0" smtClean="0"/>
              <a:t>driver</a:t>
            </a:r>
          </a:p>
          <a:p>
            <a:r>
              <a:rPr lang="en-US" sz="1800" b="1" dirty="0"/>
              <a:t> </a:t>
            </a:r>
            <a:r>
              <a:rPr lang="en-US" sz="1800" b="1" dirty="0" smtClean="0"/>
              <a:t>  </a:t>
            </a:r>
            <a:r>
              <a:rPr lang="en-US" sz="1800" b="1" i="1" dirty="0" smtClean="0"/>
              <a:t>4ps and 0.5TW </a:t>
            </a:r>
            <a:endParaRPr lang="en-US" sz="1800" b="1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4852223" y="860545"/>
            <a:ext cx="2361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- record low </a:t>
            </a:r>
            <a:r>
              <a:rPr lang="en-US" sz="1600" i="1"/>
              <a:t>n</a:t>
            </a:r>
            <a:r>
              <a:rPr lang="en-US" sz="1600" baseline="-25000"/>
              <a:t>e</a:t>
            </a:r>
            <a:r>
              <a:rPr lang="en-US" sz="1600"/>
              <a:t> </a:t>
            </a:r>
            <a:r>
              <a:rPr lang="en-US" sz="1600">
                <a:latin typeface="Times New Roman"/>
                <a:cs typeface="Times New Roman"/>
              </a:rPr>
              <a:t>~</a:t>
            </a:r>
            <a:r>
              <a:rPr lang="en-US" sz="1600"/>
              <a:t> 10</a:t>
            </a:r>
            <a:r>
              <a:rPr lang="en-US" sz="1600" baseline="30000"/>
              <a:t>17</a:t>
            </a:r>
            <a:r>
              <a:rPr lang="en-US" sz="1600"/>
              <a:t> cm</a:t>
            </a:r>
            <a:r>
              <a:rPr lang="en-US" sz="1600" baseline="30000"/>
              <a:t>-3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52223" y="1137547"/>
            <a:ext cx="21386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- record low </a:t>
            </a:r>
            <a:r>
              <a:rPr lang="en-US" sz="1600" i="1" dirty="0"/>
              <a:t>P</a:t>
            </a:r>
            <a:r>
              <a:rPr lang="en-US" sz="1600" dirty="0">
                <a:latin typeface="Times New Roman"/>
                <a:cs typeface="Times New Roman"/>
              </a:rPr>
              <a:t> ~ </a:t>
            </a:r>
            <a:r>
              <a:rPr lang="en-US" sz="1600" dirty="0"/>
              <a:t>0.1 TW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832723" y="1418604"/>
            <a:ext cx="29767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- complex S/AS spectral structure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840139" y="1151979"/>
            <a:ext cx="27399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- wake decay:  5 &lt; </a:t>
            </a:r>
            <a:r>
              <a:rPr lang="en-US" sz="1600" dirty="0" err="1"/>
              <a:t>τ</a:t>
            </a:r>
            <a:r>
              <a:rPr lang="en-US" sz="1600" baseline="-25000" dirty="0" err="1"/>
              <a:t>decay</a:t>
            </a:r>
            <a:r>
              <a:rPr lang="en-US" sz="1600" dirty="0"/>
              <a:t> &lt; </a:t>
            </a:r>
            <a:r>
              <a:rPr lang="en-US" sz="1600" dirty="0" smtClean="0"/>
              <a:t>20 </a:t>
            </a:r>
            <a:r>
              <a:rPr lang="en-US" sz="1600" dirty="0" err="1"/>
              <a:t>ps</a:t>
            </a:r>
            <a:endParaRPr lang="en-US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8827027" y="894529"/>
            <a:ext cx="25361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- wake growth:  </a:t>
            </a:r>
            <a:r>
              <a:rPr lang="en-US" sz="1600" dirty="0" err="1"/>
              <a:t>τ</a:t>
            </a:r>
            <a:r>
              <a:rPr lang="en-US" sz="1600" baseline="-25000" dirty="0" err="1"/>
              <a:t>growth</a:t>
            </a:r>
            <a:r>
              <a:rPr lang="en-US" sz="1600" dirty="0"/>
              <a:t> </a:t>
            </a:r>
            <a:r>
              <a:rPr lang="en-US" sz="1600" dirty="0">
                <a:latin typeface="Times New Roman"/>
                <a:cs typeface="Times New Roman"/>
              </a:rPr>
              <a:t>~</a:t>
            </a:r>
            <a:r>
              <a:rPr lang="en-US" sz="1600" dirty="0"/>
              <a:t> 1 </a:t>
            </a:r>
            <a:r>
              <a:rPr lang="en-US" sz="1600" dirty="0" err="1"/>
              <a:t>ps</a:t>
            </a:r>
            <a:endParaRPr lang="en-US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4838575" y="1429257"/>
            <a:ext cx="23764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- nonlinear wake structure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093279" y="1473244"/>
            <a:ext cx="170591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(2</a:t>
            </a:r>
            <a:r>
              <a:rPr lang="en-US" sz="1100" baseline="30000" dirty="0"/>
              <a:t>nd</a:t>
            </a:r>
            <a:r>
              <a:rPr lang="en-US" sz="1100" dirty="0"/>
              <a:t>-order S/AS sidebands)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828212" y="1710953"/>
            <a:ext cx="54603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- wake amp:  depends non-monotonically on drive pulse energy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196" y="2057504"/>
            <a:ext cx="47890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• </a:t>
            </a:r>
            <a:r>
              <a:rPr lang="en-US" sz="1800" b="1" u="sng" dirty="0"/>
              <a:t>1</a:t>
            </a:r>
            <a:r>
              <a:rPr lang="en-US" sz="1800" b="1" u="sng" baseline="30000" dirty="0"/>
              <a:t>st</a:t>
            </a:r>
            <a:r>
              <a:rPr lang="en-US" sz="1800" b="1" u="sng" dirty="0"/>
              <a:t> detection of </a:t>
            </a:r>
            <a:r>
              <a:rPr lang="en-US" sz="1800" b="1" u="sng" dirty="0" smtClean="0"/>
              <a:t>self-injection and acceleration in SM-wakes </a:t>
            </a:r>
            <a:r>
              <a:rPr lang="en-US" sz="1800" b="1" u="sng" dirty="0"/>
              <a:t>using long-λ </a:t>
            </a:r>
            <a:r>
              <a:rPr lang="en-US" sz="1800" b="1" u="sng" dirty="0" smtClean="0"/>
              <a:t>driver</a:t>
            </a:r>
            <a:r>
              <a:rPr lang="en-US" sz="1800" b="1" dirty="0" smtClean="0"/>
              <a:t>  </a:t>
            </a:r>
          </a:p>
          <a:p>
            <a:r>
              <a:rPr lang="en-US" sz="1800" b="1" i="1" dirty="0" smtClean="0"/>
              <a:t>Upgraded CO2 laser     &lt;2ps and 1-2TW </a:t>
            </a:r>
            <a:endParaRPr lang="en-US" sz="1800" b="1" i="1" dirty="0"/>
          </a:p>
        </p:txBody>
      </p:sp>
      <p:sp>
        <p:nvSpPr>
          <p:cNvPr id="23" name="TextBox 22"/>
          <p:cNvSpPr txBox="1"/>
          <p:nvPr/>
        </p:nvSpPr>
        <p:spPr>
          <a:xfrm>
            <a:off x="4852223" y="2061542"/>
            <a:ext cx="47723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- </a:t>
            </a:r>
            <a:r>
              <a:rPr lang="en-US" sz="1600" dirty="0" smtClean="0"/>
              <a:t>Injection and acceleration at record </a:t>
            </a:r>
            <a:r>
              <a:rPr lang="en-US" sz="1600" dirty="0"/>
              <a:t>low </a:t>
            </a:r>
            <a:r>
              <a:rPr lang="en-US" sz="1600" i="1" dirty="0"/>
              <a:t>n</a:t>
            </a:r>
            <a:r>
              <a:rPr lang="en-US" sz="1600" baseline="-25000" dirty="0"/>
              <a:t>e</a:t>
            </a:r>
            <a:r>
              <a:rPr lang="en-US" sz="1600" dirty="0"/>
              <a:t> </a:t>
            </a:r>
            <a:r>
              <a:rPr lang="en-US" sz="1600" dirty="0">
                <a:latin typeface="Times New Roman"/>
                <a:cs typeface="Times New Roman"/>
              </a:rPr>
              <a:t>~</a:t>
            </a:r>
            <a:r>
              <a:rPr lang="en-US" sz="1600" dirty="0"/>
              <a:t> 10</a:t>
            </a:r>
            <a:r>
              <a:rPr lang="en-US" sz="1600" baseline="30000" dirty="0"/>
              <a:t>17</a:t>
            </a:r>
            <a:r>
              <a:rPr lang="en-US" sz="1600" dirty="0"/>
              <a:t> cm</a:t>
            </a:r>
            <a:r>
              <a:rPr lang="en-US" sz="1600" baseline="30000" dirty="0"/>
              <a:t>-3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852223" y="2338544"/>
            <a:ext cx="50241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- </a:t>
            </a:r>
            <a:r>
              <a:rPr lang="en-US" sz="1600" dirty="0" smtClean="0"/>
              <a:t>Electron beam structure consistent with presence of DLA</a:t>
            </a:r>
            <a:endParaRPr lang="en-US" sz="1600" dirty="0"/>
          </a:p>
        </p:txBody>
      </p:sp>
      <p:sp>
        <p:nvSpPr>
          <p:cNvPr id="28" name="TextBox 27"/>
          <p:cNvSpPr txBox="1"/>
          <p:nvPr/>
        </p:nvSpPr>
        <p:spPr>
          <a:xfrm>
            <a:off x="4852223" y="2643902"/>
            <a:ext cx="55184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- </a:t>
            </a:r>
            <a:r>
              <a:rPr lang="en-US" sz="1600" dirty="0" smtClean="0"/>
              <a:t>Unexpected quasi-</a:t>
            </a:r>
            <a:r>
              <a:rPr lang="en-US" sz="1600" dirty="0" err="1" smtClean="0"/>
              <a:t>monoenergetic</a:t>
            </a:r>
            <a:r>
              <a:rPr lang="en-US" sz="1600" dirty="0" smtClean="0"/>
              <a:t> features in electrons spectra</a:t>
            </a:r>
            <a:endParaRPr lang="en-US" sz="1600" dirty="0"/>
          </a:p>
        </p:txBody>
      </p:sp>
      <p:sp>
        <p:nvSpPr>
          <p:cNvPr id="32" name="TextBox 31"/>
          <p:cNvSpPr txBox="1"/>
          <p:nvPr/>
        </p:nvSpPr>
        <p:spPr>
          <a:xfrm>
            <a:off x="4633860" y="3023230"/>
            <a:ext cx="20633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FUTURE PLANS</a:t>
            </a:r>
            <a:endParaRPr lang="en-US" u="sng" dirty="0"/>
          </a:p>
        </p:txBody>
      </p:sp>
      <p:sp>
        <p:nvSpPr>
          <p:cNvPr id="25" name="TextBox 24"/>
          <p:cNvSpPr txBox="1"/>
          <p:nvPr/>
        </p:nvSpPr>
        <p:spPr>
          <a:xfrm>
            <a:off x="4162901" y="5898809"/>
            <a:ext cx="33954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i="1" u="sng" dirty="0" smtClean="0"/>
              <a:t>Thank you!</a:t>
            </a:r>
            <a:endParaRPr lang="en-US" sz="5400" b="1" i="1" u="sng" dirty="0"/>
          </a:p>
        </p:txBody>
      </p:sp>
      <p:sp>
        <p:nvSpPr>
          <p:cNvPr id="29" name="TextBox 28"/>
          <p:cNvSpPr txBox="1"/>
          <p:nvPr/>
        </p:nvSpPr>
        <p:spPr>
          <a:xfrm>
            <a:off x="8014843" y="6493463"/>
            <a:ext cx="3885117" cy="369243"/>
          </a:xfrm>
          <a:prstGeom prst="rect">
            <a:avLst/>
          </a:prstGeom>
          <a:noFill/>
        </p:spPr>
        <p:txBody>
          <a:bodyPr wrap="none" lIns="121832" tIns="60916" rIns="121832" bIns="60916" rtlCol="0">
            <a:spAutoFit/>
          </a:bodyPr>
          <a:lstStyle/>
          <a:p>
            <a:r>
              <a:rPr lang="en-US" sz="16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ATF USERS MEETING,  DEC. 09, 2020</a:t>
            </a:r>
            <a:endParaRPr lang="en-US" sz="16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814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95281" y="906451"/>
          <a:ext cx="11210822" cy="4858187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90891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34943">
                  <a:extLst>
                    <a:ext uri="{9D8B030D-6E8A-4147-A177-3AD203B41FA5}">
                      <a16:colId xmlns="" xmlns:a16="http://schemas.microsoft.com/office/drawing/2014/main" val="3036326620"/>
                    </a:ext>
                  </a:extLst>
                </a:gridCol>
                <a:gridCol w="147094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46050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35508">
                  <a:extLst>
                    <a:ext uri="{9D8B030D-6E8A-4147-A177-3AD203B41FA5}">
                      <a16:colId xmlns="" xmlns:a16="http://schemas.microsoft.com/office/drawing/2014/main" val="442364256"/>
                    </a:ext>
                  </a:extLst>
                </a:gridCol>
              </a:tblGrid>
              <a:tr h="29401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Parameter</a:t>
                      </a:r>
                    </a:p>
                  </a:txBody>
                  <a:tcPr marL="91345" marR="91345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Units</a:t>
                      </a:r>
                    </a:p>
                  </a:txBody>
                  <a:tcPr marL="91345" marR="91345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Typical Values</a:t>
                      </a:r>
                    </a:p>
                  </a:txBody>
                  <a:tcPr marL="91345" marR="91345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Comments</a:t>
                      </a:r>
                    </a:p>
                  </a:txBody>
                  <a:tcPr marL="91345" marR="91345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Requested Values</a:t>
                      </a:r>
                    </a:p>
                  </a:txBody>
                  <a:tcPr marL="91345" marR="913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400" dirty="0"/>
                        <a:t>Beam</a:t>
                      </a:r>
                      <a:r>
                        <a:rPr lang="en-US" sz="1400" baseline="0" dirty="0"/>
                        <a:t> Energy</a:t>
                      </a:r>
                      <a:endParaRPr lang="en-US" sz="1400" dirty="0"/>
                    </a:p>
                  </a:txBody>
                  <a:tcPr marL="91345" marR="91345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MeV</a:t>
                      </a:r>
                    </a:p>
                  </a:txBody>
                  <a:tcPr marL="91345" marR="91345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50-65</a:t>
                      </a:r>
                    </a:p>
                  </a:txBody>
                  <a:tcPr marL="91345" marR="91345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Full range is ~15-75 MeV with highest beam quality at nominal values</a:t>
                      </a:r>
                    </a:p>
                  </a:txBody>
                  <a:tcPr marL="91345" marR="91345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>
                          <a:solidFill>
                            <a:srgbClr val="C00000"/>
                          </a:solidFill>
                        </a:rPr>
                        <a:t>N/A</a:t>
                      </a:r>
                    </a:p>
                  </a:txBody>
                  <a:tcPr marL="91345" marR="913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52283">
                <a:tc>
                  <a:txBody>
                    <a:bodyPr/>
                    <a:lstStyle/>
                    <a:p>
                      <a:r>
                        <a:rPr lang="en-US" sz="1400" dirty="0"/>
                        <a:t>Bunch Charge</a:t>
                      </a:r>
                    </a:p>
                  </a:txBody>
                  <a:tcPr marL="91345" marR="91345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/>
                        <a:t>nC</a:t>
                      </a:r>
                      <a:endParaRPr lang="en-US" sz="1400" dirty="0"/>
                    </a:p>
                  </a:txBody>
                  <a:tcPr marL="91345" marR="91345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0.1-2.0</a:t>
                      </a:r>
                    </a:p>
                  </a:txBody>
                  <a:tcPr marL="91345" marR="91345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Bunch length &amp; emittance vary with charge</a:t>
                      </a:r>
                    </a:p>
                  </a:txBody>
                  <a:tcPr marL="91345" marR="91345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1" dirty="0">
                          <a:solidFill>
                            <a:srgbClr val="C00000"/>
                          </a:solidFill>
                        </a:rPr>
                        <a:t>N/A</a:t>
                      </a:r>
                    </a:p>
                    <a:p>
                      <a:pPr algn="ctr"/>
                      <a:endParaRPr lang="en-US" sz="1400" i="1" dirty="0">
                        <a:solidFill>
                          <a:srgbClr val="C00000"/>
                        </a:solidFill>
                      </a:endParaRPr>
                    </a:p>
                  </a:txBody>
                  <a:tcPr marL="91345" marR="913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323072">
                <a:tc>
                  <a:txBody>
                    <a:bodyPr/>
                    <a:lstStyle/>
                    <a:p>
                      <a:r>
                        <a:rPr lang="en-US" sz="1400" dirty="0"/>
                        <a:t>Compression</a:t>
                      </a:r>
                    </a:p>
                  </a:txBody>
                  <a:tcPr marL="91345" marR="91345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fs</a:t>
                      </a:r>
                    </a:p>
                  </a:txBody>
                  <a:tcPr marL="91345" marR="91345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Down to 100 fs (up to 1 kA peak current)</a:t>
                      </a:r>
                    </a:p>
                  </a:txBody>
                  <a:tcPr marL="91345" marR="91345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i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 magnetic bunch compressor available to compress bunch down to </a:t>
                      </a:r>
                      <a:br>
                        <a:rPr lang="en-US" sz="1400" i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</a:br>
                      <a:r>
                        <a:rPr lang="en-US" sz="1400" i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~100 fs. Beam quality is variable depending on charge and amount of compression required. </a:t>
                      </a:r>
                    </a:p>
                    <a:p>
                      <a:endParaRPr lang="en-US" sz="1400" i="1" baseline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  <a:p>
                      <a:r>
                        <a:rPr lang="en-US" sz="1400" i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NOTE:  Further compression options are being developed to provide bunch lengths down to the ~10 fs level</a:t>
                      </a:r>
                      <a:endParaRPr lang="en-US" sz="1400" i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91345" marR="91345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1" dirty="0">
                          <a:solidFill>
                            <a:srgbClr val="C00000"/>
                          </a:solidFill>
                        </a:rPr>
                        <a:t>N/A</a:t>
                      </a:r>
                    </a:p>
                    <a:p>
                      <a:pPr algn="ctr"/>
                      <a:endParaRPr lang="en-US" sz="1400" i="1" dirty="0">
                        <a:solidFill>
                          <a:srgbClr val="C00000"/>
                        </a:solidFill>
                      </a:endParaRPr>
                    </a:p>
                  </a:txBody>
                  <a:tcPr marL="91345" marR="913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05638">
                <a:tc>
                  <a:txBody>
                    <a:bodyPr/>
                    <a:lstStyle/>
                    <a:p>
                      <a:r>
                        <a:rPr lang="en-US" sz="1400" dirty="0"/>
                        <a:t>Transverse size at IP (</a:t>
                      </a:r>
                      <a:r>
                        <a:rPr lang="en-US" sz="1400" dirty="0">
                          <a:latin typeface="Symbol" pitchFamily="2" charset="2"/>
                        </a:rPr>
                        <a:t>s</a:t>
                      </a:r>
                      <a:r>
                        <a:rPr lang="en-US" sz="1400" dirty="0">
                          <a:latin typeface="+mn-lt"/>
                        </a:rPr>
                        <a:t>)</a:t>
                      </a:r>
                      <a:endParaRPr lang="en-US" sz="1400" dirty="0"/>
                    </a:p>
                  </a:txBody>
                  <a:tcPr marL="91345" marR="91345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Symbol" pitchFamily="2" charset="2"/>
                        </a:rPr>
                        <a:t>m</a:t>
                      </a:r>
                      <a:r>
                        <a:rPr lang="en-US" sz="1400" dirty="0">
                          <a:latin typeface="+mn-lt"/>
                        </a:rPr>
                        <a:t>m</a:t>
                      </a:r>
                      <a:endParaRPr lang="en-US" sz="1400" dirty="0">
                        <a:latin typeface="Symbol" pitchFamily="2" charset="2"/>
                      </a:endParaRPr>
                    </a:p>
                  </a:txBody>
                  <a:tcPr marL="91345" marR="91345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30 </a:t>
                      </a:r>
                      <a:r>
                        <a:rPr lang="mr-IN" sz="1400" dirty="0"/>
                        <a:t>–</a:t>
                      </a:r>
                      <a:r>
                        <a:rPr lang="en-US" sz="1400" dirty="0"/>
                        <a:t> 100 (dependent on IP position)</a:t>
                      </a:r>
                    </a:p>
                  </a:txBody>
                  <a:tcPr marL="91345" marR="91345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It is possible to achieve transverse sizes below 10 um with special permanent magnet optics.</a:t>
                      </a:r>
                    </a:p>
                  </a:txBody>
                  <a:tcPr marL="91345" marR="91345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1" dirty="0">
                          <a:solidFill>
                            <a:srgbClr val="C00000"/>
                          </a:solidFill>
                        </a:rPr>
                        <a:t>N/A</a:t>
                      </a:r>
                    </a:p>
                    <a:p>
                      <a:pPr algn="ctr"/>
                      <a:endParaRPr lang="en-US" sz="1400" i="1" dirty="0">
                        <a:solidFill>
                          <a:srgbClr val="C00000"/>
                        </a:solidFill>
                      </a:endParaRPr>
                    </a:p>
                  </a:txBody>
                  <a:tcPr marL="91345" marR="913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94016">
                <a:tc>
                  <a:txBody>
                    <a:bodyPr/>
                    <a:lstStyle/>
                    <a:p>
                      <a:r>
                        <a:rPr lang="en-US" sz="1400" dirty="0"/>
                        <a:t>Normalized Emittance</a:t>
                      </a:r>
                    </a:p>
                  </a:txBody>
                  <a:tcPr marL="91345" marR="91345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Symbol" pitchFamily="2" charset="2"/>
                        </a:rPr>
                        <a:t>m</a:t>
                      </a:r>
                      <a:r>
                        <a:rPr lang="en-US" sz="1400" dirty="0">
                          <a:latin typeface="+mn-lt"/>
                        </a:rPr>
                        <a:t>m</a:t>
                      </a:r>
                      <a:endParaRPr lang="en-US" sz="1400" dirty="0">
                        <a:latin typeface="Symbol" pitchFamily="2" charset="2"/>
                      </a:endParaRPr>
                    </a:p>
                  </a:txBody>
                  <a:tcPr marL="91345" marR="91345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 (at 0.3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baseline="0" dirty="0" err="1"/>
                        <a:t>nC</a:t>
                      </a:r>
                      <a:r>
                        <a:rPr lang="en-US" sz="1400" baseline="0" dirty="0"/>
                        <a:t>)</a:t>
                      </a:r>
                      <a:endParaRPr lang="en-US" sz="1400" dirty="0"/>
                    </a:p>
                  </a:txBody>
                  <a:tcPr marL="91345" marR="91345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Variable</a:t>
                      </a:r>
                      <a:r>
                        <a:rPr lang="en-US" sz="1400" i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with bunch charge</a:t>
                      </a:r>
                      <a:endParaRPr lang="en-US" sz="1400" i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91345" marR="91345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1" dirty="0">
                          <a:solidFill>
                            <a:srgbClr val="C00000"/>
                          </a:solidFill>
                        </a:rPr>
                        <a:t>N/A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i="1" dirty="0">
                        <a:solidFill>
                          <a:srgbClr val="C00000"/>
                        </a:solidFill>
                      </a:endParaRPr>
                    </a:p>
                  </a:txBody>
                  <a:tcPr marL="91345" marR="913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94016">
                <a:tc>
                  <a:txBody>
                    <a:bodyPr/>
                    <a:lstStyle/>
                    <a:p>
                      <a:r>
                        <a:rPr lang="en-US" sz="1400" dirty="0"/>
                        <a:t>Rep.</a:t>
                      </a:r>
                      <a:r>
                        <a:rPr lang="en-US" sz="1400" baseline="0" dirty="0"/>
                        <a:t> Rate (Hz)</a:t>
                      </a:r>
                      <a:endParaRPr lang="en-US" sz="1400" dirty="0"/>
                    </a:p>
                  </a:txBody>
                  <a:tcPr marL="91345" marR="91345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Hz</a:t>
                      </a:r>
                    </a:p>
                  </a:txBody>
                  <a:tcPr marL="91345" marR="91345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1.5</a:t>
                      </a:r>
                    </a:p>
                  </a:txBody>
                  <a:tcPr marL="91345" marR="91345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3 Hz also available if needed</a:t>
                      </a:r>
                    </a:p>
                  </a:txBody>
                  <a:tcPr marL="91345" marR="91345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1" dirty="0">
                          <a:solidFill>
                            <a:srgbClr val="C00000"/>
                          </a:solidFill>
                        </a:rPr>
                        <a:t>N/A</a:t>
                      </a:r>
                    </a:p>
                    <a:p>
                      <a:pPr algn="ctr"/>
                      <a:endParaRPr lang="en-US" sz="1400" i="1" dirty="0">
                        <a:solidFill>
                          <a:srgbClr val="C00000"/>
                        </a:solidFill>
                      </a:endParaRPr>
                    </a:p>
                  </a:txBody>
                  <a:tcPr marL="91345" marR="913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30027">
                <a:tc>
                  <a:txBody>
                    <a:bodyPr/>
                    <a:lstStyle/>
                    <a:p>
                      <a:r>
                        <a:rPr lang="en-US" sz="1400" dirty="0"/>
                        <a:t>Trains</a:t>
                      </a:r>
                      <a:r>
                        <a:rPr lang="en-US" sz="1400" baseline="0" dirty="0"/>
                        <a:t> mode</a:t>
                      </a:r>
                      <a:endParaRPr lang="en-US" sz="1400" dirty="0"/>
                    </a:p>
                  </a:txBody>
                  <a:tcPr marL="91345" marR="91345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---</a:t>
                      </a:r>
                    </a:p>
                  </a:txBody>
                  <a:tcPr marL="91345" marR="91345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Single bunch</a:t>
                      </a:r>
                    </a:p>
                  </a:txBody>
                  <a:tcPr marL="91345" marR="91345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Multi-bunch mode available. Trains of 24 or 48 ns spaced bunches.</a:t>
                      </a:r>
                    </a:p>
                  </a:txBody>
                  <a:tcPr marL="91345" marR="91345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1">
                          <a:solidFill>
                            <a:srgbClr val="C00000"/>
                          </a:solidFill>
                        </a:rPr>
                        <a:t>N/A</a:t>
                      </a:r>
                    </a:p>
                    <a:p>
                      <a:pPr algn="ctr"/>
                      <a:endParaRPr lang="en-US" sz="1400" i="1" dirty="0">
                        <a:solidFill>
                          <a:srgbClr val="C00000"/>
                        </a:solidFill>
                      </a:endParaRPr>
                    </a:p>
                  </a:txBody>
                  <a:tcPr marL="91345" marR="913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990537" y="344579"/>
            <a:ext cx="44178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Electron Beam Requirements</a:t>
            </a:r>
          </a:p>
        </p:txBody>
      </p:sp>
    </p:spTree>
    <p:extLst>
      <p:ext uri="{BB962C8B-B14F-4D97-AF65-F5344CB8AC3E}">
        <p14:creationId xmlns:p14="http://schemas.microsoft.com/office/powerpoint/2010/main" val="4169851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954" y="1082288"/>
            <a:ext cx="4042851" cy="3227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2157314" y="2943"/>
            <a:ext cx="10021987" cy="484668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E9AF7F"/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32" tIns="60916" rIns="121832" bIns="60916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33894" y="-4832"/>
            <a:ext cx="10645406" cy="430887"/>
          </a:xfrm>
          <a:prstGeom prst="rect">
            <a:avLst/>
          </a:prstGeom>
        </p:spPr>
        <p:txBody>
          <a:bodyPr wrap="square" lIns="121832" tIns="60916" rIns="121832" bIns="60916">
            <a:spAutoFit/>
          </a:bodyPr>
          <a:lstStyle/>
          <a:p>
            <a:pPr algn="ctr"/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Vision: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Quasi-mono-energetic LWFAs based on large, controlled mid-IR laser-driven bubbles</a:t>
            </a:r>
          </a:p>
        </p:txBody>
      </p:sp>
      <p:pic>
        <p:nvPicPr>
          <p:cNvPr id="17" name="Picture 16" descr="http://w3.campusexplorer.com/media/376x262/media-2A09DA8D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9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543" b="14681"/>
          <a:stretch/>
        </p:blipFill>
        <p:spPr bwMode="auto">
          <a:xfrm>
            <a:off x="2" y="7648"/>
            <a:ext cx="1479267" cy="750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2157314" y="6466065"/>
            <a:ext cx="10021987" cy="39215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E9AF7F"/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32" tIns="60916" rIns="121832" bIns="60916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234288" y="498213"/>
            <a:ext cx="3418165" cy="861686"/>
          </a:xfrm>
          <a:prstGeom prst="rect">
            <a:avLst/>
          </a:prstGeom>
          <a:noFill/>
        </p:spPr>
        <p:txBody>
          <a:bodyPr wrap="square" lIns="121832" tIns="60916" rIns="121832" bIns="60916" rtlCol="0">
            <a:spAutoFit/>
          </a:bodyPr>
          <a:lstStyle/>
          <a:p>
            <a:r>
              <a:rPr lang="el-GR" b="1" dirty="0"/>
              <a:t>λ</a:t>
            </a:r>
            <a:r>
              <a:rPr lang="en-US" b="1" baseline="-25000" dirty="0"/>
              <a:t>drive</a:t>
            </a:r>
            <a:r>
              <a:rPr lang="en-US" b="1" dirty="0"/>
              <a:t>= 0.8 µm (UT)</a:t>
            </a:r>
          </a:p>
          <a:p>
            <a:r>
              <a:rPr lang="en-US" b="1" dirty="0"/>
              <a:t>25 TW, 30 fs</a:t>
            </a:r>
          </a:p>
        </p:txBody>
      </p:sp>
      <p:sp>
        <p:nvSpPr>
          <p:cNvPr id="71" name="TextBox 70"/>
          <p:cNvSpPr txBox="1"/>
          <p:nvPr/>
        </p:nvSpPr>
        <p:spPr>
          <a:xfrm rot="5400000">
            <a:off x="4646404" y="2271852"/>
            <a:ext cx="916803" cy="491930"/>
          </a:xfrm>
          <a:prstGeom prst="rect">
            <a:avLst/>
          </a:prstGeom>
          <a:noFill/>
        </p:spPr>
        <p:txBody>
          <a:bodyPr wrap="none" lIns="121832" tIns="60916" rIns="121832" bIns="60916" rtlCol="0">
            <a:spAutoFit/>
          </a:bodyPr>
          <a:lstStyle/>
          <a:p>
            <a:r>
              <a:rPr lang="en-US" i="1" dirty="0"/>
              <a:t>n</a:t>
            </a:r>
            <a:r>
              <a:rPr lang="en-US" baseline="-25000" dirty="0" smtClean="0"/>
              <a:t>e</a:t>
            </a:r>
            <a:r>
              <a:rPr lang="en-US" dirty="0" smtClean="0"/>
              <a:t>/</a:t>
            </a:r>
            <a:r>
              <a:rPr lang="en-US" i="1" dirty="0" smtClean="0"/>
              <a:t>n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73" name="Rectangle 72"/>
          <p:cNvSpPr/>
          <p:nvPr/>
        </p:nvSpPr>
        <p:spPr>
          <a:xfrm>
            <a:off x="2415499" y="3384590"/>
            <a:ext cx="2094306" cy="492354"/>
          </a:xfrm>
          <a:prstGeom prst="rect">
            <a:avLst/>
          </a:prstGeom>
        </p:spPr>
        <p:txBody>
          <a:bodyPr wrap="none" lIns="121832" tIns="60916" rIns="121832" bIns="60916">
            <a:spAutoFit/>
          </a:bodyPr>
          <a:lstStyle/>
          <a:p>
            <a:r>
              <a:rPr lang="en-US" b="1" dirty="0"/>
              <a:t>n</a:t>
            </a:r>
            <a:r>
              <a:rPr lang="en-US" b="1" baseline="-25000" dirty="0"/>
              <a:t>e</a:t>
            </a:r>
            <a:r>
              <a:rPr lang="en-US" b="1" dirty="0"/>
              <a:t> = 2 </a:t>
            </a:r>
            <a:r>
              <a:rPr lang="en-US" b="1" dirty="0" smtClean="0"/>
              <a:t>10</a:t>
            </a:r>
            <a:r>
              <a:rPr lang="en-US" b="1" baseline="30000" dirty="0" smtClean="0"/>
              <a:t>19</a:t>
            </a:r>
            <a:r>
              <a:rPr lang="en-US" b="1" dirty="0" smtClean="0"/>
              <a:t>cm</a:t>
            </a:r>
            <a:r>
              <a:rPr lang="en-US" b="1" baseline="30000" dirty="0" smtClean="0"/>
              <a:t>-3</a:t>
            </a:r>
            <a:endParaRPr lang="en-US" b="1" baseline="30000" dirty="0"/>
          </a:p>
        </p:txBody>
      </p:sp>
      <p:cxnSp>
        <p:nvCxnSpPr>
          <p:cNvPr id="79" name="Straight Connector 78"/>
          <p:cNvCxnSpPr/>
          <p:nvPr/>
        </p:nvCxnSpPr>
        <p:spPr>
          <a:xfrm>
            <a:off x="2499354" y="238085"/>
            <a:ext cx="68783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2232392" y="943025"/>
            <a:ext cx="123604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2506011" y="3825651"/>
            <a:ext cx="162508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7001656" y="510601"/>
            <a:ext cx="4274784" cy="3716292"/>
            <a:chOff x="6837880" y="974633"/>
            <a:chExt cx="4274784" cy="3716292"/>
          </a:xfrm>
        </p:grpSpPr>
        <p:pic>
          <p:nvPicPr>
            <p:cNvPr id="37" name="Picture 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7880" y="1567634"/>
              <a:ext cx="3972990" cy="3123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0" name="TextBox 69"/>
            <p:cNvSpPr txBox="1"/>
            <p:nvPr/>
          </p:nvSpPr>
          <p:spPr>
            <a:xfrm rot="5400000">
              <a:off x="10408297" y="2704888"/>
              <a:ext cx="916803" cy="491930"/>
            </a:xfrm>
            <a:prstGeom prst="rect">
              <a:avLst/>
            </a:prstGeom>
            <a:noFill/>
          </p:spPr>
          <p:txBody>
            <a:bodyPr wrap="none" lIns="121832" tIns="60916" rIns="121832" bIns="60916" rtlCol="0">
              <a:spAutoFit/>
            </a:bodyPr>
            <a:lstStyle/>
            <a:p>
              <a:r>
                <a:rPr lang="en-US" i="1" dirty="0"/>
                <a:t>n</a:t>
              </a:r>
              <a:r>
                <a:rPr lang="en-US" baseline="-25000" dirty="0" smtClean="0"/>
                <a:t>e</a:t>
              </a:r>
              <a:r>
                <a:rPr lang="en-US" dirty="0" smtClean="0"/>
                <a:t>/</a:t>
              </a:r>
              <a:r>
                <a:rPr lang="en-US" i="1" dirty="0" smtClean="0"/>
                <a:t>n</a:t>
              </a:r>
              <a:r>
                <a:rPr lang="en-US" baseline="-25000" dirty="0" smtClean="0"/>
                <a:t>0</a:t>
              </a:r>
              <a:endParaRPr lang="en-US" baseline="-25000" dirty="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6993643" y="974633"/>
              <a:ext cx="1933878" cy="861686"/>
            </a:xfrm>
            <a:prstGeom prst="rect">
              <a:avLst/>
            </a:prstGeom>
            <a:noFill/>
          </p:spPr>
          <p:txBody>
            <a:bodyPr wrap="none" lIns="121832" tIns="60916" rIns="121832" bIns="60916" rtlCol="0">
              <a:spAutoFit/>
            </a:bodyPr>
            <a:lstStyle/>
            <a:p>
              <a:r>
                <a:rPr lang="el-GR" b="1" dirty="0"/>
                <a:t>λ</a:t>
              </a:r>
              <a:r>
                <a:rPr lang="en-US" b="1" baseline="-25000" dirty="0"/>
                <a:t>drive</a:t>
              </a:r>
              <a:r>
                <a:rPr lang="en-US" b="1" dirty="0"/>
                <a:t>= 10 µm</a:t>
              </a:r>
            </a:p>
            <a:p>
              <a:r>
                <a:rPr lang="en-US" b="1" dirty="0"/>
                <a:t> 25 TW, 500fs</a:t>
              </a: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8043524" y="3816367"/>
              <a:ext cx="2099240" cy="492443"/>
            </a:xfrm>
            <a:prstGeom prst="rect">
              <a:avLst/>
            </a:prstGeom>
          </p:spPr>
          <p:txBody>
            <a:bodyPr wrap="none" lIns="121832" tIns="60916" rIns="121832" bIns="60916">
              <a:spAutoFit/>
            </a:bodyPr>
            <a:lstStyle/>
            <a:p>
              <a:r>
                <a:rPr lang="en-US" b="1" dirty="0"/>
                <a:t>n</a:t>
              </a:r>
              <a:r>
                <a:rPr lang="en-US" b="1" baseline="-25000" dirty="0"/>
                <a:t>e</a:t>
              </a:r>
              <a:r>
                <a:rPr lang="en-US" b="1" dirty="0"/>
                <a:t> = </a:t>
              </a:r>
              <a:r>
                <a:rPr lang="en-US" b="1" dirty="0" smtClean="0"/>
                <a:t>1 10</a:t>
              </a:r>
              <a:r>
                <a:rPr lang="en-US" b="1" baseline="30000" dirty="0" smtClean="0"/>
                <a:t>16</a:t>
              </a:r>
              <a:r>
                <a:rPr lang="en-US" b="1" dirty="0" smtClean="0"/>
                <a:t>cm</a:t>
              </a:r>
              <a:r>
                <a:rPr lang="en-US" b="1" baseline="30000" dirty="0" smtClean="0"/>
                <a:t>-3</a:t>
              </a:r>
              <a:endParaRPr lang="en-US" b="1" baseline="30000" dirty="0"/>
            </a:p>
          </p:txBody>
        </p:sp>
        <p:cxnSp>
          <p:nvCxnSpPr>
            <p:cNvPr id="81" name="Straight Connector 80"/>
            <p:cNvCxnSpPr/>
            <p:nvPr/>
          </p:nvCxnSpPr>
          <p:spPr>
            <a:xfrm>
              <a:off x="7719477" y="1434353"/>
              <a:ext cx="1062216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8250585" y="4258687"/>
              <a:ext cx="1625084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4764194" y="1291332"/>
            <a:ext cx="3398293" cy="2575263"/>
            <a:chOff x="4900446" y="2934898"/>
            <a:chExt cx="3398293" cy="2575263"/>
          </a:xfrm>
        </p:grpSpPr>
        <p:cxnSp>
          <p:nvCxnSpPr>
            <p:cNvPr id="77" name="Straight Connector 76"/>
            <p:cNvCxnSpPr/>
            <p:nvPr/>
          </p:nvCxnSpPr>
          <p:spPr>
            <a:xfrm>
              <a:off x="4900446" y="2934898"/>
              <a:ext cx="3398293" cy="120352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flipV="1">
              <a:off x="4995092" y="4305401"/>
              <a:ext cx="3303647" cy="120476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1" name="Picture 2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20" t="7053" r="15745" b="17055"/>
            <a:stretch/>
          </p:blipFill>
          <p:spPr bwMode="auto">
            <a:xfrm>
              <a:off x="8084394" y="4138421"/>
              <a:ext cx="214345" cy="157931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5" name="TextBox 74"/>
          <p:cNvSpPr txBox="1"/>
          <p:nvPr/>
        </p:nvSpPr>
        <p:spPr>
          <a:xfrm>
            <a:off x="4426072" y="3971007"/>
            <a:ext cx="27558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3366FF"/>
                </a:solidFill>
              </a:rPr>
              <a:t>simulations </a:t>
            </a:r>
            <a:r>
              <a:rPr lang="en-US" sz="1600" i="1" dirty="0">
                <a:solidFill>
                  <a:srgbClr val="3366FF"/>
                </a:solidFill>
              </a:rPr>
              <a:t>courtesy G. Shvets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18802" y="4982331"/>
            <a:ext cx="1094055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/>
              <a:t>Solution:	1)   Increase Bubble size	&gt;&gt;&gt;   a) driving it in lower </a:t>
            </a:r>
            <a:r>
              <a:rPr lang="en-US" sz="1800" b="1" dirty="0"/>
              <a:t>plasma density </a:t>
            </a:r>
            <a:r>
              <a:rPr lang="en-US" sz="1800" dirty="0"/>
              <a:t>10</a:t>
            </a:r>
            <a:r>
              <a:rPr lang="en-US" sz="1800" baseline="30000" dirty="0"/>
              <a:t>16</a:t>
            </a:r>
            <a:r>
              <a:rPr lang="en-US" sz="1800" dirty="0"/>
              <a:t> &lt; </a:t>
            </a:r>
            <a:r>
              <a:rPr lang="en-US" sz="1800" i="1" dirty="0"/>
              <a:t>n</a:t>
            </a:r>
            <a:r>
              <a:rPr lang="en-US" sz="1800" baseline="-25000" dirty="0"/>
              <a:t>e</a:t>
            </a:r>
            <a:r>
              <a:rPr lang="en-US" sz="1800" dirty="0"/>
              <a:t> &lt; 10</a:t>
            </a:r>
            <a:r>
              <a:rPr lang="en-US" sz="1800" baseline="30000" dirty="0"/>
              <a:t>17</a:t>
            </a:r>
            <a:r>
              <a:rPr lang="en-US" sz="1800" dirty="0"/>
              <a:t> </a:t>
            </a:r>
            <a:r>
              <a:rPr lang="en-US" sz="1800" dirty="0" smtClean="0"/>
              <a:t>cm</a:t>
            </a:r>
            <a:r>
              <a:rPr lang="en-US" sz="1800" baseline="30000" dirty="0" smtClean="0"/>
              <a:t>-3</a:t>
            </a:r>
            <a:endParaRPr lang="en-US" sz="1800" b="1" dirty="0" smtClean="0"/>
          </a:p>
          <a:p>
            <a:pPr lvl="2"/>
            <a:r>
              <a:rPr lang="en-US" sz="1800" b="1" dirty="0" smtClean="0"/>
              <a:t>		          b) and efficiently using  </a:t>
            </a:r>
            <a:r>
              <a:rPr lang="en-US" sz="1800" b="1" dirty="0"/>
              <a:t>LWIR driver   </a:t>
            </a:r>
            <a:r>
              <a:rPr lang="en-US" sz="1800" b="1" dirty="0" smtClean="0"/>
              <a:t>AE93/AE95/AE88</a:t>
            </a:r>
          </a:p>
          <a:p>
            <a:r>
              <a:rPr lang="en-US" sz="1800" b="1" baseline="30000" dirty="0" smtClean="0"/>
              <a:t>	</a:t>
            </a:r>
            <a:r>
              <a:rPr lang="en-US" sz="1800" b="1" dirty="0" smtClean="0"/>
              <a:t>2)   Control injection	</a:t>
            </a:r>
            <a:r>
              <a:rPr lang="en-US" sz="1800" b="1" dirty="0"/>
              <a:t>&gt;&gt;&gt;   a) </a:t>
            </a:r>
            <a:r>
              <a:rPr lang="en-US" sz="1800" b="1" dirty="0" smtClean="0"/>
              <a:t>self-injection absent for densities </a:t>
            </a:r>
            <a:r>
              <a:rPr lang="en-US" sz="1800" dirty="0" smtClean="0"/>
              <a:t>10</a:t>
            </a:r>
            <a:r>
              <a:rPr lang="en-US" sz="1800" baseline="30000" dirty="0" smtClean="0"/>
              <a:t>16</a:t>
            </a:r>
            <a:r>
              <a:rPr lang="en-US" sz="1800" dirty="0" smtClean="0"/>
              <a:t> </a:t>
            </a:r>
            <a:r>
              <a:rPr lang="en-US" sz="1800" dirty="0"/>
              <a:t>&lt; </a:t>
            </a:r>
            <a:r>
              <a:rPr lang="en-US" sz="1800" i="1" dirty="0"/>
              <a:t>n</a:t>
            </a:r>
            <a:r>
              <a:rPr lang="en-US" sz="1800" baseline="-25000" dirty="0"/>
              <a:t>e</a:t>
            </a:r>
            <a:r>
              <a:rPr lang="en-US" sz="1800" dirty="0"/>
              <a:t> &lt; 10</a:t>
            </a:r>
            <a:r>
              <a:rPr lang="en-US" sz="1800" baseline="30000" dirty="0"/>
              <a:t>17</a:t>
            </a:r>
            <a:r>
              <a:rPr lang="en-US" sz="1800" dirty="0"/>
              <a:t> cm</a:t>
            </a:r>
            <a:r>
              <a:rPr lang="en-US" sz="1800" baseline="30000" dirty="0"/>
              <a:t>-3</a:t>
            </a:r>
            <a:endParaRPr lang="en-US" sz="1800" b="1" dirty="0"/>
          </a:p>
          <a:p>
            <a:pPr lvl="2"/>
            <a:r>
              <a:rPr lang="en-US" sz="1800" b="1" dirty="0"/>
              <a:t>		          b) </a:t>
            </a:r>
            <a:r>
              <a:rPr lang="en-US" sz="1800" b="1" dirty="0" smtClean="0"/>
              <a:t>inject micron sized, fs duration bunches from a </a:t>
            </a:r>
            <a:r>
              <a:rPr lang="en-US" sz="1800" b="1" dirty="0" err="1" smtClean="0"/>
              <a:t>linac</a:t>
            </a:r>
            <a:r>
              <a:rPr lang="en-US" sz="1800" b="1" dirty="0" smtClean="0"/>
              <a:t>     AE93/AE95</a:t>
            </a:r>
          </a:p>
          <a:p>
            <a:pPr lvl="2"/>
            <a:r>
              <a:rPr lang="en-US" sz="1800" b="1" dirty="0"/>
              <a:t>		          </a:t>
            </a:r>
            <a:r>
              <a:rPr lang="en-US" sz="1800" b="1" dirty="0" smtClean="0"/>
              <a:t>c)  photo-inject electrons from high Z dopant into the bubble     AE88</a:t>
            </a:r>
            <a:endParaRPr lang="en-US" sz="1800" baseline="30000" dirty="0"/>
          </a:p>
        </p:txBody>
      </p:sp>
      <p:sp>
        <p:nvSpPr>
          <p:cNvPr id="51" name="TextBox 50"/>
          <p:cNvSpPr txBox="1"/>
          <p:nvPr/>
        </p:nvSpPr>
        <p:spPr>
          <a:xfrm>
            <a:off x="1490453" y="4203557"/>
            <a:ext cx="88855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The most intractable problems in LWFA science (16 years after 2004) </a:t>
            </a:r>
            <a:endParaRPr lang="en-US" sz="2400" dirty="0"/>
          </a:p>
          <a:p>
            <a:pPr algn="ctr"/>
            <a:r>
              <a:rPr lang="en-US" sz="2400" dirty="0"/>
              <a:t>are </a:t>
            </a:r>
            <a:r>
              <a:rPr lang="en-US" sz="2400" dirty="0">
                <a:latin typeface="Times New Roman"/>
                <a:cs typeface="Times New Roman"/>
              </a:rPr>
              <a:t>~</a:t>
            </a:r>
            <a:r>
              <a:rPr lang="en-US" sz="2400" dirty="0"/>
              <a:t> 10% energy spread (needed:  0.1%) &amp; lack of </a:t>
            </a:r>
            <a:r>
              <a:rPr lang="en-US" sz="2400" i="1" dirty="0"/>
              <a:t>e</a:t>
            </a:r>
            <a:r>
              <a:rPr lang="en-US" sz="2400" dirty="0"/>
              <a:t>-spin-polarization.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014843" y="6493463"/>
            <a:ext cx="3885117" cy="369243"/>
          </a:xfrm>
          <a:prstGeom prst="rect">
            <a:avLst/>
          </a:prstGeom>
          <a:noFill/>
        </p:spPr>
        <p:txBody>
          <a:bodyPr wrap="none" lIns="121832" tIns="60916" rIns="121832" bIns="60916" rtlCol="0">
            <a:spAutoFit/>
          </a:bodyPr>
          <a:lstStyle/>
          <a:p>
            <a:r>
              <a:rPr lang="en-US" sz="16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ATF USERS MEETING,  DEC. 09, 2020</a:t>
            </a:r>
            <a:endParaRPr lang="en-US" sz="16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700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4345199"/>
              </p:ext>
            </p:extLst>
          </p:nvPr>
        </p:nvGraphicFramePr>
        <p:xfrm>
          <a:off x="205271" y="567408"/>
          <a:ext cx="11782446" cy="62484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799376">
                  <a:extLst>
                    <a:ext uri="{9D8B030D-6E8A-4147-A177-3AD203B41FA5}">
                      <a16:colId xmlns="" xmlns:a16="http://schemas.microsoft.com/office/drawing/2014/main" val="3397490667"/>
                    </a:ext>
                  </a:extLst>
                </a:gridCol>
                <a:gridCol w="136835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05835">
                  <a:extLst>
                    <a:ext uri="{9D8B030D-6E8A-4147-A177-3AD203B41FA5}">
                      <a16:colId xmlns="" xmlns:a16="http://schemas.microsoft.com/office/drawing/2014/main" val="1543851066"/>
                    </a:ext>
                  </a:extLst>
                </a:gridCol>
                <a:gridCol w="124082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20801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60046">
                  <a:extLst>
                    <a:ext uri="{9D8B030D-6E8A-4147-A177-3AD203B41FA5}">
                      <a16:colId xmlns="" xmlns:a16="http://schemas.microsoft.com/office/drawing/2014/main" val="44236425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Configuration</a:t>
                      </a:r>
                    </a:p>
                  </a:txBody>
                  <a:tcPr marL="91345" marR="913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Parameter</a:t>
                      </a:r>
                    </a:p>
                  </a:txBody>
                  <a:tcPr marL="91345" marR="913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Units</a:t>
                      </a:r>
                    </a:p>
                  </a:txBody>
                  <a:tcPr marL="91345" marR="913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Typical Values</a:t>
                      </a:r>
                    </a:p>
                  </a:txBody>
                  <a:tcPr marL="91345" marR="913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Comments</a:t>
                      </a:r>
                    </a:p>
                  </a:txBody>
                  <a:tcPr marL="91345" marR="91345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Requested Values</a:t>
                      </a:r>
                    </a:p>
                  </a:txBody>
                  <a:tcPr marL="91345" marR="913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b="1" dirty="0"/>
                        <a:t>CO</a:t>
                      </a:r>
                      <a:r>
                        <a:rPr lang="en-US" sz="1400" b="1" baseline="-25000" dirty="0"/>
                        <a:t>2</a:t>
                      </a:r>
                      <a:r>
                        <a:rPr lang="en-US" sz="1400" b="1" dirty="0"/>
                        <a:t> Regenerative Amplifier Beam</a:t>
                      </a:r>
                    </a:p>
                  </a:txBody>
                  <a:tcPr marL="91345" marR="91345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Wavelength</a:t>
                      </a:r>
                    </a:p>
                  </a:txBody>
                  <a:tcPr marL="91345" marR="91345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Symbol" pitchFamily="2" charset="2"/>
                        </a:rPr>
                        <a:t>m</a:t>
                      </a:r>
                      <a:r>
                        <a:rPr lang="en-US" sz="1400" dirty="0">
                          <a:latin typeface="+mn-lt"/>
                        </a:rPr>
                        <a:t>m</a:t>
                      </a:r>
                      <a:endParaRPr lang="en-US" sz="1400" dirty="0">
                        <a:latin typeface="Symbol" pitchFamily="2" charset="2"/>
                      </a:endParaRPr>
                    </a:p>
                  </a:txBody>
                  <a:tcPr marL="91345" marR="91345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9.2</a:t>
                      </a:r>
                    </a:p>
                  </a:txBody>
                  <a:tcPr marL="91345" marR="91345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Wavelength determined by mixed isotope gain media</a:t>
                      </a:r>
                    </a:p>
                  </a:txBody>
                  <a:tcPr marL="91345" marR="91345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i="1" dirty="0">
                        <a:solidFill>
                          <a:srgbClr val="C00000"/>
                        </a:solidFill>
                      </a:endParaRPr>
                    </a:p>
                  </a:txBody>
                  <a:tcPr marL="91345" marR="913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400" b="1" dirty="0"/>
                    </a:p>
                  </a:txBody>
                  <a:tcPr marL="91345" marR="91345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Peak Power</a:t>
                      </a:r>
                    </a:p>
                  </a:txBody>
                  <a:tcPr marL="91345" marR="91345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GW</a:t>
                      </a:r>
                    </a:p>
                  </a:txBody>
                  <a:tcPr marL="91345" marR="91345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~3</a:t>
                      </a:r>
                    </a:p>
                  </a:txBody>
                  <a:tcPr marL="91345" marR="91345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i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91345" marR="91345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i="1" dirty="0">
                        <a:solidFill>
                          <a:srgbClr val="C00000"/>
                        </a:solidFill>
                      </a:endParaRPr>
                    </a:p>
                  </a:txBody>
                  <a:tcPr marL="91345" marR="913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4105958224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91345" marR="91345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Pulse Mode</a:t>
                      </a:r>
                    </a:p>
                  </a:txBody>
                  <a:tcPr marL="91345" marR="91345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---</a:t>
                      </a:r>
                    </a:p>
                  </a:txBody>
                  <a:tcPr marL="91345" marR="91345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Single</a:t>
                      </a:r>
                    </a:p>
                  </a:txBody>
                  <a:tcPr marL="91345" marR="91345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i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91345" marR="91345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i="1" dirty="0">
                        <a:solidFill>
                          <a:srgbClr val="C00000"/>
                        </a:solidFill>
                      </a:endParaRPr>
                    </a:p>
                  </a:txBody>
                  <a:tcPr marL="91345" marR="913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91345" marR="91345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Pulse Length</a:t>
                      </a:r>
                    </a:p>
                  </a:txBody>
                  <a:tcPr marL="91345" marR="91345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/>
                        <a:t>ps</a:t>
                      </a:r>
                      <a:endParaRPr lang="en-US" sz="1400" dirty="0"/>
                    </a:p>
                  </a:txBody>
                  <a:tcPr marL="91345" marR="91345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L="91345" marR="91345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i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91345" marR="91345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>
                          <a:solidFill>
                            <a:srgbClr val="C00000"/>
                          </a:solidFill>
                        </a:rPr>
                        <a:t> </a:t>
                      </a:r>
                    </a:p>
                  </a:txBody>
                  <a:tcPr marL="91345" marR="913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91345" marR="91345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Pulse Energy</a:t>
                      </a:r>
                    </a:p>
                  </a:txBody>
                  <a:tcPr marL="91345" marR="91345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/>
                        <a:t>mJ</a:t>
                      </a:r>
                      <a:endParaRPr lang="en-US" sz="1400" dirty="0"/>
                    </a:p>
                  </a:txBody>
                  <a:tcPr marL="91345" marR="91345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</a:t>
                      </a:r>
                    </a:p>
                  </a:txBody>
                  <a:tcPr marL="91345" marR="91345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i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91345" marR="91345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i="1" dirty="0">
                        <a:solidFill>
                          <a:srgbClr val="C00000"/>
                        </a:solidFill>
                      </a:endParaRPr>
                    </a:p>
                  </a:txBody>
                  <a:tcPr marL="91345" marR="913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91345" marR="91345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</a:t>
                      </a:r>
                      <a:r>
                        <a:rPr lang="en-US" sz="1400" baseline="30000" dirty="0"/>
                        <a:t>2</a:t>
                      </a:r>
                      <a:endParaRPr lang="en-US" sz="1400" dirty="0"/>
                    </a:p>
                  </a:txBody>
                  <a:tcPr marL="91345" marR="91345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---</a:t>
                      </a:r>
                    </a:p>
                  </a:txBody>
                  <a:tcPr marL="91345" marR="91345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~1.5</a:t>
                      </a:r>
                    </a:p>
                  </a:txBody>
                  <a:tcPr marL="91345" marR="91345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i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91345" marR="91345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i="1" dirty="0">
                        <a:solidFill>
                          <a:srgbClr val="C00000"/>
                        </a:solidFill>
                      </a:endParaRPr>
                    </a:p>
                  </a:txBody>
                  <a:tcPr marL="91345" marR="913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91345" marR="91345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Repetition</a:t>
                      </a:r>
                      <a:r>
                        <a:rPr lang="en-US" sz="1400" baseline="0" dirty="0"/>
                        <a:t> Rate</a:t>
                      </a:r>
                      <a:endParaRPr lang="en-US" sz="1400" dirty="0"/>
                    </a:p>
                  </a:txBody>
                  <a:tcPr marL="91345" marR="91345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Hz</a:t>
                      </a:r>
                    </a:p>
                  </a:txBody>
                  <a:tcPr marL="91345" marR="91345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1.5</a:t>
                      </a:r>
                    </a:p>
                  </a:txBody>
                  <a:tcPr marL="91345" marR="91345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3 Hz also available if needed</a:t>
                      </a:r>
                    </a:p>
                  </a:txBody>
                  <a:tcPr marL="91345" marR="91345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i="1" dirty="0">
                        <a:solidFill>
                          <a:srgbClr val="C00000"/>
                        </a:solidFill>
                      </a:endParaRPr>
                    </a:p>
                  </a:txBody>
                  <a:tcPr marL="91345" marR="913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91345" marR="91345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Polarization</a:t>
                      </a:r>
                    </a:p>
                  </a:txBody>
                  <a:tcPr marL="91345" marR="91345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---</a:t>
                      </a:r>
                    </a:p>
                  </a:txBody>
                  <a:tcPr marL="91345" marR="91345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Linear</a:t>
                      </a:r>
                    </a:p>
                  </a:txBody>
                  <a:tcPr marL="91345" marR="91345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Circular polarization available at slightly reduced power</a:t>
                      </a:r>
                    </a:p>
                  </a:txBody>
                  <a:tcPr marL="91345" marR="91345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i="1" dirty="0">
                        <a:solidFill>
                          <a:srgbClr val="C00000"/>
                        </a:solidFill>
                      </a:endParaRPr>
                    </a:p>
                  </a:txBody>
                  <a:tcPr marL="91345" marR="913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42605697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b="1" dirty="0"/>
                        <a:t>CO</a:t>
                      </a:r>
                      <a:r>
                        <a:rPr lang="en-US" sz="1400" b="1" baseline="-25000" dirty="0"/>
                        <a:t>2</a:t>
                      </a:r>
                      <a:r>
                        <a:rPr lang="en-US" sz="1400" b="1" baseline="0" dirty="0"/>
                        <a:t> CPA Beam</a:t>
                      </a:r>
                    </a:p>
                  </a:txBody>
                  <a:tcPr marL="91345" marR="91345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Wavelength</a:t>
                      </a:r>
                    </a:p>
                  </a:txBody>
                  <a:tcPr marL="91345" marR="91345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Symbol" pitchFamily="2" charset="2"/>
                        </a:rPr>
                        <a:t>m</a:t>
                      </a:r>
                      <a:r>
                        <a:rPr lang="en-US" sz="1400" dirty="0">
                          <a:latin typeface="+mn-lt"/>
                        </a:rPr>
                        <a:t>m</a:t>
                      </a:r>
                      <a:endParaRPr lang="en-US" sz="1400" dirty="0">
                        <a:latin typeface="Symbol" pitchFamily="2" charset="2"/>
                      </a:endParaRPr>
                    </a:p>
                  </a:txBody>
                  <a:tcPr marL="91345" marR="91345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9.2</a:t>
                      </a:r>
                    </a:p>
                  </a:txBody>
                  <a:tcPr marL="91345" marR="91345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Wavelength determined by mixed isotope gain media</a:t>
                      </a:r>
                    </a:p>
                  </a:txBody>
                  <a:tcPr marL="91345" marR="91345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>
                          <a:solidFill>
                            <a:srgbClr val="C00000"/>
                          </a:solidFill>
                        </a:rPr>
                        <a:t>9.2</a:t>
                      </a:r>
                    </a:p>
                  </a:txBody>
                  <a:tcPr marL="91345" marR="913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b="0" i="1" baseline="0" dirty="0"/>
                        <a:t>Note that delivery of full power pulses to the Experimental Hall is presently limited to Beamline #1 only.</a:t>
                      </a:r>
                    </a:p>
                  </a:txBody>
                  <a:tcPr marL="91345" marR="91345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Peak Power</a:t>
                      </a:r>
                    </a:p>
                  </a:txBody>
                  <a:tcPr marL="91345" marR="91345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TW</a:t>
                      </a:r>
                    </a:p>
                  </a:txBody>
                  <a:tcPr marL="91345" marR="91345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</a:p>
                  </a:txBody>
                  <a:tcPr marL="91345" marR="91345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~5 TW operation is planned for FY21 (requires further in-vacuum transport upgrade).  A 3-year development effort to achieve &gt;10 TW and deliver to users is in progress.</a:t>
                      </a:r>
                    </a:p>
                  </a:txBody>
                  <a:tcPr marL="91345" marR="91345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 smtClean="0">
                          <a:solidFill>
                            <a:srgbClr val="C00000"/>
                          </a:solidFill>
                        </a:rPr>
                        <a:t>5</a:t>
                      </a:r>
                      <a:endParaRPr lang="en-US" sz="1400" i="1" dirty="0">
                        <a:solidFill>
                          <a:srgbClr val="C00000"/>
                        </a:solidFill>
                      </a:endParaRPr>
                    </a:p>
                  </a:txBody>
                  <a:tcPr marL="91345" marR="913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2814610713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91345" marR="91345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Pulse Mode</a:t>
                      </a:r>
                    </a:p>
                  </a:txBody>
                  <a:tcPr marL="91345" marR="91345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---</a:t>
                      </a:r>
                    </a:p>
                  </a:txBody>
                  <a:tcPr marL="91345" marR="91345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Single</a:t>
                      </a:r>
                    </a:p>
                  </a:txBody>
                  <a:tcPr marL="91345" marR="91345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i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91345" marR="91345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>
                          <a:solidFill>
                            <a:srgbClr val="C00000"/>
                          </a:solidFill>
                        </a:rPr>
                        <a:t>single</a:t>
                      </a:r>
                    </a:p>
                  </a:txBody>
                  <a:tcPr marL="91345" marR="913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3225164300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91345" marR="91345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Pulse Length</a:t>
                      </a:r>
                    </a:p>
                  </a:txBody>
                  <a:tcPr marL="91345" marR="91345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/>
                        <a:t>ps</a:t>
                      </a:r>
                      <a:endParaRPr lang="en-US" sz="1400" dirty="0"/>
                    </a:p>
                  </a:txBody>
                  <a:tcPr marL="91345" marR="91345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L="91345" marR="91345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i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91345" marR="91345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>
                          <a:solidFill>
                            <a:srgbClr val="C00000"/>
                          </a:solidFill>
                        </a:rPr>
                        <a:t>2</a:t>
                      </a:r>
                    </a:p>
                  </a:txBody>
                  <a:tcPr marL="91345" marR="913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2955722812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91345" marR="91345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Pulse Energy</a:t>
                      </a:r>
                    </a:p>
                  </a:txBody>
                  <a:tcPr marL="91345" marR="91345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J</a:t>
                      </a:r>
                    </a:p>
                  </a:txBody>
                  <a:tcPr marL="91345" marR="91345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~5</a:t>
                      </a:r>
                    </a:p>
                  </a:txBody>
                  <a:tcPr marL="91345" marR="91345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Maximum pulse energies of &gt;10 J will become available in FY20</a:t>
                      </a:r>
                    </a:p>
                  </a:txBody>
                  <a:tcPr marL="91345" marR="91345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 smtClean="0">
                          <a:solidFill>
                            <a:srgbClr val="C00000"/>
                          </a:solidFill>
                        </a:rPr>
                        <a:t>5</a:t>
                      </a:r>
                      <a:endParaRPr lang="en-US" sz="1400" i="1" dirty="0">
                        <a:solidFill>
                          <a:srgbClr val="C00000"/>
                        </a:solidFill>
                      </a:endParaRPr>
                    </a:p>
                  </a:txBody>
                  <a:tcPr marL="91345" marR="913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692246797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91345" marR="91345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</a:t>
                      </a:r>
                      <a:r>
                        <a:rPr lang="en-US" sz="1400" baseline="30000" dirty="0"/>
                        <a:t>2</a:t>
                      </a:r>
                      <a:endParaRPr lang="en-US" sz="1400" dirty="0"/>
                    </a:p>
                  </a:txBody>
                  <a:tcPr marL="91345" marR="91345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---</a:t>
                      </a:r>
                    </a:p>
                  </a:txBody>
                  <a:tcPr marL="91345" marR="91345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~2</a:t>
                      </a:r>
                    </a:p>
                  </a:txBody>
                  <a:tcPr marL="91345" marR="91345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i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91345" marR="91345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1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endParaRPr lang="en-US" sz="1400" i="1" dirty="0">
                        <a:solidFill>
                          <a:srgbClr val="C00000"/>
                        </a:solidFill>
                      </a:endParaRPr>
                    </a:p>
                  </a:txBody>
                  <a:tcPr marL="91345" marR="913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3589583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91345" marR="91345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Repetition</a:t>
                      </a:r>
                      <a:r>
                        <a:rPr lang="en-US" sz="1400" baseline="0" dirty="0"/>
                        <a:t> Rate</a:t>
                      </a:r>
                      <a:endParaRPr lang="en-US" sz="1400" dirty="0"/>
                    </a:p>
                  </a:txBody>
                  <a:tcPr marL="91345" marR="91345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Hz</a:t>
                      </a:r>
                    </a:p>
                  </a:txBody>
                  <a:tcPr marL="91345" marR="91345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0.05</a:t>
                      </a:r>
                    </a:p>
                  </a:txBody>
                  <a:tcPr marL="91345" marR="91345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i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91345" marR="91345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 smtClean="0">
                          <a:solidFill>
                            <a:srgbClr val="C00000"/>
                          </a:solidFill>
                        </a:rPr>
                        <a:t>0.05</a:t>
                      </a:r>
                      <a:endParaRPr lang="en-US" sz="1400" i="1" dirty="0">
                        <a:solidFill>
                          <a:srgbClr val="C00000"/>
                        </a:solidFill>
                      </a:endParaRPr>
                    </a:p>
                  </a:txBody>
                  <a:tcPr marL="91345" marR="913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594566548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91345" marR="91345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Polarization</a:t>
                      </a:r>
                    </a:p>
                  </a:txBody>
                  <a:tcPr marL="91345" marR="91345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91345" marR="91345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Linear</a:t>
                      </a:r>
                    </a:p>
                  </a:txBody>
                  <a:tcPr marL="91345" marR="91345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Adjustable linear polarization along with circular polarization will become available in FY20</a:t>
                      </a:r>
                    </a:p>
                  </a:txBody>
                  <a:tcPr marL="91345" marR="91345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 smtClean="0">
                          <a:solidFill>
                            <a:srgbClr val="C00000"/>
                          </a:solidFill>
                        </a:rPr>
                        <a:t>Adjustable Linear</a:t>
                      </a:r>
                      <a:r>
                        <a:rPr lang="en-US" sz="1400" i="1" baseline="0" dirty="0" smtClean="0">
                          <a:solidFill>
                            <a:srgbClr val="C00000"/>
                          </a:solidFill>
                        </a:rPr>
                        <a:t> + circular</a:t>
                      </a:r>
                      <a:endParaRPr lang="en-US" sz="1400" i="1" dirty="0">
                        <a:solidFill>
                          <a:srgbClr val="C00000"/>
                        </a:solidFill>
                      </a:endParaRPr>
                    </a:p>
                  </a:txBody>
                  <a:tcPr marL="91345" marR="913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334152165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990538" y="36359"/>
            <a:ext cx="36947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</a:t>
            </a:r>
            <a:r>
              <a:rPr kumimoji="0" lang="en-US" sz="2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Laser Requirements</a:t>
            </a:r>
          </a:p>
        </p:txBody>
      </p:sp>
    </p:spTree>
    <p:extLst>
      <p:ext uri="{BB962C8B-B14F-4D97-AF65-F5344CB8AC3E}">
        <p14:creationId xmlns:p14="http://schemas.microsoft.com/office/powerpoint/2010/main" val="11710234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8453665"/>
              </p:ext>
            </p:extLst>
          </p:nvPr>
        </p:nvGraphicFramePr>
        <p:xfrm>
          <a:off x="205271" y="403024"/>
          <a:ext cx="11874815" cy="408432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26963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89982">
                  <a:extLst>
                    <a:ext uri="{9D8B030D-6E8A-4147-A177-3AD203B41FA5}">
                      <a16:colId xmlns="" xmlns:a16="http://schemas.microsoft.com/office/drawing/2014/main" val="1543851066"/>
                    </a:ext>
                  </a:extLst>
                </a:gridCol>
                <a:gridCol w="1028231">
                  <a:extLst>
                    <a:ext uri="{9D8B030D-6E8A-4147-A177-3AD203B41FA5}">
                      <a16:colId xmlns="" xmlns:a16="http://schemas.microsoft.com/office/drawing/2014/main" val="2433644676"/>
                    </a:ext>
                  </a:extLst>
                </a:gridCol>
                <a:gridCol w="102823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03434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24393">
                  <a:extLst>
                    <a:ext uri="{9D8B030D-6E8A-4147-A177-3AD203B41FA5}">
                      <a16:colId xmlns="" xmlns:a16="http://schemas.microsoft.com/office/drawing/2014/main" val="44236425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2060"/>
                          </a:solidFill>
                        </a:rPr>
                        <a:t>Ti:Sapphire Laser System</a:t>
                      </a:r>
                    </a:p>
                  </a:txBody>
                  <a:tcPr marL="91345" marR="91345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Units</a:t>
                      </a:r>
                    </a:p>
                  </a:txBody>
                  <a:tcPr marL="91345" marR="91345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Stage I Values</a:t>
                      </a:r>
                    </a:p>
                  </a:txBody>
                  <a:tcPr marL="91345" marR="91345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Stage II Values</a:t>
                      </a:r>
                    </a:p>
                  </a:txBody>
                  <a:tcPr marL="91345" marR="91345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Comments</a:t>
                      </a:r>
                    </a:p>
                  </a:txBody>
                  <a:tcPr marL="91345" marR="91345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Requested Values</a:t>
                      </a:r>
                    </a:p>
                  </a:txBody>
                  <a:tcPr marL="91345" marR="9134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Central Wavelength</a:t>
                      </a:r>
                    </a:p>
                  </a:txBody>
                  <a:tcPr marL="91345" marR="91345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nm</a:t>
                      </a:r>
                    </a:p>
                  </a:txBody>
                  <a:tcPr marL="68509" marR="68509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800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09" marR="68509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800</a:t>
                      </a:r>
                      <a:endParaRPr lang="en-US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09" marR="68509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Stage I parameters have been delivered, while Stage II parameters will be available for user experiments once our vacuum transport installation is complete (now planned for FY21 after COVID-19 delays)</a:t>
                      </a:r>
                    </a:p>
                  </a:txBody>
                  <a:tcPr marL="91345" marR="91345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>
                          <a:solidFill>
                            <a:srgbClr val="C00000"/>
                          </a:solidFill>
                        </a:rPr>
                        <a:t>800</a:t>
                      </a:r>
                    </a:p>
                  </a:txBody>
                  <a:tcPr marL="91345" marR="913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FWHM Bandwidth</a:t>
                      </a:r>
                    </a:p>
                  </a:txBody>
                  <a:tcPr marL="91345" marR="91345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nm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09" marR="68509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09" marR="68509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09" marR="68509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i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91345" marR="91345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i="1" dirty="0">
                        <a:solidFill>
                          <a:srgbClr val="C00000"/>
                        </a:solidFill>
                      </a:endParaRPr>
                    </a:p>
                  </a:txBody>
                  <a:tcPr marL="91345" marR="913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41059582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Compressed FWHM Pulse Width</a:t>
                      </a:r>
                    </a:p>
                  </a:txBody>
                  <a:tcPr marL="91345" marR="91345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fs</a:t>
                      </a:r>
                    </a:p>
                  </a:txBody>
                  <a:tcPr marL="68509" marR="68509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&lt;55</a:t>
                      </a:r>
                    </a:p>
                  </a:txBody>
                  <a:tcPr marL="68509" marR="68509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&lt;75</a:t>
                      </a:r>
                    </a:p>
                  </a:txBody>
                  <a:tcPr marL="68509" marR="68509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Transport of compressed pulses will initially include a very limited number of experimental interaction points.  Please consult with the ATF Team if you need this capability.</a:t>
                      </a:r>
                    </a:p>
                  </a:txBody>
                  <a:tcPr marL="91345" marR="91345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>
                          <a:solidFill>
                            <a:srgbClr val="C00000"/>
                          </a:solidFill>
                        </a:rPr>
                        <a:t>60</a:t>
                      </a:r>
                    </a:p>
                  </a:txBody>
                  <a:tcPr marL="91345" marR="913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Chirped FWHM Pulse Width</a:t>
                      </a:r>
                    </a:p>
                  </a:txBody>
                  <a:tcPr marL="91345" marR="91345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ps</a:t>
                      </a:r>
                      <a:endParaRPr lang="en-US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09" marR="68509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Symbol" pitchFamily="2" charset="2"/>
                        </a:rPr>
                        <a:t>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09" marR="68509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Symbol" pitchFamily="2" charset="2"/>
                        </a:rPr>
                        <a:t>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09" marR="68509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i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91345" marR="91345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 smtClean="0">
                          <a:solidFill>
                            <a:srgbClr val="C00000"/>
                          </a:solidFill>
                        </a:rPr>
                        <a:t>~2ps</a:t>
                      </a:r>
                      <a:endParaRPr lang="en-US" sz="1400" i="1" dirty="0">
                        <a:solidFill>
                          <a:srgbClr val="C00000"/>
                        </a:solidFill>
                      </a:endParaRPr>
                    </a:p>
                  </a:txBody>
                  <a:tcPr marL="91345" marR="913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Chirped Energy</a:t>
                      </a:r>
                    </a:p>
                  </a:txBody>
                  <a:tcPr marL="91345" marR="91345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mJ</a:t>
                      </a:r>
                    </a:p>
                  </a:txBody>
                  <a:tcPr marL="68509" marR="68509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&gt;30</a:t>
                      </a:r>
                    </a:p>
                  </a:txBody>
                  <a:tcPr marL="68509" marR="68509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</a:t>
                      </a:r>
                    </a:p>
                  </a:txBody>
                  <a:tcPr marL="68509" marR="68509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i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91345" marR="91345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i="1" dirty="0">
                        <a:solidFill>
                          <a:srgbClr val="C00000"/>
                        </a:solidFill>
                      </a:endParaRPr>
                    </a:p>
                  </a:txBody>
                  <a:tcPr marL="91345" marR="913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Compressed Energy</a:t>
                      </a:r>
                    </a:p>
                  </a:txBody>
                  <a:tcPr marL="91345" marR="91345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mJ</a:t>
                      </a:r>
                      <a:endParaRPr lang="en-US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09" marR="68509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&gt;14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09" marR="68509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09" marR="68509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i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91345" marR="91345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1" dirty="0" smtClean="0">
                          <a:solidFill>
                            <a:srgbClr val="C00000"/>
                          </a:solidFill>
                        </a:rPr>
                        <a:t>~1</a:t>
                      </a:r>
                      <a:endParaRPr lang="en-US" sz="1400" i="1" dirty="0">
                        <a:solidFill>
                          <a:srgbClr val="C00000"/>
                        </a:solidFill>
                      </a:endParaRPr>
                    </a:p>
                  </a:txBody>
                  <a:tcPr marL="91345" marR="913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Energy to Experiments</a:t>
                      </a:r>
                    </a:p>
                  </a:txBody>
                  <a:tcPr marL="91345" marR="91345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mJ</a:t>
                      </a:r>
                    </a:p>
                  </a:txBody>
                  <a:tcPr marL="68509" marR="68509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&gt;10</a:t>
                      </a:r>
                    </a:p>
                  </a:txBody>
                  <a:tcPr marL="68509" marR="68509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&gt;80</a:t>
                      </a:r>
                    </a:p>
                  </a:txBody>
                  <a:tcPr marL="68509" marR="68509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i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91345" marR="91345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i="1" dirty="0">
                        <a:solidFill>
                          <a:srgbClr val="C00000"/>
                        </a:solidFill>
                      </a:endParaRPr>
                    </a:p>
                  </a:txBody>
                  <a:tcPr marL="91345" marR="913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Power to Experiments</a:t>
                      </a:r>
                    </a:p>
                  </a:txBody>
                  <a:tcPr marL="91345" marR="91345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GW</a:t>
                      </a:r>
                      <a:endParaRPr lang="en-US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09" marR="68509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&gt;250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09" marR="68509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&gt;1067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09" marR="68509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i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91345" marR="91345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i="1" dirty="0">
                        <a:solidFill>
                          <a:srgbClr val="C00000"/>
                        </a:solidFill>
                      </a:endParaRPr>
                    </a:p>
                  </a:txBody>
                  <a:tcPr marL="91345" marR="913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426056973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077089" y="0"/>
            <a:ext cx="62250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Near IR Experimental Laser Requirements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="" xmlns:a16="http://schemas.microsoft.com/office/drawing/2014/main" id="{3D5D49BC-AE16-384D-89DA-F322A3F7DE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1057851"/>
              </p:ext>
            </p:extLst>
          </p:nvPr>
        </p:nvGraphicFramePr>
        <p:xfrm>
          <a:off x="203561" y="4482612"/>
          <a:ext cx="11886791" cy="234696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0697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20601">
                  <a:extLst>
                    <a:ext uri="{9D8B030D-6E8A-4147-A177-3AD203B41FA5}">
                      <a16:colId xmlns="" xmlns:a16="http://schemas.microsoft.com/office/drawing/2014/main" val="1543851066"/>
                    </a:ext>
                  </a:extLst>
                </a:gridCol>
                <a:gridCol w="1160448">
                  <a:extLst>
                    <a:ext uri="{9D8B030D-6E8A-4147-A177-3AD203B41FA5}">
                      <a16:colId xmlns="" xmlns:a16="http://schemas.microsoft.com/office/drawing/2014/main" val="2433644676"/>
                    </a:ext>
                  </a:extLst>
                </a:gridCol>
                <a:gridCol w="1249967">
                  <a:extLst>
                    <a:ext uri="{9D8B030D-6E8A-4147-A177-3AD203B41FA5}">
                      <a16:colId xmlns="" xmlns:a16="http://schemas.microsoft.com/office/drawing/2014/main" val="2505083702"/>
                    </a:ext>
                  </a:extLst>
                </a:gridCol>
                <a:gridCol w="494121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44787">
                  <a:extLst>
                    <a:ext uri="{9D8B030D-6E8A-4147-A177-3AD203B41FA5}">
                      <a16:colId xmlns="" xmlns:a16="http://schemas.microsoft.com/office/drawing/2014/main" val="44236425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solidFill>
                            <a:srgbClr val="002060"/>
                          </a:solidFill>
                        </a:rPr>
                        <a:t>Nd:YAG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</a:rPr>
                        <a:t> Laser System</a:t>
                      </a:r>
                    </a:p>
                  </a:txBody>
                  <a:tcPr marL="91345" marR="91345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Units</a:t>
                      </a:r>
                    </a:p>
                  </a:txBody>
                  <a:tcPr marL="91345" marR="91345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Typical Values</a:t>
                      </a:r>
                    </a:p>
                  </a:txBody>
                  <a:tcPr marL="91345" marR="91345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2021 Modifications</a:t>
                      </a:r>
                    </a:p>
                  </a:txBody>
                  <a:tcPr marL="91345" marR="91345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Comments</a:t>
                      </a:r>
                    </a:p>
                  </a:txBody>
                  <a:tcPr marL="91345" marR="91345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Requested Values</a:t>
                      </a:r>
                    </a:p>
                  </a:txBody>
                  <a:tcPr marL="91345" marR="9134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Wavelength</a:t>
                      </a:r>
                    </a:p>
                  </a:txBody>
                  <a:tcPr marL="91345" marR="91345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nm</a:t>
                      </a:r>
                    </a:p>
                  </a:txBody>
                  <a:tcPr marL="68509" marR="68509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1064</a:t>
                      </a:r>
                    </a:p>
                  </a:txBody>
                  <a:tcPr marL="68509" marR="68509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1064</a:t>
                      </a:r>
                    </a:p>
                  </a:txBody>
                  <a:tcPr marL="68509" marR="68509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Single pulse</a:t>
                      </a:r>
                    </a:p>
                  </a:txBody>
                  <a:tcPr marL="91345" marR="91345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i="1" dirty="0">
                        <a:solidFill>
                          <a:srgbClr val="C00000"/>
                        </a:solidFill>
                      </a:endParaRPr>
                    </a:p>
                  </a:txBody>
                  <a:tcPr marL="91345" marR="913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Energy</a:t>
                      </a:r>
                    </a:p>
                  </a:txBody>
                  <a:tcPr marL="91345" marR="91345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mJ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09" marR="68509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09" marR="68509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09" marR="68509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i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91345" marR="91345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i="1" dirty="0">
                        <a:solidFill>
                          <a:srgbClr val="C00000"/>
                        </a:solidFill>
                      </a:endParaRPr>
                    </a:p>
                  </a:txBody>
                  <a:tcPr marL="91345" marR="913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41059582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Pulse Width</a:t>
                      </a:r>
                    </a:p>
                  </a:txBody>
                  <a:tcPr marL="91345" marR="91345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ps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09" marR="68509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68509" marR="68509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&lt;20</a:t>
                      </a:r>
                    </a:p>
                  </a:txBody>
                  <a:tcPr marL="68509" marR="68509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i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91345" marR="91345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i="1" dirty="0">
                        <a:solidFill>
                          <a:srgbClr val="C00000"/>
                        </a:solidFill>
                      </a:endParaRPr>
                    </a:p>
                  </a:txBody>
                  <a:tcPr marL="91345" marR="913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Wavelength</a:t>
                      </a:r>
                    </a:p>
                  </a:txBody>
                  <a:tcPr marL="91345" marR="91345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nm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09" marR="68509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Symbol" pitchFamily="2" charset="2"/>
                        </a:rPr>
                        <a:t>532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09" marR="68509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09" marR="68509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Frequency doubled</a:t>
                      </a:r>
                    </a:p>
                  </a:txBody>
                  <a:tcPr marL="91345" marR="91345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 smtClean="0">
                          <a:solidFill>
                            <a:srgbClr val="C00000"/>
                          </a:solidFill>
                        </a:rPr>
                        <a:t>532</a:t>
                      </a:r>
                      <a:endParaRPr lang="en-US" sz="1400" i="1" dirty="0">
                        <a:solidFill>
                          <a:srgbClr val="C00000"/>
                        </a:solidFill>
                      </a:endParaRPr>
                    </a:p>
                  </a:txBody>
                  <a:tcPr marL="91345" marR="913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Energy</a:t>
                      </a:r>
                    </a:p>
                  </a:txBody>
                  <a:tcPr marL="91345" marR="91345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mJ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09" marR="68509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0.5</a:t>
                      </a:r>
                    </a:p>
                  </a:txBody>
                  <a:tcPr marL="68509" marR="68509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09" marR="68509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i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91345" marR="91345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 smtClean="0">
                          <a:solidFill>
                            <a:srgbClr val="C00000"/>
                          </a:solidFill>
                        </a:rPr>
                        <a:t>0.5mJ</a:t>
                      </a:r>
                      <a:endParaRPr lang="en-US" sz="1400" i="1" dirty="0">
                        <a:solidFill>
                          <a:srgbClr val="C00000"/>
                        </a:solidFill>
                      </a:endParaRPr>
                    </a:p>
                  </a:txBody>
                  <a:tcPr marL="91345" marR="913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6846627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Pulse Width</a:t>
                      </a:r>
                    </a:p>
                  </a:txBody>
                  <a:tcPr marL="91345" marR="91345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ps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09" marR="68509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09" marR="68509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09" marR="68509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i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91345" marR="91345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 smtClean="0">
                          <a:solidFill>
                            <a:srgbClr val="C00000"/>
                          </a:solidFill>
                        </a:rPr>
                        <a:t>1-4ps</a:t>
                      </a:r>
                      <a:endParaRPr lang="en-US" sz="1400" i="1" dirty="0">
                        <a:solidFill>
                          <a:srgbClr val="C00000"/>
                        </a:solidFill>
                      </a:endParaRPr>
                    </a:p>
                  </a:txBody>
                  <a:tcPr marL="91345" marR="913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3499831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96096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7C23772-90E4-174E-B7A0-E04828400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COVID-19 Pandemic Impacts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805AF7A-62F4-C843-B917-322E5DD8C4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Closure of UT – remote work and associated complications</a:t>
            </a:r>
          </a:p>
          <a:p>
            <a:r>
              <a:rPr lang="en-US" sz="2000" dirty="0"/>
              <a:t>Inability to travel to BNL to conduct experiments</a:t>
            </a:r>
          </a:p>
          <a:p>
            <a:pPr marL="0" indent="0">
              <a:buNone/>
            </a:pP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3780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449FEAA-F4E0-1246-B1E7-DF336DE11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854" y="2"/>
            <a:ext cx="10504646" cy="636999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Special Equipment Requirements and Hazards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4918695-53DD-1844-BBEF-9F56CC265E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7327" y="1006867"/>
            <a:ext cx="10504646" cy="5170096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Electron Beam</a:t>
            </a:r>
          </a:p>
          <a:p>
            <a:pPr lvl="1"/>
            <a:r>
              <a:rPr lang="en-US" dirty="0"/>
              <a:t>Please indicate any special equipment that you expect to need, including (but not limited to) the transverse deflecting cavity, shaped bunch using mask technique, plasma capillary discharge system, bolometer/interferometer setup etc</a:t>
            </a:r>
            <a:r>
              <a:rPr lang="en-US" dirty="0" smtClean="0"/>
              <a:t>.: NONE</a:t>
            </a:r>
            <a:endParaRPr lang="en-US" dirty="0"/>
          </a:p>
          <a:p>
            <a:r>
              <a:rPr lang="en-US" dirty="0"/>
              <a:t>CO</a:t>
            </a:r>
            <a:r>
              <a:rPr lang="en-US" baseline="-25000" dirty="0"/>
              <a:t>2</a:t>
            </a:r>
            <a:r>
              <a:rPr lang="en-US" dirty="0"/>
              <a:t> Laser</a:t>
            </a:r>
          </a:p>
          <a:p>
            <a:pPr lvl="1"/>
            <a:r>
              <a:rPr lang="en-US" dirty="0"/>
              <a:t>Please note any specialty laser configurations required here</a:t>
            </a:r>
            <a:r>
              <a:rPr lang="en-US" dirty="0" smtClean="0"/>
              <a:t>: </a:t>
            </a:r>
            <a:r>
              <a:rPr lang="en-US" dirty="0" smtClean="0">
                <a:solidFill>
                  <a:srgbClr val="FF0000"/>
                </a:solidFill>
              </a:rPr>
              <a:t>polarization control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Ti:Sapphire and </a:t>
            </a:r>
            <a:r>
              <a:rPr lang="en-US" dirty="0" err="1"/>
              <a:t>Nd:YAG</a:t>
            </a:r>
            <a:r>
              <a:rPr lang="en-US" dirty="0"/>
              <a:t> Lasers</a:t>
            </a:r>
          </a:p>
          <a:p>
            <a:pPr lvl="1"/>
            <a:r>
              <a:rPr lang="en-US" dirty="0"/>
              <a:t>Please note any specialty non-CO</a:t>
            </a:r>
            <a:r>
              <a:rPr lang="en-US" baseline="-25000" dirty="0"/>
              <a:t>2</a:t>
            </a:r>
            <a:r>
              <a:rPr lang="en-US" dirty="0"/>
              <a:t> laser configurations required here</a:t>
            </a:r>
            <a:r>
              <a:rPr lang="en-US" dirty="0" smtClean="0"/>
              <a:t>: Doubled </a:t>
            </a:r>
            <a:r>
              <a:rPr lang="en-US" dirty="0" err="1" smtClean="0"/>
              <a:t>Yag</a:t>
            </a:r>
            <a:r>
              <a:rPr lang="en-US" dirty="0" smtClean="0"/>
              <a:t> and </a:t>
            </a:r>
            <a:r>
              <a:rPr lang="en-US" dirty="0" err="1" smtClean="0"/>
              <a:t>Ti:Sapphire</a:t>
            </a:r>
            <a:r>
              <a:rPr lang="en-US" dirty="0" smtClean="0"/>
              <a:t> laser beams at LWFA chamber: NONE</a:t>
            </a:r>
            <a:endParaRPr lang="en-US" dirty="0"/>
          </a:p>
          <a:p>
            <a:r>
              <a:rPr lang="en-US" dirty="0"/>
              <a:t>Hazards &amp; Special Installation Requirements</a:t>
            </a:r>
          </a:p>
          <a:p>
            <a:pPr lvl="1"/>
            <a:r>
              <a:rPr lang="en-US" dirty="0"/>
              <a:t>Large installation (chamber, insertion device, etc</a:t>
            </a:r>
            <a:r>
              <a:rPr lang="en-US" dirty="0" smtClean="0"/>
              <a:t>.):NONE</a:t>
            </a:r>
            <a:endParaRPr lang="en-US" dirty="0"/>
          </a:p>
          <a:p>
            <a:pPr lvl="1"/>
            <a:r>
              <a:rPr lang="en-US" dirty="0" err="1" smtClean="0"/>
              <a:t>Cryogens:NONE</a:t>
            </a:r>
            <a:endParaRPr lang="en-US" dirty="0"/>
          </a:p>
          <a:p>
            <a:pPr lvl="1"/>
            <a:r>
              <a:rPr lang="en-US" dirty="0"/>
              <a:t>Introducing new magnetic elements: </a:t>
            </a:r>
            <a:r>
              <a:rPr lang="en-US" dirty="0" smtClean="0"/>
              <a:t>Spectrometer magnet &lt;1T</a:t>
            </a:r>
            <a:endParaRPr lang="en-US" dirty="0"/>
          </a:p>
          <a:p>
            <a:pPr lvl="1"/>
            <a:r>
              <a:rPr lang="en-US" dirty="0"/>
              <a:t>Introducing new materials into the beam path</a:t>
            </a:r>
            <a:r>
              <a:rPr lang="en-US" dirty="0" smtClean="0"/>
              <a:t>: NONE</a:t>
            </a:r>
            <a:endParaRPr lang="en-US" dirty="0"/>
          </a:p>
          <a:p>
            <a:pPr lvl="1"/>
            <a:r>
              <a:rPr lang="en-US" dirty="0"/>
              <a:t>Any other foreseeable beam line modifications</a:t>
            </a:r>
            <a:r>
              <a:rPr lang="en-US" dirty="0" smtClean="0"/>
              <a:t>: Compressor for electron beam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81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449FEAA-F4E0-1246-B1E7-DF336DE11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854" y="2"/>
            <a:ext cx="10504646" cy="636999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Experimental Time Request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="" xmlns:a16="http://schemas.microsoft.com/office/drawing/2014/main" id="{A33A3B09-4E77-B749-8153-C1844FE9A8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4524353"/>
              </p:ext>
            </p:extLst>
          </p:nvPr>
        </p:nvGraphicFramePr>
        <p:xfrm>
          <a:off x="837327" y="1291371"/>
          <a:ext cx="10504647" cy="148336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501549">
                  <a:extLst>
                    <a:ext uri="{9D8B030D-6E8A-4147-A177-3AD203B41FA5}">
                      <a16:colId xmlns="" xmlns:a16="http://schemas.microsoft.com/office/drawing/2014/main" val="3615137945"/>
                    </a:ext>
                  </a:extLst>
                </a:gridCol>
                <a:gridCol w="3501549">
                  <a:extLst>
                    <a:ext uri="{9D8B030D-6E8A-4147-A177-3AD203B41FA5}">
                      <a16:colId xmlns="" xmlns:a16="http://schemas.microsoft.com/office/drawing/2014/main" val="2365650492"/>
                    </a:ext>
                  </a:extLst>
                </a:gridCol>
                <a:gridCol w="3501549">
                  <a:extLst>
                    <a:ext uri="{9D8B030D-6E8A-4147-A177-3AD203B41FA5}">
                      <a16:colId xmlns="" xmlns:a16="http://schemas.microsoft.com/office/drawing/2014/main" val="29836761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Capability</a:t>
                      </a:r>
                    </a:p>
                  </a:txBody>
                  <a:tcPr marL="91345" marR="913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Setup Hours</a:t>
                      </a:r>
                    </a:p>
                  </a:txBody>
                  <a:tcPr marL="91345" marR="913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Running Hours</a:t>
                      </a:r>
                    </a:p>
                  </a:txBody>
                  <a:tcPr marL="91345" marR="91345"/>
                </a:tc>
                <a:extLst>
                  <a:ext uri="{0D108BD9-81ED-4DB2-BD59-A6C34878D82A}">
                    <a16:rowId xmlns="" xmlns:a16="http://schemas.microsoft.com/office/drawing/2014/main" val="401107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500" dirty="0"/>
                        <a:t>Electron Beam Only</a:t>
                      </a:r>
                    </a:p>
                  </a:txBody>
                  <a:tcPr marL="91345" marR="91345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1345" marR="91345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0</a:t>
                      </a:r>
                      <a:endParaRPr lang="en-US" sz="1500" dirty="0"/>
                    </a:p>
                  </a:txBody>
                  <a:tcPr marL="91345" marR="91345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9982313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500" baseline="0" dirty="0"/>
                        <a:t>Laser* Only (in FEL Room)</a:t>
                      </a:r>
                      <a:endParaRPr lang="en-US" sz="1500" dirty="0"/>
                    </a:p>
                  </a:txBody>
                  <a:tcPr marL="91345" marR="91345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1345" marR="91345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0</a:t>
                      </a:r>
                      <a:endParaRPr lang="en-US" sz="1500" dirty="0"/>
                    </a:p>
                  </a:txBody>
                  <a:tcPr marL="91345" marR="91345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8782000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500" baseline="0" dirty="0"/>
                        <a:t>Laser* + Electron Beam</a:t>
                      </a:r>
                      <a:endParaRPr lang="en-US" sz="1500" dirty="0"/>
                    </a:p>
                  </a:txBody>
                  <a:tcPr marL="91345" marR="91345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80</a:t>
                      </a:r>
                      <a:endParaRPr lang="en-US" sz="1500" dirty="0"/>
                    </a:p>
                  </a:txBody>
                  <a:tcPr marL="91345" marR="91345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240</a:t>
                      </a:r>
                      <a:endParaRPr lang="en-US" sz="1500" dirty="0"/>
                    </a:p>
                  </a:txBody>
                  <a:tcPr marL="91345" marR="91345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3122887864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8B694B9C-51DF-1B41-9225-691F9D253220}"/>
              </a:ext>
            </a:extLst>
          </p:cNvPr>
          <p:cNvSpPr txBox="1"/>
          <p:nvPr/>
        </p:nvSpPr>
        <p:spPr>
          <a:xfrm>
            <a:off x="4618555" y="811662"/>
            <a:ext cx="2888292" cy="461665"/>
          </a:xfrm>
          <a:prstGeom prst="rect">
            <a:avLst/>
          </a:prstGeom>
          <a:noFill/>
        </p:spPr>
        <p:txBody>
          <a:bodyPr wrap="none" lIns="91375" tIns="45687" rIns="91375" bIns="45687" rtlCol="0">
            <a:spAutoFit/>
          </a:bodyPr>
          <a:lstStyle/>
          <a:p>
            <a:pPr defTabSz="913737"/>
            <a:r>
              <a:rPr lang="en-US" dirty="0" smtClean="0">
                <a:solidFill>
                  <a:prstClr val="black"/>
                </a:solidFill>
              </a:rPr>
              <a:t>CY2021 </a:t>
            </a:r>
            <a:r>
              <a:rPr lang="en-US" dirty="0">
                <a:solidFill>
                  <a:prstClr val="black"/>
                </a:solidFill>
              </a:rPr>
              <a:t>Time Request</a:t>
            </a:r>
          </a:p>
        </p:txBody>
      </p:sp>
      <p:graphicFrame>
        <p:nvGraphicFramePr>
          <p:cNvPr id="9" name="Content Placeholder 5">
            <a:extLst>
              <a:ext uri="{FF2B5EF4-FFF2-40B4-BE49-F238E27FC236}">
                <a16:creationId xmlns="" xmlns:a16="http://schemas.microsoft.com/office/drawing/2014/main" id="{12C37A2F-A990-9749-952B-CEF0455DCD9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9514969"/>
              </p:ext>
            </p:extLst>
          </p:nvPr>
        </p:nvGraphicFramePr>
        <p:xfrm>
          <a:off x="856146" y="4104779"/>
          <a:ext cx="10504647" cy="148336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501549">
                  <a:extLst>
                    <a:ext uri="{9D8B030D-6E8A-4147-A177-3AD203B41FA5}">
                      <a16:colId xmlns="" xmlns:a16="http://schemas.microsoft.com/office/drawing/2014/main" val="3615137945"/>
                    </a:ext>
                  </a:extLst>
                </a:gridCol>
                <a:gridCol w="3501549">
                  <a:extLst>
                    <a:ext uri="{9D8B030D-6E8A-4147-A177-3AD203B41FA5}">
                      <a16:colId xmlns="" xmlns:a16="http://schemas.microsoft.com/office/drawing/2014/main" val="2365650492"/>
                    </a:ext>
                  </a:extLst>
                </a:gridCol>
                <a:gridCol w="3501549">
                  <a:extLst>
                    <a:ext uri="{9D8B030D-6E8A-4147-A177-3AD203B41FA5}">
                      <a16:colId xmlns="" xmlns:a16="http://schemas.microsoft.com/office/drawing/2014/main" val="29836761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Capability</a:t>
                      </a:r>
                    </a:p>
                  </a:txBody>
                  <a:tcPr marL="91345" marR="913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Setup Hours</a:t>
                      </a:r>
                    </a:p>
                  </a:txBody>
                  <a:tcPr marL="91345" marR="913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Running Hours</a:t>
                      </a:r>
                    </a:p>
                  </a:txBody>
                  <a:tcPr marL="91345" marR="91345"/>
                </a:tc>
                <a:extLst>
                  <a:ext uri="{0D108BD9-81ED-4DB2-BD59-A6C34878D82A}">
                    <a16:rowId xmlns="" xmlns:a16="http://schemas.microsoft.com/office/drawing/2014/main" val="401107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500" dirty="0"/>
                        <a:t>Electron Beam Only</a:t>
                      </a:r>
                    </a:p>
                  </a:txBody>
                  <a:tcPr marL="91345" marR="91345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0</a:t>
                      </a:r>
                      <a:endParaRPr lang="en-US" sz="1500" dirty="0"/>
                    </a:p>
                  </a:txBody>
                  <a:tcPr marL="91345" marR="91345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0</a:t>
                      </a:r>
                      <a:endParaRPr lang="en-US" sz="1500" dirty="0"/>
                    </a:p>
                  </a:txBody>
                  <a:tcPr marL="91345" marR="91345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9982313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500" baseline="0" dirty="0"/>
                        <a:t>Laser* Only (in FEL Room)</a:t>
                      </a:r>
                      <a:endParaRPr lang="en-US" sz="1500" dirty="0"/>
                    </a:p>
                  </a:txBody>
                  <a:tcPr marL="91345" marR="91345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0</a:t>
                      </a:r>
                      <a:endParaRPr lang="en-US" sz="1500" dirty="0"/>
                    </a:p>
                  </a:txBody>
                  <a:tcPr marL="91345" marR="91345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0</a:t>
                      </a:r>
                      <a:endParaRPr lang="en-US" sz="1500" dirty="0"/>
                    </a:p>
                  </a:txBody>
                  <a:tcPr marL="91345" marR="91345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8782000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500" baseline="0" dirty="0"/>
                        <a:t>Laser* + Electron Beam</a:t>
                      </a:r>
                      <a:endParaRPr lang="en-US" sz="1500" dirty="0"/>
                    </a:p>
                  </a:txBody>
                  <a:tcPr marL="91345" marR="91345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160</a:t>
                      </a:r>
                      <a:endParaRPr lang="en-US" sz="1500" dirty="0"/>
                    </a:p>
                  </a:txBody>
                  <a:tcPr marL="91345" marR="91345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480</a:t>
                      </a:r>
                      <a:endParaRPr lang="en-US" sz="1500" dirty="0"/>
                    </a:p>
                  </a:txBody>
                  <a:tcPr marL="91345" marR="91345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3122887864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76E3C46C-DAB6-C045-9C6E-8080C36C791D}"/>
              </a:ext>
            </a:extLst>
          </p:cNvPr>
          <p:cNvSpPr txBox="1"/>
          <p:nvPr/>
        </p:nvSpPr>
        <p:spPr>
          <a:xfrm>
            <a:off x="851870" y="6123401"/>
            <a:ext cx="3883421" cy="384719"/>
          </a:xfrm>
          <a:prstGeom prst="rect">
            <a:avLst/>
          </a:prstGeom>
          <a:noFill/>
        </p:spPr>
        <p:txBody>
          <a:bodyPr wrap="none" lIns="91375" tIns="45687" rIns="91375" bIns="45687" rtlCol="0">
            <a:spAutoFit/>
          </a:bodyPr>
          <a:lstStyle/>
          <a:p>
            <a:pPr defTabSz="913737"/>
            <a:r>
              <a:rPr lang="en-US" sz="1900" dirty="0">
                <a:solidFill>
                  <a:prstClr val="black"/>
                </a:solidFill>
              </a:rPr>
              <a:t>* Laser = Near-IR or LWIR (CO</a:t>
            </a:r>
            <a:r>
              <a:rPr lang="en-US" sz="1900" baseline="-25000" dirty="0">
                <a:solidFill>
                  <a:prstClr val="black"/>
                </a:solidFill>
              </a:rPr>
              <a:t>2</a:t>
            </a:r>
            <a:r>
              <a:rPr lang="en-US" sz="1900" dirty="0">
                <a:solidFill>
                  <a:prstClr val="black"/>
                </a:solidFill>
              </a:rPr>
              <a:t>)  Laser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F0DD5C7A-2802-9C41-84FC-3B5797C13958}"/>
              </a:ext>
            </a:extLst>
          </p:cNvPr>
          <p:cNvSpPr txBox="1"/>
          <p:nvPr/>
        </p:nvSpPr>
        <p:spPr>
          <a:xfrm>
            <a:off x="1640443" y="3625069"/>
            <a:ext cx="8707859" cy="461665"/>
          </a:xfrm>
          <a:prstGeom prst="rect">
            <a:avLst/>
          </a:prstGeom>
          <a:noFill/>
        </p:spPr>
        <p:txBody>
          <a:bodyPr wrap="none" lIns="91375" tIns="45687" rIns="91375" bIns="45687" rtlCol="0">
            <a:spAutoFit/>
          </a:bodyPr>
          <a:lstStyle/>
          <a:p>
            <a:pPr defTabSz="913737"/>
            <a:r>
              <a:rPr lang="en-US" dirty="0">
                <a:solidFill>
                  <a:prstClr val="black"/>
                </a:solidFill>
              </a:rPr>
              <a:t>Time Estimate for Remaining Years of Experiment (including </a:t>
            </a:r>
            <a:r>
              <a:rPr lang="en-US" dirty="0" smtClean="0">
                <a:solidFill>
                  <a:prstClr val="black"/>
                </a:solidFill>
              </a:rPr>
              <a:t>CY2021)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40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2157314" y="2943"/>
            <a:ext cx="10021987" cy="484668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E9AF7F"/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32" tIns="60916" rIns="121832" bIns="60916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33894" y="-4832"/>
            <a:ext cx="10645406" cy="430887"/>
          </a:xfrm>
          <a:prstGeom prst="rect">
            <a:avLst/>
          </a:prstGeom>
        </p:spPr>
        <p:txBody>
          <a:bodyPr wrap="square" lIns="121832" tIns="60916" rIns="121832" bIns="60916">
            <a:spAutoFit/>
          </a:bodyPr>
          <a:lstStyle/>
          <a:p>
            <a:pPr algn="ctr"/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Vision: Quasi-mono-energetic LWFAs based on large, controlled mid-IR laser-driven bubbles</a:t>
            </a:r>
          </a:p>
        </p:txBody>
      </p:sp>
      <p:pic>
        <p:nvPicPr>
          <p:cNvPr id="17" name="Picture 16" descr="http://w3.campusexplorer.com/media/376x262/media-2A09DA8D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9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543" b="14681"/>
          <a:stretch/>
        </p:blipFill>
        <p:spPr bwMode="auto">
          <a:xfrm>
            <a:off x="2" y="7648"/>
            <a:ext cx="1479267" cy="750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2157314" y="6466065"/>
            <a:ext cx="10021987" cy="39215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E9AF7F"/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32" tIns="60916" rIns="121832" bIns="60916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7646828" y="2582596"/>
            <a:ext cx="2919019" cy="2246284"/>
            <a:chOff x="6290440" y="3457156"/>
            <a:chExt cx="2919019" cy="2246284"/>
          </a:xfrm>
        </p:grpSpPr>
        <p:pic>
          <p:nvPicPr>
            <p:cNvPr id="38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7199" y="3457156"/>
              <a:ext cx="2666802" cy="22296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39" name="Rectangle 38"/>
            <p:cNvSpPr/>
            <p:nvPr/>
          </p:nvSpPr>
          <p:spPr>
            <a:xfrm rot="1980000">
              <a:off x="6433334" y="5365050"/>
              <a:ext cx="795387" cy="18344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 rot="19980000">
              <a:off x="7914086" y="5441152"/>
              <a:ext cx="519416" cy="17669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 rot="5340000">
              <a:off x="8743806" y="4205046"/>
              <a:ext cx="519416" cy="17669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TextBox 70"/>
            <p:cNvSpPr txBox="1"/>
            <p:nvPr/>
          </p:nvSpPr>
          <p:spPr>
            <a:xfrm rot="5400000">
              <a:off x="8519712" y="4213100"/>
              <a:ext cx="10409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i="1"/>
                <a:t>n</a:t>
              </a:r>
              <a:r>
                <a:rPr lang="en-US" sz="1600" b="1" baseline="-25000"/>
                <a:t>e</a:t>
              </a:r>
              <a:r>
                <a:rPr lang="en-US" sz="1600" b="1"/>
                <a:t>(ρ,ξ)/N</a:t>
              </a:r>
              <a:r>
                <a:rPr lang="en-US" sz="1600" b="1" baseline="-25000"/>
                <a:t>0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 rot="20100000">
              <a:off x="7675983" y="5364886"/>
              <a:ext cx="73326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/>
                <a:t>ρ = k</a:t>
              </a:r>
              <a:r>
                <a:rPr lang="en-US" sz="1600" b="1" baseline="-25000"/>
                <a:t>p</a:t>
              </a:r>
              <a:r>
                <a:rPr lang="en-US" sz="1600" b="1"/>
                <a:t>r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 rot="1980000">
              <a:off x="6290440" y="5212488"/>
              <a:ext cx="119191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/>
                <a:t>ξ = k</a:t>
              </a:r>
              <a:r>
                <a:rPr lang="en-US" sz="1600" b="1" baseline="-25000"/>
                <a:t>p</a:t>
              </a:r>
              <a:r>
                <a:rPr lang="en-US" sz="1600" b="1"/>
                <a:t>(z – ct)</a:t>
              </a:r>
            </a:p>
          </p:txBody>
        </p:sp>
      </p:grpSp>
      <p:pic>
        <p:nvPicPr>
          <p:cNvPr id="74" name="Picture 7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815" y="3051003"/>
            <a:ext cx="2310445" cy="1429871"/>
          </a:xfrm>
          <a:prstGeom prst="rect">
            <a:avLst/>
          </a:prstGeom>
        </p:spPr>
      </p:pic>
      <p:sp>
        <p:nvSpPr>
          <p:cNvPr id="75" name="TextBox 74"/>
          <p:cNvSpPr txBox="1"/>
          <p:nvPr/>
        </p:nvSpPr>
        <p:spPr>
          <a:xfrm>
            <a:off x="-259496" y="2454311"/>
            <a:ext cx="31498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Self-Modulated</a:t>
            </a:r>
            <a:r>
              <a:rPr lang="en-US" sz="2000" b="1" dirty="0"/>
              <a:t> </a:t>
            </a:r>
            <a:r>
              <a:rPr lang="en-US" sz="2000" b="1" dirty="0" smtClean="0"/>
              <a:t>LWFA</a:t>
            </a:r>
            <a:endParaRPr lang="en-US" sz="2000" b="1" dirty="0"/>
          </a:p>
        </p:txBody>
      </p:sp>
      <p:sp>
        <p:nvSpPr>
          <p:cNvPr id="82" name="TextBox 81"/>
          <p:cNvSpPr txBox="1"/>
          <p:nvPr/>
        </p:nvSpPr>
        <p:spPr>
          <a:xfrm>
            <a:off x="2958977" y="2416989"/>
            <a:ext cx="10799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/>
              <a:t>n</a:t>
            </a:r>
            <a:r>
              <a:rPr lang="en-US" sz="2000" b="1" baseline="-25000" dirty="0"/>
              <a:t>e </a:t>
            </a:r>
            <a:r>
              <a:rPr lang="en-US" sz="2000" dirty="0"/>
              <a:t>(cm</a:t>
            </a:r>
            <a:r>
              <a:rPr lang="en-US" sz="2000" baseline="30000" dirty="0"/>
              <a:t>-3</a:t>
            </a:r>
            <a:r>
              <a:rPr lang="en-US" sz="2000" dirty="0"/>
              <a:t>)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4025318" y="2413939"/>
            <a:ext cx="7430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τ </a:t>
            </a:r>
            <a:r>
              <a:rPr lang="en-US" sz="2000" dirty="0"/>
              <a:t>(</a:t>
            </a:r>
            <a:r>
              <a:rPr lang="en-US" sz="2000" dirty="0" err="1"/>
              <a:t>ps</a:t>
            </a:r>
            <a:r>
              <a:rPr lang="en-US" sz="2000" dirty="0"/>
              <a:t>)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1851225" y="2976994"/>
            <a:ext cx="1372492" cy="707886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ATF CO</a:t>
            </a:r>
            <a:r>
              <a:rPr lang="en-US" sz="2000" b="1" baseline="-25000" dirty="0" smtClean="0">
                <a:solidFill>
                  <a:srgbClr val="FF0000"/>
                </a:solidFill>
              </a:rPr>
              <a:t>2</a:t>
            </a:r>
            <a:endParaRPr lang="en-US" sz="2000" b="1" baseline="-25000" dirty="0">
              <a:solidFill>
                <a:srgbClr val="FF0000"/>
              </a:solidFill>
            </a:endParaRPr>
          </a:p>
          <a:p>
            <a:r>
              <a:rPr lang="en-US" sz="2000" b="1" dirty="0" smtClean="0">
                <a:solidFill>
                  <a:srgbClr val="FF0000"/>
                </a:solidFill>
              </a:rPr>
              <a:t>Laser pulse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93" name="Freeform 92"/>
          <p:cNvSpPr/>
          <p:nvPr/>
        </p:nvSpPr>
        <p:spPr>
          <a:xfrm>
            <a:off x="163373" y="3091218"/>
            <a:ext cx="2152650" cy="714393"/>
          </a:xfrm>
          <a:custGeom>
            <a:avLst/>
            <a:gdLst>
              <a:gd name="connsiteX0" fmla="*/ 0 w 2152650"/>
              <a:gd name="connsiteY0" fmla="*/ 682643 h 714393"/>
              <a:gd name="connsiteX1" fmla="*/ 247650 w 2152650"/>
              <a:gd name="connsiteY1" fmla="*/ 593743 h 714393"/>
              <a:gd name="connsiteX2" fmla="*/ 355600 w 2152650"/>
              <a:gd name="connsiteY2" fmla="*/ 517543 h 714393"/>
              <a:gd name="connsiteX3" fmla="*/ 396875 w 2152650"/>
              <a:gd name="connsiteY3" fmla="*/ 476268 h 714393"/>
              <a:gd name="connsiteX4" fmla="*/ 457200 w 2152650"/>
              <a:gd name="connsiteY4" fmla="*/ 473093 h 714393"/>
              <a:gd name="connsiteX5" fmla="*/ 552450 w 2152650"/>
              <a:gd name="connsiteY5" fmla="*/ 330218 h 714393"/>
              <a:gd name="connsiteX6" fmla="*/ 612775 w 2152650"/>
              <a:gd name="connsiteY6" fmla="*/ 358793 h 714393"/>
              <a:gd name="connsiteX7" fmla="*/ 692150 w 2152650"/>
              <a:gd name="connsiteY7" fmla="*/ 161943 h 714393"/>
              <a:gd name="connsiteX8" fmla="*/ 765175 w 2152650"/>
              <a:gd name="connsiteY8" fmla="*/ 260368 h 714393"/>
              <a:gd name="connsiteX9" fmla="*/ 841375 w 2152650"/>
              <a:gd name="connsiteY9" fmla="*/ 57168 h 714393"/>
              <a:gd name="connsiteX10" fmla="*/ 917575 w 2152650"/>
              <a:gd name="connsiteY10" fmla="*/ 203218 h 714393"/>
              <a:gd name="connsiteX11" fmla="*/ 1003300 w 2152650"/>
              <a:gd name="connsiteY11" fmla="*/ 18 h 714393"/>
              <a:gd name="connsiteX12" fmla="*/ 1073150 w 2152650"/>
              <a:gd name="connsiteY12" fmla="*/ 190518 h 714393"/>
              <a:gd name="connsiteX13" fmla="*/ 1165225 w 2152650"/>
              <a:gd name="connsiteY13" fmla="*/ 85743 h 714393"/>
              <a:gd name="connsiteX14" fmla="*/ 1225550 w 2152650"/>
              <a:gd name="connsiteY14" fmla="*/ 225443 h 714393"/>
              <a:gd name="connsiteX15" fmla="*/ 1292225 w 2152650"/>
              <a:gd name="connsiteY15" fmla="*/ 200043 h 714393"/>
              <a:gd name="connsiteX16" fmla="*/ 1501775 w 2152650"/>
              <a:gd name="connsiteY16" fmla="*/ 400068 h 714393"/>
              <a:gd name="connsiteX17" fmla="*/ 1727200 w 2152650"/>
              <a:gd name="connsiteY17" fmla="*/ 565168 h 714393"/>
              <a:gd name="connsiteX18" fmla="*/ 1920875 w 2152650"/>
              <a:gd name="connsiteY18" fmla="*/ 657243 h 714393"/>
              <a:gd name="connsiteX19" fmla="*/ 2152650 w 2152650"/>
              <a:gd name="connsiteY19" fmla="*/ 714393 h 714393"/>
              <a:gd name="connsiteX20" fmla="*/ 2152650 w 2152650"/>
              <a:gd name="connsiteY20" fmla="*/ 714393 h 714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152650" h="714393">
                <a:moveTo>
                  <a:pt x="0" y="682643"/>
                </a:moveTo>
                <a:cubicBezTo>
                  <a:pt x="94191" y="651951"/>
                  <a:pt x="188383" y="621260"/>
                  <a:pt x="247650" y="593743"/>
                </a:cubicBezTo>
                <a:cubicBezTo>
                  <a:pt x="306917" y="566226"/>
                  <a:pt x="330729" y="537122"/>
                  <a:pt x="355600" y="517543"/>
                </a:cubicBezTo>
                <a:cubicBezTo>
                  <a:pt x="380471" y="497964"/>
                  <a:pt x="379942" y="483676"/>
                  <a:pt x="396875" y="476268"/>
                </a:cubicBezTo>
                <a:cubicBezTo>
                  <a:pt x="413808" y="468860"/>
                  <a:pt x="431271" y="497435"/>
                  <a:pt x="457200" y="473093"/>
                </a:cubicBezTo>
                <a:cubicBezTo>
                  <a:pt x="483129" y="448751"/>
                  <a:pt x="526521" y="349268"/>
                  <a:pt x="552450" y="330218"/>
                </a:cubicBezTo>
                <a:cubicBezTo>
                  <a:pt x="578379" y="311168"/>
                  <a:pt x="589492" y="386839"/>
                  <a:pt x="612775" y="358793"/>
                </a:cubicBezTo>
                <a:cubicBezTo>
                  <a:pt x="636058" y="330747"/>
                  <a:pt x="666750" y="178347"/>
                  <a:pt x="692150" y="161943"/>
                </a:cubicBezTo>
                <a:cubicBezTo>
                  <a:pt x="717550" y="145539"/>
                  <a:pt x="740304" y="277830"/>
                  <a:pt x="765175" y="260368"/>
                </a:cubicBezTo>
                <a:cubicBezTo>
                  <a:pt x="790046" y="242906"/>
                  <a:pt x="815975" y="66693"/>
                  <a:pt x="841375" y="57168"/>
                </a:cubicBezTo>
                <a:cubicBezTo>
                  <a:pt x="866775" y="47643"/>
                  <a:pt x="890588" y="212743"/>
                  <a:pt x="917575" y="203218"/>
                </a:cubicBezTo>
                <a:cubicBezTo>
                  <a:pt x="944562" y="193693"/>
                  <a:pt x="977371" y="2135"/>
                  <a:pt x="1003300" y="18"/>
                </a:cubicBezTo>
                <a:cubicBezTo>
                  <a:pt x="1029229" y="-2099"/>
                  <a:pt x="1046163" y="176230"/>
                  <a:pt x="1073150" y="190518"/>
                </a:cubicBezTo>
                <a:cubicBezTo>
                  <a:pt x="1100138" y="204805"/>
                  <a:pt x="1139825" y="79922"/>
                  <a:pt x="1165225" y="85743"/>
                </a:cubicBezTo>
                <a:cubicBezTo>
                  <a:pt x="1190625" y="91564"/>
                  <a:pt x="1204384" y="206393"/>
                  <a:pt x="1225550" y="225443"/>
                </a:cubicBezTo>
                <a:cubicBezTo>
                  <a:pt x="1246716" y="244493"/>
                  <a:pt x="1246187" y="170939"/>
                  <a:pt x="1292225" y="200043"/>
                </a:cubicBezTo>
                <a:cubicBezTo>
                  <a:pt x="1338263" y="229147"/>
                  <a:pt x="1429279" y="339214"/>
                  <a:pt x="1501775" y="400068"/>
                </a:cubicBezTo>
                <a:cubicBezTo>
                  <a:pt x="1574271" y="460922"/>
                  <a:pt x="1657350" y="522305"/>
                  <a:pt x="1727200" y="565168"/>
                </a:cubicBezTo>
                <a:cubicBezTo>
                  <a:pt x="1797050" y="608031"/>
                  <a:pt x="1849967" y="632372"/>
                  <a:pt x="1920875" y="657243"/>
                </a:cubicBezTo>
                <a:cubicBezTo>
                  <a:pt x="1991783" y="682114"/>
                  <a:pt x="2152650" y="714393"/>
                  <a:pt x="2152650" y="714393"/>
                </a:cubicBezTo>
                <a:lnTo>
                  <a:pt x="2152650" y="714393"/>
                </a:lnTo>
              </a:path>
            </a:pathLst>
          </a:custGeom>
          <a:ln w="19050" cmpd="sng"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4" name="Straight Arrow Connector 93"/>
          <p:cNvCxnSpPr/>
          <p:nvPr/>
        </p:nvCxnSpPr>
        <p:spPr>
          <a:xfrm>
            <a:off x="1636930" y="3330397"/>
            <a:ext cx="255899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4780691" y="2408902"/>
            <a:ext cx="827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 </a:t>
            </a:r>
            <a:r>
              <a:rPr lang="en-US" dirty="0"/>
              <a:t>(TW)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4336930" y="315973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4</a:t>
            </a:r>
            <a:endParaRPr lang="en-US" sz="2400" dirty="0"/>
          </a:p>
        </p:txBody>
      </p:sp>
      <p:sp>
        <p:nvSpPr>
          <p:cNvPr id="100" name="TextBox 99"/>
          <p:cNvSpPr txBox="1"/>
          <p:nvPr/>
        </p:nvSpPr>
        <p:spPr>
          <a:xfrm>
            <a:off x="3204121" y="3160889"/>
            <a:ext cx="8579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~10</a:t>
            </a:r>
            <a:r>
              <a:rPr lang="en-US" sz="2400" baseline="30000"/>
              <a:t>18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5058609" y="3159732"/>
            <a:ext cx="5743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0.5</a:t>
            </a:r>
          </a:p>
        </p:txBody>
      </p:sp>
      <p:grpSp>
        <p:nvGrpSpPr>
          <p:cNvPr id="108" name="Group 107"/>
          <p:cNvGrpSpPr/>
          <p:nvPr/>
        </p:nvGrpSpPr>
        <p:grpSpPr>
          <a:xfrm>
            <a:off x="9029129" y="3886077"/>
            <a:ext cx="2392310" cy="691727"/>
            <a:chOff x="7672741" y="4760637"/>
            <a:chExt cx="2392310" cy="691727"/>
          </a:xfrm>
        </p:grpSpPr>
        <p:cxnSp>
          <p:nvCxnSpPr>
            <p:cNvPr id="109" name="Straight Arrow Connector 108"/>
            <p:cNvCxnSpPr/>
            <p:nvPr/>
          </p:nvCxnSpPr>
          <p:spPr>
            <a:xfrm>
              <a:off x="7672741" y="4760637"/>
              <a:ext cx="934360" cy="468279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TextBox 109"/>
            <p:cNvSpPr txBox="1"/>
            <p:nvPr/>
          </p:nvSpPr>
          <p:spPr>
            <a:xfrm>
              <a:off x="8580669" y="4990699"/>
              <a:ext cx="14843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FF0000"/>
                  </a:solidFill>
                </a:rPr>
                <a:t>CO</a:t>
              </a:r>
              <a:r>
                <a:rPr lang="en-US" b="1" baseline="-25000" dirty="0" smtClean="0">
                  <a:solidFill>
                    <a:srgbClr val="FF0000"/>
                  </a:solidFill>
                </a:rPr>
                <a:t>2</a:t>
              </a:r>
              <a:r>
                <a:rPr lang="en-US" b="1" dirty="0" smtClean="0">
                  <a:solidFill>
                    <a:srgbClr val="FF0000"/>
                  </a:solidFill>
                </a:rPr>
                <a:t> driver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6836937" y="2136086"/>
            <a:ext cx="1360316" cy="1346597"/>
            <a:chOff x="5480549" y="3010646"/>
            <a:chExt cx="1360316" cy="1346597"/>
          </a:xfrm>
        </p:grpSpPr>
        <p:cxnSp>
          <p:nvCxnSpPr>
            <p:cNvPr id="112" name="Straight Arrow Connector 111"/>
            <p:cNvCxnSpPr/>
            <p:nvPr/>
          </p:nvCxnSpPr>
          <p:spPr>
            <a:xfrm>
              <a:off x="6294390" y="4032183"/>
              <a:ext cx="546475" cy="32506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TextBox 112"/>
            <p:cNvSpPr txBox="1"/>
            <p:nvPr/>
          </p:nvSpPr>
          <p:spPr>
            <a:xfrm>
              <a:off x="5480549" y="3010646"/>
              <a:ext cx="939103" cy="11387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8000"/>
                  </a:solidFill>
                </a:rPr>
                <a:t>laser</a:t>
              </a:r>
            </a:p>
            <a:p>
              <a:pPr algn="ctr"/>
              <a:r>
                <a:rPr lang="en-US" b="1" dirty="0" smtClean="0">
                  <a:solidFill>
                    <a:srgbClr val="008000"/>
                  </a:solidFill>
                </a:rPr>
                <a:t>Probe</a:t>
              </a:r>
            </a:p>
            <a:p>
              <a:pPr algn="ctr"/>
              <a:r>
                <a:rPr lang="en-US" sz="2000" b="1" dirty="0" smtClean="0">
                  <a:solidFill>
                    <a:srgbClr val="008000"/>
                  </a:solidFill>
                </a:rPr>
                <a:t>AE95</a:t>
              </a:r>
            </a:p>
          </p:txBody>
        </p:sp>
      </p:grpSp>
      <p:sp>
        <p:nvSpPr>
          <p:cNvPr id="117" name="TextBox 116"/>
          <p:cNvSpPr txBox="1"/>
          <p:nvPr/>
        </p:nvSpPr>
        <p:spPr>
          <a:xfrm>
            <a:off x="7879115" y="1833600"/>
            <a:ext cx="23569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solidFill>
                  <a:srgbClr val="FF0000"/>
                </a:solidFill>
              </a:rPr>
              <a:t>simulations:  </a:t>
            </a:r>
          </a:p>
          <a:p>
            <a:pPr algn="ctr"/>
            <a:r>
              <a:rPr lang="en-US" sz="1600">
                <a:solidFill>
                  <a:srgbClr val="FF0000"/>
                </a:solidFill>
              </a:rPr>
              <a:t>N. E. Andreev </a:t>
            </a:r>
            <a:r>
              <a:rPr lang="en-US" sz="1600" i="1">
                <a:solidFill>
                  <a:srgbClr val="FF0000"/>
                </a:solidFill>
              </a:rPr>
              <a:t>et al</a:t>
            </a:r>
            <a:r>
              <a:rPr lang="en-US" sz="1600">
                <a:solidFill>
                  <a:srgbClr val="FF0000"/>
                </a:solidFill>
              </a:rPr>
              <a:t>.,</a:t>
            </a:r>
          </a:p>
          <a:p>
            <a:pPr algn="ctr"/>
            <a:r>
              <a:rPr lang="en-US" sz="1600" i="1">
                <a:solidFill>
                  <a:srgbClr val="FF0000"/>
                </a:solidFill>
              </a:rPr>
              <a:t>PR-STAB </a:t>
            </a:r>
            <a:r>
              <a:rPr lang="en-US" sz="1600" b="1">
                <a:solidFill>
                  <a:srgbClr val="FF0000"/>
                </a:solidFill>
              </a:rPr>
              <a:t>6</a:t>
            </a:r>
            <a:r>
              <a:rPr lang="en-US" sz="1600">
                <a:solidFill>
                  <a:srgbClr val="FF0000"/>
                </a:solidFill>
              </a:rPr>
              <a:t>, 041301 (2003)</a:t>
            </a:r>
          </a:p>
        </p:txBody>
      </p:sp>
      <p:cxnSp>
        <p:nvCxnSpPr>
          <p:cNvPr id="118" name="Straight Connector 117"/>
          <p:cNvCxnSpPr/>
          <p:nvPr/>
        </p:nvCxnSpPr>
        <p:spPr>
          <a:xfrm>
            <a:off x="-5565" y="2890200"/>
            <a:ext cx="652272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>
            <a:off x="-4989" y="4574179"/>
            <a:ext cx="652272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Rectangle 120"/>
          <p:cNvSpPr/>
          <p:nvPr/>
        </p:nvSpPr>
        <p:spPr>
          <a:xfrm>
            <a:off x="-5565" y="2923948"/>
            <a:ext cx="5120324" cy="168397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  <a:alpha val="29000"/>
                </a:schemeClr>
              </a:gs>
              <a:gs pos="50000">
                <a:schemeClr val="bg1">
                  <a:lumMod val="95000"/>
                  <a:shade val="67500"/>
                  <a:satMod val="115000"/>
                  <a:alpha val="27000"/>
                </a:schemeClr>
              </a:gs>
              <a:gs pos="100000">
                <a:schemeClr val="bg1">
                  <a:lumMod val="95000"/>
                  <a:shade val="100000"/>
                  <a:satMod val="115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6210921" y="4065432"/>
            <a:ext cx="2031866" cy="1560094"/>
            <a:chOff x="6475143" y="3784070"/>
            <a:chExt cx="2031866" cy="1560094"/>
          </a:xfrm>
        </p:grpSpPr>
        <p:grpSp>
          <p:nvGrpSpPr>
            <p:cNvPr id="114" name="Group 113"/>
            <p:cNvGrpSpPr/>
            <p:nvPr/>
          </p:nvGrpSpPr>
          <p:grpSpPr>
            <a:xfrm>
              <a:off x="6830825" y="3784070"/>
              <a:ext cx="1676184" cy="946203"/>
              <a:chOff x="5586403" y="4621308"/>
              <a:chExt cx="1676184" cy="946203"/>
            </a:xfrm>
          </p:grpSpPr>
          <p:cxnSp>
            <p:nvCxnSpPr>
              <p:cNvPr id="115" name="Straight Arrow Connector 114"/>
              <p:cNvCxnSpPr/>
              <p:nvPr/>
            </p:nvCxnSpPr>
            <p:spPr>
              <a:xfrm flipV="1">
                <a:off x="6239443" y="4621308"/>
                <a:ext cx="1023144" cy="379387"/>
              </a:xfrm>
              <a:prstGeom prst="straightConnector1">
                <a:avLst/>
              </a:prstGeom>
              <a:ln w="38100" cmpd="sng">
                <a:solidFill>
                  <a:srgbClr val="0000FF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6" name="TextBox 115"/>
              <p:cNvSpPr txBox="1"/>
              <p:nvPr/>
            </p:nvSpPr>
            <p:spPr>
              <a:xfrm>
                <a:off x="5586403" y="4736514"/>
                <a:ext cx="939103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rgbClr val="3C07FF"/>
                    </a:solidFill>
                  </a:rPr>
                  <a:t>e</a:t>
                </a:r>
                <a:r>
                  <a:rPr lang="en-US" b="1" baseline="30000" dirty="0">
                    <a:solidFill>
                      <a:srgbClr val="3C07FF"/>
                    </a:solidFill>
                  </a:rPr>
                  <a:t>-</a:t>
                </a:r>
              </a:p>
              <a:p>
                <a:pPr algn="ctr"/>
                <a:r>
                  <a:rPr lang="en-US" b="1" dirty="0" smtClean="0">
                    <a:solidFill>
                      <a:srgbClr val="3C07FF"/>
                    </a:solidFill>
                  </a:rPr>
                  <a:t>Probe</a:t>
                </a:r>
                <a:endParaRPr lang="en-US" b="1" dirty="0">
                  <a:solidFill>
                    <a:srgbClr val="3C07FF"/>
                  </a:solidFill>
                </a:endParaRP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6475143" y="4636278"/>
              <a:ext cx="173303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3C07FF"/>
                  </a:solidFill>
                </a:rPr>
                <a:t>55MeV, &lt;200fs</a:t>
              </a:r>
            </a:p>
            <a:p>
              <a:pPr algn="ctr"/>
              <a:r>
                <a:rPr lang="en-US" sz="2000" b="1" dirty="0" smtClean="0">
                  <a:solidFill>
                    <a:srgbClr val="3C07FF"/>
                  </a:solidFill>
                </a:rPr>
                <a:t>AE93</a:t>
              </a:r>
              <a:endParaRPr lang="en-US" sz="2000" b="1" dirty="0">
                <a:solidFill>
                  <a:srgbClr val="3C07FF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204121" y="3812168"/>
            <a:ext cx="8923744" cy="2459091"/>
            <a:chOff x="3204121" y="3812168"/>
            <a:chExt cx="8923744" cy="2459091"/>
          </a:xfrm>
        </p:grpSpPr>
        <p:grpSp>
          <p:nvGrpSpPr>
            <p:cNvPr id="2" name="Group 1"/>
            <p:cNvGrpSpPr/>
            <p:nvPr/>
          </p:nvGrpSpPr>
          <p:grpSpPr>
            <a:xfrm>
              <a:off x="3204121" y="3812168"/>
              <a:ext cx="2348534" cy="462822"/>
              <a:chOff x="4603696" y="3476270"/>
              <a:chExt cx="2348534" cy="462822"/>
            </a:xfrm>
          </p:grpSpPr>
          <p:sp>
            <p:nvSpPr>
              <p:cNvPr id="157" name="TextBox 156"/>
              <p:cNvSpPr txBox="1"/>
              <p:nvPr/>
            </p:nvSpPr>
            <p:spPr>
              <a:xfrm>
                <a:off x="5736505" y="3476270"/>
                <a:ext cx="49404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&lt;2</a:t>
                </a:r>
                <a:endPara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8" name="TextBox 157"/>
              <p:cNvSpPr txBox="1"/>
              <p:nvPr/>
            </p:nvSpPr>
            <p:spPr>
              <a:xfrm>
                <a:off x="4603696" y="3477427"/>
                <a:ext cx="101181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&lt;&lt;</a:t>
                </a:r>
                <a:r>
                  <a:rPr lang="en-US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10</a:t>
                </a:r>
                <a:r>
                  <a:rPr lang="en-US" sz="2400" b="1" baseline="30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18</a:t>
                </a:r>
                <a:endParaRPr lang="en-US" sz="2400" b="1" baseline="30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9" name="TextBox 158"/>
              <p:cNvSpPr txBox="1"/>
              <p:nvPr/>
            </p:nvSpPr>
            <p:spPr>
              <a:xfrm>
                <a:off x="6458184" y="3476270"/>
                <a:ext cx="49404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&gt;2</a:t>
                </a:r>
                <a:endPara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9029129" y="3943480"/>
              <a:ext cx="3098736" cy="2327779"/>
              <a:chOff x="9029129" y="3943480"/>
              <a:chExt cx="3098736" cy="2327779"/>
            </a:xfrm>
          </p:grpSpPr>
          <p:cxnSp>
            <p:nvCxnSpPr>
              <p:cNvPr id="8" name="Straight Arrow Connector 7"/>
              <p:cNvCxnSpPr/>
              <p:nvPr/>
            </p:nvCxnSpPr>
            <p:spPr>
              <a:xfrm>
                <a:off x="9029129" y="3943480"/>
                <a:ext cx="1868720" cy="1127450"/>
              </a:xfrm>
              <a:prstGeom prst="straightConnector1">
                <a:avLst/>
              </a:prstGeom>
              <a:ln w="38100">
                <a:solidFill>
                  <a:srgbClr val="00B0F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TextBox 10"/>
              <p:cNvSpPr txBox="1"/>
              <p:nvPr/>
            </p:nvSpPr>
            <p:spPr>
              <a:xfrm>
                <a:off x="10267035" y="5070930"/>
                <a:ext cx="1860830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00B0F0"/>
                    </a:solidFill>
                  </a:rPr>
                  <a:t>Self-injected,</a:t>
                </a:r>
              </a:p>
              <a:p>
                <a:r>
                  <a:rPr lang="en-US" b="1" dirty="0" smtClean="0">
                    <a:solidFill>
                      <a:srgbClr val="00B0F0"/>
                    </a:solidFill>
                  </a:rPr>
                  <a:t>accelerated </a:t>
                </a:r>
              </a:p>
              <a:p>
                <a:r>
                  <a:rPr lang="en-US" b="1" dirty="0" smtClean="0">
                    <a:solidFill>
                      <a:srgbClr val="00B0F0"/>
                    </a:solidFill>
                  </a:rPr>
                  <a:t>Electrons</a:t>
                </a:r>
              </a:p>
            </p:txBody>
          </p:sp>
        </p:grpSp>
      </p:grpSp>
      <p:sp>
        <p:nvSpPr>
          <p:cNvPr id="49" name="TextBox 48"/>
          <p:cNvSpPr txBox="1"/>
          <p:nvPr/>
        </p:nvSpPr>
        <p:spPr>
          <a:xfrm>
            <a:off x="8014843" y="6493463"/>
            <a:ext cx="3885117" cy="369243"/>
          </a:xfrm>
          <a:prstGeom prst="rect">
            <a:avLst/>
          </a:prstGeom>
          <a:noFill/>
        </p:spPr>
        <p:txBody>
          <a:bodyPr wrap="none" lIns="121832" tIns="60916" rIns="121832" bIns="60916" rtlCol="0">
            <a:spAutoFit/>
          </a:bodyPr>
          <a:lstStyle/>
          <a:p>
            <a:r>
              <a:rPr lang="en-US" sz="16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ATF USERS MEETING,  DEC. 09, 2020</a:t>
            </a:r>
            <a:endParaRPr lang="en-US" sz="16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988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82972"/>
            <a:ext cx="4813762" cy="1952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92230" y="561317"/>
            <a:ext cx="11351741" cy="4695819"/>
            <a:chOff x="92230" y="561317"/>
            <a:chExt cx="11351741" cy="4695819"/>
          </a:xfrm>
        </p:grpSpPr>
        <p:grpSp>
          <p:nvGrpSpPr>
            <p:cNvPr id="195" name="Group 194"/>
            <p:cNvGrpSpPr/>
            <p:nvPr/>
          </p:nvGrpSpPr>
          <p:grpSpPr>
            <a:xfrm>
              <a:off x="1850134" y="561317"/>
              <a:ext cx="4189896" cy="3671403"/>
              <a:chOff x="893787" y="1484784"/>
              <a:chExt cx="3196023" cy="2800520"/>
            </a:xfrm>
          </p:grpSpPr>
          <p:pic>
            <p:nvPicPr>
              <p:cNvPr id="300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9592" y="1484784"/>
                <a:ext cx="3190218" cy="4000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01" name="Picture 3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9592" y="1884787"/>
                <a:ext cx="3190218" cy="4000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02" name="Picture 4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9592" y="2284790"/>
                <a:ext cx="3190218" cy="4000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03" name="Picture 5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00507" y="2684793"/>
                <a:ext cx="3189303" cy="3998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04" name="Picture 6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00507" y="3084682"/>
                <a:ext cx="3189303" cy="3998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05" name="Picture 7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9592" y="3484570"/>
                <a:ext cx="3190218" cy="4000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06" name="Picture 8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3787" y="3884573"/>
                <a:ext cx="3196023" cy="4007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196" name="Group 195"/>
            <p:cNvGrpSpPr/>
            <p:nvPr/>
          </p:nvGrpSpPr>
          <p:grpSpPr>
            <a:xfrm>
              <a:off x="6876774" y="1716657"/>
              <a:ext cx="4519516" cy="3072599"/>
              <a:chOff x="4624484" y="2850232"/>
              <a:chExt cx="4519516" cy="3072599"/>
            </a:xfrm>
          </p:grpSpPr>
          <p:pic>
            <p:nvPicPr>
              <p:cNvPr id="297" name="Picture 3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00600" y="2850232"/>
                <a:ext cx="4343400" cy="269835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98" name="TextBox 297"/>
              <p:cNvSpPr txBox="1"/>
              <p:nvPr/>
            </p:nvSpPr>
            <p:spPr>
              <a:xfrm rot="16200000">
                <a:off x="4567418" y="4060312"/>
                <a:ext cx="42191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nm</a:t>
                </a:r>
                <a:endParaRPr lang="en-US" sz="1400" dirty="0"/>
              </a:p>
            </p:txBody>
          </p:sp>
          <p:sp>
            <p:nvSpPr>
              <p:cNvPr id="299" name="TextBox 298"/>
              <p:cNvSpPr txBox="1"/>
              <p:nvPr/>
            </p:nvSpPr>
            <p:spPr>
              <a:xfrm>
                <a:off x="5634578" y="5522721"/>
                <a:ext cx="297523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/>
                  <a:t>Jet backing pressure (atm)</a:t>
                </a:r>
                <a:endParaRPr lang="en-US" sz="2000" b="1" dirty="0"/>
              </a:p>
            </p:txBody>
          </p:sp>
        </p:grpSp>
        <p:cxnSp>
          <p:nvCxnSpPr>
            <p:cNvPr id="197" name="Straight Arrow Connector 196"/>
            <p:cNvCxnSpPr/>
            <p:nvPr/>
          </p:nvCxnSpPr>
          <p:spPr>
            <a:xfrm>
              <a:off x="4994924" y="833452"/>
              <a:ext cx="5354822" cy="1452676"/>
            </a:xfrm>
            <a:prstGeom prst="straightConnector1">
              <a:avLst/>
            </a:prstGeom>
            <a:ln>
              <a:solidFill>
                <a:schemeClr val="accent6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Arrow Connector 197"/>
            <p:cNvCxnSpPr/>
            <p:nvPr/>
          </p:nvCxnSpPr>
          <p:spPr>
            <a:xfrm>
              <a:off x="4975046" y="1371529"/>
              <a:ext cx="4919928" cy="1101614"/>
            </a:xfrm>
            <a:prstGeom prst="straightConnector1">
              <a:avLst/>
            </a:prstGeom>
            <a:ln>
              <a:solidFill>
                <a:schemeClr val="accent6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Arrow Connector 198"/>
            <p:cNvCxnSpPr/>
            <p:nvPr/>
          </p:nvCxnSpPr>
          <p:spPr>
            <a:xfrm flipV="1">
              <a:off x="4791448" y="2883259"/>
              <a:ext cx="4147414" cy="37602"/>
            </a:xfrm>
            <a:prstGeom prst="straightConnector1">
              <a:avLst/>
            </a:prstGeom>
            <a:ln>
              <a:solidFill>
                <a:schemeClr val="accent6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0" name="TextBox 199"/>
            <p:cNvSpPr txBox="1"/>
            <p:nvPr/>
          </p:nvSpPr>
          <p:spPr>
            <a:xfrm rot="16200000">
              <a:off x="5340670" y="2757446"/>
              <a:ext cx="294503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Mean Thomson shift (nm)</a:t>
              </a:r>
              <a:endParaRPr lang="en-US" sz="2000" b="1" dirty="0"/>
            </a:p>
          </p:txBody>
        </p:sp>
        <p:sp>
          <p:nvSpPr>
            <p:cNvPr id="201" name="TextBox 200"/>
            <p:cNvSpPr txBox="1"/>
            <p:nvPr/>
          </p:nvSpPr>
          <p:spPr>
            <a:xfrm>
              <a:off x="7908463" y="3449054"/>
              <a:ext cx="1576072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 smtClean="0">
                  <a:solidFill>
                    <a:srgbClr val="0000FF"/>
                  </a:solidFill>
                </a:rPr>
                <a:t>n</a:t>
              </a:r>
              <a:r>
                <a:rPr lang="en-US" sz="1800" b="1" baseline="-25000" dirty="0" smtClean="0">
                  <a:solidFill>
                    <a:srgbClr val="0000FF"/>
                  </a:solidFill>
                </a:rPr>
                <a:t>e</a:t>
              </a:r>
              <a:r>
                <a:rPr lang="en-US" sz="1800" b="1" dirty="0" smtClean="0">
                  <a:solidFill>
                    <a:srgbClr val="0000FF"/>
                  </a:solidFill>
                </a:rPr>
                <a:t>= 5 10</a:t>
              </a:r>
              <a:r>
                <a:rPr lang="en-US" sz="1800" b="1" baseline="30000" dirty="0" smtClean="0">
                  <a:solidFill>
                    <a:srgbClr val="0000FF"/>
                  </a:solidFill>
                </a:rPr>
                <a:t>17</a:t>
              </a:r>
              <a:r>
                <a:rPr lang="en-US" sz="1800" b="1" dirty="0" smtClean="0">
                  <a:solidFill>
                    <a:srgbClr val="0000FF"/>
                  </a:solidFill>
                </a:rPr>
                <a:t> cm</a:t>
              </a:r>
              <a:r>
                <a:rPr lang="en-US" sz="1800" b="1" baseline="30000" dirty="0" smtClean="0">
                  <a:solidFill>
                    <a:srgbClr val="0000FF"/>
                  </a:solidFill>
                </a:rPr>
                <a:t>-3</a:t>
              </a:r>
              <a:endParaRPr lang="en-US" sz="1800" b="1" dirty="0" smtClean="0">
                <a:solidFill>
                  <a:srgbClr val="0000FF"/>
                </a:solidFill>
              </a:endParaRPr>
            </a:p>
            <a:p>
              <a:r>
                <a:rPr lang="en-US" sz="1400" b="1" dirty="0">
                  <a:solidFill>
                    <a:srgbClr val="0000FF"/>
                  </a:solidFill>
                </a:rPr>
                <a:t>P</a:t>
              </a:r>
              <a:r>
                <a:rPr lang="en-US" sz="1400" b="1" baseline="-25000" dirty="0">
                  <a:solidFill>
                    <a:srgbClr val="0000FF"/>
                  </a:solidFill>
                </a:rPr>
                <a:t>cr</a:t>
              </a:r>
              <a:r>
                <a:rPr lang="en-US" sz="1400" b="1" dirty="0">
                  <a:solidFill>
                    <a:srgbClr val="0000FF"/>
                  </a:solidFill>
                </a:rPr>
                <a:t> = 0.4 TW</a:t>
              </a:r>
            </a:p>
            <a:p>
              <a:r>
                <a:rPr lang="en-US" sz="1400" b="1" dirty="0">
                  <a:solidFill>
                    <a:srgbClr val="0000FF"/>
                  </a:solidFill>
                </a:rPr>
                <a:t>λ</a:t>
              </a:r>
              <a:r>
                <a:rPr lang="en-US" sz="1400" b="1" baseline="-25000" dirty="0">
                  <a:solidFill>
                    <a:srgbClr val="0000FF"/>
                  </a:solidFill>
                </a:rPr>
                <a:t>p</a:t>
              </a:r>
              <a:r>
                <a:rPr lang="en-US" sz="1400" b="1" dirty="0">
                  <a:solidFill>
                    <a:srgbClr val="0000FF"/>
                  </a:solidFill>
                </a:rPr>
                <a:t> = 47 µm</a:t>
              </a:r>
            </a:p>
          </p:txBody>
        </p:sp>
        <p:sp>
          <p:nvSpPr>
            <p:cNvPr id="202" name="TextBox 201"/>
            <p:cNvSpPr txBox="1"/>
            <p:nvPr/>
          </p:nvSpPr>
          <p:spPr>
            <a:xfrm>
              <a:off x="9581971" y="3444820"/>
              <a:ext cx="1789272" cy="11695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 smtClean="0">
                  <a:solidFill>
                    <a:srgbClr val="0000FF"/>
                  </a:solidFill>
                </a:rPr>
                <a:t>n</a:t>
              </a:r>
              <a:r>
                <a:rPr lang="en-US" sz="1800" b="1" baseline="-25000" dirty="0" smtClean="0">
                  <a:solidFill>
                    <a:srgbClr val="0000FF"/>
                  </a:solidFill>
                </a:rPr>
                <a:t>e </a:t>
              </a:r>
              <a:r>
                <a:rPr lang="en-US" sz="1800" b="1" dirty="0" smtClean="0">
                  <a:solidFill>
                    <a:srgbClr val="0000FF"/>
                  </a:solidFill>
                </a:rPr>
                <a:t>= 1.8 10</a:t>
              </a:r>
              <a:r>
                <a:rPr lang="en-US" sz="1800" b="1" baseline="30000" dirty="0" smtClean="0">
                  <a:solidFill>
                    <a:srgbClr val="0000FF"/>
                  </a:solidFill>
                </a:rPr>
                <a:t>18</a:t>
              </a:r>
              <a:r>
                <a:rPr lang="en-US" sz="1800" b="1" dirty="0" smtClean="0">
                  <a:solidFill>
                    <a:srgbClr val="0000FF"/>
                  </a:solidFill>
                </a:rPr>
                <a:t> cm</a:t>
              </a:r>
              <a:r>
                <a:rPr lang="en-US" sz="1800" b="1" baseline="30000" dirty="0" smtClean="0">
                  <a:solidFill>
                    <a:srgbClr val="0000FF"/>
                  </a:solidFill>
                </a:rPr>
                <a:t>-3</a:t>
              </a:r>
            </a:p>
            <a:p>
              <a:r>
                <a:rPr lang="en-US" sz="1400" b="1" dirty="0">
                  <a:solidFill>
                    <a:srgbClr val="0000FF"/>
                  </a:solidFill>
                </a:rPr>
                <a:t>P</a:t>
              </a:r>
              <a:r>
                <a:rPr lang="en-US" sz="1400" b="1" baseline="-25000" dirty="0">
                  <a:solidFill>
                    <a:srgbClr val="0000FF"/>
                  </a:solidFill>
                </a:rPr>
                <a:t>cr</a:t>
              </a:r>
              <a:r>
                <a:rPr lang="en-US" sz="1400" b="1" dirty="0">
                  <a:solidFill>
                    <a:srgbClr val="0000FF"/>
                  </a:solidFill>
                </a:rPr>
                <a:t> = 0.1 TW</a:t>
              </a:r>
            </a:p>
            <a:p>
              <a:r>
                <a:rPr lang="en-US" sz="1400" b="1" dirty="0">
                  <a:solidFill>
                    <a:srgbClr val="0000FF"/>
                  </a:solidFill>
                </a:rPr>
                <a:t>λ</a:t>
              </a:r>
              <a:r>
                <a:rPr lang="en-US" sz="1400" b="1" baseline="-25000" dirty="0">
                  <a:solidFill>
                    <a:srgbClr val="0000FF"/>
                  </a:solidFill>
                </a:rPr>
                <a:t>p</a:t>
              </a:r>
              <a:r>
                <a:rPr lang="en-US" sz="1400" b="1" dirty="0">
                  <a:solidFill>
                    <a:srgbClr val="0000FF"/>
                  </a:solidFill>
                </a:rPr>
                <a:t> = 25 µm</a:t>
              </a:r>
            </a:p>
            <a:p>
              <a:endParaRPr lang="en-US" b="1" dirty="0">
                <a:solidFill>
                  <a:srgbClr val="0000FF"/>
                </a:solidFill>
              </a:endParaRPr>
            </a:p>
          </p:txBody>
        </p:sp>
        <p:cxnSp>
          <p:nvCxnSpPr>
            <p:cNvPr id="203" name="Straight Arrow Connector 202"/>
            <p:cNvCxnSpPr/>
            <p:nvPr/>
          </p:nvCxnSpPr>
          <p:spPr>
            <a:xfrm flipV="1">
              <a:off x="8520193" y="3240557"/>
              <a:ext cx="0" cy="284102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Arrow Connector 203"/>
            <p:cNvCxnSpPr/>
            <p:nvPr/>
          </p:nvCxnSpPr>
          <p:spPr>
            <a:xfrm flipV="1">
              <a:off x="10422552" y="2473143"/>
              <a:ext cx="0" cy="975911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5" name="Rectangle 204"/>
            <p:cNvSpPr/>
            <p:nvPr/>
          </p:nvSpPr>
          <p:spPr>
            <a:xfrm>
              <a:off x="7450141" y="4274673"/>
              <a:ext cx="3946149" cy="16527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TextBox 205"/>
            <p:cNvSpPr txBox="1"/>
            <p:nvPr/>
          </p:nvSpPr>
          <p:spPr>
            <a:xfrm>
              <a:off x="7450141" y="416214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/>
                <a:t>0</a:t>
              </a:r>
            </a:p>
          </p:txBody>
        </p:sp>
        <p:sp>
          <p:nvSpPr>
            <p:cNvPr id="207" name="TextBox 206"/>
            <p:cNvSpPr txBox="1"/>
            <p:nvPr/>
          </p:nvSpPr>
          <p:spPr>
            <a:xfrm>
              <a:off x="9296585" y="414681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/>
                <a:t>1</a:t>
              </a:r>
            </a:p>
          </p:txBody>
        </p:sp>
        <p:sp>
          <p:nvSpPr>
            <p:cNvPr id="208" name="TextBox 207"/>
            <p:cNvSpPr txBox="1"/>
            <p:nvPr/>
          </p:nvSpPr>
          <p:spPr>
            <a:xfrm>
              <a:off x="11142285" y="414258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/>
                <a:t>2</a:t>
              </a:r>
            </a:p>
          </p:txBody>
        </p:sp>
        <p:sp>
          <p:nvSpPr>
            <p:cNvPr id="209" name="Rectangle 208"/>
            <p:cNvSpPr/>
            <p:nvPr/>
          </p:nvSpPr>
          <p:spPr>
            <a:xfrm>
              <a:off x="6983258" y="1716657"/>
              <a:ext cx="226694" cy="255911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TextBox 209"/>
            <p:cNvSpPr txBox="1"/>
            <p:nvPr/>
          </p:nvSpPr>
          <p:spPr>
            <a:xfrm>
              <a:off x="6984138" y="336862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/>
                <a:t>4</a:t>
              </a:r>
            </a:p>
          </p:txBody>
        </p:sp>
        <p:sp>
          <p:nvSpPr>
            <p:cNvPr id="211" name="TextBox 210"/>
            <p:cNvSpPr txBox="1"/>
            <p:nvPr/>
          </p:nvSpPr>
          <p:spPr>
            <a:xfrm>
              <a:off x="6999412" y="269859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/>
                <a:t>8</a:t>
              </a:r>
            </a:p>
          </p:txBody>
        </p:sp>
        <p:sp>
          <p:nvSpPr>
            <p:cNvPr id="212" name="TextBox 211"/>
            <p:cNvSpPr txBox="1"/>
            <p:nvPr/>
          </p:nvSpPr>
          <p:spPr>
            <a:xfrm>
              <a:off x="6885969" y="2014584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/>
                <a:t>12</a:t>
              </a:r>
            </a:p>
          </p:txBody>
        </p:sp>
        <p:sp>
          <p:nvSpPr>
            <p:cNvPr id="213" name="TextBox 212"/>
            <p:cNvSpPr txBox="1"/>
            <p:nvPr/>
          </p:nvSpPr>
          <p:spPr>
            <a:xfrm>
              <a:off x="6995587" y="4027607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/>
                <a:t>0</a:t>
              </a:r>
            </a:p>
          </p:txBody>
        </p:sp>
        <p:cxnSp>
          <p:nvCxnSpPr>
            <p:cNvPr id="214" name="Straight Arrow Connector 213"/>
            <p:cNvCxnSpPr/>
            <p:nvPr/>
          </p:nvCxnSpPr>
          <p:spPr>
            <a:xfrm flipV="1">
              <a:off x="4661964" y="3090564"/>
              <a:ext cx="3820512" cy="889424"/>
            </a:xfrm>
            <a:prstGeom prst="straightConnector1">
              <a:avLst/>
            </a:prstGeom>
            <a:ln>
              <a:solidFill>
                <a:schemeClr val="accent6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Arrow Connector 214"/>
            <p:cNvCxnSpPr/>
            <p:nvPr/>
          </p:nvCxnSpPr>
          <p:spPr>
            <a:xfrm>
              <a:off x="4926559" y="1902058"/>
              <a:ext cx="4536412" cy="756679"/>
            </a:xfrm>
            <a:prstGeom prst="straightConnector1">
              <a:avLst/>
            </a:prstGeom>
            <a:ln>
              <a:solidFill>
                <a:schemeClr val="accent6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Arrow Connector 215"/>
            <p:cNvCxnSpPr/>
            <p:nvPr/>
          </p:nvCxnSpPr>
          <p:spPr>
            <a:xfrm>
              <a:off x="4886803" y="2456209"/>
              <a:ext cx="4330590" cy="288032"/>
            </a:xfrm>
            <a:prstGeom prst="straightConnector1">
              <a:avLst/>
            </a:prstGeom>
            <a:ln>
              <a:solidFill>
                <a:schemeClr val="accent6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Arrow Connector 216"/>
            <p:cNvCxnSpPr/>
            <p:nvPr/>
          </p:nvCxnSpPr>
          <p:spPr>
            <a:xfrm flipV="1">
              <a:off x="4741753" y="3028671"/>
              <a:ext cx="3916054" cy="420384"/>
            </a:xfrm>
            <a:prstGeom prst="straightConnector1">
              <a:avLst/>
            </a:prstGeom>
            <a:ln>
              <a:solidFill>
                <a:schemeClr val="accent6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8" name="TextBox 217"/>
            <p:cNvSpPr txBox="1"/>
            <p:nvPr/>
          </p:nvSpPr>
          <p:spPr>
            <a:xfrm>
              <a:off x="4082687" y="4173246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/>
                <a:t>0</a:t>
              </a:r>
            </a:p>
          </p:txBody>
        </p:sp>
        <p:cxnSp>
          <p:nvCxnSpPr>
            <p:cNvPr id="219" name="Straight Connector 218"/>
            <p:cNvCxnSpPr/>
            <p:nvPr/>
          </p:nvCxnSpPr>
          <p:spPr>
            <a:xfrm flipH="1">
              <a:off x="4883494" y="4142585"/>
              <a:ext cx="269" cy="85668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0" name="TextBox 219"/>
            <p:cNvSpPr txBox="1"/>
            <p:nvPr/>
          </p:nvSpPr>
          <p:spPr>
            <a:xfrm>
              <a:off x="4664865" y="4163205"/>
              <a:ext cx="4186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/>
                <a:t>10</a:t>
              </a:r>
            </a:p>
          </p:txBody>
        </p:sp>
        <p:cxnSp>
          <p:nvCxnSpPr>
            <p:cNvPr id="221" name="Straight Connector 220"/>
            <p:cNvCxnSpPr/>
            <p:nvPr/>
          </p:nvCxnSpPr>
          <p:spPr>
            <a:xfrm flipH="1">
              <a:off x="3585977" y="4147052"/>
              <a:ext cx="269" cy="85668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2" name="TextBox 221"/>
            <p:cNvSpPr txBox="1"/>
            <p:nvPr/>
          </p:nvSpPr>
          <p:spPr>
            <a:xfrm>
              <a:off x="3315490" y="4166212"/>
              <a:ext cx="4924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/>
                <a:t>-10</a:t>
              </a:r>
            </a:p>
          </p:txBody>
        </p:sp>
        <p:cxnSp>
          <p:nvCxnSpPr>
            <p:cNvPr id="223" name="Straight Connector 222"/>
            <p:cNvCxnSpPr/>
            <p:nvPr/>
          </p:nvCxnSpPr>
          <p:spPr>
            <a:xfrm flipH="1">
              <a:off x="4235876" y="4142585"/>
              <a:ext cx="269" cy="85668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flipH="1">
              <a:off x="2940838" y="4142003"/>
              <a:ext cx="269" cy="85668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flipH="1">
              <a:off x="2290015" y="4147052"/>
              <a:ext cx="269" cy="85668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6" name="TextBox 225"/>
            <p:cNvSpPr txBox="1"/>
            <p:nvPr/>
          </p:nvSpPr>
          <p:spPr>
            <a:xfrm>
              <a:off x="2692792" y="4162145"/>
              <a:ext cx="4924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/>
                <a:t>-20</a:t>
              </a:r>
            </a:p>
          </p:txBody>
        </p:sp>
        <p:sp>
          <p:nvSpPr>
            <p:cNvPr id="227" name="TextBox 226"/>
            <p:cNvSpPr txBox="1"/>
            <p:nvPr/>
          </p:nvSpPr>
          <p:spPr>
            <a:xfrm>
              <a:off x="2027128" y="4162145"/>
              <a:ext cx="4924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/>
                <a:t>-30</a:t>
              </a:r>
            </a:p>
          </p:txBody>
        </p:sp>
        <p:cxnSp>
          <p:nvCxnSpPr>
            <p:cNvPr id="228" name="Straight Connector 227"/>
            <p:cNvCxnSpPr/>
            <p:nvPr/>
          </p:nvCxnSpPr>
          <p:spPr>
            <a:xfrm flipH="1">
              <a:off x="5531402" y="4146235"/>
              <a:ext cx="269" cy="85668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9" name="TextBox 228"/>
            <p:cNvSpPr txBox="1"/>
            <p:nvPr/>
          </p:nvSpPr>
          <p:spPr>
            <a:xfrm>
              <a:off x="5304401" y="4153680"/>
              <a:ext cx="4186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/>
                <a:t>20</a:t>
              </a:r>
            </a:p>
          </p:txBody>
        </p:sp>
        <p:sp>
          <p:nvSpPr>
            <p:cNvPr id="230" name="TextBox 229"/>
            <p:cNvSpPr txBox="1"/>
            <p:nvPr/>
          </p:nvSpPr>
          <p:spPr>
            <a:xfrm>
              <a:off x="5831895" y="4147846"/>
              <a:ext cx="4186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/>
                <a:t>30</a:t>
              </a:r>
            </a:p>
          </p:txBody>
        </p:sp>
        <p:grpSp>
          <p:nvGrpSpPr>
            <p:cNvPr id="231" name="Group 230"/>
            <p:cNvGrpSpPr/>
            <p:nvPr/>
          </p:nvGrpSpPr>
          <p:grpSpPr>
            <a:xfrm>
              <a:off x="2293190" y="563778"/>
              <a:ext cx="3241656" cy="90717"/>
              <a:chOff x="547385" y="2645114"/>
              <a:chExt cx="3241656" cy="90717"/>
            </a:xfrm>
          </p:grpSpPr>
          <p:cxnSp>
            <p:nvCxnSpPr>
              <p:cNvPr id="291" name="Straight Connector 290"/>
              <p:cNvCxnSpPr/>
              <p:nvPr/>
            </p:nvCxnSpPr>
            <p:spPr>
              <a:xfrm flipH="1">
                <a:off x="3140864" y="2645696"/>
                <a:ext cx="269" cy="85668"/>
              </a:xfrm>
              <a:prstGeom prst="line">
                <a:avLst/>
              </a:prstGeom>
              <a:ln>
                <a:solidFill>
                  <a:srgbClr val="A6A6A6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2" name="Straight Connector 291"/>
              <p:cNvCxnSpPr/>
              <p:nvPr/>
            </p:nvCxnSpPr>
            <p:spPr>
              <a:xfrm flipH="1">
                <a:off x="1843347" y="2650163"/>
                <a:ext cx="269" cy="85668"/>
              </a:xfrm>
              <a:prstGeom prst="line">
                <a:avLst/>
              </a:prstGeom>
              <a:ln>
                <a:solidFill>
                  <a:srgbClr val="A6A6A6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3" name="Straight Connector 292"/>
              <p:cNvCxnSpPr/>
              <p:nvPr/>
            </p:nvCxnSpPr>
            <p:spPr>
              <a:xfrm flipH="1">
                <a:off x="2493246" y="2645696"/>
                <a:ext cx="269" cy="85668"/>
              </a:xfrm>
              <a:prstGeom prst="line">
                <a:avLst/>
              </a:prstGeom>
              <a:ln>
                <a:solidFill>
                  <a:srgbClr val="A6A6A6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4" name="Straight Connector 293"/>
              <p:cNvCxnSpPr/>
              <p:nvPr/>
            </p:nvCxnSpPr>
            <p:spPr>
              <a:xfrm flipH="1">
                <a:off x="1198208" y="2645114"/>
                <a:ext cx="269" cy="85668"/>
              </a:xfrm>
              <a:prstGeom prst="line">
                <a:avLst/>
              </a:prstGeom>
              <a:ln>
                <a:solidFill>
                  <a:srgbClr val="A6A6A6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5" name="Straight Connector 294"/>
              <p:cNvCxnSpPr/>
              <p:nvPr/>
            </p:nvCxnSpPr>
            <p:spPr>
              <a:xfrm flipH="1">
                <a:off x="547385" y="2650163"/>
                <a:ext cx="269" cy="85668"/>
              </a:xfrm>
              <a:prstGeom prst="line">
                <a:avLst/>
              </a:prstGeom>
              <a:ln>
                <a:solidFill>
                  <a:srgbClr val="A6A6A6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6" name="Straight Connector 295"/>
              <p:cNvCxnSpPr/>
              <p:nvPr/>
            </p:nvCxnSpPr>
            <p:spPr>
              <a:xfrm flipH="1">
                <a:off x="3788772" y="2649346"/>
                <a:ext cx="269" cy="85668"/>
              </a:xfrm>
              <a:prstGeom prst="line">
                <a:avLst/>
              </a:prstGeom>
              <a:ln>
                <a:solidFill>
                  <a:srgbClr val="A6A6A6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2" name="Group 231"/>
            <p:cNvGrpSpPr/>
            <p:nvPr/>
          </p:nvGrpSpPr>
          <p:grpSpPr>
            <a:xfrm>
              <a:off x="2293190" y="1046378"/>
              <a:ext cx="3241656" cy="90717"/>
              <a:chOff x="547385" y="2645114"/>
              <a:chExt cx="3241656" cy="90717"/>
            </a:xfrm>
          </p:grpSpPr>
          <p:cxnSp>
            <p:nvCxnSpPr>
              <p:cNvPr id="285" name="Straight Connector 284"/>
              <p:cNvCxnSpPr/>
              <p:nvPr/>
            </p:nvCxnSpPr>
            <p:spPr>
              <a:xfrm flipH="1">
                <a:off x="3788772" y="2649346"/>
                <a:ext cx="269" cy="85668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6" name="Straight Connector 285"/>
              <p:cNvCxnSpPr/>
              <p:nvPr/>
            </p:nvCxnSpPr>
            <p:spPr>
              <a:xfrm flipH="1">
                <a:off x="3140864" y="2645696"/>
                <a:ext cx="269" cy="85668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7" name="Straight Connector 286"/>
              <p:cNvCxnSpPr/>
              <p:nvPr/>
            </p:nvCxnSpPr>
            <p:spPr>
              <a:xfrm flipH="1">
                <a:off x="1843347" y="2650163"/>
                <a:ext cx="269" cy="85668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8" name="Straight Connector 287"/>
              <p:cNvCxnSpPr/>
              <p:nvPr/>
            </p:nvCxnSpPr>
            <p:spPr>
              <a:xfrm flipH="1">
                <a:off x="2493246" y="2645696"/>
                <a:ext cx="269" cy="85668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9" name="Straight Connector 288"/>
              <p:cNvCxnSpPr/>
              <p:nvPr/>
            </p:nvCxnSpPr>
            <p:spPr>
              <a:xfrm flipH="1">
                <a:off x="1198208" y="2645114"/>
                <a:ext cx="269" cy="85668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0" name="Straight Connector 289"/>
              <p:cNvCxnSpPr/>
              <p:nvPr/>
            </p:nvCxnSpPr>
            <p:spPr>
              <a:xfrm flipH="1">
                <a:off x="547385" y="2650163"/>
                <a:ext cx="269" cy="85668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3" name="Group 232"/>
            <p:cNvGrpSpPr/>
            <p:nvPr/>
          </p:nvGrpSpPr>
          <p:grpSpPr>
            <a:xfrm>
              <a:off x="2293190" y="1567078"/>
              <a:ext cx="3241656" cy="90717"/>
              <a:chOff x="547385" y="2645114"/>
              <a:chExt cx="3241656" cy="90717"/>
            </a:xfrm>
          </p:grpSpPr>
          <p:cxnSp>
            <p:nvCxnSpPr>
              <p:cNvPr id="279" name="Straight Connector 278"/>
              <p:cNvCxnSpPr/>
              <p:nvPr/>
            </p:nvCxnSpPr>
            <p:spPr>
              <a:xfrm flipH="1">
                <a:off x="3140864" y="2645696"/>
                <a:ext cx="269" cy="85668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0" name="Straight Connector 279"/>
              <p:cNvCxnSpPr/>
              <p:nvPr/>
            </p:nvCxnSpPr>
            <p:spPr>
              <a:xfrm flipH="1">
                <a:off x="1843347" y="2650163"/>
                <a:ext cx="269" cy="85668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1" name="Straight Connector 280"/>
              <p:cNvCxnSpPr/>
              <p:nvPr/>
            </p:nvCxnSpPr>
            <p:spPr>
              <a:xfrm flipH="1">
                <a:off x="2493246" y="2645696"/>
                <a:ext cx="269" cy="85668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2" name="Straight Connector 281"/>
              <p:cNvCxnSpPr/>
              <p:nvPr/>
            </p:nvCxnSpPr>
            <p:spPr>
              <a:xfrm flipH="1">
                <a:off x="1198208" y="2645114"/>
                <a:ext cx="269" cy="85668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3" name="Straight Connector 282"/>
              <p:cNvCxnSpPr/>
              <p:nvPr/>
            </p:nvCxnSpPr>
            <p:spPr>
              <a:xfrm flipH="1">
                <a:off x="547385" y="2650163"/>
                <a:ext cx="269" cy="85668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4" name="Straight Connector 283"/>
              <p:cNvCxnSpPr/>
              <p:nvPr/>
            </p:nvCxnSpPr>
            <p:spPr>
              <a:xfrm flipH="1">
                <a:off x="3788772" y="2649346"/>
                <a:ext cx="269" cy="85668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4" name="Group 233"/>
            <p:cNvGrpSpPr/>
            <p:nvPr/>
          </p:nvGrpSpPr>
          <p:grpSpPr>
            <a:xfrm>
              <a:off x="2293190" y="2087778"/>
              <a:ext cx="3241656" cy="90717"/>
              <a:chOff x="547385" y="2645114"/>
              <a:chExt cx="3241656" cy="90717"/>
            </a:xfrm>
          </p:grpSpPr>
          <p:cxnSp>
            <p:nvCxnSpPr>
              <p:cNvPr id="273" name="Straight Connector 272"/>
              <p:cNvCxnSpPr/>
              <p:nvPr/>
            </p:nvCxnSpPr>
            <p:spPr>
              <a:xfrm flipH="1">
                <a:off x="3140864" y="2645696"/>
                <a:ext cx="269" cy="85668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4" name="Straight Connector 273"/>
              <p:cNvCxnSpPr/>
              <p:nvPr/>
            </p:nvCxnSpPr>
            <p:spPr>
              <a:xfrm flipH="1">
                <a:off x="1843347" y="2650163"/>
                <a:ext cx="269" cy="85668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5" name="Straight Connector 274"/>
              <p:cNvCxnSpPr/>
              <p:nvPr/>
            </p:nvCxnSpPr>
            <p:spPr>
              <a:xfrm flipH="1">
                <a:off x="2493246" y="2645696"/>
                <a:ext cx="269" cy="85668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6" name="Straight Connector 275"/>
              <p:cNvCxnSpPr/>
              <p:nvPr/>
            </p:nvCxnSpPr>
            <p:spPr>
              <a:xfrm flipH="1">
                <a:off x="1198208" y="2645114"/>
                <a:ext cx="269" cy="85668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7" name="Straight Connector 276"/>
              <p:cNvCxnSpPr/>
              <p:nvPr/>
            </p:nvCxnSpPr>
            <p:spPr>
              <a:xfrm flipH="1">
                <a:off x="547385" y="2650163"/>
                <a:ext cx="269" cy="85668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8" name="Straight Connector 277"/>
              <p:cNvCxnSpPr/>
              <p:nvPr/>
            </p:nvCxnSpPr>
            <p:spPr>
              <a:xfrm flipH="1">
                <a:off x="3788772" y="2649346"/>
                <a:ext cx="269" cy="85668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5" name="Group 234"/>
            <p:cNvGrpSpPr/>
            <p:nvPr/>
          </p:nvGrpSpPr>
          <p:grpSpPr>
            <a:xfrm>
              <a:off x="2293190" y="2621178"/>
              <a:ext cx="3241656" cy="90717"/>
              <a:chOff x="547385" y="2645114"/>
              <a:chExt cx="3241656" cy="90717"/>
            </a:xfrm>
          </p:grpSpPr>
          <p:cxnSp>
            <p:nvCxnSpPr>
              <p:cNvPr id="267" name="Straight Connector 266"/>
              <p:cNvCxnSpPr/>
              <p:nvPr/>
            </p:nvCxnSpPr>
            <p:spPr>
              <a:xfrm flipH="1">
                <a:off x="3140864" y="2645696"/>
                <a:ext cx="269" cy="85668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8" name="Straight Connector 267"/>
              <p:cNvCxnSpPr/>
              <p:nvPr/>
            </p:nvCxnSpPr>
            <p:spPr>
              <a:xfrm flipH="1">
                <a:off x="1843347" y="2650163"/>
                <a:ext cx="269" cy="85668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9" name="Straight Connector 268"/>
              <p:cNvCxnSpPr/>
              <p:nvPr/>
            </p:nvCxnSpPr>
            <p:spPr>
              <a:xfrm flipH="1">
                <a:off x="2493246" y="2645696"/>
                <a:ext cx="269" cy="85668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0" name="Straight Connector 269"/>
              <p:cNvCxnSpPr/>
              <p:nvPr/>
            </p:nvCxnSpPr>
            <p:spPr>
              <a:xfrm flipH="1">
                <a:off x="1198208" y="2645114"/>
                <a:ext cx="269" cy="85668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1" name="Straight Connector 270"/>
              <p:cNvCxnSpPr/>
              <p:nvPr/>
            </p:nvCxnSpPr>
            <p:spPr>
              <a:xfrm flipH="1">
                <a:off x="547385" y="2650163"/>
                <a:ext cx="269" cy="85668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2" name="Straight Connector 271"/>
              <p:cNvCxnSpPr/>
              <p:nvPr/>
            </p:nvCxnSpPr>
            <p:spPr>
              <a:xfrm flipH="1">
                <a:off x="3788772" y="2649346"/>
                <a:ext cx="269" cy="85668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6" name="Group 235"/>
            <p:cNvGrpSpPr/>
            <p:nvPr/>
          </p:nvGrpSpPr>
          <p:grpSpPr>
            <a:xfrm>
              <a:off x="2293190" y="3141878"/>
              <a:ext cx="3241656" cy="90717"/>
              <a:chOff x="547385" y="2645114"/>
              <a:chExt cx="3241656" cy="90717"/>
            </a:xfrm>
          </p:grpSpPr>
          <p:cxnSp>
            <p:nvCxnSpPr>
              <p:cNvPr id="261" name="Straight Connector 260"/>
              <p:cNvCxnSpPr/>
              <p:nvPr/>
            </p:nvCxnSpPr>
            <p:spPr>
              <a:xfrm flipH="1">
                <a:off x="3140864" y="2645696"/>
                <a:ext cx="269" cy="85668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2" name="Straight Connector 261"/>
              <p:cNvCxnSpPr/>
              <p:nvPr/>
            </p:nvCxnSpPr>
            <p:spPr>
              <a:xfrm flipH="1">
                <a:off x="1843347" y="2650163"/>
                <a:ext cx="269" cy="85668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3" name="Straight Connector 262"/>
              <p:cNvCxnSpPr/>
              <p:nvPr/>
            </p:nvCxnSpPr>
            <p:spPr>
              <a:xfrm flipH="1">
                <a:off x="2493246" y="2645696"/>
                <a:ext cx="269" cy="85668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4" name="Straight Connector 263"/>
              <p:cNvCxnSpPr/>
              <p:nvPr/>
            </p:nvCxnSpPr>
            <p:spPr>
              <a:xfrm flipH="1">
                <a:off x="1198208" y="2645114"/>
                <a:ext cx="269" cy="85668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5" name="Straight Connector 264"/>
              <p:cNvCxnSpPr/>
              <p:nvPr/>
            </p:nvCxnSpPr>
            <p:spPr>
              <a:xfrm flipH="1">
                <a:off x="547385" y="2650163"/>
                <a:ext cx="269" cy="85668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6" name="Straight Connector 265"/>
              <p:cNvCxnSpPr/>
              <p:nvPr/>
            </p:nvCxnSpPr>
            <p:spPr>
              <a:xfrm flipH="1">
                <a:off x="3788772" y="2649346"/>
                <a:ext cx="269" cy="85668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7" name="Group 236"/>
            <p:cNvGrpSpPr/>
            <p:nvPr/>
          </p:nvGrpSpPr>
          <p:grpSpPr>
            <a:xfrm>
              <a:off x="2293190" y="3662578"/>
              <a:ext cx="3241656" cy="90717"/>
              <a:chOff x="547385" y="2645114"/>
              <a:chExt cx="3241656" cy="90717"/>
            </a:xfrm>
          </p:grpSpPr>
          <p:cxnSp>
            <p:nvCxnSpPr>
              <p:cNvPr id="255" name="Straight Connector 254"/>
              <p:cNvCxnSpPr/>
              <p:nvPr/>
            </p:nvCxnSpPr>
            <p:spPr>
              <a:xfrm flipH="1">
                <a:off x="3140864" y="2645696"/>
                <a:ext cx="269" cy="85668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Straight Connector 255"/>
              <p:cNvCxnSpPr/>
              <p:nvPr/>
            </p:nvCxnSpPr>
            <p:spPr>
              <a:xfrm flipH="1">
                <a:off x="1843347" y="2650163"/>
                <a:ext cx="269" cy="85668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Straight Connector 256"/>
              <p:cNvCxnSpPr/>
              <p:nvPr/>
            </p:nvCxnSpPr>
            <p:spPr>
              <a:xfrm flipH="1">
                <a:off x="2493246" y="2645696"/>
                <a:ext cx="269" cy="85668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Straight Connector 257"/>
              <p:cNvCxnSpPr/>
              <p:nvPr/>
            </p:nvCxnSpPr>
            <p:spPr>
              <a:xfrm flipH="1">
                <a:off x="1198208" y="2645114"/>
                <a:ext cx="269" cy="85668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9" name="Straight Connector 258"/>
              <p:cNvCxnSpPr/>
              <p:nvPr/>
            </p:nvCxnSpPr>
            <p:spPr>
              <a:xfrm flipH="1">
                <a:off x="547385" y="2650163"/>
                <a:ext cx="269" cy="85668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0" name="Straight Connector 259"/>
              <p:cNvCxnSpPr/>
              <p:nvPr/>
            </p:nvCxnSpPr>
            <p:spPr>
              <a:xfrm flipH="1">
                <a:off x="3788772" y="2649346"/>
                <a:ext cx="269" cy="85668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8" name="Rectangle 237"/>
            <p:cNvSpPr/>
            <p:nvPr/>
          </p:nvSpPr>
          <p:spPr>
            <a:xfrm>
              <a:off x="1850134" y="568827"/>
              <a:ext cx="4186185" cy="3658844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39" name="Group 238"/>
            <p:cNvGrpSpPr/>
            <p:nvPr/>
          </p:nvGrpSpPr>
          <p:grpSpPr>
            <a:xfrm>
              <a:off x="7454283" y="1051427"/>
              <a:ext cx="3351997" cy="766822"/>
              <a:chOff x="5201993" y="3123238"/>
              <a:chExt cx="3351997" cy="766822"/>
            </a:xfrm>
          </p:grpSpPr>
          <p:cxnSp>
            <p:nvCxnSpPr>
              <p:cNvPr id="244" name="Straight Connector 243"/>
              <p:cNvCxnSpPr/>
              <p:nvPr/>
            </p:nvCxnSpPr>
            <p:spPr>
              <a:xfrm>
                <a:off x="5340123" y="3795698"/>
                <a:ext cx="0" cy="90129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" name="Straight Connector 244"/>
              <p:cNvCxnSpPr/>
              <p:nvPr/>
            </p:nvCxnSpPr>
            <p:spPr>
              <a:xfrm>
                <a:off x="6267222" y="3794199"/>
                <a:ext cx="0" cy="90129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Straight Connector 245"/>
              <p:cNvCxnSpPr/>
              <p:nvPr/>
            </p:nvCxnSpPr>
            <p:spPr>
              <a:xfrm>
                <a:off x="7012951" y="3791465"/>
                <a:ext cx="0" cy="90129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Straight Connector 246"/>
              <p:cNvCxnSpPr/>
              <p:nvPr/>
            </p:nvCxnSpPr>
            <p:spPr>
              <a:xfrm>
                <a:off x="7650108" y="3799931"/>
                <a:ext cx="0" cy="90129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Straight Connector 247"/>
              <p:cNvCxnSpPr/>
              <p:nvPr/>
            </p:nvCxnSpPr>
            <p:spPr>
              <a:xfrm>
                <a:off x="8323208" y="3799931"/>
                <a:ext cx="0" cy="90129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9" name="TextBox 248"/>
              <p:cNvSpPr txBox="1"/>
              <p:nvPr/>
            </p:nvSpPr>
            <p:spPr>
              <a:xfrm>
                <a:off x="5201993" y="3443340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/>
                  <a:t>0</a:t>
                </a:r>
              </a:p>
            </p:txBody>
          </p:sp>
          <p:sp>
            <p:nvSpPr>
              <p:cNvPr id="250" name="TextBox 249"/>
              <p:cNvSpPr txBox="1"/>
              <p:nvPr/>
            </p:nvSpPr>
            <p:spPr>
              <a:xfrm>
                <a:off x="6007478" y="3457680"/>
                <a:ext cx="4764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/>
                  <a:t>0.5</a:t>
                </a:r>
              </a:p>
            </p:txBody>
          </p:sp>
          <p:sp>
            <p:nvSpPr>
              <p:cNvPr id="251" name="TextBox 250"/>
              <p:cNvSpPr txBox="1"/>
              <p:nvPr/>
            </p:nvSpPr>
            <p:spPr>
              <a:xfrm>
                <a:off x="6769478" y="3457680"/>
                <a:ext cx="4764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/>
                  <a:t>1.0</a:t>
                </a:r>
              </a:p>
            </p:txBody>
          </p:sp>
          <p:sp>
            <p:nvSpPr>
              <p:cNvPr id="252" name="TextBox 251"/>
              <p:cNvSpPr txBox="1"/>
              <p:nvPr/>
            </p:nvSpPr>
            <p:spPr>
              <a:xfrm>
                <a:off x="7404478" y="3444980"/>
                <a:ext cx="4764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/>
                  <a:t>1.5</a:t>
                </a:r>
              </a:p>
            </p:txBody>
          </p:sp>
          <p:sp>
            <p:nvSpPr>
              <p:cNvPr id="253" name="TextBox 252"/>
              <p:cNvSpPr txBox="1"/>
              <p:nvPr/>
            </p:nvSpPr>
            <p:spPr>
              <a:xfrm>
                <a:off x="8077578" y="3444980"/>
                <a:ext cx="4764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/>
                  <a:t>2.0</a:t>
                </a:r>
              </a:p>
            </p:txBody>
          </p:sp>
          <p:sp>
            <p:nvSpPr>
              <p:cNvPr id="254" name="TextBox 253"/>
              <p:cNvSpPr txBox="1"/>
              <p:nvPr/>
            </p:nvSpPr>
            <p:spPr>
              <a:xfrm>
                <a:off x="6248400" y="3123238"/>
                <a:ext cx="14334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b="1" i="1" dirty="0"/>
                  <a:t>n</a:t>
                </a:r>
                <a:r>
                  <a:rPr lang="en-US" sz="1800" b="1" baseline="-25000" dirty="0"/>
                  <a:t>e</a:t>
                </a:r>
                <a:r>
                  <a:rPr lang="en-US" sz="1800" b="1" dirty="0"/>
                  <a:t> (10</a:t>
                </a:r>
                <a:r>
                  <a:rPr lang="en-US" sz="1800" b="1" baseline="30000" dirty="0"/>
                  <a:t>18</a:t>
                </a:r>
                <a:r>
                  <a:rPr lang="en-US" sz="1800" b="1" dirty="0"/>
                  <a:t> cm</a:t>
                </a:r>
                <a:r>
                  <a:rPr lang="en-US" sz="1800" b="1" baseline="30000" dirty="0"/>
                  <a:t>-3</a:t>
                </a:r>
                <a:r>
                  <a:rPr lang="en-US" sz="1800" b="1" dirty="0"/>
                  <a:t>)</a:t>
                </a:r>
              </a:p>
            </p:txBody>
          </p:sp>
        </p:grpSp>
        <p:cxnSp>
          <p:nvCxnSpPr>
            <p:cNvPr id="240" name="Straight Connector 239"/>
            <p:cNvCxnSpPr/>
            <p:nvPr/>
          </p:nvCxnSpPr>
          <p:spPr>
            <a:xfrm flipV="1">
              <a:off x="4220181" y="561317"/>
              <a:ext cx="0" cy="3650956"/>
            </a:xfrm>
            <a:prstGeom prst="line">
              <a:avLst/>
            </a:prstGeom>
            <a:ln w="38100">
              <a:solidFill>
                <a:srgbClr val="00D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1" name="Group 240"/>
            <p:cNvGrpSpPr/>
            <p:nvPr/>
          </p:nvGrpSpPr>
          <p:grpSpPr>
            <a:xfrm>
              <a:off x="3843132" y="561317"/>
              <a:ext cx="754097" cy="3650957"/>
              <a:chOff x="2100502" y="2240910"/>
              <a:chExt cx="754097" cy="3650957"/>
            </a:xfrm>
          </p:grpSpPr>
          <p:sp>
            <p:nvSpPr>
              <p:cNvPr id="242" name="Rectangle 241"/>
              <p:cNvSpPr/>
              <p:nvPr/>
            </p:nvSpPr>
            <p:spPr>
              <a:xfrm>
                <a:off x="2100502" y="2240910"/>
                <a:ext cx="754097" cy="3650956"/>
              </a:xfrm>
              <a:prstGeom prst="rect">
                <a:avLst/>
              </a:prstGeom>
              <a:gradFill flip="none" rotWithShape="1">
                <a:gsLst>
                  <a:gs pos="0">
                    <a:schemeClr val="bg2">
                      <a:alpha val="63000"/>
                    </a:schemeClr>
                  </a:gs>
                  <a:gs pos="50000">
                    <a:schemeClr val="bg2">
                      <a:lumMod val="75000"/>
                      <a:tint val="44500"/>
                      <a:satMod val="160000"/>
                      <a:alpha val="61000"/>
                    </a:schemeClr>
                  </a:gs>
                  <a:gs pos="100000">
                    <a:schemeClr val="bg2">
                      <a:alpha val="66000"/>
                    </a:schemeClr>
                  </a:gs>
                </a:gsLst>
                <a:lin ang="0" scaled="1"/>
                <a:tileRect/>
              </a:gra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3" name="TextBox 242"/>
              <p:cNvSpPr txBox="1"/>
              <p:nvPr/>
            </p:nvSpPr>
            <p:spPr>
              <a:xfrm rot="16200000">
                <a:off x="474461" y="3885477"/>
                <a:ext cx="36434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Notch filter blocking region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94" name="TextBox 193"/>
            <p:cNvSpPr txBox="1"/>
            <p:nvPr/>
          </p:nvSpPr>
          <p:spPr>
            <a:xfrm>
              <a:off x="2441453" y="4440415"/>
              <a:ext cx="333251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collective Thomson shift (nm)</a:t>
              </a:r>
            </a:p>
          </p:txBody>
        </p:sp>
        <p:sp>
          <p:nvSpPr>
            <p:cNvPr id="312" name="TextBox 311"/>
            <p:cNvSpPr txBox="1"/>
            <p:nvPr/>
          </p:nvSpPr>
          <p:spPr>
            <a:xfrm>
              <a:off x="92230" y="4610805"/>
              <a:ext cx="172117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 smtClean="0">
                  <a:solidFill>
                    <a:srgbClr val="FF0000"/>
                  </a:solidFill>
                </a:rPr>
                <a:t>CO</a:t>
              </a:r>
              <a:r>
                <a:rPr lang="en-US" sz="1800" b="1" baseline="-25000" dirty="0" smtClean="0">
                  <a:solidFill>
                    <a:srgbClr val="FF0000"/>
                  </a:solidFill>
                </a:rPr>
                <a:t>2</a:t>
              </a:r>
              <a:r>
                <a:rPr lang="en-US" sz="18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1800" b="1" dirty="0">
                  <a:solidFill>
                    <a:srgbClr val="FF0000"/>
                  </a:solidFill>
                </a:rPr>
                <a:t>laser pulse </a:t>
              </a:r>
              <a:endParaRPr lang="en-US" sz="1800" b="1" dirty="0" smtClean="0">
                <a:solidFill>
                  <a:srgbClr val="FF0000"/>
                </a:solidFill>
              </a:endParaRPr>
            </a:p>
            <a:p>
              <a:r>
                <a:rPr lang="en-US" sz="1800" b="1" dirty="0" smtClean="0">
                  <a:solidFill>
                    <a:srgbClr val="FF0000"/>
                  </a:solidFill>
                </a:rPr>
                <a:t>drives </a:t>
              </a:r>
              <a:r>
                <a:rPr lang="en-US" sz="1800" b="1" dirty="0">
                  <a:solidFill>
                    <a:srgbClr val="FF0000"/>
                  </a:solidFill>
                </a:rPr>
                <a:t>SM-LWFA</a:t>
              </a:r>
            </a:p>
          </p:txBody>
        </p:sp>
      </p:grpSp>
      <p:sp>
        <p:nvSpPr>
          <p:cNvPr id="19" name="Rectangle 18"/>
          <p:cNvSpPr/>
          <p:nvPr/>
        </p:nvSpPr>
        <p:spPr>
          <a:xfrm>
            <a:off x="2157314" y="2943"/>
            <a:ext cx="10021987" cy="484668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E9AF7F"/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32" tIns="60916" rIns="121832" bIns="60916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33894" y="-4832"/>
            <a:ext cx="10645406" cy="430798"/>
          </a:xfrm>
          <a:prstGeom prst="rect">
            <a:avLst/>
          </a:prstGeom>
        </p:spPr>
        <p:txBody>
          <a:bodyPr wrap="square" lIns="121832" tIns="60916" rIns="121832" bIns="60916">
            <a:spAutoFit/>
          </a:bodyPr>
          <a:lstStyle/>
          <a:p>
            <a:pPr algn="ctr"/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0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-dependent probe spectral 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shifts 0.5TW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4ps,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λ=10.6µm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en-US" sz="20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laser 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pulse drives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SM-LWFA</a:t>
            </a:r>
          </a:p>
        </p:txBody>
      </p:sp>
      <p:pic>
        <p:nvPicPr>
          <p:cNvPr id="17" name="Picture 16" descr="http://w3.campusexplorer.com/media/376x262/media-2A09DA8D.pn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9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543" b="14681"/>
          <a:stretch/>
        </p:blipFill>
        <p:spPr bwMode="auto">
          <a:xfrm>
            <a:off x="2" y="7648"/>
            <a:ext cx="1479267" cy="750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2157314" y="6466065"/>
            <a:ext cx="10021987" cy="39215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E9AF7F"/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32" tIns="60916" rIns="121832" bIns="60916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307" name="Group 306"/>
          <p:cNvGrpSpPr/>
          <p:nvPr/>
        </p:nvGrpSpPr>
        <p:grpSpPr>
          <a:xfrm>
            <a:off x="10484246" y="1126328"/>
            <a:ext cx="901081" cy="3105575"/>
            <a:chOff x="8231956" y="3213637"/>
            <a:chExt cx="901081" cy="3105575"/>
          </a:xfrm>
        </p:grpSpPr>
        <p:sp>
          <p:nvSpPr>
            <p:cNvPr id="308" name="Rectangle 307"/>
            <p:cNvSpPr/>
            <p:nvPr/>
          </p:nvSpPr>
          <p:spPr>
            <a:xfrm>
              <a:off x="8327405" y="3812672"/>
              <a:ext cx="713420" cy="2506540"/>
            </a:xfrm>
            <a:prstGeom prst="rect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TextBox 308"/>
            <p:cNvSpPr txBox="1"/>
            <p:nvPr/>
          </p:nvSpPr>
          <p:spPr>
            <a:xfrm>
              <a:off x="8436481" y="3213637"/>
              <a:ext cx="67646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rgbClr val="FF0000"/>
                  </a:solidFill>
                </a:rPr>
                <a:t>“red</a:t>
              </a:r>
            </a:p>
            <a:p>
              <a:r>
                <a:rPr lang="en-US" sz="1600" b="1" dirty="0">
                  <a:solidFill>
                    <a:srgbClr val="FF0000"/>
                  </a:solidFill>
                </a:rPr>
                <a:t>zone”</a:t>
              </a:r>
            </a:p>
          </p:txBody>
        </p:sp>
        <p:sp>
          <p:nvSpPr>
            <p:cNvPr id="310" name="TextBox 309"/>
            <p:cNvSpPr txBox="1"/>
            <p:nvPr/>
          </p:nvSpPr>
          <p:spPr>
            <a:xfrm>
              <a:off x="8231956" y="4098466"/>
              <a:ext cx="901081" cy="11695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C00000"/>
                  </a:solidFill>
                </a:rPr>
                <a:t>upper n</a:t>
              </a:r>
              <a:r>
                <a:rPr lang="en-US" sz="1400" b="1" baseline="-25000" dirty="0">
                  <a:solidFill>
                    <a:srgbClr val="C00000"/>
                  </a:solidFill>
                </a:rPr>
                <a:t>e</a:t>
              </a:r>
            </a:p>
            <a:p>
              <a:pPr algn="ctr"/>
              <a:r>
                <a:rPr lang="en-US" sz="1400" b="1" dirty="0">
                  <a:solidFill>
                    <a:srgbClr val="C00000"/>
                  </a:solidFill>
                </a:rPr>
                <a:t> limit:</a:t>
              </a:r>
            </a:p>
            <a:p>
              <a:pPr algn="ctr"/>
              <a:r>
                <a:rPr lang="en-US" sz="1400" b="1" dirty="0">
                  <a:solidFill>
                    <a:srgbClr val="C00000"/>
                  </a:solidFill>
                </a:rPr>
                <a:t>CO</a:t>
              </a:r>
              <a:r>
                <a:rPr lang="en-US" sz="1400" b="1" baseline="-25000" dirty="0">
                  <a:solidFill>
                    <a:srgbClr val="C00000"/>
                  </a:solidFill>
                </a:rPr>
                <a:t>2</a:t>
              </a:r>
              <a:r>
                <a:rPr lang="en-US" sz="1400" b="1" dirty="0">
                  <a:solidFill>
                    <a:srgbClr val="C00000"/>
                  </a:solidFill>
                </a:rPr>
                <a:t> laser </a:t>
              </a:r>
            </a:p>
            <a:p>
              <a:pPr algn="ctr"/>
              <a:r>
                <a:rPr lang="en-US" sz="1400" b="1" dirty="0">
                  <a:solidFill>
                    <a:srgbClr val="C00000"/>
                  </a:solidFill>
                </a:rPr>
                <a:t>reflection</a:t>
              </a:r>
            </a:p>
            <a:p>
              <a:pPr algn="ctr"/>
              <a:r>
                <a:rPr lang="en-US" sz="1400" b="1" dirty="0">
                  <a:solidFill>
                    <a:srgbClr val="C00000"/>
                  </a:solidFill>
                </a:rPr>
                <a:t>from jet</a:t>
              </a:r>
            </a:p>
          </p:txBody>
        </p:sp>
      </p:grpSp>
      <p:sp>
        <p:nvSpPr>
          <p:cNvPr id="313" name="TextBox 312"/>
          <p:cNvSpPr txBox="1"/>
          <p:nvPr/>
        </p:nvSpPr>
        <p:spPr>
          <a:xfrm>
            <a:off x="2334354" y="6127511"/>
            <a:ext cx="9174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8000"/>
                </a:solidFill>
              </a:rPr>
              <a:t>4 </a:t>
            </a:r>
            <a:r>
              <a:rPr lang="en-US" sz="1600" dirty="0" err="1">
                <a:solidFill>
                  <a:srgbClr val="008000"/>
                </a:solidFill>
              </a:rPr>
              <a:t>ps</a:t>
            </a:r>
            <a:r>
              <a:rPr lang="en-US" sz="1600" dirty="0">
                <a:solidFill>
                  <a:srgbClr val="008000"/>
                </a:solidFill>
              </a:rPr>
              <a:t>, </a:t>
            </a:r>
            <a:r>
              <a:rPr lang="el-GR" sz="1600" dirty="0">
                <a:solidFill>
                  <a:srgbClr val="008000"/>
                </a:solidFill>
              </a:rPr>
              <a:t>λ </a:t>
            </a:r>
            <a:r>
              <a:rPr lang="en-US" sz="1600" dirty="0">
                <a:solidFill>
                  <a:srgbClr val="008000"/>
                </a:solidFill>
              </a:rPr>
              <a:t>= </a:t>
            </a:r>
            <a:r>
              <a:rPr lang="en-US" sz="1600" dirty="0" smtClean="0">
                <a:solidFill>
                  <a:srgbClr val="008000"/>
                </a:solidFill>
              </a:rPr>
              <a:t>0.532 </a:t>
            </a:r>
            <a:r>
              <a:rPr lang="en-US" sz="1600" dirty="0">
                <a:solidFill>
                  <a:srgbClr val="008000"/>
                </a:solidFill>
              </a:rPr>
              <a:t>µm pulse probes wake via </a:t>
            </a:r>
            <a:r>
              <a:rPr lang="en-US" sz="1800" b="1" i="1" u="sng" dirty="0">
                <a:solidFill>
                  <a:srgbClr val="008000"/>
                </a:solidFill>
              </a:rPr>
              <a:t>forward </a:t>
            </a:r>
            <a:r>
              <a:rPr lang="en-US" sz="1800" b="1" i="1" u="sng" dirty="0" smtClean="0">
                <a:solidFill>
                  <a:srgbClr val="008000"/>
                </a:solidFill>
              </a:rPr>
              <a:t>collective Thomson </a:t>
            </a:r>
            <a:r>
              <a:rPr lang="en-US" sz="1800" b="1" i="1" u="sng" dirty="0">
                <a:solidFill>
                  <a:srgbClr val="008000"/>
                </a:solidFill>
              </a:rPr>
              <a:t>scatter </a:t>
            </a:r>
            <a:r>
              <a:rPr lang="en-US" sz="1600" dirty="0">
                <a:solidFill>
                  <a:srgbClr val="008000"/>
                </a:solidFill>
              </a:rPr>
              <a:t>as </a:t>
            </a:r>
            <a:r>
              <a:rPr lang="en-US" sz="1600" i="1" dirty="0">
                <a:solidFill>
                  <a:srgbClr val="008000"/>
                </a:solidFill>
              </a:rPr>
              <a:t>n</a:t>
            </a:r>
            <a:r>
              <a:rPr lang="en-US" sz="1600" baseline="-25000" dirty="0">
                <a:solidFill>
                  <a:srgbClr val="008000"/>
                </a:solidFill>
              </a:rPr>
              <a:t>e</a:t>
            </a:r>
            <a:r>
              <a:rPr lang="en-US" sz="1600" dirty="0">
                <a:solidFill>
                  <a:srgbClr val="008000"/>
                </a:solidFill>
              </a:rPr>
              <a:t> , ∆</a:t>
            </a:r>
            <a:r>
              <a:rPr lang="en-US" sz="1600" i="1" dirty="0">
                <a:solidFill>
                  <a:srgbClr val="008000"/>
                </a:solidFill>
              </a:rPr>
              <a:t>t</a:t>
            </a:r>
            <a:r>
              <a:rPr lang="en-US" sz="1600" dirty="0">
                <a:solidFill>
                  <a:srgbClr val="008000"/>
                </a:solidFill>
              </a:rPr>
              <a:t> and </a:t>
            </a:r>
            <a:r>
              <a:rPr lang="en-US" sz="1600" i="1" dirty="0">
                <a:solidFill>
                  <a:srgbClr val="008000"/>
                </a:solidFill>
              </a:rPr>
              <a:t>P</a:t>
            </a:r>
            <a:r>
              <a:rPr lang="en-US" sz="1600" baseline="-25000" dirty="0">
                <a:solidFill>
                  <a:srgbClr val="008000"/>
                </a:solidFill>
              </a:rPr>
              <a:t>CO2</a:t>
            </a:r>
            <a:r>
              <a:rPr lang="en-US" sz="1600" dirty="0">
                <a:solidFill>
                  <a:srgbClr val="008000"/>
                </a:solidFill>
              </a:rPr>
              <a:t> vary.   </a:t>
            </a:r>
          </a:p>
        </p:txBody>
      </p:sp>
      <p:grpSp>
        <p:nvGrpSpPr>
          <p:cNvPr id="314" name="Group 313"/>
          <p:cNvGrpSpPr/>
          <p:nvPr/>
        </p:nvGrpSpPr>
        <p:grpSpPr>
          <a:xfrm>
            <a:off x="3843132" y="561317"/>
            <a:ext cx="4639344" cy="3687956"/>
            <a:chOff x="2100502" y="2240910"/>
            <a:chExt cx="4639344" cy="3687956"/>
          </a:xfrm>
        </p:grpSpPr>
        <p:sp>
          <p:nvSpPr>
            <p:cNvPr id="315" name="Rectangle 314"/>
            <p:cNvSpPr/>
            <p:nvPr/>
          </p:nvSpPr>
          <p:spPr>
            <a:xfrm>
              <a:off x="5481804" y="3396250"/>
              <a:ext cx="1258042" cy="2532616"/>
            </a:xfrm>
            <a:prstGeom prst="rect">
              <a:avLst/>
            </a:prstGeom>
            <a:solidFill>
              <a:srgbClr val="A6A6A6">
                <a:alpha val="7098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Lower limit:</a:t>
              </a:r>
            </a:p>
            <a:p>
              <a:pPr algn="ctr"/>
              <a:r>
                <a:rPr lang="en-US" sz="1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Notch filter</a:t>
              </a:r>
              <a:endPara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16" name="Rectangle 315"/>
            <p:cNvSpPr/>
            <p:nvPr/>
          </p:nvSpPr>
          <p:spPr>
            <a:xfrm>
              <a:off x="2100502" y="2240910"/>
              <a:ext cx="779466" cy="3650957"/>
            </a:xfrm>
            <a:prstGeom prst="rect">
              <a:avLst/>
            </a:prstGeom>
            <a:solidFill>
              <a:srgbClr val="A6A6A6">
                <a:alpha val="7098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4" name="TextBox 173"/>
          <p:cNvSpPr txBox="1"/>
          <p:nvPr/>
        </p:nvSpPr>
        <p:spPr>
          <a:xfrm>
            <a:off x="7134465" y="487611"/>
            <a:ext cx="5039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J. Welch, </a:t>
            </a:r>
            <a:r>
              <a:rPr lang="en-US" sz="1400" dirty="0" smtClean="0">
                <a:solidFill>
                  <a:srgbClr val="FF0000"/>
                </a:solidFill>
              </a:rPr>
              <a:t> “</a:t>
            </a:r>
            <a:r>
              <a:rPr lang="en-US" sz="1400" dirty="0">
                <a:solidFill>
                  <a:srgbClr val="FF0000"/>
                </a:solidFill>
              </a:rPr>
              <a:t>Self-modulated laser wakefields driven by a CO₂ </a:t>
            </a:r>
            <a:r>
              <a:rPr lang="en-US" sz="1400" dirty="0" smtClean="0">
                <a:solidFill>
                  <a:srgbClr val="FF0000"/>
                </a:solidFill>
              </a:rPr>
              <a:t>laser,” </a:t>
            </a:r>
          </a:p>
          <a:p>
            <a:r>
              <a:rPr lang="en-US" sz="1400" dirty="0" smtClean="0">
                <a:solidFill>
                  <a:srgbClr val="FF0000"/>
                </a:solidFill>
              </a:rPr>
              <a:t>Doctoral Dissertation, UT Austin, August 2019.</a:t>
            </a:r>
            <a:endParaRPr lang="en-US" sz="1400" dirty="0">
              <a:solidFill>
                <a:srgbClr val="FF000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990742" y="1723887"/>
            <a:ext cx="6142297" cy="3758557"/>
            <a:chOff x="5990742" y="1723887"/>
            <a:chExt cx="6142297" cy="3758557"/>
          </a:xfrm>
        </p:grpSpPr>
        <p:sp>
          <p:nvSpPr>
            <p:cNvPr id="2" name="TextBox 1"/>
            <p:cNvSpPr txBox="1"/>
            <p:nvPr/>
          </p:nvSpPr>
          <p:spPr>
            <a:xfrm>
              <a:off x="9244503" y="4836113"/>
              <a:ext cx="2888536" cy="64633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800" dirty="0" smtClean="0"/>
                <a:t>New plasma shutter has eliminated this problem.</a:t>
              </a:r>
              <a:endParaRPr lang="en-US" sz="1800" dirty="0"/>
            </a:p>
          </p:txBody>
        </p:sp>
        <p:cxnSp>
          <p:nvCxnSpPr>
            <p:cNvPr id="5" name="Straight Arrow Connector 4"/>
            <p:cNvCxnSpPr/>
            <p:nvPr/>
          </p:nvCxnSpPr>
          <p:spPr>
            <a:xfrm flipH="1" flipV="1">
              <a:off x="11027004" y="3979988"/>
              <a:ext cx="635344" cy="860537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Rectangle 5"/>
            <p:cNvSpPr/>
            <p:nvPr/>
          </p:nvSpPr>
          <p:spPr>
            <a:xfrm>
              <a:off x="7209952" y="1723887"/>
              <a:ext cx="546017" cy="2525386"/>
            </a:xfrm>
            <a:prstGeom prst="rect">
              <a:avLst/>
            </a:prstGeom>
            <a:solidFill>
              <a:srgbClr val="000000">
                <a:alpha val="6588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TextBox 168"/>
            <p:cNvSpPr txBox="1"/>
            <p:nvPr/>
          </p:nvSpPr>
          <p:spPr>
            <a:xfrm>
              <a:off x="5990742" y="4836113"/>
              <a:ext cx="3031026" cy="646331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800" dirty="0" smtClean="0"/>
                <a:t>New narrower notch filter will decrease the lower bound.</a:t>
              </a:r>
              <a:endParaRPr lang="en-US" sz="1800" dirty="0"/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V="1">
              <a:off x="7030663" y="4029595"/>
              <a:ext cx="419478" cy="80651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8" name="TextBox 137"/>
          <p:cNvSpPr txBox="1"/>
          <p:nvPr/>
        </p:nvSpPr>
        <p:spPr>
          <a:xfrm>
            <a:off x="8014843" y="6493463"/>
            <a:ext cx="3885117" cy="369243"/>
          </a:xfrm>
          <a:prstGeom prst="rect">
            <a:avLst/>
          </a:prstGeom>
          <a:noFill/>
        </p:spPr>
        <p:txBody>
          <a:bodyPr wrap="none" lIns="121832" tIns="60916" rIns="121832" bIns="60916" rtlCol="0">
            <a:spAutoFit/>
          </a:bodyPr>
          <a:lstStyle/>
          <a:p>
            <a:r>
              <a:rPr lang="en-US" sz="16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ATF USERS MEETING,  DEC. 09, 2020</a:t>
            </a:r>
            <a:endParaRPr lang="en-US" sz="16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390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2157314" y="2943"/>
            <a:ext cx="10021987" cy="484668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E9AF7F"/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32" tIns="60916" rIns="121832" bIns="60916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33894" y="-4832"/>
            <a:ext cx="10645406" cy="430887"/>
          </a:xfrm>
          <a:prstGeom prst="rect">
            <a:avLst/>
          </a:prstGeom>
        </p:spPr>
        <p:txBody>
          <a:bodyPr wrap="square" lIns="121832" tIns="60916" rIns="121832" bIns="60916">
            <a:spAutoFit/>
          </a:bodyPr>
          <a:lstStyle/>
          <a:p>
            <a:pPr algn="ctr"/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We observed the onset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of self modulation 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near P ~ </a:t>
            </a:r>
            <a:r>
              <a:rPr lang="en-US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Pcrit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 descr="http://w3.campusexplorer.com/media/376x262/media-2A09DA8D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9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543" b="14681"/>
          <a:stretch/>
        </p:blipFill>
        <p:spPr bwMode="auto">
          <a:xfrm>
            <a:off x="2" y="7648"/>
            <a:ext cx="1479267" cy="750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2157314" y="6466065"/>
            <a:ext cx="10021987" cy="39215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E9AF7F"/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32" tIns="60916" rIns="121832" bIns="60916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4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101" y="892137"/>
            <a:ext cx="9131254" cy="5103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5" name="TextBox 144"/>
          <p:cNvSpPr txBox="1"/>
          <p:nvPr/>
        </p:nvSpPr>
        <p:spPr>
          <a:xfrm rot="19800000">
            <a:off x="8106906" y="4693067"/>
            <a:ext cx="917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~P/</a:t>
            </a:r>
            <a:r>
              <a:rPr lang="en-US" dirty="0" err="1" smtClean="0"/>
              <a:t>Pcrit</a:t>
            </a:r>
            <a:endParaRPr lang="en-US" dirty="0"/>
          </a:p>
        </p:txBody>
      </p:sp>
      <p:sp>
        <p:nvSpPr>
          <p:cNvPr id="146" name="TextBox 145"/>
          <p:cNvSpPr txBox="1"/>
          <p:nvPr/>
        </p:nvSpPr>
        <p:spPr>
          <a:xfrm rot="1749212">
            <a:off x="2138070" y="4534110"/>
            <a:ext cx="1713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wavelength[nm]</a:t>
            </a:r>
            <a:endParaRPr lang="en-US" dirty="0"/>
          </a:p>
        </p:txBody>
      </p:sp>
      <p:grpSp>
        <p:nvGrpSpPr>
          <p:cNvPr id="147" name="Group 146"/>
          <p:cNvGrpSpPr/>
          <p:nvPr/>
        </p:nvGrpSpPr>
        <p:grpSpPr>
          <a:xfrm>
            <a:off x="1532121" y="2342856"/>
            <a:ext cx="5706079" cy="1968077"/>
            <a:chOff x="59721" y="3218213"/>
            <a:chExt cx="5706079" cy="1968077"/>
          </a:xfrm>
        </p:grpSpPr>
        <p:grpSp>
          <p:nvGrpSpPr>
            <p:cNvPr id="148" name="Group 147"/>
            <p:cNvGrpSpPr/>
            <p:nvPr/>
          </p:nvGrpSpPr>
          <p:grpSpPr>
            <a:xfrm>
              <a:off x="59721" y="3218213"/>
              <a:ext cx="4969479" cy="1650670"/>
              <a:chOff x="59721" y="3218213"/>
              <a:chExt cx="4969479" cy="1650670"/>
            </a:xfrm>
          </p:grpSpPr>
          <p:sp>
            <p:nvSpPr>
              <p:cNvPr id="150" name="TextBox 149"/>
              <p:cNvSpPr txBox="1"/>
              <p:nvPr/>
            </p:nvSpPr>
            <p:spPr>
              <a:xfrm rot="20522924">
                <a:off x="59721" y="4027243"/>
                <a:ext cx="198772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>
                    <a:solidFill>
                      <a:schemeClr val="bg2">
                        <a:lumMod val="25000"/>
                      </a:schemeClr>
                    </a:solidFill>
                  </a:rPr>
                  <a:t>Blocked by interference filter</a:t>
                </a:r>
                <a:endParaRPr lang="en-US" sz="1200" dirty="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  <p:grpSp>
            <p:nvGrpSpPr>
              <p:cNvPr id="151" name="Group 150"/>
              <p:cNvGrpSpPr/>
              <p:nvPr/>
            </p:nvGrpSpPr>
            <p:grpSpPr>
              <a:xfrm>
                <a:off x="154379" y="3218213"/>
                <a:ext cx="4874821" cy="1650670"/>
                <a:chOff x="154379" y="3218213"/>
                <a:chExt cx="4874821" cy="1650670"/>
              </a:xfrm>
            </p:grpSpPr>
            <p:sp>
              <p:nvSpPr>
                <p:cNvPr id="152" name="Freeform 151"/>
                <p:cNvSpPr/>
                <p:nvPr/>
              </p:nvSpPr>
              <p:spPr>
                <a:xfrm>
                  <a:off x="665018" y="3354779"/>
                  <a:ext cx="4364182" cy="1514104"/>
                </a:xfrm>
                <a:custGeom>
                  <a:avLst/>
                  <a:gdLst>
                    <a:gd name="connsiteX0" fmla="*/ 0 w 4364182"/>
                    <a:gd name="connsiteY0" fmla="*/ 1430977 h 1514104"/>
                    <a:gd name="connsiteX1" fmla="*/ 172192 w 4364182"/>
                    <a:gd name="connsiteY1" fmla="*/ 1514104 h 1514104"/>
                    <a:gd name="connsiteX2" fmla="*/ 4364182 w 4364182"/>
                    <a:gd name="connsiteY2" fmla="*/ 53439 h 1514104"/>
                    <a:gd name="connsiteX3" fmla="*/ 4209803 w 4364182"/>
                    <a:gd name="connsiteY3" fmla="*/ 0 h 1514104"/>
                    <a:gd name="connsiteX4" fmla="*/ 0 w 4364182"/>
                    <a:gd name="connsiteY4" fmla="*/ 1430977 h 15141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364182" h="1514104">
                      <a:moveTo>
                        <a:pt x="0" y="1430977"/>
                      </a:moveTo>
                      <a:lnTo>
                        <a:pt x="172192" y="1514104"/>
                      </a:lnTo>
                      <a:lnTo>
                        <a:pt x="4364182" y="53439"/>
                      </a:lnTo>
                      <a:lnTo>
                        <a:pt x="4209803" y="0"/>
                      </a:lnTo>
                      <a:lnTo>
                        <a:pt x="0" y="1430977"/>
                      </a:lnTo>
                      <a:close/>
                    </a:path>
                  </a:pathLst>
                </a:custGeom>
                <a:solidFill>
                  <a:srgbClr val="948A54">
                    <a:alpha val="2902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3" name="Freeform 152"/>
                <p:cNvSpPr/>
                <p:nvPr/>
              </p:nvSpPr>
              <p:spPr>
                <a:xfrm>
                  <a:off x="154379" y="3218213"/>
                  <a:ext cx="4726379" cy="1567543"/>
                </a:xfrm>
                <a:custGeom>
                  <a:avLst/>
                  <a:gdLst>
                    <a:gd name="connsiteX0" fmla="*/ 0 w 4726379"/>
                    <a:gd name="connsiteY0" fmla="*/ 1318161 h 1567543"/>
                    <a:gd name="connsiteX1" fmla="*/ 510639 w 4726379"/>
                    <a:gd name="connsiteY1" fmla="*/ 1567543 h 1567543"/>
                    <a:gd name="connsiteX2" fmla="*/ 4726379 w 4726379"/>
                    <a:gd name="connsiteY2" fmla="*/ 142504 h 1567543"/>
                    <a:gd name="connsiteX3" fmla="*/ 4286992 w 4726379"/>
                    <a:gd name="connsiteY3" fmla="*/ 0 h 1567543"/>
                    <a:gd name="connsiteX4" fmla="*/ 0 w 4726379"/>
                    <a:gd name="connsiteY4" fmla="*/ 1318161 h 1567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26379" h="1567543">
                      <a:moveTo>
                        <a:pt x="0" y="1318161"/>
                      </a:moveTo>
                      <a:lnTo>
                        <a:pt x="510639" y="1567543"/>
                      </a:lnTo>
                      <a:lnTo>
                        <a:pt x="4726379" y="142504"/>
                      </a:lnTo>
                      <a:lnTo>
                        <a:pt x="4286992" y="0"/>
                      </a:lnTo>
                      <a:lnTo>
                        <a:pt x="0" y="1318161"/>
                      </a:lnTo>
                      <a:close/>
                    </a:path>
                  </a:pathLst>
                </a:custGeom>
                <a:solidFill>
                  <a:srgbClr val="948A54">
                    <a:alpha val="45098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54" name="Straight Connector 153"/>
                <p:cNvCxnSpPr/>
                <p:nvPr/>
              </p:nvCxnSpPr>
              <p:spPr>
                <a:xfrm flipV="1">
                  <a:off x="527453" y="3307353"/>
                  <a:ext cx="4234663" cy="1400576"/>
                </a:xfrm>
                <a:prstGeom prst="line">
                  <a:avLst/>
                </a:prstGeom>
                <a:ln w="3175">
                  <a:solidFill>
                    <a:srgbClr val="00B05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49" name="Straight Connector 148"/>
            <p:cNvCxnSpPr/>
            <p:nvPr/>
          </p:nvCxnSpPr>
          <p:spPr>
            <a:xfrm flipV="1">
              <a:off x="1545046" y="3621434"/>
              <a:ext cx="4220754" cy="1564856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5" name="Group 154"/>
          <p:cNvGrpSpPr/>
          <p:nvPr/>
        </p:nvGrpSpPr>
        <p:grpSpPr>
          <a:xfrm>
            <a:off x="8565813" y="2585907"/>
            <a:ext cx="1590106" cy="1097428"/>
            <a:chOff x="7080713" y="2970884"/>
            <a:chExt cx="1590106" cy="1097428"/>
          </a:xfrm>
        </p:grpSpPr>
        <p:sp>
          <p:nvSpPr>
            <p:cNvPr id="156" name="TextBox 155"/>
            <p:cNvSpPr txBox="1"/>
            <p:nvPr/>
          </p:nvSpPr>
          <p:spPr>
            <a:xfrm>
              <a:off x="7080713" y="2970884"/>
              <a:ext cx="1590106" cy="4616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Pump and Probe difference frequency</a:t>
              </a:r>
              <a:endParaRPr lang="en-US" sz="1200" dirty="0"/>
            </a:p>
          </p:txBody>
        </p:sp>
        <p:cxnSp>
          <p:nvCxnSpPr>
            <p:cNvPr id="157" name="Straight Arrow Connector 156"/>
            <p:cNvCxnSpPr>
              <a:stCxn id="156" idx="2"/>
            </p:cNvCxnSpPr>
            <p:nvPr/>
          </p:nvCxnSpPr>
          <p:spPr>
            <a:xfrm flipH="1">
              <a:off x="7779435" y="3432549"/>
              <a:ext cx="96331" cy="63576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8" name="Group 157"/>
          <p:cNvGrpSpPr/>
          <p:nvPr/>
        </p:nvGrpSpPr>
        <p:grpSpPr>
          <a:xfrm>
            <a:off x="6060284" y="3203708"/>
            <a:ext cx="3384275" cy="1292971"/>
            <a:chOff x="4575184" y="3588685"/>
            <a:chExt cx="3384275" cy="1292971"/>
          </a:xfrm>
        </p:grpSpPr>
        <p:cxnSp>
          <p:nvCxnSpPr>
            <p:cNvPr id="159" name="Straight Connector 158"/>
            <p:cNvCxnSpPr/>
            <p:nvPr/>
          </p:nvCxnSpPr>
          <p:spPr>
            <a:xfrm>
              <a:off x="4575184" y="3588685"/>
              <a:ext cx="2997653" cy="1020215"/>
            </a:xfrm>
            <a:prstGeom prst="line">
              <a:avLst/>
            </a:prstGeom>
            <a:ln w="381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0" name="TextBox 159"/>
            <p:cNvSpPr txBox="1"/>
            <p:nvPr/>
          </p:nvSpPr>
          <p:spPr>
            <a:xfrm>
              <a:off x="7542357" y="4512324"/>
              <a:ext cx="4171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~1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61" name="TextBox 160"/>
          <p:cNvSpPr txBox="1"/>
          <p:nvPr/>
        </p:nvSpPr>
        <p:spPr>
          <a:xfrm>
            <a:off x="1291576" y="5626011"/>
            <a:ext cx="3821402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1400" dirty="0" smtClean="0"/>
              <a:t>Edge of notch filter blocking region has been moved closer to the probe wavelength, 532nm, by slight rotation.</a:t>
            </a:r>
            <a:endParaRPr lang="en-US" sz="1400" dirty="0"/>
          </a:p>
        </p:txBody>
      </p:sp>
      <p:cxnSp>
        <p:nvCxnSpPr>
          <p:cNvPr id="162" name="Straight Arrow Connector 161"/>
          <p:cNvCxnSpPr/>
          <p:nvPr/>
        </p:nvCxnSpPr>
        <p:spPr>
          <a:xfrm flipV="1">
            <a:off x="1291576" y="3993526"/>
            <a:ext cx="645743" cy="163248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3" name="Group 162"/>
          <p:cNvGrpSpPr/>
          <p:nvPr/>
        </p:nvGrpSpPr>
        <p:grpSpPr>
          <a:xfrm>
            <a:off x="3725380" y="2746077"/>
            <a:ext cx="3512820" cy="663706"/>
            <a:chOff x="2240280" y="3131054"/>
            <a:chExt cx="3512820" cy="663706"/>
          </a:xfrm>
        </p:grpSpPr>
        <p:cxnSp>
          <p:nvCxnSpPr>
            <p:cNvPr id="164" name="Straight Connector 163"/>
            <p:cNvCxnSpPr/>
            <p:nvPr/>
          </p:nvCxnSpPr>
          <p:spPr>
            <a:xfrm flipH="1">
              <a:off x="4572000" y="3131054"/>
              <a:ext cx="1181100" cy="4271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5" name="Freeform 164"/>
            <p:cNvSpPr/>
            <p:nvPr/>
          </p:nvSpPr>
          <p:spPr>
            <a:xfrm>
              <a:off x="2240280" y="3187360"/>
              <a:ext cx="2346960" cy="607400"/>
            </a:xfrm>
            <a:custGeom>
              <a:avLst/>
              <a:gdLst>
                <a:gd name="connsiteX0" fmla="*/ 2346960 w 2346960"/>
                <a:gd name="connsiteY0" fmla="*/ 378800 h 607400"/>
                <a:gd name="connsiteX1" fmla="*/ 2103120 w 2346960"/>
                <a:gd name="connsiteY1" fmla="*/ 211160 h 607400"/>
                <a:gd name="connsiteX2" fmla="*/ 1691640 w 2346960"/>
                <a:gd name="connsiteY2" fmla="*/ 13040 h 607400"/>
                <a:gd name="connsiteX3" fmla="*/ 0 w 2346960"/>
                <a:gd name="connsiteY3" fmla="*/ 607400 h 607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46960" h="607400">
                  <a:moveTo>
                    <a:pt x="2346960" y="378800"/>
                  </a:moveTo>
                  <a:cubicBezTo>
                    <a:pt x="2279650" y="325460"/>
                    <a:pt x="2212340" y="272120"/>
                    <a:pt x="2103120" y="211160"/>
                  </a:cubicBezTo>
                  <a:cubicBezTo>
                    <a:pt x="1993900" y="150200"/>
                    <a:pt x="2042160" y="-53000"/>
                    <a:pt x="1691640" y="13040"/>
                  </a:cubicBezTo>
                  <a:cubicBezTo>
                    <a:pt x="1341120" y="79080"/>
                    <a:pt x="670560" y="343240"/>
                    <a:pt x="0" y="607400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6" name="Rectangle 165"/>
          <p:cNvSpPr/>
          <p:nvPr/>
        </p:nvSpPr>
        <p:spPr>
          <a:xfrm>
            <a:off x="8966589" y="5276521"/>
            <a:ext cx="30161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~ 1.3 10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-3 </a:t>
            </a:r>
          </a:p>
        </p:txBody>
      </p:sp>
      <p:grpSp>
        <p:nvGrpSpPr>
          <p:cNvPr id="167" name="Group 166"/>
          <p:cNvGrpSpPr/>
          <p:nvPr/>
        </p:nvGrpSpPr>
        <p:grpSpPr>
          <a:xfrm>
            <a:off x="5905516" y="1342057"/>
            <a:ext cx="1653594" cy="858511"/>
            <a:chOff x="4420416" y="1727034"/>
            <a:chExt cx="1653594" cy="858511"/>
          </a:xfrm>
        </p:grpSpPr>
        <p:sp>
          <p:nvSpPr>
            <p:cNvPr id="168" name="TextBox 167"/>
            <p:cNvSpPr txBox="1"/>
            <p:nvPr/>
          </p:nvSpPr>
          <p:spPr>
            <a:xfrm>
              <a:off x="4420416" y="1727034"/>
              <a:ext cx="1653594" cy="2769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Leaked Probe spectrum</a:t>
              </a:r>
              <a:endParaRPr lang="en-US" sz="1200" dirty="0"/>
            </a:p>
          </p:txBody>
        </p:sp>
        <p:cxnSp>
          <p:nvCxnSpPr>
            <p:cNvPr id="169" name="Straight Arrow Connector 168"/>
            <p:cNvCxnSpPr>
              <a:stCxn id="168" idx="2"/>
            </p:cNvCxnSpPr>
            <p:nvPr/>
          </p:nvCxnSpPr>
          <p:spPr>
            <a:xfrm flipH="1">
              <a:off x="4587240" y="2004033"/>
              <a:ext cx="659973" cy="58151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0" name="Group 169"/>
          <p:cNvGrpSpPr/>
          <p:nvPr/>
        </p:nvGrpSpPr>
        <p:grpSpPr>
          <a:xfrm>
            <a:off x="6402326" y="1771312"/>
            <a:ext cx="2385005" cy="1081000"/>
            <a:chOff x="4917226" y="2156289"/>
            <a:chExt cx="2385005" cy="1081000"/>
          </a:xfrm>
        </p:grpSpPr>
        <p:sp>
          <p:nvSpPr>
            <p:cNvPr id="171" name="TextBox 170"/>
            <p:cNvSpPr txBox="1"/>
            <p:nvPr/>
          </p:nvSpPr>
          <p:spPr>
            <a:xfrm>
              <a:off x="6074010" y="2156289"/>
              <a:ext cx="1228221" cy="2769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Stokes side band</a:t>
              </a:r>
              <a:endParaRPr lang="en-US" sz="1200" dirty="0"/>
            </a:p>
          </p:txBody>
        </p:sp>
        <p:cxnSp>
          <p:nvCxnSpPr>
            <p:cNvPr id="172" name="Straight Arrow Connector 171"/>
            <p:cNvCxnSpPr/>
            <p:nvPr/>
          </p:nvCxnSpPr>
          <p:spPr>
            <a:xfrm flipH="1">
              <a:off x="4917226" y="2433288"/>
              <a:ext cx="1765284" cy="80400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/>
          <p:nvPr/>
        </p:nvSpPr>
        <p:spPr>
          <a:xfrm>
            <a:off x="8013240" y="5738186"/>
            <a:ext cx="35381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 dirty="0" err="1"/>
              <a:t>P</a:t>
            </a:r>
            <a:r>
              <a:rPr lang="en-US" sz="2000" b="1" baseline="-25000" dirty="0" err="1"/>
              <a:t>crit</a:t>
            </a:r>
            <a:r>
              <a:rPr lang="en-US" sz="2000" b="1" dirty="0"/>
              <a:t> = .017(ω/</a:t>
            </a:r>
            <a:r>
              <a:rPr lang="en-US" sz="2000" b="1" dirty="0" err="1"/>
              <a:t>ω</a:t>
            </a:r>
            <a:r>
              <a:rPr lang="en-US" sz="2000" b="1" baseline="-25000" dirty="0" err="1"/>
              <a:t>p</a:t>
            </a:r>
            <a:r>
              <a:rPr lang="en-US" sz="2000" b="1" dirty="0"/>
              <a:t>)</a:t>
            </a:r>
            <a:r>
              <a:rPr lang="en-US" sz="2000" b="1" baseline="30000" dirty="0"/>
              <a:t>2</a:t>
            </a:r>
            <a:r>
              <a:rPr lang="en-US" sz="2000" b="1" dirty="0"/>
              <a:t> TW  = 0.1 TW</a:t>
            </a:r>
          </a:p>
        </p:txBody>
      </p:sp>
      <p:sp>
        <p:nvSpPr>
          <p:cNvPr id="52" name="Rectangle 51"/>
          <p:cNvSpPr/>
          <p:nvPr/>
        </p:nvSpPr>
        <p:spPr>
          <a:xfrm>
            <a:off x="6732313" y="6065033"/>
            <a:ext cx="52783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(</a:t>
            </a:r>
            <a:r>
              <a:rPr lang="en-US" sz="2000" b="1" i="1" dirty="0" err="1" smtClean="0"/>
              <a:t>P</a:t>
            </a:r>
            <a:r>
              <a:rPr lang="en-US" sz="2000" b="1" baseline="-25000" dirty="0" err="1" smtClean="0"/>
              <a:t>crit</a:t>
            </a:r>
            <a:r>
              <a:rPr lang="en-US" sz="2000" b="1" dirty="0" smtClean="0"/>
              <a:t> - critical power for relativistic self-focusing)</a:t>
            </a:r>
            <a:endParaRPr lang="en-US" sz="20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8014843" y="6493463"/>
            <a:ext cx="3885117" cy="369243"/>
          </a:xfrm>
          <a:prstGeom prst="rect">
            <a:avLst/>
          </a:prstGeom>
          <a:noFill/>
        </p:spPr>
        <p:txBody>
          <a:bodyPr wrap="none" lIns="121832" tIns="60916" rIns="121832" bIns="60916" rtlCol="0">
            <a:spAutoFit/>
          </a:bodyPr>
          <a:lstStyle/>
          <a:p>
            <a:r>
              <a:rPr lang="en-US" sz="16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ATF USERS MEETING,  DEC. 09, 2020</a:t>
            </a:r>
            <a:endParaRPr lang="en-US" sz="16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474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2157314" y="2943"/>
            <a:ext cx="10021987" cy="484668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E9AF7F"/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32" tIns="60916" rIns="121832" bIns="60916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33894" y="-4832"/>
            <a:ext cx="10645406" cy="430798"/>
          </a:xfrm>
          <a:prstGeom prst="rect">
            <a:avLst/>
          </a:prstGeom>
        </p:spPr>
        <p:txBody>
          <a:bodyPr wrap="square" lIns="121832" tIns="60916" rIns="121832" bIns="60916">
            <a:spAutoFit/>
          </a:bodyPr>
          <a:lstStyle/>
          <a:p>
            <a:pPr algn="ctr"/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Probe-pump delay (∆t) shows wake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decays 90% in ~10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ps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, remnants 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visible at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∆t &gt; 25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ps</a:t>
            </a:r>
            <a:endParaRPr lang="en-US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 descr="http://w3.campusexplorer.com/media/376x262/media-2A09DA8D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9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543" b="14681"/>
          <a:stretch/>
        </p:blipFill>
        <p:spPr bwMode="auto">
          <a:xfrm>
            <a:off x="2" y="7648"/>
            <a:ext cx="1479267" cy="750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2157314" y="6466065"/>
            <a:ext cx="10021987" cy="39215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E9AF7F"/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32" tIns="60916" rIns="121832" bIns="60916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499419" y="1965774"/>
            <a:ext cx="6241145" cy="3943647"/>
            <a:chOff x="1021345" y="2007704"/>
            <a:chExt cx="7426683" cy="3400716"/>
          </a:xfrm>
        </p:grpSpPr>
        <p:sp>
          <p:nvSpPr>
            <p:cNvPr id="95" name="TextBox 94"/>
            <p:cNvSpPr txBox="1"/>
            <p:nvPr/>
          </p:nvSpPr>
          <p:spPr>
            <a:xfrm>
              <a:off x="1021345" y="4280664"/>
              <a:ext cx="782059" cy="2919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6.67</a:t>
              </a:r>
              <a:endParaRPr lang="en-US" sz="1600" b="1" dirty="0"/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1356178" y="5089935"/>
              <a:ext cx="637488" cy="31848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800" b="1" dirty="0" smtClean="0"/>
                <a:t>520</a:t>
              </a:r>
              <a:endParaRPr lang="en-US" sz="1800" b="1" dirty="0"/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2702814" y="5089935"/>
              <a:ext cx="637488" cy="31848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800" b="1" dirty="0" smtClean="0"/>
                <a:t>525</a:t>
              </a:r>
              <a:endParaRPr lang="en-US" sz="1800" b="1" dirty="0"/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4065373" y="5089935"/>
              <a:ext cx="637488" cy="31848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800" b="1" dirty="0" smtClean="0"/>
                <a:t>530</a:t>
              </a:r>
              <a:endParaRPr lang="en-US" sz="1800" b="1" dirty="0"/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5408559" y="5089935"/>
              <a:ext cx="637488" cy="31848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800" b="1" dirty="0" smtClean="0"/>
                <a:t>535</a:t>
              </a:r>
              <a:endParaRPr lang="en-US" sz="1800" b="1" dirty="0"/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6762078" y="5089935"/>
              <a:ext cx="637488" cy="31848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800" b="1" dirty="0" smtClean="0"/>
                <a:t>540</a:t>
              </a:r>
              <a:endParaRPr lang="en-US" sz="1800" b="1" dirty="0"/>
            </a:p>
          </p:txBody>
        </p:sp>
        <p:cxnSp>
          <p:nvCxnSpPr>
            <p:cNvPr id="101" name="Straight Connector 100"/>
            <p:cNvCxnSpPr/>
            <p:nvPr/>
          </p:nvCxnSpPr>
          <p:spPr>
            <a:xfrm flipV="1">
              <a:off x="3041202" y="4837044"/>
              <a:ext cx="0" cy="304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flipV="1">
              <a:off x="4403762" y="4837044"/>
              <a:ext cx="0" cy="304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flipV="1">
              <a:off x="5746949" y="4837044"/>
              <a:ext cx="0" cy="304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 flipV="1">
              <a:off x="7100467" y="4837044"/>
              <a:ext cx="0" cy="304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 flipV="1">
              <a:off x="8138853" y="4837044"/>
              <a:ext cx="0" cy="304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TextBox 105"/>
            <p:cNvSpPr txBox="1"/>
            <p:nvPr/>
          </p:nvSpPr>
          <p:spPr>
            <a:xfrm>
              <a:off x="7810540" y="5089935"/>
              <a:ext cx="637488" cy="31848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800" b="1" dirty="0" smtClean="0"/>
                <a:t>544</a:t>
              </a:r>
              <a:endParaRPr lang="en-US" sz="1800" b="1" dirty="0"/>
            </a:p>
          </p:txBody>
        </p:sp>
        <p:cxnSp>
          <p:nvCxnSpPr>
            <p:cNvPr id="107" name="Straight Connector 106"/>
            <p:cNvCxnSpPr/>
            <p:nvPr/>
          </p:nvCxnSpPr>
          <p:spPr>
            <a:xfrm flipV="1">
              <a:off x="1684492" y="4837044"/>
              <a:ext cx="0" cy="304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8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80" t="1835" r="710" b="8408"/>
            <a:stretch/>
          </p:blipFill>
          <p:spPr bwMode="auto">
            <a:xfrm>
              <a:off x="1684492" y="2007704"/>
              <a:ext cx="6462110" cy="308113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9" name="TextBox 108"/>
            <p:cNvSpPr txBox="1"/>
            <p:nvPr/>
          </p:nvSpPr>
          <p:spPr>
            <a:xfrm>
              <a:off x="1360186" y="4052799"/>
              <a:ext cx="343733" cy="2919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FF0000"/>
                  </a:solidFill>
                </a:rPr>
                <a:t>0</a:t>
              </a:r>
              <a:endParaRPr lang="en-US" sz="16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10" name="TextBox 109"/>
          <p:cNvSpPr txBox="1"/>
          <p:nvPr/>
        </p:nvSpPr>
        <p:spPr>
          <a:xfrm>
            <a:off x="442918" y="4041754"/>
            <a:ext cx="6142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-6.67</a:t>
            </a:r>
            <a:endParaRPr lang="en-US" sz="1600" b="1" dirty="0"/>
          </a:p>
        </p:txBody>
      </p:sp>
      <p:sp>
        <p:nvSpPr>
          <p:cNvPr id="111" name="TextBox 110"/>
          <p:cNvSpPr txBox="1"/>
          <p:nvPr/>
        </p:nvSpPr>
        <p:spPr>
          <a:xfrm>
            <a:off x="1058190" y="1548795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anti-Stokes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5564033" y="1548795"/>
            <a:ext cx="816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Stokes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2737339" y="2150440"/>
            <a:ext cx="2005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/>
              <a:t>n</a:t>
            </a:r>
            <a:r>
              <a:rPr lang="en-US" b="1" baseline="-25000"/>
              <a:t>e</a:t>
            </a:r>
            <a:r>
              <a:rPr lang="en-US" b="1"/>
              <a:t> = 1.5 × 10</a:t>
            </a:r>
            <a:r>
              <a:rPr lang="en-US" b="1" baseline="30000"/>
              <a:t>18</a:t>
            </a:r>
            <a:r>
              <a:rPr lang="en-US" b="1"/>
              <a:t> cm</a:t>
            </a:r>
            <a:r>
              <a:rPr lang="en-US" b="1" baseline="30000"/>
              <a:t>-3</a:t>
            </a:r>
          </a:p>
        </p:txBody>
      </p:sp>
      <p:sp>
        <p:nvSpPr>
          <p:cNvPr id="114" name="Rectangle 113"/>
          <p:cNvSpPr/>
          <p:nvPr/>
        </p:nvSpPr>
        <p:spPr>
          <a:xfrm>
            <a:off x="2487118" y="1965774"/>
            <a:ext cx="2855241" cy="3573044"/>
          </a:xfrm>
          <a:prstGeom prst="rect">
            <a:avLst/>
          </a:prstGeom>
          <a:solidFill>
            <a:srgbClr val="008000">
              <a:alpha val="2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TextBox 114"/>
          <p:cNvSpPr txBox="1"/>
          <p:nvPr/>
        </p:nvSpPr>
        <p:spPr>
          <a:xfrm>
            <a:off x="3269188" y="1244001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008000"/>
                </a:solidFill>
              </a:rPr>
              <a:t>notch filter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392119" y="4848967"/>
            <a:ext cx="713721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 dirty="0"/>
              <a:t>13</a:t>
            </a:r>
            <a:r>
              <a:rPr lang="en-US" sz="1600" b="1" dirty="0" smtClean="0"/>
              <a:t>.33</a:t>
            </a:r>
            <a:endParaRPr lang="en-US" sz="1600" b="1" dirty="0"/>
          </a:p>
        </p:txBody>
      </p:sp>
      <p:sp>
        <p:nvSpPr>
          <p:cNvPr id="117" name="TextBox 116"/>
          <p:cNvSpPr txBox="1"/>
          <p:nvPr/>
        </p:nvSpPr>
        <p:spPr>
          <a:xfrm>
            <a:off x="674972" y="5043115"/>
            <a:ext cx="464737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20</a:t>
            </a:r>
            <a:endParaRPr lang="en-US" sz="1600" b="1" dirty="0"/>
          </a:p>
        </p:txBody>
      </p:sp>
      <p:sp>
        <p:nvSpPr>
          <p:cNvPr id="118" name="TextBox 117"/>
          <p:cNvSpPr txBox="1"/>
          <p:nvPr/>
        </p:nvSpPr>
        <p:spPr>
          <a:xfrm>
            <a:off x="380888" y="5280180"/>
            <a:ext cx="741891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26.67</a:t>
            </a:r>
            <a:endParaRPr lang="en-US" sz="1600" b="1" dirty="0"/>
          </a:p>
        </p:txBody>
      </p:sp>
      <p:grpSp>
        <p:nvGrpSpPr>
          <p:cNvPr id="119" name="Group 118"/>
          <p:cNvGrpSpPr/>
          <p:nvPr/>
        </p:nvGrpSpPr>
        <p:grpSpPr>
          <a:xfrm>
            <a:off x="1054018" y="4251491"/>
            <a:ext cx="173555" cy="1253028"/>
            <a:chOff x="1604457" y="4836291"/>
            <a:chExt cx="173555" cy="1253028"/>
          </a:xfrm>
        </p:grpSpPr>
        <p:cxnSp>
          <p:nvCxnSpPr>
            <p:cNvPr id="120" name="Straight Connector 119"/>
            <p:cNvCxnSpPr/>
            <p:nvPr/>
          </p:nvCxnSpPr>
          <p:spPr>
            <a:xfrm>
              <a:off x="1608642" y="4836291"/>
              <a:ext cx="169334" cy="0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>
              <a:off x="1608654" y="5086050"/>
              <a:ext cx="169334" cy="0"/>
            </a:xfrm>
            <a:prstGeom prst="line">
              <a:avLst/>
            </a:prstGeom>
            <a:ln w="28575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>
              <a:off x="1608666" y="5348508"/>
              <a:ext cx="169334" cy="0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>
              <a:off x="1608678" y="5589801"/>
              <a:ext cx="169334" cy="0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>
              <a:off x="1604457" y="5843793"/>
              <a:ext cx="169334" cy="0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>
              <a:off x="1604469" y="6089319"/>
              <a:ext cx="169334" cy="0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6" name="Group 125"/>
          <p:cNvGrpSpPr/>
          <p:nvPr/>
        </p:nvGrpSpPr>
        <p:grpSpPr>
          <a:xfrm>
            <a:off x="1054018" y="4382726"/>
            <a:ext cx="75427" cy="999036"/>
            <a:chOff x="1604457" y="4967526"/>
            <a:chExt cx="75427" cy="999036"/>
          </a:xfrm>
        </p:grpSpPr>
        <p:cxnSp>
          <p:nvCxnSpPr>
            <p:cNvPr id="127" name="Straight Connector 126"/>
            <p:cNvCxnSpPr/>
            <p:nvPr/>
          </p:nvCxnSpPr>
          <p:spPr>
            <a:xfrm>
              <a:off x="1608654" y="4967526"/>
              <a:ext cx="71206" cy="0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>
              <a:off x="1608666" y="5217285"/>
              <a:ext cx="71206" cy="0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>
              <a:off x="1608678" y="5467044"/>
              <a:ext cx="71206" cy="0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>
              <a:off x="1604457" y="5712570"/>
              <a:ext cx="71206" cy="0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>
              <a:off x="1604469" y="5966562"/>
              <a:ext cx="71206" cy="0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2" name="Group 131"/>
          <p:cNvGrpSpPr/>
          <p:nvPr/>
        </p:nvGrpSpPr>
        <p:grpSpPr>
          <a:xfrm>
            <a:off x="6311823" y="4251503"/>
            <a:ext cx="173555" cy="1253028"/>
            <a:chOff x="1604457" y="4836291"/>
            <a:chExt cx="173555" cy="1253028"/>
          </a:xfrm>
        </p:grpSpPr>
        <p:cxnSp>
          <p:nvCxnSpPr>
            <p:cNvPr id="133" name="Straight Connector 132"/>
            <p:cNvCxnSpPr/>
            <p:nvPr/>
          </p:nvCxnSpPr>
          <p:spPr>
            <a:xfrm>
              <a:off x="1608642" y="4836291"/>
              <a:ext cx="169334" cy="0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>
              <a:off x="1608654" y="5086050"/>
              <a:ext cx="169334" cy="0"/>
            </a:xfrm>
            <a:prstGeom prst="line">
              <a:avLst/>
            </a:prstGeom>
            <a:ln w="28575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>
              <a:off x="1608666" y="5348508"/>
              <a:ext cx="169334" cy="0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/>
          </p:nvCxnSpPr>
          <p:spPr>
            <a:xfrm>
              <a:off x="1608678" y="5589801"/>
              <a:ext cx="169334" cy="0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/>
          </p:nvCxnSpPr>
          <p:spPr>
            <a:xfrm>
              <a:off x="1604457" y="5843793"/>
              <a:ext cx="169334" cy="0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>
              <a:off x="1604469" y="6089319"/>
              <a:ext cx="169334" cy="0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9" name="Group 138"/>
          <p:cNvGrpSpPr/>
          <p:nvPr/>
        </p:nvGrpSpPr>
        <p:grpSpPr>
          <a:xfrm>
            <a:off x="6413427" y="4382738"/>
            <a:ext cx="75427" cy="999036"/>
            <a:chOff x="1604457" y="4967526"/>
            <a:chExt cx="75427" cy="999036"/>
          </a:xfrm>
        </p:grpSpPr>
        <p:cxnSp>
          <p:nvCxnSpPr>
            <p:cNvPr id="140" name="Straight Connector 139"/>
            <p:cNvCxnSpPr/>
            <p:nvPr/>
          </p:nvCxnSpPr>
          <p:spPr>
            <a:xfrm>
              <a:off x="1608654" y="4967526"/>
              <a:ext cx="71206" cy="0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/>
            <p:nvPr/>
          </p:nvCxnSpPr>
          <p:spPr>
            <a:xfrm>
              <a:off x="1608666" y="5217285"/>
              <a:ext cx="71206" cy="0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/>
            <p:nvPr/>
          </p:nvCxnSpPr>
          <p:spPr>
            <a:xfrm>
              <a:off x="1608678" y="5467044"/>
              <a:ext cx="71206" cy="0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/>
          </p:nvCxnSpPr>
          <p:spPr>
            <a:xfrm>
              <a:off x="1604457" y="5712570"/>
              <a:ext cx="71206" cy="0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/>
          </p:nvCxnSpPr>
          <p:spPr>
            <a:xfrm>
              <a:off x="1604469" y="5966562"/>
              <a:ext cx="71206" cy="0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5" name="TextBox 144"/>
          <p:cNvSpPr txBox="1"/>
          <p:nvPr/>
        </p:nvSpPr>
        <p:spPr>
          <a:xfrm>
            <a:off x="3341893" y="5764396"/>
            <a:ext cx="12998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/>
              <a:t>λ</a:t>
            </a:r>
            <a:r>
              <a:rPr lang="en-US" sz="2000" b="1" baseline="-25000" dirty="0" err="1"/>
              <a:t>probe</a:t>
            </a:r>
            <a:r>
              <a:rPr lang="en-US" sz="2000" b="1" dirty="0"/>
              <a:t> [nm]</a:t>
            </a:r>
            <a:endParaRPr lang="en-US" sz="2000" b="1" baseline="-25000" dirty="0"/>
          </a:p>
        </p:txBody>
      </p:sp>
      <p:sp>
        <p:nvSpPr>
          <p:cNvPr id="146" name="TextBox 145"/>
          <p:cNvSpPr txBox="1"/>
          <p:nvPr/>
        </p:nvSpPr>
        <p:spPr>
          <a:xfrm rot="16200000">
            <a:off x="-138514" y="4638438"/>
            <a:ext cx="8838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∆t [</a:t>
            </a:r>
            <a:r>
              <a:rPr lang="en-US" sz="2000" b="1" dirty="0" err="1"/>
              <a:t>ps</a:t>
            </a:r>
            <a:r>
              <a:rPr lang="en-US" sz="2000" b="1" dirty="0"/>
              <a:t>]</a:t>
            </a:r>
          </a:p>
        </p:txBody>
      </p:sp>
      <p:sp>
        <p:nvSpPr>
          <p:cNvPr id="147" name="Left Brace 146"/>
          <p:cNvSpPr/>
          <p:nvPr/>
        </p:nvSpPr>
        <p:spPr>
          <a:xfrm rot="5400000">
            <a:off x="3753509" y="347890"/>
            <a:ext cx="303846" cy="2836628"/>
          </a:xfrm>
          <a:prstGeom prst="leftBrace">
            <a:avLst/>
          </a:prstGeom>
          <a:ln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8" name="Group 147"/>
          <p:cNvGrpSpPr/>
          <p:nvPr/>
        </p:nvGrpSpPr>
        <p:grpSpPr>
          <a:xfrm>
            <a:off x="6595459" y="3653343"/>
            <a:ext cx="1983688" cy="1872226"/>
            <a:chOff x="6993501" y="3852913"/>
            <a:chExt cx="1983688" cy="1872226"/>
          </a:xfrm>
        </p:grpSpPr>
        <p:pic>
          <p:nvPicPr>
            <p:cNvPr id="149" name="Picture 11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63" t="3495" b="7560"/>
            <a:stretch/>
          </p:blipFill>
          <p:spPr bwMode="auto">
            <a:xfrm rot="5400000">
              <a:off x="7382835" y="4130785"/>
              <a:ext cx="1285125" cy="190358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0" name="TextBox 149"/>
            <p:cNvSpPr txBox="1"/>
            <p:nvPr/>
          </p:nvSpPr>
          <p:spPr>
            <a:xfrm>
              <a:off x="7112560" y="3852913"/>
              <a:ext cx="181940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/>
                <a:t>average Stokes/</a:t>
              </a:r>
            </a:p>
            <a:p>
              <a:pPr algn="ctr"/>
              <a:r>
                <a:rPr lang="en-US" sz="1400" b="1" dirty="0"/>
                <a:t>anti-Stokes amplitude</a:t>
              </a:r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6993501" y="4578077"/>
              <a:ext cx="75427" cy="999036"/>
              <a:chOff x="1604457" y="4967526"/>
              <a:chExt cx="75427" cy="999036"/>
            </a:xfrm>
          </p:grpSpPr>
          <p:cxnSp>
            <p:nvCxnSpPr>
              <p:cNvPr id="159" name="Straight Connector 158"/>
              <p:cNvCxnSpPr/>
              <p:nvPr/>
            </p:nvCxnSpPr>
            <p:spPr>
              <a:xfrm>
                <a:off x="1608654" y="4967526"/>
                <a:ext cx="71206" cy="0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/>
              <p:cNvCxnSpPr/>
              <p:nvPr/>
            </p:nvCxnSpPr>
            <p:spPr>
              <a:xfrm>
                <a:off x="1608666" y="5217285"/>
                <a:ext cx="71206" cy="0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/>
              <p:cNvCxnSpPr/>
              <p:nvPr/>
            </p:nvCxnSpPr>
            <p:spPr>
              <a:xfrm>
                <a:off x="1608678" y="5467044"/>
                <a:ext cx="71206" cy="0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/>
              <p:cNvCxnSpPr/>
              <p:nvPr/>
            </p:nvCxnSpPr>
            <p:spPr>
              <a:xfrm>
                <a:off x="1604457" y="5712570"/>
                <a:ext cx="71206" cy="0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/>
              <p:cNvCxnSpPr/>
              <p:nvPr/>
            </p:nvCxnSpPr>
            <p:spPr>
              <a:xfrm>
                <a:off x="1604469" y="5966562"/>
                <a:ext cx="71206" cy="0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2" name="Group 151"/>
            <p:cNvGrpSpPr/>
            <p:nvPr/>
          </p:nvGrpSpPr>
          <p:grpSpPr>
            <a:xfrm>
              <a:off x="6993504" y="4446850"/>
              <a:ext cx="75427" cy="999036"/>
              <a:chOff x="1604457" y="4967526"/>
              <a:chExt cx="75427" cy="999036"/>
            </a:xfrm>
          </p:grpSpPr>
          <p:cxnSp>
            <p:nvCxnSpPr>
              <p:cNvPr id="154" name="Straight Connector 153"/>
              <p:cNvCxnSpPr/>
              <p:nvPr/>
            </p:nvCxnSpPr>
            <p:spPr>
              <a:xfrm>
                <a:off x="1608654" y="4967526"/>
                <a:ext cx="71206" cy="0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/>
              <p:cNvCxnSpPr/>
              <p:nvPr/>
            </p:nvCxnSpPr>
            <p:spPr>
              <a:xfrm>
                <a:off x="1608666" y="5217285"/>
                <a:ext cx="71206" cy="0"/>
              </a:xfrm>
              <a:prstGeom prst="line">
                <a:avLst/>
              </a:prstGeom>
              <a:ln w="28575" cmpd="sng"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/>
              <p:cNvCxnSpPr/>
              <p:nvPr/>
            </p:nvCxnSpPr>
            <p:spPr>
              <a:xfrm>
                <a:off x="1608678" y="5467044"/>
                <a:ext cx="71206" cy="0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/>
              <p:cNvCxnSpPr/>
              <p:nvPr/>
            </p:nvCxnSpPr>
            <p:spPr>
              <a:xfrm>
                <a:off x="1604457" y="5712570"/>
                <a:ext cx="71206" cy="0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/>
              <p:cNvCxnSpPr/>
              <p:nvPr/>
            </p:nvCxnSpPr>
            <p:spPr>
              <a:xfrm>
                <a:off x="1604469" y="5966562"/>
                <a:ext cx="71206" cy="0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53" name="Straight Connector 152"/>
            <p:cNvCxnSpPr/>
            <p:nvPr/>
          </p:nvCxnSpPr>
          <p:spPr>
            <a:xfrm>
              <a:off x="6997761" y="5691412"/>
              <a:ext cx="71206" cy="0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4" name="Group 163"/>
          <p:cNvGrpSpPr/>
          <p:nvPr/>
        </p:nvGrpSpPr>
        <p:grpSpPr>
          <a:xfrm>
            <a:off x="6676825" y="4230614"/>
            <a:ext cx="1945404" cy="1109735"/>
            <a:chOff x="7074867" y="4430184"/>
            <a:chExt cx="1945404" cy="1109735"/>
          </a:xfrm>
        </p:grpSpPr>
        <p:sp>
          <p:nvSpPr>
            <p:cNvPr id="166" name="Freeform 165"/>
            <p:cNvSpPr/>
            <p:nvPr/>
          </p:nvSpPr>
          <p:spPr>
            <a:xfrm>
              <a:off x="7078133" y="4430184"/>
              <a:ext cx="853017" cy="520700"/>
            </a:xfrm>
            <a:custGeom>
              <a:avLst/>
              <a:gdLst>
                <a:gd name="connsiteX0" fmla="*/ 0 w 1196577"/>
                <a:gd name="connsiteY0" fmla="*/ 0 h 520700"/>
                <a:gd name="connsiteX1" fmla="*/ 67734 w 1196577"/>
                <a:gd name="connsiteY1" fmla="*/ 88900 h 520700"/>
                <a:gd name="connsiteX2" fmla="*/ 194734 w 1196577"/>
                <a:gd name="connsiteY2" fmla="*/ 152400 h 520700"/>
                <a:gd name="connsiteX3" fmla="*/ 495300 w 1196577"/>
                <a:gd name="connsiteY3" fmla="*/ 198967 h 520700"/>
                <a:gd name="connsiteX4" fmla="*/ 1193800 w 1196577"/>
                <a:gd name="connsiteY4" fmla="*/ 275167 h 520700"/>
                <a:gd name="connsiteX5" fmla="*/ 723900 w 1196577"/>
                <a:gd name="connsiteY5" fmla="*/ 313267 h 520700"/>
                <a:gd name="connsiteX6" fmla="*/ 330200 w 1196577"/>
                <a:gd name="connsiteY6" fmla="*/ 359833 h 520700"/>
                <a:gd name="connsiteX7" fmla="*/ 127000 w 1196577"/>
                <a:gd name="connsiteY7" fmla="*/ 414867 h 520700"/>
                <a:gd name="connsiteX8" fmla="*/ 42334 w 1196577"/>
                <a:gd name="connsiteY8" fmla="*/ 461433 h 520700"/>
                <a:gd name="connsiteX9" fmla="*/ 4234 w 1196577"/>
                <a:gd name="connsiteY9" fmla="*/ 520700 h 520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96577" h="520700">
                  <a:moveTo>
                    <a:pt x="0" y="0"/>
                  </a:moveTo>
                  <a:cubicBezTo>
                    <a:pt x="17639" y="31750"/>
                    <a:pt x="35278" y="63500"/>
                    <a:pt x="67734" y="88900"/>
                  </a:cubicBezTo>
                  <a:cubicBezTo>
                    <a:pt x="100190" y="114300"/>
                    <a:pt x="123473" y="134056"/>
                    <a:pt x="194734" y="152400"/>
                  </a:cubicBezTo>
                  <a:cubicBezTo>
                    <a:pt x="265995" y="170744"/>
                    <a:pt x="328789" y="178506"/>
                    <a:pt x="495300" y="198967"/>
                  </a:cubicBezTo>
                  <a:cubicBezTo>
                    <a:pt x="661811" y="219428"/>
                    <a:pt x="1155700" y="256117"/>
                    <a:pt x="1193800" y="275167"/>
                  </a:cubicBezTo>
                  <a:cubicBezTo>
                    <a:pt x="1231900" y="294217"/>
                    <a:pt x="867833" y="299156"/>
                    <a:pt x="723900" y="313267"/>
                  </a:cubicBezTo>
                  <a:cubicBezTo>
                    <a:pt x="579967" y="327378"/>
                    <a:pt x="429683" y="342900"/>
                    <a:pt x="330200" y="359833"/>
                  </a:cubicBezTo>
                  <a:cubicBezTo>
                    <a:pt x="230717" y="376766"/>
                    <a:pt x="174978" y="397934"/>
                    <a:pt x="127000" y="414867"/>
                  </a:cubicBezTo>
                  <a:cubicBezTo>
                    <a:pt x="79022" y="431800"/>
                    <a:pt x="62795" y="443794"/>
                    <a:pt x="42334" y="461433"/>
                  </a:cubicBezTo>
                  <a:cubicBezTo>
                    <a:pt x="21873" y="479072"/>
                    <a:pt x="4234" y="520700"/>
                    <a:pt x="4234" y="520700"/>
                  </a:cubicBezTo>
                </a:path>
              </a:pathLst>
            </a:custGeom>
            <a:ln w="6350" cmpd="sng"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TextBox 166"/>
            <p:cNvSpPr txBox="1"/>
            <p:nvPr/>
          </p:nvSpPr>
          <p:spPr>
            <a:xfrm>
              <a:off x="7074867" y="5262920"/>
              <a:ext cx="194540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FF0000"/>
                  </a:solidFill>
                </a:rPr>
                <a:t>Probe duration </a:t>
              </a:r>
              <a:r>
                <a:rPr lang="en-US" sz="1200" dirty="0" err="1" smtClean="0">
                  <a:solidFill>
                    <a:srgbClr val="FF0000"/>
                  </a:solidFill>
                </a:rPr>
                <a:t>deconvolved</a:t>
              </a:r>
              <a:endParaRPr lang="en-US" sz="12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68" name="TextBox 167"/>
          <p:cNvSpPr txBox="1"/>
          <p:nvPr/>
        </p:nvSpPr>
        <p:spPr>
          <a:xfrm>
            <a:off x="-3956" y="2655236"/>
            <a:ext cx="10567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/>
              <a:t>sideband</a:t>
            </a:r>
          </a:p>
          <a:p>
            <a:pPr algn="ctr"/>
            <a:r>
              <a:rPr lang="en-US" sz="1600" b="1" dirty="0"/>
              <a:t>amplitude</a:t>
            </a:r>
          </a:p>
          <a:p>
            <a:pPr algn="ctr"/>
            <a:r>
              <a:rPr lang="en-US" sz="1600" b="1" dirty="0"/>
              <a:t>(arb. u.)</a:t>
            </a:r>
          </a:p>
        </p:txBody>
      </p:sp>
      <p:sp>
        <p:nvSpPr>
          <p:cNvPr id="172" name="TextBox 171"/>
          <p:cNvSpPr txBox="1"/>
          <p:nvPr/>
        </p:nvSpPr>
        <p:spPr>
          <a:xfrm>
            <a:off x="-3956" y="6158288"/>
            <a:ext cx="85334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J. Welch, </a:t>
            </a:r>
            <a:r>
              <a:rPr lang="en-US" sz="1400" dirty="0" smtClean="0">
                <a:solidFill>
                  <a:srgbClr val="FF0000"/>
                </a:solidFill>
              </a:rPr>
              <a:t> “</a:t>
            </a:r>
            <a:r>
              <a:rPr lang="en-US" sz="1400" dirty="0">
                <a:solidFill>
                  <a:srgbClr val="FF0000"/>
                </a:solidFill>
              </a:rPr>
              <a:t>Self-modulated laser wakefields driven by a CO₂ </a:t>
            </a:r>
            <a:r>
              <a:rPr lang="en-US" sz="1400" dirty="0" smtClean="0">
                <a:solidFill>
                  <a:srgbClr val="FF0000"/>
                </a:solidFill>
              </a:rPr>
              <a:t>laser,” Doctoral Dissertation, UT Austin, August 2019.</a:t>
            </a:r>
            <a:endParaRPr lang="en-US" sz="1400" dirty="0">
              <a:solidFill>
                <a:srgbClr val="FF0000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447692" y="732272"/>
            <a:ext cx="10731608" cy="3963719"/>
            <a:chOff x="1447692" y="732272"/>
            <a:chExt cx="10731608" cy="3963719"/>
          </a:xfrm>
        </p:grpSpPr>
        <p:sp>
          <p:nvSpPr>
            <p:cNvPr id="169" name="TextBox 168"/>
            <p:cNvSpPr txBox="1"/>
            <p:nvPr/>
          </p:nvSpPr>
          <p:spPr>
            <a:xfrm>
              <a:off x="2827710" y="3081587"/>
              <a:ext cx="2071209" cy="1015663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0000FF"/>
                  </a:solidFill>
                </a:rPr>
                <a:t>Spectral structure</a:t>
              </a:r>
            </a:p>
            <a:p>
              <a:pPr algn="ctr"/>
              <a:r>
                <a:rPr lang="en-US" sz="2000" b="1" dirty="0">
                  <a:solidFill>
                    <a:srgbClr val="0000FF"/>
                  </a:solidFill>
                </a:rPr>
                <a:t>observed around</a:t>
              </a:r>
            </a:p>
            <a:p>
              <a:pPr algn="ctr"/>
              <a:r>
                <a:rPr lang="en-US" sz="2000" b="1" dirty="0">
                  <a:solidFill>
                    <a:srgbClr val="0000FF"/>
                  </a:solidFill>
                </a:rPr>
                <a:t>∆t ≈ 0</a:t>
              </a:r>
            </a:p>
          </p:txBody>
        </p:sp>
        <p:sp>
          <p:nvSpPr>
            <p:cNvPr id="170" name="Oval 169"/>
            <p:cNvSpPr/>
            <p:nvPr/>
          </p:nvSpPr>
          <p:spPr>
            <a:xfrm>
              <a:off x="1447692" y="4041754"/>
              <a:ext cx="1005560" cy="654234"/>
            </a:xfrm>
            <a:prstGeom prst="ellipse">
              <a:avLst/>
            </a:prstGeom>
            <a:noFill/>
            <a:ln>
              <a:solidFill>
                <a:srgbClr val="0000FF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Oval 170"/>
            <p:cNvSpPr/>
            <p:nvPr/>
          </p:nvSpPr>
          <p:spPr>
            <a:xfrm>
              <a:off x="5359218" y="3885596"/>
              <a:ext cx="1005560" cy="810395"/>
            </a:xfrm>
            <a:prstGeom prst="ellipse">
              <a:avLst/>
            </a:prstGeom>
            <a:noFill/>
            <a:ln>
              <a:solidFill>
                <a:srgbClr val="0000FF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2305991" y="732272"/>
              <a:ext cx="9873309" cy="3405292"/>
              <a:chOff x="2305991" y="732272"/>
              <a:chExt cx="9873309" cy="3405292"/>
            </a:xfrm>
          </p:grpSpPr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12578" y="1014933"/>
                <a:ext cx="5506220" cy="232542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cxnSp>
            <p:nvCxnSpPr>
              <p:cNvPr id="4" name="Straight Arrow Connector 3"/>
              <p:cNvCxnSpPr>
                <a:stCxn id="169" idx="1"/>
                <a:endCxn id="170" idx="7"/>
              </p:cNvCxnSpPr>
              <p:nvPr/>
            </p:nvCxnSpPr>
            <p:spPr>
              <a:xfrm flipH="1">
                <a:off x="2305991" y="3589419"/>
                <a:ext cx="521719" cy="548145"/>
              </a:xfrm>
              <a:prstGeom prst="straightConnector1">
                <a:avLst/>
              </a:prstGeom>
              <a:ln>
                <a:solidFill>
                  <a:srgbClr val="00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Arrow Connector 5"/>
              <p:cNvCxnSpPr>
                <a:stCxn id="169" idx="3"/>
                <a:endCxn id="171" idx="1"/>
              </p:cNvCxnSpPr>
              <p:nvPr/>
            </p:nvCxnSpPr>
            <p:spPr>
              <a:xfrm>
                <a:off x="4898919" y="3589419"/>
                <a:ext cx="607560" cy="414857"/>
              </a:xfrm>
              <a:prstGeom prst="straightConnector1">
                <a:avLst/>
              </a:prstGeom>
              <a:ln>
                <a:solidFill>
                  <a:srgbClr val="00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Oval 6"/>
              <p:cNvSpPr/>
              <p:nvPr/>
            </p:nvSpPr>
            <p:spPr>
              <a:xfrm>
                <a:off x="9355661" y="1674425"/>
                <a:ext cx="1318559" cy="753568"/>
              </a:xfrm>
              <a:prstGeom prst="ellipse">
                <a:avLst/>
              </a:prstGeom>
              <a:noFill/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" name="Straight Arrow Connector 8"/>
              <p:cNvCxnSpPr>
                <a:stCxn id="169" idx="3"/>
              </p:cNvCxnSpPr>
              <p:nvPr/>
            </p:nvCxnSpPr>
            <p:spPr>
              <a:xfrm flipV="1">
                <a:off x="4898919" y="2051209"/>
                <a:ext cx="4456742" cy="1538210"/>
              </a:xfrm>
              <a:prstGeom prst="straightConnector1">
                <a:avLst/>
              </a:prstGeom>
              <a:ln>
                <a:solidFill>
                  <a:srgbClr val="00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TextBox 9"/>
              <p:cNvSpPr txBox="1"/>
              <p:nvPr/>
            </p:nvSpPr>
            <p:spPr>
              <a:xfrm>
                <a:off x="7897447" y="1014933"/>
                <a:ext cx="315483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Simulation: </a:t>
                </a:r>
                <a:r>
                  <a:rPr lang="en-US" sz="1400" dirty="0" err="1" smtClean="0"/>
                  <a:t>Prabhat</a:t>
                </a:r>
                <a:r>
                  <a:rPr lang="en-US" sz="1400" dirty="0" smtClean="0"/>
                  <a:t> Kumar SPACE </a:t>
                </a:r>
                <a:r>
                  <a:rPr lang="en-US" sz="1400" baseline="30000" dirty="0" smtClean="0"/>
                  <a:t>1</a:t>
                </a:r>
                <a:r>
                  <a:rPr lang="en-US" sz="1400" dirty="0" smtClean="0"/>
                  <a:t> code</a:t>
                </a:r>
                <a:endParaRPr lang="en-US" sz="1400" dirty="0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6089650" y="732272"/>
                <a:ext cx="6089650" cy="276999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228600" lvl="0" indent="-228600">
                  <a:buAutoNum type="arabicPeriod"/>
                </a:pPr>
                <a:r>
                  <a:rPr lang="en-US" sz="1200" dirty="0"/>
                  <a:t>K. Yu, R. </a:t>
                </a:r>
                <a:r>
                  <a:rPr lang="en-US" sz="1200" dirty="0" err="1"/>
                  <a:t>Samulyak</a:t>
                </a:r>
                <a:r>
                  <a:rPr lang="en-US" sz="1200" dirty="0"/>
                  <a:t>, “SPACE code for beam-plasma interactions,” </a:t>
                </a:r>
                <a:r>
                  <a:rPr lang="en-US" sz="1200" i="1" dirty="0"/>
                  <a:t>Proc. IPAC</a:t>
                </a:r>
                <a:r>
                  <a:rPr lang="en-US" sz="1200" dirty="0"/>
                  <a:t>, 728 (2015)</a:t>
                </a:r>
              </a:p>
            </p:txBody>
          </p:sp>
        </p:grpSp>
      </p:grpSp>
      <p:sp>
        <p:nvSpPr>
          <p:cNvPr id="173" name="TextBox 172"/>
          <p:cNvSpPr txBox="1"/>
          <p:nvPr/>
        </p:nvSpPr>
        <p:spPr>
          <a:xfrm>
            <a:off x="8014843" y="6493463"/>
            <a:ext cx="3885117" cy="369243"/>
          </a:xfrm>
          <a:prstGeom prst="rect">
            <a:avLst/>
          </a:prstGeom>
          <a:noFill/>
        </p:spPr>
        <p:txBody>
          <a:bodyPr wrap="none" lIns="121832" tIns="60916" rIns="121832" bIns="60916" rtlCol="0">
            <a:spAutoFit/>
          </a:bodyPr>
          <a:lstStyle/>
          <a:p>
            <a:r>
              <a:rPr lang="en-US" sz="16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ATF USERS MEETING,  DEC. 09, 2020</a:t>
            </a:r>
            <a:endParaRPr lang="en-US" sz="16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4591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2157314" y="2943"/>
            <a:ext cx="10021987" cy="484668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E9AF7F"/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32" tIns="60916" rIns="121832" bIns="60916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33894" y="-4832"/>
            <a:ext cx="10645406" cy="430887"/>
          </a:xfrm>
          <a:prstGeom prst="rect">
            <a:avLst/>
          </a:prstGeom>
        </p:spPr>
        <p:txBody>
          <a:bodyPr wrap="square" lIns="121832" tIns="60916" rIns="121832" bIns="60916">
            <a:spAutoFit/>
          </a:bodyPr>
          <a:lstStyle/>
          <a:p>
            <a:pPr algn="ctr"/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Ionization front seeds the forward Raman instability</a:t>
            </a:r>
            <a:endParaRPr lang="en-US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 descr="http://w3.campusexplorer.com/media/376x262/media-2A09DA8D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9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543" b="14681"/>
          <a:stretch/>
        </p:blipFill>
        <p:spPr bwMode="auto">
          <a:xfrm>
            <a:off x="2" y="7648"/>
            <a:ext cx="1479267" cy="750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2157314" y="6466065"/>
            <a:ext cx="10021987" cy="39215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E9AF7F"/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32" tIns="60916" rIns="121832" bIns="60916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63" name="Picture 162" descr="W:WO ionization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2784"/>
            <a:ext cx="7869836" cy="3243856"/>
          </a:xfrm>
          <a:prstGeom prst="rect">
            <a:avLst/>
          </a:prstGeom>
        </p:spPr>
      </p:pic>
      <p:sp>
        <p:nvSpPr>
          <p:cNvPr id="164" name="TextBox 163"/>
          <p:cNvSpPr txBox="1"/>
          <p:nvPr/>
        </p:nvSpPr>
        <p:spPr>
          <a:xfrm>
            <a:off x="696871" y="1360225"/>
            <a:ext cx="30460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PRE-IONIZED PLASMA</a:t>
            </a:r>
          </a:p>
        </p:txBody>
      </p:sp>
      <p:sp>
        <p:nvSpPr>
          <p:cNvPr id="165" name="TextBox 164"/>
          <p:cNvSpPr txBox="1"/>
          <p:nvPr/>
        </p:nvSpPr>
        <p:spPr>
          <a:xfrm>
            <a:off x="4976730" y="1360225"/>
            <a:ext cx="30576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DYNAMIC IONIZATON </a:t>
            </a:r>
          </a:p>
        </p:txBody>
      </p:sp>
      <p:sp>
        <p:nvSpPr>
          <p:cNvPr id="166" name="TextBox 165"/>
          <p:cNvSpPr txBox="1"/>
          <p:nvPr/>
        </p:nvSpPr>
        <p:spPr>
          <a:xfrm>
            <a:off x="2123214" y="440496"/>
            <a:ext cx="65969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chemeClr val="bg1">
                    <a:lumMod val="50000"/>
                  </a:schemeClr>
                </a:solidFill>
              </a:rPr>
              <a:t>Simulations using </a:t>
            </a:r>
            <a:r>
              <a:rPr lang="en-US" sz="1600" i="1" dirty="0" smtClean="0"/>
              <a:t>SPACE</a:t>
            </a:r>
            <a:r>
              <a:rPr lang="en-US" sz="1600" b="1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600" i="1" dirty="0" smtClean="0"/>
              <a:t> code</a:t>
            </a:r>
            <a:r>
              <a:rPr lang="en-US" sz="1600" i="1" dirty="0" smtClean="0">
                <a:solidFill>
                  <a:schemeClr val="bg1">
                    <a:lumMod val="50000"/>
                  </a:schemeClr>
                </a:solidFill>
              </a:rPr>
              <a:t>: P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en-US" sz="1600" i="1" dirty="0" smtClean="0">
                <a:solidFill>
                  <a:schemeClr val="bg1">
                    <a:lumMod val="50000"/>
                  </a:schemeClr>
                </a:solidFill>
              </a:rPr>
              <a:t>Kumar, R. </a:t>
            </a:r>
            <a:r>
              <a:rPr lang="en-US" sz="1600" i="1" dirty="0" err="1" smtClean="0">
                <a:solidFill>
                  <a:schemeClr val="bg1">
                    <a:lumMod val="50000"/>
                  </a:schemeClr>
                </a:solidFill>
              </a:rPr>
              <a:t>Samulyak</a:t>
            </a:r>
            <a:r>
              <a:rPr lang="en-US" sz="1600" i="1" dirty="0" smtClean="0">
                <a:solidFill>
                  <a:schemeClr val="bg1">
                    <a:lumMod val="50000"/>
                  </a:schemeClr>
                </a:solidFill>
              </a:rPr>
              <a:t>, Stony Brook University</a:t>
            </a:r>
          </a:p>
        </p:txBody>
      </p:sp>
      <p:sp>
        <p:nvSpPr>
          <p:cNvPr id="167" name="Rectangle 166"/>
          <p:cNvSpPr/>
          <p:nvPr/>
        </p:nvSpPr>
        <p:spPr>
          <a:xfrm>
            <a:off x="10716" y="847125"/>
            <a:ext cx="121019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buAutoNum type="arabicPeriod"/>
            </a:pPr>
            <a:r>
              <a:rPr lang="en-US" sz="1400" dirty="0" smtClean="0"/>
              <a:t>K</a:t>
            </a:r>
            <a:r>
              <a:rPr lang="en-US" sz="1400" dirty="0"/>
              <a:t>. Yu, R. </a:t>
            </a:r>
            <a:r>
              <a:rPr lang="en-US" sz="1400" dirty="0" err="1"/>
              <a:t>Samulyak</a:t>
            </a:r>
            <a:r>
              <a:rPr lang="en-US" sz="1400" dirty="0"/>
              <a:t>, “SPACE code for beam-plasma interactions,” </a:t>
            </a:r>
            <a:r>
              <a:rPr lang="en-US" sz="1400" i="1" dirty="0"/>
              <a:t>Proc. IPAC</a:t>
            </a:r>
            <a:r>
              <a:rPr lang="en-US" sz="1400" dirty="0"/>
              <a:t>, 728 (2015</a:t>
            </a:r>
            <a:r>
              <a:rPr lang="en-US" sz="1400" dirty="0" smtClean="0"/>
              <a:t>)</a:t>
            </a:r>
          </a:p>
          <a:p>
            <a:pPr marL="228600" indent="-228600">
              <a:buFontTx/>
              <a:buAutoNum type="arabicPeriod"/>
            </a:pPr>
            <a:r>
              <a:rPr lang="en-US" sz="1400" b="1" dirty="0" smtClean="0">
                <a:solidFill>
                  <a:srgbClr val="0070C0"/>
                </a:solidFill>
              </a:rPr>
              <a:t>P. Kumar, et al., “Simulation </a:t>
            </a:r>
            <a:r>
              <a:rPr lang="en-US" sz="1400" b="1" dirty="0">
                <a:solidFill>
                  <a:srgbClr val="0070C0"/>
                </a:solidFill>
              </a:rPr>
              <a:t>study of CO2 laser-plasma interactions and self-modulated wakefield acceleration”, Phys. Plasmas 26, 083106 (2019);</a:t>
            </a:r>
          </a:p>
        </p:txBody>
      </p:sp>
      <p:sp>
        <p:nvSpPr>
          <p:cNvPr id="168" name="TextBox 167"/>
          <p:cNvSpPr txBox="1"/>
          <p:nvPr/>
        </p:nvSpPr>
        <p:spPr>
          <a:xfrm>
            <a:off x="2107448" y="646566"/>
            <a:ext cx="86025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3D parallel, relativistic particle-in-cell code for simulating EM fields, relativistic particles, plasma &amp; atomic processes</a:t>
            </a:r>
          </a:p>
        </p:txBody>
      </p:sp>
      <p:pic>
        <p:nvPicPr>
          <p:cNvPr id="16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290" y="3252650"/>
            <a:ext cx="1585584" cy="79990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0" name="TextBox 169"/>
          <p:cNvSpPr txBox="1"/>
          <p:nvPr/>
        </p:nvSpPr>
        <p:spPr>
          <a:xfrm>
            <a:off x="2880066" y="3237877"/>
            <a:ext cx="9348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On-axis Ex</a:t>
            </a:r>
            <a:endParaRPr lang="en-US" sz="1400" dirty="0"/>
          </a:p>
        </p:txBody>
      </p:sp>
      <p:pic>
        <p:nvPicPr>
          <p:cNvPr id="17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0700" y="3237877"/>
            <a:ext cx="1585584" cy="8275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2" name="TextBox 171"/>
          <p:cNvSpPr txBox="1"/>
          <p:nvPr/>
        </p:nvSpPr>
        <p:spPr>
          <a:xfrm>
            <a:off x="7171476" y="3231745"/>
            <a:ext cx="9348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On-axis Ex</a:t>
            </a:r>
            <a:endParaRPr lang="en-US" sz="1400" dirty="0"/>
          </a:p>
        </p:txBody>
      </p:sp>
      <p:pic>
        <p:nvPicPr>
          <p:cNvPr id="173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99" y="4822970"/>
            <a:ext cx="2695575" cy="1273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730" y="4822970"/>
            <a:ext cx="2695575" cy="1249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5" name="Rectangle 174"/>
          <p:cNvSpPr/>
          <p:nvPr/>
        </p:nvSpPr>
        <p:spPr>
          <a:xfrm>
            <a:off x="4976730" y="4822970"/>
            <a:ext cx="2418872" cy="124949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Rectangle 175"/>
          <p:cNvSpPr/>
          <p:nvPr/>
        </p:nvSpPr>
        <p:spPr>
          <a:xfrm>
            <a:off x="707135" y="4822970"/>
            <a:ext cx="2418872" cy="124949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Rectangle 176"/>
          <p:cNvSpPr/>
          <p:nvPr/>
        </p:nvSpPr>
        <p:spPr>
          <a:xfrm>
            <a:off x="31797" y="1400325"/>
            <a:ext cx="8409270" cy="506574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TextBox 177"/>
          <p:cNvSpPr txBox="1"/>
          <p:nvPr/>
        </p:nvSpPr>
        <p:spPr>
          <a:xfrm>
            <a:off x="581506" y="6096130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0</a:t>
            </a:r>
            <a:endParaRPr lang="en-US" sz="1400" dirty="0"/>
          </a:p>
        </p:txBody>
      </p:sp>
      <p:sp>
        <p:nvSpPr>
          <p:cNvPr id="179" name="TextBox 178"/>
          <p:cNvSpPr txBox="1"/>
          <p:nvPr/>
        </p:nvSpPr>
        <p:spPr>
          <a:xfrm>
            <a:off x="2918882" y="6096130"/>
            <a:ext cx="412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1.5</a:t>
            </a:r>
            <a:endParaRPr lang="en-US" sz="1400" dirty="0"/>
          </a:p>
        </p:txBody>
      </p:sp>
      <p:sp>
        <p:nvSpPr>
          <p:cNvPr id="180" name="TextBox 179"/>
          <p:cNvSpPr txBox="1"/>
          <p:nvPr/>
        </p:nvSpPr>
        <p:spPr>
          <a:xfrm>
            <a:off x="4791948" y="6096130"/>
            <a:ext cx="412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0.2</a:t>
            </a:r>
            <a:endParaRPr lang="en-US" sz="1400" dirty="0"/>
          </a:p>
        </p:txBody>
      </p:sp>
      <p:sp>
        <p:nvSpPr>
          <p:cNvPr id="181" name="TextBox 180"/>
          <p:cNvSpPr txBox="1"/>
          <p:nvPr/>
        </p:nvSpPr>
        <p:spPr>
          <a:xfrm>
            <a:off x="7204274" y="6096130"/>
            <a:ext cx="412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1.3</a:t>
            </a:r>
            <a:endParaRPr lang="en-US" sz="1400" dirty="0"/>
          </a:p>
        </p:txBody>
      </p:sp>
      <p:sp>
        <p:nvSpPr>
          <p:cNvPr id="182" name="TextBox 181"/>
          <p:cNvSpPr txBox="1"/>
          <p:nvPr/>
        </p:nvSpPr>
        <p:spPr>
          <a:xfrm>
            <a:off x="1557401" y="6096130"/>
            <a:ext cx="7024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Z [mm]</a:t>
            </a:r>
            <a:endParaRPr lang="en-US" sz="1400" dirty="0"/>
          </a:p>
        </p:txBody>
      </p:sp>
      <p:sp>
        <p:nvSpPr>
          <p:cNvPr id="183" name="TextBox 182"/>
          <p:cNvSpPr txBox="1"/>
          <p:nvPr/>
        </p:nvSpPr>
        <p:spPr>
          <a:xfrm>
            <a:off x="330855" y="5942241"/>
            <a:ext cx="4667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-0.1</a:t>
            </a:r>
            <a:endParaRPr lang="en-US" sz="1400" dirty="0"/>
          </a:p>
        </p:txBody>
      </p:sp>
      <p:sp>
        <p:nvSpPr>
          <p:cNvPr id="184" name="TextBox 183"/>
          <p:cNvSpPr txBox="1"/>
          <p:nvPr/>
        </p:nvSpPr>
        <p:spPr>
          <a:xfrm>
            <a:off x="390815" y="5305661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0</a:t>
            </a:r>
            <a:endParaRPr lang="en-US" sz="1400" dirty="0"/>
          </a:p>
        </p:txBody>
      </p:sp>
      <p:sp>
        <p:nvSpPr>
          <p:cNvPr id="185" name="TextBox 184"/>
          <p:cNvSpPr txBox="1"/>
          <p:nvPr/>
        </p:nvSpPr>
        <p:spPr>
          <a:xfrm>
            <a:off x="390815" y="4692751"/>
            <a:ext cx="412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0.1</a:t>
            </a:r>
            <a:endParaRPr lang="en-US" sz="1400" dirty="0"/>
          </a:p>
        </p:txBody>
      </p:sp>
      <p:sp>
        <p:nvSpPr>
          <p:cNvPr id="186" name="TextBox 185"/>
          <p:cNvSpPr txBox="1"/>
          <p:nvPr/>
        </p:nvSpPr>
        <p:spPr>
          <a:xfrm>
            <a:off x="4595762" y="5942241"/>
            <a:ext cx="4667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-0.1</a:t>
            </a:r>
            <a:endParaRPr lang="en-US" sz="1400" dirty="0"/>
          </a:p>
        </p:txBody>
      </p:sp>
      <p:sp>
        <p:nvSpPr>
          <p:cNvPr id="187" name="TextBox 186"/>
          <p:cNvSpPr txBox="1"/>
          <p:nvPr/>
        </p:nvSpPr>
        <p:spPr>
          <a:xfrm>
            <a:off x="4655722" y="5305661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0</a:t>
            </a:r>
            <a:endParaRPr lang="en-US" sz="1400" dirty="0"/>
          </a:p>
        </p:txBody>
      </p:sp>
      <p:sp>
        <p:nvSpPr>
          <p:cNvPr id="188" name="TextBox 187"/>
          <p:cNvSpPr txBox="1"/>
          <p:nvPr/>
        </p:nvSpPr>
        <p:spPr>
          <a:xfrm>
            <a:off x="4655722" y="4692751"/>
            <a:ext cx="412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0.1</a:t>
            </a:r>
            <a:endParaRPr lang="en-US" sz="1400" dirty="0"/>
          </a:p>
        </p:txBody>
      </p:sp>
      <p:sp>
        <p:nvSpPr>
          <p:cNvPr id="189" name="TextBox 188"/>
          <p:cNvSpPr txBox="1"/>
          <p:nvPr/>
        </p:nvSpPr>
        <p:spPr>
          <a:xfrm rot="16200000">
            <a:off x="-91842" y="5308811"/>
            <a:ext cx="6575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x[mm]</a:t>
            </a:r>
            <a:endParaRPr lang="en-US" sz="1400" dirty="0"/>
          </a:p>
        </p:txBody>
      </p:sp>
      <p:sp>
        <p:nvSpPr>
          <p:cNvPr id="190" name="TextBox 189"/>
          <p:cNvSpPr txBox="1"/>
          <p:nvPr/>
        </p:nvSpPr>
        <p:spPr>
          <a:xfrm rot="16200000">
            <a:off x="4244797" y="5308812"/>
            <a:ext cx="6575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x[mm]</a:t>
            </a:r>
            <a:endParaRPr lang="en-US" sz="1400" dirty="0"/>
          </a:p>
        </p:txBody>
      </p:sp>
      <p:sp>
        <p:nvSpPr>
          <p:cNvPr id="191" name="TextBox 190"/>
          <p:cNvSpPr txBox="1"/>
          <p:nvPr/>
        </p:nvSpPr>
        <p:spPr>
          <a:xfrm>
            <a:off x="5834948" y="6096130"/>
            <a:ext cx="7024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Z [mm]</a:t>
            </a:r>
            <a:endParaRPr lang="en-US" sz="1400" dirty="0"/>
          </a:p>
        </p:txBody>
      </p:sp>
      <p:sp>
        <p:nvSpPr>
          <p:cNvPr id="192" name="TextBox 191"/>
          <p:cNvSpPr txBox="1"/>
          <p:nvPr/>
        </p:nvSpPr>
        <p:spPr>
          <a:xfrm>
            <a:off x="7598917" y="5734702"/>
            <a:ext cx="4219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-12</a:t>
            </a:r>
            <a:endParaRPr lang="en-US" sz="1400" dirty="0"/>
          </a:p>
        </p:txBody>
      </p:sp>
      <p:sp>
        <p:nvSpPr>
          <p:cNvPr id="193" name="TextBox 192"/>
          <p:cNvSpPr txBox="1"/>
          <p:nvPr/>
        </p:nvSpPr>
        <p:spPr>
          <a:xfrm>
            <a:off x="7616566" y="4692751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0</a:t>
            </a:r>
            <a:endParaRPr lang="en-US" sz="1400" dirty="0"/>
          </a:p>
        </p:txBody>
      </p:sp>
      <p:sp>
        <p:nvSpPr>
          <p:cNvPr id="194" name="TextBox 193"/>
          <p:cNvSpPr txBox="1"/>
          <p:nvPr/>
        </p:nvSpPr>
        <p:spPr>
          <a:xfrm>
            <a:off x="3345353" y="5839632"/>
            <a:ext cx="4219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-14</a:t>
            </a:r>
            <a:endParaRPr lang="en-US" sz="1400" dirty="0"/>
          </a:p>
        </p:txBody>
      </p:sp>
      <p:sp>
        <p:nvSpPr>
          <p:cNvPr id="195" name="TextBox 194"/>
          <p:cNvSpPr txBox="1"/>
          <p:nvPr/>
        </p:nvSpPr>
        <p:spPr>
          <a:xfrm>
            <a:off x="3363002" y="4692751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0</a:t>
            </a:r>
            <a:endParaRPr lang="en-US" sz="1400" dirty="0"/>
          </a:p>
        </p:txBody>
      </p:sp>
      <p:sp>
        <p:nvSpPr>
          <p:cNvPr id="196" name="TextBox 195"/>
          <p:cNvSpPr txBox="1"/>
          <p:nvPr/>
        </p:nvSpPr>
        <p:spPr>
          <a:xfrm rot="16200000">
            <a:off x="3351256" y="5308811"/>
            <a:ext cx="10679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n</a:t>
            </a:r>
            <a:r>
              <a:rPr lang="en-US" sz="1400" baseline="-25000" dirty="0" smtClean="0"/>
              <a:t>e</a:t>
            </a:r>
            <a:r>
              <a:rPr lang="en-US" sz="1400" dirty="0" smtClean="0"/>
              <a:t>[10</a:t>
            </a:r>
            <a:r>
              <a:rPr lang="en-US" sz="1400" baseline="30000" dirty="0" smtClean="0"/>
              <a:t>17</a:t>
            </a:r>
            <a:r>
              <a:rPr lang="en-US" sz="1400" dirty="0" smtClean="0"/>
              <a:t>cm</a:t>
            </a:r>
            <a:r>
              <a:rPr lang="en-US" sz="1400" baseline="30000" dirty="0" smtClean="0"/>
              <a:t>-3</a:t>
            </a:r>
            <a:r>
              <a:rPr lang="en-US" sz="1400" dirty="0" smtClean="0"/>
              <a:t>]</a:t>
            </a:r>
            <a:endParaRPr lang="en-US" sz="1400" dirty="0"/>
          </a:p>
        </p:txBody>
      </p:sp>
      <p:sp>
        <p:nvSpPr>
          <p:cNvPr id="197" name="TextBox 196"/>
          <p:cNvSpPr txBox="1"/>
          <p:nvPr/>
        </p:nvSpPr>
        <p:spPr>
          <a:xfrm rot="16200000">
            <a:off x="7512532" y="5308811"/>
            <a:ext cx="10679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n</a:t>
            </a:r>
            <a:r>
              <a:rPr lang="en-US" sz="1400" baseline="-25000" dirty="0" smtClean="0"/>
              <a:t>e</a:t>
            </a:r>
            <a:r>
              <a:rPr lang="en-US" sz="1400" dirty="0" smtClean="0"/>
              <a:t>[10</a:t>
            </a:r>
            <a:r>
              <a:rPr lang="en-US" sz="1400" baseline="30000" dirty="0" smtClean="0"/>
              <a:t>17</a:t>
            </a:r>
            <a:r>
              <a:rPr lang="en-US" sz="1400" dirty="0" smtClean="0"/>
              <a:t>cm</a:t>
            </a:r>
            <a:r>
              <a:rPr lang="en-US" sz="1400" baseline="30000" dirty="0" smtClean="0"/>
              <a:t>-3</a:t>
            </a:r>
            <a:r>
              <a:rPr lang="en-US" sz="1400" dirty="0" smtClean="0"/>
              <a:t>]</a:t>
            </a:r>
            <a:endParaRPr lang="en-US" sz="1400" dirty="0"/>
          </a:p>
        </p:txBody>
      </p:sp>
      <p:grpSp>
        <p:nvGrpSpPr>
          <p:cNvPr id="198" name="Group 197"/>
          <p:cNvGrpSpPr/>
          <p:nvPr/>
        </p:nvGrpSpPr>
        <p:grpSpPr>
          <a:xfrm>
            <a:off x="8537702" y="1360225"/>
            <a:ext cx="3731539" cy="4019919"/>
            <a:chOff x="8537702" y="1360225"/>
            <a:chExt cx="3731539" cy="4019919"/>
          </a:xfrm>
        </p:grpSpPr>
        <p:grpSp>
          <p:nvGrpSpPr>
            <p:cNvPr id="199" name="Group 198"/>
            <p:cNvGrpSpPr/>
            <p:nvPr/>
          </p:nvGrpSpPr>
          <p:grpSpPr>
            <a:xfrm>
              <a:off x="8537702" y="1360225"/>
              <a:ext cx="3731539" cy="4019919"/>
              <a:chOff x="8537702" y="1360225"/>
              <a:chExt cx="3731539" cy="4019919"/>
            </a:xfrm>
          </p:grpSpPr>
          <p:pic>
            <p:nvPicPr>
              <p:cNvPr id="202" name="Content Placeholder 7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45997" y="1888762"/>
                <a:ext cx="3597640" cy="2698230"/>
              </a:xfrm>
              <a:prstGeom prst="rect">
                <a:avLst/>
              </a:prstGeom>
            </p:spPr>
          </p:pic>
          <p:sp>
            <p:nvSpPr>
              <p:cNvPr id="203" name="TextBox 202"/>
              <p:cNvSpPr txBox="1"/>
              <p:nvPr/>
            </p:nvSpPr>
            <p:spPr>
              <a:xfrm>
                <a:off x="8537702" y="1360225"/>
                <a:ext cx="373153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1064nm PROBE SPECTRUM</a:t>
                </a:r>
                <a:endPara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4" name="TextBox 203"/>
              <p:cNvSpPr txBox="1"/>
              <p:nvPr/>
            </p:nvSpPr>
            <p:spPr>
              <a:xfrm>
                <a:off x="8694299" y="4733813"/>
                <a:ext cx="3089578" cy="64633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Probe spectral side bands have equal amplitudes</a:t>
                </a:r>
                <a:endParaRPr lang="en-US" sz="1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200" name="Straight Arrow Connector 199"/>
            <p:cNvCxnSpPr/>
            <p:nvPr/>
          </p:nvCxnSpPr>
          <p:spPr>
            <a:xfrm flipV="1">
              <a:off x="8690233" y="3224712"/>
              <a:ext cx="1086903" cy="150910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Arrow Connector 200"/>
            <p:cNvCxnSpPr/>
            <p:nvPr/>
          </p:nvCxnSpPr>
          <p:spPr>
            <a:xfrm flipV="1">
              <a:off x="8690233" y="3252650"/>
              <a:ext cx="1817872" cy="148116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TextBox 48"/>
          <p:cNvSpPr txBox="1"/>
          <p:nvPr/>
        </p:nvSpPr>
        <p:spPr>
          <a:xfrm>
            <a:off x="8014843" y="6493463"/>
            <a:ext cx="3885117" cy="369243"/>
          </a:xfrm>
          <a:prstGeom prst="rect">
            <a:avLst/>
          </a:prstGeom>
          <a:noFill/>
        </p:spPr>
        <p:txBody>
          <a:bodyPr wrap="none" lIns="121832" tIns="60916" rIns="121832" bIns="60916" rtlCol="0">
            <a:spAutoFit/>
          </a:bodyPr>
          <a:lstStyle/>
          <a:p>
            <a:r>
              <a:rPr lang="en-US" sz="16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ATF USERS MEETING,  DEC. 09, 2020</a:t>
            </a:r>
            <a:endParaRPr lang="en-US" sz="16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8465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2157314" y="2943"/>
            <a:ext cx="10021987" cy="484668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E9AF7F"/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32" tIns="60916" rIns="121832" bIns="60916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33894" y="-4832"/>
            <a:ext cx="10645406" cy="430887"/>
          </a:xfrm>
          <a:prstGeom prst="rect">
            <a:avLst/>
          </a:prstGeom>
        </p:spPr>
        <p:txBody>
          <a:bodyPr wrap="square" lIns="121832" tIns="60916" rIns="121832" bIns="60916">
            <a:spAutoFit/>
          </a:bodyPr>
          <a:lstStyle/>
          <a:p>
            <a:pPr algn="ctr"/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Main findings from optical probe data at </a:t>
            </a:r>
            <a:r>
              <a:rPr lang="en-US" sz="2000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low pulse energies</a:t>
            </a:r>
            <a:endParaRPr lang="en-US" sz="2000" b="1" i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 descr="http://w3.campusexplorer.com/media/376x262/media-2A09DA8D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9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543" b="14681"/>
          <a:stretch/>
        </p:blipFill>
        <p:spPr bwMode="auto">
          <a:xfrm>
            <a:off x="2" y="7648"/>
            <a:ext cx="1479267" cy="750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2157314" y="6466065"/>
            <a:ext cx="10021987" cy="39215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E9AF7F"/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32" tIns="60916" rIns="121832" bIns="60916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533894" y="541768"/>
            <a:ext cx="73312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• 1</a:t>
            </a:r>
            <a:r>
              <a:rPr lang="en-US" sz="2800" b="1" baseline="30000" dirty="0"/>
              <a:t>st</a:t>
            </a:r>
            <a:r>
              <a:rPr lang="en-US" sz="2800" b="1" dirty="0"/>
              <a:t> detection of SM-wakes using long-λ driver 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545963" y="1049769"/>
            <a:ext cx="29038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/>
              <a:t>- record low </a:t>
            </a:r>
            <a:r>
              <a:rPr lang="en-US" sz="2000" i="1"/>
              <a:t>n</a:t>
            </a:r>
            <a:r>
              <a:rPr lang="en-US" sz="2000" baseline="-25000"/>
              <a:t>e</a:t>
            </a:r>
            <a:r>
              <a:rPr lang="en-US" sz="2000"/>
              <a:t> </a:t>
            </a:r>
            <a:r>
              <a:rPr lang="en-US" sz="2000">
                <a:latin typeface="Times New Roman"/>
                <a:cs typeface="Times New Roman"/>
              </a:rPr>
              <a:t>~</a:t>
            </a:r>
            <a:r>
              <a:rPr lang="en-US" sz="2000"/>
              <a:t> 10</a:t>
            </a:r>
            <a:r>
              <a:rPr lang="en-US" sz="2000" baseline="30000"/>
              <a:t>17</a:t>
            </a:r>
            <a:r>
              <a:rPr lang="en-US" sz="2000"/>
              <a:t> cm</a:t>
            </a:r>
            <a:r>
              <a:rPr lang="en-US" sz="2000" baseline="30000"/>
              <a:t>-3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545963" y="1422307"/>
            <a:ext cx="26348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- record low </a:t>
            </a:r>
            <a:r>
              <a:rPr lang="en-US" sz="2000" i="1" dirty="0"/>
              <a:t>P</a:t>
            </a:r>
            <a:r>
              <a:rPr lang="en-US" sz="2000" dirty="0">
                <a:latin typeface="Times New Roman"/>
                <a:cs typeface="Times New Roman"/>
              </a:rPr>
              <a:t> ~ </a:t>
            </a:r>
            <a:r>
              <a:rPr lang="en-US" sz="2000" dirty="0"/>
              <a:t>0.1 TW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526463" y="1771604"/>
            <a:ext cx="36438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rgbClr val="008000"/>
                </a:solidFill>
              </a:rPr>
              <a:t>- complex S/AS spectral structure 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533879" y="1382147"/>
            <a:ext cx="34001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rgbClr val="FF6600"/>
                </a:solidFill>
              </a:rPr>
              <a:t>- wake decay:  5 &lt; τ</a:t>
            </a:r>
            <a:r>
              <a:rPr lang="en-US" sz="2000" baseline="-25000">
                <a:solidFill>
                  <a:srgbClr val="FF6600"/>
                </a:solidFill>
              </a:rPr>
              <a:t>decay</a:t>
            </a:r>
            <a:r>
              <a:rPr lang="en-US" sz="2000">
                <a:solidFill>
                  <a:srgbClr val="FF6600"/>
                </a:solidFill>
              </a:rPr>
              <a:t> &lt; 10 ps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569910" y="2709233"/>
            <a:ext cx="90196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/>
              <a:t>• Simulations confirmed observations, yielded new insight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533882" y="992691"/>
            <a:ext cx="31292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rgbClr val="0000FF"/>
                </a:solidFill>
              </a:rPr>
              <a:t>- wake growth:  τ</a:t>
            </a:r>
            <a:r>
              <a:rPr lang="en-US" sz="2000" baseline="-25000">
                <a:solidFill>
                  <a:srgbClr val="0000FF"/>
                </a:solidFill>
              </a:rPr>
              <a:t>growth</a:t>
            </a:r>
            <a:r>
              <a:rPr lang="en-US" sz="2000">
                <a:solidFill>
                  <a:srgbClr val="0000FF"/>
                </a:solidFill>
              </a:rPr>
              <a:t> </a:t>
            </a:r>
            <a:r>
              <a:rPr lang="en-US" sz="2000">
                <a:solidFill>
                  <a:srgbClr val="0000FF"/>
                </a:solidFill>
                <a:latin typeface="Times New Roman"/>
                <a:cs typeface="Times New Roman"/>
              </a:rPr>
              <a:t>~</a:t>
            </a:r>
            <a:r>
              <a:rPr lang="en-US" sz="2000">
                <a:solidFill>
                  <a:srgbClr val="0000FF"/>
                </a:solidFill>
              </a:rPr>
              <a:t> 1 ps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545963" y="1782257"/>
            <a:ext cx="29412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/>
              <a:t>- nonlinear wake structure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562896" y="3098703"/>
            <a:ext cx="47772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/>
              <a:t>- revealed complex, evolving wake structure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562896" y="3691360"/>
            <a:ext cx="75596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rgbClr val="FF6600"/>
                </a:solidFill>
              </a:rPr>
              <a:t>- showed primary SM-wake decays by exciting radial wake, ion channel  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176433" y="2048846"/>
            <a:ext cx="21224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(2</a:t>
            </a:r>
            <a:r>
              <a:rPr lang="en-US" sz="1400" baseline="30000"/>
              <a:t>nd</a:t>
            </a:r>
            <a:r>
              <a:rPr lang="en-US" sz="1400"/>
              <a:t>-order S/AS sidebands)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2562896" y="4013094"/>
            <a:ext cx="78152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rgbClr val="008000"/>
                </a:solidFill>
              </a:rPr>
              <a:t>- reproduced spectrum of S/AS peaks via self-consistent probe simulation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562896" y="2255025"/>
            <a:ext cx="68034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- wake amp:  depends non-monotonically on drive pulse energy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566816" y="4334828"/>
            <a:ext cx="51266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- reproduced non-monotonic </a:t>
            </a:r>
            <a:r>
              <a:rPr lang="en-US" sz="2000" i="1">
                <a:solidFill>
                  <a:srgbClr val="FF0000"/>
                </a:solidFill>
              </a:rPr>
              <a:t>E</a:t>
            </a:r>
            <a:r>
              <a:rPr lang="en-US" sz="2000" baseline="-25000">
                <a:solidFill>
                  <a:srgbClr val="FF0000"/>
                </a:solidFill>
              </a:rPr>
              <a:t>CO2</a:t>
            </a:r>
            <a:r>
              <a:rPr lang="en-US" sz="2000">
                <a:solidFill>
                  <a:srgbClr val="FF0000"/>
                </a:solidFill>
              </a:rPr>
              <a:t>-dependence  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2562899" y="3403500"/>
            <a:ext cx="54645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rgbClr val="0000FF"/>
                </a:solidFill>
              </a:rPr>
              <a:t>- showed ionization front seeds rapid wake growth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014843" y="6493463"/>
            <a:ext cx="3885117" cy="369243"/>
          </a:xfrm>
          <a:prstGeom prst="rect">
            <a:avLst/>
          </a:prstGeom>
          <a:noFill/>
        </p:spPr>
        <p:txBody>
          <a:bodyPr wrap="none" lIns="121832" tIns="60916" rIns="121832" bIns="60916" rtlCol="0">
            <a:spAutoFit/>
          </a:bodyPr>
          <a:lstStyle/>
          <a:p>
            <a:r>
              <a:rPr lang="en-US" sz="16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ATF USERS MEETING,  DEC. 09, 2020</a:t>
            </a:r>
            <a:endParaRPr lang="en-US" sz="16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076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Rectangle 88"/>
          <p:cNvSpPr/>
          <p:nvPr/>
        </p:nvSpPr>
        <p:spPr>
          <a:xfrm>
            <a:off x="4961189" y="3725010"/>
            <a:ext cx="3921346" cy="274105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7974768" y="630511"/>
            <a:ext cx="4016819" cy="307367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836566"/>
            <a:ext cx="4016819" cy="26209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9" name="Picture 2" descr="D:\Experiments\BNL\MURI\Trip 2019 03-10 to 03-30\safety review\RAW_P2P1_P1Bin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196" y="939899"/>
            <a:ext cx="3650777" cy="253635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2157314" y="2943"/>
            <a:ext cx="10021987" cy="484668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E9AF7F"/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32" tIns="60916" rIns="121832" bIns="60916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33894" y="-4832"/>
            <a:ext cx="10645406" cy="430887"/>
          </a:xfrm>
          <a:prstGeom prst="rect">
            <a:avLst/>
          </a:prstGeom>
        </p:spPr>
        <p:txBody>
          <a:bodyPr wrap="square" lIns="121832" tIns="60916" rIns="121832" bIns="60916">
            <a:spAutoFit/>
          </a:bodyPr>
          <a:lstStyle/>
          <a:p>
            <a:pPr algn="ctr"/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Electron self-injection and acceleration expected at current laser parameters</a:t>
            </a:r>
            <a:endParaRPr lang="en-US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 descr="http://w3.campusexplorer.com/media/376x262/media-2A09DA8D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9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543" b="14681"/>
          <a:stretch/>
        </p:blipFill>
        <p:spPr bwMode="auto">
          <a:xfrm>
            <a:off x="2" y="7648"/>
            <a:ext cx="1479267" cy="750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2157314" y="6466065"/>
            <a:ext cx="10021987" cy="39215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E9AF7F"/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32" tIns="60916" rIns="121832" bIns="60916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445850" y="1107939"/>
            <a:ext cx="2731954" cy="2376580"/>
            <a:chOff x="6789251" y="772095"/>
            <a:chExt cx="2377259" cy="2068023"/>
          </a:xfrm>
        </p:grpSpPr>
        <p:pic>
          <p:nvPicPr>
            <p:cNvPr id="37" name="spectrum-4826-um.pdf"/>
            <p:cNvPicPr/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0302" t="2293" r="1810" b="9537"/>
            <a:stretch/>
          </p:blipFill>
          <p:spPr>
            <a:xfrm>
              <a:off x="7315200" y="1024128"/>
              <a:ext cx="1810512" cy="1389888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38" name="TextBox 37"/>
            <p:cNvSpPr txBox="1"/>
            <p:nvPr/>
          </p:nvSpPr>
          <p:spPr>
            <a:xfrm>
              <a:off x="7575550" y="2281488"/>
              <a:ext cx="3926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/>
                <a:t>20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8470900" y="2299804"/>
              <a:ext cx="3926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/>
                <a:t>40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016619" y="1875088"/>
              <a:ext cx="3926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/>
                <a:t>10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7015678" y="1198100"/>
              <a:ext cx="3926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/>
                <a:t>30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 rot="16200000">
              <a:off x="6164380" y="1572750"/>
              <a:ext cx="158829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/>
                <a:t>dq/dE (pC/MeV)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7524751" y="2501564"/>
              <a:ext cx="134373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/>
                <a:t>Energy (MeV)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8238051" y="981692"/>
              <a:ext cx="9284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>
                  <a:solidFill>
                    <a:srgbClr val="FF0000"/>
                  </a:solidFill>
                </a:rPr>
                <a:t>P = 2 TW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7275314" y="2040611"/>
              <a:ext cx="115157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rgbClr val="FF0000"/>
                  </a:solidFill>
                </a:rPr>
                <a:t>w</a:t>
              </a:r>
              <a:r>
                <a:rPr lang="en-US" sz="1600" b="1" baseline="-25000" dirty="0">
                  <a:solidFill>
                    <a:srgbClr val="FF0000"/>
                  </a:solidFill>
                </a:rPr>
                <a:t>0</a:t>
              </a:r>
              <a:r>
                <a:rPr lang="en-US" sz="1600" b="1" dirty="0">
                  <a:solidFill>
                    <a:srgbClr val="FF0000"/>
                  </a:solidFill>
                </a:rPr>
                <a:t> = 50 µm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7659282" y="772095"/>
              <a:ext cx="133882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rgbClr val="0000FF"/>
                  </a:solidFill>
                </a:rPr>
                <a:t>n</a:t>
              </a:r>
              <a:r>
                <a:rPr lang="en-US" sz="1600" b="1" baseline="-25000" dirty="0">
                  <a:solidFill>
                    <a:srgbClr val="0000FF"/>
                  </a:solidFill>
                </a:rPr>
                <a:t>e</a:t>
              </a:r>
              <a:r>
                <a:rPr lang="en-US" sz="1600" b="1" dirty="0">
                  <a:solidFill>
                    <a:srgbClr val="0000FF"/>
                  </a:solidFill>
                </a:rPr>
                <a:t> = 4e17cm</a:t>
              </a:r>
              <a:r>
                <a:rPr lang="en-US" sz="1600" b="1" baseline="30000" dirty="0">
                  <a:solidFill>
                    <a:srgbClr val="0000FF"/>
                  </a:solidFill>
                </a:rPr>
                <a:t>-3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7283702" y="964759"/>
              <a:ext cx="160747" cy="3481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000" b="1" dirty="0"/>
            </a:p>
          </p:txBody>
        </p:sp>
        <p:sp>
          <p:nvSpPr>
            <p:cNvPr id="77" name="TextBox 76"/>
            <p:cNvSpPr txBox="1"/>
            <p:nvPr/>
          </p:nvSpPr>
          <p:spPr>
            <a:xfrm rot="5400000">
              <a:off x="8440245" y="1642079"/>
              <a:ext cx="104828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 dirty="0"/>
                <a:t>z = 4.8mm</a:t>
              </a: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7298270" y="1337745"/>
              <a:ext cx="75333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3D-PIC</a:t>
              </a:r>
            </a:p>
          </p:txBody>
        </p:sp>
      </p:grpSp>
      <p:pic>
        <p:nvPicPr>
          <p:cNvPr id="80" name="Screen Shot 2017-09-21 at 15.44.03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0544920" y="3192972"/>
            <a:ext cx="1000587" cy="511218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81" name="Rectangle 80"/>
          <p:cNvSpPr/>
          <p:nvPr/>
        </p:nvSpPr>
        <p:spPr>
          <a:xfrm>
            <a:off x="11020965" y="822651"/>
            <a:ext cx="2632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baseline="30000" dirty="0">
                <a:solidFill>
                  <a:srgbClr val="FF0000"/>
                </a:solidFill>
              </a:rPr>
              <a:t>1</a:t>
            </a:r>
            <a:endParaRPr lang="en-US" b="1" dirty="0"/>
          </a:p>
        </p:txBody>
      </p:sp>
      <p:sp>
        <p:nvSpPr>
          <p:cNvPr id="82" name="Rectangle 81"/>
          <p:cNvSpPr/>
          <p:nvPr/>
        </p:nvSpPr>
        <p:spPr>
          <a:xfrm>
            <a:off x="8079698" y="668762"/>
            <a:ext cx="384386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Simulation:  Lidia Pinto </a:t>
            </a:r>
            <a:r>
              <a:rPr lang="en-US" sz="1400" dirty="0"/>
              <a:t>de Almeida </a:t>
            </a:r>
            <a:r>
              <a:rPr lang="en-US" sz="1400" dirty="0" err="1" smtClean="0"/>
              <a:t>Amorim</a:t>
            </a:r>
            <a:r>
              <a:rPr lang="en-US" sz="1400" dirty="0" smtClean="0"/>
              <a:t>, SBU</a:t>
            </a:r>
            <a:endParaRPr lang="en-US" sz="1400" dirty="0"/>
          </a:p>
        </p:txBody>
      </p:sp>
      <p:sp>
        <p:nvSpPr>
          <p:cNvPr id="2" name="TextBox 1"/>
          <p:cNvSpPr txBox="1"/>
          <p:nvPr/>
        </p:nvSpPr>
        <p:spPr>
          <a:xfrm>
            <a:off x="502095" y="863543"/>
            <a:ext cx="28909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Simulation: </a:t>
            </a:r>
            <a:r>
              <a:rPr lang="en-US" sz="1600" dirty="0" err="1" smtClean="0"/>
              <a:t>Chaojie</a:t>
            </a:r>
            <a:r>
              <a:rPr lang="en-US" sz="1600" dirty="0" smtClean="0"/>
              <a:t> Zhang, UCLA</a:t>
            </a:r>
            <a:endParaRPr lang="en-US" sz="1600" dirty="0"/>
          </a:p>
        </p:txBody>
      </p:sp>
      <p:pic>
        <p:nvPicPr>
          <p:cNvPr id="84" name="Screen Shot 2017-09-21 at 15.44.03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691360" y="2946324"/>
            <a:ext cx="1000587" cy="511218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85" name="Rectangle 84"/>
          <p:cNvSpPr/>
          <p:nvPr/>
        </p:nvSpPr>
        <p:spPr>
          <a:xfrm>
            <a:off x="3645598" y="2832601"/>
            <a:ext cx="2632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baseline="30000" dirty="0">
                <a:solidFill>
                  <a:srgbClr val="FF0000"/>
                </a:solidFill>
              </a:rPr>
              <a:t>1</a:t>
            </a:r>
            <a:endParaRPr lang="en-US" b="1" dirty="0"/>
          </a:p>
        </p:txBody>
      </p:sp>
      <p:sp>
        <p:nvSpPr>
          <p:cNvPr id="86" name="Rectangle 85"/>
          <p:cNvSpPr/>
          <p:nvPr/>
        </p:nvSpPr>
        <p:spPr>
          <a:xfrm>
            <a:off x="11479257" y="3008306"/>
            <a:ext cx="2632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baseline="30000" dirty="0">
                <a:solidFill>
                  <a:srgbClr val="FF0000"/>
                </a:solidFill>
              </a:rPr>
              <a:t>1</a:t>
            </a:r>
            <a:endParaRPr lang="en-US" b="1" dirty="0"/>
          </a:p>
        </p:txBody>
      </p:sp>
      <p:pic>
        <p:nvPicPr>
          <p:cNvPr id="87" name="Content Placeholder 10"/>
          <p:cNvPicPr>
            <a:picLocks noGrp="1" noChangeAspect="1"/>
          </p:cNvPicPr>
          <p:nvPr>
            <p:ph sz="half" idx="1"/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6" r="6457"/>
          <a:stretch/>
        </p:blipFill>
        <p:spPr>
          <a:xfrm>
            <a:off x="5182759" y="3743038"/>
            <a:ext cx="3507698" cy="2264964"/>
          </a:xfrm>
        </p:spPr>
      </p:pic>
      <p:sp>
        <p:nvSpPr>
          <p:cNvPr id="88" name="Rectangle 87"/>
          <p:cNvSpPr/>
          <p:nvPr/>
        </p:nvSpPr>
        <p:spPr>
          <a:xfrm>
            <a:off x="5339897" y="3725010"/>
            <a:ext cx="2641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Simulation:  </a:t>
            </a:r>
            <a:r>
              <a:rPr lang="en-US" sz="1400" dirty="0" err="1" smtClean="0"/>
              <a:t>Prbhat</a:t>
            </a:r>
            <a:r>
              <a:rPr lang="en-US" sz="1400" dirty="0" smtClean="0"/>
              <a:t> Kumar, SBU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7090997" y="6004400"/>
            <a:ext cx="1781000" cy="4616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SPACE</a:t>
            </a:r>
            <a:r>
              <a:rPr lang="en-US" b="1" baseline="30000" dirty="0" smtClean="0">
                <a:solidFill>
                  <a:srgbClr val="FF0000"/>
                </a:solidFill>
              </a:rPr>
              <a:t>2</a:t>
            </a:r>
            <a:r>
              <a:rPr lang="en-US" dirty="0" smtClean="0"/>
              <a:t> code</a:t>
            </a:r>
            <a:endParaRPr lang="en-US" dirty="0"/>
          </a:p>
        </p:txBody>
      </p:sp>
      <p:sp>
        <p:nvSpPr>
          <p:cNvPr id="90" name="Rectangle 89"/>
          <p:cNvSpPr/>
          <p:nvPr/>
        </p:nvSpPr>
        <p:spPr>
          <a:xfrm>
            <a:off x="8871997" y="3718061"/>
            <a:ext cx="256296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Pump parameters</a:t>
            </a:r>
          </a:p>
          <a:p>
            <a:r>
              <a:rPr lang="en-US" sz="2000" b="1" dirty="0" smtClean="0"/>
              <a:t>w0 =20micron , 2ps, 4J</a:t>
            </a:r>
            <a:endParaRPr lang="en-US" sz="2000" b="1" dirty="0"/>
          </a:p>
          <a:p>
            <a:endParaRPr lang="en-US" sz="2000" b="1" dirty="0" smtClean="0"/>
          </a:p>
          <a:p>
            <a:r>
              <a:rPr lang="en-US" sz="2000" b="1" dirty="0" smtClean="0"/>
              <a:t>1.2 mm H</a:t>
            </a:r>
            <a:r>
              <a:rPr lang="en-US" sz="2000" b="1" baseline="-25000" dirty="0" smtClean="0"/>
              <a:t>2</a:t>
            </a:r>
            <a:r>
              <a:rPr lang="en-US" sz="2000" b="1" dirty="0" smtClean="0"/>
              <a:t> jet</a:t>
            </a:r>
          </a:p>
          <a:p>
            <a:r>
              <a:rPr lang="en-US" sz="2000" b="1" dirty="0" smtClean="0"/>
              <a:t>ne=7.5 10</a:t>
            </a:r>
            <a:r>
              <a:rPr lang="en-US" sz="2000" b="1" baseline="30000" dirty="0" smtClean="0"/>
              <a:t>17</a:t>
            </a:r>
            <a:r>
              <a:rPr lang="en-US" sz="2000" b="1" dirty="0" smtClean="0"/>
              <a:t>cm</a:t>
            </a:r>
            <a:r>
              <a:rPr lang="en-US" sz="2000" b="1" baseline="30000" dirty="0" smtClean="0"/>
              <a:t>-3</a:t>
            </a:r>
            <a:endParaRPr lang="en-US" sz="2000" b="1" baseline="30000" dirty="0"/>
          </a:p>
        </p:txBody>
      </p:sp>
      <p:sp>
        <p:nvSpPr>
          <p:cNvPr id="91" name="Rectangle 90"/>
          <p:cNvSpPr/>
          <p:nvPr/>
        </p:nvSpPr>
        <p:spPr>
          <a:xfrm>
            <a:off x="52056" y="3462347"/>
            <a:ext cx="256296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Pump parameters</a:t>
            </a:r>
          </a:p>
          <a:p>
            <a:r>
              <a:rPr lang="en-US" sz="1600" dirty="0" smtClean="0"/>
              <a:t>w0 =50micron , 1ps, 2J</a:t>
            </a:r>
            <a:endParaRPr lang="en-US" sz="1600" dirty="0"/>
          </a:p>
          <a:p>
            <a:endParaRPr lang="en-US" sz="1600" dirty="0" smtClean="0"/>
          </a:p>
          <a:p>
            <a:r>
              <a:rPr lang="en-US" sz="1600" dirty="0" smtClean="0"/>
              <a:t>4.8 mm H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 jet</a:t>
            </a:r>
          </a:p>
          <a:p>
            <a:r>
              <a:rPr lang="en-US" sz="1600" dirty="0" smtClean="0"/>
              <a:t>ne=4 10</a:t>
            </a:r>
            <a:r>
              <a:rPr lang="en-US" sz="1600" baseline="30000" dirty="0" smtClean="0"/>
              <a:t>17</a:t>
            </a:r>
            <a:r>
              <a:rPr lang="en-US" sz="1600" dirty="0" smtClean="0"/>
              <a:t>cm</a:t>
            </a:r>
            <a:r>
              <a:rPr lang="en-US" sz="1600" baseline="30000" dirty="0" smtClean="0"/>
              <a:t>-3</a:t>
            </a:r>
            <a:endParaRPr lang="en-US" sz="1600" baseline="30000" dirty="0"/>
          </a:p>
        </p:txBody>
      </p:sp>
      <p:sp>
        <p:nvSpPr>
          <p:cNvPr id="92" name="Shape 140"/>
          <p:cNvSpPr/>
          <p:nvPr/>
        </p:nvSpPr>
        <p:spPr>
          <a:xfrm>
            <a:off x="78349" y="5426173"/>
            <a:ext cx="4266550" cy="774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7" tIns="35717" rIns="35717" bIns="35717" anchor="ctr">
            <a:spAutoFit/>
          </a:bodyPr>
          <a:lstStyle/>
          <a:p>
            <a:pPr defTabSz="321457">
              <a:lnSpc>
                <a:spcPts val="1336"/>
              </a:lnSpc>
              <a:tabLst>
                <a:tab pos="750067" algn="l"/>
              </a:tabLst>
              <a:defRPr sz="1600">
                <a:solidFill>
                  <a:srgbClr val="919191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rPr sz="1200" dirty="0">
                <a:solidFill>
                  <a:srgbClr val="FF0000"/>
                </a:solidFill>
              </a:rPr>
              <a:t>[1] </a:t>
            </a:r>
            <a:r>
              <a:rPr sz="1200" dirty="0" err="1">
                <a:solidFill>
                  <a:srgbClr val="FF0000"/>
                </a:solidFill>
              </a:rPr>
              <a:t>R.A.Fonseca</a:t>
            </a:r>
            <a:r>
              <a:rPr sz="1200" dirty="0">
                <a:solidFill>
                  <a:srgbClr val="FF0000"/>
                </a:solidFill>
              </a:rPr>
              <a:t> </a:t>
            </a:r>
            <a:r>
              <a:rPr sz="1200" i="1" dirty="0">
                <a:solidFill>
                  <a:srgbClr val="FF0000"/>
                </a:solidFill>
              </a:rPr>
              <a:t>et al.</a:t>
            </a:r>
            <a:r>
              <a:rPr sz="1200" dirty="0">
                <a:solidFill>
                  <a:srgbClr val="FF0000"/>
                </a:solidFill>
              </a:rPr>
              <a:t>, NCS 2331, 343 (2002</a:t>
            </a:r>
            <a:r>
              <a:rPr sz="1200" dirty="0" smtClean="0">
                <a:solidFill>
                  <a:srgbClr val="FF0000"/>
                </a:solidFill>
              </a:rPr>
              <a:t>)</a:t>
            </a:r>
            <a:endParaRPr lang="en-US" sz="1200" dirty="0" smtClean="0">
              <a:solidFill>
                <a:srgbClr val="FF0000"/>
              </a:solidFill>
            </a:endParaRPr>
          </a:p>
          <a:p>
            <a:pPr defTabSz="321457">
              <a:lnSpc>
                <a:spcPts val="1336"/>
              </a:lnSpc>
              <a:tabLst>
                <a:tab pos="750067" algn="l"/>
              </a:tabLst>
              <a:defRPr sz="1600">
                <a:solidFill>
                  <a:srgbClr val="919191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  <a:endParaRPr lang="en-US" sz="1200" dirty="0" smtClean="0">
              <a:solidFill>
                <a:srgbClr val="FF0000"/>
              </a:solidFill>
            </a:endParaRPr>
          </a:p>
          <a:p>
            <a:r>
              <a:rPr lang="en-US" sz="1200" dirty="0" smtClean="0">
                <a:solidFill>
                  <a:srgbClr val="FF0000"/>
                </a:solidFill>
              </a:rPr>
              <a:t>[2] K</a:t>
            </a:r>
            <a:r>
              <a:rPr lang="en-US" sz="1200" dirty="0">
                <a:solidFill>
                  <a:srgbClr val="FF0000"/>
                </a:solidFill>
              </a:rPr>
              <a:t>. Yu, R. </a:t>
            </a:r>
            <a:r>
              <a:rPr lang="en-US" sz="1200" dirty="0" err="1">
                <a:solidFill>
                  <a:srgbClr val="FF0000"/>
                </a:solidFill>
              </a:rPr>
              <a:t>Samulyak</a:t>
            </a:r>
            <a:r>
              <a:rPr lang="en-US" sz="1200" dirty="0">
                <a:solidFill>
                  <a:srgbClr val="FF0000"/>
                </a:solidFill>
              </a:rPr>
              <a:t>, “SPACE code for beam-plasma interactions,” </a:t>
            </a:r>
            <a:endParaRPr lang="en-US" sz="1200" dirty="0" smtClean="0">
              <a:solidFill>
                <a:srgbClr val="FF0000"/>
              </a:solidFill>
            </a:endParaRPr>
          </a:p>
          <a:p>
            <a:r>
              <a:rPr lang="en-US" sz="1200" i="1" dirty="0">
                <a:solidFill>
                  <a:srgbClr val="FF0000"/>
                </a:solidFill>
              </a:rPr>
              <a:t> </a:t>
            </a:r>
            <a:r>
              <a:rPr lang="en-US" sz="1200" i="1" dirty="0" smtClean="0">
                <a:solidFill>
                  <a:srgbClr val="FF0000"/>
                </a:solidFill>
              </a:rPr>
              <a:t>        Proc</a:t>
            </a:r>
            <a:r>
              <a:rPr lang="en-US" sz="1200" i="1" dirty="0">
                <a:solidFill>
                  <a:srgbClr val="FF0000"/>
                </a:solidFill>
              </a:rPr>
              <a:t>. IPAC</a:t>
            </a:r>
            <a:r>
              <a:rPr lang="en-US" sz="1200" dirty="0">
                <a:solidFill>
                  <a:srgbClr val="FF0000"/>
                </a:solidFill>
              </a:rPr>
              <a:t>, 728 (2015) 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8014843" y="6493463"/>
            <a:ext cx="3885117" cy="369243"/>
          </a:xfrm>
          <a:prstGeom prst="rect">
            <a:avLst/>
          </a:prstGeom>
          <a:noFill/>
        </p:spPr>
        <p:txBody>
          <a:bodyPr wrap="none" lIns="121832" tIns="60916" rIns="121832" bIns="60916" rtlCol="0">
            <a:spAutoFit/>
          </a:bodyPr>
          <a:lstStyle/>
          <a:p>
            <a:r>
              <a:rPr lang="en-US" sz="16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ATF USERS MEETING,  DEC. 09, 2020</a:t>
            </a:r>
            <a:endParaRPr lang="en-US" sz="16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93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0|16.2|2.2|1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14515</TotalTime>
  <Words>2962</Words>
  <Application>Microsoft Office PowerPoint</Application>
  <PresentationFormat>Custom</PresentationFormat>
  <Paragraphs>685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COVID-19 Pandemic Impacts</vt:lpstr>
      <vt:lpstr>Special Equipment Requirements and Hazards</vt:lpstr>
      <vt:lpstr>Experimental Time Request</vt:lpstr>
    </vt:vector>
  </TitlesOfParts>
  <Company>UT Austin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pico</dc:creator>
  <cp:lastModifiedBy>pico</cp:lastModifiedBy>
  <cp:revision>633</cp:revision>
  <dcterms:created xsi:type="dcterms:W3CDTF">2018-10-25T14:21:14Z</dcterms:created>
  <dcterms:modified xsi:type="dcterms:W3CDTF">2020-12-09T16:05:57Z</dcterms:modified>
</cp:coreProperties>
</file>