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1"/>
  </p:notesMasterIdLst>
  <p:sldIdLst>
    <p:sldId id="260" r:id="rId2"/>
    <p:sldId id="1143" r:id="rId3"/>
    <p:sldId id="1144" r:id="rId4"/>
    <p:sldId id="1145" r:id="rId5"/>
    <p:sldId id="1141" r:id="rId6"/>
    <p:sldId id="1142" r:id="rId7"/>
    <p:sldId id="1134" r:id="rId8"/>
    <p:sldId id="266" r:id="rId9"/>
    <p:sldId id="11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8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7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F1D1-7F68-4EE7-A0D4-ADAF8B49D74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0D13-7C86-4C54-8165-C7397FC6A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u="sng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173038" indent="-173038">
              <a:spcBef>
                <a:spcPts val="24"/>
              </a:spcBef>
              <a:defRPr/>
            </a:lvl1pPr>
            <a:lvl2pPr marL="342900" indent="-171450">
              <a:buClr>
                <a:schemeClr val="tx2"/>
              </a:buClr>
              <a:defRPr/>
            </a:lvl2pPr>
            <a:lvl3pPr marL="571500" indent="-171450">
              <a:tabLst/>
              <a:defRPr/>
            </a:lvl3pPr>
            <a:lvl4pPr marL="742950" indent="-171450"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1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165600" y="64306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9DEA-D37F-6747-A0C3-C8AC2004C2AB}" type="slidenum">
              <a:rPr lang="en-US" sz="1200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6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985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7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NSLS-II Review Presentation_rev042015_ver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53085" y="913513"/>
            <a:ext cx="7124515" cy="1211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u="sng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pPr algn="r"/>
            <a:endParaRPr lang="en-US" sz="33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43200" y="2125135"/>
            <a:ext cx="8534400" cy="1752600"/>
          </a:xfrm>
        </p:spPr>
        <p:txBody>
          <a:bodyPr>
            <a:normAutofit/>
          </a:bodyPr>
          <a:lstStyle>
            <a:lvl1pPr marL="0" indent="0">
              <a:buNone/>
              <a:defRPr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0455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1AEE-9887-4744-82D3-C4A0173BCCD5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2BAA90-5D28-E84A-8A7D-9B837E6C9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0493" y="6406590"/>
            <a:ext cx="571017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D06D-0BE4-B843-8370-FB88EDC73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8199-1716-C44D-B7BE-191DFCC2B5D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E077-3101-C549-BE4A-CFD136CD1B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165600" y="64306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9DEA-D37F-6747-A0C3-C8AC2004C2AB}" type="slidenum">
              <a:rPr lang="en-US" sz="1200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u="sng" kern="1200">
          <a:solidFill>
            <a:srgbClr val="376092"/>
          </a:solidFill>
          <a:latin typeface="Arial"/>
          <a:ea typeface="+mj-ea"/>
          <a:cs typeface="Arial"/>
        </a:defRPr>
      </a:lvl1pPr>
    </p:titleStyle>
    <p:bodyStyle>
      <a:lvl1pPr marL="173038" indent="-173038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173038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structure/5IV5" TargetMode="External"/><Relationship Id="rId2" Type="http://schemas.openxmlformats.org/officeDocument/2006/relationships/hyperlink" Target="http://www.rcsb.org/structure/6TA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csb.org/structure/4V8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5670-3432-6C45-BA13-D53D45EB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41" y="1076615"/>
            <a:ext cx="11586117" cy="1112837"/>
          </a:xfrm>
        </p:spPr>
        <p:txBody>
          <a:bodyPr>
            <a:noAutofit/>
          </a:bodyPr>
          <a:lstStyle/>
          <a:p>
            <a:br>
              <a:rPr lang="en-US" sz="3800" u="none" dirty="0"/>
            </a:br>
            <a:r>
              <a:rPr lang="en-US" sz="3600" b="1" u="none" dirty="0"/>
              <a:t>UF97 - LDRD for UEM </a:t>
            </a:r>
            <a:br>
              <a:rPr lang="en-US" sz="3600" b="1" u="none" dirty="0"/>
            </a:br>
            <a:r>
              <a:rPr lang="en-US" sz="3600" b="1" u="none" dirty="0"/>
              <a:t>Demonstration of feasibility of sub-nm, picosecond electron microscope for the life sciences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4DE8B-B0AA-B840-A615-59B5CF9D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4305"/>
            <a:ext cx="9350920" cy="99664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/>
              <a:t>Xi Yang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Representing UEM LDRD Team</a:t>
            </a:r>
          </a:p>
          <a:p>
            <a:pPr lvl="0" algn="l" defTabSz="914400">
              <a:spcBef>
                <a:spcPts val="300"/>
              </a:spcBef>
              <a:spcAft>
                <a:spcPts val="300"/>
              </a:spcAft>
              <a:buClrTx/>
              <a:tabLst/>
            </a:pPr>
            <a:endParaRPr lang="en-US" sz="1800" b="1" dirty="0">
              <a:solidFill>
                <a:srgbClr val="000000"/>
              </a:solidFill>
            </a:endParaRPr>
          </a:p>
          <a:p>
            <a:pPr lvl="0" algn="l" defTabSz="914400">
              <a:spcBef>
                <a:spcPts val="300"/>
              </a:spcBef>
              <a:spcAft>
                <a:spcPts val="300"/>
              </a:spcAft>
              <a:buClrTx/>
              <a:tabLst/>
            </a:pPr>
            <a:r>
              <a:rPr lang="en-US" sz="1800" b="1" dirty="0">
                <a:solidFill>
                  <a:srgbClr val="000000"/>
                </a:solidFill>
              </a:rPr>
              <a:t>Principal Investigators: Lewis Doom, Timur Shaftan</a:t>
            </a:r>
          </a:p>
          <a:p>
            <a:pPr lvl="0" algn="l" defTabSz="914400">
              <a:spcBef>
                <a:spcPts val="300"/>
              </a:spcBef>
              <a:spcAft>
                <a:spcPts val="300"/>
              </a:spcAft>
              <a:buClrTx/>
              <a:tabLst/>
            </a:pPr>
            <a:r>
              <a:rPr lang="en-US" sz="1800" b="1" dirty="0">
                <a:solidFill>
                  <a:srgbClr val="000000"/>
                </a:solidFill>
              </a:rPr>
              <a:t>Other Investigators: Xi Yang, Sean McSweeney, Yimei Zhu, Qun Liu, Jing Tao, Victor </a:t>
            </a:r>
            <a:r>
              <a:rPr lang="en-US" sz="1800" b="1" dirty="0" err="1">
                <a:solidFill>
                  <a:srgbClr val="000000"/>
                </a:solidFill>
              </a:rPr>
              <a:t>Smaluk</a:t>
            </a:r>
            <a:endParaRPr lang="en-US" sz="1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EE4DE8B-B0AA-B840-A615-59B5CF9D7617}"/>
              </a:ext>
            </a:extLst>
          </p:cNvPr>
          <p:cNvSpPr txBox="1">
            <a:spLocks/>
          </p:cNvSpPr>
          <p:nvPr/>
        </p:nvSpPr>
        <p:spPr>
          <a:xfrm>
            <a:off x="2667000" y="4574556"/>
            <a:ext cx="6858000" cy="546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LDRD Project No. 19-016 (EPS/PS)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(approved and received)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9CCA6-EB70-452A-BC23-1CB60F4D8AB9}"/>
              </a:ext>
            </a:extLst>
          </p:cNvPr>
          <p:cNvSpPr txBox="1"/>
          <p:nvPr/>
        </p:nvSpPr>
        <p:spPr>
          <a:xfrm>
            <a:off x="3503234" y="5349876"/>
            <a:ext cx="51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en-US" dirty="0">
                <a:solidFill>
                  <a:prstClr val="black"/>
                </a:solidFill>
                <a:latin typeface="Calibri"/>
              </a:rPr>
              <a:t>23</a:t>
            </a:r>
            <a:r>
              <a:rPr lang="en-US" altLang="en-US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 ATF Users’ Meeting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December 7 - 11, 2020 </a:t>
            </a:r>
          </a:p>
        </p:txBody>
      </p:sp>
    </p:spTree>
    <p:extLst>
      <p:ext uri="{BB962C8B-B14F-4D97-AF65-F5344CB8AC3E}">
        <p14:creationId xmlns:p14="http://schemas.microsoft.com/office/powerpoint/2010/main" val="389807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808D-B1B4-9B40-BC4B-7595A1A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855663"/>
          </a:xfrm>
        </p:spPr>
        <p:txBody>
          <a:bodyPr/>
          <a:lstStyle/>
          <a:p>
            <a:pPr algn="ctr"/>
            <a:r>
              <a:rPr lang="en-US" u="none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1516-06CD-6D49-9EE9-8EF9887E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5920"/>
            <a:ext cx="12192000" cy="5512480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main goal is to demonstrate imaging of big biological samples (10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diameter) utilizing pulsed relativistic electrons 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an energy of 3 MeV. 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test of a proof-of-concept system, not an operational experimental instrument.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 allows the UEM system to be integrable with the current UED facility with minimal interference. 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tunability of ±5%  (adjustable drifts between magnets and electromagnetic trim quadrupoles)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(MeV) beam energy allowing us to image thick biological samples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Complementarity to the NSLS-II Cryo-EM and CFN programs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resolution of the system is about 1 nm with all spherical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chromatic aberration optimized up to the 5th order.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 resolution is limited to 100 nm (dominated by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 aberration) due to the ATF electron beam quality.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Results: 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I: Determine the UEM design and the required tolerances 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accelerator physics studies. 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II: Engineering design.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III: Install Equipment and finish proof of principle experiments on whole cells.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98E3-DF6A-F845-97CC-E9345A86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2714D9F-8CCB-344B-810D-0FA6763E5B6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ECD3F-5CAE-4B42-8F7B-C262EEB8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188" y="2832971"/>
            <a:ext cx="4895617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8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FFD11F6-BFF7-4AC7-9CB8-61E3AE0C1CE5}"/>
              </a:ext>
            </a:extLst>
          </p:cNvPr>
          <p:cNvSpPr txBox="1">
            <a:spLocks/>
          </p:cNvSpPr>
          <p:nvPr/>
        </p:nvSpPr>
        <p:spPr>
          <a:xfrm>
            <a:off x="1524001" y="1"/>
            <a:ext cx="9143999" cy="804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34FC4-16FE-4332-B1B0-C0FBEEF171D3}"/>
              </a:ext>
            </a:extLst>
          </p:cNvPr>
          <p:cNvSpPr/>
          <p:nvPr/>
        </p:nvSpPr>
        <p:spPr>
          <a:xfrm>
            <a:off x="0" y="3614669"/>
            <a:ext cx="926984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2" lvl="1">
              <a:spcBef>
                <a:spcPts val="6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status: 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anufactured 90% of all required parts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chamber assembly with specimen holder and position control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assemblies with position control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magnification and resolution flag assembly optics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released all manufacturing drawings.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measurement station for permanent magnet assembly, adjustment and positioning.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1A0D6-1B39-4384-A9CB-2E7F59DD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366" y="3214449"/>
            <a:ext cx="1821648" cy="2133714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6C21FE32-33A8-4744-A5CA-60B334FE9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15744" b="37866"/>
          <a:stretch/>
        </p:blipFill>
        <p:spPr bwMode="auto">
          <a:xfrm>
            <a:off x="10035481" y="3991681"/>
            <a:ext cx="1730448" cy="21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1BFC82-7EA4-4402-8560-52A2FC5E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741165"/>
          </a:xfrm>
        </p:spPr>
        <p:txBody>
          <a:bodyPr/>
          <a:lstStyle/>
          <a:p>
            <a:pPr algn="ctr"/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Overall construction</a:t>
            </a:r>
            <a:r>
              <a:rPr lang="en-US" altLang="en-US" u="none" dirty="0">
                <a:latin typeface="Arial" panose="020B0604020202020204" pitchFamily="34" charset="0"/>
                <a:ea typeface="Calibri" panose="020F0502020204030204" pitchFamily="34" charset="0"/>
              </a:rPr>
              <a:t> and accomplishments</a:t>
            </a:r>
            <a:endParaRPr lang="en-US" u="non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0B217A-D0DE-B944-AAE1-B9E8BBABBA60}"/>
              </a:ext>
            </a:extLst>
          </p:cNvPr>
          <p:cNvSpPr/>
          <p:nvPr/>
        </p:nvSpPr>
        <p:spPr>
          <a:xfrm>
            <a:off x="0" y="686409"/>
            <a:ext cx="9269843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2" lvl="1">
              <a:spcBef>
                <a:spcPts val="6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Unified magnet design: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Objective, Projector 1 and Projector 2 are all the same</a:t>
            </a:r>
          </a:p>
          <a:p>
            <a:pPr marL="284162" lvl="1">
              <a:spcBef>
                <a:spcPts val="6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Re-use parts from the previous UED LDRD: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Condenser and corrector magnets and power supplies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components, ion pumps and power supplies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gauges and controllers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Flags, cameras, filter wheels</a:t>
            </a:r>
          </a:p>
          <a:p>
            <a:pPr marL="731520" lvl="3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electronics, switches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1DBB1B-409E-CE40-8BE4-DF6FE0E7B752}"/>
              </a:ext>
            </a:extLst>
          </p:cNvPr>
          <p:cNvSpPr/>
          <p:nvPr/>
        </p:nvSpPr>
        <p:spPr>
          <a:xfrm>
            <a:off x="0" y="5804265"/>
            <a:ext cx="9269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2" lvl="1">
              <a:spcBef>
                <a:spcPts val="6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issue: large energy jitter of the ATF beam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ADEAF6E-B693-FE4D-AA2A-E3155525A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20427"/>
              </p:ext>
            </p:extLst>
          </p:nvPr>
        </p:nvGraphicFramePr>
        <p:xfrm>
          <a:off x="6943932" y="1939194"/>
          <a:ext cx="5072742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1957">
                  <a:extLst>
                    <a:ext uri="{9D8B030D-6E8A-4147-A177-3AD203B41FA5}">
                      <a16:colId xmlns:a16="http://schemas.microsoft.com/office/drawing/2014/main" val="4093710815"/>
                    </a:ext>
                  </a:extLst>
                </a:gridCol>
                <a:gridCol w="1214025">
                  <a:extLst>
                    <a:ext uri="{9D8B030D-6E8A-4147-A177-3AD203B41FA5}">
                      <a16:colId xmlns:a16="http://schemas.microsoft.com/office/drawing/2014/main" val="2945367063"/>
                    </a:ext>
                  </a:extLst>
                </a:gridCol>
                <a:gridCol w="1177499">
                  <a:extLst>
                    <a:ext uri="{9D8B030D-6E8A-4147-A177-3AD203B41FA5}">
                      <a16:colId xmlns:a16="http://schemas.microsoft.com/office/drawing/2014/main" val="3727235019"/>
                    </a:ext>
                  </a:extLst>
                </a:gridCol>
                <a:gridCol w="1169261">
                  <a:extLst>
                    <a:ext uri="{9D8B030D-6E8A-4147-A177-3AD203B41FA5}">
                      <a16:colId xmlns:a16="http://schemas.microsoft.com/office/drawing/2014/main" val="272223029"/>
                    </a:ext>
                  </a:extLst>
                </a:gridCol>
              </a:tblGrid>
              <a:tr h="21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LDRD 19-016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412955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Approved Funding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378,794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671,860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1,050,654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95432"/>
                  </a:ext>
                </a:extLst>
              </a:tr>
              <a:tr h="162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Funds Expended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378,085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348,362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726,447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974391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Balance Remaining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      709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323,498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324,207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3040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5085BBD-D647-0B4C-9C3C-A93D229C3CBB}"/>
              </a:ext>
            </a:extLst>
          </p:cNvPr>
          <p:cNvSpPr txBox="1"/>
          <p:nvPr/>
        </p:nvSpPr>
        <p:spPr>
          <a:xfrm>
            <a:off x="9063551" y="1519748"/>
            <a:ext cx="12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406489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1FDB-F171-4EB6-947E-D40CF7DB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3168"/>
          </a:xfrm>
        </p:spPr>
        <p:txBody>
          <a:bodyPr>
            <a:normAutofit/>
          </a:bodyPr>
          <a:lstStyle/>
          <a:p>
            <a:pPr algn="ctr"/>
            <a:r>
              <a:rPr lang="en-US" u="none" dirty="0"/>
              <a:t>RF jitter problem</a:t>
            </a:r>
            <a:endParaRPr lang="en-US" b="1" u="non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BB2FA6-521B-4683-B58B-5F9CE44BCC6A}"/>
              </a:ext>
            </a:extLst>
          </p:cNvPr>
          <p:cNvSpPr/>
          <p:nvPr/>
        </p:nvSpPr>
        <p:spPr>
          <a:xfrm>
            <a:off x="261257" y="1064611"/>
            <a:ext cx="5508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jitter:  1.138°(klystron) &amp; 0.534° (drive amplifier)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25mV Peak/6.82V = </a:t>
            </a:r>
            <a:r>
              <a:rPr lang="en-US" b="1" dirty="0"/>
              <a:t>0.0037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  <a:r>
              <a:rPr lang="en-US" dirty="0"/>
              <a:t>0.37% Regulation @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Spec = 0.05%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of specification to performance is due to mismatch in power supply sizing to requirement.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PS rated at 0.01% repeatability, matched to requirement for 100% rating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2CF06-D3A4-2D4D-B58C-B9602984928D}"/>
              </a:ext>
            </a:extLst>
          </p:cNvPr>
          <p:cNvSpPr/>
          <p:nvPr/>
        </p:nvSpPr>
        <p:spPr>
          <a:xfrm>
            <a:off x="1267297" y="698773"/>
            <a:ext cx="254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RF measurement</a:t>
            </a:r>
            <a:r>
              <a:rPr lang="en-US" dirty="0"/>
              <a:t> (</a:t>
            </a:r>
            <a:r>
              <a:rPr lang="en-US" dirty="0" err="1"/>
              <a:t>J.Rose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207EAE-2EE1-E544-A06F-9CC751B1A1AA}"/>
              </a:ext>
            </a:extLst>
          </p:cNvPr>
          <p:cNvSpPr/>
          <p:nvPr/>
        </p:nvSpPr>
        <p:spPr>
          <a:xfrm>
            <a:off x="7345365" y="698773"/>
            <a:ext cx="406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Beam-based measurement</a:t>
            </a:r>
            <a:r>
              <a:rPr lang="en-US" dirty="0"/>
              <a:t> (</a:t>
            </a:r>
            <a:r>
              <a:rPr lang="en-US" dirty="0" err="1"/>
              <a:t>X.Yang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E8A5C0-C6E2-7D44-AFD2-AD184BB293BC}"/>
              </a:ext>
            </a:extLst>
          </p:cNvPr>
          <p:cNvSpPr/>
          <p:nvPr/>
        </p:nvSpPr>
        <p:spPr>
          <a:xfrm>
            <a:off x="6095999" y="1064611"/>
            <a:ext cx="55081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Measurement @5Hz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jitter: 0.004 </a:t>
            </a:r>
            <a:br>
              <a:rPr lang="en-US" dirty="0"/>
            </a:br>
            <a:r>
              <a:rPr lang="en-US" dirty="0"/>
              <a:t>Sources: RF amplitude (0.28%) and phase jitter (1.3⁰)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 pointing jitter: 20 𝜇rad (</a:t>
            </a:r>
            <a:r>
              <a:rPr lang="en-US" dirty="0" err="1"/>
              <a:t>ver</a:t>
            </a:r>
            <a:r>
              <a:rPr lang="en-US" dirty="0"/>
              <a:t>), 12 𝜇rad (</a:t>
            </a:r>
            <a:r>
              <a:rPr lang="en-US" dirty="0" err="1"/>
              <a:t>hor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i="1" dirty="0"/>
              <a:t>Measurement @25Hz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jitter: 0.004 </a:t>
            </a:r>
            <a:br>
              <a:rPr lang="en-US" dirty="0"/>
            </a:br>
            <a:r>
              <a:rPr lang="en-US" dirty="0"/>
              <a:t>Sources: RF amplitude (0.4%) is dominating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 pointing jitter: 25 𝜇rad </a:t>
            </a:r>
            <a:r>
              <a:rPr lang="en-US" dirty="0" err="1"/>
              <a:t>ver</a:t>
            </a:r>
            <a:r>
              <a:rPr lang="en-US" dirty="0"/>
              <a:t>), 14 𝜇rad (</a:t>
            </a:r>
            <a:r>
              <a:rPr lang="en-US" dirty="0" err="1"/>
              <a:t>hor</a:t>
            </a:r>
            <a:r>
              <a:rPr lang="en-US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4C548-2077-EC40-A7D4-3030520740CB}"/>
              </a:ext>
            </a:extLst>
          </p:cNvPr>
          <p:cNvSpPr/>
          <p:nvPr/>
        </p:nvSpPr>
        <p:spPr>
          <a:xfrm>
            <a:off x="125184" y="3857429"/>
            <a:ext cx="11941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Potential improvement of the UEM upgraded with a precise High-Voltage Power Supply and a Solid-State drive amplifier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68672DA-E022-F44D-BD0E-E2F5AC7F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4226761"/>
            <a:ext cx="11854542" cy="204815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jitter due to klystron is 1.138 degrees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jitter due to drive amplifier is 0.534 degrees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klystron jitter can be likely reduced by factor of 5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drive amplifier improvement is unknown at this time, but could be similar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Laser-to-RF jitter is completely unknown and never measured at UEM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RF is driven by laser pulses, and the laser pulse-to-pulse jitter &lt;&lt; RF jitter, then the factor of 5 could be realized </a:t>
            </a:r>
          </a:p>
        </p:txBody>
      </p:sp>
    </p:spTree>
    <p:extLst>
      <p:ext uri="{BB962C8B-B14F-4D97-AF65-F5344CB8AC3E}">
        <p14:creationId xmlns:p14="http://schemas.microsoft.com/office/powerpoint/2010/main" val="323232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57F-C817-0C45-87F1-9D18A029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21" y="0"/>
            <a:ext cx="11264757" cy="663386"/>
          </a:xfrm>
        </p:spPr>
        <p:txBody>
          <a:bodyPr>
            <a:normAutofit/>
          </a:bodyPr>
          <a:lstStyle/>
          <a:p>
            <a:pPr algn="ctr"/>
            <a:r>
              <a:rPr lang="en-US" u="none" dirty="0"/>
              <a:t>2020 Activities &amp; Impacts Associated with this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DD21-1CE7-A24D-8D22-F5A43781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2723"/>
            <a:ext cx="12192000" cy="5429219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Invited Talks: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13, 2020: A Novel Nondestructive Diagnostic Method for Mega-Electron-Volt Ultrafast Electron Diffraction, X. Yang et al., 11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International Particle Accelerator Conference (contributed talk).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Manuscripts: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Yang, J. Li, M. Fedurin, V. Smaluk, L. Yu, W. Wan, Y. Zhu and T. Shaftan, A novel nondestructive diagnostic method for mega-electron-volt ultrafast electron diffraction, Scientific Reports 9 (2019) 17223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Yang, W. Wan, L. Wu, V. Smaluk, T. Shaftan, Y. Zhu, Toward monochromated sub-nanometer UEM and femtosecond UED, Scientific Reports 10 (2020) 16171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Yang, W. Wan, V. Smaluk, T. Shaftan, L. Wu, L. Wang, Y. Zhu, Start-to-end self-consistent simulation of the UEM beamline, BNL-220640-2020-TECH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Theses awarded: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Patents and/or hardware delivered: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Hardware: UEM beamline including magnets, vacuum system, beam diagnostics, and controls.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Start-to-end simulations from the photocathode to detector recommended by the Preliminary Design Review Committee.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shot-to-shot energy jitter has been identified as the ultimate limit of the UEM resolution.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the RF system stability is being implemented.</a:t>
            </a:r>
          </a:p>
        </p:txBody>
      </p:sp>
    </p:spTree>
    <p:extLst>
      <p:ext uri="{BB962C8B-B14F-4D97-AF65-F5344CB8AC3E}">
        <p14:creationId xmlns:p14="http://schemas.microsoft.com/office/powerpoint/2010/main" val="107875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2BD2-9CA7-4275-9E86-E25FF1EA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49941"/>
          </a:xfrm>
        </p:spPr>
        <p:txBody>
          <a:bodyPr/>
          <a:lstStyle/>
          <a:p>
            <a:pPr algn="ctr"/>
            <a:r>
              <a:rPr lang="en-US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of COVID-19 on Schedule and Spending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40935-3C55-47A5-834F-F64679C70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0492" y="6406588"/>
            <a:ext cx="571017" cy="45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E5D06D-0BE4-B843-8370-FB88EDC7364A}" type="slidenum">
              <a:rPr lang="en-US" smtClean="0"/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0183F-9A0E-4CE7-9CC1-939843466F19}"/>
              </a:ext>
            </a:extLst>
          </p:cNvPr>
          <p:cNvSpPr txBox="1"/>
          <p:nvPr/>
        </p:nvSpPr>
        <p:spPr>
          <a:xfrm>
            <a:off x="523045" y="904788"/>
            <a:ext cx="4556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Significant delays have been incurred due to the COVID-19 pandemic and related effects. Future efforts will take longer than original estimates.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Delays Include: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Manufacture and purchasing components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System Assembly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Magnet measurement and alignment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Installation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The UEM LDRD team is working with ATF/UED management to adapt to the updated schedule. Details are still in progress.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Delays have not had a significant overall spending impact but have caused the spending profile to shift out into FY2021. Estimates are in progress.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Future effort and duration estimates will take longer than expected due to social distancing and other COVID-19 related restrictions.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DE8824-CAF1-447B-AAAD-678B321B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480" y="709883"/>
            <a:ext cx="5080392" cy="1767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D15E67-E39E-48DC-ACA3-992107533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480" y="2518176"/>
            <a:ext cx="5080392" cy="1829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209A0-D3EE-4152-B472-E7E1B5F2FB02}"/>
              </a:ext>
            </a:extLst>
          </p:cNvPr>
          <p:cNvSpPr txBox="1"/>
          <p:nvPr/>
        </p:nvSpPr>
        <p:spPr>
          <a:xfrm>
            <a:off x="5795749" y="4585649"/>
            <a:ext cx="446736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Due to delays related to the COVID-19 pandemic and Min-Safe restrictions this project was not completed in FY2020</a:t>
            </a:r>
          </a:p>
        </p:txBody>
      </p:sp>
    </p:spTree>
    <p:extLst>
      <p:ext uri="{BB962C8B-B14F-4D97-AF65-F5344CB8AC3E}">
        <p14:creationId xmlns:p14="http://schemas.microsoft.com/office/powerpoint/2010/main" val="402585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52488"/>
            <a:ext cx="392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Calibri"/>
              </a:rPr>
              <a:t>Experiment Time Request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E1FE0-3362-A047-98B2-48C982C6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2714D9F-8CCB-344B-810D-0FA6763E5B6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7639E8E1-3ED9-4F64-A9A2-DDAED4BB2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4330" y="957158"/>
          <a:ext cx="8718360" cy="731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0612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290612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290612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17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17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UED Facility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9B6DCEA-2F4D-481E-8E79-56B37E5B4D5C}"/>
              </a:ext>
            </a:extLst>
          </p:cNvPr>
          <p:cNvSpPr txBox="1"/>
          <p:nvPr/>
        </p:nvSpPr>
        <p:spPr>
          <a:xfrm>
            <a:off x="4524727" y="569476"/>
            <a:ext cx="31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CY2021 Time Request</a:t>
            </a:r>
          </a:p>
        </p:txBody>
      </p:sp>
      <p:pic>
        <p:nvPicPr>
          <p:cNvPr id="3" name="Picture 1" descr="Machine generated alternative text:&#10;NSLS-II shutdown 12/21/2020-1/21/2021 &#10;Manufacture and testing &#10;Manufacture and testing &#10;Manufacture and testing &#10;Manufacture and testing &#10;Manufacture and testing &#10;Manufacture and testing &#10;Manufacture and testing &#10;Manufacture and testing &#10;Manufacture and testing &#10;Manufacture and testing &#10;Manufacture and testing &#10;Manufacture and testing &#10;Manufacture and testing &#10;Manufacture and testing &#10;Manufacture and testing &#10;Installation &#10;Installation &#10;Installation &#10;Installation &#10;Installation &#10;Installation &#10;Installation &#10;Installation &#10;Installation &#10;commission and test &#10;commission and test &#10;Description &#10;Approvoval of safety Review and test plan, Carl needs to confirm &#10;Complete manufacture and test power supplies &#10;Receive RF High voltage power supply &#10;Test optics and finish component parts &#10;Test quintuplet motion control and positioning &#10;finish programming motion control for quintuplets &#10;OPA laser upgrade complete &#10;Test RF high voltage power supply and amplifier. &#10;UEM magnet measurement &#10;UEM magnet alignment, finish and test system &#10;Allign quintuplet assemblies &#10;Confirm assembly procedure and assemble chambers in quintuplets &#10;Survey quintuplet assemblies &#10;Survey and postion all components &#10;Assemble vacuum components &#10;Move I-JEM to bid. 912 &#10;Position in environmental room &#10;Final survey &#10;Grout &#10;Run cabling, test components &#10;Run diagnosticscabling and install motion controllers in racks, wire to &#10;Run electrical cabling and install power supplies in racks &#10;Run vacuum cabling and install interfaces, wire to components and test &#10;pump down and leak check &#10;IJEM commissioning and testing &#10;IJEM LDRD report and papers &#10;Owner &#10;ATF/CAD &#10;Electrical &#10;Diagnostics &#10;Diagnostics, controls &#10;Diagnostics, controls &#10;ATF/CAD &#10;Mechanical &#10;Mechanical &#10;Mechanical, ID &#10;Mechanical &#10;Survey &#10;Survey &#10;Vacuum &#10;Mechanical &#10;CAD riggers &#10;Survey &#10;CAD carpenters &#10;multiple &#10;Diagnostics &#10;Electrical &#10;Vacuum &#10;I-JEM LDRD &#10;I-JEM LDRD &#10;4/29/2020 &#10;11/2/2020 &#10;12/7/2020 &#10;11/2/2020 &#10;11/2/2020 &#10;11/2/2020 &#10;12/15/2020 &#10;12/9/2020 &#10;11/2/2020 &#10;12/15/2020 &#10;1/5/2021 &#10;1/15/2021 &#10;2/5/2021 &#10;2/9/2021 &#10;2/15/2021 &#10;3/1/2021 &#10;3/15/2021 &#10;3/16/2021 &#10;3/18/2021 &#10;3/15/2021 &#10;3/15/2021 &#10;3/15/2021 &#10;3/15/2021 &#10;3/30/2021 &#10;4/5/2021 &#10;4/23/2021 &#10;o &#10;1 &#10;25 &#10;1 &#10;30 &#10;30 &#10;30 &#10;1 &#10;10 &#10;42 &#10;15 &#10;15 &#10;2 &#10;4 &#10;5 &#10;2 &#10;1 &#10;2 &#10;1 &#10;10 &#10;10 &#10;10 &#10;10 &#10;4 &#10;14 &#10;20 &#10;11/2/2020 &#10;4/30/20 &#10;12/7/20 &#10;12/8/20 &#10;12/14/20 &#10;12/14/20 &#10;12/14/20 &#10;12/16/20 &#10;12/23/20 &#10;12/30/20 &#10;1/5/21 &#10;1/26/21 &#10;2/5/21 &#10;2/9/21 &#10;2/15/21 &#10;2/22/21 &#10;3/3/21 &#10;3/16/21 &#10;3/18/21 &#10;3/19/21 &#10;3/29/21 &#10;3/29/21 &#10;3/29/21 &#10;3/29/21 &#10;4/5/21 &#10;4/23/21 &#10;5/21/21 ">
            <a:extLst>
              <a:ext uri="{FF2B5EF4-FFF2-40B4-BE49-F238E27FC236}">
                <a16:creationId xmlns:a16="http://schemas.microsoft.com/office/drawing/2014/main" id="{E7DC20B0-D5C5-4E81-95DB-CA43A79D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03189"/>
            <a:ext cx="104552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9FCFF95-E80C-9D4C-A350-3D3ACCB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49941"/>
          </a:xfrm>
        </p:spPr>
        <p:txBody>
          <a:bodyPr>
            <a:normAutofit/>
          </a:bodyPr>
          <a:lstStyle/>
          <a:p>
            <a:pPr algn="ctr"/>
            <a:r>
              <a:rPr lang="en-US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 Time Request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3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51344"/>
            <a:ext cx="112776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User Sample and Setup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Golden and TaS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single crystal samples. 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Candidate biological samples: </a:t>
            </a:r>
          </a:p>
          <a:p>
            <a:pPr marL="800100" lvl="1" indent="-342900" defTabSz="457200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Fatty acid synthase (Cryo-EM structure)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  <a:hlinkClick r:id="rId2"/>
              </a:rPr>
              <a:t>http://www.rcsb.org/structure/6TA1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2)   T4 baseplate-tail tube complex (the largest structure in PDB) (Cryo-EM structure)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  <a:hlinkClick r:id="rId3"/>
              </a:rPr>
              <a:t>http://www.rcsb.org/structure/5IV5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3)    Eukaryotic ribosome  (Crystal structure)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  <a:hlinkClick r:id="rId4"/>
              </a:rPr>
              <a:t>http://www.rcsb.org/structure/4V88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>
              <a:spcBef>
                <a:spcPts val="6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Special Equipment: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UEM assembly</a:t>
            </a:r>
          </a:p>
          <a:p>
            <a:pPr defTabSz="457200">
              <a:spcBef>
                <a:spcPts val="6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Pump Laser Requirements: No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>
              <a:spcBef>
                <a:spcPts val="6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Hazards &amp; special installation requirements: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Large installation (UEM assembly): Y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Cryogens: Y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Introducing new magnetic elements: Y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Introducing new materials into the beam path: Y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latin typeface="Calibri"/>
              </a:rPr>
              <a:t>Any other foreseeable beam line modifications: N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E1FE0-3362-A047-98B2-48C982C6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2714D9F-8CCB-344B-810D-0FA6763E5B6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DE073D-28E1-FC46-B7CC-EC974B45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49941"/>
          </a:xfrm>
        </p:spPr>
        <p:txBody>
          <a:bodyPr>
            <a:normAutofit/>
          </a:bodyPr>
          <a:lstStyle/>
          <a:p>
            <a:pPr algn="ctr"/>
            <a:r>
              <a:rPr lang="en-US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Equipment Requirements and Hazards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6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E5F4-6796-46D9-B1B2-E5A380AA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729342"/>
          </a:xfrm>
        </p:spPr>
        <p:txBody>
          <a:bodyPr>
            <a:normAutofit/>
          </a:bodyPr>
          <a:lstStyle/>
          <a:p>
            <a:pPr algn="ctr"/>
            <a:r>
              <a:rPr lang="en-US" u="none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4710E-9E5C-444F-8036-28F8F1AA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1" y="831483"/>
            <a:ext cx="11407697" cy="542780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b="1" dirty="0"/>
              <a:t>UEM physics design with &lt;200nm resolution is complete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Beam physics and pulse jitter studies provide risks assessment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Mitigation plans are under implementation: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 Precise HVPS and SS drive amplifier installation scheduled this week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Funded SBIR projects related to BNL UEM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Design of a new superconducting gun 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Objective lens with high-gradient PM and pulsed 2 T solenoid to reach sub-nm resolution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Remaining Goals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Complete the manufacture, assembly and testing of all components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Install the UEM system into the ATF/UED facility and complete integrated testing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Commission system with beam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Demonstrate imaging of thick and large objects (e.g. biological samples, 10 µm diameter) with 200 nm resolution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Produce images of “calibration standard” and biological samples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Issues/Concerns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Poor contrast of images via scattering of soft biological (low-Z) targets needs to be resolved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High energy jitter at ATF/UED is still a significant concern and requires additional investigation of this</a:t>
            </a:r>
          </a:p>
        </p:txBody>
      </p:sp>
    </p:spTree>
    <p:extLst>
      <p:ext uri="{BB962C8B-B14F-4D97-AF65-F5344CB8AC3E}">
        <p14:creationId xmlns:p14="http://schemas.microsoft.com/office/powerpoint/2010/main" val="1105575482"/>
      </p:ext>
    </p:extLst>
  </p:cSld>
  <p:clrMapOvr>
    <a:masterClrMapping/>
  </p:clrMapOvr>
</p:sld>
</file>

<file path=ppt/theme/theme1.xml><?xml version="1.0" encoding="utf-8"?>
<a:theme xmlns:a="http://schemas.openxmlformats.org/drawingml/2006/main" name="NSLS-II with 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9153</TotalTime>
  <Words>1367</Words>
  <Application>Microsoft Office PowerPoint</Application>
  <PresentationFormat>Widescreen</PresentationFormat>
  <Paragraphs>147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NSLS-II with Logos</vt:lpstr>
      <vt:lpstr> UF97 - LDRD for UEM  Demonstration of feasibility of sub-nm, picosecond electron microscope for the life sciences </vt:lpstr>
      <vt:lpstr>Goals</vt:lpstr>
      <vt:lpstr>Overall construction and accomplishments</vt:lpstr>
      <vt:lpstr>RF jitter problem</vt:lpstr>
      <vt:lpstr>2020 Activities &amp; Impacts Associated with this Experiment</vt:lpstr>
      <vt:lpstr>Impact of COVID-19 on Schedule and Spending</vt:lpstr>
      <vt:lpstr>Experiment Time Request</vt:lpstr>
      <vt:lpstr>Special Equipment Requirements and Hazards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Palmer, Mark</dc:creator>
  <cp:lastModifiedBy>Yang, Xi</cp:lastModifiedBy>
  <cp:revision>118</cp:revision>
  <dcterms:created xsi:type="dcterms:W3CDTF">2019-11-26T13:47:49Z</dcterms:created>
  <dcterms:modified xsi:type="dcterms:W3CDTF">2020-12-08T22:02:39Z</dcterms:modified>
</cp:coreProperties>
</file>