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</p:sldMasterIdLst>
  <p:notesMasterIdLst>
    <p:notesMasterId r:id="rId28"/>
  </p:notesMasterIdLst>
  <p:sldIdLst>
    <p:sldId id="328" r:id="rId3"/>
    <p:sldId id="318" r:id="rId4"/>
    <p:sldId id="260" r:id="rId5"/>
    <p:sldId id="329" r:id="rId6"/>
    <p:sldId id="300" r:id="rId7"/>
    <p:sldId id="270" r:id="rId8"/>
    <p:sldId id="319" r:id="rId9"/>
    <p:sldId id="283" r:id="rId10"/>
    <p:sldId id="314" r:id="rId11"/>
    <p:sldId id="297" r:id="rId12"/>
    <p:sldId id="269" r:id="rId13"/>
    <p:sldId id="304" r:id="rId14"/>
    <p:sldId id="273" r:id="rId15"/>
    <p:sldId id="274" r:id="rId16"/>
    <p:sldId id="275" r:id="rId17"/>
    <p:sldId id="310" r:id="rId18"/>
    <p:sldId id="313" r:id="rId19"/>
    <p:sldId id="332" r:id="rId20"/>
    <p:sldId id="333" r:id="rId21"/>
    <p:sldId id="335" r:id="rId22"/>
    <p:sldId id="334" r:id="rId23"/>
    <p:sldId id="324" r:id="rId24"/>
    <p:sldId id="325" r:id="rId25"/>
    <p:sldId id="326" r:id="rId26"/>
    <p:sldId id="32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5B00"/>
    <a:srgbClr val="FFAF66"/>
    <a:srgbClr val="8F9194"/>
    <a:srgbClr val="7A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4" autoAdjust="0"/>
    <p:restoredTop sz="94660"/>
  </p:normalViewPr>
  <p:slideViewPr>
    <p:cSldViewPr snapToGrid="0">
      <p:cViewPr>
        <p:scale>
          <a:sx n="88" d="100"/>
          <a:sy n="88" d="100"/>
        </p:scale>
        <p:origin x="62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8.4" units="1/cm"/>
          <inkml:channelProperty channel="Y" name="resolution" value="36" units="1/cm"/>
          <inkml:channelProperty channel="T" name="resolution" value="1" units="1/dev"/>
        </inkml:channelProperties>
      </inkml:inkSource>
      <inkml:timestamp xml:id="ts0" timeString="2020-05-19T11:32:57.81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60 0,'30'0'31,"1"0"32,29 0 15,-30 0-47,31 0 1,-31 0-1,31 0-16,-31 0 1,30 0 47,-29 0-48,29 0 1,-30 0-1,1 0 204,-1 0-203,60 0-1,-29 0-15,30 0 16,-31 0 0,-30 0-1,1 0 251,-1 0-266,0 0 94,0 0 140,1 0-15,-1 0-94,0 0 703,0-30-812,1 0 187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0B82D-0241-4FF6-8F3F-0E8572268F76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B061F-25F9-4942-A5F9-A3C74E37B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43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3EAA7A1A-8011-3A42-91B8-EE1BD44E4455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05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3EAA7A1A-8011-3A42-91B8-EE1BD44E4455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240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72" y="6156882"/>
            <a:ext cx="2062237" cy="557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1"/>
            <a:ext cx="12192000" cy="598491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-14246"/>
            <a:ext cx="12191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Type in SECTION BREAK TITLE</a:t>
            </a:r>
          </a:p>
        </p:txBody>
      </p:sp>
    </p:spTree>
    <p:extLst>
      <p:ext uri="{BB962C8B-B14F-4D97-AF65-F5344CB8AC3E}">
        <p14:creationId xmlns:p14="http://schemas.microsoft.com/office/powerpoint/2010/main" val="245632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02173" y="1711595"/>
            <a:ext cx="5053832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02173" y="5497445"/>
            <a:ext cx="5120640" cy="585031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IMAGES with captions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353507" y="1710816"/>
            <a:ext cx="5053832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353507" y="5496667"/>
            <a:ext cx="5120640" cy="585031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1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85427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61172" y="3616113"/>
            <a:ext cx="3287445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08115" y="3616113"/>
            <a:ext cx="3287445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0772" y="1697094"/>
            <a:ext cx="3148325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17715" y="1697094"/>
            <a:ext cx="3148325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8348928" y="3618612"/>
            <a:ext cx="3287445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8358528" y="1699593"/>
            <a:ext cx="3148325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THREE IMAGES – HORIZONTAL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99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6" y="1701473"/>
            <a:ext cx="298704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270980" y="1701473"/>
            <a:ext cx="298704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251121" y="1701473"/>
            <a:ext cx="298704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208029" y="1701473"/>
            <a:ext cx="298704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4706193"/>
            <a:ext cx="11246069" cy="175226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four images, captions and bullets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90838" y="3979062"/>
            <a:ext cx="2984625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256793" y="3979062"/>
            <a:ext cx="2984625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241418" y="3979062"/>
            <a:ext cx="2984625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207376" y="3979062"/>
            <a:ext cx="2984625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87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four IMAGES with captions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27699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49916" y="1574667"/>
            <a:ext cx="5053832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9916" y="3443427"/>
            <a:ext cx="512064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549909" y="1574667"/>
            <a:ext cx="5053832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549909" y="3443427"/>
            <a:ext cx="512064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49916" y="4025152"/>
            <a:ext cx="5053832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49916" y="5898517"/>
            <a:ext cx="512064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549909" y="4025152"/>
            <a:ext cx="5053832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549909" y="5902308"/>
            <a:ext cx="512064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03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graph, chart or table slide. </a:t>
            </a:r>
            <a:br>
              <a:rPr lang="en-US" dirty="0" smtClean="0"/>
            </a:br>
            <a:r>
              <a:rPr lang="en-US" dirty="0" smtClean="0"/>
              <a:t>Headline in all caps, Arial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699606"/>
            <a:ext cx="11163868" cy="402985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below to add a chart, graph, or table.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1" y="6318956"/>
            <a:ext cx="4948052" cy="539045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72672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72" y="6156882"/>
            <a:ext cx="2062237" cy="557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 userDrawn="1"/>
        </p:nvSpPr>
        <p:spPr>
          <a:xfrm>
            <a:off x="626534" y="6247222"/>
            <a:ext cx="1387624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www.anl.gov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Picture 7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1"/>
            <a:ext cx="12192000" cy="5984917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14246"/>
            <a:ext cx="12191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Type in closing statement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-1321339" y="-1815882"/>
            <a:ext cx="5042667" cy="16004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Suggested</a:t>
            </a:r>
            <a:r>
              <a:rPr lang="en-US" sz="1400" b="1" baseline="0" dirty="0" smtClean="0">
                <a:solidFill>
                  <a:schemeClr val="bg1"/>
                </a:solidFill>
              </a:rPr>
              <a:t> closing statement (optional): </a:t>
            </a:r>
          </a:p>
          <a:p>
            <a:endParaRPr lang="en-US" sz="1400" b="1" baseline="0" dirty="0" smtClean="0">
              <a:solidFill>
                <a:schemeClr val="bg1"/>
              </a:solidFill>
            </a:endParaRPr>
          </a:p>
          <a:p>
            <a:pPr lvl="0"/>
            <a:r>
              <a:rPr lang="en-US" sz="1400" b="1" dirty="0" smtClean="0">
                <a:solidFill>
                  <a:schemeClr val="bg1"/>
                </a:solidFill>
              </a:rPr>
              <a:t>WE START WITH YES.</a:t>
            </a:r>
          </a:p>
          <a:p>
            <a:pPr lvl="0">
              <a:spcAft>
                <a:spcPts val="1200"/>
              </a:spcAft>
            </a:pPr>
            <a:r>
              <a:rPr lang="en-US" sz="1400" b="1" dirty="0" smtClean="0">
                <a:solidFill>
                  <a:schemeClr val="bg1"/>
                </a:solidFill>
              </a:rPr>
              <a:t>AND END WITH THANK YOU.</a:t>
            </a:r>
          </a:p>
          <a:p>
            <a:pPr lvl="0"/>
            <a:r>
              <a:rPr lang="en-US" sz="1400" b="1" dirty="0" smtClean="0">
                <a:solidFill>
                  <a:schemeClr val="bg1"/>
                </a:solidFill>
              </a:rPr>
              <a:t>DO YOU HAVE ANY BIG QUESTIONS?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0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6724"/>
            <a:ext cx="12192000" cy="6864724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4639"/>
            <a:ext cx="11163868" cy="806017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AND CONTENT SLIDE. </a:t>
            </a:r>
            <a:br>
              <a:rPr lang="en-US" dirty="0" smtClean="0"/>
            </a:br>
            <a:r>
              <a:rPr lang="en-US" dirty="0" smtClean="0"/>
              <a:t>Headline in all caps, Arial Font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72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63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662" y="0"/>
            <a:ext cx="2479527" cy="6699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84968" y="1689100"/>
            <a:ext cx="5707033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" y="1689100"/>
            <a:ext cx="6484965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-Cover option A</a:t>
            </a:r>
            <a:br>
              <a:rPr lang="en-US" dirty="0" smtClean="0"/>
            </a:br>
            <a:r>
              <a:rPr lang="en-US" dirty="0" smtClean="0"/>
              <a:t>can be up to four </a:t>
            </a:r>
            <a:br>
              <a:rPr lang="en-US" dirty="0" smtClean="0"/>
            </a:br>
            <a:r>
              <a:rPr lang="en-US" dirty="0" smtClean="0"/>
              <a:t>or five lines of text</a:t>
            </a:r>
            <a:endParaRPr lang="en-US" dirty="0"/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1689100"/>
            <a:ext cx="319619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4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4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5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5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</a:t>
            </a:r>
            <a:br>
              <a:rPr lang="en-US" dirty="0" smtClean="0"/>
            </a:br>
            <a:r>
              <a:rPr lang="en-US" dirty="0" smtClean="0"/>
              <a:t>info if not needed</a:t>
            </a:r>
            <a:endParaRPr lang="en-US" dirty="0"/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8480262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8480262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</a:t>
            </a:r>
            <a:br>
              <a:rPr lang="en-US" dirty="0" smtClean="0"/>
            </a:br>
            <a:r>
              <a:rPr lang="en-US" dirty="0" smtClean="0"/>
              <a:t>info if not needed</a:t>
            </a:r>
            <a:endParaRPr lang="en-US" dirty="0"/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26533" y="6094282"/>
            <a:ext cx="7859323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575733" y="730250"/>
            <a:ext cx="8250767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Optional one line subhead, </a:t>
            </a:r>
            <a:r>
              <a:rPr lang="en-US" dirty="0" err="1" smtClean="0"/>
              <a:t>url</a:t>
            </a:r>
            <a:r>
              <a:rPr lang="en-US" dirty="0" smtClean="0"/>
              <a:t> or date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1422052" y="-1241416"/>
            <a:ext cx="5168552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Suggested</a:t>
            </a:r>
            <a:r>
              <a:rPr lang="en-US" sz="1400" b="1" baseline="0" dirty="0" smtClean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400" b="1" baseline="0" dirty="0" smtClean="0">
              <a:solidFill>
                <a:schemeClr val="bg1"/>
              </a:solidFill>
            </a:endParaRPr>
          </a:p>
          <a:p>
            <a:r>
              <a:rPr lang="en-US" sz="1400" b="1" baseline="0" dirty="0" smtClean="0">
                <a:solidFill>
                  <a:schemeClr val="bg1"/>
                </a:solidFill>
              </a:rPr>
              <a:t>WE START WITH YES.</a:t>
            </a:r>
            <a:endParaRPr lang="en-US" sz="1400" dirty="0" smtClean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9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72" y="6156882"/>
            <a:ext cx="2062237" cy="557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-27020"/>
            <a:ext cx="12192000" cy="6011938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7020"/>
            <a:ext cx="12192000" cy="6011938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84968" y="1689100"/>
            <a:ext cx="5707033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" y="1689100"/>
            <a:ext cx="6484965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-Cover option B </a:t>
            </a:r>
            <a:br>
              <a:rPr lang="en-US" dirty="0" smtClean="0"/>
            </a:br>
            <a:r>
              <a:rPr lang="en-US" dirty="0" smtClean="0"/>
              <a:t>can be up to four </a:t>
            </a:r>
            <a:br>
              <a:rPr lang="en-US" dirty="0" smtClean="0"/>
            </a:br>
            <a:r>
              <a:rPr lang="en-US" dirty="0" smtClean="0"/>
              <a:t>or five lines of text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204953"/>
            <a:ext cx="7802035" cy="1292225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4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4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5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5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8480262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8480262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1689100"/>
            <a:ext cx="319619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55" name="TextBox 154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7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BASIC CONTENT SLIDE</a:t>
            </a:r>
            <a:br>
              <a:rPr lang="en-US" dirty="0" smtClean="0"/>
            </a:br>
            <a:r>
              <a:rPr lang="en-US" dirty="0" smtClean="0"/>
              <a:t>one or two lines for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699995"/>
            <a:ext cx="11163868" cy="44227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add 1st-level bullet. Click an icon below to add table, graph or other imagery.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6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72" y="167615"/>
            <a:ext cx="2062648" cy="557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26533" y="6094282"/>
            <a:ext cx="7859323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4" y="4945565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4" y="5323002"/>
            <a:ext cx="3590495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5" y="4945565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5" y="5323002"/>
            <a:ext cx="3590495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90836" y="899575"/>
            <a:ext cx="11901165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3726366"/>
            <a:ext cx="11270539" cy="86288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 – cover option c 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8480262" y="4945565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8480262" y="5323002"/>
            <a:ext cx="3590495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26533" y="4589247"/>
            <a:ext cx="11313219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899573"/>
            <a:ext cx="299452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70984" y="366275"/>
            <a:ext cx="11313219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 smtClean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 smtClean="0">
                <a:solidFill>
                  <a:srgbClr val="000000"/>
                </a:solidFill>
              </a:rPr>
              <a:t>fACILITY</a:t>
            </a:r>
            <a:r>
              <a:rPr lang="en-US" sz="1000" b="0" cap="all" dirty="0" smtClean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 smtClean="0">
                <a:solidFill>
                  <a:srgbClr val="000000"/>
                </a:solidFill>
              </a:rPr>
              <a:t>www.anl.gov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51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72" y="320211"/>
            <a:ext cx="2062648" cy="557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26533" y="6094282"/>
            <a:ext cx="7859323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4" y="4581631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4" y="4959068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5" y="4581631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5" y="4959068"/>
            <a:ext cx="3590495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90836" y="1681607"/>
            <a:ext cx="11901165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5" y="116710"/>
            <a:ext cx="9034837" cy="1119234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 –</a:t>
            </a:r>
            <a:br>
              <a:rPr lang="en-US" dirty="0" smtClean="0"/>
            </a:br>
            <a:r>
              <a:rPr lang="en-US" dirty="0" smtClean="0"/>
              <a:t>Cover option D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8480262" y="4581631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8480262" y="4959068"/>
            <a:ext cx="3590495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26533" y="1229594"/>
            <a:ext cx="11313219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681605"/>
            <a:ext cx="299452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4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5" y="0"/>
            <a:ext cx="11901164" cy="68580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 then right click image and “SEND IMAGE TO BACK”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775200"/>
            <a:ext cx="12192000" cy="20828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5" y="5042974"/>
            <a:ext cx="11094720" cy="1373592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Full-frame image layout  –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7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656122"/>
            <a:ext cx="12192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4645419"/>
            <a:ext cx="11246069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5" y="0"/>
            <a:ext cx="11901164" cy="3656013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3807284"/>
            <a:ext cx="11565467" cy="787098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one image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2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656122"/>
            <a:ext cx="12192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90836" y="0"/>
            <a:ext cx="5974080" cy="3663950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243367" y="0"/>
            <a:ext cx="5974080" cy="3663950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3807284"/>
            <a:ext cx="11565467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TWO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4645419"/>
            <a:ext cx="11246069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8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656122"/>
            <a:ext cx="12192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6" y="0"/>
            <a:ext cx="3986784" cy="367364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258983" y="0"/>
            <a:ext cx="3986784" cy="367364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248149" y="0"/>
            <a:ext cx="3943851" cy="367364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4645419"/>
            <a:ext cx="11246069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3807284"/>
            <a:ext cx="11565467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Three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3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2000" cy="68580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6" y="1654175"/>
            <a:ext cx="298704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270980" y="1654175"/>
            <a:ext cx="298704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251121" y="1654175"/>
            <a:ext cx="298704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208029" y="1654175"/>
            <a:ext cx="298704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4645419"/>
            <a:ext cx="11246069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four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90838" y="3931764"/>
            <a:ext cx="2984625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256793" y="3931764"/>
            <a:ext cx="2984625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241418" y="3931764"/>
            <a:ext cx="2984625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207376" y="3931764"/>
            <a:ext cx="2984625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3048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83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 marL="429816" indent="-223838">
              <a:defRPr>
                <a:solidFill>
                  <a:srgbClr val="000000"/>
                </a:solidFill>
              </a:defRPr>
            </a:lvl2pPr>
            <a:lvl3pPr marL="389335" indent="163116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 smtClean="0"/>
              <a:t>Click to add 1st-level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417300" y="6471466"/>
            <a:ext cx="609600" cy="182880"/>
          </a:xfrm>
          <a:ln/>
        </p:spPr>
        <p:txBody>
          <a:bodyPr/>
          <a:lstStyle>
            <a:lvl1pPr>
              <a:defRPr>
                <a:solidFill>
                  <a:srgbClr val="232425"/>
                </a:solidFill>
              </a:defRPr>
            </a:lvl1pPr>
          </a:lstStyle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514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0657-D6E0-BE42-9DAC-E9A6565AE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390A6F-F3CD-154C-8ACE-8EBC6BC28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0D4B1-35E6-1744-8CBA-9C192195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66F16-77FE-F640-B44E-59AAFAB4A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96ADA-3ECD-1342-8EB2-63185E5E2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36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28B5-E5CD-4ACC-B9E9-2C53B2115DDB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CEC7-C6A8-42D9-AA0A-7218290C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7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TITLE AND CONTENT 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50"/>
            <a:ext cx="11163868" cy="499714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864467" y="14455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8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28B5-E5CD-4ACC-B9E9-2C53B2115DDB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CEC7-C6A8-42D9-AA0A-7218290C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394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28B5-E5CD-4ACC-B9E9-2C53B2115DDB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CEC7-C6A8-42D9-AA0A-7218290C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429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28B5-E5CD-4ACC-B9E9-2C53B2115DDB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CEC7-C6A8-42D9-AA0A-7218290C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24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28B5-E5CD-4ACC-B9E9-2C53B2115DDB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CEC7-C6A8-42D9-AA0A-7218290C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18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28B5-E5CD-4ACC-B9E9-2C53B2115DDB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CEC7-C6A8-42D9-AA0A-7218290C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708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28B5-E5CD-4ACC-B9E9-2C53B2115DDB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CEC7-C6A8-42D9-AA0A-7218290C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012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28B5-E5CD-4ACC-B9E9-2C53B2115DDB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CEC7-C6A8-42D9-AA0A-7218290C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319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28B5-E5CD-4ACC-B9E9-2C53B2115DDB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CEC7-C6A8-42D9-AA0A-7218290C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505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28B5-E5CD-4ACC-B9E9-2C53B2115DDB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CEC7-C6A8-42D9-AA0A-7218290C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846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28B5-E5CD-4ACC-B9E9-2C53B2115DDB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CEC7-C6A8-42D9-AA0A-7218290C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89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600" y="1699996"/>
            <a:ext cx="536448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67451" y="1685707"/>
            <a:ext cx="536448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Two-column CONTENT slide</a:t>
            </a:r>
            <a:br>
              <a:rPr lang="en-US" dirty="0" smtClean="0"/>
            </a:br>
            <a:r>
              <a:rPr lang="en-US" dirty="0" smtClean="0"/>
              <a:t>one or two lines for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1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TITLE AND CONTENT 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50"/>
            <a:ext cx="11163868" cy="499714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864467" y="14455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2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4527" y="2263770"/>
            <a:ext cx="54864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6500" y="2263770"/>
            <a:ext cx="54864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0" y="1684229"/>
            <a:ext cx="54864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14527" y="1684229"/>
            <a:ext cx="54864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Two-column CONTENT slide</a:t>
            </a:r>
            <a:br>
              <a:rPr lang="en-US" dirty="0" smtClean="0"/>
            </a:br>
            <a:r>
              <a:rPr lang="en-US" dirty="0" smtClean="0"/>
              <a:t>with box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8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04767" y="1699995"/>
            <a:ext cx="5759667" cy="2249430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60906" y="1699995"/>
            <a:ext cx="4972641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60906" y="4080588"/>
            <a:ext cx="4972641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VERTICAL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04767" y="4066957"/>
            <a:ext cx="5759667" cy="2249430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5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60412" y="1731527"/>
            <a:ext cx="7753216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52525" y="1720414"/>
            <a:ext cx="2698328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49353" y="3290408"/>
            <a:ext cx="2704676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THREE IMAGES – VERTICAL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060412" y="3304768"/>
            <a:ext cx="7753216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49351" y="4872981"/>
            <a:ext cx="2704676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060412" y="4856121"/>
            <a:ext cx="7753216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5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1643" y="3998350"/>
            <a:ext cx="5486400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8287" y="3998350"/>
            <a:ext cx="5463447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60905" y="1699995"/>
            <a:ext cx="536448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278733" y="1699995"/>
            <a:ext cx="536448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top HORIZONTAL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600" y="1699996"/>
            <a:ext cx="54864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8287" y="1699996"/>
            <a:ext cx="54864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8861" y="3437315"/>
            <a:ext cx="536448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307819" y="3437315"/>
            <a:ext cx="536448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bottom HORIZONTAL</a:t>
            </a:r>
            <a:br>
              <a:rPr lang="en-US" dirty="0" smtClean="0"/>
            </a:br>
            <a:r>
              <a:rPr lang="en-US" dirty="0" smtClean="0"/>
              <a:t>WITH CAPTIONS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35021" y="5735092"/>
            <a:ext cx="5327631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333719" y="5735092"/>
            <a:ext cx="5327631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84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1163868" cy="82894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Headline in all caps </a:t>
            </a:r>
            <a:r>
              <a:rPr lang="en-US" dirty="0" err="1" smtClean="0"/>
              <a:t>28pt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preferred as one or two 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99996"/>
            <a:ext cx="11163868" cy="442277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 smtClean="0"/>
              <a:t>Click to add 1st-level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91200" y="6473709"/>
            <a:ext cx="609600" cy="18288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304800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528B5-E5CD-4ACC-B9E9-2C53B2115DDB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4CEC7-C6A8-42D9-AA0A-7218290C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5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958" y="1190170"/>
            <a:ext cx="5505450" cy="2514600"/>
          </a:xfrm>
          <a:prstGeom prst="rect">
            <a:avLst/>
          </a:prstGeom>
        </p:spPr>
      </p:pic>
      <p:sp>
        <p:nvSpPr>
          <p:cNvPr id="46" name="Title 45"/>
          <p:cNvSpPr>
            <a:spLocks noGrp="1"/>
          </p:cNvSpPr>
          <p:nvPr>
            <p:ph type="title"/>
          </p:nvPr>
        </p:nvSpPr>
        <p:spPr>
          <a:xfrm>
            <a:off x="319617" y="1096819"/>
            <a:ext cx="4414345" cy="270662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Collinear </a:t>
            </a:r>
            <a:r>
              <a:rPr lang="en-US" dirty="0" err="1"/>
              <a:t>wakefield</a:t>
            </a:r>
            <a:r>
              <a:rPr lang="en-US" dirty="0"/>
              <a:t> accelerator based on corrugated waveguide</a:t>
            </a:r>
            <a:r>
              <a:rPr lang="en-US" sz="2400" dirty="0"/>
              <a:t> </a:t>
            </a:r>
            <a:endParaRPr lang="en-US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2"/>
          </p:nvPr>
        </p:nvSpPr>
        <p:spPr>
          <a:xfrm>
            <a:off x="-2" y="1096819"/>
            <a:ext cx="319619" cy="2706624"/>
          </a:xfrm>
        </p:spPr>
        <p:txBody>
          <a:bodyPr/>
          <a:lstStyle/>
          <a:p>
            <a:r>
              <a:rPr lang="en-US" dirty="0" err="1" smtClean="0"/>
              <a:t>drhgfdjhngngfmhgmghmghjmghfmf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9617" y="3906120"/>
            <a:ext cx="721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PI: </a:t>
            </a:r>
            <a:r>
              <a:rPr lang="en-US" u="sng" dirty="0" smtClean="0">
                <a:solidFill>
                  <a:schemeClr val="tx1">
                    <a:lumMod val="50000"/>
                  </a:schemeClr>
                </a:solidFill>
              </a:rPr>
              <a:t>A. Zholents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APS/ANL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33962" y="1089687"/>
            <a:ext cx="7458039" cy="2706625"/>
          </a:xfrm>
          <a:prstGeom prst="rect">
            <a:avLst/>
          </a:prstGeom>
          <a:solidFill>
            <a:srgbClr val="7AB800">
              <a:alpha val="30196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696720" y="6389680"/>
            <a:ext cx="3495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ATF User meeting, December </a:t>
            </a:r>
            <a:r>
              <a:rPr lang="en-US" sz="1400" b="1" dirty="0" smtClean="0"/>
              <a:t>9, 2020</a:t>
            </a:r>
            <a:endParaRPr lang="en-US" sz="1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07" y="0"/>
            <a:ext cx="2847975" cy="8286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92507" y="164416"/>
            <a:ext cx="3753010" cy="369332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Continuing experiment: </a:t>
            </a:r>
            <a:r>
              <a:rPr lang="en-US" b="1" dirty="0" smtClean="0"/>
              <a:t>306051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45542" y="1080362"/>
            <a:ext cx="2789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Funded by LDRD at ANL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9617" y="4495067"/>
            <a:ext cx="11508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W. Jansma,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A. Nassiri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, S.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Sorsher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, K.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Suthar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, E.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Trakhtenberg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, G. Waldschmidt, J.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Xu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APS/ANL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S. Doran (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HEP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/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ANL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en-US" u="sng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u="sng" dirty="0" smtClean="0">
                <a:solidFill>
                  <a:schemeClr val="tx1">
                    <a:lumMod val="50000"/>
                  </a:schemeClr>
                </a:solidFill>
              </a:rPr>
              <a:t>S</a:t>
            </a:r>
            <a:r>
              <a:rPr lang="en-US" u="sng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u="sng" dirty="0" err="1">
                <a:solidFill>
                  <a:schemeClr val="tx1">
                    <a:lumMod val="50000"/>
                  </a:schemeClr>
                </a:solidFill>
              </a:rPr>
              <a:t>Siy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, N.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Behdad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 (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University of Wisconsin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r>
              <a:rPr lang="en-US" u="sng" dirty="0" smtClean="0">
                <a:solidFill>
                  <a:schemeClr val="tx1">
                    <a:lumMod val="50000"/>
                  </a:schemeClr>
                </a:solidFill>
              </a:rPr>
              <a:t>M. </a:t>
            </a:r>
            <a:r>
              <a:rPr lang="en-US" u="sng" dirty="0" err="1" smtClean="0">
                <a:solidFill>
                  <a:schemeClr val="tx1">
                    <a:lumMod val="50000"/>
                  </a:schemeClr>
                </a:solidFill>
              </a:rPr>
              <a:t>Fedurin</a:t>
            </a:r>
            <a:r>
              <a:rPr lang="en-US" u="sng" dirty="0" smtClean="0">
                <a:solidFill>
                  <a:schemeClr val="tx1">
                    <a:lumMod val="50000"/>
                  </a:schemeClr>
                </a:solidFill>
              </a:rPr>
              <a:t>,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u="sng" dirty="0" smtClean="0">
                <a:solidFill>
                  <a:schemeClr val="tx1">
                    <a:lumMod val="50000"/>
                  </a:schemeClr>
                </a:solidFill>
              </a:rPr>
              <a:t>K. </a:t>
            </a:r>
            <a:r>
              <a:rPr lang="en-US" u="sng" dirty="0" err="1" smtClean="0">
                <a:solidFill>
                  <a:schemeClr val="tx1">
                    <a:lumMod val="50000"/>
                  </a:schemeClr>
                </a:solidFill>
              </a:rPr>
              <a:t>Kusche</a:t>
            </a:r>
            <a:r>
              <a:rPr lang="en-US" u="sng" dirty="0" smtClean="0">
                <a:solidFill>
                  <a:schemeClr val="tx1">
                    <a:lumMod val="50000"/>
                  </a:schemeClr>
                </a:solidFill>
              </a:rPr>
              <a:t>,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M. Palmer (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ATF/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BNL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1777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55" y="116810"/>
            <a:ext cx="11734845" cy="478058"/>
          </a:xfrm>
        </p:spPr>
        <p:txBody>
          <a:bodyPr/>
          <a:lstStyle/>
          <a:p>
            <a:r>
              <a:rPr lang="en-US" dirty="0" smtClean="0"/>
              <a:t>Difference between smooth pipe and Unobstructed 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19713" y="5827378"/>
            <a:ext cx="3539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the beam shifted horizontally between measurements by ~ 31 pixels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86452" y="4619947"/>
            <a:ext cx="318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Charge=140 </a:t>
            </a:r>
            <a:r>
              <a:rPr lang="en-US" dirty="0" err="1" smtClean="0"/>
              <a:t>pC</a:t>
            </a:r>
            <a:r>
              <a:rPr lang="en-US" dirty="0" smtClean="0"/>
              <a:t>, bunch length = 5 </a:t>
            </a:r>
            <a:r>
              <a:rPr lang="en-US" dirty="0" err="1" smtClean="0"/>
              <a:t>ps</a:t>
            </a:r>
            <a:r>
              <a:rPr lang="en-US" dirty="0" smtClean="0"/>
              <a:t> flattop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00813" y="454009"/>
            <a:ext cx="11745190" cy="360014"/>
            <a:chOff x="374073" y="602673"/>
            <a:chExt cx="11745190" cy="360014"/>
          </a:xfrm>
        </p:grpSpPr>
        <p:cxnSp>
          <p:nvCxnSpPr>
            <p:cNvPr id="14" name="Straight Connector 13"/>
            <p:cNvCxnSpPr>
              <a:endCxn id="15" idx="1"/>
            </p:cNvCxnSpPr>
            <p:nvPr/>
          </p:nvCxnSpPr>
          <p:spPr bwMode="auto">
            <a:xfrm flipV="1">
              <a:off x="374073" y="782680"/>
              <a:ext cx="10546772" cy="9587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pic>
          <p:nvPicPr>
            <p:cNvPr id="15" name="Picture 2" descr="C:\Users\amiesen\Desktop\anlrgbppt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0845" y="602673"/>
              <a:ext cx="1198418" cy="36001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00813" y="733757"/>
            <a:ext cx="11891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collected on Tuesday 03102020</a:t>
            </a:r>
          </a:p>
          <a:p>
            <a:r>
              <a:rPr lang="en-US" dirty="0" smtClean="0"/>
              <a:t>Use as the reference for Unobstructed path: </a:t>
            </a:r>
            <a:r>
              <a:rPr lang="en-US" dirty="0"/>
              <a:t>file name </a:t>
            </a:r>
            <a:r>
              <a:rPr lang="en-US" dirty="0" smtClean="0"/>
              <a:t>2020031017061940_Spectr_no_mask_SLIT_IN.asc</a:t>
            </a:r>
          </a:p>
          <a:p>
            <a:r>
              <a:rPr lang="en-US" dirty="0" smtClean="0"/>
              <a:t>Use </a:t>
            </a:r>
            <a:r>
              <a:rPr lang="en-US" dirty="0"/>
              <a:t>for the </a:t>
            </a:r>
            <a:r>
              <a:rPr lang="en-US" dirty="0" smtClean="0"/>
              <a:t>Smooth </a:t>
            </a:r>
            <a:r>
              <a:rPr lang="en-US" dirty="0"/>
              <a:t>pipe: file name </a:t>
            </a:r>
            <a:r>
              <a:rPr lang="en-US" dirty="0" smtClean="0"/>
              <a:t>2020031017374064_Spectr_no_mask_SLIT_IN_Smooth_Pipe.asc</a:t>
            </a:r>
          </a:p>
          <a:p>
            <a:r>
              <a:rPr lang="en-US" dirty="0" smtClean="0"/>
              <a:t>The difference is shown below: file </a:t>
            </a:r>
            <a:r>
              <a:rPr lang="en-US" dirty="0"/>
              <a:t>name Diff 2020031017374064 Smooth minus Unobstructed 17061940.asc</a:t>
            </a:r>
          </a:p>
        </p:txBody>
      </p:sp>
      <p:sp>
        <p:nvSpPr>
          <p:cNvPr id="17" name="Oval 16"/>
          <p:cNvSpPr/>
          <p:nvPr/>
        </p:nvSpPr>
        <p:spPr>
          <a:xfrm>
            <a:off x="8052845" y="5803851"/>
            <a:ext cx="3806363" cy="97038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5749" y="2388460"/>
            <a:ext cx="3186819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 visible difference  between the unobstructed pass and a pass through the smooth pipe is seen</a:t>
            </a:r>
            <a:r>
              <a:rPr lang="en-US" dirty="0"/>
              <a:t> </a:t>
            </a:r>
            <a:r>
              <a:rPr lang="en-US" dirty="0" smtClean="0"/>
              <a:t>after </a:t>
            </a:r>
            <a:r>
              <a:rPr lang="en-US" dirty="0"/>
              <a:t>adjustment </a:t>
            </a:r>
            <a:r>
              <a:rPr lang="en-US" dirty="0" smtClean="0"/>
              <a:t>of horizontal shift caused by </a:t>
            </a:r>
            <a:r>
              <a:rPr lang="en-US" dirty="0"/>
              <a:t>the beam </a:t>
            </a:r>
            <a:r>
              <a:rPr lang="en-US" dirty="0" smtClean="0"/>
              <a:t>drift.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10" y="2106804"/>
            <a:ext cx="6935878" cy="419418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flipH="1">
            <a:off x="7601837" y="2877842"/>
            <a:ext cx="660384" cy="668593"/>
          </a:xfrm>
          <a:prstGeom prst="rightArrow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90008" y="6289042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Spectrometer screen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52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983" y="0"/>
            <a:ext cx="11734845" cy="742195"/>
          </a:xfrm>
        </p:spPr>
        <p:txBody>
          <a:bodyPr/>
          <a:lstStyle/>
          <a:p>
            <a:r>
              <a:rPr lang="en-US" sz="2400" dirty="0" smtClean="0"/>
              <a:t>Use spectrometer measurement in the case of a smooth pipe to define energy distribution in the beam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06718" y="1546549"/>
            <a:ext cx="3885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309 </a:t>
            </a:r>
            <a:r>
              <a:rPr lang="en-US" dirty="0" err="1" smtClean="0"/>
              <a:t>keV</a:t>
            </a:r>
            <a:r>
              <a:rPr lang="en-US" dirty="0" smtClean="0"/>
              <a:t>=0.776 </a:t>
            </a:r>
            <a:r>
              <a:rPr lang="en-US" dirty="0" err="1" smtClean="0"/>
              <a:t>keV</a:t>
            </a:r>
            <a:r>
              <a:rPr lang="en-US" dirty="0" smtClean="0"/>
              <a:t>/pixel*399 pixels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00813" y="579332"/>
            <a:ext cx="11745190" cy="360014"/>
            <a:chOff x="374073" y="602673"/>
            <a:chExt cx="11745190" cy="360014"/>
          </a:xfrm>
        </p:grpSpPr>
        <p:cxnSp>
          <p:nvCxnSpPr>
            <p:cNvPr id="14" name="Straight Connector 13"/>
            <p:cNvCxnSpPr>
              <a:endCxn id="15" idx="1"/>
            </p:cNvCxnSpPr>
            <p:nvPr/>
          </p:nvCxnSpPr>
          <p:spPr bwMode="auto">
            <a:xfrm flipV="1">
              <a:off x="374073" y="782680"/>
              <a:ext cx="10546772" cy="9587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pic>
          <p:nvPicPr>
            <p:cNvPr id="15" name="Picture 2" descr="C:\Users\amiesen\Desktop\anlrgbppt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0845" y="602673"/>
              <a:ext cx="1198418" cy="36001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00813" y="731664"/>
            <a:ext cx="11891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collected on Tuesday 03102020</a:t>
            </a:r>
          </a:p>
          <a:p>
            <a:r>
              <a:rPr lang="en-US" dirty="0" smtClean="0"/>
              <a:t>Use as the reference for Smooth pipe: </a:t>
            </a:r>
            <a:r>
              <a:rPr lang="en-US" dirty="0"/>
              <a:t>file name </a:t>
            </a:r>
            <a:r>
              <a:rPr lang="en-US" dirty="0" smtClean="0"/>
              <a:t>2020031017374064_Spectr_no_mask_SLIT_IN_Smooth_Pipe.asc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2554" y="4362679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Lower energy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32752" y="4362679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Higher energy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90" y="1566567"/>
            <a:ext cx="7362353" cy="509002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3815690" y="2357500"/>
            <a:ext cx="2117514" cy="0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80692" y="1964034"/>
            <a:ext cx="2727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399 pixels / 309 </a:t>
            </a:r>
            <a:r>
              <a:rPr lang="en-US" sz="1600" dirty="0" err="1" smtClean="0">
                <a:solidFill>
                  <a:schemeClr val="bg1"/>
                </a:solidFill>
              </a:rPr>
              <a:t>keV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FWHM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40073" y="5906239"/>
            <a:ext cx="2559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Charge=130 </a:t>
            </a:r>
            <a:r>
              <a:rPr lang="en-US" dirty="0" err="1" smtClean="0">
                <a:solidFill>
                  <a:schemeClr val="bg1"/>
                </a:solidFill>
              </a:rPr>
              <a:t>pC</a:t>
            </a:r>
            <a:r>
              <a:rPr lang="en-US" dirty="0" smtClean="0">
                <a:solidFill>
                  <a:schemeClr val="bg1"/>
                </a:solidFill>
              </a:rPr>
              <a:t>, bunch length = 5 </a:t>
            </a:r>
            <a:r>
              <a:rPr lang="en-US" dirty="0" err="1" smtClean="0">
                <a:solidFill>
                  <a:schemeClr val="bg1"/>
                </a:solidFill>
              </a:rPr>
              <a:t>ps</a:t>
            </a:r>
            <a:r>
              <a:rPr lang="en-US" dirty="0" smtClean="0">
                <a:solidFill>
                  <a:schemeClr val="bg1"/>
                </a:solidFill>
              </a:rPr>
              <a:t> flattop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362825" y="2022908"/>
            <a:ext cx="4829175" cy="1733550"/>
            <a:chOff x="7362825" y="2533538"/>
            <a:chExt cx="4829175" cy="173355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825" y="2533538"/>
              <a:ext cx="4829175" cy="173355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9265842" y="2622592"/>
              <a:ext cx="15263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Gaussian fit</a:t>
              </a:r>
              <a:endParaRPr lang="en-US" sz="16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141903" y="4922707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Lower energy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52101" y="4922707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Higher energy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00953" y="4362679"/>
            <a:ext cx="2835622" cy="646331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Measured energy spread includes energy chirp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84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64451" y="5017385"/>
            <a:ext cx="4757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best fit is </a:t>
            </a:r>
            <a:r>
              <a:rPr lang="en-US" dirty="0"/>
              <a:t>obtained </a:t>
            </a:r>
            <a:r>
              <a:rPr lang="en-US" dirty="0" smtClean="0"/>
              <a:t>using </a:t>
            </a:r>
            <a:r>
              <a:rPr lang="en-US" dirty="0"/>
              <a:t>3.2 degree of </a:t>
            </a:r>
            <a:r>
              <a:rPr lang="en-US" dirty="0" err="1"/>
              <a:t>RF</a:t>
            </a:r>
            <a:r>
              <a:rPr lang="en-US" dirty="0"/>
              <a:t> </a:t>
            </a:r>
            <a:r>
              <a:rPr lang="en-US" dirty="0" smtClean="0"/>
              <a:t>phase. Model accounts for 68 </a:t>
            </a:r>
            <a:r>
              <a:rPr lang="en-US" dirty="0" err="1"/>
              <a:t>keV</a:t>
            </a:r>
            <a:r>
              <a:rPr lang="en-US" dirty="0"/>
              <a:t> </a:t>
            </a:r>
            <a:r>
              <a:rPr lang="en-US" dirty="0" err="1"/>
              <a:t>rms</a:t>
            </a:r>
            <a:r>
              <a:rPr lang="en-US" dirty="0"/>
              <a:t> incoherent energy </a:t>
            </a:r>
            <a:r>
              <a:rPr lang="en-US" dirty="0" smtClean="0"/>
              <a:t>spread. 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474374" y="2155628"/>
            <a:ext cx="5172698" cy="2547938"/>
            <a:chOff x="3204851" y="2834054"/>
            <a:chExt cx="5172698" cy="254793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04851" y="2834054"/>
              <a:ext cx="5172698" cy="254793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048356" y="3260423"/>
              <a:ext cx="1096775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Measured</a:t>
              </a:r>
              <a:endParaRPr lang="en-US" sz="16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4065819" y="3687503"/>
              <a:ext cx="1054821" cy="636303"/>
            </a:xfrm>
            <a:prstGeom prst="straightConnector1">
              <a:avLst/>
            </a:prstGeom>
            <a:ln>
              <a:solidFill>
                <a:schemeClr val="tx1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422747" y="3260423"/>
              <a:ext cx="1096775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Modeled</a:t>
              </a:r>
              <a:endParaRPr lang="en-US" sz="16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5848085" y="3687503"/>
              <a:ext cx="443860" cy="420520"/>
            </a:xfrm>
            <a:prstGeom prst="straightConnector1">
              <a:avLst/>
            </a:prstGeom>
            <a:ln>
              <a:solidFill>
                <a:schemeClr val="tx1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155" y="116811"/>
            <a:ext cx="11734845" cy="478058"/>
          </a:xfrm>
        </p:spPr>
        <p:txBody>
          <a:bodyPr/>
          <a:lstStyle/>
          <a:p>
            <a:r>
              <a:rPr lang="en-US" dirty="0" smtClean="0"/>
              <a:t>Measurement of the energy chirp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00813" y="454009"/>
            <a:ext cx="11745190" cy="360014"/>
            <a:chOff x="374073" y="602673"/>
            <a:chExt cx="11745190" cy="360014"/>
          </a:xfrm>
        </p:grpSpPr>
        <p:cxnSp>
          <p:nvCxnSpPr>
            <p:cNvPr id="17" name="Straight Connector 16"/>
            <p:cNvCxnSpPr>
              <a:endCxn id="18" idx="1"/>
            </p:cNvCxnSpPr>
            <p:nvPr/>
          </p:nvCxnSpPr>
          <p:spPr bwMode="auto">
            <a:xfrm flipV="1">
              <a:off x="374073" y="782680"/>
              <a:ext cx="10546772" cy="9587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pic>
          <p:nvPicPr>
            <p:cNvPr id="18" name="Picture 2" descr="C:\Users\amiesen\Desktop\anlrgbppt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0845" y="602673"/>
              <a:ext cx="1198418" cy="36001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072" y="2012093"/>
            <a:ext cx="4616571" cy="283500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8436077" y="2751274"/>
            <a:ext cx="894735" cy="0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0351541" y="2761106"/>
            <a:ext cx="365620" cy="0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495070" y="2428108"/>
            <a:ext cx="819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±3.15</a:t>
            </a:r>
            <a:r>
              <a:rPr lang="en-US" sz="1400" i="1" dirty="0" smtClean="0">
                <a:latin typeface="Symbol" panose="05050102010706020507" pitchFamily="18" charset="2"/>
              </a:rPr>
              <a:t>s</a:t>
            </a:r>
            <a:r>
              <a:rPr lang="en-US" sz="1400" baseline="-25000" dirty="0" smtClean="0"/>
              <a:t>E</a:t>
            </a:r>
            <a:endParaRPr lang="en-US" sz="1400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1853518" y="1370407"/>
            <a:ext cx="417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Histogram of beam energy distribution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05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55" y="116810"/>
            <a:ext cx="11734845" cy="478058"/>
          </a:xfrm>
        </p:spPr>
        <p:txBody>
          <a:bodyPr/>
          <a:lstStyle/>
          <a:p>
            <a:r>
              <a:rPr lang="en-US" dirty="0" smtClean="0"/>
              <a:t>smooth pipe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96388" y="2253883"/>
            <a:ext cx="318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Charge=130 </a:t>
            </a:r>
            <a:r>
              <a:rPr lang="en-US" dirty="0" err="1" smtClean="0"/>
              <a:t>pC</a:t>
            </a:r>
            <a:r>
              <a:rPr lang="en-US" dirty="0" smtClean="0"/>
              <a:t>, bunch length = 5 </a:t>
            </a:r>
            <a:r>
              <a:rPr lang="en-US" dirty="0" err="1" smtClean="0"/>
              <a:t>ps</a:t>
            </a:r>
            <a:r>
              <a:rPr lang="en-US" dirty="0" smtClean="0"/>
              <a:t> flattop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00813" y="454009"/>
            <a:ext cx="11745190" cy="360014"/>
            <a:chOff x="374073" y="602673"/>
            <a:chExt cx="11745190" cy="360014"/>
          </a:xfrm>
        </p:grpSpPr>
        <p:cxnSp>
          <p:nvCxnSpPr>
            <p:cNvPr id="14" name="Straight Connector 13"/>
            <p:cNvCxnSpPr>
              <a:endCxn id="15" idx="1"/>
            </p:cNvCxnSpPr>
            <p:nvPr/>
          </p:nvCxnSpPr>
          <p:spPr bwMode="auto">
            <a:xfrm flipV="1">
              <a:off x="374073" y="782680"/>
              <a:ext cx="10546772" cy="9587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pic>
          <p:nvPicPr>
            <p:cNvPr id="15" name="Picture 2" descr="C:\Users\amiesen\Desktop\anlrgbppt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0845" y="602673"/>
              <a:ext cx="1198418" cy="36001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00813" y="731664"/>
            <a:ext cx="11891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collected on Tuesday 03102020</a:t>
            </a:r>
          </a:p>
          <a:p>
            <a:r>
              <a:rPr lang="en-US" dirty="0" smtClean="0"/>
              <a:t>Use the same reference for Smooth pipe: </a:t>
            </a:r>
            <a:r>
              <a:rPr lang="en-US" dirty="0"/>
              <a:t>file name </a:t>
            </a:r>
            <a:r>
              <a:rPr lang="en-US" dirty="0" smtClean="0"/>
              <a:t>2020031017374064_Spectr_no_mask_SLIT_IN_Smooth_Pipe.asc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54" y="1791790"/>
            <a:ext cx="7447817" cy="4352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1062" y="1884551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Smooth pipe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2554" y="4362679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Lower energy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2752" y="4362679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Higher energy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06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55" y="116810"/>
            <a:ext cx="11734845" cy="478058"/>
          </a:xfrm>
        </p:spPr>
        <p:txBody>
          <a:bodyPr/>
          <a:lstStyle/>
          <a:p>
            <a:r>
              <a:rPr lang="en-US" dirty="0" smtClean="0"/>
              <a:t>Find Difference between pipe 2 and a smooth pipe (p.2)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96388" y="2253883"/>
            <a:ext cx="318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Charge=170 </a:t>
            </a:r>
            <a:r>
              <a:rPr lang="en-US" dirty="0" err="1" smtClean="0"/>
              <a:t>pC</a:t>
            </a:r>
            <a:r>
              <a:rPr lang="en-US" dirty="0" smtClean="0"/>
              <a:t>, bunch length = 5 </a:t>
            </a:r>
            <a:r>
              <a:rPr lang="en-US" dirty="0" err="1" smtClean="0"/>
              <a:t>ps</a:t>
            </a:r>
            <a:r>
              <a:rPr lang="en-US" dirty="0" smtClean="0"/>
              <a:t> flattop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00813" y="454009"/>
            <a:ext cx="11745190" cy="360014"/>
            <a:chOff x="374073" y="602673"/>
            <a:chExt cx="11745190" cy="360014"/>
          </a:xfrm>
        </p:grpSpPr>
        <p:cxnSp>
          <p:nvCxnSpPr>
            <p:cNvPr id="14" name="Straight Connector 13"/>
            <p:cNvCxnSpPr>
              <a:endCxn id="15" idx="1"/>
            </p:cNvCxnSpPr>
            <p:nvPr/>
          </p:nvCxnSpPr>
          <p:spPr bwMode="auto">
            <a:xfrm flipV="1">
              <a:off x="374073" y="782680"/>
              <a:ext cx="10546772" cy="9587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pic>
          <p:nvPicPr>
            <p:cNvPr id="15" name="Picture 2" descr="C:\Users\amiesen\Desktop\anlrgbppt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0845" y="602673"/>
              <a:ext cx="1198418" cy="36001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00813" y="731664"/>
            <a:ext cx="11891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collected on Tuesday 03102020</a:t>
            </a:r>
          </a:p>
          <a:p>
            <a:r>
              <a:rPr lang="en-US" dirty="0" smtClean="0"/>
              <a:t>Use for the Pipe 2</a:t>
            </a:r>
            <a:r>
              <a:rPr lang="en-US" dirty="0"/>
              <a:t>: 2020031017510097_Spectr_no_mask_SLIT_IN_Corrug_Pipe_N2.asc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55" y="1609344"/>
            <a:ext cx="7766136" cy="46952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96388" y="3279520"/>
            <a:ext cx="318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Pipe length = </a:t>
            </a:r>
            <a:r>
              <a:rPr lang="en-US" dirty="0"/>
              <a:t> </a:t>
            </a:r>
            <a:r>
              <a:rPr lang="en-US" dirty="0" smtClean="0"/>
              <a:t>92.58 mm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99633" y="1836047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Pipe 2 with corrugations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2145" y="4147127"/>
            <a:ext cx="3297253" cy="185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6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63" y="1853117"/>
            <a:ext cx="8156245" cy="4816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55" y="116811"/>
            <a:ext cx="11734845" cy="478058"/>
          </a:xfrm>
        </p:spPr>
        <p:txBody>
          <a:bodyPr/>
          <a:lstStyle/>
          <a:p>
            <a:r>
              <a:rPr lang="en-US" dirty="0" smtClean="0"/>
              <a:t>Find Difference between pipe 2 and a smooth pipe (p.3)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96388" y="2253883"/>
            <a:ext cx="318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Charge=170 </a:t>
            </a:r>
            <a:r>
              <a:rPr lang="en-US" dirty="0" err="1" smtClean="0"/>
              <a:t>pC</a:t>
            </a:r>
            <a:r>
              <a:rPr lang="en-US" dirty="0" smtClean="0"/>
              <a:t>, bunch length = 5 </a:t>
            </a:r>
            <a:r>
              <a:rPr lang="en-US" dirty="0" err="1" smtClean="0"/>
              <a:t>ps</a:t>
            </a:r>
            <a:r>
              <a:rPr lang="en-US" dirty="0" smtClean="0"/>
              <a:t> flattop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00813" y="454009"/>
            <a:ext cx="11745190" cy="360014"/>
            <a:chOff x="374073" y="602673"/>
            <a:chExt cx="11745190" cy="360014"/>
          </a:xfrm>
        </p:grpSpPr>
        <p:cxnSp>
          <p:nvCxnSpPr>
            <p:cNvPr id="14" name="Straight Connector 13"/>
            <p:cNvCxnSpPr>
              <a:endCxn id="15" idx="1"/>
            </p:cNvCxnSpPr>
            <p:nvPr/>
          </p:nvCxnSpPr>
          <p:spPr bwMode="auto">
            <a:xfrm flipV="1">
              <a:off x="374073" y="782680"/>
              <a:ext cx="10546772" cy="9587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pic>
          <p:nvPicPr>
            <p:cNvPr id="15" name="Picture 2" descr="C:\Users\amiesen\Desktop\anlrgbppt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0845" y="602673"/>
              <a:ext cx="1198418" cy="36001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00813" y="731664"/>
            <a:ext cx="11891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collected on Tuesday 03102020</a:t>
            </a:r>
          </a:p>
          <a:p>
            <a:r>
              <a:rPr lang="en-US" dirty="0" smtClean="0"/>
              <a:t>The difference between Pipe 2 and Smooth pipe is shown below: </a:t>
            </a:r>
          </a:p>
          <a:p>
            <a:r>
              <a:rPr lang="en-US" dirty="0" smtClean="0"/>
              <a:t>file </a:t>
            </a:r>
            <a:r>
              <a:rPr lang="en-US" dirty="0"/>
              <a:t>name Diff </a:t>
            </a:r>
            <a:r>
              <a:rPr lang="en-US" dirty="0" smtClean="0"/>
              <a:t>2020031017510097_N2 minus </a:t>
            </a:r>
            <a:r>
              <a:rPr lang="en-US" dirty="0"/>
              <a:t>Smooth 2020031017374064.asc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959352" y="4142232"/>
            <a:ext cx="2441448" cy="0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55269" y="3748766"/>
            <a:ext cx="1973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498pixels / 386 </a:t>
            </a:r>
            <a:r>
              <a:rPr lang="en-US" sz="1600" dirty="0" err="1" smtClean="0">
                <a:solidFill>
                  <a:schemeClr val="bg1"/>
                </a:solidFill>
              </a:rPr>
              <a:t>keV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96388" y="3081033"/>
            <a:ext cx="318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Pipe length = </a:t>
            </a:r>
            <a:r>
              <a:rPr lang="en-US" dirty="0"/>
              <a:t> </a:t>
            </a:r>
            <a:r>
              <a:rPr lang="en-US" dirty="0" smtClean="0"/>
              <a:t>92.58 mm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52505" y="5351890"/>
            <a:ext cx="3539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the beam shifted horizontally by ~ 50 pixels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506508" y="3631037"/>
            <a:ext cx="3539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Error estimate 1.5 pixel/1.0 </a:t>
            </a:r>
            <a:r>
              <a:rPr lang="en-US" dirty="0" err="1" smtClean="0"/>
              <a:t>keV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71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63" y="1853117"/>
            <a:ext cx="8156245" cy="4816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55" y="116811"/>
            <a:ext cx="11734845" cy="478058"/>
          </a:xfrm>
        </p:spPr>
        <p:txBody>
          <a:bodyPr/>
          <a:lstStyle/>
          <a:p>
            <a:r>
              <a:rPr lang="en-US" dirty="0" smtClean="0"/>
              <a:t>Find Difference between pipe 2 and a smooth pipe (p.4)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96388" y="2253883"/>
            <a:ext cx="318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Charge=170 </a:t>
            </a:r>
            <a:r>
              <a:rPr lang="en-US" dirty="0" err="1" smtClean="0"/>
              <a:t>pC</a:t>
            </a:r>
            <a:r>
              <a:rPr lang="en-US" dirty="0" smtClean="0"/>
              <a:t>, bunch length = 5 </a:t>
            </a:r>
            <a:r>
              <a:rPr lang="en-US" dirty="0" err="1" smtClean="0"/>
              <a:t>ps</a:t>
            </a:r>
            <a:r>
              <a:rPr lang="en-US" dirty="0" smtClean="0"/>
              <a:t> flattop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00813" y="454009"/>
            <a:ext cx="11745190" cy="360014"/>
            <a:chOff x="374073" y="602673"/>
            <a:chExt cx="11745190" cy="360014"/>
          </a:xfrm>
        </p:grpSpPr>
        <p:cxnSp>
          <p:nvCxnSpPr>
            <p:cNvPr id="14" name="Straight Connector 13"/>
            <p:cNvCxnSpPr>
              <a:endCxn id="15" idx="1"/>
            </p:cNvCxnSpPr>
            <p:nvPr/>
          </p:nvCxnSpPr>
          <p:spPr bwMode="auto">
            <a:xfrm flipV="1">
              <a:off x="374073" y="782680"/>
              <a:ext cx="10546772" cy="9587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pic>
          <p:nvPicPr>
            <p:cNvPr id="15" name="Picture 2" descr="C:\Users\amiesen\Desktop\anlrgbppt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0845" y="602673"/>
              <a:ext cx="1198418" cy="36001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00813" y="731664"/>
            <a:ext cx="11891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collected on Tuesday 03102020</a:t>
            </a:r>
          </a:p>
          <a:p>
            <a:r>
              <a:rPr lang="en-US" dirty="0" smtClean="0"/>
              <a:t>The difference between Pipe 2 and Smooth pipe is shown below: </a:t>
            </a:r>
          </a:p>
          <a:p>
            <a:r>
              <a:rPr lang="en-US" dirty="0" smtClean="0"/>
              <a:t>file </a:t>
            </a:r>
            <a:r>
              <a:rPr lang="en-US" dirty="0"/>
              <a:t>name Diff </a:t>
            </a:r>
            <a:r>
              <a:rPr lang="en-US" dirty="0" smtClean="0"/>
              <a:t>2020031017510097_N2 minus </a:t>
            </a:r>
            <a:r>
              <a:rPr lang="en-US" dirty="0"/>
              <a:t>Smooth 2020031017374064.asc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985478" y="3887263"/>
            <a:ext cx="2365225" cy="0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93267" y="3450365"/>
            <a:ext cx="1973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498pixels / 386 </a:t>
            </a:r>
            <a:r>
              <a:rPr lang="en-US" sz="1600" dirty="0" err="1" smtClean="0">
                <a:solidFill>
                  <a:schemeClr val="bg1"/>
                </a:solidFill>
              </a:rPr>
              <a:t>keV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06508" y="2931648"/>
            <a:ext cx="318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Pipe length = </a:t>
            </a:r>
            <a:r>
              <a:rPr lang="en-US" dirty="0"/>
              <a:t> </a:t>
            </a:r>
            <a:r>
              <a:rPr lang="en-US" dirty="0" smtClean="0"/>
              <a:t>92.58 mm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506508" y="3302211"/>
            <a:ext cx="3539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Error estimate 1.5 pixel/1.0 </a:t>
            </a:r>
            <a:r>
              <a:rPr lang="en-US" dirty="0" err="1" smtClean="0"/>
              <a:t>keV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261" y="3961563"/>
            <a:ext cx="7429875" cy="2384542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4111752" y="4114887"/>
            <a:ext cx="2441448" cy="0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39740" y="6040575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rel. units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39740" y="5732798"/>
            <a:ext cx="123783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394 ± 10 </a:t>
            </a:r>
            <a:r>
              <a:rPr lang="en-US" sz="1400" dirty="0" err="1" smtClean="0">
                <a:solidFill>
                  <a:schemeClr val="tx1">
                    <a:lumMod val="75000"/>
                  </a:schemeClr>
                </a:solidFill>
              </a:rPr>
              <a:t>keV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9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1475" y="116811"/>
            <a:ext cx="11820525" cy="478058"/>
          </a:xfrm>
        </p:spPr>
        <p:txBody>
          <a:bodyPr/>
          <a:lstStyle/>
          <a:p>
            <a:r>
              <a:rPr lang="en-US" dirty="0" smtClean="0"/>
              <a:t>Summary of measurements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00813" y="454009"/>
            <a:ext cx="11745190" cy="360014"/>
            <a:chOff x="374073" y="602673"/>
            <a:chExt cx="11745190" cy="360014"/>
          </a:xfrm>
        </p:grpSpPr>
        <p:cxnSp>
          <p:nvCxnSpPr>
            <p:cNvPr id="8" name="Straight Connector 7"/>
            <p:cNvCxnSpPr>
              <a:endCxn id="9" idx="1"/>
            </p:cNvCxnSpPr>
            <p:nvPr/>
          </p:nvCxnSpPr>
          <p:spPr bwMode="auto">
            <a:xfrm flipV="1">
              <a:off x="374073" y="782680"/>
              <a:ext cx="10546772" cy="9587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pic>
          <p:nvPicPr>
            <p:cNvPr id="9" name="Picture 2" descr="C:\Users\amiesen\Desktop\anlrgbppt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0845" y="602673"/>
              <a:ext cx="1198418" cy="36001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686889" y="724044"/>
            <a:ext cx="3618411" cy="6133956"/>
            <a:chOff x="822961" y="339753"/>
            <a:chExt cx="3618411" cy="613395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961" y="524419"/>
              <a:ext cx="3618411" cy="594929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966650" y="339753"/>
              <a:ext cx="838693" cy="4333516"/>
              <a:chOff x="966650" y="339753"/>
              <a:chExt cx="838693" cy="4333516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966652" y="339753"/>
                <a:ext cx="8386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Pipe 1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966651" y="2242575"/>
                <a:ext cx="8386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Pipe 2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966650" y="4303937"/>
                <a:ext cx="8386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Pipe 3</a:t>
                </a:r>
                <a:endParaRPr lang="en-US" dirty="0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6656449" y="2959166"/>
            <a:ext cx="4265744" cy="1095375"/>
            <a:chOff x="3124200" y="1490662"/>
            <a:chExt cx="4265744" cy="10953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4200" y="1490662"/>
              <a:ext cx="2971800" cy="109537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096000" y="1853683"/>
              <a:ext cx="1293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8.58 </a:t>
              </a:r>
              <a:r>
                <a:rPr lang="en-US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keV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315200" y="2603850"/>
            <a:ext cx="2948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 =(theory –measurement)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951897" y="1396540"/>
            <a:ext cx="2839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T-theory; M-measurement</a:t>
            </a:r>
          </a:p>
          <a:p>
            <a:r>
              <a:rPr lang="en-US" dirty="0" smtClean="0"/>
              <a:t>T-M=(357 – 351) </a:t>
            </a:r>
            <a:r>
              <a:rPr lang="en-US" dirty="0" err="1" smtClean="0"/>
              <a:t>keV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100151" y="3769352"/>
            <a:ext cx="2358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T-M=(394 – 386) </a:t>
            </a:r>
            <a:r>
              <a:rPr lang="en-US" dirty="0" err="1" smtClean="0"/>
              <a:t>keV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15796" y="5779127"/>
            <a:ext cx="2358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T-M=(404 – 415) </a:t>
            </a:r>
            <a:r>
              <a:rPr lang="en-US" dirty="0" err="1" smtClean="0"/>
              <a:t>keV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flipH="1">
            <a:off x="7278691" y="4403546"/>
            <a:ext cx="356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elative error =8.58/394=0.022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6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067" r="23200"/>
          <a:stretch/>
        </p:blipFill>
        <p:spPr>
          <a:xfrm>
            <a:off x="5591442" y="890203"/>
            <a:ext cx="4140485" cy="550238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01798" y="11455"/>
            <a:ext cx="10711169" cy="623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en-US" sz="36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/>
              </a:rPr>
              <a:t>Second ATF experiment using corrugated waveguides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8056" y="445630"/>
            <a:ext cx="11745190" cy="360014"/>
            <a:chOff x="374073" y="602673"/>
            <a:chExt cx="11745190" cy="360014"/>
          </a:xfrm>
        </p:grpSpPr>
        <p:cxnSp>
          <p:nvCxnSpPr>
            <p:cNvPr id="5" name="Straight Connector 4"/>
            <p:cNvCxnSpPr>
              <a:endCxn id="6" idx="1"/>
            </p:cNvCxnSpPr>
            <p:nvPr/>
          </p:nvCxnSpPr>
          <p:spPr bwMode="auto">
            <a:xfrm flipV="1">
              <a:off x="374073" y="782680"/>
              <a:ext cx="10546772" cy="9587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pic>
          <p:nvPicPr>
            <p:cNvPr id="6" name="Picture 2" descr="C:\Users\amiesen\Desktop\anlrgbppt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0845" y="602673"/>
              <a:ext cx="1198418" cy="36001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924673" y="1777428"/>
            <a:ext cx="3503488" cy="31393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Difficult but doable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7108" y="727152"/>
            <a:ext cx="8042106" cy="5515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December 14 -18, 2020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3064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66" y="36132"/>
            <a:ext cx="11163868" cy="5164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Experiment Goal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25586" y="377199"/>
            <a:ext cx="11745190" cy="360014"/>
            <a:chOff x="374073" y="602673"/>
            <a:chExt cx="11745190" cy="360014"/>
          </a:xfrm>
        </p:grpSpPr>
        <p:cxnSp>
          <p:nvCxnSpPr>
            <p:cNvPr id="26" name="Straight Connector 25"/>
            <p:cNvCxnSpPr>
              <a:endCxn id="27" idx="1"/>
            </p:cNvCxnSpPr>
            <p:nvPr/>
          </p:nvCxnSpPr>
          <p:spPr bwMode="auto">
            <a:xfrm flipV="1">
              <a:off x="374073" y="782680"/>
              <a:ext cx="10546772" cy="9587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pic>
          <p:nvPicPr>
            <p:cNvPr id="27" name="Picture 2" descr="C:\Users\amiesen\Desktop\anlrgbppt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0845" y="602673"/>
              <a:ext cx="1198418" cy="360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1044319" y="981110"/>
            <a:ext cx="10579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We will use four corrugated waveguide samples and measure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impact of the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wakefield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using the spectrometer 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THz spectrum using Michelson interferometer</a:t>
            </a:r>
          </a:p>
          <a:p>
            <a:pPr marL="1428750" marR="0" lvl="2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R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find 180 GHz signal</a:t>
            </a:r>
          </a:p>
          <a:p>
            <a:pPr marL="1428750" marR="0" lvl="2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R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 determine group velocity of THz signal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8720" y="3290116"/>
            <a:ext cx="10040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We will compare four samples with different lengths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determine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 scaling with the sample length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b) spread in THz frequency measurements</a:t>
            </a:r>
          </a:p>
        </p:txBody>
      </p:sp>
    </p:spTree>
    <p:extLst>
      <p:ext uri="{BB962C8B-B14F-4D97-AF65-F5344CB8AC3E}">
        <p14:creationId xmlns:p14="http://schemas.microsoft.com/office/powerpoint/2010/main" val="341550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/>
          <p:cNvSpPr>
            <a:spLocks noGrp="1"/>
          </p:cNvSpPr>
          <p:nvPr>
            <p:ph type="title"/>
          </p:nvPr>
        </p:nvSpPr>
        <p:spPr>
          <a:xfrm>
            <a:off x="1" y="17371"/>
            <a:ext cx="12191999" cy="622699"/>
          </a:xfrm>
        </p:spPr>
        <p:txBody>
          <a:bodyPr>
            <a:normAutofit/>
          </a:bodyPr>
          <a:lstStyle/>
          <a:p>
            <a:r>
              <a:rPr lang="en-US" dirty="0" smtClean="0"/>
              <a:t>GOAL is to characterize accelerator components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917721" y="1065255"/>
            <a:ext cx="4632246" cy="3676656"/>
            <a:chOff x="441849" y="1391620"/>
            <a:chExt cx="4632246" cy="367665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710336A-B5EB-4FD8-BA80-3617979DC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849" y="1391620"/>
              <a:ext cx="4584733" cy="3676656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1328286" y="4175259"/>
              <a:ext cx="3542097" cy="0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788694" y="3499886"/>
              <a:ext cx="3081689" cy="0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4628941" y="3304681"/>
              <a:ext cx="43633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E</a:t>
              </a:r>
              <a:r>
                <a:rPr kumimoji="0" lang="en-US" sz="2000" b="1" i="0" u="none" strike="noStrike" kern="120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+</a:t>
              </a:r>
              <a:endPara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620125" y="3980238"/>
              <a:ext cx="45397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E </a:t>
              </a:r>
              <a:r>
                <a:rPr kumimoji="0" lang="en-US" sz="2000" b="1" i="0" u="none" strike="noStrike" kern="120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-</a:t>
              </a:r>
              <a:endPara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230747" y="1335022"/>
            <a:ext cx="3493653" cy="2829673"/>
            <a:chOff x="1230747" y="1335022"/>
            <a:chExt cx="3493653" cy="282967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0747" y="1335022"/>
              <a:ext cx="3493653" cy="2829673"/>
            </a:xfrm>
            <a:prstGeom prst="rect">
              <a:avLst/>
            </a:prstGeom>
          </p:spPr>
        </p:pic>
        <p:cxnSp>
          <p:nvCxnSpPr>
            <p:cNvPr id="3" name="Straight Arrow Connector 2"/>
            <p:cNvCxnSpPr/>
            <p:nvPr/>
          </p:nvCxnSpPr>
          <p:spPr>
            <a:xfrm flipV="1">
              <a:off x="3220625" y="2189657"/>
              <a:ext cx="1154545" cy="517235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 rot="-1320000">
              <a:off x="3550730" y="2309774"/>
              <a:ext cx="56938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tx1">
                      <a:lumMod val="50000"/>
                    </a:schemeClr>
                  </a:solidFill>
                </a:rPr>
                <a:t>2 mm</a:t>
              </a:r>
              <a:endParaRPr lang="en-US" sz="12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0645" y="4465661"/>
            <a:ext cx="6104748" cy="2031325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R="11790"/>
            <a:r>
              <a:rPr lang="en-US" dirty="0"/>
              <a:t>Near term </a:t>
            </a:r>
            <a:r>
              <a:rPr lang="en-US" dirty="0" smtClean="0"/>
              <a:t>plan:</a:t>
            </a:r>
          </a:p>
          <a:p>
            <a:pPr marR="11790"/>
            <a:endParaRPr lang="en-US" dirty="0" smtClean="0">
              <a:latin typeface="Arial" panose="020B0604020202020204" pitchFamily="34" charset="0"/>
            </a:endParaRPr>
          </a:p>
          <a:p>
            <a:pPr marL="285750" marR="1179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measure both longitudinal and transverse </a:t>
            </a:r>
            <a:r>
              <a:rPr lang="en-US" dirty="0" err="1" smtClean="0">
                <a:latin typeface="Arial" panose="020B0604020202020204" pitchFamily="34" charset="0"/>
              </a:rPr>
              <a:t>wakefields</a:t>
            </a:r>
            <a:endParaRPr lang="en-US" dirty="0" smtClean="0">
              <a:latin typeface="Arial" panose="020B0604020202020204" pitchFamily="34" charset="0"/>
            </a:endParaRPr>
          </a:p>
          <a:p>
            <a:pPr marR="11790"/>
            <a:endParaRPr lang="en-US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    measure spectrum of the sub-THz </a:t>
            </a:r>
            <a:r>
              <a:rPr lang="en-US" dirty="0" err="1" smtClean="0">
                <a:latin typeface="Arial" panose="020B0604020202020204" pitchFamily="34" charset="0"/>
              </a:rPr>
              <a:t>Čerenkov</a:t>
            </a:r>
            <a:r>
              <a:rPr lang="en-US" dirty="0" smtClean="0">
                <a:latin typeface="Arial" panose="020B0604020202020204" pitchFamily="34" charset="0"/>
              </a:rPr>
              <a:t> radiation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   measure group velocity of the fundamental mode.</a:t>
            </a:r>
          </a:p>
        </p:txBody>
      </p:sp>
    </p:spTree>
    <p:extLst>
      <p:ext uri="{BB962C8B-B14F-4D97-AF65-F5344CB8AC3E}">
        <p14:creationId xmlns:p14="http://schemas.microsoft.com/office/powerpoint/2010/main" val="58090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95" y="1189461"/>
            <a:ext cx="4267993" cy="56906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225" y="1202470"/>
            <a:ext cx="4098073" cy="546409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14066" y="158132"/>
            <a:ext cx="11163868" cy="51641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Experimental setup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5586" y="377199"/>
            <a:ext cx="11745190" cy="360014"/>
            <a:chOff x="374073" y="602673"/>
            <a:chExt cx="11745190" cy="360014"/>
          </a:xfrm>
        </p:grpSpPr>
        <p:cxnSp>
          <p:nvCxnSpPr>
            <p:cNvPr id="7" name="Straight Connector 6"/>
            <p:cNvCxnSpPr>
              <a:endCxn id="8" idx="1"/>
            </p:cNvCxnSpPr>
            <p:nvPr/>
          </p:nvCxnSpPr>
          <p:spPr bwMode="auto">
            <a:xfrm flipV="1">
              <a:off x="374073" y="782680"/>
              <a:ext cx="10546772" cy="9587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pic>
          <p:nvPicPr>
            <p:cNvPr id="8" name="Picture 2" descr="C:\Users\amiesen\Desktop\anlrgbppt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0845" y="602673"/>
              <a:ext cx="1198418" cy="360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138499" y="604062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 view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46952" y="632167"/>
            <a:ext cx="1556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Side view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8921" y="2730878"/>
            <a:ext cx="152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Unobstructed beam path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220277" y="3377209"/>
            <a:ext cx="256479" cy="39593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4066" y="4993170"/>
            <a:ext cx="129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Beam target for a transition radiation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477174" y="4895779"/>
            <a:ext cx="989741" cy="39366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6635" y="2011531"/>
            <a:ext cx="95088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TPX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window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925184" y="2011531"/>
            <a:ext cx="426630" cy="15515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17445" y="5020086"/>
            <a:ext cx="1526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Horn collecting THz radiation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7881576" y="4881586"/>
            <a:ext cx="849829" cy="4078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5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 flipV="1">
            <a:off x="3271883" y="3288011"/>
            <a:ext cx="1058257" cy="626125"/>
            <a:chOff x="3864710" y="2253631"/>
            <a:chExt cx="1087846" cy="626125"/>
          </a:xfrm>
        </p:grpSpPr>
        <p:sp>
          <p:nvSpPr>
            <p:cNvPr id="66" name="Rectangle 65"/>
            <p:cNvSpPr/>
            <p:nvPr/>
          </p:nvSpPr>
          <p:spPr>
            <a:xfrm>
              <a:off x="4425964" y="2310464"/>
              <a:ext cx="438667" cy="463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Isosceles Triangle 66"/>
            <p:cNvSpPr/>
            <p:nvPr/>
          </p:nvSpPr>
          <p:spPr>
            <a:xfrm>
              <a:off x="3864710" y="2253631"/>
              <a:ext cx="1087846" cy="626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98" y="11455"/>
            <a:ext cx="10711169" cy="623300"/>
          </a:xfrm>
        </p:spPr>
        <p:txBody>
          <a:bodyPr/>
          <a:lstStyle/>
          <a:p>
            <a:pPr marL="12700">
              <a:spcBef>
                <a:spcPts val="1000"/>
              </a:spcBef>
              <a:tabLst>
                <a:tab pos="355600" algn="l"/>
              </a:tabLst>
            </a:pPr>
            <a:r>
              <a:rPr lang="en-US" sz="3600" spc="-20" dirty="0" smtClean="0">
                <a:solidFill>
                  <a:prstClr val="black"/>
                </a:solidFill>
                <a:latin typeface="+mn-lt"/>
                <a:cs typeface="Calibri"/>
              </a:rPr>
              <a:t>ATF experiment setup</a:t>
            </a:r>
            <a:endParaRPr lang="en-US" sz="3600" dirty="0">
              <a:solidFill>
                <a:prstClr val="black"/>
              </a:solidFill>
              <a:latin typeface="+mn-lt"/>
              <a:cs typeface="Calibri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046288" y="1958006"/>
            <a:ext cx="516835" cy="9674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364430" y="2169019"/>
            <a:ext cx="175846" cy="465612"/>
            <a:chOff x="5955324" y="2397623"/>
            <a:chExt cx="175846" cy="465612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8" name="Rectangle 37"/>
            <p:cNvSpPr/>
            <p:nvPr/>
          </p:nvSpPr>
          <p:spPr>
            <a:xfrm>
              <a:off x="5955324" y="2397623"/>
              <a:ext cx="175846" cy="172531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955324" y="2690704"/>
              <a:ext cx="175846" cy="172531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 rot="240000">
            <a:off x="6267106" y="2275295"/>
            <a:ext cx="1090246" cy="325825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1" name="Straight Connector 40"/>
          <p:cNvCxnSpPr>
            <a:endCxn id="40" idx="1"/>
          </p:cNvCxnSpPr>
          <p:nvPr/>
        </p:nvCxnSpPr>
        <p:spPr>
          <a:xfrm flipV="1">
            <a:off x="563383" y="2400182"/>
            <a:ext cx="5705051" cy="1910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367389" y="2467064"/>
            <a:ext cx="1251978" cy="16756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63383" y="2126268"/>
            <a:ext cx="740784" cy="0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 rot="420000">
            <a:off x="8526602" y="2379527"/>
            <a:ext cx="92765" cy="5061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5173" y="1569032"/>
            <a:ext cx="471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</a:t>
            </a:r>
            <a:endParaRPr kumimoji="0" lang="en-US" sz="3200" b="1" i="0" u="none" strike="noStrike" kern="1200" cap="none" spc="0" normalizeH="0" baseline="3000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88495" y="1371851"/>
            <a:ext cx="31451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2000" b="1" i="0" u="none" strike="noStrike" kern="1200" cap="none" spc="0" normalizeH="0" baseline="3000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82170" y="1636223"/>
            <a:ext cx="31451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2000" b="1" i="0" u="none" strike="noStrike" kern="1200" cap="none" spc="0" normalizeH="0" baseline="3000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703404" y="1734371"/>
            <a:ext cx="31451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US" sz="2000" b="1" i="0" u="none" strike="noStrike" kern="1200" cap="none" spc="0" normalizeH="0" baseline="3000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479113" y="1900087"/>
            <a:ext cx="31451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en-US" sz="2000" b="1" i="0" u="none" strike="noStrike" kern="1200" cap="none" spc="0" normalizeH="0" baseline="3000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3946602" y="3095417"/>
            <a:ext cx="1" cy="6655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181830" y="3095417"/>
            <a:ext cx="0" cy="3758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1730275" y="1213334"/>
            <a:ext cx="2919046" cy="2039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13547" y="741922"/>
            <a:ext cx="5946693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 conceptual diagram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of an experiment at ATF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1798" y="4054184"/>
            <a:ext cx="75480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device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under the test,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7484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2) horn and waveguides,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horizontal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slit,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7484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spectrometer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magnet bending trajectory in horizontal plane,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7484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diagnostic screen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6) TPX window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7) Michelson interferometer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8)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LiHe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cooled bolometer/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Gentech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bolometer</a:t>
            </a:r>
          </a:p>
        </p:txBody>
      </p:sp>
      <p:sp>
        <p:nvSpPr>
          <p:cNvPr id="5" name="Rectangle 4"/>
          <p:cNvSpPr/>
          <p:nvPr/>
        </p:nvSpPr>
        <p:spPr>
          <a:xfrm>
            <a:off x="3904041" y="3230852"/>
            <a:ext cx="320495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128008" y="3514044"/>
            <a:ext cx="52044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  <a:endParaRPr kumimoji="0" lang="en-US" sz="2000" b="1" i="0" u="none" strike="noStrike" kern="1200" cap="none" spc="0" normalizeH="0" baseline="3000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708429" y="3521200"/>
            <a:ext cx="32733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  <a:endParaRPr kumimoji="0" lang="en-US" sz="2000" b="1" i="0" u="none" strike="noStrike" kern="1200" cap="none" spc="0" normalizeH="0" baseline="3000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H="1">
            <a:off x="3035763" y="3464367"/>
            <a:ext cx="1187747" cy="2049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62" idx="3"/>
          </p:cNvCxnSpPr>
          <p:nvPr/>
        </p:nvCxnSpPr>
        <p:spPr>
          <a:xfrm flipH="1">
            <a:off x="3035763" y="3718674"/>
            <a:ext cx="904854" cy="25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619420" y="2368402"/>
            <a:ext cx="407395" cy="7515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734691" y="2368484"/>
            <a:ext cx="426795" cy="7112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318056" y="445630"/>
            <a:ext cx="11745190" cy="360014"/>
            <a:chOff x="374073" y="602673"/>
            <a:chExt cx="11745190" cy="360014"/>
          </a:xfrm>
        </p:grpSpPr>
        <p:cxnSp>
          <p:nvCxnSpPr>
            <p:cNvPr id="70" name="Straight Connector 69"/>
            <p:cNvCxnSpPr>
              <a:endCxn id="71" idx="1"/>
            </p:cNvCxnSpPr>
            <p:nvPr/>
          </p:nvCxnSpPr>
          <p:spPr bwMode="auto">
            <a:xfrm flipV="1">
              <a:off x="374073" y="782680"/>
              <a:ext cx="10546772" cy="9587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pic>
          <p:nvPicPr>
            <p:cNvPr id="71" name="Picture 2" descr="C:\Users\amiesen\Desktop\anlrgbppt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0845" y="602673"/>
              <a:ext cx="1198418" cy="36001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2" name="Picture 71"/>
          <p:cNvPicPr/>
          <p:nvPr/>
        </p:nvPicPr>
        <p:blipFill>
          <a:blip r:embed="rId3"/>
          <a:stretch>
            <a:fillRect/>
          </a:stretch>
        </p:blipFill>
        <p:spPr>
          <a:xfrm rot="10800000">
            <a:off x="2616875" y="2489320"/>
            <a:ext cx="1583354" cy="66096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4288059" y="2810557"/>
            <a:ext cx="32733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en-US" sz="2000" b="1" i="0" u="none" strike="noStrike" kern="1200" cap="none" spc="0" normalizeH="0" baseline="3000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581867" y="2503695"/>
            <a:ext cx="65594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THz</a:t>
            </a:r>
            <a:endParaRPr kumimoji="0" lang="en-US" sz="2000" b="1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3271883" y="2357887"/>
            <a:ext cx="407395" cy="7515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384041" y="2701169"/>
            <a:ext cx="327334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US" sz="2000" b="1" i="0" u="none" strike="noStrike" kern="1200" cap="none" spc="0" normalizeH="0" baseline="3000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624830" y="2454406"/>
            <a:ext cx="749929" cy="1507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636898" y="2395462"/>
            <a:ext cx="949097" cy="5385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636368" y="3428212"/>
            <a:ext cx="3324392" cy="3384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93623" y="3024145"/>
            <a:ext cx="3235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CST MICROWAVE STUDIO®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32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7E57F-C817-0C45-87F1-9D18A0291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00" y="-76519"/>
            <a:ext cx="11963107" cy="676066"/>
          </a:xfrm>
        </p:spPr>
        <p:txBody>
          <a:bodyPr>
            <a:normAutofit/>
          </a:bodyPr>
          <a:lstStyle/>
          <a:p>
            <a:r>
              <a:rPr lang="en-US" dirty="0"/>
              <a:t>2020 Activities &amp; Impacts Associated with this </a:t>
            </a:r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0DD21-1CE7-A24D-8D22-F5A437816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139" y="972783"/>
            <a:ext cx="11172290" cy="3975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Practically the same talk was given at two different online events:</a:t>
            </a:r>
          </a:p>
          <a:p>
            <a:r>
              <a:rPr lang="en-US" sz="2400" dirty="0" smtClean="0"/>
              <a:t>Invited </a:t>
            </a:r>
            <a:r>
              <a:rPr lang="en-US" sz="2400" dirty="0"/>
              <a:t>Talks:</a:t>
            </a:r>
          </a:p>
          <a:p>
            <a:pPr lvl="1"/>
            <a:r>
              <a:rPr lang="en-US" sz="2000" dirty="0" smtClean="0"/>
              <a:t>November 17, 2020, “</a:t>
            </a:r>
            <a:r>
              <a:rPr lang="en-US" sz="2000" i="1" dirty="0" smtClean="0"/>
              <a:t>A compact high repetition rate free-electron laser based on the advanced </a:t>
            </a:r>
            <a:r>
              <a:rPr lang="en-US" sz="2000" i="1" dirty="0" err="1" smtClean="0"/>
              <a:t>wakefield</a:t>
            </a:r>
            <a:r>
              <a:rPr lang="en-US" sz="2000" i="1" dirty="0" smtClean="0"/>
              <a:t> accelerator technology</a:t>
            </a:r>
            <a:r>
              <a:rPr lang="en-US" sz="2000" dirty="0" smtClean="0"/>
              <a:t>”, A. Zholents et al., </a:t>
            </a:r>
            <a:r>
              <a:rPr lang="en-US" sz="2000" dirty="0" err="1"/>
              <a:t>OSA</a:t>
            </a:r>
            <a:r>
              <a:rPr lang="en-US" sz="2000" dirty="0"/>
              <a:t>: High-brightness Sources and Light-driven Interactions </a:t>
            </a:r>
            <a:r>
              <a:rPr lang="en-US" sz="2000" dirty="0" smtClean="0"/>
              <a:t>Congress. Compact </a:t>
            </a:r>
            <a:r>
              <a:rPr lang="en-US" sz="2000" dirty="0"/>
              <a:t>(</a:t>
            </a:r>
            <a:r>
              <a:rPr lang="en-US" sz="2000" dirty="0" err="1"/>
              <a:t>EUV</a:t>
            </a:r>
            <a:r>
              <a:rPr lang="en-US" sz="2000" dirty="0"/>
              <a:t> and X-Ray) </a:t>
            </a:r>
            <a:r>
              <a:rPr lang="en-US" sz="2000" dirty="0" smtClean="0"/>
              <a:t>Sources.</a:t>
            </a:r>
          </a:p>
          <a:p>
            <a:r>
              <a:rPr lang="en-US" sz="2400" dirty="0" smtClean="0"/>
              <a:t>Contributed talk</a:t>
            </a:r>
            <a:endParaRPr lang="en-US" sz="2400" dirty="0"/>
          </a:p>
          <a:p>
            <a:pPr lvl="1"/>
            <a:r>
              <a:rPr lang="en-US" sz="2000" dirty="0" smtClean="0"/>
              <a:t>May 11, </a:t>
            </a:r>
            <a:r>
              <a:rPr lang="en-US" sz="2000" dirty="0"/>
              <a:t>2020, “</a:t>
            </a:r>
            <a:r>
              <a:rPr lang="en-US" sz="2000" i="1" dirty="0"/>
              <a:t>A compact high repetition rate free-electron laser based on the advanced </a:t>
            </a:r>
            <a:r>
              <a:rPr lang="en-US" sz="2000" i="1" dirty="0" err="1"/>
              <a:t>wakefield</a:t>
            </a:r>
            <a:r>
              <a:rPr lang="en-US" sz="2000" i="1" dirty="0"/>
              <a:t> accelerator technology</a:t>
            </a:r>
            <a:r>
              <a:rPr lang="en-US" sz="2000" dirty="0"/>
              <a:t>”, A. Zholents et al., </a:t>
            </a:r>
            <a:r>
              <a:rPr lang="en-US" sz="2000" dirty="0" smtClean="0"/>
              <a:t>Int. Part. Acc. Conf. 2020.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Continuation of LDRD in ANL was granted in part because of the success of the experiment at ATF.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248807" y="720763"/>
            <a:ext cx="10723993" cy="9588"/>
          </a:xfrm>
          <a:prstGeom prst="line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53426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23772-90E4-174E-B7A0-E04828400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55" y="42396"/>
            <a:ext cx="10515600" cy="785943"/>
          </a:xfrm>
        </p:spPr>
        <p:txBody>
          <a:bodyPr/>
          <a:lstStyle/>
          <a:p>
            <a:r>
              <a:rPr lang="en-US" dirty="0"/>
              <a:t>COVID-19 Pandemic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5AF7A-62F4-C843-B917-322E5DD8C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593" y="1481380"/>
            <a:ext cx="10515600" cy="4351338"/>
          </a:xfrm>
        </p:spPr>
        <p:txBody>
          <a:bodyPr/>
          <a:lstStyle/>
          <a:p>
            <a:r>
              <a:rPr lang="en-US" sz="2400" dirty="0" smtClean="0"/>
              <a:t>No impact beyond inconvenience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248807" y="989705"/>
            <a:ext cx="10723993" cy="9588"/>
          </a:xfrm>
          <a:prstGeom prst="line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45430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2119" y="82969"/>
            <a:ext cx="4422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Electron Beam Requirements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677969" y="860675"/>
          <a:ext cx="9180276" cy="5691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Worksheet" r:id="rId3" imgW="14982796" imgH="9286678" progId="Excel.Sheet.12">
                  <p:embed/>
                </p:oleObj>
              </mc:Choice>
              <mc:Fallback>
                <p:oleObj name="Worksheet" r:id="rId3" imgW="14982796" imgH="9286678" progId="Excel.Shee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7969" y="860675"/>
                        <a:ext cx="9180276" cy="5691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 bwMode="auto">
          <a:xfrm flipV="1">
            <a:off x="381368" y="606190"/>
            <a:ext cx="10723993" cy="9588"/>
          </a:xfrm>
          <a:prstGeom prst="line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76162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9FEAA-F4E0-1246-B1E7-DF336DE1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8" y="1"/>
            <a:ext cx="10515600" cy="636998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Special Equipment Requirements and Hazards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18695-53DD-1844-BBEF-9F56CC265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6867"/>
            <a:ext cx="10515600" cy="5170096"/>
          </a:xfrm>
        </p:spPr>
        <p:txBody>
          <a:bodyPr>
            <a:normAutofit/>
          </a:bodyPr>
          <a:lstStyle/>
          <a:p>
            <a:r>
              <a:rPr lang="en-US" sz="2000" dirty="0"/>
              <a:t>Electron Beam</a:t>
            </a:r>
          </a:p>
          <a:p>
            <a:pPr lvl="1"/>
            <a:r>
              <a:rPr lang="en-US" sz="2000" dirty="0" smtClean="0"/>
              <a:t>A special </a:t>
            </a:r>
            <a:r>
              <a:rPr lang="en-US" sz="2000" dirty="0"/>
              <a:t>equipment that </a:t>
            </a:r>
            <a:r>
              <a:rPr lang="en-US" sz="2000" dirty="0" smtClean="0"/>
              <a:t>we </a:t>
            </a:r>
            <a:r>
              <a:rPr lang="en-US" sz="2000" dirty="0"/>
              <a:t>expect to </a:t>
            </a:r>
            <a:r>
              <a:rPr lang="en-US" sz="2000" dirty="0" smtClean="0"/>
              <a:t>need: </a:t>
            </a:r>
          </a:p>
          <a:p>
            <a:pPr lvl="2"/>
            <a:r>
              <a:rPr lang="en-US" sz="2000" dirty="0" smtClean="0"/>
              <a:t>shaped </a:t>
            </a:r>
            <a:r>
              <a:rPr lang="en-US" sz="2000" dirty="0"/>
              <a:t>bunch using mask </a:t>
            </a:r>
            <a:r>
              <a:rPr lang="en-US" sz="2000" dirty="0" smtClean="0"/>
              <a:t>technique (likely), </a:t>
            </a:r>
          </a:p>
          <a:p>
            <a:pPr lvl="2"/>
            <a:r>
              <a:rPr lang="en-US" sz="2000" dirty="0" smtClean="0"/>
              <a:t>bolometer/interferometer </a:t>
            </a:r>
            <a:r>
              <a:rPr lang="en-US" sz="2000" dirty="0"/>
              <a:t>setup, </a:t>
            </a:r>
            <a:endParaRPr lang="en-US" sz="2000" dirty="0" smtClean="0"/>
          </a:p>
          <a:p>
            <a:pPr lvl="2"/>
            <a:r>
              <a:rPr lang="en-US" sz="2000" dirty="0"/>
              <a:t>h</a:t>
            </a:r>
            <a:r>
              <a:rPr lang="en-US" sz="2000" dirty="0" smtClean="0"/>
              <a:t>orizontal translation stage (levered at the beam height)</a:t>
            </a:r>
          </a:p>
          <a:p>
            <a:pPr lvl="2"/>
            <a:r>
              <a:rPr lang="en-US" sz="2000" dirty="0" smtClean="0"/>
              <a:t>the </a:t>
            </a:r>
            <a:r>
              <a:rPr lang="en-US" sz="2000" dirty="0"/>
              <a:t>horizontal </a:t>
            </a:r>
            <a:r>
              <a:rPr lang="en-US" sz="2000" dirty="0" smtClean="0"/>
              <a:t>slit,</a:t>
            </a:r>
          </a:p>
          <a:p>
            <a:pPr lvl="2"/>
            <a:r>
              <a:rPr lang="en-US" sz="2000" dirty="0"/>
              <a:t>d</a:t>
            </a:r>
            <a:r>
              <a:rPr lang="en-US" sz="2000" dirty="0" smtClean="0"/>
              <a:t>iagnostic screen,</a:t>
            </a:r>
          </a:p>
          <a:p>
            <a:pPr lvl="2"/>
            <a:r>
              <a:rPr lang="en-US" sz="2000" dirty="0"/>
              <a:t>a</a:t>
            </a:r>
            <a:r>
              <a:rPr lang="en-US" sz="2000" dirty="0" smtClean="0"/>
              <a:t>lignment laser.</a:t>
            </a:r>
          </a:p>
          <a:p>
            <a:pPr lvl="2"/>
            <a:endParaRPr lang="en-US" sz="2000" dirty="0"/>
          </a:p>
          <a:p>
            <a:r>
              <a:rPr lang="en-US" sz="2000" dirty="0"/>
              <a:t>Hazards &amp; Special Installation Requirements</a:t>
            </a:r>
          </a:p>
          <a:p>
            <a:pPr lvl="1"/>
            <a:r>
              <a:rPr lang="en-US" sz="2000" dirty="0" smtClean="0"/>
              <a:t>No known hazards</a:t>
            </a:r>
            <a:endParaRPr lang="en-US" sz="2000" dirty="0"/>
          </a:p>
          <a:p>
            <a:endParaRPr lang="en-US" sz="2000" dirty="0"/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838200" y="642380"/>
            <a:ext cx="10723993" cy="9588"/>
          </a:xfrm>
          <a:prstGeom prst="line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48322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723" y="2100944"/>
            <a:ext cx="8042106" cy="987976"/>
          </a:xfrm>
        </p:spPr>
        <p:txBody>
          <a:bodyPr/>
          <a:lstStyle/>
          <a:p>
            <a:pPr algn="ctr"/>
            <a:r>
              <a:rPr lang="en-US" dirty="0" smtClean="0"/>
              <a:t>Main results of the first experiment</a:t>
            </a:r>
            <a:br>
              <a:rPr lang="en-US" dirty="0" smtClean="0"/>
            </a:br>
            <a:r>
              <a:rPr lang="en-US" dirty="0" smtClean="0"/>
              <a:t>March 9 -13, 2020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51723" y="4256315"/>
            <a:ext cx="8980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Measurements of the </a:t>
            </a:r>
            <a:r>
              <a:rPr lang="en-US" sz="2400" dirty="0" err="1" smtClean="0"/>
              <a:t>wakefield</a:t>
            </a:r>
            <a:r>
              <a:rPr lang="en-US" sz="2400" dirty="0" smtClean="0"/>
              <a:t> induced by the corrugated waveguides agree with the calculations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143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66" y="36132"/>
            <a:ext cx="11163868" cy="516415"/>
          </a:xfrm>
        </p:spPr>
        <p:txBody>
          <a:bodyPr/>
          <a:lstStyle/>
          <a:p>
            <a:r>
              <a:rPr lang="en-US" dirty="0" smtClean="0"/>
              <a:t>Installation at ATF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24890" y="429953"/>
            <a:ext cx="11745190" cy="360014"/>
            <a:chOff x="374073" y="602673"/>
            <a:chExt cx="11745190" cy="360014"/>
          </a:xfrm>
        </p:grpSpPr>
        <p:cxnSp>
          <p:nvCxnSpPr>
            <p:cNvPr id="26" name="Straight Connector 25"/>
            <p:cNvCxnSpPr>
              <a:endCxn id="27" idx="1"/>
            </p:cNvCxnSpPr>
            <p:nvPr/>
          </p:nvCxnSpPr>
          <p:spPr bwMode="auto">
            <a:xfrm flipV="1">
              <a:off x="374073" y="782680"/>
              <a:ext cx="10546772" cy="9587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pic>
          <p:nvPicPr>
            <p:cNvPr id="27" name="Picture 2" descr="C:\Users\amiesen\Desktop\anlrgbppt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0845" y="602673"/>
              <a:ext cx="1198418" cy="36001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66" y="1009293"/>
            <a:ext cx="5181600" cy="38862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4270428" y="2362759"/>
            <a:ext cx="1262356" cy="5664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-120000">
            <a:off x="4456612" y="2021749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ebeam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311965" y="3124461"/>
            <a:ext cx="39758" cy="237519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4066" y="5592417"/>
            <a:ext cx="2818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Paraboloid mirror to collect sub-THz radiation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104866" y="5163335"/>
            <a:ext cx="3597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Tubes and a tube holder mounted on the translation stage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3776872" y="3176072"/>
            <a:ext cx="64329" cy="185334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/>
          <p:nvPr/>
        </p:nvPicPr>
        <p:blipFill>
          <a:blip r:embed="rId4"/>
          <a:stretch>
            <a:fillRect/>
          </a:stretch>
        </p:blipFill>
        <p:spPr>
          <a:xfrm>
            <a:off x="12323075" y="2839594"/>
            <a:ext cx="1288150" cy="1282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350" y="2095094"/>
            <a:ext cx="5498409" cy="185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7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55" y="116810"/>
            <a:ext cx="11734845" cy="478058"/>
          </a:xfrm>
        </p:spPr>
        <p:txBody>
          <a:bodyPr/>
          <a:lstStyle/>
          <a:p>
            <a:r>
              <a:rPr lang="en-US" dirty="0" smtClean="0"/>
              <a:t>Calibration of the spectrometer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00813" y="454009"/>
            <a:ext cx="11745190" cy="360014"/>
            <a:chOff x="374073" y="602673"/>
            <a:chExt cx="11745190" cy="360014"/>
          </a:xfrm>
        </p:grpSpPr>
        <p:cxnSp>
          <p:nvCxnSpPr>
            <p:cNvPr id="14" name="Straight Connector 13"/>
            <p:cNvCxnSpPr>
              <a:endCxn id="15" idx="1"/>
            </p:cNvCxnSpPr>
            <p:nvPr/>
          </p:nvCxnSpPr>
          <p:spPr bwMode="auto">
            <a:xfrm flipV="1">
              <a:off x="374073" y="782680"/>
              <a:ext cx="10546772" cy="9587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pic>
          <p:nvPicPr>
            <p:cNvPr id="15" name="Picture 2" descr="C:\Users\amiesen\Desktop\anlrgbppt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0845" y="602673"/>
              <a:ext cx="1198418" cy="36001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712149" y="3638413"/>
            <a:ext cx="9037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image was taken using spectrometer magnet current of 30.4 A</a:t>
            </a:r>
          </a:p>
          <a:p>
            <a:r>
              <a:rPr lang="en-US" dirty="0" smtClean="0"/>
              <a:t>Second </a:t>
            </a:r>
            <a:r>
              <a:rPr lang="en-US" dirty="0"/>
              <a:t>image was taken using spectrometer magnet current of </a:t>
            </a:r>
            <a:r>
              <a:rPr lang="en-US" dirty="0" smtClean="0"/>
              <a:t>30.1 A</a:t>
            </a:r>
            <a:endParaRPr lang="en-US" dirty="0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512" y="1624242"/>
            <a:ext cx="65817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461" y="2627710"/>
            <a:ext cx="6619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78340" y="1032923"/>
            <a:ext cx="11891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hese </a:t>
            </a:r>
            <a:r>
              <a:rPr lang="en-US" dirty="0"/>
              <a:t>two plots </a:t>
            </a:r>
            <a:r>
              <a:rPr lang="en-US" dirty="0" smtClean="0"/>
              <a:t>are used to </a:t>
            </a:r>
            <a:r>
              <a:rPr lang="en-US" dirty="0"/>
              <a:t>calibrate screen’s energy </a:t>
            </a:r>
            <a:r>
              <a:rPr lang="en-US" dirty="0" smtClean="0"/>
              <a:t>resolution and to obtain 0.776 </a:t>
            </a:r>
            <a:r>
              <a:rPr lang="en-US" dirty="0" err="1"/>
              <a:t>keV</a:t>
            </a:r>
            <a:r>
              <a:rPr lang="en-US" dirty="0"/>
              <a:t>/pixel (see below).</a:t>
            </a:r>
          </a:p>
        </p:txBody>
      </p:sp>
      <p:pic>
        <p:nvPicPr>
          <p:cNvPr id="1028" name="Picture 3" descr="image0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829" y="4462943"/>
            <a:ext cx="7431422" cy="190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672251" y="1877726"/>
            <a:ext cx="269715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Lower field or higher energy is at the left side and higher field and lower energy is at the right side of the screen.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071154" y="5969726"/>
            <a:ext cx="1149532" cy="39802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42705" y="1877726"/>
            <a:ext cx="838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30.4 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2705" y="2831026"/>
            <a:ext cx="838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30.1 </a:t>
            </a:r>
            <a:r>
              <a:rPr lang="en-US" dirty="0"/>
              <a:t>A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11911" y="5799405"/>
            <a:ext cx="3777778" cy="369332"/>
            <a:chOff x="5481009" y="5982789"/>
            <a:chExt cx="3777778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8137967" y="5982789"/>
              <a:ext cx="1120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keV</a:t>
              </a:r>
              <a:r>
                <a:rPr lang="en-US" dirty="0" smtClean="0"/>
                <a:t>/pixel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81009" y="5982789"/>
              <a:ext cx="2814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coeff</a:t>
              </a:r>
              <a:r>
                <a:rPr lang="en-US" dirty="0" smtClean="0"/>
                <a:t> = (0.7764 ± 0.0005)</a:t>
              </a:r>
              <a:endParaRPr lang="en-US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4511911" y="5799405"/>
            <a:ext cx="3777778" cy="369332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5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55" y="116810"/>
            <a:ext cx="11734845" cy="478058"/>
          </a:xfrm>
        </p:spPr>
        <p:txBody>
          <a:bodyPr/>
          <a:lstStyle/>
          <a:p>
            <a:r>
              <a:rPr lang="en-US" dirty="0" smtClean="0"/>
              <a:t>Beam energy spread measurement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00813" y="454009"/>
            <a:ext cx="11745190" cy="360014"/>
            <a:chOff x="374073" y="602673"/>
            <a:chExt cx="11745190" cy="360014"/>
          </a:xfrm>
        </p:grpSpPr>
        <p:cxnSp>
          <p:nvCxnSpPr>
            <p:cNvPr id="14" name="Straight Connector 13"/>
            <p:cNvCxnSpPr>
              <a:endCxn id="15" idx="1"/>
            </p:cNvCxnSpPr>
            <p:nvPr/>
          </p:nvCxnSpPr>
          <p:spPr bwMode="auto">
            <a:xfrm flipV="1">
              <a:off x="374073" y="782680"/>
              <a:ext cx="10546772" cy="9587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pic>
          <p:nvPicPr>
            <p:cNvPr id="15" name="Picture 2" descr="C:\Users\amiesen\Desktop\anlrgbppt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0845" y="602673"/>
              <a:ext cx="1198418" cy="36001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57" y="1090670"/>
            <a:ext cx="4397221" cy="567299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10724" y="1399142"/>
            <a:ext cx="30655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FWHM</a:t>
            </a:r>
            <a:r>
              <a:rPr lang="en-US" dirty="0" smtClean="0">
                <a:solidFill>
                  <a:schemeClr val="bg1"/>
                </a:solidFill>
              </a:rPr>
              <a:t> = 4.5 pixels or approximately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4.5*50/</a:t>
            </a:r>
            <a:r>
              <a:rPr lang="en-US" dirty="0" err="1" smtClean="0">
                <a:solidFill>
                  <a:schemeClr val="bg1"/>
                </a:solidFill>
              </a:rPr>
              <a:t>sqrt</a:t>
            </a:r>
            <a:r>
              <a:rPr lang="en-US" dirty="0" smtClean="0">
                <a:solidFill>
                  <a:schemeClr val="bg1"/>
                </a:solidFill>
              </a:rPr>
              <a:t>(2)=160 </a:t>
            </a:r>
            <a:r>
              <a:rPr lang="en-US" dirty="0" err="1" smtClean="0">
                <a:solidFill>
                  <a:schemeClr val="bg1"/>
                </a:solidFill>
              </a:rPr>
              <a:t>keV</a:t>
            </a:r>
            <a:r>
              <a:rPr lang="en-US" dirty="0" smtClean="0">
                <a:solidFill>
                  <a:schemeClr val="bg1"/>
                </a:solidFill>
              </a:rPr>
              <a:t> (assuming equal </a:t>
            </a:r>
            <a:r>
              <a:rPr lang="en-US" dirty="0" err="1" smtClean="0">
                <a:solidFill>
                  <a:schemeClr val="bg1"/>
                </a:solidFill>
              </a:rPr>
              <a:t>betatron</a:t>
            </a:r>
            <a:r>
              <a:rPr lang="en-US" dirty="0" smtClean="0">
                <a:solidFill>
                  <a:schemeClr val="bg1"/>
                </a:solidFill>
              </a:rPr>
              <a:t> and synchrotron sizes and 50 </a:t>
            </a:r>
            <a:r>
              <a:rPr lang="en-US" dirty="0" err="1" smtClean="0">
                <a:solidFill>
                  <a:schemeClr val="bg1"/>
                </a:solidFill>
              </a:rPr>
              <a:t>keV</a:t>
            </a:r>
            <a:r>
              <a:rPr lang="en-US" dirty="0" smtClean="0">
                <a:solidFill>
                  <a:schemeClr val="bg1"/>
                </a:solidFill>
              </a:rPr>
              <a:t>/pixel calibration), i.e., </a:t>
            </a:r>
            <a:r>
              <a:rPr lang="en-US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s</a:t>
            </a:r>
            <a:r>
              <a:rPr lang="en-US" baseline="-25000" dirty="0" err="1" smtClean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=68 </a:t>
            </a:r>
            <a:r>
              <a:rPr lang="en-US" dirty="0" err="1">
                <a:solidFill>
                  <a:schemeClr val="bg1"/>
                </a:solidFill>
              </a:rPr>
              <a:t>keV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484" y="1567493"/>
            <a:ext cx="5010150" cy="39433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094863" y="2577947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Wire trace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7094864" y="2947279"/>
            <a:ext cx="242370" cy="203545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94863" y="3558448"/>
            <a:ext cx="1542361" cy="0"/>
          </a:xfrm>
          <a:prstGeom prst="straightConnector1">
            <a:avLst/>
          </a:prstGeom>
          <a:ln w="9525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97856" y="316983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 mm/85 pixels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8637224" y="3776950"/>
            <a:ext cx="1002535" cy="0"/>
          </a:xfrm>
          <a:prstGeom prst="straightConnector1">
            <a:avLst/>
          </a:prstGeom>
          <a:ln w="9525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693482" y="3420469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 mm/52 pixels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155" y="668874"/>
            <a:ext cx="8871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Beam size </a:t>
            </a:r>
            <a:r>
              <a:rPr lang="en-US" dirty="0" smtClean="0"/>
              <a:t>measured </a:t>
            </a:r>
            <a:r>
              <a:rPr lang="en-US" dirty="0"/>
              <a:t>with </a:t>
            </a:r>
            <a:r>
              <a:rPr lang="en-US" dirty="0" err="1"/>
              <a:t>linac</a:t>
            </a:r>
            <a:r>
              <a:rPr lang="en-US" dirty="0"/>
              <a:t> running on </a:t>
            </a:r>
            <a:r>
              <a:rPr lang="en-US" dirty="0" smtClean="0"/>
              <a:t>crest using energy collimator screen 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354584" y="5670798"/>
            <a:ext cx="2887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collimator window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0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463" y="158185"/>
            <a:ext cx="11163868" cy="439040"/>
          </a:xfrm>
        </p:spPr>
        <p:txBody>
          <a:bodyPr/>
          <a:lstStyle/>
          <a:p>
            <a:r>
              <a:rPr lang="en-US" dirty="0" smtClean="0"/>
              <a:t>Determine bunch length,</a:t>
            </a:r>
            <a:r>
              <a:rPr lang="en-US" dirty="0"/>
              <a:t> </a:t>
            </a:r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319" y="1828683"/>
            <a:ext cx="2847975" cy="4048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062" y="1733432"/>
            <a:ext cx="2495550" cy="423862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2386361" y="3969834"/>
            <a:ext cx="747132" cy="0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86361" y="3647189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76 pixels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304265" y="3966119"/>
            <a:ext cx="747132" cy="0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45403" y="3581859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74 pixels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191" y="1294274"/>
            <a:ext cx="4519967" cy="376664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2921113" y="1609821"/>
            <a:ext cx="6467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444084" y="4999466"/>
            <a:ext cx="2123800" cy="0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41179" y="4691689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242 pixels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81319" y="5983182"/>
            <a:ext cx="77444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 window size in energy collimator is 242/75*</a:t>
            </a:r>
            <a:r>
              <a:rPr lang="en-US" dirty="0" smtClean="0">
                <a:solidFill>
                  <a:srgbClr val="FF0000"/>
                </a:solidFill>
              </a:rPr>
              <a:t>0.46</a:t>
            </a:r>
            <a:r>
              <a:rPr lang="en-US" dirty="0" smtClean="0"/>
              <a:t> = 1.48 mm or 4.95 </a:t>
            </a:r>
            <a:r>
              <a:rPr lang="en-US" dirty="0" err="1" smtClean="0"/>
              <a:t>ps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9531" y="1930493"/>
            <a:ext cx="3733800" cy="3638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0380" y="1466358"/>
            <a:ext cx="2467564" cy="286926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6199870" y="4759416"/>
            <a:ext cx="356378" cy="0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486131" y="4757185"/>
            <a:ext cx="356378" cy="0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99870" y="4468376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34 pixels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09380" y="3731480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Window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1319" y="6413996"/>
            <a:ext cx="60644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microbunch</a:t>
            </a:r>
            <a:r>
              <a:rPr lang="en-US" dirty="0" smtClean="0"/>
              <a:t> length is 34/75*0.46 = 0.21 mm or 0.7 </a:t>
            </a:r>
            <a:r>
              <a:rPr lang="en-US" dirty="0" err="1" smtClean="0"/>
              <a:t>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52535" y="6090830"/>
            <a:ext cx="2842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(Coefficient 0.46 is defined in the next slide) </a:t>
            </a:r>
            <a:endParaRPr lang="en-US" dirty="0"/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569840" y="695892"/>
            <a:ext cx="10772416" cy="4997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2000" b="1" kern="1200" baseline="0">
                <a:solidFill>
                  <a:srgbClr val="0065A2"/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Beam image taken after energy collimator in second point in a dog-leg with a large dispersion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324890" y="429953"/>
            <a:ext cx="11745190" cy="360014"/>
            <a:chOff x="374073" y="602673"/>
            <a:chExt cx="11745190" cy="360014"/>
          </a:xfrm>
        </p:grpSpPr>
        <p:cxnSp>
          <p:nvCxnSpPr>
            <p:cNvPr id="26" name="Straight Connector 25"/>
            <p:cNvCxnSpPr>
              <a:endCxn id="28" idx="1"/>
            </p:cNvCxnSpPr>
            <p:nvPr/>
          </p:nvCxnSpPr>
          <p:spPr bwMode="auto">
            <a:xfrm flipV="1">
              <a:off x="374073" y="782680"/>
              <a:ext cx="10546772" cy="9587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pic>
          <p:nvPicPr>
            <p:cNvPr id="28" name="Picture 2" descr="C:\Users\amiesen\Desktop\anlrgbpptlogo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0845" y="602673"/>
              <a:ext cx="1198418" cy="36001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948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9124450" y="1477486"/>
            <a:ext cx="2898901" cy="3216524"/>
            <a:chOff x="9124450" y="1477486"/>
            <a:chExt cx="2898901" cy="3216524"/>
          </a:xfrm>
        </p:grpSpPr>
        <p:grpSp>
          <p:nvGrpSpPr>
            <p:cNvPr id="11" name="Group 10"/>
            <p:cNvGrpSpPr/>
            <p:nvPr/>
          </p:nvGrpSpPr>
          <p:grpSpPr>
            <a:xfrm>
              <a:off x="9333309" y="1477486"/>
              <a:ext cx="2563665" cy="3216524"/>
              <a:chOff x="9333309" y="1477486"/>
              <a:chExt cx="2563665" cy="321652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333309" y="1477486"/>
                <a:ext cx="2563665" cy="3216524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9459686" y="4082143"/>
                <a:ext cx="348343" cy="33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9124450" y="1687286"/>
              <a:ext cx="2898901" cy="21771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353972" y="2324514"/>
              <a:ext cx="5597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THz</a:t>
              </a:r>
              <a:endParaRPr lang="en-US" sz="16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1163868" cy="439040"/>
          </a:xfrm>
        </p:spPr>
        <p:txBody>
          <a:bodyPr/>
          <a:lstStyle/>
          <a:p>
            <a:r>
              <a:rPr lang="en-US" dirty="0" smtClean="0"/>
              <a:t>Determine bunch length, Thursday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09601" y="912272"/>
            <a:ext cx="11163868" cy="499714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interferogram</a:t>
            </a:r>
            <a:r>
              <a:rPr lang="en-US" dirty="0" smtClean="0"/>
              <a:t> produced by three equally spaced bunches selected by the horizontal mask located in the energy collimator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8491" y="4420444"/>
            <a:ext cx="3890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Interferogram</a:t>
            </a:r>
            <a:r>
              <a:rPr lang="en-US" dirty="0" smtClean="0"/>
              <a:t> taken on Thursday: five peaks are expected from a train of three bunches giving five overlapping regions.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71396" y="4407391"/>
            <a:ext cx="4453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 with the damped oscillator formula: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46358" y="5639871"/>
            <a:ext cx="4678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Thus, the distance between the centers of the bunches is: 2 * 0.23 mm = 0.46 mm 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64" y="1798461"/>
            <a:ext cx="3731104" cy="24737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396" y="1770153"/>
            <a:ext cx="3989921" cy="26311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8258" y="4937514"/>
            <a:ext cx="3189830" cy="5148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/>
              <p14:cNvContentPartPr/>
              <p14:nvPr/>
            </p14:nvContentPartPr>
            <p14:xfrm>
              <a:off x="7576371" y="5334086"/>
              <a:ext cx="425160" cy="392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28491" y="5237966"/>
                <a:ext cx="520920" cy="23148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/>
          <p:cNvSpPr txBox="1"/>
          <p:nvPr/>
        </p:nvSpPr>
        <p:spPr>
          <a:xfrm>
            <a:off x="10812763" y="398853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balometer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53229" y="130120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Michelson interferometer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5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843" y="1076110"/>
            <a:ext cx="4644838" cy="2922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243" y="45614"/>
            <a:ext cx="11163868" cy="452623"/>
          </a:xfrm>
        </p:spPr>
        <p:txBody>
          <a:bodyPr/>
          <a:lstStyle/>
          <a:p>
            <a:r>
              <a:rPr lang="en-US" dirty="0" smtClean="0"/>
              <a:t>Wakefield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24890" y="488650"/>
            <a:ext cx="11745190" cy="360014"/>
            <a:chOff x="374073" y="602673"/>
            <a:chExt cx="11745190" cy="360014"/>
          </a:xfrm>
        </p:grpSpPr>
        <p:cxnSp>
          <p:nvCxnSpPr>
            <p:cNvPr id="26" name="Straight Connector 25"/>
            <p:cNvCxnSpPr>
              <a:endCxn id="27" idx="1"/>
            </p:cNvCxnSpPr>
            <p:nvPr/>
          </p:nvCxnSpPr>
          <p:spPr bwMode="auto">
            <a:xfrm flipV="1">
              <a:off x="374073" y="782680"/>
              <a:ext cx="10546772" cy="9587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pic>
          <p:nvPicPr>
            <p:cNvPr id="27" name="Picture 2" descr="C:\Users\amiesen\Desktop\anlrgbppt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0845" y="602673"/>
              <a:ext cx="1198418" cy="36001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6669719" y="739406"/>
            <a:ext cx="5107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Impact of the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wakefield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on slice medium energy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07174" y="4141418"/>
            <a:ext cx="2301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Energy histogram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33049" y="1656534"/>
            <a:ext cx="1638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47484A"/>
                </a:solidFill>
                <a:latin typeface="Arial"/>
              </a:rPr>
              <a:t>C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harge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=0.2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nC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370" y="4533900"/>
            <a:ext cx="5802087" cy="23241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175" y="746101"/>
            <a:ext cx="2331754" cy="188802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0170" y="1342753"/>
            <a:ext cx="935831" cy="54292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067050" y="1429549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A=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266767" y="1429549"/>
            <a:ext cx="218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3.6x10</a:t>
            </a:r>
            <a:r>
              <a:rPr lang="en-US" baseline="30000" dirty="0" smtClean="0"/>
              <a:t>16</a:t>
            </a:r>
            <a:r>
              <a:rPr lang="en-US" dirty="0" smtClean="0"/>
              <a:t> V/m/C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425318" y="3218634"/>
            <a:ext cx="5756670" cy="3507675"/>
            <a:chOff x="430418" y="760806"/>
            <a:chExt cx="5756670" cy="350767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9125" y="1220481"/>
              <a:ext cx="5143500" cy="30480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376699" y="1825811"/>
              <a:ext cx="1433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7484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FWHM = 1.5 mm (~ 5 </a:t>
              </a:r>
              <a:r>
                <a:rPr kumimoji="0" lang="en-US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7484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ps</a:t>
              </a: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7484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0418" y="760806"/>
              <a:ext cx="189256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Green’s function, V/m/C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53377" y="848664"/>
              <a:ext cx="17124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Peak current, (rel. units)</a:t>
              </a:r>
              <a:endParaRPr lang="en-US" dirty="0"/>
            </a:p>
          </p:txBody>
        </p:sp>
        <p:cxnSp>
          <p:nvCxnSpPr>
            <p:cNvPr id="14" name="Straight Arrow Connector 13"/>
            <p:cNvCxnSpPr>
              <a:stCxn id="24" idx="1"/>
            </p:cNvCxnSpPr>
            <p:nvPr/>
          </p:nvCxnSpPr>
          <p:spPr>
            <a:xfrm flipH="1">
              <a:off x="1733551" y="1171830"/>
              <a:ext cx="719826" cy="533145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3193219" y="1438402"/>
              <a:ext cx="1008304" cy="753996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 flipH="1">
              <a:off x="5393578" y="2559815"/>
              <a:ext cx="79351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dirty="0" smtClean="0"/>
                <a:t>, m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065811" y="1034407"/>
              <a:ext cx="1422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Cos(2</a:t>
              </a:r>
              <a:r>
                <a:rPr lang="en-US" dirty="0" smtClean="0">
                  <a:latin typeface="Symbol" panose="05050102010706020507" pitchFamily="18" charset="2"/>
                </a:rPr>
                <a:t>p</a:t>
              </a:r>
              <a:r>
                <a:rPr lang="en-US" dirty="0" smtClean="0"/>
                <a:t>f</a:t>
              </a:r>
              <a:r>
                <a:rPr lang="en-US" baseline="-25000" dirty="0" smtClean="0"/>
                <a:t>0</a:t>
              </a:r>
              <a:r>
                <a:rPr lang="en-US" dirty="0" smtClean="0"/>
                <a:t>t)</a:t>
              </a:r>
              <a:endParaRPr lang="en-US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742173" y="952565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Loss factor: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049592" y="2264117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0</a:t>
            </a:r>
            <a:r>
              <a:rPr lang="en-US" dirty="0" smtClean="0"/>
              <a:t>=180 GHz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49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4x3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23524</TotalTime>
  <Words>1337</Words>
  <Application>Microsoft Office PowerPoint</Application>
  <PresentationFormat>Widescreen</PresentationFormat>
  <Paragraphs>219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Berlin Sans FB Demi</vt:lpstr>
      <vt:lpstr>Calibri</vt:lpstr>
      <vt:lpstr>Calibri Light</vt:lpstr>
      <vt:lpstr>Symbol</vt:lpstr>
      <vt:lpstr>Times New Roman</vt:lpstr>
      <vt:lpstr>Wingdings</vt:lpstr>
      <vt:lpstr>presentation_4x3</vt:lpstr>
      <vt:lpstr>Office Theme</vt:lpstr>
      <vt:lpstr>Worksheet</vt:lpstr>
      <vt:lpstr>Collinear wakefield accelerator based on corrugated waveguide </vt:lpstr>
      <vt:lpstr>GOAL is to characterize accelerator components</vt:lpstr>
      <vt:lpstr>Main results of the first experiment March 9 -13, 2020 </vt:lpstr>
      <vt:lpstr>Installation at ATF</vt:lpstr>
      <vt:lpstr>Calibration of the spectrometer</vt:lpstr>
      <vt:lpstr>Beam energy spread measurement</vt:lpstr>
      <vt:lpstr>Determine bunch length, Thursday</vt:lpstr>
      <vt:lpstr>Determine bunch length, Thursday</vt:lpstr>
      <vt:lpstr>Wakefield</vt:lpstr>
      <vt:lpstr>Difference between smooth pipe and Unobstructed path</vt:lpstr>
      <vt:lpstr>Use spectrometer measurement in the case of a smooth pipe to define energy distribution in the beam</vt:lpstr>
      <vt:lpstr>Measurement of the energy chirp</vt:lpstr>
      <vt:lpstr>smooth pipe</vt:lpstr>
      <vt:lpstr>Find Difference between pipe 2 and a smooth pipe (p.2)</vt:lpstr>
      <vt:lpstr>Find Difference between pipe 2 and a smooth pipe (p.3)</vt:lpstr>
      <vt:lpstr>Find Difference between pipe 2 and a smooth pipe (p.4)</vt:lpstr>
      <vt:lpstr>Summary of measurements</vt:lpstr>
      <vt:lpstr>PowerPoint Presentation</vt:lpstr>
      <vt:lpstr>The Experiment Goal</vt:lpstr>
      <vt:lpstr>PowerPoint Presentation</vt:lpstr>
      <vt:lpstr>ATF experiment setup</vt:lpstr>
      <vt:lpstr>2020 Activities &amp; Impacts Associated with this Experiment</vt:lpstr>
      <vt:lpstr>COVID-19 Pandemic Impacts</vt:lpstr>
      <vt:lpstr>PowerPoint Presentation</vt:lpstr>
      <vt:lpstr>Special Equipment Requirements and Hazards</vt:lpstr>
    </vt:vector>
  </TitlesOfParts>
  <Company>Argonne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Experimental plan</dc:title>
  <dc:creator>Zholents, Sasha</dc:creator>
  <cp:lastModifiedBy>Zholents, Sasha</cp:lastModifiedBy>
  <cp:revision>260</cp:revision>
  <dcterms:created xsi:type="dcterms:W3CDTF">2020-03-17T13:25:43Z</dcterms:created>
  <dcterms:modified xsi:type="dcterms:W3CDTF">2020-12-09T02:46:12Z</dcterms:modified>
</cp:coreProperties>
</file>