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306" r:id="rId3"/>
    <p:sldId id="293" r:id="rId4"/>
    <p:sldId id="305" r:id="rId5"/>
    <p:sldId id="294" r:id="rId6"/>
    <p:sldId id="295" r:id="rId7"/>
    <p:sldId id="296" r:id="rId8"/>
    <p:sldId id="297" r:id="rId9"/>
    <p:sldId id="298" r:id="rId10"/>
    <p:sldId id="282" r:id="rId11"/>
    <p:sldId id="304" r:id="rId12"/>
    <p:sldId id="307" r:id="rId13"/>
    <p:sldId id="273" r:id="rId14"/>
    <p:sldId id="274" r:id="rId15"/>
    <p:sldId id="275" r:id="rId16"/>
    <p:sldId id="276" r:id="rId17"/>
    <p:sldId id="277" r:id="rId18"/>
    <p:sldId id="281" r:id="rId19"/>
    <p:sldId id="280" r:id="rId20"/>
    <p:sldId id="279" r:id="rId21"/>
    <p:sldId id="299" r:id="rId22"/>
    <p:sldId id="300" r:id="rId23"/>
    <p:sldId id="301" r:id="rId24"/>
    <p:sldId id="3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81"/>
    <p:restoredTop sz="94670"/>
  </p:normalViewPr>
  <p:slideViewPr>
    <p:cSldViewPr snapToGrid="0" snapToObjects="1">
      <p:cViewPr>
        <p:scale>
          <a:sx n="89" d="100"/>
          <a:sy n="89" d="100"/>
        </p:scale>
        <p:origin x="84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haojie2020\high_density_gas_jet\design_v1_throat_0d76mm\round_2mm_new_Hydrogen_long_ATF\1\2%20mm%20lineo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xVal>
            <c:numRef>
              <c:f>'Plot Data'!$A$5:$A$45</c:f>
              <c:numCache>
                <c:formatCode>General</c:formatCode>
                <c:ptCount val="41"/>
                <c:pt idx="0">
                  <c:v>0.0</c:v>
                </c:pt>
                <c:pt idx="1">
                  <c:v>0.000474391217688368</c:v>
                </c:pt>
                <c:pt idx="2">
                  <c:v>0.000796462646259796</c:v>
                </c:pt>
                <c:pt idx="3">
                  <c:v>0.00103377843573348</c:v>
                </c:pt>
                <c:pt idx="4">
                  <c:v>0.00122024084174852</c:v>
                </c:pt>
                <c:pt idx="5">
                  <c:v>0.00137280099212446</c:v>
                </c:pt>
                <c:pt idx="6">
                  <c:v>0.00147450775904175</c:v>
                </c:pt>
                <c:pt idx="7">
                  <c:v>0.00159316565377859</c:v>
                </c:pt>
                <c:pt idx="8">
                  <c:v>0.00169487242069589</c:v>
                </c:pt>
                <c:pt idx="9">
                  <c:v>0.00181353031543273</c:v>
                </c:pt>
                <c:pt idx="10">
                  <c:v>0.00193218821016957</c:v>
                </c:pt>
                <c:pt idx="11">
                  <c:v>0.00205084610490641</c:v>
                </c:pt>
                <c:pt idx="12">
                  <c:v>0.0021864551274628</c:v>
                </c:pt>
                <c:pt idx="13">
                  <c:v>0.00230511302219965</c:v>
                </c:pt>
                <c:pt idx="14">
                  <c:v>0.00244072204475604</c:v>
                </c:pt>
                <c:pt idx="15">
                  <c:v>0.00252547768385378</c:v>
                </c:pt>
                <c:pt idx="16">
                  <c:v>0.00264413557859062</c:v>
                </c:pt>
                <c:pt idx="17">
                  <c:v>0.00276279347332747</c:v>
                </c:pt>
                <c:pt idx="18">
                  <c:v>0.00288145136806431</c:v>
                </c:pt>
                <c:pt idx="19">
                  <c:v>0.003</c:v>
                </c:pt>
                <c:pt idx="20">
                  <c:v>0.00300010926280115</c:v>
                </c:pt>
                <c:pt idx="21">
                  <c:v>0.00311876715753799</c:v>
                </c:pt>
                <c:pt idx="22">
                  <c:v>0.00323742505227483</c:v>
                </c:pt>
                <c:pt idx="23">
                  <c:v>0.00335608294701168</c:v>
                </c:pt>
                <c:pt idx="24">
                  <c:v>0.00347474084174852</c:v>
                </c:pt>
                <c:pt idx="25">
                  <c:v>0.00362730099212446</c:v>
                </c:pt>
                <c:pt idx="26">
                  <c:v>0.00372900775904175</c:v>
                </c:pt>
                <c:pt idx="27">
                  <c:v>0.00384766565377859</c:v>
                </c:pt>
                <c:pt idx="28">
                  <c:v>0.00394937242069589</c:v>
                </c:pt>
                <c:pt idx="29">
                  <c:v>0.00406803031543273</c:v>
                </c:pt>
                <c:pt idx="30">
                  <c:v>0.00418668821016957</c:v>
                </c:pt>
                <c:pt idx="31">
                  <c:v>0.00430534610490641</c:v>
                </c:pt>
                <c:pt idx="32">
                  <c:v>0.0044409551274628</c:v>
                </c:pt>
                <c:pt idx="33">
                  <c:v>0.00455961302219965</c:v>
                </c:pt>
                <c:pt idx="34">
                  <c:v>0.00469522204475604</c:v>
                </c:pt>
                <c:pt idx="35">
                  <c:v>0.00483083106731243</c:v>
                </c:pt>
                <c:pt idx="36">
                  <c:v>0.00501729347332747</c:v>
                </c:pt>
                <c:pt idx="37">
                  <c:v>0.0052715603906207</c:v>
                </c:pt>
                <c:pt idx="38">
                  <c:v>0.00564448520265077</c:v>
                </c:pt>
                <c:pt idx="39">
                  <c:v>0.006</c:v>
                </c:pt>
              </c:numCache>
            </c:numRef>
          </c:xVal>
          <c:yVal>
            <c:numRef>
              <c:f>'Plot Data'!$C$5:$C$45</c:f>
              <c:numCache>
                <c:formatCode>General</c:formatCode>
                <c:ptCount val="41"/>
                <c:pt idx="0">
                  <c:v>8.76002932576228E17</c:v>
                </c:pt>
                <c:pt idx="1">
                  <c:v>1.89465060121531E18</c:v>
                </c:pt>
                <c:pt idx="2">
                  <c:v>3.399007908375E18</c:v>
                </c:pt>
                <c:pt idx="3">
                  <c:v>5.38607577573216E18</c:v>
                </c:pt>
                <c:pt idx="4">
                  <c:v>7.77440144557402E18</c:v>
                </c:pt>
                <c:pt idx="5">
                  <c:v>1.06360445689535E19</c:v>
                </c:pt>
                <c:pt idx="6">
                  <c:v>1.30684065371157E19</c:v>
                </c:pt>
                <c:pt idx="7">
                  <c:v>1.67466404983152E19</c:v>
                </c:pt>
                <c:pt idx="8">
                  <c:v>2.0661641315281E19</c:v>
                </c:pt>
                <c:pt idx="9">
                  <c:v>2.66355721652394E19</c:v>
                </c:pt>
                <c:pt idx="10">
                  <c:v>3.4753098102679E19</c:v>
                </c:pt>
                <c:pt idx="11">
                  <c:v>4.55578446896698E19</c:v>
                </c:pt>
                <c:pt idx="12">
                  <c:v>6.0673917395597E19</c:v>
                </c:pt>
                <c:pt idx="13">
                  <c:v>7.48500533897332E19</c:v>
                </c:pt>
                <c:pt idx="14">
                  <c:v>9.2085900118391E19</c:v>
                </c:pt>
                <c:pt idx="15">
                  <c:v>1.03117162179117E20</c:v>
                </c:pt>
                <c:pt idx="16">
                  <c:v>1.17336881712942E20</c:v>
                </c:pt>
                <c:pt idx="17">
                  <c:v>1.28330996093481E20</c:v>
                </c:pt>
                <c:pt idx="18">
                  <c:v>1.34744343250939E20</c:v>
                </c:pt>
                <c:pt idx="19">
                  <c:v>1.36871492628674E20</c:v>
                </c:pt>
                <c:pt idx="20">
                  <c:v>1.3687345315994E20</c:v>
                </c:pt>
                <c:pt idx="21">
                  <c:v>1.34756909572001E20</c:v>
                </c:pt>
                <c:pt idx="22">
                  <c:v>1.28359783864429E20</c:v>
                </c:pt>
                <c:pt idx="23">
                  <c:v>1.17373481432684E20</c:v>
                </c:pt>
                <c:pt idx="24">
                  <c:v>1.03137556315854E20</c:v>
                </c:pt>
                <c:pt idx="25">
                  <c:v>8.33961303352856E19</c:v>
                </c:pt>
                <c:pt idx="26">
                  <c:v>7.07033006978754E19</c:v>
                </c:pt>
                <c:pt idx="27">
                  <c:v>5.68029654536358E19</c:v>
                </c:pt>
                <c:pt idx="28">
                  <c:v>4.5573258549128E19</c:v>
                </c:pt>
                <c:pt idx="29">
                  <c:v>3.47861454800728E19</c:v>
                </c:pt>
                <c:pt idx="30">
                  <c:v>2.66499286207652E19</c:v>
                </c:pt>
                <c:pt idx="31">
                  <c:v>2.06565849805038E19</c:v>
                </c:pt>
                <c:pt idx="32">
                  <c:v>1.5624437246903E19</c:v>
                </c:pt>
                <c:pt idx="33">
                  <c:v>1.22131398063035E19</c:v>
                </c:pt>
                <c:pt idx="34">
                  <c:v>9.26456000263956E18</c:v>
                </c:pt>
                <c:pt idx="35">
                  <c:v>7.04303820523544E18</c:v>
                </c:pt>
                <c:pt idx="36">
                  <c:v>4.80785229592524E18</c:v>
                </c:pt>
                <c:pt idx="37">
                  <c:v>2.9926768441062E18</c:v>
                </c:pt>
                <c:pt idx="38">
                  <c:v>1.53079314231866E18</c:v>
                </c:pt>
                <c:pt idx="39">
                  <c:v>8.76321351651744E17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D6D-45A8-A2BE-E4BA728E6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230320"/>
        <c:axId val="-2141505760"/>
      </c:scatterChart>
      <c:valAx>
        <c:axId val="-2131230320"/>
        <c:scaling>
          <c:orientation val="minMax"/>
          <c:max val="0.006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Length [m]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1505760"/>
        <c:crosses val="autoZero"/>
        <c:crossBetween val="midCat"/>
      </c:valAx>
      <c:valAx>
        <c:axId val="-2141505760"/>
        <c:scaling>
          <c:orientation val="minMax"/>
          <c:max val="1.5E2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Density (Fluid) [number density]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12303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C97E5-948A-7348-A1B6-A440FD283E05}" type="datetimeFigureOut">
              <a:rPr lang="en-US" smtClean="0"/>
              <a:t>12/5/20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A5FFB-2BF5-AA44-B114-C577E389F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8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613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08F9-B39B-5E43-BB40-0C5E045D8FCF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CE2-FA18-114C-8D51-941B3BB3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08F9-B39B-5E43-BB40-0C5E045D8FCF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CE2-FA18-114C-8D51-941B3BB3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4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08F9-B39B-5E43-BB40-0C5E045D8FCF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CE2-FA18-114C-8D51-941B3BB3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5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643197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hang, Dissertation Proposal"/>
          <p:cNvSpPr txBox="1"/>
          <p:nvPr/>
        </p:nvSpPr>
        <p:spPr>
          <a:xfrm>
            <a:off x="2595563" y="6534557"/>
            <a:ext cx="3500438" cy="2769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45720" bIns="45720" anchor="ctr">
            <a:spAutoFit/>
          </a:bodyPr>
          <a:lstStyle>
            <a:lvl1pPr algn="r">
              <a:defRPr sz="2400">
                <a:solidFill>
                  <a:srgbClr val="FFFFFF"/>
                </a:solidFill>
              </a:defRPr>
            </a:lvl1pPr>
          </a:lstStyle>
          <a:p>
            <a:pPr>
              <a:defRPr sz="36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Zhang, Dissertation Proposal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9" name="ucla-std-blu-rgb-1h.jpg" descr="ucla-std-blu-rgb-1h.jpg"/>
          <p:cNvPicPr>
            <a:picLocks noChangeAspect="1"/>
          </p:cNvPicPr>
          <p:nvPr/>
        </p:nvPicPr>
        <p:blipFill>
          <a:blip r:embed="rId2"/>
          <a:srcRect l="11307" t="19776" r="11307" b="19776"/>
          <a:stretch>
            <a:fillRect/>
          </a:stretch>
        </p:blipFill>
        <p:spPr>
          <a:xfrm>
            <a:off x="11176000" y="431800"/>
            <a:ext cx="884766" cy="330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024117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和内容">
  <p:cSld name="4_标题和内容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127000" y="793750"/>
            <a:ext cx="11938000" cy="76200"/>
          </a:xfrm>
          <a:prstGeom prst="rect">
            <a:avLst/>
          </a:prstGeom>
          <a:solidFill>
            <a:srgbClr val="3284BF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29;p5"/>
          <p:cNvSpPr txBox="1"/>
          <p:nvPr/>
        </p:nvSpPr>
        <p:spPr>
          <a:xfrm>
            <a:off x="2595563" y="6535261"/>
            <a:ext cx="3500438" cy="27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Zhang, Dissertation Proposal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27000" y="1162123"/>
            <a:ext cx="11811000" cy="505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lvl="0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✦"/>
              <a:defRPr/>
            </a:lvl1pPr>
            <a:lvl2pPr marL="457200" lvl="1" indent="-18288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60"/>
              <a:buChar char="•"/>
              <a:defRPr/>
            </a:lvl2pPr>
            <a:lvl3pPr marL="685800" lvl="2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1143000" lvl="4" indent="-13716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720"/>
              <a:buChar char="✦"/>
              <a:defRPr/>
            </a:lvl5pPr>
            <a:lvl6pPr marL="1371600" lvl="5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3500" y="1179"/>
            <a:ext cx="11049001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84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684000" y="6480493"/>
            <a:ext cx="381000" cy="36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 sz="1800" b="0" i="0" u="none" strike="noStrike" cap="none">
                <a:solidFill>
                  <a:srgbClr val="0573A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 sz="1800" b="0" i="0" u="none" strike="noStrike" cap="none">
                <a:solidFill>
                  <a:srgbClr val="0573A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 sz="1800" b="0" i="0" u="none" strike="noStrike" cap="none">
                <a:solidFill>
                  <a:srgbClr val="0573A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 sz="1800" b="0" i="0" u="none" strike="noStrike" cap="none">
                <a:solidFill>
                  <a:srgbClr val="0573A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 sz="1800" b="0" i="0" u="none" strike="noStrike" cap="none">
                <a:solidFill>
                  <a:srgbClr val="0573A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 sz="1800" b="0" i="0" u="none" strike="noStrike" cap="none">
                <a:solidFill>
                  <a:srgbClr val="0573A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 sz="1800" b="0" i="0" u="none" strike="noStrike" cap="none">
                <a:solidFill>
                  <a:srgbClr val="0573A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 sz="1800" b="0" i="0" u="none" strike="noStrike" cap="none">
                <a:solidFill>
                  <a:srgbClr val="0573A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3AE"/>
              </a:buClr>
              <a:buSzPts val="3600"/>
              <a:buFont typeface="Helvetica Neue"/>
              <a:buNone/>
              <a:defRPr sz="1800" b="0" i="0" u="none" strike="noStrike" cap="none">
                <a:solidFill>
                  <a:srgbClr val="0573A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3" name="Google Shape;33;p5" descr="ucla-std-blu-rgb-1h.jpg"/>
          <p:cNvPicPr preferRelativeResize="0"/>
          <p:nvPr/>
        </p:nvPicPr>
        <p:blipFill rotWithShape="1">
          <a:blip r:embed="rId2">
            <a:alphaModFix/>
          </a:blip>
          <a:srcRect l="11307" t="19776" r="11307" b="19776"/>
          <a:stretch/>
        </p:blipFill>
        <p:spPr>
          <a:xfrm>
            <a:off x="11176000" y="431800"/>
            <a:ext cx="884766" cy="33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6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08F9-B39B-5E43-BB40-0C5E045D8FCF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CE2-FA18-114C-8D51-941B3BB3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08F9-B39B-5E43-BB40-0C5E045D8FCF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CE2-FA18-114C-8D51-941B3BB3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2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08F9-B39B-5E43-BB40-0C5E045D8FCF}" type="datetimeFigureOut">
              <a:rPr lang="en-US" smtClean="0"/>
              <a:t>12/5/20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CE2-FA18-114C-8D51-941B3BB3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08F9-B39B-5E43-BB40-0C5E045D8FCF}" type="datetimeFigureOut">
              <a:rPr lang="en-US" smtClean="0"/>
              <a:t>12/5/20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CE2-FA18-114C-8D51-941B3BB3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2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08F9-B39B-5E43-BB40-0C5E045D8FCF}" type="datetimeFigureOut">
              <a:rPr lang="en-US" smtClean="0"/>
              <a:t>12/5/20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CE2-FA18-114C-8D51-941B3BB3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08F9-B39B-5E43-BB40-0C5E045D8FCF}" type="datetimeFigureOut">
              <a:rPr lang="en-US" smtClean="0"/>
              <a:t>12/5/20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CE2-FA18-114C-8D51-941B3BB3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08F9-B39B-5E43-BB40-0C5E045D8FCF}" type="datetimeFigureOut">
              <a:rPr lang="en-US" smtClean="0"/>
              <a:t>12/5/20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CE2-FA18-114C-8D51-941B3BB3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9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08F9-B39B-5E43-BB40-0C5E045D8FCF}" type="datetimeFigureOut">
              <a:rPr lang="en-US" smtClean="0"/>
              <a:t>12/5/20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6CE2-FA18-114C-8D51-941B3BB3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0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08F9-B39B-5E43-BB40-0C5E045D8FCF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6CE2-FA18-114C-8D51-941B3BB3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0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50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948" y="-913847"/>
            <a:ext cx="10130118" cy="251838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3A5BEF"/>
                </a:solidFill>
              </a:rPr>
              <a:t>Directional x-ray radiation produced by plasma magneto-static </a:t>
            </a:r>
            <a:r>
              <a:rPr lang="en-US" sz="4400" dirty="0" err="1" smtClean="0">
                <a:solidFill>
                  <a:srgbClr val="3A5BEF"/>
                </a:solidFill>
              </a:rPr>
              <a:t>undulator</a:t>
            </a:r>
            <a:r>
              <a:rPr lang="en-US" sz="4400" dirty="0">
                <a:solidFill>
                  <a:srgbClr val="3A5BEF"/>
                </a:solidFill>
              </a:rPr>
              <a:t> </a:t>
            </a:r>
            <a:r>
              <a:rPr lang="en-US" sz="4400" dirty="0" smtClean="0">
                <a:solidFill>
                  <a:srgbClr val="3A5BEF"/>
                </a:solidFill>
              </a:rPr>
              <a:t>(</a:t>
            </a:r>
            <a:r>
              <a:rPr lang="en-US" sz="4400" dirty="0" smtClean="0">
                <a:solidFill>
                  <a:srgbClr val="3A5BEF"/>
                </a:solidFill>
              </a:rPr>
              <a:t>AE99)</a:t>
            </a:r>
            <a:r>
              <a:rPr lang="en-US" sz="4400" dirty="0" err="1" smtClean="0">
                <a:solidFill>
                  <a:srgbClr val="3A5BEF"/>
                </a:solidFill>
              </a:rPr>
              <a:t>ß</a:t>
            </a:r>
            <a:endParaRPr lang="en-US" sz="4400" dirty="0">
              <a:solidFill>
                <a:srgbClr val="3A5BE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0132" y="2518946"/>
            <a:ext cx="9000068" cy="2224081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/>
              <a:t>P.I</a:t>
            </a:r>
            <a:r>
              <a:rPr lang="en-US" sz="3800" dirty="0" smtClean="0"/>
              <a:t>. C. Joshi </a:t>
            </a:r>
            <a:endParaRPr lang="en-US" sz="3800" dirty="0" smtClean="0"/>
          </a:p>
          <a:p>
            <a:endParaRPr lang="en-US" sz="3800" dirty="0" smtClean="0"/>
          </a:p>
          <a:p>
            <a:r>
              <a:rPr lang="en-US" sz="4500" baseline="30000" dirty="0" smtClean="0"/>
              <a:t>Team: M</a:t>
            </a:r>
            <a:r>
              <a:rPr lang="en-US" sz="4500" baseline="30000" dirty="0" smtClean="0"/>
              <a:t>. Sinclair, </a:t>
            </a:r>
            <a:r>
              <a:rPr lang="en-US" sz="4500" baseline="30000" dirty="0" err="1" smtClean="0"/>
              <a:t>Yipeng</a:t>
            </a:r>
            <a:r>
              <a:rPr lang="en-US" sz="4500" baseline="30000" dirty="0" smtClean="0"/>
              <a:t> Wu, </a:t>
            </a:r>
            <a:r>
              <a:rPr lang="en-US" sz="4500" baseline="30000" dirty="0" err="1" smtClean="0"/>
              <a:t>Nie</a:t>
            </a:r>
            <a:r>
              <a:rPr lang="en-US" sz="4500" baseline="30000" dirty="0" smtClean="0"/>
              <a:t> </a:t>
            </a:r>
            <a:r>
              <a:rPr lang="en-US" sz="4500" baseline="30000" dirty="0" err="1" smtClean="0"/>
              <a:t>Zan</a:t>
            </a:r>
            <a:r>
              <a:rPr lang="en-US" sz="4500" baseline="30000" dirty="0" smtClean="0"/>
              <a:t> </a:t>
            </a:r>
            <a:endParaRPr lang="en-US" sz="4500" baseline="30000" dirty="0" smtClean="0"/>
          </a:p>
          <a:p>
            <a:r>
              <a:rPr lang="en-US" sz="4500" baseline="30000" dirty="0" smtClean="0"/>
              <a:t>and </a:t>
            </a:r>
            <a:r>
              <a:rPr lang="en-US" sz="4500" baseline="30000" dirty="0" err="1" smtClean="0"/>
              <a:t>Chaojie</a:t>
            </a:r>
            <a:r>
              <a:rPr lang="en-US" sz="4500" baseline="30000" dirty="0" smtClean="0"/>
              <a:t> </a:t>
            </a:r>
            <a:r>
              <a:rPr lang="en-US" sz="4500" baseline="30000" dirty="0" smtClean="0"/>
              <a:t>Zhang, </a:t>
            </a:r>
            <a:r>
              <a:rPr lang="en-US" sz="4500" baseline="30000" dirty="0" smtClean="0"/>
              <a:t>F. </a:t>
            </a:r>
            <a:r>
              <a:rPr lang="en-US" sz="4500" baseline="30000" dirty="0" err="1" smtClean="0"/>
              <a:t>Fiuza</a:t>
            </a:r>
            <a:r>
              <a:rPr lang="en-US" sz="4500" baseline="30000" dirty="0" smtClean="0"/>
              <a:t> and W.B. </a:t>
            </a:r>
            <a:r>
              <a:rPr lang="en-US" sz="4500" baseline="30000" dirty="0"/>
              <a:t>M</a:t>
            </a:r>
            <a:r>
              <a:rPr lang="en-US" sz="4500" baseline="30000" dirty="0" smtClean="0"/>
              <a:t>ori</a:t>
            </a:r>
            <a:endParaRPr lang="en-US" sz="4500" baseline="30000" dirty="0" smtClean="0"/>
          </a:p>
          <a:p>
            <a:r>
              <a:rPr lang="en-US" sz="3800" dirty="0" smtClean="0"/>
              <a:t>UCLA </a:t>
            </a:r>
            <a:endParaRPr lang="en-US" sz="3800" dirty="0" smtClean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21" y="2060359"/>
            <a:ext cx="5729421" cy="4321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9500" y="5158753"/>
            <a:ext cx="65437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F. </a:t>
            </a:r>
            <a:r>
              <a:rPr lang="en-US" sz="2000" b="1" dirty="0" err="1" smtClean="0"/>
              <a:t>Fiuza</a:t>
            </a:r>
            <a:r>
              <a:rPr lang="en-US" sz="2000" b="1" dirty="0" smtClean="0"/>
              <a:t>, L. Silva and C. Joshi PRSTAB </a:t>
            </a:r>
            <a:r>
              <a:rPr lang="is-IS" sz="2000" b="1" dirty="0"/>
              <a:t>13(8):080701, Aug </a:t>
            </a:r>
            <a:r>
              <a:rPr lang="is-IS" sz="2000" b="1" dirty="0" smtClean="0"/>
              <a:t>2010</a:t>
            </a:r>
          </a:p>
          <a:p>
            <a:endParaRPr lang="en-US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775" y="132634"/>
            <a:ext cx="1126865" cy="36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32098" y="5559550"/>
            <a:ext cx="4404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 smtClean="0">
                <a:solidFill>
                  <a:srgbClr val="000000"/>
                </a:solidFill>
                <a:latin typeface="Arial" charset="0"/>
              </a:rPr>
              <a:t>W.B.</a:t>
            </a:r>
            <a:r>
              <a:rPr lang="is-IS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s-IS" b="1" dirty="0">
                <a:solidFill>
                  <a:srgbClr val="000000"/>
                </a:solidFill>
                <a:latin typeface="Arial" charset="0"/>
              </a:rPr>
              <a:t>Mori</a:t>
            </a:r>
            <a:r>
              <a:rPr lang="is-IS" dirty="0">
                <a:solidFill>
                  <a:srgbClr val="222222"/>
                </a:solidFill>
                <a:latin typeface="Arial" charset="0"/>
              </a:rPr>
              <a:t>, </a:t>
            </a:r>
            <a:r>
              <a:rPr lang="is-IS" b="1" dirty="0">
                <a:solidFill>
                  <a:srgbClr val="000000"/>
                </a:solidFill>
                <a:latin typeface="Arial" charset="0"/>
              </a:rPr>
              <a:t>Phys</a:t>
            </a:r>
            <a:r>
              <a:rPr lang="is-IS" dirty="0">
                <a:solidFill>
                  <a:srgbClr val="222222"/>
                </a:solidFill>
                <a:latin typeface="Arial" charset="0"/>
              </a:rPr>
              <a:t>. </a:t>
            </a:r>
            <a:r>
              <a:rPr lang="is-IS" b="1" dirty="0">
                <a:solidFill>
                  <a:srgbClr val="000000"/>
                </a:solidFill>
                <a:latin typeface="Arial" charset="0"/>
              </a:rPr>
              <a:t>Rev</a:t>
            </a:r>
            <a:r>
              <a:rPr lang="is-IS" dirty="0">
                <a:solidFill>
                  <a:srgbClr val="222222"/>
                </a:solidFill>
                <a:latin typeface="Arial" charset="0"/>
              </a:rPr>
              <a:t>. A </a:t>
            </a:r>
            <a:r>
              <a:rPr lang="is-IS" b="1" dirty="0">
                <a:solidFill>
                  <a:srgbClr val="000000"/>
                </a:solidFill>
                <a:latin typeface="Arial" charset="0"/>
              </a:rPr>
              <a:t>44</a:t>
            </a:r>
            <a:r>
              <a:rPr lang="is-IS" dirty="0">
                <a:solidFill>
                  <a:srgbClr val="222222"/>
                </a:solidFill>
                <a:latin typeface="Arial" charset="0"/>
              </a:rPr>
              <a:t>, </a:t>
            </a:r>
            <a:r>
              <a:rPr lang="is-IS" b="1" dirty="0">
                <a:solidFill>
                  <a:srgbClr val="000000"/>
                </a:solidFill>
                <a:latin typeface="Arial" charset="0"/>
              </a:rPr>
              <a:t>5118</a:t>
            </a:r>
            <a:r>
              <a:rPr lang="is-IS" dirty="0">
                <a:solidFill>
                  <a:srgbClr val="222222"/>
                </a:solidFill>
                <a:latin typeface="Arial" charset="0"/>
              </a:rPr>
              <a:t> (</a:t>
            </a:r>
            <a:r>
              <a:rPr lang="is-IS" b="1" dirty="0">
                <a:solidFill>
                  <a:srgbClr val="000000"/>
                </a:solidFill>
                <a:latin typeface="Arial" charset="0"/>
              </a:rPr>
              <a:t>1991</a:t>
            </a:r>
            <a:r>
              <a:rPr lang="is-IS" dirty="0">
                <a:solidFill>
                  <a:srgbClr val="222222"/>
                </a:solidFill>
                <a:latin typeface="Arial" charset="0"/>
              </a:rPr>
              <a:t>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29"/>
            <a:ext cx="1123948" cy="10953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6196765"/>
            <a:ext cx="442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Currently supported by DOE-NNSA, DOE-HEP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ntroduction: Weibel instabi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indent="101600"/>
          </a:lstStyle>
          <a:p>
            <a:r>
              <a:rPr lang="en-US" sz="3600" dirty="0" smtClean="0">
                <a:solidFill>
                  <a:srgbClr val="0070C0"/>
                </a:solidFill>
              </a:rPr>
              <a:t>Goal 4: Thomson scattering for probing density fluctuations associated with MS  (AE99) and </a:t>
            </a:r>
            <a:r>
              <a:rPr lang="en-US" sz="3600" dirty="0" err="1" smtClean="0">
                <a:solidFill>
                  <a:srgbClr val="0070C0"/>
                </a:solidFill>
              </a:rPr>
              <a:t>Weibel</a:t>
            </a:r>
            <a:r>
              <a:rPr lang="en-US" sz="3600" dirty="0" smtClean="0">
                <a:solidFill>
                  <a:srgbClr val="0070C0"/>
                </a:solidFill>
              </a:rPr>
              <a:t> modes(AE98)</a:t>
            </a: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91" name="Weibel instability is one of the earliest kinetic instability discovered in plasma theory (E. S. Weibel, 1959)"/>
          <p:cNvSpPr txBox="1"/>
          <p:nvPr/>
        </p:nvSpPr>
        <p:spPr>
          <a:xfrm>
            <a:off x="222250" y="1569728"/>
            <a:ext cx="11747500" cy="4939814"/>
          </a:xfrm>
          <a:prstGeom prst="rect">
            <a:avLst/>
          </a:prstGeom>
          <a:solidFill>
            <a:schemeClr val="accent3">
              <a:lumOff val="22941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marL="357187" indent="-357187">
              <a:spcBef>
                <a:spcPts val="600"/>
              </a:spcBef>
              <a:buSzPct val="150000"/>
              <a:buChar char="•"/>
              <a:defRPr sz="4000" b="1"/>
            </a:lvl1pPr>
          </a:lstStyle>
          <a:p>
            <a:pPr marL="178308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AE98</a:t>
            </a:r>
          </a:p>
          <a:p>
            <a:pPr lvl="1" indent="-178879">
              <a:spcAft>
                <a:spcPts val="600"/>
              </a:spcAft>
            </a:pPr>
            <a:r>
              <a:rPr lang="en-US" sz="2400" dirty="0"/>
              <a:t>There may exist (ion) density fluctuations associated with Weibel instabilit</a:t>
            </a:r>
            <a:r>
              <a:rPr lang="en-US" altLang="zh-CN" sz="2400" dirty="0"/>
              <a:t>y</a:t>
            </a:r>
            <a:endParaRPr lang="en-US" sz="2400" dirty="0"/>
          </a:p>
          <a:p>
            <a:pPr lvl="1" indent="-178879">
              <a:spcAft>
                <a:spcPts val="600"/>
              </a:spcAft>
            </a:pPr>
            <a:r>
              <a:rPr lang="en-US" sz="2400" dirty="0"/>
              <a:t>Wavelength: 10-0.1 </a:t>
            </a:r>
            <a:r>
              <a:rPr lang="el-GR" sz="2400" dirty="0"/>
              <a:t>ω</a:t>
            </a:r>
            <a:r>
              <a:rPr lang="en-US" sz="2400" baseline="-25000" dirty="0"/>
              <a:t>p</a:t>
            </a:r>
            <a:r>
              <a:rPr lang="en-US" sz="2400" dirty="0"/>
              <a:t>/c (3-300 </a:t>
            </a:r>
            <a:r>
              <a:rPr lang="en-US" altLang="zh-CN" sz="2400" dirty="0"/>
              <a:t>μm for n</a:t>
            </a:r>
            <a:r>
              <a:rPr lang="en-US" altLang="zh-CN" sz="2400" baseline="-25000" dirty="0"/>
              <a:t>e</a:t>
            </a:r>
            <a:r>
              <a:rPr lang="en-US" altLang="zh-CN" sz="2400" dirty="0"/>
              <a:t>=10</a:t>
            </a:r>
            <a:r>
              <a:rPr lang="en-US" altLang="zh-CN" sz="2400" baseline="30000" dirty="0"/>
              <a:t>18</a:t>
            </a:r>
            <a:r>
              <a:rPr lang="en-US" altLang="zh-CN" sz="2400" dirty="0"/>
              <a:t> cm</a:t>
            </a:r>
            <a:r>
              <a:rPr lang="en-US" altLang="zh-CN" sz="2400" baseline="30000" dirty="0"/>
              <a:t>-3</a:t>
            </a:r>
            <a:r>
              <a:rPr lang="en-US" sz="2400" dirty="0"/>
              <a:t>)</a:t>
            </a:r>
          </a:p>
          <a:p>
            <a:pPr lvl="1" indent="-178879">
              <a:spcAft>
                <a:spcPts val="600"/>
              </a:spcAft>
            </a:pPr>
            <a:r>
              <a:rPr lang="en-US" sz="2400" dirty="0"/>
              <a:t>Wavevector: parallel to the CO2 propagation direction</a:t>
            </a:r>
          </a:p>
          <a:p>
            <a:pPr lvl="1" indent="-178879">
              <a:spcAft>
                <a:spcPts val="600"/>
              </a:spcAft>
            </a:pPr>
            <a:r>
              <a:rPr lang="el-GR" sz="2400" dirty="0"/>
              <a:t>Δ</a:t>
            </a:r>
            <a:r>
              <a:rPr lang="en-US" sz="2400" dirty="0"/>
              <a:t>n/n0 ~ &lt;1%</a:t>
            </a:r>
          </a:p>
          <a:p>
            <a:pPr lvl="1" indent="-178879">
              <a:spcAft>
                <a:spcPts val="600"/>
              </a:spcAft>
            </a:pPr>
            <a:endParaRPr lang="en-US" sz="900" dirty="0"/>
          </a:p>
          <a:p>
            <a:pPr marL="178308"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/>
              <a:t>AE99</a:t>
            </a:r>
          </a:p>
          <a:p>
            <a:pPr lvl="1" indent="-178879">
              <a:spcAft>
                <a:spcPts val="600"/>
              </a:spcAft>
            </a:pPr>
            <a:r>
              <a:rPr lang="en-US" sz="2400" dirty="0"/>
              <a:t>A large density modulation (plasma grating) is expected to form when a magnetostatic mode is excited</a:t>
            </a:r>
          </a:p>
          <a:p>
            <a:pPr lvl="1" indent="-178879">
              <a:spcAft>
                <a:spcPts val="600"/>
              </a:spcAft>
            </a:pPr>
            <a:r>
              <a:rPr lang="en-US" sz="2400" dirty="0"/>
              <a:t>Wavelength: 2.3 </a:t>
            </a:r>
            <a:r>
              <a:rPr lang="en-US" altLang="zh-CN" sz="2400" dirty="0"/>
              <a:t>μm</a:t>
            </a:r>
            <a:endParaRPr lang="en-US" sz="2400" dirty="0"/>
          </a:p>
          <a:p>
            <a:pPr lvl="1" indent="-178879">
              <a:spcAft>
                <a:spcPts val="600"/>
              </a:spcAft>
            </a:pPr>
            <a:r>
              <a:rPr lang="en-US" sz="2400" dirty="0"/>
              <a:t>Wavevector: parallel to the CO2 propagation direction</a:t>
            </a:r>
          </a:p>
          <a:p>
            <a:pPr lvl="1" indent="-178879">
              <a:spcAft>
                <a:spcPts val="600"/>
              </a:spcAft>
            </a:pPr>
            <a:r>
              <a:rPr lang="el-GR" sz="2400" dirty="0"/>
              <a:t>Δ</a:t>
            </a:r>
            <a:r>
              <a:rPr lang="en-US" sz="2400" dirty="0"/>
              <a:t>n/n0 ~ &gt;10%</a:t>
            </a:r>
          </a:p>
        </p:txBody>
      </p:sp>
    </p:spTree>
    <p:extLst>
      <p:ext uri="{BB962C8B-B14F-4D97-AF65-F5344CB8AC3E}">
        <p14:creationId xmlns:p14="http://schemas.microsoft.com/office/powerpoint/2010/main" val="19829568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99" y="2371138"/>
            <a:ext cx="5769576" cy="32331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458074" y="2185987"/>
            <a:ext cx="4553057" cy="3374251"/>
            <a:chOff x="-41251" y="7176"/>
            <a:chExt cx="12195258" cy="7140525"/>
          </a:xfrm>
        </p:grpSpPr>
        <p:pic>
          <p:nvPicPr>
            <p:cNvPr id="6" name="plasma_grating_expt_layout_0930.png" descr="plasma_grating_expt_layout_093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7993" y="7176"/>
              <a:ext cx="12192000" cy="6843649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7" name="Group"/>
            <p:cNvGrpSpPr/>
            <p:nvPr/>
          </p:nvGrpSpPr>
          <p:grpSpPr>
            <a:xfrm rot="360000" flipH="1">
              <a:off x="1617709" y="4998576"/>
              <a:ext cx="3993889" cy="2149125"/>
              <a:chOff x="0" y="0"/>
              <a:chExt cx="7987776" cy="4298249"/>
            </a:xfrm>
          </p:grpSpPr>
          <p:sp>
            <p:nvSpPr>
              <p:cNvPr id="8" name="Shape"/>
              <p:cNvSpPr/>
              <p:nvPr/>
            </p:nvSpPr>
            <p:spPr>
              <a:xfrm rot="20400000">
                <a:off x="117673" y="1170970"/>
                <a:ext cx="7192326" cy="1956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968" y="11349"/>
                    </a:lnTo>
                    <a:lnTo>
                      <a:pt x="21600" y="21600"/>
                    </a:lnTo>
                    <a:lnTo>
                      <a:pt x="632" y="10251"/>
                    </a:lnTo>
                    <a:close/>
                  </a:path>
                </a:pathLst>
              </a:custGeom>
              <a:solidFill>
                <a:schemeClr val="accent2">
                  <a:lumOff val="11813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endParaRPr sz="900"/>
              </a:p>
            </p:txBody>
          </p:sp>
          <p:sp>
            <p:nvSpPr>
              <p:cNvPr id="9" name="Shape"/>
              <p:cNvSpPr/>
              <p:nvPr/>
            </p:nvSpPr>
            <p:spPr>
              <a:xfrm rot="1200000">
                <a:off x="117673" y="1170970"/>
                <a:ext cx="7192326" cy="1956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2" y="11349"/>
                    </a:moveTo>
                    <a:lnTo>
                      <a:pt x="21600" y="0"/>
                    </a:lnTo>
                    <a:lnTo>
                      <a:pt x="20968" y="1025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2">
                  <a:lumOff val="11813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endParaRPr sz="900"/>
              </a:p>
            </p:txBody>
          </p:sp>
          <p:sp>
            <p:nvSpPr>
              <p:cNvPr id="10" name="Line"/>
              <p:cNvSpPr/>
              <p:nvPr/>
            </p:nvSpPr>
            <p:spPr>
              <a:xfrm flipV="1">
                <a:off x="7170513" y="1297173"/>
                <a:ext cx="817264" cy="168125"/>
              </a:xfrm>
              <a:prstGeom prst="line">
                <a:avLst/>
              </a:prstGeom>
              <a:noFill/>
              <a:ln w="50800" cap="flat">
                <a:solidFill>
                  <a:schemeClr val="accent2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>
                  <a:defRPr sz="2400"/>
                </a:pPr>
                <a:endParaRPr sz="1200"/>
              </a:p>
            </p:txBody>
          </p:sp>
          <p:sp>
            <p:nvSpPr>
              <p:cNvPr id="11" name="Line"/>
              <p:cNvSpPr/>
              <p:nvPr/>
            </p:nvSpPr>
            <p:spPr>
              <a:xfrm>
                <a:off x="7170513" y="2877424"/>
                <a:ext cx="817264" cy="168125"/>
              </a:xfrm>
              <a:prstGeom prst="line">
                <a:avLst/>
              </a:prstGeom>
              <a:noFill/>
              <a:ln w="50800" cap="flat">
                <a:solidFill>
                  <a:schemeClr val="accent2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>
                  <a:defRPr sz="2400"/>
                </a:pPr>
                <a:endParaRPr sz="1200"/>
              </a:p>
            </p:txBody>
          </p:sp>
          <p:sp>
            <p:nvSpPr>
              <p:cNvPr id="12" name="Line"/>
              <p:cNvSpPr/>
              <p:nvPr/>
            </p:nvSpPr>
            <p:spPr>
              <a:xfrm>
                <a:off x="2493441" y="1773024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>
                  <a:defRPr sz="2400"/>
                </a:pPr>
                <a:endParaRPr sz="1200"/>
              </a:p>
            </p:txBody>
          </p:sp>
          <p:sp>
            <p:nvSpPr>
              <p:cNvPr id="13" name="Line"/>
              <p:cNvSpPr/>
              <p:nvPr/>
            </p:nvSpPr>
            <p:spPr>
              <a:xfrm>
                <a:off x="2493441" y="2554248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>
                  <a:defRPr sz="2400"/>
                </a:pPr>
                <a:endParaRPr sz="1200"/>
              </a:p>
            </p:txBody>
          </p:sp>
          <p:sp>
            <p:nvSpPr>
              <p:cNvPr id="14" name="Line"/>
              <p:cNvSpPr/>
              <p:nvPr/>
            </p:nvSpPr>
            <p:spPr>
              <a:xfrm>
                <a:off x="2493441" y="1929269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>
                  <a:defRPr sz="2400"/>
                </a:pPr>
                <a:endParaRPr sz="1200"/>
              </a:p>
            </p:txBody>
          </p:sp>
          <p:sp>
            <p:nvSpPr>
              <p:cNvPr id="15" name="Line"/>
              <p:cNvSpPr/>
              <p:nvPr/>
            </p:nvSpPr>
            <p:spPr>
              <a:xfrm>
                <a:off x="2493441" y="2241759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>
                  <a:defRPr sz="2400"/>
                </a:pPr>
                <a:endParaRPr sz="1200"/>
              </a:p>
            </p:txBody>
          </p:sp>
          <p:sp>
            <p:nvSpPr>
              <p:cNvPr id="16" name="Line"/>
              <p:cNvSpPr/>
              <p:nvPr/>
            </p:nvSpPr>
            <p:spPr>
              <a:xfrm>
                <a:off x="2493441" y="2085514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>
                  <a:defRPr sz="2400"/>
                </a:pPr>
                <a:endParaRPr sz="1200"/>
              </a:p>
            </p:txBody>
          </p:sp>
          <p:sp>
            <p:nvSpPr>
              <p:cNvPr id="17" name="Line"/>
              <p:cNvSpPr/>
              <p:nvPr/>
            </p:nvSpPr>
            <p:spPr>
              <a:xfrm>
                <a:off x="2493441" y="2398003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defTabSz="457200">
                  <a:defRPr sz="2400"/>
                </a:pPr>
                <a:endParaRPr sz="1200"/>
              </a:p>
            </p:txBody>
          </p:sp>
        </p:grpSp>
        <p:pic>
          <p:nvPicPr>
            <p:cNvPr id="18" name="fc2_save_2020-09-16-101434-0002.pdf" descr="fc2_save_2020-09-16-101434-0002.pdf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991484" y="1127335"/>
              <a:ext cx="6397909" cy="260597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9" name="IMG_9820.jpeg" descr="IMG_9820.jpe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41251" y="3684014"/>
              <a:ext cx="711068" cy="161127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1500193" y="485775"/>
            <a:ext cx="96979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GOAL 4:  Measure Plasma density fluctuations associated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 with the MS mode directly by Thomson Scattering</a:t>
            </a:r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3" name="Group"/>
          <p:cNvGrpSpPr/>
          <p:nvPr/>
        </p:nvGrpSpPr>
        <p:grpSpPr>
          <a:xfrm rot="360000" flipH="1">
            <a:off x="3311403" y="9997152"/>
            <a:ext cx="7987778" cy="4298250"/>
            <a:chOff x="0" y="0"/>
            <a:chExt cx="7987776" cy="4298249"/>
          </a:xfrm>
        </p:grpSpPr>
        <p:sp>
          <p:nvSpPr>
            <p:cNvPr id="24" name="Shape"/>
            <p:cNvSpPr/>
            <p:nvPr/>
          </p:nvSpPr>
          <p:spPr>
            <a:xfrm rot="20400000">
              <a:off x="117673" y="1170970"/>
              <a:ext cx="7192326" cy="195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68" y="11349"/>
                  </a:lnTo>
                  <a:lnTo>
                    <a:pt x="21600" y="21600"/>
                  </a:lnTo>
                  <a:lnTo>
                    <a:pt x="632" y="10251"/>
                  </a:lnTo>
                  <a:close/>
                </a:path>
              </a:pathLst>
            </a:custGeom>
            <a:solidFill>
              <a:schemeClr val="accent2">
                <a:lumOff val="1181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endParaRPr/>
            </a:p>
          </p:txBody>
        </p:sp>
        <p:sp>
          <p:nvSpPr>
            <p:cNvPr id="25" name="Shape"/>
            <p:cNvSpPr/>
            <p:nvPr/>
          </p:nvSpPr>
          <p:spPr>
            <a:xfrm rot="1200000">
              <a:off x="117673" y="1170970"/>
              <a:ext cx="7192326" cy="195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2" y="11349"/>
                  </a:moveTo>
                  <a:lnTo>
                    <a:pt x="21600" y="0"/>
                  </a:lnTo>
                  <a:lnTo>
                    <a:pt x="20968" y="10251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lumOff val="1181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endParaRPr/>
            </a:p>
          </p:txBody>
        </p:sp>
        <p:sp>
          <p:nvSpPr>
            <p:cNvPr id="26" name="Line"/>
            <p:cNvSpPr/>
            <p:nvPr/>
          </p:nvSpPr>
          <p:spPr>
            <a:xfrm flipV="1">
              <a:off x="7170513" y="1297173"/>
              <a:ext cx="817264" cy="168125"/>
            </a:xfrm>
            <a:prstGeom prst="line">
              <a:avLst/>
            </a:prstGeom>
            <a:noFill/>
            <a:ln w="50800" cap="flat">
              <a:solidFill>
                <a:schemeClr val="accent2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914400">
                <a:defRPr sz="2400"/>
              </a:pPr>
              <a:endParaRPr/>
            </a:p>
          </p:txBody>
        </p:sp>
        <p:sp>
          <p:nvSpPr>
            <p:cNvPr id="27" name="Line"/>
            <p:cNvSpPr/>
            <p:nvPr/>
          </p:nvSpPr>
          <p:spPr>
            <a:xfrm>
              <a:off x="7170513" y="2877424"/>
              <a:ext cx="817264" cy="168125"/>
            </a:xfrm>
            <a:prstGeom prst="line">
              <a:avLst/>
            </a:prstGeom>
            <a:noFill/>
            <a:ln w="50800" cap="flat">
              <a:solidFill>
                <a:schemeClr val="accent2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914400">
                <a:defRPr sz="2400"/>
              </a:pPr>
              <a:endParaRPr/>
            </a:p>
          </p:txBody>
        </p:sp>
        <p:sp>
          <p:nvSpPr>
            <p:cNvPr id="28" name="Line"/>
            <p:cNvSpPr/>
            <p:nvPr/>
          </p:nvSpPr>
          <p:spPr>
            <a:xfrm>
              <a:off x="2493441" y="1773024"/>
              <a:ext cx="2440790" cy="1"/>
            </a:xfrm>
            <a:prstGeom prst="line">
              <a:avLst/>
            </a:prstGeom>
            <a:noFill/>
            <a:ln w="76200" cap="flat">
              <a:solidFill>
                <a:srgbClr val="535353"/>
              </a:solidFill>
              <a:prstDash val="solid"/>
              <a:bevel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914400">
                <a:defRPr sz="2400"/>
              </a:pPr>
              <a:endParaRPr/>
            </a:p>
          </p:txBody>
        </p:sp>
        <p:sp>
          <p:nvSpPr>
            <p:cNvPr id="29" name="Line"/>
            <p:cNvSpPr/>
            <p:nvPr/>
          </p:nvSpPr>
          <p:spPr>
            <a:xfrm>
              <a:off x="2493441" y="2554248"/>
              <a:ext cx="2440790" cy="1"/>
            </a:xfrm>
            <a:prstGeom prst="line">
              <a:avLst/>
            </a:prstGeom>
            <a:noFill/>
            <a:ln w="76200" cap="flat">
              <a:solidFill>
                <a:srgbClr val="535353"/>
              </a:solidFill>
              <a:prstDash val="solid"/>
              <a:bevel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914400">
                <a:defRPr sz="2400"/>
              </a:pPr>
              <a:endParaRPr/>
            </a:p>
          </p:txBody>
        </p:sp>
        <p:sp>
          <p:nvSpPr>
            <p:cNvPr id="30" name="Line"/>
            <p:cNvSpPr/>
            <p:nvPr/>
          </p:nvSpPr>
          <p:spPr>
            <a:xfrm>
              <a:off x="2493441" y="1929269"/>
              <a:ext cx="2440790" cy="1"/>
            </a:xfrm>
            <a:prstGeom prst="line">
              <a:avLst/>
            </a:prstGeom>
            <a:noFill/>
            <a:ln w="76200" cap="flat">
              <a:solidFill>
                <a:srgbClr val="535353"/>
              </a:solidFill>
              <a:prstDash val="solid"/>
              <a:bevel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914400">
                <a:defRPr sz="2400"/>
              </a:pPr>
              <a:endParaRPr/>
            </a:p>
          </p:txBody>
        </p:sp>
        <p:sp>
          <p:nvSpPr>
            <p:cNvPr id="31" name="Line"/>
            <p:cNvSpPr/>
            <p:nvPr/>
          </p:nvSpPr>
          <p:spPr>
            <a:xfrm>
              <a:off x="2493441" y="2241759"/>
              <a:ext cx="2440790" cy="1"/>
            </a:xfrm>
            <a:prstGeom prst="line">
              <a:avLst/>
            </a:prstGeom>
            <a:noFill/>
            <a:ln w="76200" cap="flat">
              <a:solidFill>
                <a:srgbClr val="535353"/>
              </a:solidFill>
              <a:prstDash val="solid"/>
              <a:bevel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914400">
                <a:defRPr sz="2400"/>
              </a:pPr>
              <a:endParaRPr/>
            </a:p>
          </p:txBody>
        </p:sp>
        <p:sp>
          <p:nvSpPr>
            <p:cNvPr id="32" name="Line"/>
            <p:cNvSpPr/>
            <p:nvPr/>
          </p:nvSpPr>
          <p:spPr>
            <a:xfrm>
              <a:off x="2493441" y="2085514"/>
              <a:ext cx="2440790" cy="1"/>
            </a:xfrm>
            <a:prstGeom prst="line">
              <a:avLst/>
            </a:prstGeom>
            <a:noFill/>
            <a:ln w="76200" cap="flat">
              <a:solidFill>
                <a:srgbClr val="535353"/>
              </a:solidFill>
              <a:prstDash val="solid"/>
              <a:bevel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914400">
                <a:defRPr sz="2400"/>
              </a:pPr>
              <a:endParaRPr/>
            </a:p>
          </p:txBody>
        </p:sp>
        <p:sp>
          <p:nvSpPr>
            <p:cNvPr id="33" name="Line"/>
            <p:cNvSpPr/>
            <p:nvPr/>
          </p:nvSpPr>
          <p:spPr>
            <a:xfrm>
              <a:off x="2493441" y="2398003"/>
              <a:ext cx="2440790" cy="1"/>
            </a:xfrm>
            <a:prstGeom prst="line">
              <a:avLst/>
            </a:prstGeom>
            <a:noFill/>
            <a:ln w="76200" cap="flat">
              <a:solidFill>
                <a:srgbClr val="535353"/>
              </a:solidFill>
              <a:prstDash val="solid"/>
              <a:bevel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914400">
                <a:defRPr sz="2400"/>
              </a:pPr>
              <a:endParaRPr/>
            </a:p>
          </p:txBody>
        </p:sp>
      </p:grpSp>
      <p:grpSp>
        <p:nvGrpSpPr>
          <p:cNvPr id="34" name="Group"/>
          <p:cNvGrpSpPr/>
          <p:nvPr/>
        </p:nvGrpSpPr>
        <p:grpSpPr>
          <a:xfrm rot="360000" flipH="1">
            <a:off x="3463803" y="10149552"/>
            <a:ext cx="7987778" cy="4298250"/>
            <a:chOff x="0" y="0"/>
            <a:chExt cx="7987776" cy="4298249"/>
          </a:xfrm>
        </p:grpSpPr>
        <p:sp>
          <p:nvSpPr>
            <p:cNvPr id="35" name="Shape"/>
            <p:cNvSpPr/>
            <p:nvPr/>
          </p:nvSpPr>
          <p:spPr>
            <a:xfrm rot="20400000">
              <a:off x="117673" y="1170970"/>
              <a:ext cx="7192326" cy="195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68" y="11349"/>
                  </a:lnTo>
                  <a:lnTo>
                    <a:pt x="21600" y="21600"/>
                  </a:lnTo>
                  <a:lnTo>
                    <a:pt x="632" y="10251"/>
                  </a:lnTo>
                  <a:close/>
                </a:path>
              </a:pathLst>
            </a:custGeom>
            <a:solidFill>
              <a:schemeClr val="accent2">
                <a:lumOff val="1181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endParaRPr/>
            </a:p>
          </p:txBody>
        </p:sp>
        <p:sp>
          <p:nvSpPr>
            <p:cNvPr id="36" name="Shape"/>
            <p:cNvSpPr/>
            <p:nvPr/>
          </p:nvSpPr>
          <p:spPr>
            <a:xfrm rot="1200000">
              <a:off x="117673" y="1170970"/>
              <a:ext cx="7192326" cy="195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2" y="11349"/>
                  </a:moveTo>
                  <a:lnTo>
                    <a:pt x="21600" y="0"/>
                  </a:lnTo>
                  <a:lnTo>
                    <a:pt x="20968" y="10251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lumOff val="1181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endParaRPr/>
            </a:p>
          </p:txBody>
        </p:sp>
        <p:sp>
          <p:nvSpPr>
            <p:cNvPr id="37" name="Line"/>
            <p:cNvSpPr/>
            <p:nvPr/>
          </p:nvSpPr>
          <p:spPr>
            <a:xfrm flipV="1">
              <a:off x="7170513" y="1297173"/>
              <a:ext cx="817264" cy="168125"/>
            </a:xfrm>
            <a:prstGeom prst="line">
              <a:avLst/>
            </a:prstGeom>
            <a:noFill/>
            <a:ln w="50800" cap="flat">
              <a:solidFill>
                <a:schemeClr val="accent2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914400">
                <a:defRPr sz="2400"/>
              </a:pPr>
              <a:endParaRPr/>
            </a:p>
          </p:txBody>
        </p:sp>
        <p:sp>
          <p:nvSpPr>
            <p:cNvPr id="38" name="Line"/>
            <p:cNvSpPr/>
            <p:nvPr/>
          </p:nvSpPr>
          <p:spPr>
            <a:xfrm>
              <a:off x="7170513" y="2877424"/>
              <a:ext cx="817264" cy="168125"/>
            </a:xfrm>
            <a:prstGeom prst="line">
              <a:avLst/>
            </a:prstGeom>
            <a:noFill/>
            <a:ln w="50800" cap="flat">
              <a:solidFill>
                <a:schemeClr val="accent2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914400">
                <a:defRPr sz="2400"/>
              </a:pPr>
              <a:endParaRPr/>
            </a:p>
          </p:txBody>
        </p:sp>
        <p:sp>
          <p:nvSpPr>
            <p:cNvPr id="39" name="Line"/>
            <p:cNvSpPr/>
            <p:nvPr/>
          </p:nvSpPr>
          <p:spPr>
            <a:xfrm>
              <a:off x="2493441" y="1773024"/>
              <a:ext cx="2440790" cy="1"/>
            </a:xfrm>
            <a:prstGeom prst="line">
              <a:avLst/>
            </a:prstGeom>
            <a:noFill/>
            <a:ln w="76200" cap="flat">
              <a:solidFill>
                <a:srgbClr val="535353"/>
              </a:solidFill>
              <a:prstDash val="solid"/>
              <a:bevel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914400">
                <a:defRPr sz="2400"/>
              </a:pPr>
              <a:endParaRPr/>
            </a:p>
          </p:txBody>
        </p:sp>
        <p:sp>
          <p:nvSpPr>
            <p:cNvPr id="40" name="Line"/>
            <p:cNvSpPr/>
            <p:nvPr/>
          </p:nvSpPr>
          <p:spPr>
            <a:xfrm>
              <a:off x="2493441" y="2554248"/>
              <a:ext cx="2440790" cy="1"/>
            </a:xfrm>
            <a:prstGeom prst="line">
              <a:avLst/>
            </a:prstGeom>
            <a:noFill/>
            <a:ln w="76200" cap="flat">
              <a:solidFill>
                <a:srgbClr val="535353"/>
              </a:solidFill>
              <a:prstDash val="solid"/>
              <a:bevel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914400">
                <a:defRPr sz="2400"/>
              </a:pPr>
              <a:endParaRPr/>
            </a:p>
          </p:txBody>
        </p:sp>
        <p:sp>
          <p:nvSpPr>
            <p:cNvPr id="41" name="Line"/>
            <p:cNvSpPr/>
            <p:nvPr/>
          </p:nvSpPr>
          <p:spPr>
            <a:xfrm>
              <a:off x="2493441" y="1929269"/>
              <a:ext cx="2440790" cy="1"/>
            </a:xfrm>
            <a:prstGeom prst="line">
              <a:avLst/>
            </a:prstGeom>
            <a:noFill/>
            <a:ln w="76200" cap="flat">
              <a:solidFill>
                <a:srgbClr val="535353"/>
              </a:solidFill>
              <a:prstDash val="solid"/>
              <a:bevel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914400">
                <a:defRPr sz="2400"/>
              </a:pPr>
              <a:endParaRPr/>
            </a:p>
          </p:txBody>
        </p:sp>
        <p:sp>
          <p:nvSpPr>
            <p:cNvPr id="42" name="Line"/>
            <p:cNvSpPr/>
            <p:nvPr/>
          </p:nvSpPr>
          <p:spPr>
            <a:xfrm>
              <a:off x="2493441" y="2241759"/>
              <a:ext cx="2440790" cy="1"/>
            </a:xfrm>
            <a:prstGeom prst="line">
              <a:avLst/>
            </a:prstGeom>
            <a:noFill/>
            <a:ln w="76200" cap="flat">
              <a:solidFill>
                <a:srgbClr val="535353"/>
              </a:solidFill>
              <a:prstDash val="solid"/>
              <a:bevel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914400">
                <a:defRPr sz="2400"/>
              </a:pPr>
              <a:endParaRPr/>
            </a:p>
          </p:txBody>
        </p:sp>
        <p:sp>
          <p:nvSpPr>
            <p:cNvPr id="43" name="Line"/>
            <p:cNvSpPr/>
            <p:nvPr/>
          </p:nvSpPr>
          <p:spPr>
            <a:xfrm>
              <a:off x="2493441" y="2085514"/>
              <a:ext cx="2440790" cy="1"/>
            </a:xfrm>
            <a:prstGeom prst="line">
              <a:avLst/>
            </a:prstGeom>
            <a:noFill/>
            <a:ln w="76200" cap="flat">
              <a:solidFill>
                <a:srgbClr val="535353"/>
              </a:solidFill>
              <a:prstDash val="solid"/>
              <a:bevel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914400">
                <a:defRPr sz="2400"/>
              </a:pPr>
              <a:endParaRPr/>
            </a:p>
          </p:txBody>
        </p:sp>
        <p:sp>
          <p:nvSpPr>
            <p:cNvPr id="44" name="Line"/>
            <p:cNvSpPr/>
            <p:nvPr/>
          </p:nvSpPr>
          <p:spPr>
            <a:xfrm>
              <a:off x="2493441" y="2398003"/>
              <a:ext cx="2440790" cy="1"/>
            </a:xfrm>
            <a:prstGeom prst="line">
              <a:avLst/>
            </a:prstGeom>
            <a:noFill/>
            <a:ln w="76200" cap="flat">
              <a:solidFill>
                <a:srgbClr val="535353"/>
              </a:solidFill>
              <a:prstDash val="solid"/>
              <a:bevel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914400">
                <a:defRPr sz="2400"/>
              </a:pPr>
              <a:endParaRPr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30712" y="9997152"/>
            <a:ext cx="9668469" cy="4298250"/>
            <a:chOff x="1630712" y="9997152"/>
            <a:chExt cx="9668469" cy="4298250"/>
          </a:xfrm>
        </p:grpSpPr>
        <p:grpSp>
          <p:nvGrpSpPr>
            <p:cNvPr id="46" name="Group"/>
            <p:cNvGrpSpPr/>
            <p:nvPr/>
          </p:nvGrpSpPr>
          <p:grpSpPr>
            <a:xfrm rot="360000" flipH="1">
              <a:off x="3311403" y="9997152"/>
              <a:ext cx="7987778" cy="4298250"/>
              <a:chOff x="0" y="0"/>
              <a:chExt cx="7987776" cy="4298249"/>
            </a:xfrm>
          </p:grpSpPr>
          <p:sp>
            <p:nvSpPr>
              <p:cNvPr id="50" name="Shape"/>
              <p:cNvSpPr/>
              <p:nvPr/>
            </p:nvSpPr>
            <p:spPr>
              <a:xfrm rot="20400000">
                <a:off x="117673" y="1170970"/>
                <a:ext cx="7192326" cy="1956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968" y="11349"/>
                    </a:lnTo>
                    <a:lnTo>
                      <a:pt x="21600" y="21600"/>
                    </a:lnTo>
                    <a:lnTo>
                      <a:pt x="632" y="10251"/>
                    </a:lnTo>
                    <a:close/>
                  </a:path>
                </a:pathLst>
              </a:custGeom>
              <a:solidFill>
                <a:schemeClr val="accent2">
                  <a:lumOff val="11813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Shape"/>
              <p:cNvSpPr/>
              <p:nvPr/>
            </p:nvSpPr>
            <p:spPr>
              <a:xfrm rot="1200000">
                <a:off x="117673" y="1170970"/>
                <a:ext cx="7192326" cy="1956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2" y="11349"/>
                    </a:moveTo>
                    <a:lnTo>
                      <a:pt x="21600" y="0"/>
                    </a:lnTo>
                    <a:lnTo>
                      <a:pt x="20968" y="1025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2">
                  <a:lumOff val="11813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Line"/>
              <p:cNvSpPr/>
              <p:nvPr/>
            </p:nvSpPr>
            <p:spPr>
              <a:xfrm flipV="1">
                <a:off x="7170513" y="1297173"/>
                <a:ext cx="817264" cy="168125"/>
              </a:xfrm>
              <a:prstGeom prst="line">
                <a:avLst/>
              </a:prstGeom>
              <a:noFill/>
              <a:ln w="50800" cap="flat">
                <a:solidFill>
                  <a:schemeClr val="accent2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53" name="Line"/>
              <p:cNvSpPr/>
              <p:nvPr/>
            </p:nvSpPr>
            <p:spPr>
              <a:xfrm>
                <a:off x="7170513" y="2877424"/>
                <a:ext cx="817264" cy="168125"/>
              </a:xfrm>
              <a:prstGeom prst="line">
                <a:avLst/>
              </a:prstGeom>
              <a:noFill/>
              <a:ln w="50800" cap="flat">
                <a:solidFill>
                  <a:schemeClr val="accent2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54" name="Line"/>
              <p:cNvSpPr/>
              <p:nvPr/>
            </p:nvSpPr>
            <p:spPr>
              <a:xfrm>
                <a:off x="2493441" y="1773024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55" name="Line"/>
              <p:cNvSpPr/>
              <p:nvPr/>
            </p:nvSpPr>
            <p:spPr>
              <a:xfrm>
                <a:off x="2493441" y="2554248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56" name="Line"/>
              <p:cNvSpPr/>
              <p:nvPr/>
            </p:nvSpPr>
            <p:spPr>
              <a:xfrm>
                <a:off x="2493441" y="1929269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57" name="Line"/>
              <p:cNvSpPr/>
              <p:nvPr/>
            </p:nvSpPr>
            <p:spPr>
              <a:xfrm>
                <a:off x="2493441" y="2241759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58" name="Line"/>
              <p:cNvSpPr/>
              <p:nvPr/>
            </p:nvSpPr>
            <p:spPr>
              <a:xfrm>
                <a:off x="2493441" y="2085514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59" name="Line"/>
              <p:cNvSpPr/>
              <p:nvPr/>
            </p:nvSpPr>
            <p:spPr>
              <a:xfrm>
                <a:off x="2493441" y="2398003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</p:grpSp>
        <p:sp>
          <p:nvSpPr>
            <p:cNvPr id="47" name="Laser 1"/>
            <p:cNvSpPr txBox="1"/>
            <p:nvPr/>
          </p:nvSpPr>
          <p:spPr>
            <a:xfrm>
              <a:off x="1630712" y="10648208"/>
              <a:ext cx="1889989" cy="792481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>
                <a:defRPr sz="4000"/>
              </a:lvl1pPr>
            </a:lstStyle>
            <a:p>
              <a:r>
                <a:t>Laser 1</a:t>
              </a:r>
            </a:p>
          </p:txBody>
        </p:sp>
        <p:sp>
          <p:nvSpPr>
            <p:cNvPr id="48" name="Laser 2"/>
            <p:cNvSpPr txBox="1"/>
            <p:nvPr/>
          </p:nvSpPr>
          <p:spPr>
            <a:xfrm>
              <a:off x="1630712" y="12553634"/>
              <a:ext cx="1889989" cy="792481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>
                <a:defRPr sz="4000"/>
              </a:lvl1pPr>
            </a:lstStyle>
            <a:p>
              <a:r>
                <a:t>Laser 2</a:t>
              </a:r>
            </a:p>
          </p:txBody>
        </p:sp>
        <p:sp>
          <p:nvSpPr>
            <p:cNvPr id="49" name="Density modulation (plasma grating)"/>
            <p:cNvSpPr txBox="1"/>
            <p:nvPr/>
          </p:nvSpPr>
          <p:spPr>
            <a:xfrm>
              <a:off x="5530012" y="10343408"/>
              <a:ext cx="4522266" cy="1402081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tIns="91439" bIns="91439">
              <a:spAutoFit/>
            </a:bodyPr>
            <a:lstStyle>
              <a:lvl1pPr>
                <a:defRPr sz="4000"/>
              </a:lvl1pPr>
            </a:lstStyle>
            <a:p>
              <a:r>
                <a:t>Density modulation (plasma grating)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83112" y="10149552"/>
            <a:ext cx="9668469" cy="4298250"/>
            <a:chOff x="1630712" y="9997152"/>
            <a:chExt cx="9668469" cy="4298250"/>
          </a:xfrm>
        </p:grpSpPr>
        <p:grpSp>
          <p:nvGrpSpPr>
            <p:cNvPr id="61" name="Group"/>
            <p:cNvGrpSpPr/>
            <p:nvPr/>
          </p:nvGrpSpPr>
          <p:grpSpPr>
            <a:xfrm rot="360000" flipH="1">
              <a:off x="3311403" y="9997152"/>
              <a:ext cx="7987778" cy="4298250"/>
              <a:chOff x="0" y="0"/>
              <a:chExt cx="7987776" cy="4298249"/>
            </a:xfrm>
          </p:grpSpPr>
          <p:sp>
            <p:nvSpPr>
              <p:cNvPr id="65" name="Shape"/>
              <p:cNvSpPr/>
              <p:nvPr/>
            </p:nvSpPr>
            <p:spPr>
              <a:xfrm rot="20400000">
                <a:off x="117673" y="1170970"/>
                <a:ext cx="7192326" cy="1956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968" y="11349"/>
                    </a:lnTo>
                    <a:lnTo>
                      <a:pt x="21600" y="21600"/>
                    </a:lnTo>
                    <a:lnTo>
                      <a:pt x="632" y="10251"/>
                    </a:lnTo>
                    <a:close/>
                  </a:path>
                </a:pathLst>
              </a:custGeom>
              <a:solidFill>
                <a:schemeClr val="accent2">
                  <a:lumOff val="11813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Shape"/>
              <p:cNvSpPr/>
              <p:nvPr/>
            </p:nvSpPr>
            <p:spPr>
              <a:xfrm rot="1200000">
                <a:off x="117673" y="1170970"/>
                <a:ext cx="7192326" cy="1956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2" y="11349"/>
                    </a:moveTo>
                    <a:lnTo>
                      <a:pt x="21600" y="0"/>
                    </a:lnTo>
                    <a:lnTo>
                      <a:pt x="20968" y="1025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2">
                  <a:lumOff val="11813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Line"/>
              <p:cNvSpPr/>
              <p:nvPr/>
            </p:nvSpPr>
            <p:spPr>
              <a:xfrm flipV="1">
                <a:off x="7170513" y="1297173"/>
                <a:ext cx="817264" cy="168125"/>
              </a:xfrm>
              <a:prstGeom prst="line">
                <a:avLst/>
              </a:prstGeom>
              <a:noFill/>
              <a:ln w="50800" cap="flat">
                <a:solidFill>
                  <a:schemeClr val="accent2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68" name="Line"/>
              <p:cNvSpPr/>
              <p:nvPr/>
            </p:nvSpPr>
            <p:spPr>
              <a:xfrm>
                <a:off x="7170513" y="2877424"/>
                <a:ext cx="817264" cy="168125"/>
              </a:xfrm>
              <a:prstGeom prst="line">
                <a:avLst/>
              </a:prstGeom>
              <a:noFill/>
              <a:ln w="50800" cap="flat">
                <a:solidFill>
                  <a:schemeClr val="accent2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2493441" y="1773024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70" name="Line"/>
              <p:cNvSpPr/>
              <p:nvPr/>
            </p:nvSpPr>
            <p:spPr>
              <a:xfrm>
                <a:off x="2493441" y="2554248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71" name="Line"/>
              <p:cNvSpPr/>
              <p:nvPr/>
            </p:nvSpPr>
            <p:spPr>
              <a:xfrm>
                <a:off x="2493441" y="1929269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72" name="Line"/>
              <p:cNvSpPr/>
              <p:nvPr/>
            </p:nvSpPr>
            <p:spPr>
              <a:xfrm>
                <a:off x="2493441" y="2241759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73" name="Line"/>
              <p:cNvSpPr/>
              <p:nvPr/>
            </p:nvSpPr>
            <p:spPr>
              <a:xfrm>
                <a:off x="2493441" y="2085514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74" name="Line"/>
              <p:cNvSpPr/>
              <p:nvPr/>
            </p:nvSpPr>
            <p:spPr>
              <a:xfrm>
                <a:off x="2493441" y="2398003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</p:grpSp>
        <p:sp>
          <p:nvSpPr>
            <p:cNvPr id="62" name="Laser 1"/>
            <p:cNvSpPr txBox="1"/>
            <p:nvPr/>
          </p:nvSpPr>
          <p:spPr>
            <a:xfrm>
              <a:off x="1630712" y="10648208"/>
              <a:ext cx="1889989" cy="792481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>
                <a:defRPr sz="4000"/>
              </a:lvl1pPr>
            </a:lstStyle>
            <a:p>
              <a:r>
                <a:t>Laser 1</a:t>
              </a:r>
            </a:p>
          </p:txBody>
        </p:sp>
        <p:sp>
          <p:nvSpPr>
            <p:cNvPr id="63" name="Laser 2"/>
            <p:cNvSpPr txBox="1"/>
            <p:nvPr/>
          </p:nvSpPr>
          <p:spPr>
            <a:xfrm>
              <a:off x="1630712" y="12553634"/>
              <a:ext cx="1889989" cy="792481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>
                <a:defRPr sz="4000"/>
              </a:lvl1pPr>
            </a:lstStyle>
            <a:p>
              <a:r>
                <a:t>Laser 2</a:t>
              </a:r>
            </a:p>
          </p:txBody>
        </p:sp>
        <p:sp>
          <p:nvSpPr>
            <p:cNvPr id="64" name="Density modulation (plasma grating)"/>
            <p:cNvSpPr txBox="1"/>
            <p:nvPr/>
          </p:nvSpPr>
          <p:spPr>
            <a:xfrm>
              <a:off x="5530012" y="10343408"/>
              <a:ext cx="4522266" cy="1402081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tIns="91439" bIns="91439">
              <a:spAutoFit/>
            </a:bodyPr>
            <a:lstStyle>
              <a:lvl1pPr>
                <a:defRPr sz="4000"/>
              </a:lvl1pPr>
            </a:lstStyle>
            <a:p>
              <a:r>
                <a:t>Density modulation (plasma grating)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935512" y="10301952"/>
            <a:ext cx="9668469" cy="4298250"/>
            <a:chOff x="1630712" y="9997152"/>
            <a:chExt cx="9668469" cy="4298250"/>
          </a:xfrm>
        </p:grpSpPr>
        <p:grpSp>
          <p:nvGrpSpPr>
            <p:cNvPr id="76" name="Group"/>
            <p:cNvGrpSpPr/>
            <p:nvPr/>
          </p:nvGrpSpPr>
          <p:grpSpPr>
            <a:xfrm rot="360000" flipH="1">
              <a:off x="3311403" y="9997152"/>
              <a:ext cx="7987778" cy="4298250"/>
              <a:chOff x="0" y="0"/>
              <a:chExt cx="7987776" cy="4298249"/>
            </a:xfrm>
          </p:grpSpPr>
          <p:sp>
            <p:nvSpPr>
              <p:cNvPr id="80" name="Shape"/>
              <p:cNvSpPr/>
              <p:nvPr/>
            </p:nvSpPr>
            <p:spPr>
              <a:xfrm rot="20400000">
                <a:off x="117673" y="1170970"/>
                <a:ext cx="7192326" cy="1956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0968" y="11349"/>
                    </a:lnTo>
                    <a:lnTo>
                      <a:pt x="21600" y="21600"/>
                    </a:lnTo>
                    <a:lnTo>
                      <a:pt x="632" y="10251"/>
                    </a:lnTo>
                    <a:close/>
                  </a:path>
                </a:pathLst>
              </a:custGeom>
              <a:solidFill>
                <a:schemeClr val="accent2">
                  <a:lumOff val="11813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Shape"/>
              <p:cNvSpPr/>
              <p:nvPr/>
            </p:nvSpPr>
            <p:spPr>
              <a:xfrm rot="1200000">
                <a:off x="117673" y="1170970"/>
                <a:ext cx="7192326" cy="1956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2" y="11349"/>
                    </a:moveTo>
                    <a:lnTo>
                      <a:pt x="21600" y="0"/>
                    </a:lnTo>
                    <a:lnTo>
                      <a:pt x="20968" y="1025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2">
                  <a:lumOff val="11813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V="1">
                <a:off x="7170513" y="1297173"/>
                <a:ext cx="817264" cy="168125"/>
              </a:xfrm>
              <a:prstGeom prst="line">
                <a:avLst/>
              </a:prstGeom>
              <a:noFill/>
              <a:ln w="50800" cap="flat">
                <a:solidFill>
                  <a:schemeClr val="accent2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83" name="Line"/>
              <p:cNvSpPr/>
              <p:nvPr/>
            </p:nvSpPr>
            <p:spPr>
              <a:xfrm>
                <a:off x="7170513" y="2877424"/>
                <a:ext cx="817264" cy="168125"/>
              </a:xfrm>
              <a:prstGeom prst="line">
                <a:avLst/>
              </a:prstGeom>
              <a:noFill/>
              <a:ln w="50800" cap="flat">
                <a:solidFill>
                  <a:schemeClr val="accent2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84" name="Line"/>
              <p:cNvSpPr/>
              <p:nvPr/>
            </p:nvSpPr>
            <p:spPr>
              <a:xfrm>
                <a:off x="2493441" y="1773024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>
                <a:off x="2493441" y="2554248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>
                <a:off x="2493441" y="1929269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>
                <a:off x="2493441" y="2241759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>
                <a:off x="2493441" y="2085514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>
                <a:off x="2493441" y="2398003"/>
                <a:ext cx="2440790" cy="1"/>
              </a:xfrm>
              <a:prstGeom prst="line">
                <a:avLst/>
              </a:prstGeom>
              <a:noFill/>
              <a:ln w="76200" cap="flat">
                <a:solidFill>
                  <a:srgbClr val="535353"/>
                </a:solidFill>
                <a:prstDash val="solid"/>
                <a:bevel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914400">
                  <a:defRPr sz="2400"/>
                </a:pPr>
                <a:endParaRPr/>
              </a:p>
            </p:txBody>
          </p:sp>
        </p:grpSp>
        <p:sp>
          <p:nvSpPr>
            <p:cNvPr id="77" name="Laser 1"/>
            <p:cNvSpPr txBox="1"/>
            <p:nvPr/>
          </p:nvSpPr>
          <p:spPr>
            <a:xfrm>
              <a:off x="1630712" y="10648208"/>
              <a:ext cx="1889989" cy="792481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>
                <a:defRPr sz="4000"/>
              </a:lvl1pPr>
            </a:lstStyle>
            <a:p>
              <a:r>
                <a:t>Laser 1</a:t>
              </a:r>
            </a:p>
          </p:txBody>
        </p:sp>
        <p:sp>
          <p:nvSpPr>
            <p:cNvPr id="78" name="Laser 2"/>
            <p:cNvSpPr txBox="1"/>
            <p:nvPr/>
          </p:nvSpPr>
          <p:spPr>
            <a:xfrm>
              <a:off x="1630712" y="12553634"/>
              <a:ext cx="1889989" cy="792481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>
                <a:defRPr sz="4000"/>
              </a:lvl1pPr>
            </a:lstStyle>
            <a:p>
              <a:r>
                <a:t>Laser 2</a:t>
              </a:r>
            </a:p>
          </p:txBody>
        </p:sp>
        <p:sp>
          <p:nvSpPr>
            <p:cNvPr id="79" name="Density modulation (plasma grating)"/>
            <p:cNvSpPr txBox="1"/>
            <p:nvPr/>
          </p:nvSpPr>
          <p:spPr>
            <a:xfrm>
              <a:off x="5530012" y="10343408"/>
              <a:ext cx="4522266" cy="1402081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tIns="91439" bIns="91439">
              <a:spAutoFit/>
            </a:bodyPr>
            <a:lstStyle>
              <a:lvl1pPr>
                <a:defRPr sz="4000"/>
              </a:lvl1pPr>
            </a:lstStyle>
            <a:p>
              <a:r>
                <a:t>Density modulation (plasma grating)</a:t>
              </a:r>
            </a:p>
          </p:txBody>
        </p:sp>
      </p:grpSp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29" y="2057395"/>
            <a:ext cx="6606662" cy="37461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420112" y="2085973"/>
                <a:ext cx="2238375" cy="674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01600">
                  <a:lnSpc>
                    <a:spcPct val="90000"/>
                  </a:lnSpc>
                  <a:defRPr b="1">
                    <a:solidFill>
                      <a:srgbClr val="0433FF"/>
                    </a:solidFill>
                  </a:defRPr>
                </a:pPr>
                <a:r>
                  <a:rPr lang="en-US" dirty="0"/>
                  <a:t>experimental data</a:t>
                </a:r>
              </a:p>
              <a:p>
                <a:pPr indent="101600">
                  <a:lnSpc>
                    <a:spcPct val="90000"/>
                  </a:lnSpc>
                  <a:defRPr b="1">
                    <a:solidFill>
                      <a:srgbClr val="0433FF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∼3.6</m:t>
                      </m:r>
                      <m:r>
                        <a:rPr lang="en-US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12" y="2085973"/>
                <a:ext cx="2238375" cy="674031"/>
              </a:xfrm>
              <a:prstGeom prst="rect">
                <a:avLst/>
              </a:prstGeom>
              <a:blipFill rotWithShape="0">
                <a:blip r:embed="rId7"/>
                <a:stretch>
                  <a:fillRect l="-817" t="-8108" b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442913" y="6229350"/>
            <a:ext cx="1019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benchtop experiment done at UCLA to show that we can measure 3.6 um wavelength density fluctuations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640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Summary: Timeline </a:t>
            </a:r>
            <a:r>
              <a:rPr lang="en-US" sz="3600" dirty="0" smtClean="0">
                <a:solidFill>
                  <a:srgbClr val="002060"/>
                </a:solidFill>
              </a:rPr>
              <a:t>of the Experiment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177"/>
            <a:ext cx="11156576" cy="4346575"/>
          </a:xfrm>
        </p:spPr>
        <p:txBody>
          <a:bodyPr>
            <a:normAutofit/>
          </a:bodyPr>
          <a:lstStyle/>
          <a:p>
            <a:r>
              <a:rPr lang="en-US" dirty="0" smtClean="0"/>
              <a:t>Dec.20-March 21: assembly and testing of diagnostics at UCLA</a:t>
            </a:r>
          </a:p>
          <a:p>
            <a:r>
              <a:rPr lang="en-US" dirty="0" smtClean="0"/>
              <a:t>Current-May 21:  discussions with </a:t>
            </a:r>
            <a:r>
              <a:rPr lang="en-US" dirty="0" err="1" smtClean="0"/>
              <a:t>Navid</a:t>
            </a:r>
            <a:r>
              <a:rPr lang="en-US" dirty="0" smtClean="0"/>
              <a:t> and ATF personnel regarding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assembly, synergies and conflicts with other experiments</a:t>
            </a:r>
            <a:endParaRPr lang="en-US" dirty="0"/>
          </a:p>
          <a:p>
            <a:r>
              <a:rPr lang="en-US" dirty="0" smtClean="0"/>
              <a:t>Jan21-ongoing     discussion with ATF staff regarding availability of e-beam,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CO</a:t>
            </a:r>
            <a:r>
              <a:rPr lang="en-US" baseline="-25000" dirty="0" smtClean="0"/>
              <a:t>2</a:t>
            </a:r>
            <a:r>
              <a:rPr lang="en-US" dirty="0" smtClean="0"/>
              <a:t> laser and TW </a:t>
            </a:r>
            <a:r>
              <a:rPr lang="en-US" dirty="0" err="1" smtClean="0"/>
              <a:t>Ti</a:t>
            </a:r>
            <a:r>
              <a:rPr lang="en-US" dirty="0" smtClean="0"/>
              <a:t>-sapphire laser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Aug 15-31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           Set up AE98 and AE99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Sept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0-Sept 30  Experimental run time.</a:t>
            </a:r>
          </a:p>
        </p:txBody>
      </p:sp>
    </p:spTree>
    <p:extLst>
      <p:ext uri="{BB962C8B-B14F-4D97-AF65-F5344CB8AC3E}">
        <p14:creationId xmlns:p14="http://schemas.microsoft.com/office/powerpoint/2010/main" val="61039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COVID 19 impact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1. Travel to ATF was not possible</a:t>
            </a:r>
          </a:p>
          <a:p>
            <a:r>
              <a:rPr lang="en-US" dirty="0" smtClean="0"/>
              <a:t>2 We Set up experimental teams for AE98 and AE99</a:t>
            </a:r>
          </a:p>
          <a:p>
            <a:r>
              <a:rPr lang="en-US" dirty="0" smtClean="0"/>
              <a:t>3 Between Sept and November had a number of bi-weekly meetings</a:t>
            </a:r>
          </a:p>
          <a:p>
            <a:r>
              <a:rPr lang="en-US" dirty="0" smtClean="0"/>
              <a:t>4 </a:t>
            </a:r>
            <a:r>
              <a:rPr lang="en-US" dirty="0" err="1" smtClean="0"/>
              <a:t>Zan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gave an invited talk at the Online APS-DPP meeting</a:t>
            </a:r>
          </a:p>
          <a:p>
            <a:r>
              <a:rPr lang="en-US" dirty="0" smtClean="0"/>
              <a:t>5 Invited talk written up for publication in </a:t>
            </a:r>
            <a:r>
              <a:rPr lang="en-US" dirty="0" err="1" smtClean="0"/>
              <a:t>PoP</a:t>
            </a:r>
            <a:endParaRPr lang="en-US" dirty="0" smtClean="0"/>
          </a:p>
          <a:p>
            <a:r>
              <a:rPr lang="en-US" dirty="0" smtClean="0"/>
              <a:t>6 Quadrupole permanent magnets needed for imaging diagnostic and</a:t>
            </a:r>
          </a:p>
          <a:p>
            <a:r>
              <a:rPr lang="en-US" dirty="0" smtClean="0"/>
              <a:t>7 The IR spectrometers designed and parts ordered</a:t>
            </a:r>
          </a:p>
          <a:p>
            <a:r>
              <a:rPr lang="en-US" dirty="0" smtClean="0"/>
              <a:t>8 Gas nozzles needed for both AE 98 and AE 99  </a:t>
            </a:r>
            <a:r>
              <a:rPr lang="en-US" dirty="0" err="1" smtClean="0"/>
              <a:t>aquaired</a:t>
            </a:r>
            <a:endParaRPr lang="en-US" dirty="0" smtClean="0"/>
          </a:p>
          <a:p>
            <a:r>
              <a:rPr lang="en-US" dirty="0" smtClean="0"/>
              <a:t>9The Thomson scattering diagnostic set up and shown to work at UCLA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06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111006"/>
              </p:ext>
            </p:extLst>
          </p:nvPr>
        </p:nvGraphicFramePr>
        <p:xfrm>
          <a:off x="595901" y="1311182"/>
          <a:ext cx="11222513" cy="44789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10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5605">
                  <a:extLst>
                    <a:ext uri="{9D8B030D-6E8A-4147-A177-3AD203B41FA5}">
                      <a16:colId xmlns:a16="http://schemas.microsoft.com/office/drawing/2014/main" xmlns="" val="3036326620"/>
                    </a:ext>
                  </a:extLst>
                </a:gridCol>
                <a:gridCol w="1472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200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3496">
                  <a:extLst>
                    <a:ext uri="{9D8B030D-6E8A-4147-A177-3AD203B41FA5}">
                      <a16:colId xmlns:a16="http://schemas.microsoft.com/office/drawing/2014/main" xmlns="" val="442364256"/>
                    </a:ext>
                  </a:extLst>
                </a:gridCol>
              </a:tblGrid>
              <a:tr h="2940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Typical Values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/>
                        <a:t>Beam</a:t>
                      </a:r>
                      <a:r>
                        <a:rPr lang="en-US" sz="1400" baseline="0" dirty="0"/>
                        <a:t> Energy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50-65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Full range is ~15-75 MeV with highest beam quality at nominal values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50-55 MeV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83">
                <a:tc>
                  <a:txBody>
                    <a:bodyPr/>
                    <a:lstStyle/>
                    <a:p>
                      <a:r>
                        <a:rPr lang="en-US" sz="1400" dirty="0"/>
                        <a:t>Bunch Charge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nC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0.1-2.0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Bunch length &amp; emittance vary with charge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0.1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3072">
                <a:tc>
                  <a:txBody>
                    <a:bodyPr/>
                    <a:lstStyle/>
                    <a:p>
                      <a:r>
                        <a:rPr lang="en-US" sz="1400" dirty="0"/>
                        <a:t>Compression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Down to 100 fs (up to 1 kA peak current)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magnetic bunch compressor available to compress bunch down to </a:t>
                      </a:r>
                      <a:b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~100 fs. Beam quality is variable depending on charge and amount of compression required. </a:t>
                      </a:r>
                    </a:p>
                    <a:p>
                      <a:endParaRPr lang="en-US" sz="1400" i="1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NOTE:  Further compression options are being developed to provide bunch lengths down to the ~10 fs level</a:t>
                      </a: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100-200 fs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5638">
                <a:tc>
                  <a:txBody>
                    <a:bodyPr/>
                    <a:lstStyle/>
                    <a:p>
                      <a:r>
                        <a:rPr lang="en-US" sz="1400" dirty="0"/>
                        <a:t>Transverse size at IP (</a:t>
                      </a:r>
                      <a:r>
                        <a:rPr lang="en-US" sz="1400" dirty="0">
                          <a:latin typeface="Symbol" pitchFamily="2" charset="2"/>
                        </a:rPr>
                        <a:t>s</a:t>
                      </a:r>
                      <a:r>
                        <a:rPr lang="en-US" sz="1400" dirty="0">
                          <a:latin typeface="+mn-lt"/>
                        </a:rPr>
                        <a:t>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 pitchFamily="2" charset="2"/>
                        </a:rPr>
                        <a:t>m</a:t>
                      </a:r>
                      <a:r>
                        <a:rPr lang="en-US" sz="1400" dirty="0">
                          <a:latin typeface="+mn-lt"/>
                        </a:rPr>
                        <a:t>m</a:t>
                      </a:r>
                      <a:endParaRPr lang="en-US" sz="1400" dirty="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 </a:t>
                      </a:r>
                      <a:r>
                        <a:rPr lang="mr-IN" sz="1400" dirty="0"/>
                        <a:t>–</a:t>
                      </a:r>
                      <a:r>
                        <a:rPr lang="en-US" sz="1400" dirty="0"/>
                        <a:t> 100 (dependent on IP position)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 is possible to achieve transverse sizes below 10 um with special permanent magnet optics.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30x100 um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r>
                        <a:rPr lang="en-US" sz="1400" dirty="0"/>
                        <a:t>Normalized Emittance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Symbol" pitchFamily="2" charset="2"/>
                        </a:rPr>
                        <a:t>m</a:t>
                      </a:r>
                      <a:r>
                        <a:rPr lang="en-US" sz="1400" dirty="0">
                          <a:latin typeface="+mn-lt"/>
                        </a:rPr>
                        <a:t>m</a:t>
                      </a:r>
                      <a:endParaRPr lang="en-US" sz="1400" dirty="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(at 0.3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nC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Variable</a:t>
                      </a:r>
                      <a:r>
                        <a:rPr lang="en-US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with bunch charge</a:t>
                      </a: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&lt;1 um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016">
                <a:tc>
                  <a:txBody>
                    <a:bodyPr/>
                    <a:lstStyle/>
                    <a:p>
                      <a:r>
                        <a:rPr lang="en-US" sz="1400" dirty="0"/>
                        <a:t>Rep.</a:t>
                      </a:r>
                      <a:r>
                        <a:rPr lang="en-US" sz="1400" baseline="0" dirty="0"/>
                        <a:t> Rate (Hz)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1 Hz-1 shot/m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0027">
                <a:tc>
                  <a:txBody>
                    <a:bodyPr/>
                    <a:lstStyle/>
                    <a:p>
                      <a:r>
                        <a:rPr lang="en-US" sz="1400" dirty="0"/>
                        <a:t>Trains</a:t>
                      </a:r>
                      <a:r>
                        <a:rPr lang="en-US" sz="1400" baseline="0" dirty="0"/>
                        <a:t> mode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 bunch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Multi-bunch mode available. Trains of 24 or 48 ns spaced bunches.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Single bunch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15211" y="149709"/>
            <a:ext cx="5628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Electron Beam Requirements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8879" y="6265889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as AE88 and AE98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0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4159"/>
              </p:ext>
            </p:extLst>
          </p:nvPr>
        </p:nvGraphicFramePr>
        <p:xfrm>
          <a:off x="205485" y="794472"/>
          <a:ext cx="11861597" cy="63061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18181">
                  <a:extLst>
                    <a:ext uri="{9D8B030D-6E8A-4147-A177-3AD203B41FA5}">
                      <a16:colId xmlns:a16="http://schemas.microsoft.com/office/drawing/2014/main" xmlns="" val="3397490667"/>
                    </a:ext>
                  </a:extLst>
                </a:gridCol>
                <a:gridCol w="1377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905">
                  <a:extLst>
                    <a:ext uri="{9D8B030D-6E8A-4147-A177-3AD203B41FA5}">
                      <a16:colId xmlns:a16="http://schemas.microsoft.com/office/drawing/2014/main" xmlns="" val="1543851066"/>
                    </a:ext>
                  </a:extLst>
                </a:gridCol>
                <a:gridCol w="1249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362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0526">
                  <a:extLst>
                    <a:ext uri="{9D8B030D-6E8A-4147-A177-3AD203B41FA5}">
                      <a16:colId xmlns:a16="http://schemas.microsoft.com/office/drawing/2014/main" xmlns="" val="442364256"/>
                    </a:ext>
                  </a:extLst>
                </a:gridCol>
              </a:tblGrid>
              <a:tr h="3076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Typical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617">
                <a:tc>
                  <a:txBody>
                    <a:bodyPr/>
                    <a:lstStyle/>
                    <a:p>
                      <a:r>
                        <a:rPr lang="en-US" sz="1400" b="1" dirty="0"/>
                        <a:t>CO</a:t>
                      </a:r>
                      <a:r>
                        <a:rPr lang="en-US" sz="1400" b="1" baseline="-25000" dirty="0"/>
                        <a:t>2</a:t>
                      </a:r>
                      <a:r>
                        <a:rPr lang="en-US" sz="1400" b="1" dirty="0"/>
                        <a:t> Regenerative Amplifier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 pitchFamily="2" charset="2"/>
                        </a:rPr>
                        <a:t>m</a:t>
                      </a:r>
                      <a:r>
                        <a:rPr lang="en-US" sz="1400" dirty="0">
                          <a:latin typeface="+mn-lt"/>
                        </a:rPr>
                        <a:t>m</a:t>
                      </a:r>
                      <a:endParaRPr lang="en-US" sz="1400" dirty="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9.2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617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105958224"/>
                  </a:ext>
                </a:extLst>
              </a:tr>
              <a:tr h="30761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single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61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61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mJ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61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  <a:r>
                        <a:rPr lang="en-US" sz="1400" baseline="30000" dirty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~1.5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ok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61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Repetition</a:t>
                      </a:r>
                      <a:r>
                        <a:rPr lang="en-US" sz="1400" baseline="0" dirty="0"/>
                        <a:t> Rate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ok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61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Polarization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Circular polarization available at slightly reduced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linear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6056973"/>
                  </a:ext>
                </a:extLst>
              </a:tr>
              <a:tr h="307617">
                <a:tc>
                  <a:txBody>
                    <a:bodyPr/>
                    <a:lstStyle/>
                    <a:p>
                      <a:r>
                        <a:rPr lang="en-US" sz="1400" b="1" dirty="0"/>
                        <a:t>CO</a:t>
                      </a:r>
                      <a:r>
                        <a:rPr lang="en-US" sz="1400" b="1" baseline="-25000" dirty="0"/>
                        <a:t>2</a:t>
                      </a:r>
                      <a:r>
                        <a:rPr lang="en-US" sz="1400" b="1" baseline="0" dirty="0"/>
                        <a:t> CPA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 pitchFamily="2" charset="2"/>
                        </a:rPr>
                        <a:t>m</a:t>
                      </a:r>
                      <a:r>
                        <a:rPr lang="en-US" sz="1400" dirty="0">
                          <a:latin typeface="+mn-lt"/>
                        </a:rPr>
                        <a:t>m</a:t>
                      </a:r>
                      <a:endParaRPr lang="en-US" sz="1400" dirty="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9.2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53612">
                <a:tc>
                  <a:txBody>
                    <a:bodyPr/>
                    <a:lstStyle/>
                    <a:p>
                      <a:r>
                        <a:rPr lang="en-US" sz="1400" b="0" i="1" baseline="0" dirty="0"/>
                        <a:t>Note that delivery of full power pulses to the Experimental Hall is presently limited to Beamline #1 only.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~5 TW operation is planned for FY21 (requires further in-vacuum transport upgrade).  A 3-year development effort to achieve &gt;10 TW and deliver to users is in progress.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814610713"/>
                  </a:ext>
                </a:extLst>
              </a:tr>
              <a:tr h="30761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ok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225164300"/>
                  </a:ext>
                </a:extLst>
              </a:tr>
              <a:tr h="30761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ok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955722812"/>
                  </a:ext>
                </a:extLst>
              </a:tr>
              <a:tr h="52294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Pulse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Maximum pulse energies of &gt;10 J will become available in FY20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ok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92246797"/>
                  </a:ext>
                </a:extLst>
              </a:tr>
              <a:tr h="30761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  <a:r>
                        <a:rPr lang="en-US" sz="1400" baseline="30000" dirty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ok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589583003"/>
                  </a:ext>
                </a:extLst>
              </a:tr>
              <a:tr h="30761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Repetition</a:t>
                      </a:r>
                      <a:r>
                        <a:rPr lang="en-US" sz="1400" baseline="0" dirty="0"/>
                        <a:t> Rate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ok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594566548"/>
                  </a:ext>
                </a:extLst>
              </a:tr>
              <a:tr h="52294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Polarization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Adjustable linear polarization along with circular polarization will become available in FY20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ok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41521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4698" y="36359"/>
            <a:ext cx="4699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</a:t>
            </a:r>
            <a:r>
              <a:rPr lang="en-US" sz="3600" baseline="-25000" dirty="0"/>
              <a:t>2</a:t>
            </a:r>
            <a:r>
              <a:rPr lang="en-US" sz="3600" dirty="0"/>
              <a:t> Laser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27116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225968"/>
              </p:ext>
            </p:extLst>
          </p:nvPr>
        </p:nvGraphicFramePr>
        <p:xfrm>
          <a:off x="205485" y="1017619"/>
          <a:ext cx="11887198" cy="518830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71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0806">
                  <a:extLst>
                    <a:ext uri="{9D8B030D-6E8A-4147-A177-3AD203B41FA5}">
                      <a16:colId xmlns:a16="http://schemas.microsoft.com/office/drawing/2014/main" xmlns="" val="1543851066"/>
                    </a:ext>
                  </a:extLst>
                </a:gridCol>
                <a:gridCol w="1029303">
                  <a:extLst>
                    <a:ext uri="{9D8B030D-6E8A-4147-A177-3AD203B41FA5}">
                      <a16:colId xmlns:a16="http://schemas.microsoft.com/office/drawing/2014/main" xmlns="" val="2433644676"/>
                    </a:ext>
                  </a:extLst>
                </a:gridCol>
                <a:gridCol w="1029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9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6191">
                  <a:extLst>
                    <a:ext uri="{9D8B030D-6E8A-4147-A177-3AD203B41FA5}">
                      <a16:colId xmlns:a16="http://schemas.microsoft.com/office/drawing/2014/main" xmlns="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Ti:Sapphire Laser 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Stage I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Stage II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Comments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Requested Values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Central 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 I parameters have been delivered, while Stage II parameters will be available for user experiments once our vacuum transport installation is complete (now planned for FY21 after COVID-19 delays)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OK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FWHM Bandwidth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OK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Compressed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Transport of compressed pulses will initially include a very limited number of experimental interaction points.  Please consult with the ATF Team if you need this capability.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OK stage 2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Chirped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50 fs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87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Chirped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OK200 </a:t>
                      </a:r>
                      <a:r>
                        <a:rPr lang="en-US" sz="1400" i="1" dirty="0" err="1" smtClean="0">
                          <a:solidFill>
                            <a:srgbClr val="C00000"/>
                          </a:solidFill>
                        </a:rPr>
                        <a:t>mJ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Compressed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&gt;14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100 </a:t>
                      </a:r>
                      <a:r>
                        <a:rPr lang="en-US" sz="1400" i="1" dirty="0" err="1" smtClean="0">
                          <a:solidFill>
                            <a:srgbClr val="C00000"/>
                          </a:solidFill>
                        </a:rPr>
                        <a:t>mJ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Energy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C00000"/>
                          </a:solidFill>
                        </a:rPr>
                        <a:t>&gt;80</a:t>
                      </a:r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Power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&gt;250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&gt;1067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60569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90752" y="0"/>
            <a:ext cx="7953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Near IR Experimental Laser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3354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8" y="1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Special Equipment Requirements and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918695-53DD-1844-BBEF-9F56CC26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867"/>
            <a:ext cx="10515600" cy="517009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Electron </a:t>
            </a:r>
            <a:r>
              <a:rPr lang="en-US" dirty="0" smtClean="0">
                <a:solidFill>
                  <a:srgbClr val="FF0000"/>
                </a:solidFill>
              </a:rPr>
              <a:t>Beam</a:t>
            </a:r>
          </a:p>
          <a:p>
            <a:r>
              <a:rPr lang="en-US" dirty="0" smtClean="0"/>
              <a:t>Same as AE88 and AE 98. Only the location of the screen to detect the deflected electrons will be different.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Laser</a:t>
            </a:r>
          </a:p>
          <a:p>
            <a:r>
              <a:rPr lang="en-US" dirty="0" smtClean="0"/>
              <a:t>Prefer 2TW capability but can begin with 3GW 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Ti:Sapphire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err="1">
                <a:solidFill>
                  <a:srgbClr val="FF0000"/>
                </a:solidFill>
              </a:rPr>
              <a:t>Nd:YAG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Lasers</a:t>
            </a:r>
          </a:p>
          <a:p>
            <a:r>
              <a:rPr lang="en-US" dirty="0" smtClean="0"/>
              <a:t>Thomson </a:t>
            </a:r>
            <a:r>
              <a:rPr lang="en-US" dirty="0" err="1" smtClean="0"/>
              <a:t>scatterring</a:t>
            </a:r>
            <a:r>
              <a:rPr lang="en-US" dirty="0" smtClean="0"/>
              <a:t> can be done with a few </a:t>
            </a:r>
            <a:r>
              <a:rPr lang="en-US" dirty="0" err="1" smtClean="0"/>
              <a:t>mJ</a:t>
            </a:r>
            <a:r>
              <a:rPr lang="en-US" dirty="0" smtClean="0"/>
              <a:t> beam but need 80-100 </a:t>
            </a:r>
            <a:r>
              <a:rPr lang="en-US" dirty="0" err="1" smtClean="0"/>
              <a:t>mJ</a:t>
            </a:r>
            <a:r>
              <a:rPr lang="en-US" dirty="0" smtClean="0"/>
              <a:t> fully compressed capability for ionization front generation.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Hazards </a:t>
            </a:r>
            <a:r>
              <a:rPr lang="en-US" dirty="0">
                <a:solidFill>
                  <a:srgbClr val="FF0000"/>
                </a:solidFill>
              </a:rPr>
              <a:t>&amp; Special Installation Requirements</a:t>
            </a:r>
          </a:p>
          <a:p>
            <a:r>
              <a:rPr lang="en-US" dirty="0" smtClean="0"/>
              <a:t>None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8" y="1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Experimental Time Request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A33A3B09-4E77-B749-8153-C1844FE9A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2732"/>
              </p:ext>
            </p:extLst>
          </p:nvPr>
        </p:nvGraphicFramePr>
        <p:xfrm>
          <a:off x="838200" y="1291370"/>
          <a:ext cx="105156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 Beam Only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Laser* Only (in Laser Rooms)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known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known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Laser(s)* + Electron Beam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122887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694B9C-51DF-1B41-9225-691F9D253220}"/>
              </a:ext>
            </a:extLst>
          </p:cNvPr>
          <p:cNvSpPr txBox="1"/>
          <p:nvPr/>
        </p:nvSpPr>
        <p:spPr>
          <a:xfrm>
            <a:off x="4623371" y="811659"/>
            <a:ext cx="682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CY2021 Time </a:t>
            </a:r>
            <a:r>
              <a:rPr lang="en-US" sz="2400" dirty="0" smtClean="0"/>
              <a:t>Request (combined for AE 98 and AE 99</a:t>
            </a:r>
            <a:endParaRPr lang="en-US" sz="2400" dirty="0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xmlns="" id="{12C37A2F-A990-9749-952B-CEF0455DC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90670"/>
              </p:ext>
            </p:extLst>
          </p:nvPr>
        </p:nvGraphicFramePr>
        <p:xfrm>
          <a:off x="857038" y="4104778"/>
          <a:ext cx="105156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 Beam Only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Laser* Only (in FEL Room)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Laser(s)* + Electron Beam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122887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E3C46C-DAB6-C045-9C6E-8080C36C791D}"/>
              </a:ext>
            </a:extLst>
          </p:cNvPr>
          <p:cNvSpPr txBox="1"/>
          <p:nvPr/>
        </p:nvSpPr>
        <p:spPr>
          <a:xfrm>
            <a:off x="852757" y="6123398"/>
            <a:ext cx="369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Laser = Near-IR or LWIR (CO</a:t>
            </a:r>
            <a:r>
              <a:rPr lang="en-US" baseline="-25000" dirty="0"/>
              <a:t>2</a:t>
            </a:r>
            <a:r>
              <a:rPr lang="en-US" dirty="0"/>
              <a:t>)  Laser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0DD5C7A-2802-9C41-84FC-3B5797C13958}"/>
              </a:ext>
            </a:extLst>
          </p:cNvPr>
          <p:cNvSpPr txBox="1"/>
          <p:nvPr/>
        </p:nvSpPr>
        <p:spPr>
          <a:xfrm>
            <a:off x="1642153" y="3625066"/>
            <a:ext cx="871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 Estimate for Remaining Years of Experiment (including CY2021)</a:t>
            </a:r>
          </a:p>
        </p:txBody>
      </p:sp>
    </p:spTree>
    <p:extLst>
      <p:ext uri="{BB962C8B-B14F-4D97-AF65-F5344CB8AC3E}">
        <p14:creationId xmlns:p14="http://schemas.microsoft.com/office/powerpoint/2010/main" val="577848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2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125" y="-3341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Activities and impacts for past year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012" y="870886"/>
            <a:ext cx="10515600" cy="4351338"/>
          </a:xfrm>
        </p:spPr>
        <p:txBody>
          <a:bodyPr/>
          <a:lstStyle/>
          <a:p>
            <a:r>
              <a:rPr lang="en-US" dirty="0" smtClean="0"/>
              <a:t>Experiment officially approved in June 2020</a:t>
            </a:r>
          </a:p>
          <a:p>
            <a:r>
              <a:rPr lang="en-US" dirty="0" smtClean="0"/>
              <a:t>AE88, AE 98 and AE99 have either a scientific, diagnostic, set-up overlap</a:t>
            </a:r>
          </a:p>
          <a:p>
            <a:r>
              <a:rPr lang="en-US" dirty="0" smtClean="0"/>
              <a:t>Had a series of meetings between these PIs and the ATF staff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66361" y="1825625"/>
            <a:ext cx="4374780" cy="4259963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65376" y="1825625"/>
            <a:ext cx="4289612" cy="3983503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78624" y="2528047"/>
            <a:ext cx="4746811" cy="4329953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49071" y="4222376"/>
            <a:ext cx="103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AE88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836024" y="6430358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AE98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575709" y="4122322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AE99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41133" y="3167366"/>
            <a:ext cx="12521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Gas jet, </a:t>
            </a:r>
          </a:p>
          <a:p>
            <a:r>
              <a:rPr lang="en-US" sz="2400" dirty="0" smtClean="0"/>
              <a:t>Electron</a:t>
            </a:r>
          </a:p>
          <a:p>
            <a:r>
              <a:rPr lang="en-US" sz="2400" dirty="0" smtClean="0"/>
              <a:t> beam</a:t>
            </a:r>
          </a:p>
          <a:p>
            <a:r>
              <a:rPr lang="en-US" sz="2400" dirty="0" smtClean="0"/>
              <a:t>  probe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85615" y="4189343"/>
            <a:ext cx="15506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Thomson</a:t>
            </a:r>
          </a:p>
          <a:p>
            <a:r>
              <a:rPr lang="en-US" sz="2400" dirty="0" smtClean="0"/>
              <a:t> scattering </a:t>
            </a:r>
          </a:p>
          <a:p>
            <a:r>
              <a:rPr lang="en-US" sz="2400" dirty="0" smtClean="0"/>
              <a:t>Beam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61211" y="4998262"/>
            <a:ext cx="218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IR spectrometer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8302" y="4422095"/>
            <a:ext cx="1711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power CO2</a:t>
            </a:r>
          </a:p>
          <a:p>
            <a:r>
              <a:rPr lang="en-US" dirty="0" smtClean="0"/>
              <a:t>E- beam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69640" y="3013026"/>
            <a:ext cx="1276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power </a:t>
            </a:r>
          </a:p>
          <a:p>
            <a:r>
              <a:rPr lang="en-US" dirty="0" smtClean="0"/>
              <a:t>CO2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04957" y="5809127"/>
            <a:ext cx="2814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TW, 800 nm </a:t>
            </a:r>
          </a:p>
          <a:p>
            <a:r>
              <a:rPr lang="en-US" dirty="0" smtClean="0"/>
              <a:t>Counter propagating to CO2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88367" y="3282846"/>
            <a:ext cx="1453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</a:t>
            </a:r>
          </a:p>
          <a:p>
            <a:r>
              <a:rPr lang="en-US" dirty="0" smtClean="0"/>
              <a:t>spectrometer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99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What is a plasma magneto-static (MS)mode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two normal electrostatic modes (collective waves) in an </a:t>
            </a:r>
            <a:r>
              <a:rPr lang="en-US" dirty="0" err="1" smtClean="0"/>
              <a:t>unmagnetized</a:t>
            </a:r>
            <a:r>
              <a:rPr lang="en-US" dirty="0" smtClean="0"/>
              <a:t> plasma are Bohm Gross Waves or electron plasma waves and ion acoustic waves.</a:t>
            </a:r>
          </a:p>
          <a:p>
            <a:r>
              <a:rPr lang="en-US" dirty="0" err="1"/>
              <a:t>U</a:t>
            </a:r>
            <a:r>
              <a:rPr lang="en-US" dirty="0" err="1" smtClean="0"/>
              <a:t>nmagnetized</a:t>
            </a:r>
            <a:r>
              <a:rPr lang="en-US" dirty="0" smtClean="0"/>
              <a:t> plasma can support another mode. It has zero frequency but a spatially periodic magnetic field </a:t>
            </a:r>
            <a:r>
              <a:rPr lang="mr-IN" dirty="0" smtClean="0"/>
              <a:t>–</a:t>
            </a:r>
            <a:r>
              <a:rPr lang="en-US" dirty="0" smtClean="0"/>
              <a:t>magneto-static </a:t>
            </a:r>
            <a:r>
              <a:rPr lang="en-US" b="1" dirty="0" smtClean="0"/>
              <a:t>(MS) </a:t>
            </a:r>
            <a:r>
              <a:rPr lang="en-US" dirty="0" smtClean="0"/>
              <a:t>mode.</a:t>
            </a:r>
          </a:p>
          <a:p>
            <a:r>
              <a:rPr lang="en-US" dirty="0" smtClean="0"/>
              <a:t>How is it produced?  it is produced by a periodic excitation of dc currents in the plasma.</a:t>
            </a:r>
          </a:p>
          <a:p>
            <a:r>
              <a:rPr lang="en-US" dirty="0" smtClean="0"/>
              <a:t>There is a connection between this mode and the </a:t>
            </a:r>
            <a:r>
              <a:rPr lang="en-US" dirty="0" err="1" smtClean="0"/>
              <a:t>filamentation</a:t>
            </a:r>
            <a:r>
              <a:rPr lang="en-US" dirty="0" smtClean="0"/>
              <a:t>/</a:t>
            </a:r>
            <a:r>
              <a:rPr lang="en-US" dirty="0" err="1" smtClean="0"/>
              <a:t>Weibel</a:t>
            </a:r>
            <a:r>
              <a:rPr lang="en-US" dirty="0" smtClean="0"/>
              <a:t> instability produced magnetic field (see </a:t>
            </a:r>
            <a:r>
              <a:rPr lang="en-US" dirty="0" err="1" smtClean="0"/>
              <a:t>Chaojie</a:t>
            </a:r>
            <a:r>
              <a:rPr lang="en-US" dirty="0" smtClean="0"/>
              <a:t> Zhang’s </a:t>
            </a:r>
            <a:r>
              <a:rPr lang="en-US" dirty="0"/>
              <a:t>proposal)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This mode has hitherto not been observed.</a:t>
            </a:r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302" y="193593"/>
            <a:ext cx="1686831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4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16327" y="267033"/>
            <a:ext cx="115057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 smtClean="0">
                <a:solidFill>
                  <a:srgbClr val="3366FF"/>
                </a:solidFill>
                <a:latin typeface="Arial"/>
                <a:cs typeface="Arial"/>
              </a:rPr>
              <a:t>Design </a:t>
            </a:r>
            <a:endParaRPr kumimoji="1" lang="zh-CN" altLang="en-US" sz="2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grpSp>
        <p:nvGrpSpPr>
          <p:cNvPr id="11" name="组合 3"/>
          <p:cNvGrpSpPr/>
          <p:nvPr/>
        </p:nvGrpSpPr>
        <p:grpSpPr>
          <a:xfrm>
            <a:off x="3276100" y="1207317"/>
            <a:ext cx="6178137" cy="2123690"/>
            <a:chOff x="971600" y="1124744"/>
            <a:chExt cx="4824536" cy="1521460"/>
          </a:xfrm>
        </p:grpSpPr>
        <p:grpSp>
          <p:nvGrpSpPr>
            <p:cNvPr id="12" name="组合 4"/>
            <p:cNvGrpSpPr/>
            <p:nvPr/>
          </p:nvGrpSpPr>
          <p:grpSpPr>
            <a:xfrm>
              <a:off x="971600" y="1412776"/>
              <a:ext cx="4824536" cy="1008112"/>
              <a:chOff x="971600" y="1412776"/>
              <a:chExt cx="4824536" cy="1008112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835696" y="1556792"/>
                <a:ext cx="216024" cy="7920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411760" y="1556792"/>
                <a:ext cx="432048" cy="79208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139952" y="1556792"/>
                <a:ext cx="216024" cy="79208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347864" y="1556792"/>
                <a:ext cx="432048" cy="7920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" name="直接箭头连接符 18"/>
              <p:cNvCxnSpPr/>
              <p:nvPr/>
            </p:nvCxnSpPr>
            <p:spPr>
              <a:xfrm>
                <a:off x="971600" y="1952751"/>
                <a:ext cx="482453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19"/>
              <p:cNvCxnSpPr/>
              <p:nvPr/>
            </p:nvCxnSpPr>
            <p:spPr>
              <a:xfrm>
                <a:off x="971600" y="1412776"/>
                <a:ext cx="0" cy="10081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0"/>
              <p:cNvCxnSpPr/>
              <p:nvPr/>
            </p:nvCxnSpPr>
            <p:spPr>
              <a:xfrm>
                <a:off x="5796136" y="1412776"/>
                <a:ext cx="0" cy="10081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21"/>
            <p:cNvSpPr txBox="1"/>
            <p:nvPr/>
          </p:nvSpPr>
          <p:spPr>
            <a:xfrm>
              <a:off x="1187624" y="1484784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Lo</a:t>
              </a:r>
              <a:endParaRPr lang="zh-CN" altLang="en-US" dirty="0"/>
            </a:p>
          </p:txBody>
        </p:sp>
        <p:sp>
          <p:nvSpPr>
            <p:cNvPr id="14" name="TextBox 22"/>
            <p:cNvSpPr txBox="1"/>
            <p:nvPr/>
          </p:nvSpPr>
          <p:spPr>
            <a:xfrm>
              <a:off x="4860032" y="1403484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 smtClean="0"/>
                <a:t>Lp</a:t>
              </a:r>
              <a:endParaRPr lang="zh-CN" altLang="en-US" dirty="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2051720" y="2276872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L1</a:t>
              </a:r>
              <a:endParaRPr lang="zh-CN" altLang="en-US" dirty="0"/>
            </a:p>
          </p:txBody>
        </p:sp>
        <p:sp>
          <p:nvSpPr>
            <p:cNvPr id="16" name="TextBox 24"/>
            <p:cNvSpPr txBox="1"/>
            <p:nvPr/>
          </p:nvSpPr>
          <p:spPr>
            <a:xfrm>
              <a:off x="3779912" y="2276872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L1</a:t>
              </a:r>
              <a:endParaRPr lang="zh-CN" altLang="en-US" dirty="0"/>
            </a:p>
          </p:txBody>
        </p:sp>
        <p:sp>
          <p:nvSpPr>
            <p:cNvPr id="17" name="TextBox 25"/>
            <p:cNvSpPr txBox="1"/>
            <p:nvPr/>
          </p:nvSpPr>
          <p:spPr>
            <a:xfrm>
              <a:off x="2915816" y="2276872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L2</a:t>
              </a:r>
              <a:endParaRPr lang="zh-CN" altLang="en-US" dirty="0"/>
            </a:p>
          </p:txBody>
        </p:sp>
        <p:sp>
          <p:nvSpPr>
            <p:cNvPr id="18" name="TextBox 26"/>
            <p:cNvSpPr txBox="1"/>
            <p:nvPr/>
          </p:nvSpPr>
          <p:spPr>
            <a:xfrm>
              <a:off x="2483768" y="112474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B</a:t>
              </a:r>
              <a:endParaRPr lang="zh-CN" altLang="en-US" dirty="0"/>
            </a:p>
          </p:txBody>
        </p:sp>
        <p:sp>
          <p:nvSpPr>
            <p:cNvPr id="19" name="TextBox 27"/>
            <p:cNvSpPr txBox="1"/>
            <p:nvPr/>
          </p:nvSpPr>
          <p:spPr>
            <a:xfrm>
              <a:off x="4067944" y="112474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A</a:t>
              </a:r>
              <a:endParaRPr lang="zh-CN" altLang="en-US" dirty="0"/>
            </a:p>
          </p:txBody>
        </p:sp>
        <p:sp>
          <p:nvSpPr>
            <p:cNvPr id="20" name="TextBox 28"/>
            <p:cNvSpPr txBox="1"/>
            <p:nvPr/>
          </p:nvSpPr>
          <p:spPr>
            <a:xfrm>
              <a:off x="1763688" y="112474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A</a:t>
              </a:r>
              <a:endParaRPr lang="zh-CN" altLang="en-US" dirty="0"/>
            </a:p>
          </p:txBody>
        </p:sp>
        <p:sp>
          <p:nvSpPr>
            <p:cNvPr id="21" name="TextBox 29"/>
            <p:cNvSpPr txBox="1"/>
            <p:nvPr/>
          </p:nvSpPr>
          <p:spPr>
            <a:xfrm>
              <a:off x="3419872" y="112474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B</a:t>
              </a:r>
              <a:endParaRPr lang="zh-CN" altLang="en-US" dirty="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399066" y="3063676"/>
            <a:ext cx="148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FF"/>
                </a:solidFill>
              </a:rPr>
              <a:t>object plane</a:t>
            </a:r>
            <a:endParaRPr kumimoji="1" lang="zh-CN" altLang="en-US" dirty="0">
              <a:solidFill>
                <a:srgbClr val="0000FF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700385" y="3034674"/>
            <a:ext cx="144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FF"/>
                </a:solidFill>
              </a:rPr>
              <a:t>image plane</a:t>
            </a:r>
            <a:endParaRPr kumimoji="1" lang="zh-CN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extLst/>
          </p:nvPr>
        </p:nvGraphicFramePr>
        <p:xfrm>
          <a:off x="2445572" y="3810656"/>
          <a:ext cx="735584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947">
                  <a:extLst>
                    <a:ext uri="{9D8B030D-6E8A-4147-A177-3AD203B41FA5}">
                      <a16:colId xmlns:a16="http://schemas.microsoft.com/office/drawing/2014/main" xmlns="" val="1733000376"/>
                    </a:ext>
                  </a:extLst>
                </a:gridCol>
                <a:gridCol w="2451947">
                  <a:extLst>
                    <a:ext uri="{9D8B030D-6E8A-4147-A177-3AD203B41FA5}">
                      <a16:colId xmlns:a16="http://schemas.microsoft.com/office/drawing/2014/main" xmlns="" val="1173846070"/>
                    </a:ext>
                  </a:extLst>
                </a:gridCol>
                <a:gridCol w="2451947">
                  <a:extLst>
                    <a:ext uri="{9D8B030D-6E8A-4147-A177-3AD203B41FA5}">
                      <a16:colId xmlns:a16="http://schemas.microsoft.com/office/drawing/2014/main" xmlns="" val="1994652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Components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0.5m (AE98)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0.85m (AE99)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8983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165T/m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smtClean="0"/>
                        <a:t>1.5cm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165T/m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smtClean="0"/>
                        <a:t>1.5cm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4285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380T/m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smtClean="0"/>
                        <a:t>1.5cm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380T/m</a:t>
                      </a:r>
                      <a:r>
                        <a:rPr lang="zh-CN" altLang="en-US" dirty="0" smtClean="0"/>
                        <a:t>，</a:t>
                      </a:r>
                      <a:r>
                        <a:rPr lang="en-US" altLang="zh-CN" dirty="0" smtClean="0"/>
                        <a:t>1.5cm</a:t>
                      </a:r>
                      <a:endParaRPr lang="zh-CN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5795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1.5cm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1.5cm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9780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1.50479cm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1.50479cm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317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2.86732</a:t>
                      </a:r>
                      <a:r>
                        <a:rPr lang="en-US" altLang="zh-CN" dirty="0" smtClean="0"/>
                        <a:t>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2.03262</a:t>
                      </a:r>
                      <a:r>
                        <a:rPr lang="en-US" altLang="zh-CN" dirty="0" smtClean="0"/>
                        <a:t>cm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78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Lp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35cm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70cm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479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Magnification factor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-4.5378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-9.24049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0939997"/>
                  </a:ext>
                </a:extLst>
              </a:tr>
            </a:tbl>
          </a:graphicData>
        </a:graphic>
      </p:graphicFrame>
      <p:sp>
        <p:nvSpPr>
          <p:cNvPr id="32" name="文本框 31"/>
          <p:cNvSpPr txBox="1"/>
          <p:nvPr/>
        </p:nvSpPr>
        <p:spPr>
          <a:xfrm>
            <a:off x="2461939" y="3449099"/>
            <a:ext cx="26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Beam energy: 50</a:t>
            </a:r>
            <a:r>
              <a:rPr kumimoji="1" lang="en-US" altLang="zh-CN" dirty="0"/>
              <a:t>.</a:t>
            </a:r>
            <a:r>
              <a:rPr kumimoji="1" lang="en-US" altLang="zh-CN" dirty="0" smtClean="0"/>
              <a:t>5 MeV</a:t>
            </a:r>
            <a:endParaRPr kumimoji="1"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4939294" y="4172244"/>
            <a:ext cx="4132881" cy="14915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9017139" y="5308721"/>
            <a:ext cx="3302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FF"/>
                </a:solidFill>
              </a:rPr>
              <a:t>In the experiment, L</a:t>
            </a:r>
            <a:r>
              <a:rPr kumimoji="1" lang="en-US" altLang="zh-CN" baseline="-25000" dirty="0" smtClean="0">
                <a:solidFill>
                  <a:srgbClr val="0000FF"/>
                </a:solidFill>
              </a:rPr>
              <a:t>2</a:t>
            </a:r>
            <a:r>
              <a:rPr kumimoji="1" lang="en-US" altLang="zh-CN" dirty="0" smtClean="0">
                <a:solidFill>
                  <a:srgbClr val="0000FF"/>
                </a:solidFill>
              </a:rPr>
              <a:t> can be </a:t>
            </a:r>
          </a:p>
          <a:p>
            <a:r>
              <a:rPr kumimoji="1" lang="en-US" altLang="zh-CN" dirty="0" smtClean="0">
                <a:solidFill>
                  <a:srgbClr val="0000FF"/>
                </a:solidFill>
              </a:rPr>
              <a:t>adjusted using a moving stage</a:t>
            </a:r>
          </a:p>
          <a:p>
            <a:r>
              <a:rPr kumimoji="1" lang="en-US" altLang="zh-CN" dirty="0" smtClean="0">
                <a:solidFill>
                  <a:srgbClr val="0000FF"/>
                </a:solidFill>
              </a:rPr>
              <a:t>with micron-level precision.</a:t>
            </a:r>
            <a:endParaRPr kumimoji="1"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89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822335" y="898163"/>
            <a:ext cx="1136966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latin typeface="Arial"/>
                <a:cs typeface="Arial"/>
              </a:rPr>
              <a:t>Space charge force included</a:t>
            </a:r>
          </a:p>
          <a:p>
            <a:endParaRPr kumimoji="1" lang="en-US" altLang="zh-CN" sz="2400" dirty="0">
              <a:latin typeface="Arial"/>
              <a:cs typeface="Arial"/>
            </a:endParaRPr>
          </a:p>
          <a:p>
            <a:r>
              <a:rPr kumimoji="1" lang="en-US" altLang="zh-CN" sz="2400" dirty="0" smtClean="0">
                <a:latin typeface="Arial"/>
                <a:cs typeface="Arial"/>
              </a:rPr>
              <a:t>0.85m case</a:t>
            </a:r>
            <a:endParaRPr kumimoji="1" lang="zh-CN" altLang="en-US" sz="2400" dirty="0">
              <a:latin typeface="Arial"/>
              <a:cs typeface="Arial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4" y="2133303"/>
            <a:ext cx="8958355" cy="44679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99889" y="5119565"/>
            <a:ext cx="403208" cy="786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84619" y="4747915"/>
            <a:ext cx="661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PMQ region (the smallest inner diameter ~6mm, no beam loss)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93159" y="2783959"/>
            <a:ext cx="3499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latin typeface="Arial"/>
                <a:cs typeface="Arial"/>
              </a:rPr>
              <a:t>The magnification factor:</a:t>
            </a:r>
          </a:p>
          <a:p>
            <a:endParaRPr kumimoji="1" lang="en-US" altLang="zh-CN" sz="2200" dirty="0" smtClean="0">
              <a:latin typeface="Arial"/>
              <a:cs typeface="Arial"/>
            </a:endParaRPr>
          </a:p>
          <a:p>
            <a:r>
              <a:rPr kumimoji="1" lang="en-US" altLang="zh-CN" sz="2200" dirty="0" smtClean="0">
                <a:latin typeface="Arial"/>
                <a:cs typeface="Arial"/>
              </a:rPr>
              <a:t>X plane 9.49; Y plane 9.40</a:t>
            </a:r>
          </a:p>
          <a:p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863872" y="141092"/>
            <a:ext cx="1150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3366FF"/>
                </a:solidFill>
                <a:latin typeface="Arial"/>
                <a:cs typeface="Arial"/>
              </a:rPr>
              <a:t>Simulation results using the particle tracking code ASTRA</a:t>
            </a:r>
            <a:endParaRPr kumimoji="1" lang="zh-CN" altLang="en-US" sz="2400" dirty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80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030519" y="161248"/>
            <a:ext cx="115057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dirty="0" smtClean="0">
                <a:solidFill>
                  <a:srgbClr val="3366FF"/>
                </a:solidFill>
                <a:latin typeface="Arial"/>
                <a:cs typeface="Arial"/>
              </a:rPr>
              <a:t>Scan the position of the image plane (</a:t>
            </a:r>
            <a:r>
              <a:rPr kumimoji="1" lang="en-US" altLang="zh-CN" sz="2600" dirty="0" err="1" smtClean="0">
                <a:solidFill>
                  <a:srgbClr val="3366FF"/>
                </a:solidFill>
                <a:latin typeface="Arial"/>
                <a:cs typeface="Arial"/>
              </a:rPr>
              <a:t>Lp</a:t>
            </a:r>
            <a:r>
              <a:rPr kumimoji="1" lang="en-US" altLang="zh-CN" sz="2600" dirty="0" smtClean="0">
                <a:solidFill>
                  <a:srgbClr val="3366FF"/>
                </a:solidFill>
                <a:latin typeface="Arial"/>
                <a:cs typeface="Arial"/>
              </a:rPr>
              <a:t>)</a:t>
            </a:r>
            <a:endParaRPr kumimoji="1" lang="zh-CN" altLang="en-US" sz="26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2335" y="958631"/>
            <a:ext cx="1136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latin typeface="Arial"/>
                <a:cs typeface="Arial"/>
              </a:rPr>
              <a:t>0.85m case</a:t>
            </a:r>
            <a:endParaRPr kumimoji="1" lang="zh-CN" altLang="en-US" sz="2400" dirty="0">
              <a:latin typeface="Arial"/>
              <a:cs typeface="Arial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400" y="2015575"/>
            <a:ext cx="4556243" cy="38988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48" y="1961238"/>
            <a:ext cx="4616718" cy="395059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22523" y="6219286"/>
            <a:ext cx="1175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Arial"/>
                <a:cs typeface="Arial"/>
              </a:rPr>
              <a:t>z</a:t>
            </a:r>
            <a:r>
              <a:rPr kumimoji="1" lang="en-US" altLang="zh-CN" sz="2000" dirty="0" smtClean="0">
                <a:latin typeface="Arial"/>
                <a:cs typeface="Arial"/>
              </a:rPr>
              <a:t>=0.81m</a:t>
            </a:r>
            <a:endParaRPr kumimoji="1" lang="zh-CN" altLang="en-US" sz="2000" dirty="0">
              <a:latin typeface="Arial"/>
              <a:cs typeface="Arial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67484" y="6149973"/>
            <a:ext cx="1175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Arial"/>
                <a:cs typeface="Arial"/>
              </a:rPr>
              <a:t>z</a:t>
            </a:r>
            <a:r>
              <a:rPr kumimoji="1" lang="en-US" altLang="zh-CN" sz="2000" dirty="0" smtClean="0">
                <a:latin typeface="Arial"/>
                <a:cs typeface="Arial"/>
              </a:rPr>
              <a:t>=0.83m</a:t>
            </a:r>
            <a:endParaRPr kumimoji="1" lang="zh-CN" altLang="en-US" sz="2000" dirty="0">
              <a:latin typeface="Arial"/>
              <a:cs typeface="Arial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49" y="1955110"/>
            <a:ext cx="4562061" cy="390382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910344" y="6209003"/>
            <a:ext cx="1175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Arial"/>
                <a:cs typeface="Arial"/>
              </a:rPr>
              <a:t>z</a:t>
            </a:r>
            <a:r>
              <a:rPr kumimoji="1" lang="en-US" altLang="zh-CN" sz="2000" dirty="0" smtClean="0">
                <a:latin typeface="Arial"/>
                <a:cs typeface="Arial"/>
              </a:rPr>
              <a:t>=0.85m</a:t>
            </a:r>
            <a:endParaRPr kumimoji="1" lang="zh-CN" alt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727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822335" y="958631"/>
            <a:ext cx="1136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latin typeface="Arial"/>
                <a:cs typeface="Arial"/>
              </a:rPr>
              <a:t>0.85m case</a:t>
            </a:r>
            <a:endParaRPr kumimoji="1" lang="zh-CN" altLang="en-US" sz="2400" dirty="0">
              <a:latin typeface="Arial"/>
              <a:cs typeface="Arial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1292" t="2239" r="27309"/>
          <a:stretch/>
        </p:blipFill>
        <p:spPr>
          <a:xfrm>
            <a:off x="2721654" y="886852"/>
            <a:ext cx="7983964" cy="5401746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 flipH="1">
            <a:off x="10270226" y="1108569"/>
            <a:ext cx="0" cy="46358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 flipH="1">
            <a:off x="10427354" y="1160189"/>
            <a:ext cx="0" cy="46358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 flipH="1">
            <a:off x="10573790" y="1200501"/>
            <a:ext cx="0" cy="46358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143373" y="5807324"/>
            <a:ext cx="1175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Arial"/>
                <a:cs typeface="Arial"/>
              </a:rPr>
              <a:t>z</a:t>
            </a:r>
            <a:r>
              <a:rPr kumimoji="1" lang="en-US" altLang="zh-CN" sz="2000" dirty="0" smtClean="0">
                <a:latin typeface="Arial"/>
                <a:cs typeface="Arial"/>
              </a:rPr>
              <a:t>=0.81m</a:t>
            </a:r>
            <a:endParaRPr kumimoji="1" lang="zh-CN" altLang="en-US" sz="2000" dirty="0">
              <a:latin typeface="Arial"/>
              <a:cs typeface="Arial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18230" y="687760"/>
            <a:ext cx="3362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Arial"/>
                <a:cs typeface="Arial"/>
              </a:rPr>
              <a:t>q</a:t>
            </a:r>
            <a:r>
              <a:rPr kumimoji="1" lang="en-US" altLang="zh-CN" sz="2000" dirty="0" smtClean="0">
                <a:latin typeface="Arial"/>
                <a:cs typeface="Arial"/>
              </a:rPr>
              <a:t>uasi point-to-point (R</a:t>
            </a:r>
            <a:r>
              <a:rPr kumimoji="1" lang="en-US" altLang="zh-CN" sz="2000" baseline="-25000" dirty="0" smtClean="0">
                <a:latin typeface="Arial"/>
                <a:cs typeface="Arial"/>
              </a:rPr>
              <a:t>12</a:t>
            </a:r>
            <a:r>
              <a:rPr kumimoji="1" lang="en-US" altLang="zh-CN" sz="2000" dirty="0" smtClean="0">
                <a:latin typeface="Arial"/>
                <a:cs typeface="Arial"/>
              </a:rPr>
              <a:t>≈0)</a:t>
            </a:r>
            <a:endParaRPr kumimoji="1" lang="zh-CN" altLang="en-US" sz="2000" dirty="0">
              <a:latin typeface="Arial"/>
              <a:cs typeface="Arial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59259" y="5810332"/>
            <a:ext cx="1175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Arial"/>
                <a:cs typeface="Arial"/>
              </a:rPr>
              <a:t>z</a:t>
            </a:r>
            <a:r>
              <a:rPr kumimoji="1" lang="en-US" altLang="zh-CN" sz="2000" dirty="0" smtClean="0">
                <a:latin typeface="Arial"/>
                <a:cs typeface="Arial"/>
              </a:rPr>
              <a:t>=0.85m</a:t>
            </a:r>
            <a:endParaRPr kumimoji="1" lang="zh-CN" altLang="en-US" sz="2000" dirty="0">
              <a:latin typeface="Arial"/>
              <a:cs typeface="Arial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63872" y="141092"/>
            <a:ext cx="1150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3366FF"/>
                </a:solidFill>
                <a:latin typeface="Arial"/>
                <a:cs typeface="Arial"/>
              </a:rPr>
              <a:t>Simulation results using the particle tracking code ASTRA</a:t>
            </a:r>
            <a:endParaRPr kumimoji="1" lang="zh-CN" altLang="en-US" sz="2400" dirty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992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A5BEF"/>
                </a:solidFill>
              </a:rPr>
              <a:t>What happens when </a:t>
            </a:r>
            <a:r>
              <a:rPr lang="en-US" dirty="0" err="1" smtClean="0">
                <a:solidFill>
                  <a:srgbClr val="3A5BEF"/>
                </a:solidFill>
              </a:rPr>
              <a:t>e.m</a:t>
            </a:r>
            <a:r>
              <a:rPr lang="en-US" dirty="0" smtClean="0">
                <a:solidFill>
                  <a:srgbClr val="3A5BEF"/>
                </a:solidFill>
              </a:rPr>
              <a:t>. wave is incident on a relativistic </a:t>
            </a:r>
            <a:r>
              <a:rPr lang="en-US" dirty="0" err="1" smtClean="0">
                <a:solidFill>
                  <a:srgbClr val="3A5BEF"/>
                </a:solidFill>
              </a:rPr>
              <a:t>underdense</a:t>
            </a:r>
            <a:r>
              <a:rPr lang="en-US" dirty="0" smtClean="0">
                <a:solidFill>
                  <a:srgbClr val="3A5BEF"/>
                </a:solidFill>
              </a:rPr>
              <a:t> plasma ionization front?</a:t>
            </a:r>
            <a:endParaRPr lang="en-US" dirty="0">
              <a:solidFill>
                <a:srgbClr val="3A5BE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609230" y="2483893"/>
            <a:ext cx="0" cy="3125337"/>
          </a:xfrm>
          <a:prstGeom prst="line">
            <a:avLst/>
          </a:prstGeom>
          <a:ln w="1238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26590" y="1747821"/>
                <a:ext cx="16799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Ionization front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Δ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&lt; 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r>
                        <a:rPr lang="en-US" b="0" i="1" baseline="-250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90" y="1747821"/>
                <a:ext cx="1679947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3261" t="-13208" r="-1812" b="-6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93657" y="2529720"/>
            <a:ext cx="4930357" cy="3079510"/>
          </a:xfrm>
          <a:prstGeom prst="rect">
            <a:avLst/>
          </a:prstGeom>
          <a:solidFill>
            <a:schemeClr val="accent1">
              <a:alpha val="33000"/>
            </a:schemeClr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3A5BEF"/>
                </a:solidFill>
              </a:rPr>
              <a:t> </a:t>
            </a:r>
            <a:endParaRPr lang="en-US" sz="2800" dirty="0">
              <a:solidFill>
                <a:srgbClr val="3A5BEF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5624014" y="4069475"/>
            <a:ext cx="518615" cy="1120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09230" y="3517688"/>
            <a:ext cx="1405719" cy="27296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8537" y="3152633"/>
            <a:ext cx="154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wave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69793" y="3179932"/>
                <a:ext cx="1798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b="0" i="1" baseline="-25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 and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en-US" b="0" i="1" baseline="-25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i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 &gt;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b="0" i="1" baseline="-25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3" y="3179932"/>
                <a:ext cx="179837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390" t="-148889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42612" y="3895287"/>
                <a:ext cx="23610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Ionization front </a:t>
                </a:r>
                <a:r>
                  <a:rPr lang="en-US" i="1" dirty="0" smtClean="0"/>
                  <a:t>f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en-US" i="1" baseline="-25000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</m:oMath>
                </a14:m>
                <a:r>
                  <a:rPr lang="en-US" i="1" dirty="0" smtClean="0"/>
                  <a:t>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b="0" i="1" baseline="-25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b="0" i="1" baseline="-25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endParaRPr lang="en-US" i="1" baseline="-25000" dirty="0" smtClean="0"/>
              </a:p>
              <a:p>
                <a:endParaRPr lang="en-US" i="1" dirty="0" smtClean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612" y="3895287"/>
                <a:ext cx="2361063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2067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47752" y="5805055"/>
            <a:ext cx="11084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conditions at the ionization front are </a:t>
            </a:r>
            <a:r>
              <a:rPr lang="en-US" b="1" dirty="0" smtClean="0"/>
              <a:t>E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  <a:r>
              <a:rPr lang="en-US" dirty="0" smtClean="0"/>
              <a:t> must be continuous and </a:t>
            </a:r>
            <a:r>
              <a:rPr lang="en-US" b="1" dirty="0" smtClean="0"/>
              <a:t>J</a:t>
            </a:r>
            <a:r>
              <a:rPr lang="en-US" dirty="0" smtClean="0"/>
              <a:t>=</a:t>
            </a:r>
            <a:r>
              <a:rPr lang="en-US" b="1" dirty="0" smtClean="0"/>
              <a:t>0</a:t>
            </a:r>
            <a:r>
              <a:rPr lang="en-US" dirty="0" smtClean="0"/>
              <a:t> since electrons are born at rest</a:t>
            </a:r>
          </a:p>
          <a:p>
            <a:r>
              <a:rPr lang="en-US" dirty="0" smtClean="0"/>
              <a:t>3 boundary conditions allows for 3 modes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211782" y="3179932"/>
            <a:ext cx="1397448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58836" y="3194745"/>
                <a:ext cx="2154821" cy="874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Transmitted Wave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  <m:r>
                        <a:rPr lang="en-US" b="0" i="1" baseline="-250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  <m:r>
                        <a:rPr lang="en-US" b="0" i="1" baseline="-250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(1+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r>
                            <a:rPr lang="en-US" b="0" i="1" baseline="-2500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  <m:r>
                            <a:rPr lang="en-US" b="0" i="1" baseline="3000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r>
                            <a:rPr lang="en-US" b="0" i="1" baseline="-2500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b="0" i="1" baseline="3000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836" y="3194745"/>
                <a:ext cx="2154821" cy="874470"/>
              </a:xfrm>
              <a:prstGeom prst="rect">
                <a:avLst/>
              </a:prstGeom>
              <a:blipFill rotWithShape="0">
                <a:blip r:embed="rId5"/>
                <a:stretch>
                  <a:fillRect l="-2825" t="-3472" r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5721927" y="4946073"/>
            <a:ext cx="1293022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27845" y="4946073"/>
                <a:ext cx="164256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Reflected Wave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  <m:r>
                        <a:rPr lang="en-US" b="0" i="1" baseline="-250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𝑟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=4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en-US" b="0" i="1" baseline="-250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</m:t>
                      </m:r>
                      <m:r>
                        <a:rPr lang="en-US" b="0" i="1" baseline="300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2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  <m:r>
                        <a:rPr lang="en-US" b="0" i="1" baseline="-250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</m:oMath>
                  </m:oMathPara>
                </a14:m>
                <a:endParaRPr lang="en-US" baseline="-250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845" y="4946073"/>
                <a:ext cx="1642566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2963" t="-3289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4203512" y="4682836"/>
            <a:ext cx="1290951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297130" y="4793673"/>
                <a:ext cx="22365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Magneto-static mode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  <m:r>
                        <a:rPr lang="en-US" b="0" i="1" baseline="-250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𝑜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𝑘𝑠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≈2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𝑘𝑖</m:t>
                      </m:r>
                    </m:oMath>
                  </m:oMathPara>
                </a14:m>
                <a:endParaRPr lang="en-US" baseline="-250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130" y="4793673"/>
                <a:ext cx="2236510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2452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018" y="193593"/>
            <a:ext cx="1460115" cy="47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624013" y="2529720"/>
            <a:ext cx="5791200" cy="3079510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3A5BEF"/>
                </a:solidFill>
              </a:rPr>
              <a:t>                  Free Space</a:t>
            </a:r>
          </a:p>
          <a:p>
            <a:pPr algn="ctr"/>
            <a:r>
              <a:rPr lang="en-US" sz="2800" dirty="0" smtClean="0">
                <a:solidFill>
                  <a:srgbClr val="3A5BEF"/>
                </a:solidFill>
              </a:rPr>
              <a:t>                     Containing Gas</a:t>
            </a:r>
            <a:endParaRPr lang="en-US" sz="2800" dirty="0">
              <a:solidFill>
                <a:srgbClr val="3A5BE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86325" y="4200525"/>
            <a:ext cx="647315" cy="142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57549" y="4087006"/>
                <a:ext cx="1690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Drive Laser</a:t>
                </a:r>
                <a:r>
                  <a:rPr lang="en-US" dirty="0" smtClean="0">
                    <a:solidFill>
                      <a:srgbClr val="3A5BE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3A5BE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b="0" i="1" baseline="-25000" smtClean="0">
                        <a:solidFill>
                          <a:srgbClr val="3A5BE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3A5BEF"/>
                    </a:solidFill>
                  </a:rPr>
                  <a:t> </a:t>
                </a:r>
                <a:endParaRPr lang="en-US" dirty="0">
                  <a:solidFill>
                    <a:srgbClr val="3A5BE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549" y="4087006"/>
                <a:ext cx="1690335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24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048000" y="641484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Ref: F. </a:t>
            </a:r>
            <a:r>
              <a:rPr lang="en-US" dirty="0" err="1"/>
              <a:t>Fiuza</a:t>
            </a:r>
            <a:r>
              <a:rPr lang="en-US" dirty="0"/>
              <a:t>, L. Silva and C. Joshi </a:t>
            </a:r>
            <a:r>
              <a:rPr lang="en-US" dirty="0" smtClean="0"/>
              <a:t> PRSTAB </a:t>
            </a:r>
            <a:r>
              <a:rPr lang="is-IS" dirty="0"/>
              <a:t>13(8):080701, Aug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Observable 1:Transmitted </a:t>
            </a:r>
            <a:r>
              <a:rPr lang="en-US" sz="3600" dirty="0" smtClean="0">
                <a:solidFill>
                  <a:srgbClr val="0070C0"/>
                </a:solidFill>
              </a:rPr>
              <a:t>and reflected </a:t>
            </a:r>
            <a:r>
              <a:rPr lang="en-US" sz="3600" dirty="0" smtClean="0">
                <a:solidFill>
                  <a:srgbClr val="0070C0"/>
                </a:solidFill>
              </a:rPr>
              <a:t>frequency upshifted </a:t>
            </a:r>
            <a:r>
              <a:rPr lang="en-US" sz="3600" dirty="0" err="1" smtClean="0">
                <a:solidFill>
                  <a:srgbClr val="0070C0"/>
                </a:solidFill>
              </a:rPr>
              <a:t>em</a:t>
            </a:r>
            <a:r>
              <a:rPr lang="en-US" sz="3600" dirty="0" smtClean="0">
                <a:solidFill>
                  <a:srgbClr val="0070C0"/>
                </a:solidFill>
              </a:rPr>
              <a:t> waves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0188"/>
            <a:ext cx="10691813" cy="46767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09670" y="2428875"/>
            <a:ext cx="5986462" cy="2990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343" y="2428875"/>
            <a:ext cx="37262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10.6 um incident </a:t>
            </a:r>
          </a:p>
          <a:p>
            <a:endParaRPr lang="en-US" dirty="0"/>
          </a:p>
          <a:p>
            <a:r>
              <a:rPr lang="en-US" dirty="0" smtClean="0"/>
              <a:t>Up to density of 4x10</a:t>
            </a:r>
            <a:r>
              <a:rPr lang="en-US" baseline="30000" dirty="0" smtClean="0"/>
              <a:t>19</a:t>
            </a:r>
            <a:r>
              <a:rPr lang="en-US" dirty="0" smtClean="0"/>
              <a:t> cm-3</a:t>
            </a:r>
          </a:p>
          <a:p>
            <a:r>
              <a:rPr lang="en-US" dirty="0" smtClean="0"/>
              <a:t>The upshifted wave is transmitted</a:t>
            </a:r>
          </a:p>
          <a:p>
            <a:endParaRPr lang="en-US" dirty="0"/>
          </a:p>
          <a:p>
            <a:r>
              <a:rPr lang="en-US" dirty="0" smtClean="0"/>
              <a:t>Beyond this density the wavenumber </a:t>
            </a:r>
          </a:p>
          <a:p>
            <a:r>
              <a:rPr lang="en-US" dirty="0" smtClean="0"/>
              <a:t>of the wave becomes </a:t>
            </a:r>
            <a:r>
              <a:rPr lang="mr-IN" dirty="0" smtClean="0"/>
              <a:t>–</a:t>
            </a:r>
            <a:r>
              <a:rPr lang="en-US" dirty="0" err="1" smtClean="0"/>
              <a:t>ve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upshifted wave therefore</a:t>
            </a:r>
          </a:p>
          <a:p>
            <a:r>
              <a:rPr lang="en-US" dirty="0" smtClean="0"/>
              <a:t>Is now reflected.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2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A5BEF"/>
                </a:solidFill>
              </a:rPr>
              <a:t>Observable 2: MS </a:t>
            </a:r>
            <a:r>
              <a:rPr lang="en-US" dirty="0" smtClean="0">
                <a:solidFill>
                  <a:srgbClr val="3A5BEF"/>
                </a:solidFill>
              </a:rPr>
              <a:t>mode</a:t>
            </a:r>
            <a:endParaRPr lang="en-US" dirty="0">
              <a:solidFill>
                <a:srgbClr val="3A5BE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08200"/>
            <a:ext cx="10058400" cy="4119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227980"/>
            <a:ext cx="10411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Ionization front must be narrower than ½ wavelength of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radiation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28933" y="1811867"/>
            <a:ext cx="3507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½ </a:t>
            </a:r>
            <a:r>
              <a:rPr lang="en-US" sz="2400" dirty="0"/>
              <a:t>m</a:t>
            </a:r>
            <a:r>
              <a:rPr lang="en-US" sz="2400" dirty="0" smtClean="0"/>
              <a:t> v</a:t>
            </a:r>
            <a:r>
              <a:rPr lang="en-US" sz="2400" baseline="-25000" dirty="0" smtClean="0"/>
              <a:t>osc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 1.5 kV  for CO2</a:t>
            </a:r>
          </a:p>
          <a:p>
            <a:r>
              <a:rPr lang="en-US" sz="2400" dirty="0" smtClean="0"/>
              <a:t>                 </a:t>
            </a:r>
            <a:endParaRPr lang="en-US" sz="2400" dirty="0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302" y="193593"/>
            <a:ext cx="1686831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94031" y="2110157"/>
            <a:ext cx="151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Relativistic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460310" y="1401882"/>
            <a:ext cx="4404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 smtClean="0">
                <a:solidFill>
                  <a:srgbClr val="000000"/>
                </a:solidFill>
                <a:latin typeface="Arial" charset="0"/>
              </a:rPr>
              <a:t>W.B.</a:t>
            </a:r>
            <a:r>
              <a:rPr lang="is-IS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s-IS" b="1" dirty="0">
                <a:solidFill>
                  <a:srgbClr val="000000"/>
                </a:solidFill>
                <a:latin typeface="Arial" charset="0"/>
              </a:rPr>
              <a:t>Mori</a:t>
            </a:r>
            <a:r>
              <a:rPr lang="is-IS" dirty="0">
                <a:solidFill>
                  <a:srgbClr val="222222"/>
                </a:solidFill>
                <a:latin typeface="Arial" charset="0"/>
              </a:rPr>
              <a:t>, </a:t>
            </a:r>
            <a:r>
              <a:rPr lang="is-IS" b="1" dirty="0">
                <a:solidFill>
                  <a:srgbClr val="000000"/>
                </a:solidFill>
                <a:latin typeface="Arial" charset="0"/>
              </a:rPr>
              <a:t>Phys</a:t>
            </a:r>
            <a:r>
              <a:rPr lang="is-IS" dirty="0">
                <a:solidFill>
                  <a:srgbClr val="222222"/>
                </a:solidFill>
                <a:latin typeface="Arial" charset="0"/>
              </a:rPr>
              <a:t>. </a:t>
            </a:r>
            <a:r>
              <a:rPr lang="is-IS" b="1" dirty="0">
                <a:solidFill>
                  <a:srgbClr val="000000"/>
                </a:solidFill>
                <a:latin typeface="Arial" charset="0"/>
              </a:rPr>
              <a:t>Rev</a:t>
            </a:r>
            <a:r>
              <a:rPr lang="is-IS" dirty="0">
                <a:solidFill>
                  <a:srgbClr val="222222"/>
                </a:solidFill>
                <a:latin typeface="Arial" charset="0"/>
              </a:rPr>
              <a:t>. A </a:t>
            </a:r>
            <a:r>
              <a:rPr lang="is-IS" b="1" dirty="0">
                <a:solidFill>
                  <a:srgbClr val="000000"/>
                </a:solidFill>
                <a:latin typeface="Arial" charset="0"/>
              </a:rPr>
              <a:t>44</a:t>
            </a:r>
            <a:r>
              <a:rPr lang="is-IS" dirty="0">
                <a:solidFill>
                  <a:srgbClr val="222222"/>
                </a:solidFill>
                <a:latin typeface="Arial" charset="0"/>
              </a:rPr>
              <a:t>, </a:t>
            </a:r>
            <a:r>
              <a:rPr lang="is-IS" b="1" dirty="0">
                <a:solidFill>
                  <a:srgbClr val="000000"/>
                </a:solidFill>
                <a:latin typeface="Arial" charset="0"/>
              </a:rPr>
              <a:t>5118</a:t>
            </a:r>
            <a:r>
              <a:rPr lang="is-IS" dirty="0">
                <a:solidFill>
                  <a:srgbClr val="222222"/>
                </a:solidFill>
                <a:latin typeface="Arial" charset="0"/>
              </a:rPr>
              <a:t> (</a:t>
            </a:r>
            <a:r>
              <a:rPr lang="is-IS" b="1" dirty="0">
                <a:solidFill>
                  <a:srgbClr val="000000"/>
                </a:solidFill>
                <a:latin typeface="Arial" charset="0"/>
              </a:rPr>
              <a:t>1991</a:t>
            </a:r>
            <a:r>
              <a:rPr lang="is-IS" dirty="0">
                <a:solidFill>
                  <a:srgbClr val="222222"/>
                </a:solidFill>
                <a:latin typeface="Arial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              Goals of Yr1 experiment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4000" dirty="0"/>
          </a:p>
          <a:p>
            <a:r>
              <a:rPr lang="en-US" dirty="0" smtClean="0"/>
              <a:t>1)Characterize </a:t>
            </a:r>
            <a:r>
              <a:rPr lang="en-US" dirty="0"/>
              <a:t>a very high density hydrogen jet</a:t>
            </a:r>
            <a:r>
              <a:rPr lang="en-US" dirty="0" smtClean="0"/>
              <a:t>.</a:t>
            </a:r>
          </a:p>
          <a:p>
            <a:endParaRPr lang="en-US" sz="3600" dirty="0"/>
          </a:p>
          <a:p>
            <a:r>
              <a:rPr lang="en-US" dirty="0" smtClean="0"/>
              <a:t>2</a:t>
            </a:r>
            <a:r>
              <a:rPr lang="en-US" dirty="0" smtClean="0"/>
              <a:t>) </a:t>
            </a:r>
            <a:r>
              <a:rPr lang="en-US" dirty="0"/>
              <a:t>M</a:t>
            </a:r>
            <a:r>
              <a:rPr lang="en-US" dirty="0" smtClean="0"/>
              <a:t>easure the frequency shift of the transmitted radiation and shoe that it is consistent with theory. (IR spectrometers in both reflected and transmitted directions to CO2- need only the 0.8 and 9 um lasers colliding)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3) Direct </a:t>
            </a:r>
            <a:r>
              <a:rPr lang="en-US" dirty="0">
                <a:solidFill>
                  <a:srgbClr val="FF0000"/>
                </a:solidFill>
              </a:rPr>
              <a:t>probing </a:t>
            </a:r>
            <a:r>
              <a:rPr lang="en-US" dirty="0" smtClean="0">
                <a:solidFill>
                  <a:srgbClr val="FF0000"/>
                </a:solidFill>
              </a:rPr>
              <a:t>of the M.S. mode using </a:t>
            </a:r>
            <a:r>
              <a:rPr lang="en-US" dirty="0">
                <a:solidFill>
                  <a:srgbClr val="FF0000"/>
                </a:solidFill>
              </a:rPr>
              <a:t>the e-beam probe (if both lasers and e-beam are </a:t>
            </a:r>
            <a:r>
              <a:rPr lang="en-US" dirty="0" smtClean="0">
                <a:solidFill>
                  <a:srgbClr val="FF0000"/>
                </a:solidFill>
              </a:rPr>
              <a:t>available- covered in </a:t>
            </a:r>
            <a:r>
              <a:rPr lang="en-US" dirty="0" err="1" smtClean="0">
                <a:solidFill>
                  <a:srgbClr val="FF0000"/>
                </a:solidFill>
              </a:rPr>
              <a:t>Chaojie’e</a:t>
            </a:r>
            <a:r>
              <a:rPr lang="en-US" dirty="0" smtClean="0">
                <a:solidFill>
                  <a:srgbClr val="FF0000"/>
                </a:solidFill>
              </a:rPr>
              <a:t> AE98 talk)</a:t>
            </a:r>
          </a:p>
          <a:p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) Measure the ion density fluctuations associated with the M.S. mode by Thomson scattering using the </a:t>
            </a:r>
            <a:r>
              <a:rPr lang="en-US" dirty="0" err="1" smtClean="0"/>
              <a:t>transversly</a:t>
            </a:r>
            <a:r>
              <a:rPr lang="en-US" dirty="0" smtClean="0"/>
              <a:t> propagating 800 nm probe laser.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pPr/>
              <a:t>7</a:t>
            </a:fld>
            <a:endParaRPr lang="en-US"/>
          </a:p>
        </p:txBody>
      </p:sp>
      <p:sp>
        <p:nvSpPr>
          <p:cNvPr id="85" name="Introduction: Weibel instability"/>
          <p:cNvSpPr txBox="1">
            <a:spLocks noGrp="1"/>
          </p:cNvSpPr>
          <p:nvPr>
            <p:ph type="title" idx="4294967295"/>
          </p:nvPr>
        </p:nvSpPr>
        <p:spPr>
          <a:xfrm>
            <a:off x="1771650" y="794"/>
            <a:ext cx="7980597" cy="812800"/>
          </a:xfrm>
        </p:spPr>
        <p:txBody>
          <a:bodyPr>
            <a:normAutofit fontScale="90000"/>
          </a:bodyPr>
          <a:lstStyle>
            <a:lvl1pPr indent="101600"/>
          </a:lstStyle>
          <a:p>
            <a:r>
              <a:rPr lang="en-US" dirty="0" smtClean="0">
                <a:solidFill>
                  <a:srgbClr val="0070C0"/>
                </a:solidFill>
              </a:rPr>
              <a:t>Goal 1:High </a:t>
            </a:r>
            <a:r>
              <a:rPr lang="en-US" dirty="0">
                <a:solidFill>
                  <a:srgbClr val="0070C0"/>
                </a:solidFill>
              </a:rPr>
              <a:t>density Gas jet for </a:t>
            </a:r>
            <a:r>
              <a:rPr lang="en-US" dirty="0" smtClean="0">
                <a:solidFill>
                  <a:srgbClr val="0070C0"/>
                </a:solidFill>
              </a:rPr>
              <a:t>AE99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F297E7D-32A7-42A3-8E3D-91830BD01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90" y="813594"/>
            <a:ext cx="4364887" cy="58491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A3F188D-6E60-40DA-B8ED-D06B5F159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671" y="813594"/>
            <a:ext cx="2372447" cy="3103352"/>
          </a:xfrm>
          <a:prstGeom prst="rect">
            <a:avLst/>
          </a:prstGeom>
        </p:spPr>
      </p:pic>
      <p:graphicFrame>
        <p:nvGraphicFramePr>
          <p:cNvPr id="16" name="Chart 1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70249" y="1644650"/>
          <a:ext cx="5521662" cy="418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O2 in">
            <a:extLst>
              <a:ext uri="{FF2B5EF4-FFF2-40B4-BE49-F238E27FC236}">
                <a16:creationId xmlns="" xmlns:a16="http://schemas.microsoft.com/office/drawing/2014/main" id="{B5DE3A1F-8B2D-4AB6-A9CE-8A8ED1A5F674}"/>
              </a:ext>
            </a:extLst>
          </p:cNvPr>
          <p:cNvSpPr txBox="1"/>
          <p:nvPr/>
        </p:nvSpPr>
        <p:spPr>
          <a:xfrm>
            <a:off x="6576426" y="881537"/>
            <a:ext cx="4722575" cy="7848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pPr defTabSz="292100">
              <a:spcBef>
                <a:spcPts val="600"/>
              </a:spcBef>
              <a:defRPr sz="4000" b="1"/>
            </a:pPr>
            <a:r>
              <a:rPr lang="en-US" altLang="zh-CN" sz="2000" dirty="0"/>
              <a:t>Electron density at 2 mm above nozzle exit</a:t>
            </a:r>
          </a:p>
          <a:p>
            <a:pPr defTabSz="292100">
              <a:spcBef>
                <a:spcPts val="600"/>
              </a:spcBef>
              <a:defRPr sz="4000" b="1"/>
            </a:pPr>
            <a:r>
              <a:rPr lang="en-US" sz="2000" dirty="0"/>
              <a:t>Backing pressure: 800 psi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94096043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3"/>
          <p:cNvSpPr txBox="1">
            <a:spLocks noGrp="1"/>
          </p:cNvSpPr>
          <p:nvPr>
            <p:ph type="sldNum" idx="12"/>
          </p:nvPr>
        </p:nvSpPr>
        <p:spPr>
          <a:xfrm>
            <a:off x="11684000" y="6480493"/>
            <a:ext cx="381000" cy="3644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13" tIns="45713" rIns="45713" bIns="45713" rtlCol="0" anchor="ctr" anchorCtr="0">
            <a:noAutofit/>
          </a:bodyPr>
          <a:lstStyle/>
          <a:p>
            <a:fld id="{00000000-1234-1234-1234-123412341234}" type="slidenum">
              <a:rPr lang="en-US">
                <a:solidFill>
                  <a:srgbClr val="0573AE"/>
                </a:solidFill>
              </a:rPr>
              <a:pPr/>
              <a:t>8</a:t>
            </a:fld>
            <a:endParaRPr dirty="0"/>
          </a:p>
        </p:txBody>
      </p:sp>
      <p:sp>
        <p:nvSpPr>
          <p:cNvPr id="356" name="Google Shape;356;p23"/>
          <p:cNvSpPr/>
          <p:nvPr/>
        </p:nvSpPr>
        <p:spPr>
          <a:xfrm>
            <a:off x="5314763" y="2102544"/>
            <a:ext cx="4511390" cy="3735728"/>
          </a:xfrm>
          <a:prstGeom prst="rect">
            <a:avLst/>
          </a:prstGeom>
          <a:solidFill>
            <a:srgbClr val="FFFFFF"/>
          </a:solidFill>
          <a:ln w="50800" cap="flat" cmpd="sng">
            <a:solidFill>
              <a:srgbClr val="000000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endParaRPr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23"/>
          <p:cNvSpPr/>
          <p:nvPr/>
        </p:nvSpPr>
        <p:spPr>
          <a:xfrm>
            <a:off x="8568565" y="3738573"/>
            <a:ext cx="374252" cy="374252"/>
          </a:xfrm>
          <a:prstGeom prst="ellipse">
            <a:avLst/>
          </a:prstGeom>
          <a:solidFill>
            <a:srgbClr val="A7A7A7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8" name="Google Shape;358;p23"/>
          <p:cNvSpPr/>
          <p:nvPr/>
        </p:nvSpPr>
        <p:spPr>
          <a:xfrm>
            <a:off x="7793547" y="937554"/>
            <a:ext cx="4226060" cy="1089286"/>
          </a:xfrm>
          <a:prstGeom prst="rect">
            <a:avLst/>
          </a:prstGeom>
          <a:solidFill>
            <a:srgbClr val="FFFFFF"/>
          </a:solidFill>
          <a:ln w="50800" cap="flat" cmpd="sng">
            <a:solidFill>
              <a:srgbClr val="000000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endParaRPr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0" name="Google Shape;360;p23" descr="Image"/>
          <p:cNvPicPr preferRelativeResize="0"/>
          <p:nvPr/>
        </p:nvPicPr>
        <p:blipFill rotWithShape="1">
          <a:blip r:embed="rId3">
            <a:alphaModFix/>
          </a:blip>
          <a:srcRect b="84774"/>
          <a:stretch/>
        </p:blipFill>
        <p:spPr>
          <a:xfrm rot="5400000" flipH="1">
            <a:off x="9782533" y="3555072"/>
            <a:ext cx="752962" cy="74757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3"/>
          <p:cNvSpPr txBox="1"/>
          <p:nvPr/>
        </p:nvSpPr>
        <p:spPr>
          <a:xfrm rot="2837941">
            <a:off x="11497112" y="2986467"/>
            <a:ext cx="761192" cy="3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sz="20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Linac</a:t>
            </a:r>
            <a:endParaRPr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3"/>
          <p:cNvSpPr txBox="1"/>
          <p:nvPr/>
        </p:nvSpPr>
        <p:spPr>
          <a:xfrm rot="2614666">
            <a:off x="10213939" y="2955155"/>
            <a:ext cx="888192" cy="3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Quads</a:t>
            </a:r>
            <a:endParaRPr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3"/>
          <p:cNvSpPr txBox="1"/>
          <p:nvPr/>
        </p:nvSpPr>
        <p:spPr>
          <a:xfrm rot="2736949">
            <a:off x="9788409" y="3157793"/>
            <a:ext cx="662221" cy="3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BPM</a:t>
            </a:r>
            <a:endParaRPr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3"/>
          <p:cNvSpPr txBox="1"/>
          <p:nvPr/>
        </p:nvSpPr>
        <p:spPr>
          <a:xfrm>
            <a:off x="9012406" y="973832"/>
            <a:ext cx="1101265" cy="36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700" b="1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Collimating </a:t>
            </a:r>
          </a:p>
          <a:p>
            <a:pPr>
              <a:buClr>
                <a:srgbClr val="000000"/>
              </a:buClr>
              <a:buSzPts val="3600"/>
            </a:pPr>
            <a:r>
              <a:rPr lang="en-US" sz="700" b="1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lens</a:t>
            </a:r>
            <a:endParaRPr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3"/>
          <p:cNvSpPr txBox="1"/>
          <p:nvPr/>
        </p:nvSpPr>
        <p:spPr>
          <a:xfrm>
            <a:off x="9362275" y="4600663"/>
            <a:ext cx="845900" cy="3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sz="2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mirror</a:t>
            </a:r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3"/>
          <p:cNvSpPr txBox="1"/>
          <p:nvPr/>
        </p:nvSpPr>
        <p:spPr>
          <a:xfrm rot="2508463">
            <a:off x="7985579" y="3478090"/>
            <a:ext cx="902455" cy="3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sz="15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gas jet</a:t>
            </a:r>
            <a:endParaRPr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1" name="Google Shape;381;p23"/>
          <p:cNvCxnSpPr>
            <a:cxnSpLocks/>
            <a:endCxn id="387" idx="3"/>
          </p:cNvCxnSpPr>
          <p:nvPr/>
        </p:nvCxnSpPr>
        <p:spPr>
          <a:xfrm flipH="1">
            <a:off x="6421290" y="5518267"/>
            <a:ext cx="2342757" cy="24152"/>
          </a:xfrm>
          <a:prstGeom prst="straightConnector1">
            <a:avLst/>
          </a:prstGeom>
          <a:noFill/>
          <a:ln w="101600" cap="flat" cmpd="sng">
            <a:solidFill>
              <a:srgbClr val="FF2600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384" name="Google Shape;384;p23"/>
          <p:cNvCxnSpPr>
            <a:cxnSpLocks/>
          </p:cNvCxnSpPr>
          <p:nvPr/>
        </p:nvCxnSpPr>
        <p:spPr>
          <a:xfrm>
            <a:off x="8764047" y="3903241"/>
            <a:ext cx="0" cy="1658549"/>
          </a:xfrm>
          <a:prstGeom prst="straightConnector1">
            <a:avLst/>
          </a:prstGeom>
          <a:noFill/>
          <a:ln w="101600" cap="flat" cmpd="sng">
            <a:solidFill>
              <a:srgbClr val="FF2600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386" name="Google Shape;386;p23"/>
          <p:cNvSpPr txBox="1"/>
          <p:nvPr/>
        </p:nvSpPr>
        <p:spPr>
          <a:xfrm rot="18873444">
            <a:off x="8828252" y="4968257"/>
            <a:ext cx="1255426" cy="3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sz="15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</a:t>
            </a:r>
            <a:r>
              <a:rPr lang="en-US" sz="1500" b="1" baseline="-250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-US" sz="15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>
              <a:buClr>
                <a:srgbClr val="000000"/>
              </a:buClr>
              <a:buSzPts val="4000"/>
            </a:pPr>
            <a:r>
              <a:rPr lang="en-US" sz="15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OAP</a:t>
            </a:r>
            <a:endParaRPr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3"/>
          <p:cNvSpPr txBox="1"/>
          <p:nvPr/>
        </p:nvSpPr>
        <p:spPr>
          <a:xfrm>
            <a:off x="5593428" y="1260951"/>
            <a:ext cx="1283827" cy="3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FF2600"/>
              </a:buClr>
              <a:buSzPts val="4000"/>
            </a:pPr>
            <a:r>
              <a:rPr lang="en-US" sz="2000" b="1" dirty="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CO2 laser</a:t>
            </a:r>
            <a:endParaRPr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3"/>
          <p:cNvSpPr/>
          <p:nvPr/>
        </p:nvSpPr>
        <p:spPr>
          <a:xfrm>
            <a:off x="11765371" y="3595498"/>
            <a:ext cx="355601" cy="635001"/>
          </a:xfrm>
          <a:prstGeom prst="rect">
            <a:avLst/>
          </a:prstGeom>
          <a:solidFill>
            <a:srgbClr val="9FCBDA"/>
          </a:solidFill>
          <a:ln w="50800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endParaRPr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4" name="Google Shape;394;p23"/>
          <p:cNvSpPr txBox="1"/>
          <p:nvPr/>
        </p:nvSpPr>
        <p:spPr>
          <a:xfrm>
            <a:off x="5391100" y="4266800"/>
            <a:ext cx="2038974" cy="3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e- </a:t>
            </a:r>
            <a:r>
              <a:rPr lang="en-US" sz="20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diag</a:t>
            </a:r>
            <a:endParaRPr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59DF931-18A4-4965-8162-95E91868DAFB}"/>
              </a:ext>
            </a:extLst>
          </p:cNvPr>
          <p:cNvGrpSpPr/>
          <p:nvPr/>
        </p:nvGrpSpPr>
        <p:grpSpPr>
          <a:xfrm>
            <a:off x="5436389" y="3678157"/>
            <a:ext cx="850686" cy="568164"/>
            <a:chOff x="3895278" y="4415586"/>
            <a:chExt cx="850686" cy="568164"/>
          </a:xfrm>
        </p:grpSpPr>
        <p:sp>
          <p:nvSpPr>
            <p:cNvPr id="395" name="Google Shape;395;p23"/>
            <p:cNvSpPr/>
            <p:nvPr/>
          </p:nvSpPr>
          <p:spPr>
            <a:xfrm>
              <a:off x="3967399" y="4429714"/>
              <a:ext cx="761192" cy="498979"/>
            </a:xfrm>
            <a:prstGeom prst="rect">
              <a:avLst/>
            </a:prstGeom>
            <a:solidFill>
              <a:srgbClr val="A7A7A7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>
                <a:buClr>
                  <a:schemeClr val="accent6"/>
                </a:buClr>
                <a:buSzPts val="3600"/>
              </a:pPr>
              <a:endParaRPr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3950027" y="4937999"/>
              <a:ext cx="795937" cy="457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>
                <a:buClr>
                  <a:srgbClr val="000000"/>
                </a:buClr>
                <a:buSzPts val="3600"/>
              </a:pPr>
              <a:endPara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3895278" y="4415586"/>
              <a:ext cx="50801" cy="5681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>
                <a:buClr>
                  <a:srgbClr val="000000"/>
                </a:buClr>
                <a:buSzPts val="3600"/>
              </a:pPr>
              <a:endPara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98" name="Google Shape;398;p23"/>
          <p:cNvSpPr/>
          <p:nvPr/>
        </p:nvSpPr>
        <p:spPr>
          <a:xfrm>
            <a:off x="4266128" y="3676210"/>
            <a:ext cx="761192" cy="498979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chemeClr val="accent6"/>
              </a:buClr>
              <a:buSzPts val="3600"/>
            </a:pPr>
            <a:endParaRPr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9" name="Google Shape;399;p23"/>
          <p:cNvSpPr txBox="1"/>
          <p:nvPr/>
        </p:nvSpPr>
        <p:spPr>
          <a:xfrm>
            <a:off x="3716615" y="2968685"/>
            <a:ext cx="1551469" cy="3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Beam dump</a:t>
            </a:r>
            <a:endParaRPr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 rot="-5400000">
            <a:off x="6378004" y="5536202"/>
            <a:ext cx="86571" cy="615651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1" name="Google Shape;401;p23" descr="Image"/>
          <p:cNvPicPr preferRelativeResize="0"/>
          <p:nvPr/>
        </p:nvPicPr>
        <p:blipFill rotWithShape="1">
          <a:blip r:embed="rId3">
            <a:alphaModFix/>
          </a:blip>
          <a:srcRect t="46940" b="17066"/>
          <a:stretch/>
        </p:blipFill>
        <p:spPr>
          <a:xfrm rot="16200000" flipH="1">
            <a:off x="10685210" y="3227359"/>
            <a:ext cx="721235" cy="1371278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3"/>
          <p:cNvSpPr txBox="1"/>
          <p:nvPr/>
        </p:nvSpPr>
        <p:spPr>
          <a:xfrm rot="16200000">
            <a:off x="11076105" y="1299951"/>
            <a:ext cx="935954" cy="36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12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Pyrocam</a:t>
            </a:r>
            <a:r>
              <a:rPr lang="en-US" sz="12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IV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4" name="Google Shape;404;p23"/>
          <p:cNvCxnSpPr/>
          <p:nvPr/>
        </p:nvCxnSpPr>
        <p:spPr>
          <a:xfrm>
            <a:off x="5023350" y="3933822"/>
            <a:ext cx="5093019" cy="1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405" name="Google Shape;405;p23"/>
          <p:cNvSpPr txBox="1"/>
          <p:nvPr/>
        </p:nvSpPr>
        <p:spPr>
          <a:xfrm>
            <a:off x="9304914" y="4101663"/>
            <a:ext cx="337776" cy="3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IP</a:t>
            </a:r>
            <a:endParaRPr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6" name="Google Shape;406;p23"/>
          <p:cNvCxnSpPr>
            <a:cxnSpLocks/>
          </p:cNvCxnSpPr>
          <p:nvPr/>
        </p:nvCxnSpPr>
        <p:spPr>
          <a:xfrm flipH="1" flipV="1">
            <a:off x="8939123" y="4027555"/>
            <a:ext cx="358464" cy="277787"/>
          </a:xfrm>
          <a:prstGeom prst="straightConnector1">
            <a:avLst/>
          </a:prstGeom>
          <a:noFill/>
          <a:ln w="76200" cap="flat" cmpd="sng">
            <a:solidFill>
              <a:srgbClr val="A7A7A7"/>
            </a:solidFill>
            <a:prstDash val="solid"/>
            <a:bevel/>
            <a:headEnd type="none" w="sm" len="sm"/>
            <a:tailEnd type="triangle" w="med" len="med"/>
          </a:ln>
        </p:spPr>
      </p:cxnSp>
      <p:cxnSp>
        <p:nvCxnSpPr>
          <p:cNvPr id="58" name="Google Shape;384;p23">
            <a:extLst>
              <a:ext uri="{FF2B5EF4-FFF2-40B4-BE49-F238E27FC236}">
                <a16:creationId xmlns:a16="http://schemas.microsoft.com/office/drawing/2014/main" xmlns="" id="{A178755B-570A-4A2C-B197-426AD5E6BBCB}"/>
              </a:ext>
            </a:extLst>
          </p:cNvPr>
          <p:cNvCxnSpPr>
            <a:cxnSpLocks/>
          </p:cNvCxnSpPr>
          <p:nvPr/>
        </p:nvCxnSpPr>
        <p:spPr>
          <a:xfrm>
            <a:off x="6403481" y="1618725"/>
            <a:ext cx="7106" cy="3927110"/>
          </a:xfrm>
          <a:prstGeom prst="straightConnector1">
            <a:avLst/>
          </a:prstGeom>
          <a:noFill/>
          <a:ln w="101600" cap="flat" cmpd="sng">
            <a:solidFill>
              <a:srgbClr val="FF2600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382" name="Google Shape;382;p23"/>
          <p:cNvSpPr/>
          <p:nvPr/>
        </p:nvSpPr>
        <p:spPr>
          <a:xfrm rot="2700000">
            <a:off x="8760104" y="5331579"/>
            <a:ext cx="50801" cy="472284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7" name="Google Shape;387;p23"/>
          <p:cNvSpPr/>
          <p:nvPr/>
        </p:nvSpPr>
        <p:spPr>
          <a:xfrm rot="-2700000">
            <a:off x="6377929" y="5324238"/>
            <a:ext cx="50801" cy="472284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400;p23">
            <a:extLst>
              <a:ext uri="{FF2B5EF4-FFF2-40B4-BE49-F238E27FC236}">
                <a16:creationId xmlns:a16="http://schemas.microsoft.com/office/drawing/2014/main" xmlns="" id="{69790744-9F9C-4E62-8B48-69D23B2DC062}"/>
              </a:ext>
            </a:extLst>
          </p:cNvPr>
          <p:cNvSpPr/>
          <p:nvPr/>
        </p:nvSpPr>
        <p:spPr>
          <a:xfrm rot="-5400000">
            <a:off x="8682223" y="5522035"/>
            <a:ext cx="86571" cy="615651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386;p23">
            <a:extLst>
              <a:ext uri="{FF2B5EF4-FFF2-40B4-BE49-F238E27FC236}">
                <a16:creationId xmlns:a16="http://schemas.microsoft.com/office/drawing/2014/main" xmlns="" id="{70E35A8B-DDD3-4622-AEA0-8DB1593088B1}"/>
              </a:ext>
            </a:extLst>
          </p:cNvPr>
          <p:cNvSpPr txBox="1"/>
          <p:nvPr/>
        </p:nvSpPr>
        <p:spPr>
          <a:xfrm rot="18873444">
            <a:off x="8053505" y="2031854"/>
            <a:ext cx="1255426" cy="3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sz="12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Ti:Sapph</a:t>
            </a:r>
            <a:r>
              <a:rPr lang="en-US" sz="12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>
              <a:buClr>
                <a:srgbClr val="000000"/>
              </a:buClr>
              <a:buSzPts val="4000"/>
            </a:pPr>
            <a:r>
              <a:rPr lang="en-US" sz="12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OAP</a:t>
            </a:r>
            <a:endParaRPr lang="en-U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384;p23">
            <a:extLst>
              <a:ext uri="{FF2B5EF4-FFF2-40B4-BE49-F238E27FC236}">
                <a16:creationId xmlns:a16="http://schemas.microsoft.com/office/drawing/2014/main" xmlns="" id="{FE33FD82-D471-4E7B-85F9-0B9DF9B796B8}"/>
              </a:ext>
            </a:extLst>
          </p:cNvPr>
          <p:cNvCxnSpPr>
            <a:cxnSpLocks/>
          </p:cNvCxnSpPr>
          <p:nvPr/>
        </p:nvCxnSpPr>
        <p:spPr>
          <a:xfrm>
            <a:off x="8755691" y="2506715"/>
            <a:ext cx="8050" cy="1401083"/>
          </a:xfrm>
          <a:prstGeom prst="straightConnector1">
            <a:avLst/>
          </a:prstGeom>
          <a:noFill/>
          <a:ln w="101600" cap="flat" cmpd="sng">
            <a:solidFill>
              <a:srgbClr val="00B050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76" name="Google Shape;381;p23">
            <a:extLst>
              <a:ext uri="{FF2B5EF4-FFF2-40B4-BE49-F238E27FC236}">
                <a16:creationId xmlns:a16="http://schemas.microsoft.com/office/drawing/2014/main" xmlns="" id="{7C170B43-2788-46D7-B015-F03320E55DD6}"/>
              </a:ext>
            </a:extLst>
          </p:cNvPr>
          <p:cNvCxnSpPr>
            <a:cxnSpLocks/>
          </p:cNvCxnSpPr>
          <p:nvPr/>
        </p:nvCxnSpPr>
        <p:spPr>
          <a:xfrm flipH="1">
            <a:off x="8747490" y="2494715"/>
            <a:ext cx="2342757" cy="24152"/>
          </a:xfrm>
          <a:prstGeom prst="straightConnector1">
            <a:avLst/>
          </a:prstGeom>
          <a:noFill/>
          <a:ln w="101600" cap="flat" cmpd="sng">
            <a:solidFill>
              <a:srgbClr val="00B050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68" name="Google Shape;382;p23">
            <a:extLst>
              <a:ext uri="{FF2B5EF4-FFF2-40B4-BE49-F238E27FC236}">
                <a16:creationId xmlns:a16="http://schemas.microsoft.com/office/drawing/2014/main" xmlns="" id="{79AFF4C7-B472-4AF5-852F-0F4B5F8DAEE6}"/>
              </a:ext>
            </a:extLst>
          </p:cNvPr>
          <p:cNvSpPr/>
          <p:nvPr/>
        </p:nvSpPr>
        <p:spPr>
          <a:xfrm rot="2700000">
            <a:off x="8700107" y="2287467"/>
            <a:ext cx="50801" cy="472284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7" name="Google Shape;384;p23">
            <a:extLst>
              <a:ext uri="{FF2B5EF4-FFF2-40B4-BE49-F238E27FC236}">
                <a16:creationId xmlns:a16="http://schemas.microsoft.com/office/drawing/2014/main" xmlns="" id="{92869E6A-00A0-4367-ADB6-C099040C7458}"/>
              </a:ext>
            </a:extLst>
          </p:cNvPr>
          <p:cNvCxnSpPr>
            <a:cxnSpLocks/>
          </p:cNvCxnSpPr>
          <p:nvPr/>
        </p:nvCxnSpPr>
        <p:spPr>
          <a:xfrm>
            <a:off x="8744705" y="1541300"/>
            <a:ext cx="1" cy="919716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Google Shape;382;p23">
            <a:extLst>
              <a:ext uri="{FF2B5EF4-FFF2-40B4-BE49-F238E27FC236}">
                <a16:creationId xmlns:a16="http://schemas.microsoft.com/office/drawing/2014/main" xmlns="" id="{9B509DCF-4BB3-4905-9213-A89859E8AC5C}"/>
              </a:ext>
            </a:extLst>
          </p:cNvPr>
          <p:cNvSpPr/>
          <p:nvPr/>
        </p:nvSpPr>
        <p:spPr>
          <a:xfrm rot="2700000">
            <a:off x="8687686" y="1289078"/>
            <a:ext cx="50801" cy="472284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527C2ED8-5C41-4B7F-8D26-0988AE599800}"/>
              </a:ext>
            </a:extLst>
          </p:cNvPr>
          <p:cNvCxnSpPr>
            <a:cxnSpLocks/>
          </p:cNvCxnSpPr>
          <p:nvPr/>
        </p:nvCxnSpPr>
        <p:spPr>
          <a:xfrm>
            <a:off x="10459886" y="1307841"/>
            <a:ext cx="0" cy="49413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8D9ACC9-AAB0-4B6E-B1FE-161FC00B8879}"/>
              </a:ext>
            </a:extLst>
          </p:cNvPr>
          <p:cNvCxnSpPr>
            <a:cxnSpLocks/>
          </p:cNvCxnSpPr>
          <p:nvPr/>
        </p:nvCxnSpPr>
        <p:spPr>
          <a:xfrm>
            <a:off x="9828623" y="1343793"/>
            <a:ext cx="0" cy="47281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Google Shape;369;p23">
            <a:extLst>
              <a:ext uri="{FF2B5EF4-FFF2-40B4-BE49-F238E27FC236}">
                <a16:creationId xmlns:a16="http://schemas.microsoft.com/office/drawing/2014/main" xmlns="" id="{ED6869CF-8F03-44D2-AB4F-AFDA71880FF9}"/>
              </a:ext>
            </a:extLst>
          </p:cNvPr>
          <p:cNvSpPr txBox="1"/>
          <p:nvPr/>
        </p:nvSpPr>
        <p:spPr>
          <a:xfrm>
            <a:off x="9608381" y="952840"/>
            <a:ext cx="1101265" cy="36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700" b="1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Wavelength </a:t>
            </a:r>
          </a:p>
          <a:p>
            <a:pPr>
              <a:buClr>
                <a:srgbClr val="000000"/>
              </a:buClr>
              <a:buSzPts val="3600"/>
            </a:pPr>
            <a:r>
              <a:rPr lang="en-US" sz="700" b="1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dispersive</a:t>
            </a:r>
          </a:p>
          <a:p>
            <a:pPr>
              <a:buClr>
                <a:srgbClr val="000000"/>
              </a:buClr>
              <a:buSzPts val="3600"/>
            </a:pPr>
            <a:r>
              <a:rPr lang="en-US" sz="700" b="1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element</a:t>
            </a:r>
            <a:endParaRPr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369;p23">
            <a:extLst>
              <a:ext uri="{FF2B5EF4-FFF2-40B4-BE49-F238E27FC236}">
                <a16:creationId xmlns:a16="http://schemas.microsoft.com/office/drawing/2014/main" xmlns="" id="{C4C3628E-34C4-47A3-9DC9-59434743D69A}"/>
              </a:ext>
            </a:extLst>
          </p:cNvPr>
          <p:cNvSpPr txBox="1"/>
          <p:nvPr/>
        </p:nvSpPr>
        <p:spPr>
          <a:xfrm>
            <a:off x="10260571" y="968126"/>
            <a:ext cx="1101265" cy="36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700" b="1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Focusing</a:t>
            </a:r>
          </a:p>
          <a:p>
            <a:pPr>
              <a:buClr>
                <a:srgbClr val="000000"/>
              </a:buClr>
              <a:buSzPts val="3600"/>
            </a:pPr>
            <a:r>
              <a:rPr lang="en-US" sz="700" b="1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lens</a:t>
            </a:r>
            <a:endParaRPr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391;p23">
            <a:extLst>
              <a:ext uri="{FF2B5EF4-FFF2-40B4-BE49-F238E27FC236}">
                <a16:creationId xmlns:a16="http://schemas.microsoft.com/office/drawing/2014/main" xmlns="" id="{CB9D1116-4D97-4020-80E4-B98AA28D9EA3}"/>
              </a:ext>
            </a:extLst>
          </p:cNvPr>
          <p:cNvSpPr txBox="1"/>
          <p:nvPr/>
        </p:nvSpPr>
        <p:spPr>
          <a:xfrm>
            <a:off x="10735779" y="2489864"/>
            <a:ext cx="1283827" cy="3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FF2600"/>
              </a:buClr>
              <a:buSzPts val="4000"/>
            </a:pPr>
            <a:r>
              <a:rPr lang="en-US" sz="2000" b="1" dirty="0" err="1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Ti:Sapph</a:t>
            </a:r>
            <a:endParaRPr sz="700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386;p23">
            <a:extLst>
              <a:ext uri="{FF2B5EF4-FFF2-40B4-BE49-F238E27FC236}">
                <a16:creationId xmlns:a16="http://schemas.microsoft.com/office/drawing/2014/main" xmlns="" id="{D2D3EFDB-00BB-4DF2-9AC3-7BD4E603C7E2}"/>
              </a:ext>
            </a:extLst>
          </p:cNvPr>
          <p:cNvSpPr txBox="1"/>
          <p:nvPr/>
        </p:nvSpPr>
        <p:spPr>
          <a:xfrm>
            <a:off x="7874217" y="1062381"/>
            <a:ext cx="1255426" cy="3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 </a:t>
            </a:r>
            <a:r>
              <a:rPr lang="en-US" sz="12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Spec.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B6C88EE0-D054-4A56-ABBF-7F9122EC28A0}"/>
              </a:ext>
            </a:extLst>
          </p:cNvPr>
          <p:cNvCxnSpPr>
            <a:cxnSpLocks/>
          </p:cNvCxnSpPr>
          <p:nvPr/>
        </p:nvCxnSpPr>
        <p:spPr>
          <a:xfrm>
            <a:off x="9218461" y="1324264"/>
            <a:ext cx="0" cy="49413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oogle Shape;384;p23">
            <a:extLst>
              <a:ext uri="{FF2B5EF4-FFF2-40B4-BE49-F238E27FC236}">
                <a16:creationId xmlns:a16="http://schemas.microsoft.com/office/drawing/2014/main" xmlns="" id="{A4DEAE3B-7337-45EB-A1CD-AF81C7CF3244}"/>
              </a:ext>
            </a:extLst>
          </p:cNvPr>
          <p:cNvCxnSpPr>
            <a:cxnSpLocks/>
          </p:cNvCxnSpPr>
          <p:nvPr/>
        </p:nvCxnSpPr>
        <p:spPr>
          <a:xfrm>
            <a:off x="8736171" y="1547169"/>
            <a:ext cx="2192179" cy="7768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1" name="Google Shape;367;p23">
            <a:extLst>
              <a:ext uri="{FF2B5EF4-FFF2-40B4-BE49-F238E27FC236}">
                <a16:creationId xmlns:a16="http://schemas.microsoft.com/office/drawing/2014/main" xmlns="" id="{36327ABD-642D-424F-BE25-5190B74E0102}"/>
              </a:ext>
            </a:extLst>
          </p:cNvPr>
          <p:cNvSpPr/>
          <p:nvPr/>
        </p:nvSpPr>
        <p:spPr>
          <a:xfrm rot="5400000">
            <a:off x="10925954" y="1338094"/>
            <a:ext cx="615651" cy="3742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chemeClr val="accent6"/>
              </a:buClr>
              <a:buSzPts val="3600"/>
            </a:pPr>
            <a:endParaRPr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368;p23">
            <a:extLst>
              <a:ext uri="{FF2B5EF4-FFF2-40B4-BE49-F238E27FC236}">
                <a16:creationId xmlns:a16="http://schemas.microsoft.com/office/drawing/2014/main" xmlns="" id="{66DA94F6-119C-4841-A44E-1C07B8354F4D}"/>
              </a:ext>
            </a:extLst>
          </p:cNvPr>
          <p:cNvSpPr/>
          <p:nvPr/>
        </p:nvSpPr>
        <p:spPr>
          <a:xfrm rot="5400000">
            <a:off x="10866993" y="1403504"/>
            <a:ext cx="381001" cy="275591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chemeClr val="accent6"/>
              </a:buClr>
              <a:buSzPts val="3600"/>
            </a:pPr>
            <a:endParaRPr dirty="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78275845-EF39-47A8-8F38-8D040179884E}"/>
              </a:ext>
            </a:extLst>
          </p:cNvPr>
          <p:cNvSpPr/>
          <p:nvPr/>
        </p:nvSpPr>
        <p:spPr>
          <a:xfrm rot="5400000">
            <a:off x="10823054" y="1409506"/>
            <a:ext cx="233788" cy="286108"/>
          </a:xfrm>
          <a:prstGeom prst="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6" name="Google Shape;358;p23">
            <a:extLst>
              <a:ext uri="{FF2B5EF4-FFF2-40B4-BE49-F238E27FC236}">
                <a16:creationId xmlns:a16="http://schemas.microsoft.com/office/drawing/2014/main" xmlns="" id="{B8057874-9748-4C4D-9CB7-B6811780C18F}"/>
              </a:ext>
            </a:extLst>
          </p:cNvPr>
          <p:cNvSpPr/>
          <p:nvPr/>
        </p:nvSpPr>
        <p:spPr>
          <a:xfrm>
            <a:off x="5314763" y="5840220"/>
            <a:ext cx="3746297" cy="956249"/>
          </a:xfrm>
          <a:prstGeom prst="rect">
            <a:avLst/>
          </a:prstGeom>
          <a:solidFill>
            <a:srgbClr val="FFFFFF"/>
          </a:solidFill>
          <a:ln w="50800" cap="flat" cmpd="sng">
            <a:solidFill>
              <a:srgbClr val="000000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endParaRPr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369;p23">
            <a:extLst>
              <a:ext uri="{FF2B5EF4-FFF2-40B4-BE49-F238E27FC236}">
                <a16:creationId xmlns:a16="http://schemas.microsoft.com/office/drawing/2014/main" xmlns="" id="{BBA97EF0-4E67-42DF-B8BD-BC2EA0426939}"/>
              </a:ext>
            </a:extLst>
          </p:cNvPr>
          <p:cNvSpPr txBox="1"/>
          <p:nvPr/>
        </p:nvSpPr>
        <p:spPr>
          <a:xfrm>
            <a:off x="6328531" y="5864591"/>
            <a:ext cx="1101265" cy="36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700" b="1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Focusing</a:t>
            </a:r>
          </a:p>
          <a:p>
            <a:pPr>
              <a:buClr>
                <a:srgbClr val="000000"/>
              </a:buClr>
              <a:buSzPts val="3600"/>
            </a:pPr>
            <a:r>
              <a:rPr lang="en-US" sz="700" b="1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lens</a:t>
            </a:r>
            <a:endParaRPr lang="en-US"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403;p23">
            <a:extLst>
              <a:ext uri="{FF2B5EF4-FFF2-40B4-BE49-F238E27FC236}">
                <a16:creationId xmlns:a16="http://schemas.microsoft.com/office/drawing/2014/main" xmlns="" id="{74D90850-AB28-4A3C-90B6-BC76467C3348}"/>
              </a:ext>
            </a:extLst>
          </p:cNvPr>
          <p:cNvSpPr txBox="1"/>
          <p:nvPr/>
        </p:nvSpPr>
        <p:spPr>
          <a:xfrm rot="16200000">
            <a:off x="5266780" y="6131034"/>
            <a:ext cx="935954" cy="36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12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Pyrocam</a:t>
            </a:r>
            <a:r>
              <a:rPr lang="en-US" sz="12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IV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xmlns="" id="{2A61902A-5CA9-4545-912D-49538157003D}"/>
              </a:ext>
            </a:extLst>
          </p:cNvPr>
          <p:cNvCxnSpPr>
            <a:cxnSpLocks/>
          </p:cNvCxnSpPr>
          <p:nvPr/>
        </p:nvCxnSpPr>
        <p:spPr>
          <a:xfrm>
            <a:off x="7766486" y="6141647"/>
            <a:ext cx="0" cy="49413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E1B3F6AC-B1EB-4A28-AA65-1DEF8F82EC3A}"/>
              </a:ext>
            </a:extLst>
          </p:cNvPr>
          <p:cNvCxnSpPr>
            <a:cxnSpLocks/>
          </p:cNvCxnSpPr>
          <p:nvPr/>
        </p:nvCxnSpPr>
        <p:spPr>
          <a:xfrm>
            <a:off x="7144748" y="6234552"/>
            <a:ext cx="0" cy="47281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Google Shape;369;p23">
            <a:extLst>
              <a:ext uri="{FF2B5EF4-FFF2-40B4-BE49-F238E27FC236}">
                <a16:creationId xmlns:a16="http://schemas.microsoft.com/office/drawing/2014/main" xmlns="" id="{EFF95CCB-1217-4B45-808D-3331017C3B1A}"/>
              </a:ext>
            </a:extLst>
          </p:cNvPr>
          <p:cNvSpPr txBox="1"/>
          <p:nvPr/>
        </p:nvSpPr>
        <p:spPr>
          <a:xfrm>
            <a:off x="6924506" y="5843599"/>
            <a:ext cx="1101265" cy="36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700" b="1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Wavelength </a:t>
            </a:r>
          </a:p>
          <a:p>
            <a:pPr>
              <a:buClr>
                <a:srgbClr val="000000"/>
              </a:buClr>
              <a:buSzPts val="3600"/>
            </a:pPr>
            <a:r>
              <a:rPr lang="en-US" sz="700" b="1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dispersive</a:t>
            </a:r>
          </a:p>
          <a:p>
            <a:pPr>
              <a:buClr>
                <a:srgbClr val="000000"/>
              </a:buClr>
              <a:buSzPts val="3600"/>
            </a:pPr>
            <a:r>
              <a:rPr lang="en-US" sz="700" b="1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element</a:t>
            </a:r>
            <a:endParaRPr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369;p23">
            <a:extLst>
              <a:ext uri="{FF2B5EF4-FFF2-40B4-BE49-F238E27FC236}">
                <a16:creationId xmlns:a16="http://schemas.microsoft.com/office/drawing/2014/main" xmlns="" id="{8EAA6CF9-D123-4885-A8EC-93115D58B315}"/>
              </a:ext>
            </a:extLst>
          </p:cNvPr>
          <p:cNvSpPr txBox="1"/>
          <p:nvPr/>
        </p:nvSpPr>
        <p:spPr>
          <a:xfrm>
            <a:off x="7576696" y="5858885"/>
            <a:ext cx="1101265" cy="36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US" sz="700" b="1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Collimating </a:t>
            </a:r>
          </a:p>
          <a:p>
            <a:pPr>
              <a:buClr>
                <a:srgbClr val="000000"/>
              </a:buClr>
              <a:buSzPts val="3600"/>
            </a:pPr>
            <a:r>
              <a:rPr lang="en-US" sz="700" b="1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lens</a:t>
            </a:r>
            <a:endParaRPr lang="en-US"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386;p23">
            <a:extLst>
              <a:ext uri="{FF2B5EF4-FFF2-40B4-BE49-F238E27FC236}">
                <a16:creationId xmlns:a16="http://schemas.microsoft.com/office/drawing/2014/main" xmlns="" id="{8BA94CFE-6193-4ACC-A4A4-74B1E0F58D14}"/>
              </a:ext>
            </a:extLst>
          </p:cNvPr>
          <p:cNvSpPr txBox="1"/>
          <p:nvPr/>
        </p:nvSpPr>
        <p:spPr>
          <a:xfrm>
            <a:off x="8218376" y="6537852"/>
            <a:ext cx="1255426" cy="3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 </a:t>
            </a:r>
            <a:r>
              <a:rPr lang="en-US" sz="12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Spec.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xmlns="" id="{94A006B4-B511-45A3-90AF-FE190102DED3}"/>
              </a:ext>
            </a:extLst>
          </p:cNvPr>
          <p:cNvCxnSpPr>
            <a:cxnSpLocks/>
          </p:cNvCxnSpPr>
          <p:nvPr/>
        </p:nvCxnSpPr>
        <p:spPr>
          <a:xfrm>
            <a:off x="6525061" y="6150577"/>
            <a:ext cx="0" cy="49413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oogle Shape;384;p23">
            <a:extLst>
              <a:ext uri="{FF2B5EF4-FFF2-40B4-BE49-F238E27FC236}">
                <a16:creationId xmlns:a16="http://schemas.microsoft.com/office/drawing/2014/main" xmlns="" id="{EAA81EC9-3E5D-41F4-9C4C-1BDCFC201F05}"/>
              </a:ext>
            </a:extLst>
          </p:cNvPr>
          <p:cNvCxnSpPr>
            <a:cxnSpLocks/>
          </p:cNvCxnSpPr>
          <p:nvPr/>
        </p:nvCxnSpPr>
        <p:spPr>
          <a:xfrm flipV="1">
            <a:off x="5958860" y="6385380"/>
            <a:ext cx="2796831" cy="18164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7" name="Google Shape;367;p23">
            <a:extLst>
              <a:ext uri="{FF2B5EF4-FFF2-40B4-BE49-F238E27FC236}">
                <a16:creationId xmlns:a16="http://schemas.microsoft.com/office/drawing/2014/main" xmlns="" id="{41BB8DFB-7DEE-4001-B1AB-E8A49331090D}"/>
              </a:ext>
            </a:extLst>
          </p:cNvPr>
          <p:cNvSpPr/>
          <p:nvPr/>
        </p:nvSpPr>
        <p:spPr>
          <a:xfrm rot="5400000">
            <a:off x="5681207" y="6194385"/>
            <a:ext cx="615651" cy="3742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chemeClr val="accent6"/>
              </a:buClr>
              <a:buSzPts val="3600"/>
            </a:pPr>
            <a:endParaRPr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368;p23">
            <a:extLst>
              <a:ext uri="{FF2B5EF4-FFF2-40B4-BE49-F238E27FC236}">
                <a16:creationId xmlns:a16="http://schemas.microsoft.com/office/drawing/2014/main" xmlns="" id="{CD2FA8A8-A3F5-4A86-8F5B-A78046B05D5D}"/>
              </a:ext>
            </a:extLst>
          </p:cNvPr>
          <p:cNvSpPr/>
          <p:nvPr/>
        </p:nvSpPr>
        <p:spPr>
          <a:xfrm rot="5400000">
            <a:off x="5970959" y="6238245"/>
            <a:ext cx="381001" cy="275591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chemeClr val="accent6"/>
              </a:buClr>
              <a:buSzPts val="3600"/>
            </a:pPr>
            <a:endParaRPr dirty="0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xmlns="" id="{9F6616EE-2ACC-43EB-A5E9-93FB62335BBA}"/>
              </a:ext>
            </a:extLst>
          </p:cNvPr>
          <p:cNvSpPr/>
          <p:nvPr/>
        </p:nvSpPr>
        <p:spPr>
          <a:xfrm rot="16200000">
            <a:off x="6166899" y="6238109"/>
            <a:ext cx="233788" cy="286108"/>
          </a:xfrm>
          <a:prstGeom prst="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9" name="Google Shape;384;p23">
            <a:extLst>
              <a:ext uri="{FF2B5EF4-FFF2-40B4-BE49-F238E27FC236}">
                <a16:creationId xmlns:a16="http://schemas.microsoft.com/office/drawing/2014/main" xmlns="" id="{BADE28E6-6827-40BE-AA5C-87926C5F9C4E}"/>
              </a:ext>
            </a:extLst>
          </p:cNvPr>
          <p:cNvCxnSpPr>
            <a:cxnSpLocks/>
            <a:stCxn id="382" idx="1"/>
          </p:cNvCxnSpPr>
          <p:nvPr/>
        </p:nvCxnSpPr>
        <p:spPr>
          <a:xfrm flipH="1">
            <a:off x="8755691" y="5549760"/>
            <a:ext cx="11853" cy="867256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7" name="Google Shape;382;p23">
            <a:extLst>
              <a:ext uri="{FF2B5EF4-FFF2-40B4-BE49-F238E27FC236}">
                <a16:creationId xmlns:a16="http://schemas.microsoft.com/office/drawing/2014/main" xmlns="" id="{DF532D97-D150-4053-ADEF-59BFC534955D}"/>
              </a:ext>
            </a:extLst>
          </p:cNvPr>
          <p:cNvSpPr/>
          <p:nvPr/>
        </p:nvSpPr>
        <p:spPr>
          <a:xfrm rot="2700000">
            <a:off x="8738340" y="6173980"/>
            <a:ext cx="50801" cy="472284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xmlns="" id="{835EC227-8935-411F-82C8-8ADBF6D7F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1179"/>
            <a:ext cx="11049001" cy="762001"/>
          </a:xfrm>
        </p:spPr>
        <p:txBody>
          <a:bodyPr/>
          <a:lstStyle/>
          <a:p>
            <a:r>
              <a:rPr lang="en-CA" dirty="0" smtClean="0"/>
              <a:t>             Goal 2: TR </a:t>
            </a:r>
            <a:r>
              <a:rPr lang="en-CA" dirty="0"/>
              <a:t>and </a:t>
            </a:r>
            <a:r>
              <a:rPr lang="en-CA" dirty="0" smtClean="0"/>
              <a:t>R- IR spectrometer</a:t>
            </a:r>
            <a:endParaRPr lang="en-CA" dirty="0"/>
          </a:p>
        </p:txBody>
      </p:sp>
      <p:sp>
        <p:nvSpPr>
          <p:cNvPr id="135" name="Google Shape;359;p23">
            <a:extLst>
              <a:ext uri="{FF2B5EF4-FFF2-40B4-BE49-F238E27FC236}">
                <a16:creationId xmlns:a16="http://schemas.microsoft.com/office/drawing/2014/main" xmlns="" id="{F472C6E8-832C-4E9A-A37D-28F9FC97B9FD}"/>
              </a:ext>
            </a:extLst>
          </p:cNvPr>
          <p:cNvSpPr/>
          <p:nvPr/>
        </p:nvSpPr>
        <p:spPr>
          <a:xfrm>
            <a:off x="7290593" y="3649582"/>
            <a:ext cx="837969" cy="610593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>
              <a:buClr>
                <a:schemeClr val="accent6"/>
              </a:buClr>
              <a:buSzPts val="3600"/>
            </a:pPr>
            <a:r>
              <a:rPr lang="en-CA" dirty="0">
                <a:latin typeface="Helvetica Neue"/>
                <a:ea typeface="Helvetica Neue"/>
                <a:cs typeface="Helvetica Neue"/>
                <a:sym typeface="Helvetica Neue"/>
              </a:rPr>
              <a:t>PMQ’s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475" y="1458622"/>
            <a:ext cx="32056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Transmission IR Spectrometer</a:t>
            </a:r>
          </a:p>
          <a:p>
            <a:endParaRPr lang="en-US" dirty="0"/>
          </a:p>
          <a:p>
            <a:r>
              <a:rPr lang="en-US" dirty="0" smtClean="0"/>
              <a:t>10-5 micron range</a:t>
            </a:r>
          </a:p>
          <a:p>
            <a:r>
              <a:rPr lang="en-US" dirty="0" smtClean="0"/>
              <a:t>Dispersion element: </a:t>
            </a:r>
            <a:r>
              <a:rPr lang="en-US" dirty="0" err="1" smtClean="0"/>
              <a:t>CdTe</a:t>
            </a:r>
            <a:r>
              <a:rPr lang="en-US" dirty="0" smtClean="0"/>
              <a:t> prism</a:t>
            </a:r>
            <a:endParaRPr lang="en-US" dirty="0"/>
          </a:p>
          <a:p>
            <a:r>
              <a:rPr lang="en-US" dirty="0" smtClean="0"/>
              <a:t>Resolution better than 0.1 um</a:t>
            </a:r>
          </a:p>
          <a:p>
            <a:r>
              <a:rPr lang="en-US" dirty="0" smtClean="0"/>
              <a:t>Detector: </a:t>
            </a:r>
            <a:r>
              <a:rPr lang="en-US" dirty="0" err="1" smtClean="0"/>
              <a:t>Pyrocam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Reflection IR Spectrometer</a:t>
            </a:r>
          </a:p>
          <a:p>
            <a:endParaRPr lang="en-US" dirty="0"/>
          </a:p>
          <a:p>
            <a:r>
              <a:rPr lang="en-US" dirty="0" smtClean="0"/>
              <a:t>5-1 um range</a:t>
            </a:r>
          </a:p>
          <a:p>
            <a:r>
              <a:rPr lang="en-US" dirty="0" smtClean="0"/>
              <a:t>Dispersion element : </a:t>
            </a:r>
            <a:r>
              <a:rPr lang="en-US" dirty="0" err="1" smtClean="0"/>
              <a:t>CdTe</a:t>
            </a:r>
            <a:r>
              <a:rPr lang="en-US" dirty="0" smtClean="0"/>
              <a:t> prism</a:t>
            </a:r>
          </a:p>
          <a:p>
            <a:r>
              <a:rPr lang="en-US" dirty="0" smtClean="0"/>
              <a:t>Resolution better than 0.1 um</a:t>
            </a:r>
          </a:p>
          <a:p>
            <a:r>
              <a:rPr lang="en-US" dirty="0" smtClean="0"/>
              <a:t>Detector: </a:t>
            </a:r>
            <a:r>
              <a:rPr lang="en-US" dirty="0" err="1" smtClean="0"/>
              <a:t>Pyrocam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4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B8A468C-EC39-419A-9245-A71B64DC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         Details of TR </a:t>
            </a:r>
            <a:r>
              <a:rPr lang="en-CA" dirty="0"/>
              <a:t>and </a:t>
            </a:r>
            <a:r>
              <a:rPr lang="en-CA" dirty="0" smtClean="0"/>
              <a:t>R- IR spectrometer</a:t>
            </a:r>
            <a:endParaRPr lang="en-CA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FE4D003D-63B2-4F5C-BB69-BCF03935A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72" y="1098631"/>
            <a:ext cx="4780499" cy="5392094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681A3506-7292-4D71-87CF-6B469293D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84668" r="37315"/>
          <a:stretch/>
        </p:blipFill>
        <p:spPr>
          <a:xfrm>
            <a:off x="5788564" y="4615846"/>
            <a:ext cx="6193737" cy="216212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C043321-DD30-42BE-ACAB-67B942A53462}"/>
              </a:ext>
            </a:extLst>
          </p:cNvPr>
          <p:cNvCxnSpPr>
            <a:cxnSpLocks/>
          </p:cNvCxnSpPr>
          <p:nvPr/>
        </p:nvCxnSpPr>
        <p:spPr>
          <a:xfrm flipV="1">
            <a:off x="3933894" y="4684954"/>
            <a:ext cx="1944259" cy="10119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A85A4E1-0D64-4BA0-9C0C-AB01224A9684}"/>
              </a:ext>
            </a:extLst>
          </p:cNvPr>
          <p:cNvCxnSpPr>
            <a:cxnSpLocks/>
          </p:cNvCxnSpPr>
          <p:nvPr/>
        </p:nvCxnSpPr>
        <p:spPr>
          <a:xfrm>
            <a:off x="3933894" y="6490726"/>
            <a:ext cx="1944259" cy="2397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xmlns="" id="{F6B236EE-60E7-4812-8567-609568929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9" r="17074" b="70596"/>
          <a:stretch/>
        </p:blipFill>
        <p:spPr>
          <a:xfrm>
            <a:off x="6313848" y="930975"/>
            <a:ext cx="4665172" cy="375397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C91A150-062F-4175-99F1-C5CDCAA9B1B2}"/>
              </a:ext>
            </a:extLst>
          </p:cNvPr>
          <p:cNvCxnSpPr>
            <a:cxnSpLocks/>
          </p:cNvCxnSpPr>
          <p:nvPr/>
        </p:nvCxnSpPr>
        <p:spPr>
          <a:xfrm flipV="1">
            <a:off x="4937102" y="930975"/>
            <a:ext cx="1376746" cy="15786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74F23F-5CF5-4DC2-AD69-A422AD4C565F}"/>
              </a:ext>
            </a:extLst>
          </p:cNvPr>
          <p:cNvCxnSpPr>
            <a:cxnSpLocks/>
          </p:cNvCxnSpPr>
          <p:nvPr/>
        </p:nvCxnSpPr>
        <p:spPr>
          <a:xfrm>
            <a:off x="4937102" y="2678158"/>
            <a:ext cx="1376746" cy="188762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5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1823</Words>
  <Application>Microsoft Macintosh PowerPoint</Application>
  <PresentationFormat>Widescreen</PresentationFormat>
  <Paragraphs>455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Calibri</vt:lpstr>
      <vt:lpstr>Calibri Light</vt:lpstr>
      <vt:lpstr>Cambria Math</vt:lpstr>
      <vt:lpstr>DengXian</vt:lpstr>
      <vt:lpstr>Helvetica Neue</vt:lpstr>
      <vt:lpstr>Mangal</vt:lpstr>
      <vt:lpstr>Symbol</vt:lpstr>
      <vt:lpstr>Times New Roman</vt:lpstr>
      <vt:lpstr>Arial</vt:lpstr>
      <vt:lpstr>Office Theme</vt:lpstr>
      <vt:lpstr>Directional x-ray radiation produced by plasma magneto-static undulator (AE99)ß</vt:lpstr>
      <vt:lpstr>Activities and impacts for past year</vt:lpstr>
      <vt:lpstr>What happens when e.m. wave is incident on a relativistic underdense plasma ionization front?</vt:lpstr>
      <vt:lpstr>Observable 1:Transmitted and reflected frequency upshifted em waves</vt:lpstr>
      <vt:lpstr>Observable 2: MS mode</vt:lpstr>
      <vt:lpstr>              Goals of Yr1 experiment</vt:lpstr>
      <vt:lpstr>Goal 1:High density Gas jet for AE99</vt:lpstr>
      <vt:lpstr>             Goal 2: TR and R- IR spectrometer</vt:lpstr>
      <vt:lpstr>          Details of TR and R- IR spectrometer</vt:lpstr>
      <vt:lpstr>Goal 4: Thomson scattering for probing density fluctuations associated with MS  (AE99) and Weibel modes(AE98)</vt:lpstr>
      <vt:lpstr>PowerPoint Presentation</vt:lpstr>
      <vt:lpstr>Summary: Timeline of the Experiment</vt:lpstr>
      <vt:lpstr>COVID 19 impact</vt:lpstr>
      <vt:lpstr>PowerPoint Presentation</vt:lpstr>
      <vt:lpstr>PowerPoint Presentation</vt:lpstr>
      <vt:lpstr>PowerPoint Presentation</vt:lpstr>
      <vt:lpstr>Special Equipment Requirements and Hazards</vt:lpstr>
      <vt:lpstr>Experimental Time Request</vt:lpstr>
      <vt:lpstr>EXTRA SLIDES</vt:lpstr>
      <vt:lpstr>What is a plasma magneto-static (MS)mode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Directional x-ray radiation produced by plasma magneto-static undulator AE99</dc:title>
  <dc:creator>Microsoft Office User</dc:creator>
  <cp:lastModifiedBy>Microsoft Office User</cp:lastModifiedBy>
  <cp:revision>38</cp:revision>
  <dcterms:created xsi:type="dcterms:W3CDTF">2020-09-28T16:54:26Z</dcterms:created>
  <dcterms:modified xsi:type="dcterms:W3CDTF">2020-12-06T04:57:24Z</dcterms:modified>
</cp:coreProperties>
</file>