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6" r:id="rId2"/>
    <p:sldId id="354" r:id="rId3"/>
    <p:sldId id="361" r:id="rId4"/>
    <p:sldId id="364" r:id="rId5"/>
    <p:sldId id="366" r:id="rId6"/>
    <p:sldId id="377" r:id="rId7"/>
    <p:sldId id="374" r:id="rId8"/>
    <p:sldId id="369" r:id="rId9"/>
    <p:sldId id="378" r:id="rId10"/>
    <p:sldId id="372" r:id="rId11"/>
    <p:sldId id="329" r:id="rId12"/>
    <p:sldId id="349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FD86"/>
    <a:srgbClr val="E089FF"/>
    <a:srgbClr val="FC1610"/>
    <a:srgbClr val="76EEFE"/>
    <a:srgbClr val="FF8181"/>
    <a:srgbClr val="4383D1"/>
    <a:srgbClr val="001042"/>
    <a:srgbClr val="D9D9D9"/>
    <a:srgbClr val="FF0000"/>
    <a:srgbClr val="02C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8554" autoAdjust="0"/>
  </p:normalViewPr>
  <p:slideViewPr>
    <p:cSldViewPr>
      <p:cViewPr varScale="1">
        <p:scale>
          <a:sx n="110" d="100"/>
          <a:sy n="110" d="100"/>
        </p:scale>
        <p:origin x="16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983424-024B-4694-9981-BC86E428DC0A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ACBB0C-3AB0-4A99-9C42-16E6A8AF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7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C1746-3E00-4EBA-9460-C5919A0FEF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7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CBB0C-3AB0-4A99-9C42-16E6A8AF82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39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very much!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C1746-3E00-4EBA-9460-C5919A0FEF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0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775A5-0C29-4F40-9F20-19E8EF47F5F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0DCB7E-B3A0-4F81-9ED3-8A1B7315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2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775A5-0C29-4F40-9F20-19E8EF47F5F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0DCB7E-B3A0-4F81-9ED3-8A1B7315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4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775A5-0C29-4F40-9F20-19E8EF47F5F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0DCB7E-B3A0-4F81-9ED3-8A1B7315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8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775A5-0C29-4F40-9F20-19E8EF47F5F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0DCB7E-B3A0-4F81-9ED3-8A1B7315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8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6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775A5-0C29-4F40-9F20-19E8EF47F5F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0DCB7E-B3A0-4F81-9ED3-8A1B7315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4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775A5-0C29-4F40-9F20-19E8EF47F5F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0DCB7E-B3A0-4F81-9ED3-8A1B7315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5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775A5-0C29-4F40-9F20-19E8EF47F5F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0DCB7E-B3A0-4F81-9ED3-8A1B7315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1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69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775A5-0C29-4F40-9F20-19E8EF47F5F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0DCB7E-B3A0-4F81-9ED3-8A1B7315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5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C775A5-0C29-4F40-9F20-19E8EF47F5F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0DCB7E-B3A0-4F81-9ED3-8A1B7315B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425EA4"/>
            </a:gs>
            <a:gs pos="37000">
              <a:srgbClr val="2341A1"/>
            </a:gs>
            <a:gs pos="100000">
              <a:srgbClr val="001042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9820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8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199" y="609600"/>
            <a:ext cx="675322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2400" dirty="0">
                <a:solidFill>
                  <a:srgbClr val="23FD86"/>
                </a:solidFill>
                <a:latin typeface="Arial Black" pitchFamily="34" charset="0"/>
              </a:rPr>
              <a:t>Proposal ID: </a:t>
            </a:r>
            <a:r>
              <a:rPr lang="en-US" altLang="en-US" sz="2400" dirty="0">
                <a:solidFill>
                  <a:srgbClr val="FFFF00"/>
                </a:solidFill>
                <a:latin typeface="Arial Black" pitchFamily="34" charset="0"/>
              </a:rPr>
              <a:t>UED 103</a:t>
            </a:r>
          </a:p>
          <a:p>
            <a:pPr algn="r"/>
            <a:r>
              <a:rPr lang="en-US" altLang="en-US" sz="2400" dirty="0">
                <a:solidFill>
                  <a:srgbClr val="23FD86"/>
                </a:solidFill>
                <a:latin typeface="Arial Black" pitchFamily="34" charset="0"/>
              </a:rPr>
              <a:t>Proposal title: </a:t>
            </a:r>
            <a:r>
              <a:rPr lang="en-US" altLang="en-US" sz="2400" dirty="0">
                <a:solidFill>
                  <a:srgbClr val="FFFF00"/>
                </a:solidFill>
                <a:latin typeface="Arial Black" pitchFamily="34" charset="0"/>
              </a:rPr>
              <a:t>Structural phase transition and phonon excitation in non-equilibrium Cu</a:t>
            </a:r>
            <a:r>
              <a:rPr lang="en-US" altLang="en-US" sz="2400" baseline="-25000" dirty="0">
                <a:solidFill>
                  <a:srgbClr val="FFFF00"/>
                </a:solidFill>
                <a:latin typeface="Arial Black" pitchFamily="34" charset="0"/>
              </a:rPr>
              <a:t>2</a:t>
            </a:r>
            <a:r>
              <a:rPr lang="en-US" altLang="en-US" sz="2400" dirty="0">
                <a:solidFill>
                  <a:srgbClr val="FFFF00"/>
                </a:solidFill>
                <a:latin typeface="Arial Black" pitchFamily="34" charset="0"/>
              </a:rPr>
              <a:t>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09600" y="2023646"/>
            <a:ext cx="6223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31725" indent="-37474525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600" b="1" dirty="0">
                <a:solidFill>
                  <a:srgbClr val="23FD86"/>
                </a:solidFill>
              </a:rPr>
              <a:t>PI: </a:t>
            </a:r>
            <a:r>
              <a:rPr lang="en-US" altLang="en-US" sz="1600" b="1" i="1" dirty="0"/>
              <a:t>Jing Tao</a:t>
            </a:r>
          </a:p>
          <a:p>
            <a:pPr algn="r"/>
            <a:endParaRPr lang="en-US" altLang="en-US" sz="1600" b="1" i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40702" y="2702168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31725" indent="-37474525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400" b="0" i="1" dirty="0"/>
              <a:t>Condensed Matter Physics &amp; Materials Science Division</a:t>
            </a:r>
          </a:p>
          <a:p>
            <a:pPr algn="r"/>
            <a:r>
              <a:rPr lang="en-US" altLang="en-US" sz="1400" b="0" i="1" dirty="0"/>
              <a:t>Brookhaven National Laboratory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199" y="3362980"/>
            <a:ext cx="6753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en-US" sz="1400" b="1" dirty="0">
                <a:solidFill>
                  <a:srgbClr val="23FD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Source (Received): </a:t>
            </a:r>
            <a:r>
              <a:rPr lang="en-US" altLang="zh-CN" sz="1400" dirty="0">
                <a:solidFill>
                  <a:srgbClr val="FFFF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U. S. DOE, BES, Division of Materials Science and Engineering, and </a:t>
            </a:r>
            <a:r>
              <a:rPr lang="en-US" altLang="en-US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Career Award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897E66-3D5F-4E9A-A22C-A6233AC81E57}"/>
              </a:ext>
            </a:extLst>
          </p:cNvPr>
          <p:cNvSpPr txBox="1"/>
          <p:nvPr/>
        </p:nvSpPr>
        <p:spPr>
          <a:xfrm>
            <a:off x="3876599" y="6561992"/>
            <a:ext cx="1995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2020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0601F1C-99BD-40B7-A865-D8114EFA4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16" y="2284486"/>
            <a:ext cx="6223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marL="37931725" indent="-37474525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600" b="1" dirty="0">
                <a:solidFill>
                  <a:srgbClr val="23FD86"/>
                </a:solidFill>
              </a:rPr>
              <a:t>Co-PI: </a:t>
            </a:r>
            <a:r>
              <a:rPr lang="en-US" altLang="en-US" sz="1600" b="1" i="1" dirty="0" err="1"/>
              <a:t>Junjie</a:t>
            </a:r>
            <a:r>
              <a:rPr lang="en-US" altLang="en-US" sz="1600" b="1" i="1" dirty="0"/>
              <a:t> Li, Wei Wang, </a:t>
            </a:r>
            <a:r>
              <a:rPr lang="en-US" altLang="en-US" sz="1600" b="1" i="1" dirty="0" err="1"/>
              <a:t>Yimei</a:t>
            </a:r>
            <a:r>
              <a:rPr lang="en-US" altLang="en-US" sz="1600" b="1" i="1" dirty="0"/>
              <a:t> Zhu</a:t>
            </a:r>
          </a:p>
          <a:p>
            <a:pPr algn="r"/>
            <a:endParaRPr lang="en-US" altLang="en-US" sz="1600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5AC8F5-56B5-4518-B549-AE249D5FA2FF}"/>
              </a:ext>
            </a:extLst>
          </p:cNvPr>
          <p:cNvSpPr txBox="1"/>
          <p:nvPr/>
        </p:nvSpPr>
        <p:spPr>
          <a:xfrm>
            <a:off x="228600" y="4038600"/>
            <a:ext cx="1233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3FD86"/>
                </a:solidFill>
              </a:rPr>
              <a:t>Collaborators: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567C00-B22F-4053-843A-6209F1A39009}"/>
              </a:ext>
            </a:extLst>
          </p:cNvPr>
          <p:cNvSpPr txBox="1"/>
          <p:nvPr/>
        </p:nvSpPr>
        <p:spPr>
          <a:xfrm>
            <a:off x="228600" y="4395811"/>
            <a:ext cx="3891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Brookhaven National Laboratory</a:t>
            </a:r>
          </a:p>
          <a:p>
            <a:r>
              <a:rPr lang="en-US" sz="1400" dirty="0"/>
              <a:t>PM: L. Wu, W-G. Yin, R. </a:t>
            </a:r>
            <a:r>
              <a:rPr lang="en-US" sz="1400" dirty="0" err="1"/>
              <a:t>Konik</a:t>
            </a:r>
            <a:r>
              <a:rPr lang="en-US" sz="1400" dirty="0"/>
              <a:t>, M. Dean, I. Robinson</a:t>
            </a:r>
          </a:p>
          <a:p>
            <a:endParaRPr lang="en-US" sz="1400" dirty="0"/>
          </a:p>
          <a:p>
            <a:r>
              <a:rPr lang="en-US" sz="1400" dirty="0"/>
              <a:t>ATF: M. </a:t>
            </a:r>
            <a:r>
              <a:rPr lang="en-US" sz="1400" dirty="0" err="1"/>
              <a:t>Babzien</a:t>
            </a:r>
            <a:r>
              <a:rPr lang="en-US" sz="1400" dirty="0"/>
              <a:t>, M. </a:t>
            </a:r>
            <a:r>
              <a:rPr lang="en-US" sz="1400" dirty="0" err="1"/>
              <a:t>Fedurin</a:t>
            </a:r>
            <a:r>
              <a:rPr lang="en-US" sz="1400" dirty="0"/>
              <a:t>, R. Malone, M. Palmer</a:t>
            </a:r>
          </a:p>
          <a:p>
            <a:endParaRPr lang="en-US" sz="1400" dirty="0"/>
          </a:p>
          <a:p>
            <a:r>
              <a:rPr lang="en-US" sz="1400" dirty="0"/>
              <a:t>CFN: D. Lu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586D06-9627-4E0F-AD80-0A3426B11F5A}"/>
              </a:ext>
            </a:extLst>
          </p:cNvPr>
          <p:cNvSpPr txBox="1"/>
          <p:nvPr/>
        </p:nvSpPr>
        <p:spPr>
          <a:xfrm>
            <a:off x="4375707" y="4376211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University of Arkansas</a:t>
            </a:r>
          </a:p>
          <a:p>
            <a:r>
              <a:rPr lang="en-US" sz="1400" dirty="0"/>
              <a:t>J-Y. Chen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0DE3FD-D361-49A6-B27B-1D8BF7F116D6}"/>
              </a:ext>
            </a:extLst>
          </p:cNvPr>
          <p:cNvSpPr txBox="1"/>
          <p:nvPr/>
        </p:nvSpPr>
        <p:spPr>
          <a:xfrm>
            <a:off x="4379629" y="5088308"/>
            <a:ext cx="215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American Physical Society</a:t>
            </a:r>
          </a:p>
          <a:p>
            <a:r>
              <a:rPr lang="en-US" sz="1400" dirty="0"/>
              <a:t>Y. Li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4CE678-C4BF-4DFE-8D39-00929104A186}"/>
              </a:ext>
            </a:extLst>
          </p:cNvPr>
          <p:cNvSpPr txBox="1"/>
          <p:nvPr/>
        </p:nvSpPr>
        <p:spPr>
          <a:xfrm>
            <a:off x="228600" y="5759684"/>
            <a:ext cx="1700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Princeton University</a:t>
            </a:r>
          </a:p>
          <a:p>
            <a:r>
              <a:rPr lang="en-US" sz="1400" dirty="0"/>
              <a:t>R. J. Cava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32FC9A-BF72-4F73-8B28-CD0335216C56}"/>
              </a:ext>
            </a:extLst>
          </p:cNvPr>
          <p:cNvSpPr txBox="1"/>
          <p:nvPr/>
        </p:nvSpPr>
        <p:spPr>
          <a:xfrm>
            <a:off x="4384056" y="5759684"/>
            <a:ext cx="18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University of Michigan</a:t>
            </a:r>
          </a:p>
          <a:p>
            <a:r>
              <a:rPr lang="en-US" sz="1400" dirty="0"/>
              <a:t>K. Sun</a:t>
            </a:r>
          </a:p>
        </p:txBody>
      </p:sp>
    </p:spTree>
    <p:extLst>
      <p:ext uri="{BB962C8B-B14F-4D97-AF65-F5344CB8AC3E}">
        <p14:creationId xmlns:p14="http://schemas.microsoft.com/office/powerpoint/2010/main" val="3858672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B7367B-A292-4C12-B904-C2FFFF4E7DCD}"/>
              </a:ext>
            </a:extLst>
          </p:cNvPr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EDFD69-E04A-4CA8-8ACA-53BB361AA98D}"/>
              </a:ext>
            </a:extLst>
          </p:cNvPr>
          <p:cNvSpPr/>
          <p:nvPr/>
        </p:nvSpPr>
        <p:spPr>
          <a:xfrm>
            <a:off x="588313" y="152400"/>
            <a:ext cx="79673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solidFill>
                  <a:srgbClr val="FFDA65"/>
                </a:solidFill>
                <a:latin typeface="Arial Black" panose="020B0A04020102020204" pitchFamily="34" charset="0"/>
              </a:rPr>
              <a:t>Special Equipment Requirements and Hazards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8CA341-5BC2-4D43-AEF9-A2DD5B5D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981589"/>
            <a:ext cx="8991600" cy="517009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Sample Cu</a:t>
            </a:r>
            <a:r>
              <a:rPr lang="en-US" baseline="-25000" dirty="0"/>
              <a:t>2</a:t>
            </a:r>
            <a:r>
              <a:rPr lang="en-US" dirty="0"/>
              <a:t>S and Setup</a:t>
            </a:r>
          </a:p>
          <a:p>
            <a:pPr lvl="1"/>
            <a:r>
              <a:rPr lang="en-US" dirty="0"/>
              <a:t>Experimental setup is normal. No special equipment is needed.</a:t>
            </a:r>
          </a:p>
          <a:p>
            <a:r>
              <a:rPr lang="en-US" dirty="0"/>
              <a:t>Pump Laser Requirements</a:t>
            </a:r>
          </a:p>
          <a:p>
            <a:pPr lvl="1"/>
            <a:r>
              <a:rPr lang="en-US" dirty="0"/>
              <a:t>800 nm (1.55 eV) with various pump fluence.</a:t>
            </a:r>
          </a:p>
          <a:p>
            <a:pPr lvl="1"/>
            <a:r>
              <a:rPr lang="en-US" dirty="0"/>
              <a:t>Up to 9 </a:t>
            </a:r>
            <a:r>
              <a:rPr lang="en-US" dirty="0">
                <a:sym typeface="Symbol" panose="05050102010706020507" pitchFamily="18" charset="2"/>
              </a:rPr>
              <a:t>m (140 </a:t>
            </a:r>
            <a:r>
              <a:rPr lang="en-US" dirty="0" err="1">
                <a:sym typeface="Symbol" panose="05050102010706020507" pitchFamily="18" charset="2"/>
              </a:rPr>
              <a:t>meV</a:t>
            </a:r>
            <a:r>
              <a:rPr lang="en-US" dirty="0">
                <a:sym typeface="Symbol" panose="05050102010706020507" pitchFamily="18" charset="2"/>
              </a:rPr>
              <a:t>) using OPA (just arrived and under installation) for selective phonon excitation.</a:t>
            </a:r>
            <a:endParaRPr lang="en-US" dirty="0"/>
          </a:p>
          <a:p>
            <a:r>
              <a:rPr lang="en-US" dirty="0"/>
              <a:t>New UED camera?</a:t>
            </a:r>
          </a:p>
          <a:p>
            <a:r>
              <a:rPr lang="en-US" dirty="0"/>
              <a:t>Hazards &amp; Special Installation Requirements</a:t>
            </a:r>
          </a:p>
          <a:p>
            <a:pPr lvl="1"/>
            <a:r>
              <a:rPr lang="en-US" dirty="0"/>
              <a:t>Double-tilt sample stage.</a:t>
            </a:r>
          </a:p>
          <a:p>
            <a:pPr lvl="1"/>
            <a:r>
              <a:rPr lang="en-US" dirty="0"/>
              <a:t>Cryogens: liquid nitrogen.</a:t>
            </a:r>
          </a:p>
          <a:p>
            <a:pPr lvl="1"/>
            <a:r>
              <a:rPr lang="en-US" dirty="0"/>
              <a:t>No new magnetic elements. </a:t>
            </a:r>
          </a:p>
          <a:p>
            <a:pPr lvl="1"/>
            <a:r>
              <a:rPr lang="en-US" dirty="0"/>
              <a:t>No new materials into the beam path.</a:t>
            </a:r>
          </a:p>
          <a:p>
            <a:pPr lvl="1"/>
            <a:r>
              <a:rPr lang="en-US" dirty="0"/>
              <a:t>No beam line modifications.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C79A5-BFFE-464D-B935-88FC128C9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81" y="6250931"/>
            <a:ext cx="1719638" cy="615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4C064A-2DA9-4D98-883C-B37C61358A42}"/>
              </a:ext>
            </a:extLst>
          </p:cNvPr>
          <p:cNvSpPr txBox="1"/>
          <p:nvPr/>
        </p:nvSpPr>
        <p:spPr>
          <a:xfrm>
            <a:off x="3876599" y="6561992"/>
            <a:ext cx="1995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2020</a:t>
            </a:r>
          </a:p>
        </p:txBody>
      </p:sp>
    </p:spTree>
    <p:extLst>
      <p:ext uri="{BB962C8B-B14F-4D97-AF65-F5344CB8AC3E}">
        <p14:creationId xmlns:p14="http://schemas.microsoft.com/office/powerpoint/2010/main" val="339358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4459EA-46EF-4AD4-8FD8-7D2444ABE1F8}"/>
              </a:ext>
            </a:extLst>
          </p:cNvPr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CA1171-63C5-4E13-BA10-52B4CA4A4EF3}"/>
              </a:ext>
            </a:extLst>
          </p:cNvPr>
          <p:cNvSpPr/>
          <p:nvPr/>
        </p:nvSpPr>
        <p:spPr>
          <a:xfrm>
            <a:off x="2319486" y="136646"/>
            <a:ext cx="48433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solidFill>
                  <a:srgbClr val="FFDA65"/>
                </a:solidFill>
                <a:latin typeface="Arial Black" panose="020B0A04020102020204" pitchFamily="34" charset="0"/>
              </a:rPr>
              <a:t>Experimental Time Request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16E04E-04F8-4E03-88A6-425C881974AE}"/>
              </a:ext>
            </a:extLst>
          </p:cNvPr>
          <p:cNvSpPr txBox="1"/>
          <p:nvPr/>
        </p:nvSpPr>
        <p:spPr>
          <a:xfrm>
            <a:off x="3876599" y="6561992"/>
            <a:ext cx="1995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2020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1A605A52-9D94-410C-85C9-4D3C7DC17A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13791"/>
              </p:ext>
            </p:extLst>
          </p:nvPr>
        </p:nvGraphicFramePr>
        <p:xfrm>
          <a:off x="1" y="2001520"/>
          <a:ext cx="9144000" cy="741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UED Facility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2 - 3 days (48 – 72 hours)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1 - 2 weeks (40 – 80 hours)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A51FD5A-3C95-4C42-9CCF-A28B49F5AF44}"/>
              </a:ext>
            </a:extLst>
          </p:cNvPr>
          <p:cNvSpPr txBox="1"/>
          <p:nvPr/>
        </p:nvSpPr>
        <p:spPr>
          <a:xfrm>
            <a:off x="2928133" y="1531789"/>
            <a:ext cx="289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CY2021 Time Request</a:t>
            </a: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A345F998-0E4C-43AC-9749-69DB2733B7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694710"/>
              </p:ext>
            </p:extLst>
          </p:nvPr>
        </p:nvGraphicFramePr>
        <p:xfrm>
          <a:off x="0" y="4372439"/>
          <a:ext cx="9144000" cy="741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UED Facility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days (240 hours)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r>
                        <a:rPr lang="en-US"/>
                        <a:t> – 6 weeks (120 – 240 </a:t>
                      </a:r>
                      <a:r>
                        <a:rPr lang="en-US" dirty="0"/>
                        <a:t>hours)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B3FD5FF-B277-4063-BD13-854359391E02}"/>
              </a:ext>
            </a:extLst>
          </p:cNvPr>
          <p:cNvSpPr txBox="1"/>
          <p:nvPr/>
        </p:nvSpPr>
        <p:spPr>
          <a:xfrm>
            <a:off x="381000" y="3810000"/>
            <a:ext cx="871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 Estimate for Remaining Years of Experiment (including CY2021)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756BCC-8EDD-4A14-8CFF-32BF44AE55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81" y="6250931"/>
            <a:ext cx="1719638" cy="61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09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62" y="6231589"/>
            <a:ext cx="1719638" cy="615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473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47367"/>
          </a:xfrm>
          <a:prstGeom prst="rect">
            <a:avLst/>
          </a:prstGeom>
          <a:gradFill flip="none" rotWithShape="1">
            <a:gsLst>
              <a:gs pos="0">
                <a:srgbClr val="013BAF">
                  <a:shade val="30000"/>
                  <a:satMod val="115000"/>
                  <a:alpha val="71000"/>
                </a:srgbClr>
              </a:gs>
              <a:gs pos="50000">
                <a:srgbClr val="013BAF">
                  <a:shade val="67500"/>
                  <a:satMod val="115000"/>
                  <a:alpha val="71000"/>
                </a:srgbClr>
              </a:gs>
              <a:gs pos="100000">
                <a:srgbClr val="013BAF">
                  <a:shade val="100000"/>
                  <a:satMod val="115000"/>
                  <a:alpha val="71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95600" y="3124200"/>
            <a:ext cx="33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31589"/>
            <a:ext cx="1719638" cy="615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2" y="6248400"/>
            <a:ext cx="3200058" cy="5333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C2A641-5F96-4B0A-9686-3E929A692ED5}"/>
              </a:ext>
            </a:extLst>
          </p:cNvPr>
          <p:cNvSpPr txBox="1"/>
          <p:nvPr/>
        </p:nvSpPr>
        <p:spPr>
          <a:xfrm>
            <a:off x="3876599" y="6561992"/>
            <a:ext cx="1995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2020</a:t>
            </a:r>
          </a:p>
        </p:txBody>
      </p:sp>
    </p:spTree>
    <p:extLst>
      <p:ext uri="{BB962C8B-B14F-4D97-AF65-F5344CB8AC3E}">
        <p14:creationId xmlns:p14="http://schemas.microsoft.com/office/powerpoint/2010/main" val="277035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62400" y="136646"/>
            <a:ext cx="16001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solidFill>
                  <a:srgbClr val="FFDA65"/>
                </a:solidFill>
                <a:latin typeface="Arial Black" panose="020B0A04020102020204" pitchFamily="34" charset="0"/>
              </a:rPr>
              <a:t>Outline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62" y="6231589"/>
            <a:ext cx="1719638" cy="615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49D822-AA87-4DB3-BE6A-F06F38598745}"/>
              </a:ext>
            </a:extLst>
          </p:cNvPr>
          <p:cNvSpPr txBox="1"/>
          <p:nvPr/>
        </p:nvSpPr>
        <p:spPr>
          <a:xfrm>
            <a:off x="455023" y="1820376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00"/>
                </a:solidFill>
              </a:rPr>
              <a:t>Objective: understanding the mechanism of structural phase transition in Cu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00"/>
                </a:solidFill>
              </a:rPr>
              <a:t>Introduction: a background of the material and significance of UED observations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Preliminary results and future experimental plan</a:t>
            </a: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3BE87-48DA-41C8-A6B2-6B0A6FB238FB}"/>
              </a:ext>
            </a:extLst>
          </p:cNvPr>
          <p:cNvSpPr txBox="1"/>
          <p:nvPr/>
        </p:nvSpPr>
        <p:spPr>
          <a:xfrm>
            <a:off x="3876599" y="6561992"/>
            <a:ext cx="1995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2020</a:t>
            </a:r>
          </a:p>
        </p:txBody>
      </p:sp>
    </p:spTree>
    <p:extLst>
      <p:ext uri="{BB962C8B-B14F-4D97-AF65-F5344CB8AC3E}">
        <p14:creationId xmlns:p14="http://schemas.microsoft.com/office/powerpoint/2010/main" val="108304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31589"/>
            <a:ext cx="1719638" cy="6157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7046" y="136646"/>
            <a:ext cx="72863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solidFill>
                  <a:srgbClr val="FFDA65"/>
                </a:solidFill>
                <a:latin typeface="Arial Black" panose="020B0A04020102020204" pitchFamily="34" charset="0"/>
              </a:rPr>
              <a:t>Reversible structure manipulation in Cu</a:t>
            </a:r>
            <a:r>
              <a:rPr lang="en-US" sz="2400" b="1" baseline="-25000" dirty="0">
                <a:solidFill>
                  <a:srgbClr val="FFDA65"/>
                </a:solidFill>
                <a:latin typeface="Arial Black" panose="020B0A04020102020204" pitchFamily="34" charset="0"/>
              </a:rPr>
              <a:t>2</a:t>
            </a:r>
            <a:r>
              <a:rPr lang="en-US" sz="2400" b="1" dirty="0">
                <a:solidFill>
                  <a:srgbClr val="FFDA65"/>
                </a:solidFill>
                <a:latin typeface="Arial Black" panose="020B0A04020102020204" pitchFamily="34" charset="0"/>
              </a:rPr>
              <a:t>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D8241C-AFDA-4E6B-B687-7D48A0C39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9" y="814349"/>
            <a:ext cx="7924800" cy="53954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E16AA1-F7AB-47FC-9E26-E5A70A7A3D32}"/>
              </a:ext>
            </a:extLst>
          </p:cNvPr>
          <p:cNvSpPr/>
          <p:nvPr/>
        </p:nvSpPr>
        <p:spPr>
          <a:xfrm>
            <a:off x="637652" y="6189785"/>
            <a:ext cx="2746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FF00"/>
                </a:solidFill>
              </a:rPr>
              <a:t>J. Tao et al., PNAS 114, 9832 (2017)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DD9C9E-0C36-4B19-BAAF-AE72A4B57F12}"/>
              </a:ext>
            </a:extLst>
          </p:cNvPr>
          <p:cNvSpPr txBox="1"/>
          <p:nvPr/>
        </p:nvSpPr>
        <p:spPr>
          <a:xfrm>
            <a:off x="3876599" y="6561992"/>
            <a:ext cx="1995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2020</a:t>
            </a:r>
          </a:p>
        </p:txBody>
      </p:sp>
    </p:spTree>
    <p:extLst>
      <p:ext uri="{BB962C8B-B14F-4D97-AF65-F5344CB8AC3E}">
        <p14:creationId xmlns:p14="http://schemas.microsoft.com/office/powerpoint/2010/main" val="21016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D03E32-1AD6-4D5D-93DC-3E676DB9C5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3287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4459EA-46EF-4AD4-8FD8-7D2444ABE1F8}"/>
              </a:ext>
            </a:extLst>
          </p:cNvPr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CA1171-63C5-4E13-BA10-52B4CA4A4EF3}"/>
              </a:ext>
            </a:extLst>
          </p:cNvPr>
          <p:cNvSpPr/>
          <p:nvPr/>
        </p:nvSpPr>
        <p:spPr>
          <a:xfrm>
            <a:off x="152400" y="136646"/>
            <a:ext cx="89484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>
                <a:solidFill>
                  <a:srgbClr val="FFDA65"/>
                </a:solidFill>
                <a:latin typeface="Arial Black" panose="020B0A04020102020204" pitchFamily="34" charset="0"/>
              </a:rPr>
              <a:t>Peak width and peak center position measurements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90541-0474-4CF8-B76A-E54ECDF29D8B}"/>
              </a:ext>
            </a:extLst>
          </p:cNvPr>
          <p:cNvSpPr txBox="1"/>
          <p:nvPr/>
        </p:nvSpPr>
        <p:spPr>
          <a:xfrm>
            <a:off x="185475" y="4554141"/>
            <a:ext cx="8915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Arial" panose="020B0604020202020204" pitchFamily="34" charset="0"/>
              </a:rPr>
              <a:t>Time constant ~ 2.3 ± 0.2 </a:t>
            </a:r>
            <a:r>
              <a:rPr lang="en-US" altLang="en-US" sz="1600" dirty="0" err="1">
                <a:cs typeface="Arial" panose="020B0604020202020204" pitchFamily="34" charset="0"/>
              </a:rPr>
              <a:t>ps</a:t>
            </a:r>
            <a:r>
              <a:rPr lang="en-US" altLang="en-US" sz="1600" dirty="0">
                <a:cs typeface="Arial" panose="020B0604020202020204" pitchFamily="34" charset="0"/>
              </a:rPr>
              <a:t> for the peak width and ~ 10.2 ± 0.3 </a:t>
            </a:r>
            <a:r>
              <a:rPr lang="en-US" altLang="en-US" sz="1600" dirty="0" err="1">
                <a:cs typeface="Arial" panose="020B0604020202020204" pitchFamily="34" charset="0"/>
              </a:rPr>
              <a:t>ps</a:t>
            </a:r>
            <a:r>
              <a:rPr lang="en-US" altLang="en-US" sz="1600" dirty="0">
                <a:cs typeface="Arial" panose="020B0604020202020204" pitchFamily="34" charset="0"/>
              </a:rPr>
              <a:t> for the peak center for the (120) peak. The temporal characteristic in crystal symmetry change is the same as in electronic structures.</a:t>
            </a:r>
          </a:p>
          <a:p>
            <a:endParaRPr lang="en-US" altLang="en-US" sz="16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Arial" panose="020B0604020202020204" pitchFamily="34" charset="0"/>
              </a:rPr>
              <a:t>Illustrated that crystal symmetry changes first, followed by lattice expansion.</a:t>
            </a:r>
          </a:p>
          <a:p>
            <a:endParaRPr lang="en-US" altLang="en-US" sz="16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cs typeface="Arial" panose="020B0604020202020204" pitchFamily="34" charset="0"/>
              </a:rPr>
              <a:t>Suggested the transition mechanism in Cu</a:t>
            </a:r>
            <a:r>
              <a:rPr lang="en-US" altLang="en-US" sz="1600" baseline="-25000" dirty="0">
                <a:cs typeface="Arial" panose="020B0604020202020204" pitchFamily="34" charset="0"/>
              </a:rPr>
              <a:t>2</a:t>
            </a:r>
            <a:r>
              <a:rPr lang="en-US" altLang="en-US" sz="1600" dirty="0">
                <a:cs typeface="Arial" panose="020B0604020202020204" pitchFamily="34" charset="0"/>
              </a:rPr>
              <a:t>S to be electron-phonon coupling.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E40E0E-FDBB-4E56-A593-6DCF54C38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31589"/>
            <a:ext cx="1719638" cy="6157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ABBA43-F68B-49DA-84AA-0BC3E5A7A337}"/>
              </a:ext>
            </a:extLst>
          </p:cNvPr>
          <p:cNvSpPr txBox="1"/>
          <p:nvPr/>
        </p:nvSpPr>
        <p:spPr>
          <a:xfrm>
            <a:off x="3876599" y="6561992"/>
            <a:ext cx="1995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2020</a:t>
            </a:r>
          </a:p>
        </p:txBody>
      </p:sp>
    </p:spTree>
    <p:extLst>
      <p:ext uri="{BB962C8B-B14F-4D97-AF65-F5344CB8AC3E}">
        <p14:creationId xmlns:p14="http://schemas.microsoft.com/office/powerpoint/2010/main" val="233081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62400" y="136646"/>
            <a:ext cx="16001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solidFill>
                  <a:srgbClr val="FFDA65"/>
                </a:solidFill>
                <a:latin typeface="Arial Black" panose="020B0A04020102020204" pitchFamily="34" charset="0"/>
              </a:rPr>
              <a:t>Outline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62" y="6231589"/>
            <a:ext cx="1719638" cy="615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43BE87-48DA-41C8-A6B2-6B0A6FB238FB}"/>
              </a:ext>
            </a:extLst>
          </p:cNvPr>
          <p:cNvSpPr txBox="1"/>
          <p:nvPr/>
        </p:nvSpPr>
        <p:spPr>
          <a:xfrm>
            <a:off x="3876599" y="6561992"/>
            <a:ext cx="1995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3A9C57-98BE-4905-BF38-AFA516B067DD}"/>
              </a:ext>
            </a:extLst>
          </p:cNvPr>
          <p:cNvSpPr txBox="1"/>
          <p:nvPr/>
        </p:nvSpPr>
        <p:spPr>
          <a:xfrm>
            <a:off x="455023" y="1820376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Objective: understanding the mechanism of structural phase transition in Cu</a:t>
            </a:r>
            <a:r>
              <a:rPr lang="en-US" baseline="-25000" dirty="0"/>
              <a:t>2</a:t>
            </a:r>
            <a:r>
              <a:rPr lang="en-US" dirty="0"/>
              <a:t>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Introduction: a background of the material and significance of UED observations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00"/>
                </a:solidFill>
              </a:rPr>
              <a:t>Preliminary results and future experimental plan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6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D4C86A-B158-433D-AA6F-6650E49E78F8}"/>
              </a:ext>
            </a:extLst>
          </p:cNvPr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13571-18B4-4F93-B9DF-75D3669A2D4F}"/>
              </a:ext>
            </a:extLst>
          </p:cNvPr>
          <p:cNvSpPr/>
          <p:nvPr/>
        </p:nvSpPr>
        <p:spPr>
          <a:xfrm>
            <a:off x="3581400" y="152400"/>
            <a:ext cx="16385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DA65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Timeline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E925BB-E58E-47D0-A4D2-ACAACCE28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31589"/>
            <a:ext cx="1719638" cy="6157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835D3F8-F7CB-4172-B7CA-7FB91E4CB7EF}"/>
              </a:ext>
            </a:extLst>
          </p:cNvPr>
          <p:cNvSpPr txBox="1"/>
          <p:nvPr/>
        </p:nvSpPr>
        <p:spPr>
          <a:xfrm>
            <a:off x="3876599" y="6561992"/>
            <a:ext cx="1995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ATF Users’ Meeting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0BECBB-0E23-428F-B8AB-7B5E1EFABD96}"/>
              </a:ext>
            </a:extLst>
          </p:cNvPr>
          <p:cNvSpPr txBox="1"/>
          <p:nvPr/>
        </p:nvSpPr>
        <p:spPr>
          <a:xfrm>
            <a:off x="274940" y="1997839"/>
            <a:ext cx="85941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Year 1: Single-crystal Cu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S UED samples would be prepared and MeV-UED patterns with good quality will be obtained. Time-resolved UED results will be tested.</a:t>
            </a:r>
          </a:p>
          <a:p>
            <a:endParaRPr lang="en-US" dirty="0"/>
          </a:p>
          <a:p>
            <a:r>
              <a:rPr lang="en-US" dirty="0"/>
              <a:t>Year 2: Complete sets of time-resolved UED results will be collected. Data analysis and the structural interpretation(i.e., how are the intensity measurements associated with the structures, atomic displacements, and phonon modes)will be done.</a:t>
            </a:r>
          </a:p>
          <a:p>
            <a:endParaRPr lang="en-US" dirty="0"/>
          </a:p>
          <a:p>
            <a:r>
              <a:rPr lang="en-US" dirty="0"/>
              <a:t>Year 3: Time-resolved UED results will be collected and data analysis will be completed in a parameter space, i.e., under various temperatures and pumping fluences for a better understanding of photoexcitation mechanism.</a:t>
            </a:r>
          </a:p>
        </p:txBody>
      </p:sp>
    </p:spTree>
    <p:extLst>
      <p:ext uri="{BB962C8B-B14F-4D97-AF65-F5344CB8AC3E}">
        <p14:creationId xmlns:p14="http://schemas.microsoft.com/office/powerpoint/2010/main" val="421965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603F52-61A5-48F2-8AEA-944D55576B6D}"/>
              </a:ext>
            </a:extLst>
          </p:cNvPr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9F9083-6AEA-4DE3-82B8-089040787364}"/>
              </a:ext>
            </a:extLst>
          </p:cNvPr>
          <p:cNvSpPr/>
          <p:nvPr/>
        </p:nvSpPr>
        <p:spPr>
          <a:xfrm>
            <a:off x="457200" y="76200"/>
            <a:ext cx="82355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solidFill>
                  <a:srgbClr val="FFDA65"/>
                </a:solidFill>
                <a:latin typeface="Arial Black" panose="020B0A04020102020204" pitchFamily="34" charset="0"/>
              </a:rPr>
              <a:t>UED sample prep from 3D single crystals</a:t>
            </a:r>
            <a:endParaRPr lang="en-US" sz="2800" b="1" baseline="-25000" dirty="0">
              <a:solidFill>
                <a:srgbClr val="FFDA65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9D6FB-BAE5-4076-B7CB-CC412EE3B0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62" y="6231589"/>
            <a:ext cx="1719638" cy="615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DDBE89-1BC6-417F-AE80-8C2B4597D83B}"/>
              </a:ext>
            </a:extLst>
          </p:cNvPr>
          <p:cNvSpPr txBox="1"/>
          <p:nvPr/>
        </p:nvSpPr>
        <p:spPr>
          <a:xfrm>
            <a:off x="2743200" y="3124200"/>
            <a:ext cx="3420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Cu</a:t>
            </a:r>
            <a:r>
              <a:rPr lang="en-US" baseline="-25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S UED samples prepared by FIB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5AF6BD-69B9-4FE3-ADAB-453FDAB44611}"/>
              </a:ext>
            </a:extLst>
          </p:cNvPr>
          <p:cNvSpPr/>
          <p:nvPr/>
        </p:nvSpPr>
        <p:spPr>
          <a:xfrm>
            <a:off x="152400" y="926888"/>
            <a:ext cx="4701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Challenges in MeV-UED sample preparation from single crystals: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32961D-16E9-481B-A6A6-C16E67DEFEFD}"/>
              </a:ext>
            </a:extLst>
          </p:cNvPr>
          <p:cNvSpPr txBox="1"/>
          <p:nvPr/>
        </p:nvSpPr>
        <p:spPr>
          <a:xfrm>
            <a:off x="152400" y="1671817"/>
            <a:ext cx="4701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Uniformly thin for electron transparence (&lt; 100 nm along beam direction)</a:t>
            </a:r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Large lateral size of thin area (&gt; 100 µm as diameter)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BE4D6A-6184-4EA4-987A-FAC8025A8AFA}"/>
              </a:ext>
            </a:extLst>
          </p:cNvPr>
          <p:cNvSpPr txBox="1"/>
          <p:nvPr/>
        </p:nvSpPr>
        <p:spPr>
          <a:xfrm>
            <a:off x="5266601" y="936516"/>
            <a:ext cx="135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Approaches: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D8A66B-22E1-4E69-AE29-9E8FAD67FA99}"/>
              </a:ext>
            </a:extLst>
          </p:cNvPr>
          <p:cNvSpPr txBox="1"/>
          <p:nvPr/>
        </p:nvSpPr>
        <p:spPr>
          <a:xfrm>
            <a:off x="5265475" y="1459498"/>
            <a:ext cx="3867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Mechanical polishing, focused ion beam milling, noble-gas ion sputtering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Nano-fabrication, lithography, and plasma etching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824FCF-235D-4413-B3F5-570A4C4045FC}"/>
              </a:ext>
            </a:extLst>
          </p:cNvPr>
          <p:cNvSpPr txBox="1"/>
          <p:nvPr/>
        </p:nvSpPr>
        <p:spPr>
          <a:xfrm>
            <a:off x="3876599" y="6561992"/>
            <a:ext cx="1995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2020</a:t>
            </a:r>
          </a:p>
        </p:txBody>
      </p:sp>
      <p:pic>
        <p:nvPicPr>
          <p:cNvPr id="12" name="Picture 1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F13FDD3-27D4-4448-BAB6-B6DE8FB8B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0" y="3598673"/>
            <a:ext cx="4591890" cy="256281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F0A019-5CBD-4678-AD83-770F3E4B4CAD}"/>
              </a:ext>
            </a:extLst>
          </p:cNvPr>
          <p:cNvCxnSpPr>
            <a:cxnSpLocks/>
          </p:cNvCxnSpPr>
          <p:nvPr/>
        </p:nvCxnSpPr>
        <p:spPr>
          <a:xfrm>
            <a:off x="672256" y="5933978"/>
            <a:ext cx="7755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A96E5FE-AA45-4B78-8DFB-A3F1C5C14FC8}"/>
              </a:ext>
            </a:extLst>
          </p:cNvPr>
          <p:cNvSpPr txBox="1"/>
          <p:nvPr/>
        </p:nvSpPr>
        <p:spPr>
          <a:xfrm>
            <a:off x="672256" y="5562600"/>
            <a:ext cx="771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m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C35F42-ABCF-46F7-84D0-DADF1BBDD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95294"/>
            <a:ext cx="2819400" cy="25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17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2B0E4E-89E3-41B6-97AC-94663E688BE7}"/>
              </a:ext>
            </a:extLst>
          </p:cNvPr>
          <p:cNvSpPr/>
          <p:nvPr/>
        </p:nvSpPr>
        <p:spPr>
          <a:xfrm>
            <a:off x="457200" y="685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4BCBB-E122-4A6D-B063-9FA87BE5DA84}"/>
              </a:ext>
            </a:extLst>
          </p:cNvPr>
          <p:cNvSpPr/>
          <p:nvPr/>
        </p:nvSpPr>
        <p:spPr>
          <a:xfrm>
            <a:off x="900272" y="76200"/>
            <a:ext cx="77606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solidFill>
                  <a:srgbClr val="FFDA65"/>
                </a:solidFill>
                <a:latin typeface="Arial Black" panose="020B0A04020102020204" pitchFamily="34" charset="0"/>
              </a:rPr>
              <a:t>UED pattern from Cu</a:t>
            </a:r>
            <a:r>
              <a:rPr lang="en-US" sz="2800" b="1" baseline="-25000" dirty="0">
                <a:solidFill>
                  <a:srgbClr val="FFDA65"/>
                </a:solidFill>
                <a:latin typeface="Arial Black" panose="020B0A04020102020204" pitchFamily="34" charset="0"/>
              </a:rPr>
              <a:t>2</a:t>
            </a:r>
            <a:r>
              <a:rPr lang="en-US" sz="2800" b="1" dirty="0">
                <a:solidFill>
                  <a:srgbClr val="FFDA65"/>
                </a:solidFill>
                <a:latin typeface="Arial Black" panose="020B0A04020102020204" pitchFamily="34" charset="0"/>
              </a:rPr>
              <a:t>S single crystals</a:t>
            </a:r>
            <a:endParaRPr lang="en-US" sz="2800" b="1" baseline="-25000" dirty="0">
              <a:solidFill>
                <a:srgbClr val="FFDA65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90B303-E4FE-41A3-B3B1-989903B1AF15}"/>
              </a:ext>
            </a:extLst>
          </p:cNvPr>
          <p:cNvSpPr txBox="1"/>
          <p:nvPr/>
        </p:nvSpPr>
        <p:spPr>
          <a:xfrm>
            <a:off x="3657600" y="5862257"/>
            <a:ext cx="198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MeV-UED, BNL-ATF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5A4228-400F-4266-AFD0-F3D443031A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62" y="6231589"/>
            <a:ext cx="1719638" cy="6157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FCF9D6-67A1-482B-A639-28BCE8EEFB53}"/>
              </a:ext>
            </a:extLst>
          </p:cNvPr>
          <p:cNvSpPr txBox="1"/>
          <p:nvPr/>
        </p:nvSpPr>
        <p:spPr>
          <a:xfrm>
            <a:off x="3876599" y="6561992"/>
            <a:ext cx="1995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40D29-9AC4-4E99-93C5-FF70B487E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1" y="934177"/>
            <a:ext cx="4876800" cy="487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4C71B2-9A5C-4535-9933-F7958B8C4AE4}"/>
              </a:ext>
            </a:extLst>
          </p:cNvPr>
          <p:cNvSpPr txBox="1"/>
          <p:nvPr/>
        </p:nvSpPr>
        <p:spPr>
          <a:xfrm>
            <a:off x="5486400" y="267684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Pump-probe experiments were performed under various pumping fluences; No measurable intensity change was observed with laser fluence up to 6 </a:t>
            </a:r>
            <a:r>
              <a:rPr lang="en-US" dirty="0" err="1"/>
              <a:t>mJ</a:t>
            </a:r>
            <a:r>
              <a:rPr lang="en-US" dirty="0"/>
              <a:t>/cm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016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D0BE05-726F-4D4E-BB99-89F0264DE985}"/>
              </a:ext>
            </a:extLst>
          </p:cNvPr>
          <p:cNvSpPr/>
          <p:nvPr/>
        </p:nvSpPr>
        <p:spPr>
          <a:xfrm>
            <a:off x="457200" y="1350127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04884C-2D9F-4E03-9E4E-86214F3FA179}"/>
              </a:ext>
            </a:extLst>
          </p:cNvPr>
          <p:cNvSpPr/>
          <p:nvPr/>
        </p:nvSpPr>
        <p:spPr>
          <a:xfrm>
            <a:off x="381000" y="816727"/>
            <a:ext cx="85752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>
                <a:solidFill>
                  <a:srgbClr val="FFDA65"/>
                </a:solidFill>
                <a:latin typeface="Arial Black" panose="020B0A04020102020204" pitchFamily="34" charset="0"/>
              </a:rPr>
              <a:t>2020 Activities &amp; Impacts Associated with this Experiment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A2937-1D3B-48A9-A89E-EF7FBF3D7123}"/>
              </a:ext>
            </a:extLst>
          </p:cNvPr>
          <p:cNvSpPr txBox="1"/>
          <p:nvPr/>
        </p:nvSpPr>
        <p:spPr>
          <a:xfrm>
            <a:off x="3678016" y="166169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None to this date.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5684E-5A41-4ABE-92DD-C425D3EF3B34}"/>
              </a:ext>
            </a:extLst>
          </p:cNvPr>
          <p:cNvSpPr/>
          <p:nvPr/>
        </p:nvSpPr>
        <p:spPr>
          <a:xfrm>
            <a:off x="457200" y="4114800"/>
            <a:ext cx="8153400" cy="76200"/>
          </a:xfrm>
          <a:prstGeom prst="rect">
            <a:avLst/>
          </a:prstGeom>
          <a:gradFill flip="none" rotWithShape="1">
            <a:gsLst>
              <a:gs pos="0">
                <a:srgbClr val="FFC533"/>
              </a:gs>
              <a:gs pos="100000">
                <a:srgbClr val="00349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A27F88-F92B-4E9F-88A1-B98304ABE439}"/>
              </a:ext>
            </a:extLst>
          </p:cNvPr>
          <p:cNvSpPr/>
          <p:nvPr/>
        </p:nvSpPr>
        <p:spPr>
          <a:xfrm>
            <a:off x="2470784" y="3559927"/>
            <a:ext cx="42024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000" b="1" dirty="0">
                <a:solidFill>
                  <a:srgbClr val="FFDA65"/>
                </a:solidFill>
                <a:latin typeface="Arial Black" panose="020B0A04020102020204" pitchFamily="34" charset="0"/>
              </a:rPr>
              <a:t>COVID-19 Pandemic Impacts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D7C048-AD18-4444-81FD-A50F44B0D53B}"/>
              </a:ext>
            </a:extLst>
          </p:cNvPr>
          <p:cNvSpPr txBox="1"/>
          <p:nvPr/>
        </p:nvSpPr>
        <p:spPr>
          <a:xfrm>
            <a:off x="3876599" y="6561992"/>
            <a:ext cx="1995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ATF Users’ Meeting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C7BF9E-C52E-4661-8A94-CF082118B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81" y="6250931"/>
            <a:ext cx="1719638" cy="6157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99384F-EE50-4159-90E1-F29DAF7CC82D}"/>
              </a:ext>
            </a:extLst>
          </p:cNvPr>
          <p:cNvSpPr txBox="1"/>
          <p:nvPr/>
        </p:nvSpPr>
        <p:spPr>
          <a:xfrm>
            <a:off x="1752600" y="4567126"/>
            <a:ext cx="66218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Significantly reduced UED beam time;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Significantly reduced UED sample prep time (CFN FIB beam time);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Unexpected instrument malfunction after COVID-19 lockdown.</a:t>
            </a:r>
          </a:p>
        </p:txBody>
      </p:sp>
    </p:spTree>
    <p:extLst>
      <p:ext uri="{BB962C8B-B14F-4D97-AF65-F5344CB8AC3E}">
        <p14:creationId xmlns:p14="http://schemas.microsoft.com/office/powerpoint/2010/main" val="38940827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48758</TotalTime>
  <Words>775</Words>
  <Application>Microsoft Office PowerPoint</Application>
  <PresentationFormat>On-screen Show (4:3)</PresentationFormat>
  <Paragraphs>115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Tao, Jing</dc:creator>
  <cp:lastModifiedBy>Tao, Jing</cp:lastModifiedBy>
  <cp:revision>296</cp:revision>
  <cp:lastPrinted>2018-11-20T19:31:06Z</cp:lastPrinted>
  <dcterms:created xsi:type="dcterms:W3CDTF">2017-05-27T01:55:57Z</dcterms:created>
  <dcterms:modified xsi:type="dcterms:W3CDTF">2020-12-09T00:00:30Z</dcterms:modified>
</cp:coreProperties>
</file>