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4" r:id="rId1"/>
    <p:sldMasterId id="2147483795" r:id="rId2"/>
  </p:sldMasterIdLst>
  <p:notesMasterIdLst>
    <p:notesMasterId r:id="rId20"/>
  </p:notesMasterIdLst>
  <p:sldIdLst>
    <p:sldId id="256" r:id="rId3"/>
    <p:sldId id="382" r:id="rId4"/>
    <p:sldId id="399" r:id="rId5"/>
    <p:sldId id="400" r:id="rId6"/>
    <p:sldId id="370" r:id="rId7"/>
    <p:sldId id="403" r:id="rId8"/>
    <p:sldId id="401" r:id="rId9"/>
    <p:sldId id="258" r:id="rId10"/>
    <p:sldId id="404" r:id="rId11"/>
    <p:sldId id="271" r:id="rId12"/>
    <p:sldId id="405" r:id="rId13"/>
    <p:sldId id="391" r:id="rId14"/>
    <p:sldId id="398" r:id="rId15"/>
    <p:sldId id="270" r:id="rId16"/>
    <p:sldId id="272" r:id="rId17"/>
    <p:sldId id="269" r:id="rId18"/>
    <p:sldId id="315" r:id="rId19"/>
  </p:sldIdLst>
  <p:sldSz cx="9144000" cy="6858000" type="screen4x3"/>
  <p:notesSz cx="6858000" cy="9144000"/>
  <p:defaultTextStyle>
    <a:defPPr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无标题的节" id="{F0BC3899-5A76-6B42-A9CE-AC2DED31ACD6}">
          <p14:sldIdLst>
            <p14:sldId id="256"/>
            <p14:sldId id="382"/>
            <p14:sldId id="399"/>
            <p14:sldId id="400"/>
            <p14:sldId id="370"/>
            <p14:sldId id="403"/>
            <p14:sldId id="401"/>
            <p14:sldId id="258"/>
            <p14:sldId id="404"/>
            <p14:sldId id="271"/>
            <p14:sldId id="405"/>
            <p14:sldId id="391"/>
            <p14:sldId id="398"/>
            <p14:sldId id="270"/>
            <p14:sldId id="272"/>
            <p14:sldId id="269"/>
            <p14:sldId id="31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0601"/>
    <a:srgbClr val="F60000"/>
    <a:srgbClr val="1B7BBC"/>
    <a:srgbClr val="1DCD30"/>
    <a:srgbClr val="0000CC"/>
    <a:srgbClr val="FFD130"/>
    <a:srgbClr val="069257"/>
    <a:srgbClr val="078650"/>
    <a:srgbClr val="054538"/>
    <a:srgbClr val="0B92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19" autoAdjust="0"/>
    <p:restoredTop sz="98807" autoAdjust="0"/>
  </p:normalViewPr>
  <p:slideViewPr>
    <p:cSldViewPr snapToGrid="0" snapToObjects="1">
      <p:cViewPr>
        <p:scale>
          <a:sx n="81" d="100"/>
          <a:sy n="81" d="100"/>
        </p:scale>
        <p:origin x="1528" y="13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E7138-62BF-B945-8684-4AEF8013C952}" type="datetimeFigureOut">
              <a:rPr kumimoji="1" lang="zh-CN" altLang="en-US" smtClean="0"/>
              <a:t>2020/12/8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9D96D9-69BF-F246-B908-1A093557172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77968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Home made program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D96D9-69BF-F246-B908-1A0935571720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57351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836412-338F-4F6C-AD36-DA2872D8DD33}" type="slidenum">
              <a:rPr lang="en-US"/>
              <a:pPr/>
              <a:t>17</a:t>
            </a:fld>
            <a:endParaRPr lang="en-US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</a:t>
            </a:r>
            <a:r>
              <a:rPr lang="en-US" baseline="0" dirty="0"/>
              <a:t> shows a typical optical pump probe measurement. </a:t>
            </a:r>
            <a:r>
              <a:rPr lang="en-US" dirty="0">
                <a:cs typeface="Times New Roman" pitchFamily="18" charset="0"/>
              </a:rPr>
              <a:t>The pump pulse will arrive first to initiate a dynamical process, This involves the interaction between laser and sample. Also it set the time-zero or the beginning of the whole process. Then after a short time-delay, at t1, the probe pulse arrives</a:t>
            </a:r>
            <a:r>
              <a:rPr lang="en-US" baseline="0" dirty="0"/>
              <a:t> to measure the reflectivity. By adjusting the time delay, we finally can get a whole curve of how the optical properties change during the dynamic process initiated by the pump pulse.</a:t>
            </a:r>
            <a:endParaRPr lang="en-US" dirty="0">
              <a:cs typeface="Times New Roman" pitchFamily="18" charset="0"/>
            </a:endParaRPr>
          </a:p>
          <a:p>
            <a:r>
              <a:rPr lang="en-US" dirty="0">
                <a:cs typeface="Times New Roman" pitchFamily="18" charset="0"/>
              </a:rPr>
              <a:t>Nowadays,</a:t>
            </a:r>
            <a:r>
              <a:rPr lang="en-US" baseline="0" dirty="0">
                <a:cs typeface="Times New Roman" pitchFamily="18" charset="0"/>
              </a:rPr>
              <a:t> there are many kinds of pump probe technique. They all use laser pulse to pump, but probe varies a lot. </a:t>
            </a:r>
            <a:endParaRPr lang="en-US" dirty="0"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63287"/>
            <a:ext cx="7772400" cy="14700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766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3248985"/>
            <a:ext cx="91440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1191488"/>
            <a:ext cx="91440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 descr="log 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" y="6254496"/>
            <a:ext cx="5954486" cy="609600"/>
          </a:xfrm>
          <a:prstGeom prst="rect">
            <a:avLst/>
          </a:prstGeom>
        </p:spPr>
      </p:pic>
      <p:pic>
        <p:nvPicPr>
          <p:cNvPr id="12" name="图片 11" descr="log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6345936"/>
            <a:ext cx="1828800" cy="461787"/>
          </a:xfrm>
          <a:prstGeom prst="rect">
            <a:avLst/>
          </a:prstGeom>
        </p:spPr>
      </p:pic>
      <p:pic>
        <p:nvPicPr>
          <p:cNvPr id="19" name="图片 18" descr="log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6263640"/>
            <a:ext cx="1676400" cy="609600"/>
          </a:xfrm>
          <a:prstGeom prst="rect">
            <a:avLst/>
          </a:prstGeom>
        </p:spPr>
      </p:pic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1550" y="6248400"/>
            <a:ext cx="9142449" cy="50800"/>
          </a:xfrm>
          <a:prstGeom prst="rect">
            <a:avLst/>
          </a:prstGeom>
          <a:solidFill>
            <a:srgbClr val="0000FF"/>
          </a:solidFill>
          <a:ln w="12700">
            <a:noFill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endParaRPr lang="zh-CN" altLang="en-US" sz="2400">
              <a:solidFill>
                <a:schemeClr val="tx1"/>
              </a:solidFill>
              <a:latin typeface="Times New Roman" pitchFamily="18" charset="0"/>
              <a:ea typeface="宋体" pitchFamily="2" charset="-122"/>
            </a:endParaRPr>
          </a:p>
        </p:txBody>
      </p:sp>
      <p:pic>
        <p:nvPicPr>
          <p:cNvPr id="10" name="图片 9" descr="log 2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" y="6254496"/>
            <a:ext cx="5954486" cy="609600"/>
          </a:xfrm>
          <a:prstGeom prst="rect">
            <a:avLst/>
          </a:prstGeom>
        </p:spPr>
      </p:pic>
      <p:pic>
        <p:nvPicPr>
          <p:cNvPr id="13" name="图片 12" descr="log3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6345936"/>
            <a:ext cx="1828800" cy="461787"/>
          </a:xfrm>
          <a:prstGeom prst="rect">
            <a:avLst/>
          </a:prstGeom>
        </p:spPr>
      </p:pic>
      <p:pic>
        <p:nvPicPr>
          <p:cNvPr id="14" name="图片 13" descr="log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6263640"/>
            <a:ext cx="1676400" cy="609600"/>
          </a:xfrm>
          <a:prstGeom prst="rect">
            <a:avLst/>
          </a:prstGeom>
        </p:spPr>
      </p:pic>
      <p:sp>
        <p:nvSpPr>
          <p:cNvPr id="15" name="Rectangle 3"/>
          <p:cNvSpPr>
            <a:spLocks noChangeArrowheads="1"/>
          </p:cNvSpPr>
          <p:nvPr userDrawn="1"/>
        </p:nvSpPr>
        <p:spPr bwMode="auto">
          <a:xfrm>
            <a:off x="1550" y="6248400"/>
            <a:ext cx="9142449" cy="50800"/>
          </a:xfrm>
          <a:prstGeom prst="rect">
            <a:avLst/>
          </a:prstGeom>
          <a:solidFill>
            <a:srgbClr val="0000FF"/>
          </a:solidFill>
          <a:ln w="12700">
            <a:noFill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endParaRPr lang="zh-CN" altLang="en-US" sz="2400">
              <a:solidFill>
                <a:schemeClr val="tx1"/>
              </a:solidFill>
              <a:latin typeface="Times New Roman" pitchFamily="18" charset="0"/>
              <a:ea typeface="宋体" pitchFamily="2" charset="-122"/>
            </a:endParaRPr>
          </a:p>
        </p:txBody>
      </p:sp>
      <p:pic>
        <p:nvPicPr>
          <p:cNvPr id="16" name="图片 15" descr="log 2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" y="6254496"/>
            <a:ext cx="5954486" cy="609600"/>
          </a:xfrm>
          <a:prstGeom prst="rect">
            <a:avLst/>
          </a:prstGeom>
        </p:spPr>
      </p:pic>
      <p:pic>
        <p:nvPicPr>
          <p:cNvPr id="17" name="图片 16" descr="log3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6345936"/>
            <a:ext cx="1828800" cy="461787"/>
          </a:xfrm>
          <a:prstGeom prst="rect">
            <a:avLst/>
          </a:prstGeom>
        </p:spPr>
      </p:pic>
      <p:pic>
        <p:nvPicPr>
          <p:cNvPr id="22" name="图片 21" descr="log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6263640"/>
            <a:ext cx="1676400" cy="609600"/>
          </a:xfrm>
          <a:prstGeom prst="rect">
            <a:avLst/>
          </a:prstGeom>
        </p:spPr>
      </p:pic>
      <p:sp>
        <p:nvSpPr>
          <p:cNvPr id="23" name="Rectangle 3"/>
          <p:cNvSpPr>
            <a:spLocks noChangeArrowheads="1"/>
          </p:cNvSpPr>
          <p:nvPr userDrawn="1"/>
        </p:nvSpPr>
        <p:spPr bwMode="auto">
          <a:xfrm>
            <a:off x="1550" y="6248400"/>
            <a:ext cx="9142449" cy="50800"/>
          </a:xfrm>
          <a:prstGeom prst="rect">
            <a:avLst/>
          </a:prstGeom>
          <a:solidFill>
            <a:srgbClr val="0000FF"/>
          </a:solidFill>
          <a:ln w="12700">
            <a:noFill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endParaRPr lang="zh-CN" altLang="en-US" sz="2400">
              <a:solidFill>
                <a:schemeClr val="tx1"/>
              </a:solidFill>
              <a:latin typeface="Times New Roman" pitchFamily="18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13212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6EFAA4-58A4-324E-A4A9-DC29D161EE1E}" type="datetimeFigureOut">
              <a:rPr kumimoji="1" lang="zh-CN" altLang="en-US" smtClean="0"/>
              <a:t>2020/12/8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7151E1-C825-3942-8CE8-2B2D58DAA3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22868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90657-D6E0-BE42-9DAC-E9A6565AE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390A6F-F3CD-154C-8ACE-8EBC6BC281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70D4B1-35E6-1744-8CBA-9C192195E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449A-ECD1-1C49-A3A0-6FE365F2ED53}" type="datetimeFigureOut">
              <a:rPr lang="en-US" smtClean="0"/>
              <a:t>12/8/20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766F16-77FE-F640-B44E-59AAFAB4A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696ADA-3ECD-1342-8EB2-63185E5E2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153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5CCC5-B135-FC42-AB5A-F233B06BF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E293DC-8B25-A043-8EC8-1714DBE7E3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A4AA82-AFD5-8445-AC2C-9DED7F2DC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449A-ECD1-1C49-A3A0-6FE365F2ED53}" type="datetimeFigureOut">
              <a:rPr lang="en-US" smtClean="0"/>
              <a:t>12/8/20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A10F8-4B65-F249-A045-DDA22B4D9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5DB494-0A9B-6242-BF61-FB59E4647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554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58FC1-FA20-D841-AA64-E58DB0842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162E0D-982E-C643-BC2C-739C38E831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BE561-A4E8-4E46-80EC-1913A0DF0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449A-ECD1-1C49-A3A0-6FE365F2ED53}" type="datetimeFigureOut">
              <a:rPr lang="en-US" smtClean="0"/>
              <a:t>12/8/20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AA21E7-4610-5742-9ADB-0DA95DE9C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20CCFF-D0AA-3E4D-B2B6-5C5747CE8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135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F1B9E-52ED-9540-963B-9A1B88004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05387B-7F45-4C4D-AA73-DC8B25D112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DCA4D0-2D6C-644E-A951-703959BCF3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C4C010-8DDB-884A-B164-AFD718C25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449A-ECD1-1C49-A3A0-6FE365F2ED53}" type="datetimeFigureOut">
              <a:rPr lang="en-US" smtClean="0"/>
              <a:t>12/8/20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F1D1FA-1940-1B46-B3F5-7A850A83D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387048-0942-2748-96E5-B794D1D7B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555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B65B6-B74C-684D-8A45-84ED5AED7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D8C918-50C9-5A45-8F8E-5E0FDB5B0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B3B298-197C-F043-A459-05E5D8195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229643-6500-CD41-9BF0-0F231FF61D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E6676E-207A-924C-A17D-3510C4F283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A83386-3E6D-AB45-A13B-5BE46C9CF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449A-ECD1-1C49-A3A0-6FE365F2ED53}" type="datetimeFigureOut">
              <a:rPr lang="en-US" smtClean="0"/>
              <a:t>12/8/20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6FB893-7018-A643-9FE2-0B796C194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4E12BD-5038-5C4C-9579-80BE67C4F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407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48A42-DA46-794E-8758-ECBB3EA10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D56504-D70A-F645-861E-B74AC00CE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449A-ECD1-1C49-A3A0-6FE365F2ED53}" type="datetimeFigureOut">
              <a:rPr lang="en-US" smtClean="0"/>
              <a:t>12/8/20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056803-0252-5243-8E40-95D63DA1B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CA4F62-6FE1-914B-8440-45D24EA84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4190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B6A43C-64CA-6B4B-9743-D9C9B32E2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449A-ECD1-1C49-A3A0-6FE365F2ED53}" type="datetimeFigureOut">
              <a:rPr lang="en-US" smtClean="0"/>
              <a:t>12/8/20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DC862C-25FC-3F4E-9DF1-A68B983CF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8968B-114C-434D-B4DD-B8B9E2994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31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4CE08-684A-D343-BF15-DE87CD3B2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415C2-D2D8-B14C-8C78-ABB004862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A16908-5363-4540-87C1-EF14EC7841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FD6AC4-C0C6-7042-AA89-BED10203D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449A-ECD1-1C49-A3A0-6FE365F2ED53}" type="datetimeFigureOut">
              <a:rPr lang="en-US" smtClean="0"/>
              <a:t>12/8/20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D49403-7B0C-B44B-B653-9F5C438F0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C8B538-71BA-BE4E-B554-FD0885392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3931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3DA53-0BDA-4842-99C2-2237B5EE6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2B41F7-21AB-A74D-9F49-B38BC7B04D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D2889-E36D-4C4B-B8AD-DFCD0CFBE2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D9CEE-5B59-124A-AFBC-E73A7CE45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449A-ECD1-1C49-A3A0-6FE365F2ED53}" type="datetimeFigureOut">
              <a:rPr lang="en-US" smtClean="0"/>
              <a:t>12/8/20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496EF7-9E1D-7D41-BA12-40F76106E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A14B8D-21A3-604B-98B5-970EB277C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40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88"/>
            <a:ext cx="8229600" cy="11430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974" y="14478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550" y="1129554"/>
            <a:ext cx="9142449" cy="50800"/>
          </a:xfrm>
          <a:prstGeom prst="rect">
            <a:avLst/>
          </a:prstGeom>
          <a:solidFill>
            <a:srgbClr val="0000FF"/>
          </a:solidFill>
          <a:ln w="12700">
            <a:noFill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endParaRPr lang="zh-CN" altLang="en-US" sz="2400">
              <a:solidFill>
                <a:schemeClr val="tx1"/>
              </a:solidFill>
              <a:latin typeface="Times New Roman" pitchFamily="18" charset="0"/>
              <a:ea typeface="宋体" pitchFamily="2" charset="-122"/>
            </a:endParaRPr>
          </a:p>
        </p:txBody>
      </p:sp>
      <p:pic>
        <p:nvPicPr>
          <p:cNvPr id="14" name="Picture 74" descr="BNLLogoalonecolor"/>
          <p:cNvPicPr>
            <a:picLocks noChangeAspect="1" noChangeArrowheads="1"/>
          </p:cNvPicPr>
          <p:nvPr/>
        </p:nvPicPr>
        <p:blipFill>
          <a:blip r:embed="rId2"/>
          <a:srcRect t="8475" b="5991"/>
          <a:stretch>
            <a:fillRect/>
          </a:stretch>
        </p:blipFill>
        <p:spPr bwMode="auto">
          <a:xfrm>
            <a:off x="23587075" y="106363"/>
            <a:ext cx="4765675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51" descr="New_DOE_Logo_Color_OneInc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755975" y="292100"/>
            <a:ext cx="36385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74" descr="BNLLogoalonecolor"/>
          <p:cNvPicPr>
            <a:picLocks noChangeAspect="1" noChangeArrowheads="1"/>
          </p:cNvPicPr>
          <p:nvPr/>
        </p:nvPicPr>
        <p:blipFill>
          <a:blip r:embed="rId2"/>
          <a:srcRect t="8475" b="5991"/>
          <a:stretch>
            <a:fillRect/>
          </a:stretch>
        </p:blipFill>
        <p:spPr bwMode="auto">
          <a:xfrm>
            <a:off x="23739475" y="258763"/>
            <a:ext cx="4765675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74" descr="BNLLogoalonecolor"/>
          <p:cNvPicPr>
            <a:picLocks noChangeAspect="1" noChangeArrowheads="1"/>
          </p:cNvPicPr>
          <p:nvPr/>
        </p:nvPicPr>
        <p:blipFill>
          <a:blip r:embed="rId2"/>
          <a:srcRect t="8475" b="5991"/>
          <a:stretch>
            <a:fillRect/>
          </a:stretch>
        </p:blipFill>
        <p:spPr bwMode="auto">
          <a:xfrm>
            <a:off x="23891875" y="411163"/>
            <a:ext cx="4765675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111360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ABCB6-72EF-964F-8271-603FAAC59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E1328A-3AA1-9649-819F-0D35026565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FDE575-23CF-7041-9EFD-7DF83557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449A-ECD1-1C49-A3A0-6FE365F2ED53}" type="datetimeFigureOut">
              <a:rPr lang="en-US" smtClean="0"/>
              <a:t>12/8/20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106EBC-9EF5-FE44-BBCB-5AEFAA0E3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91BD84-74FA-E74A-A466-C13CFF701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4640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24DDE6-132E-A443-BD7F-9EAB2FB465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36A10A-F952-8A45-88E6-E10C283CB5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F02AC-33F3-EC4D-983C-202AE7842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449A-ECD1-1C49-A3A0-6FE365F2ED53}" type="datetimeFigureOut">
              <a:rPr lang="en-US" smtClean="0"/>
              <a:t>12/8/20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8F7846-FB63-8A4A-BD1D-1AFC13767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7073D5-6C01-2D4B-B0FC-FB798ACE8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071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6EFAA4-58A4-324E-A4A9-DC29D161EE1E}" type="datetimeFigureOut">
              <a:rPr kumimoji="1" lang="zh-CN" altLang="en-US" smtClean="0"/>
              <a:t>2020/12/8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7151E1-C825-3942-8CE8-2B2D58DAA3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82034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6EFAA4-58A4-324E-A4A9-DC29D161EE1E}" type="datetimeFigureOut">
              <a:rPr kumimoji="1" lang="zh-CN" altLang="en-US" smtClean="0"/>
              <a:t>2020/12/8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7151E1-C825-3942-8CE8-2B2D58DAA3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63528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3B60D5-FBF5-6B47-83A1-276D999CAB7C}" type="datetimeFigureOut">
              <a:rPr kumimoji="1" lang="zh-CN" altLang="en-US" smtClean="0"/>
              <a:t>2020/12/8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7151E1-C825-3942-8CE8-2B2D58DAA3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56384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6EFAA4-58A4-324E-A4A9-DC29D161EE1E}" type="datetimeFigureOut">
              <a:rPr kumimoji="1" lang="zh-CN" altLang="en-US" smtClean="0"/>
              <a:t>2020/12/8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7151E1-C825-3942-8CE8-2B2D58DAA3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92090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6EFAA4-58A4-324E-A4A9-DC29D161EE1E}" type="datetimeFigureOut">
              <a:rPr kumimoji="1" lang="zh-CN" altLang="en-US" smtClean="0"/>
              <a:t>2020/12/8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7151E1-C825-3942-8CE8-2B2D58DAA3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07142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将图片拖动到占位符，或单击添加图标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6EFAA4-58A4-324E-A4A9-DC29D161EE1E}" type="datetimeFigureOut">
              <a:rPr kumimoji="1" lang="zh-CN" altLang="en-US" smtClean="0"/>
              <a:t>2020/12/8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7151E1-C825-3942-8CE8-2B2D58DAA3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60895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6EFAA4-58A4-324E-A4A9-DC29D161EE1E}" type="datetimeFigureOut">
              <a:rPr kumimoji="1" lang="zh-CN" altLang="en-US" smtClean="0"/>
              <a:t>2020/12/8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7151E1-C825-3942-8CE8-2B2D58DAA3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17588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7151E1-C825-3942-8CE8-2B2D58DAA3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56434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F4B26D-5E26-CF40-A563-6E04FE5BC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181B29-D9F3-EE42-8836-4053439C4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7A3BF0-BC7A-394E-BCFF-EE200536F2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8449A-ECD1-1C49-A3A0-6FE365F2ED53}" type="datetimeFigureOut">
              <a:rPr lang="en-US" smtClean="0"/>
              <a:t>12/8/20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16A5F2-3250-FB47-8DC5-3066952D93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14636F-1A49-F34D-AD4F-A1E85C72D3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11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12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96398" y="1243932"/>
            <a:ext cx="9028059" cy="1964105"/>
          </a:xfrm>
        </p:spPr>
        <p:txBody>
          <a:bodyPr>
            <a:noAutofit/>
          </a:bodyPr>
          <a:lstStyle/>
          <a:p>
            <a:pPr>
              <a:spcAft>
                <a:spcPts val="3600"/>
              </a:spcAft>
            </a:pPr>
            <a:r>
              <a:rPr lang="en-US" sz="3600" b="1" dirty="0">
                <a:solidFill>
                  <a:schemeClr val="tx1"/>
                </a:solidFill>
              </a:rPr>
              <a:t>UED-306057: </a:t>
            </a:r>
            <a:r>
              <a:rPr lang="en-US" altLang="zh-CN" sz="3600" b="1" dirty="0">
                <a:solidFill>
                  <a:schemeClr val="tx1"/>
                </a:solidFill>
              </a:rPr>
              <a:t>Photoinduced Structure phase transition in Weyl semimetal MoTe2</a:t>
            </a:r>
            <a:endParaRPr lang="en-US" altLang="zh-CN" sz="36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EA0DFA-8B80-483A-BF4D-7B38E30815ED}"/>
              </a:ext>
            </a:extLst>
          </p:cNvPr>
          <p:cNvSpPr txBox="1"/>
          <p:nvPr/>
        </p:nvSpPr>
        <p:spPr>
          <a:xfrm>
            <a:off x="981207" y="5721581"/>
            <a:ext cx="7810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22nd ATF Users Meeting: Application for New UED experiment</a:t>
            </a:r>
          </a:p>
        </p:txBody>
      </p:sp>
      <p:sp>
        <p:nvSpPr>
          <p:cNvPr id="6" name="文本框 2">
            <a:extLst>
              <a:ext uri="{FF2B5EF4-FFF2-40B4-BE49-F238E27FC236}">
                <a16:creationId xmlns:a16="http://schemas.microsoft.com/office/drawing/2014/main" id="{C120F8F1-58F5-E948-9873-61A103ADEB12}"/>
              </a:ext>
            </a:extLst>
          </p:cNvPr>
          <p:cNvSpPr txBox="1"/>
          <p:nvPr/>
        </p:nvSpPr>
        <p:spPr>
          <a:xfrm>
            <a:off x="1938832" y="3292358"/>
            <a:ext cx="5667326" cy="1225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040"/>
              </a:lnSpc>
            </a:pPr>
            <a:r>
              <a:rPr kumimoji="1" lang="en-US" altLang="zh-CN" sz="2400" dirty="0"/>
              <a:t>PI</a:t>
            </a:r>
            <a:r>
              <a:rPr kumimoji="1" lang="en-US" altLang="zh-CN" sz="2400" b="1" dirty="0"/>
              <a:t>: </a:t>
            </a:r>
            <a:r>
              <a:rPr kumimoji="1" lang="en-US" altLang="zh-CN" sz="2400" b="1" dirty="0" err="1"/>
              <a:t>Junjie</a:t>
            </a:r>
            <a:r>
              <a:rPr kumimoji="1" lang="en-US" altLang="zh-CN" sz="2400" b="1" dirty="0"/>
              <a:t> Li</a:t>
            </a:r>
            <a:r>
              <a:rPr kumimoji="1" lang="en-US" altLang="zh-CN" sz="2400" dirty="0"/>
              <a:t>, </a:t>
            </a:r>
            <a:r>
              <a:rPr kumimoji="1" lang="en-US" altLang="zh-CN" sz="2400" dirty="0" err="1"/>
              <a:t>Yimei</a:t>
            </a:r>
            <a:r>
              <a:rPr kumimoji="1" lang="en-US" altLang="zh-CN" sz="2400" dirty="0"/>
              <a:t> Zhu</a:t>
            </a:r>
            <a:endParaRPr lang="en-US" altLang="zh-CN" sz="2400" dirty="0"/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Condensed Matter and Material Science Division, BNL  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071056E-4795-564A-B256-1CD5C677CD41}"/>
              </a:ext>
            </a:extLst>
          </p:cNvPr>
          <p:cNvSpPr/>
          <p:nvPr/>
        </p:nvSpPr>
        <p:spPr>
          <a:xfrm>
            <a:off x="431933" y="4990636"/>
            <a:ext cx="86339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dirty="0">
                <a:cs typeface="Arial" panose="020B0604020202020204" pitchFamily="34" charset="0"/>
              </a:rPr>
              <a:t>Sponsored by </a:t>
            </a:r>
            <a:r>
              <a:rPr lang="en-US" altLang="zh-CN" dirty="0">
                <a:cs typeface="Arial" panose="020B0604020202020204" pitchFamily="34" charset="0"/>
              </a:rPr>
              <a:t>the U. S. DOE, BES</a:t>
            </a:r>
          </a:p>
          <a:p>
            <a:pPr algn="ctr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Division of Materials Sciences and Engineering</a:t>
            </a:r>
            <a:endParaRPr lang="en-US" alt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157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678" y="-9934"/>
            <a:ext cx="9234475" cy="1143000"/>
          </a:xfrm>
        </p:spPr>
        <p:txBody>
          <a:bodyPr>
            <a:noAutofit/>
          </a:bodyPr>
          <a:lstStyle/>
          <a:p>
            <a:r>
              <a:rPr kumimoji="1" lang="en-US" altLang="zh-CN" sz="3600" dirty="0"/>
              <a:t>Crystallographic structure refinement</a:t>
            </a:r>
            <a:br>
              <a:rPr kumimoji="1" lang="en-US" altLang="zh-CN" sz="3600" dirty="0"/>
            </a:br>
            <a:r>
              <a:rPr kumimoji="1" lang="en-US" altLang="zh-CN" sz="3600" dirty="0"/>
              <a:t>with Home-made computer codes</a:t>
            </a:r>
            <a:endParaRPr kumimoji="1" lang="zh-CN" altLang="en-US" sz="3600" dirty="0"/>
          </a:p>
        </p:txBody>
      </p:sp>
      <p:pic>
        <p:nvPicPr>
          <p:cNvPr id="4" name="内容占位符 3" descr="Screen Shot 2015-01-30 at 3.30.21 PM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1" b="4361"/>
          <a:stretch>
            <a:fillRect/>
          </a:stretch>
        </p:blipFill>
        <p:spPr>
          <a:xfrm>
            <a:off x="283908" y="1821480"/>
            <a:ext cx="5427424" cy="3215039"/>
          </a:xfr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FDFE24E-4AC6-2948-903A-75D38AEFAF06}"/>
              </a:ext>
            </a:extLst>
          </p:cNvPr>
          <p:cNvGrpSpPr/>
          <p:nvPr/>
        </p:nvGrpSpPr>
        <p:grpSpPr>
          <a:xfrm>
            <a:off x="5985597" y="1358392"/>
            <a:ext cx="2666034" cy="4513562"/>
            <a:chOff x="5902019" y="1269740"/>
            <a:chExt cx="3131145" cy="5483906"/>
          </a:xfrm>
        </p:grpSpPr>
        <p:pic>
          <p:nvPicPr>
            <p:cNvPr id="9" name="图片 8" descr="figure 3 2015-09-11.png">
              <a:extLst>
                <a:ext uri="{FF2B5EF4-FFF2-40B4-BE49-F238E27FC236}">
                  <a16:creationId xmlns:a16="http://schemas.microsoft.com/office/drawing/2014/main" id="{5B575BE5-8F88-9249-A8E7-0A0A26F62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785"/>
            <a:stretch/>
          </p:blipFill>
          <p:spPr>
            <a:xfrm>
              <a:off x="6090853" y="1269740"/>
              <a:ext cx="2753477" cy="5483906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6641CBE-EAE9-7046-8294-E6CB98AD20DF}"/>
                </a:ext>
              </a:extLst>
            </p:cNvPr>
            <p:cNvSpPr/>
            <p:nvPr/>
          </p:nvSpPr>
          <p:spPr>
            <a:xfrm>
              <a:off x="6090853" y="1269740"/>
              <a:ext cx="2942311" cy="1988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9E45FC3-08F5-4346-8B7C-D11379F54B3D}"/>
                </a:ext>
              </a:extLst>
            </p:cNvPr>
            <p:cNvSpPr/>
            <p:nvPr/>
          </p:nvSpPr>
          <p:spPr>
            <a:xfrm>
              <a:off x="5902019" y="3643745"/>
              <a:ext cx="551625" cy="4184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文本框 6">
            <a:extLst>
              <a:ext uri="{FF2B5EF4-FFF2-40B4-BE49-F238E27FC236}">
                <a16:creationId xmlns:a16="http://schemas.microsoft.com/office/drawing/2014/main" id="{939B57C1-46EC-4763-8E12-709206ED3C45}"/>
              </a:ext>
            </a:extLst>
          </p:cNvPr>
          <p:cNvSpPr txBox="1"/>
          <p:nvPr/>
        </p:nvSpPr>
        <p:spPr>
          <a:xfrm>
            <a:off x="5589024" y="6328318"/>
            <a:ext cx="34559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/>
              <a:t>Li, J., </a:t>
            </a:r>
            <a:r>
              <a:rPr kumimoji="1" lang="en-US" altLang="zh-CN" sz="1400" dirty="0" err="1"/>
              <a:t>npj</a:t>
            </a:r>
            <a:r>
              <a:rPr kumimoji="1" lang="en-US" altLang="zh-CN" sz="1400" dirty="0"/>
              <a:t> Quantum Materials</a:t>
            </a:r>
            <a:r>
              <a:rPr kumimoji="1" lang="en-US" altLang="zh-CN" sz="1400" i="1" dirty="0"/>
              <a:t> 1</a:t>
            </a:r>
            <a:r>
              <a:rPr kumimoji="1" lang="en-US" altLang="zh-CN" sz="1400" dirty="0"/>
              <a:t>, 16026 (2016)</a:t>
            </a:r>
            <a:endParaRPr kumimoji="1"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635437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A650D-287E-874F-BE0F-54BD04673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30BC3-A217-1D49-B4AE-957A3AF0F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779" y="1748658"/>
            <a:ext cx="8403021" cy="3360683"/>
          </a:xfrm>
        </p:spPr>
        <p:txBody>
          <a:bodyPr/>
          <a:lstStyle/>
          <a:p>
            <a:r>
              <a:rPr lang="en-US" sz="2400" dirty="0"/>
              <a:t>We have done UED measurement on the MoTe2 at room temperature, measurements at 77 K and 220 K is being carried.</a:t>
            </a:r>
          </a:p>
          <a:p>
            <a:r>
              <a:rPr lang="en-US" sz="2400" dirty="0"/>
              <a:t>Results of measurement at room temperature shows promising results</a:t>
            </a:r>
          </a:p>
          <a:p>
            <a:r>
              <a:rPr lang="en-US" sz="2400" dirty="0"/>
              <a:t>Planning direct measurement of structure change along layer-stacking direction by electron diffraction along 100 orientation</a:t>
            </a:r>
          </a:p>
        </p:txBody>
      </p:sp>
    </p:spTree>
    <p:extLst>
      <p:ext uri="{BB962C8B-B14F-4D97-AF65-F5344CB8AC3E}">
        <p14:creationId xmlns:p14="http://schemas.microsoft.com/office/powerpoint/2010/main" val="621977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343647"/>
            <a:ext cx="9144000" cy="5003802"/>
          </a:xfrm>
          <a:solidFill>
            <a:srgbClr val="FFFFFF"/>
          </a:solidFill>
        </p:spPr>
        <p:txBody>
          <a:bodyPr/>
          <a:lstStyle/>
          <a:p>
            <a:pPr marL="0" indent="0" algn="ctr">
              <a:buNone/>
            </a:pPr>
            <a:endParaRPr kumimoji="1" lang="en-US" altLang="zh-CN" sz="8800" dirty="0"/>
          </a:p>
          <a:p>
            <a:pPr marL="0" indent="0" algn="ctr">
              <a:buNone/>
            </a:pPr>
            <a:r>
              <a:rPr kumimoji="1" lang="en-US" altLang="zh-CN" sz="11500" dirty="0">
                <a:latin typeface="Brush Script MT Italic"/>
                <a:cs typeface="Brush Script MT Italic"/>
              </a:rPr>
              <a:t>Thank You!</a:t>
            </a:r>
            <a:endParaRPr kumimoji="1" lang="zh-CN" altLang="en-US" sz="11500" dirty="0">
              <a:latin typeface="Brush Script MT Italic"/>
              <a:cs typeface="Brush Script MT Italic"/>
            </a:endParaRPr>
          </a:p>
        </p:txBody>
      </p:sp>
    </p:spTree>
    <p:extLst>
      <p:ext uri="{BB962C8B-B14F-4D97-AF65-F5344CB8AC3E}">
        <p14:creationId xmlns:p14="http://schemas.microsoft.com/office/powerpoint/2010/main" val="7118558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C2A1C-3885-2442-9D9F-C97A283CE8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ATF Users’ Meeting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5550B4-378F-DA43-B5FB-76BB79EDB8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Instructions for New UED (Bldg. 912) Proposals</a:t>
            </a:r>
          </a:p>
        </p:txBody>
      </p:sp>
    </p:spTree>
    <p:extLst>
      <p:ext uri="{BB962C8B-B14F-4D97-AF65-F5344CB8AC3E}">
        <p14:creationId xmlns:p14="http://schemas.microsoft.com/office/powerpoint/2010/main" val="42003967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9FEAA-F4E0-1246-B1E7-DF336DE11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061" y="857251"/>
            <a:ext cx="7886700" cy="477749"/>
          </a:xfrm>
        </p:spPr>
        <p:txBody>
          <a:bodyPr>
            <a:normAutofit/>
          </a:bodyPr>
          <a:lstStyle/>
          <a:p>
            <a:pPr algn="ctr"/>
            <a:r>
              <a:rPr lang="en-US" sz="2100" dirty="0"/>
              <a:t>Experimental Time Request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33A3B09-4E77-B749-8153-C1844FE9A8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7224259"/>
              </p:ext>
            </p:extLst>
          </p:nvPr>
        </p:nvGraphicFramePr>
        <p:xfrm>
          <a:off x="628650" y="1825778"/>
          <a:ext cx="7886700" cy="5562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3615137945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365650492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983676112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Capability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Setup Hours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Running Hours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110703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UED Facility</a:t>
                      </a: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60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400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99823135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B694B9C-51DF-1B41-9225-691F9D253220}"/>
              </a:ext>
            </a:extLst>
          </p:cNvPr>
          <p:cNvSpPr txBox="1"/>
          <p:nvPr/>
        </p:nvSpPr>
        <p:spPr>
          <a:xfrm>
            <a:off x="3467528" y="1465994"/>
            <a:ext cx="2218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CY2021 Time Request</a:t>
            </a:r>
          </a:p>
        </p:txBody>
      </p:sp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12C37A2F-A990-9749-952B-CEF0455DCD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9673627"/>
              </p:ext>
            </p:extLst>
          </p:nvPr>
        </p:nvGraphicFramePr>
        <p:xfrm>
          <a:off x="642779" y="3935834"/>
          <a:ext cx="7886700" cy="5562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3615137945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365650492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983676112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Capability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Setup Hours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Running Hours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110703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UED Facility</a:t>
                      </a: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60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400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99823135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7C54AB9C-0F90-5E4F-BD39-3A008F8FB83A}"/>
              </a:ext>
            </a:extLst>
          </p:cNvPr>
          <p:cNvSpPr txBox="1"/>
          <p:nvPr/>
        </p:nvSpPr>
        <p:spPr>
          <a:xfrm>
            <a:off x="1663130" y="3552934"/>
            <a:ext cx="5803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Time Estimate for Full 3-year Experiment (including CY2021)</a:t>
            </a:r>
          </a:p>
        </p:txBody>
      </p:sp>
    </p:spTree>
    <p:extLst>
      <p:ext uri="{BB962C8B-B14F-4D97-AF65-F5344CB8AC3E}">
        <p14:creationId xmlns:p14="http://schemas.microsoft.com/office/powerpoint/2010/main" val="17357315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86205-8304-3440-81D0-A8B68EDCC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Instructions for UED Proposal Presenters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5C215B-2818-4B45-968A-5708D933A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51448"/>
            <a:ext cx="7886700" cy="376034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All proposal presentations are 25 minutes in duration:  20’ presentation + 5’ questions</a:t>
            </a:r>
          </a:p>
          <a:p>
            <a:r>
              <a:rPr lang="en-US" dirty="0"/>
              <a:t>Proposal Title Slide -   Please include:</a:t>
            </a:r>
          </a:p>
          <a:p>
            <a:pPr lvl="1"/>
            <a:r>
              <a:rPr lang="en-US" dirty="0"/>
              <a:t>Proposal ID &amp; Proposal Title</a:t>
            </a:r>
          </a:p>
          <a:p>
            <a:pPr lvl="1"/>
            <a:r>
              <a:rPr lang="en-US" dirty="0"/>
              <a:t>PI Name</a:t>
            </a:r>
          </a:p>
          <a:p>
            <a:pPr lvl="1"/>
            <a:r>
              <a:rPr lang="en-US" dirty="0"/>
              <a:t>A list of all collaborators and institutions</a:t>
            </a:r>
          </a:p>
          <a:p>
            <a:pPr lvl="1"/>
            <a:r>
              <a:rPr lang="en-US" dirty="0"/>
              <a:t>Funding source</a:t>
            </a:r>
          </a:p>
          <a:p>
            <a:pPr lvl="1"/>
            <a:r>
              <a:rPr lang="en-US" dirty="0"/>
              <a:t>Status of funding (“Proposed” or “Received”)</a:t>
            </a:r>
          </a:p>
          <a:p>
            <a:r>
              <a:rPr lang="en-US" dirty="0"/>
              <a:t>Please fill out the “Special Equipment Requirements and Hazards” slide for your experiment and include at the end of your presentation</a:t>
            </a:r>
          </a:p>
          <a:p>
            <a:r>
              <a:rPr lang="en-US" dirty="0"/>
              <a:t>Please fill out the “Experimental Time Request” slide for your experiment and include at the end of your presentation</a:t>
            </a:r>
          </a:p>
        </p:txBody>
      </p:sp>
    </p:spTree>
    <p:extLst>
      <p:ext uri="{BB962C8B-B14F-4D97-AF65-F5344CB8AC3E}">
        <p14:creationId xmlns:p14="http://schemas.microsoft.com/office/powerpoint/2010/main" val="24841383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9FEAA-F4E0-1246-B1E7-DF336DE11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061" y="857251"/>
            <a:ext cx="7886700" cy="477749"/>
          </a:xfrm>
        </p:spPr>
        <p:txBody>
          <a:bodyPr>
            <a:normAutofit/>
          </a:bodyPr>
          <a:lstStyle/>
          <a:p>
            <a:pPr algn="ctr"/>
            <a:r>
              <a:rPr lang="en-US" sz="2100" dirty="0"/>
              <a:t>Special Equipment Requirements and Hazards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918695-53DD-1844-BBEF-9F56CC265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12400"/>
            <a:ext cx="7886700" cy="3877572"/>
          </a:xfrm>
        </p:spPr>
        <p:txBody>
          <a:bodyPr>
            <a:normAutofit/>
          </a:bodyPr>
          <a:lstStyle/>
          <a:p>
            <a:r>
              <a:rPr lang="en-US" dirty="0"/>
              <a:t>User Sample and Setup</a:t>
            </a:r>
          </a:p>
          <a:p>
            <a:pPr lvl="1"/>
            <a:r>
              <a:rPr lang="en-US" dirty="0"/>
              <a:t>Please indicate any special equipment that you expect to need bolometer/interferometer setup etc.:                                              NO</a:t>
            </a:r>
          </a:p>
          <a:p>
            <a:r>
              <a:rPr lang="en-US" dirty="0"/>
              <a:t>Pump Laser Requirements</a:t>
            </a:r>
          </a:p>
          <a:p>
            <a:pPr lvl="1"/>
            <a:r>
              <a:rPr lang="en-US" dirty="0"/>
              <a:t>Please note any special pump laser requirements here:               NO</a:t>
            </a:r>
          </a:p>
          <a:p>
            <a:r>
              <a:rPr lang="en-US" dirty="0"/>
              <a:t>Hazards &amp; Special Installation Requirements</a:t>
            </a:r>
          </a:p>
          <a:p>
            <a:pPr lvl="1"/>
            <a:r>
              <a:rPr lang="en-US" dirty="0"/>
              <a:t>Large installation (chamber, insertion device, etc.):                       NO</a:t>
            </a:r>
          </a:p>
          <a:p>
            <a:pPr lvl="1"/>
            <a:r>
              <a:rPr lang="en-US" dirty="0"/>
              <a:t>Cryogens:                                                                                   YES (liquid Nitrogen)</a:t>
            </a:r>
          </a:p>
          <a:p>
            <a:pPr lvl="1"/>
            <a:r>
              <a:rPr lang="en-US" dirty="0"/>
              <a:t>Introducing new magnetic elements:                                                NO</a:t>
            </a:r>
          </a:p>
          <a:p>
            <a:pPr lvl="1"/>
            <a:r>
              <a:rPr lang="en-US" dirty="0"/>
              <a:t>Introducing new materials into the beam path:                              YES</a:t>
            </a:r>
          </a:p>
          <a:p>
            <a:pPr lvl="1"/>
            <a:r>
              <a:rPr lang="en-US" dirty="0"/>
              <a:t>Any other foreseeable beam line modifications:                             NO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8107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8288"/>
            <a:ext cx="8229600" cy="1143000"/>
          </a:xfrm>
        </p:spPr>
        <p:txBody>
          <a:bodyPr/>
          <a:lstStyle/>
          <a:p>
            <a:r>
              <a:rPr lang="en-US" sz="4000" dirty="0"/>
              <a:t>BNL MeV-Ultrafast Electron Diffraction</a:t>
            </a:r>
          </a:p>
        </p:txBody>
      </p:sp>
      <p:pic>
        <p:nvPicPr>
          <p:cNvPr id="33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2440079" y="158462"/>
            <a:ext cx="4086921" cy="69544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4" name="矩形 3"/>
          <p:cNvSpPr/>
          <p:nvPr/>
        </p:nvSpPr>
        <p:spPr>
          <a:xfrm rot="20100000">
            <a:off x="4972997" y="1517904"/>
            <a:ext cx="750297" cy="8595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Rounded Rectangle 46">
            <a:extLst>
              <a:ext uri="{FF2B5EF4-FFF2-40B4-BE49-F238E27FC236}">
                <a16:creationId xmlns:a16="http://schemas.microsoft.com/office/drawing/2014/main" id="{FF852889-AB14-48B6-BF82-C2653F8B18F6}"/>
              </a:ext>
            </a:extLst>
          </p:cNvPr>
          <p:cNvSpPr/>
          <p:nvPr/>
        </p:nvSpPr>
        <p:spPr>
          <a:xfrm>
            <a:off x="549620" y="5700492"/>
            <a:ext cx="2819400" cy="356616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ounded Rectangle 49">
            <a:extLst>
              <a:ext uri="{FF2B5EF4-FFF2-40B4-BE49-F238E27FC236}">
                <a16:creationId xmlns:a16="http://schemas.microsoft.com/office/drawing/2014/main" id="{EDB47DCD-A469-4996-8A67-BCECF261D0B5}"/>
              </a:ext>
            </a:extLst>
          </p:cNvPr>
          <p:cNvSpPr/>
          <p:nvPr/>
        </p:nvSpPr>
        <p:spPr>
          <a:xfrm>
            <a:off x="3597620" y="5704009"/>
            <a:ext cx="2114040" cy="356616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ounded Rectangle 50">
            <a:extLst>
              <a:ext uri="{FF2B5EF4-FFF2-40B4-BE49-F238E27FC236}">
                <a16:creationId xmlns:a16="http://schemas.microsoft.com/office/drawing/2014/main" id="{53603D6F-33B5-48AD-9C1D-AD61013FECCB}"/>
              </a:ext>
            </a:extLst>
          </p:cNvPr>
          <p:cNvSpPr/>
          <p:nvPr/>
        </p:nvSpPr>
        <p:spPr>
          <a:xfrm>
            <a:off x="5963363" y="5697850"/>
            <a:ext cx="2560320" cy="352223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7F2D398F-6BA0-4959-B35C-B44EB96E4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620" y="5715000"/>
            <a:ext cx="2819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1600" b="1" dirty="0">
                <a:latin typeface="+mj-lt"/>
              </a:rPr>
              <a:t>Acceleration voltage = 3 MeV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6E1C8134-BBEB-42C0-A64A-A348F30BA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7620" y="5714642"/>
            <a:ext cx="211404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1600" b="1" dirty="0">
                <a:latin typeface="+mj-lt"/>
              </a:rPr>
              <a:t>10</a:t>
            </a:r>
            <a:r>
              <a:rPr lang="en-US" altLang="en-US" sz="1600" b="1" baseline="30000" dirty="0">
                <a:latin typeface="+mj-lt"/>
              </a:rPr>
              <a:t>6</a:t>
            </a:r>
            <a:r>
              <a:rPr lang="en-US" altLang="en-US" sz="1600" b="1" dirty="0">
                <a:latin typeface="+mj-lt"/>
              </a:rPr>
              <a:t> electrons per pulse</a:t>
            </a: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DEBE3EA6-F875-4EF0-B6C3-B7FCF20BF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9820" y="5697850"/>
            <a:ext cx="26227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1600" b="1" dirty="0">
                <a:latin typeface="+mj-lt"/>
              </a:rPr>
              <a:t>Temporal resolution ~ 180 fs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9B9B4F-B14F-424A-BDA6-99C7790F63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00" t="12600" r="16665" b="12686"/>
          <a:stretch/>
        </p:blipFill>
        <p:spPr>
          <a:xfrm>
            <a:off x="3800901" y="3978941"/>
            <a:ext cx="1112931" cy="102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66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3">
            <a:extLst>
              <a:ext uri="{FF2B5EF4-FFF2-40B4-BE49-F238E27FC236}">
                <a16:creationId xmlns:a16="http://schemas.microsoft.com/office/drawing/2014/main" id="{DE3AB881-1220-D345-8E51-B0A88F85D0CF}"/>
              </a:ext>
            </a:extLst>
          </p:cNvPr>
          <p:cNvSpPr txBox="1">
            <a:spLocks/>
          </p:cNvSpPr>
          <p:nvPr/>
        </p:nvSpPr>
        <p:spPr>
          <a:xfrm>
            <a:off x="110839" y="18285"/>
            <a:ext cx="890847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ea typeface="+mn-ea"/>
                <a:cs typeface="Arial" panose="020B0604020202020204" pitchFamily="34" charset="0"/>
              </a:rPr>
              <a:t>Science Background:</a:t>
            </a:r>
          </a:p>
          <a:p>
            <a:r>
              <a:rPr lang="en-US" sz="3600" dirty="0">
                <a:ea typeface="+mn-ea"/>
                <a:cs typeface="Arial" panose="020B0604020202020204" pitchFamily="34" charset="0"/>
              </a:rPr>
              <a:t>The unique properties of MoTe</a:t>
            </a:r>
            <a:r>
              <a:rPr lang="en-US" sz="3600" baseline="-25000" dirty="0">
                <a:ea typeface="+mn-ea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026" name="Picture 2" descr="https://media.eurekalert.org/multimedia_prod/pub/web/135870_web.jpg">
            <a:extLst>
              <a:ext uri="{FF2B5EF4-FFF2-40B4-BE49-F238E27FC236}">
                <a16:creationId xmlns:a16="http://schemas.microsoft.com/office/drawing/2014/main" id="{1BE69C20-4056-4A0E-B842-5DD4D3385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419" y="2492311"/>
            <a:ext cx="4167399" cy="2365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EEF895-91B0-4F45-B38F-7E9E2F9A10AB}"/>
              </a:ext>
            </a:extLst>
          </p:cNvPr>
          <p:cNvSpPr txBox="1"/>
          <p:nvPr/>
        </p:nvSpPr>
        <p:spPr>
          <a:xfrm>
            <a:off x="4572000" y="1485020"/>
            <a:ext cx="4009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Artificial Topological Superconductivity and Majorana Fermions</a:t>
            </a:r>
            <a:endParaRPr lang="en-US" dirty="0"/>
          </a:p>
        </p:txBody>
      </p:sp>
      <p:pic>
        <p:nvPicPr>
          <p:cNvPr id="1028" name="Picture 4" descr="https://upload.wikimedia.org/wikipedia/commons/thumb/f/fd/Topological_insulator_band_structure.svg/220px-Topological_insulator_band_structure.svg.png">
            <a:extLst>
              <a:ext uri="{FF2B5EF4-FFF2-40B4-BE49-F238E27FC236}">
                <a16:creationId xmlns:a16="http://schemas.microsoft.com/office/drawing/2014/main" id="{0567FD79-278A-4DA5-8B9B-F12D4412A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89" y="2564005"/>
            <a:ext cx="2909400" cy="267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BF71B98-F039-4011-B1CE-9687D7D18ADD}"/>
              </a:ext>
            </a:extLst>
          </p:cNvPr>
          <p:cNvSpPr/>
          <p:nvPr/>
        </p:nvSpPr>
        <p:spPr>
          <a:xfrm>
            <a:off x="1076541" y="1504513"/>
            <a:ext cx="21199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Topological Insulator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3AADEF-53B3-4E4E-941A-17145EB186CF}"/>
              </a:ext>
            </a:extLst>
          </p:cNvPr>
          <p:cNvSpPr/>
          <p:nvPr/>
        </p:nvSpPr>
        <p:spPr>
          <a:xfrm>
            <a:off x="813651" y="5886450"/>
            <a:ext cx="83395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cs typeface="Arial" panose="020B0604020202020204" pitchFamily="34" charset="0"/>
              </a:rPr>
              <a:t>MoTe</a:t>
            </a:r>
            <a:r>
              <a:rPr lang="en-US" sz="2000" baseline="-25000" dirty="0">
                <a:cs typeface="Arial" panose="020B0604020202020204" pitchFamily="34" charset="0"/>
              </a:rPr>
              <a:t>2 </a:t>
            </a:r>
            <a:r>
              <a:rPr lang="en-US" sz="2000" dirty="0">
                <a:cs typeface="Arial" panose="020B0604020202020204" pitchFamily="34" charset="0"/>
                <a:sym typeface="Wingdings" panose="05000000000000000000" pitchFamily="2" charset="2"/>
              </a:rPr>
              <a:t>:</a:t>
            </a:r>
            <a:r>
              <a:rPr lang="en-US" sz="2000" dirty="0">
                <a:cs typeface="Arial" panose="020B0604020202020204" pitchFamily="34" charset="0"/>
              </a:rPr>
              <a:t> have both 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topological surface sates </a:t>
            </a:r>
            <a:r>
              <a:rPr lang="en-US" sz="2000" dirty="0">
                <a:cs typeface="Arial" panose="020B0604020202020204" pitchFamily="34" charset="0"/>
              </a:rPr>
              <a:t>and 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superconductivity in bulk</a:t>
            </a:r>
          </a:p>
        </p:txBody>
      </p:sp>
    </p:spTree>
    <p:extLst>
      <p:ext uri="{BB962C8B-B14F-4D97-AF65-F5344CB8AC3E}">
        <p14:creationId xmlns:p14="http://schemas.microsoft.com/office/powerpoint/2010/main" val="2031665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3CC12F86-0357-43AE-995A-12CB745DB2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043"/>
          <a:stretch/>
        </p:blipFill>
        <p:spPr>
          <a:xfrm>
            <a:off x="5758419" y="2194419"/>
            <a:ext cx="2137366" cy="330740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151AC41-D0EB-4D35-AFE7-56B9202FB6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7" r="49955"/>
          <a:stretch/>
        </p:blipFill>
        <p:spPr>
          <a:xfrm>
            <a:off x="642099" y="2090749"/>
            <a:ext cx="2522079" cy="33074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19043C-D1B2-4E96-B55E-300CB6232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-6853"/>
            <a:ext cx="8961120" cy="1143000"/>
          </a:xfrm>
        </p:spPr>
        <p:txBody>
          <a:bodyPr>
            <a:noAutofit/>
          </a:bodyPr>
          <a:lstStyle/>
          <a:p>
            <a:r>
              <a:rPr lang="en-US" sz="3600" dirty="0">
                <a:cs typeface="Arial" panose="020B0604020202020204" pitchFamily="34" charset="0"/>
              </a:rPr>
              <a:t>Motivation of the project: </a:t>
            </a:r>
            <a:br>
              <a:rPr lang="en-US" sz="3600" dirty="0">
                <a:cs typeface="Arial" panose="020B0604020202020204" pitchFamily="34" charset="0"/>
              </a:rPr>
            </a:br>
            <a:r>
              <a:rPr lang="en-US" sz="3600" dirty="0"/>
              <a:t>switch of topological states in MoTe</a:t>
            </a:r>
            <a:r>
              <a:rPr lang="en-US" sz="3600" baseline="-25000" dirty="0"/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6898E5-B922-4EF1-93CB-F704CEA89EE2}"/>
              </a:ext>
            </a:extLst>
          </p:cNvPr>
          <p:cNvSpPr txBox="1"/>
          <p:nvPr/>
        </p:nvSpPr>
        <p:spPr>
          <a:xfrm>
            <a:off x="6199366" y="1360606"/>
            <a:ext cx="27483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orthorhombic T</a:t>
            </a:r>
            <a:r>
              <a:rPr lang="en-US" sz="1600" baseline="-25000" dirty="0"/>
              <a:t>d</a:t>
            </a:r>
          </a:p>
          <a:p>
            <a:r>
              <a:rPr lang="en-US" sz="1600" dirty="0"/>
              <a:t>Low T, No pressure</a:t>
            </a:r>
          </a:p>
          <a:p>
            <a:r>
              <a:rPr lang="en-US" sz="1600" dirty="0"/>
              <a:t>Topological Insulating property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FC4DEB-7416-4B7F-ADD8-BD4D6F02E5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1000"/>
          </a:blip>
          <a:srcRect l="61352" t="1909" r="17" b="-116"/>
          <a:stretch/>
        </p:blipFill>
        <p:spPr>
          <a:xfrm>
            <a:off x="5829299" y="2263140"/>
            <a:ext cx="2066485" cy="32481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3DD2A0D-8252-44AF-A46E-F62179CCAB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2000"/>
          </a:blip>
          <a:srcRect l="4910" r="49243" b="-1423"/>
          <a:stretch/>
        </p:blipFill>
        <p:spPr>
          <a:xfrm>
            <a:off x="749793" y="2090339"/>
            <a:ext cx="2452485" cy="335447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2A7C5A9-0232-4C2A-ACC5-F111F769C2DE}"/>
              </a:ext>
            </a:extLst>
          </p:cNvPr>
          <p:cNvSpPr/>
          <p:nvPr/>
        </p:nvSpPr>
        <p:spPr>
          <a:xfrm>
            <a:off x="757451" y="4240630"/>
            <a:ext cx="708012" cy="4761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-Roman"/>
              </a:rPr>
              <a:t>94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˚</a:t>
            </a:r>
            <a:r>
              <a:rPr lang="en-US" dirty="0">
                <a:solidFill>
                  <a:srgbClr val="FF0000"/>
                </a:solidFill>
                <a:latin typeface="Times-Roman"/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C40A39-6DD7-461D-9DDA-CCA74C17C00B}"/>
              </a:ext>
            </a:extLst>
          </p:cNvPr>
          <p:cNvSpPr/>
          <p:nvPr/>
        </p:nvSpPr>
        <p:spPr>
          <a:xfrm>
            <a:off x="376381" y="2148922"/>
            <a:ext cx="476329" cy="437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98D8955-72EE-49DA-A03C-3B4E12CCB89F}"/>
              </a:ext>
            </a:extLst>
          </p:cNvPr>
          <p:cNvSpPr/>
          <p:nvPr/>
        </p:nvSpPr>
        <p:spPr>
          <a:xfrm>
            <a:off x="997907" y="3167220"/>
            <a:ext cx="214821" cy="2611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B74BCD-DD7A-4865-90D0-005E0FAA59F4}"/>
              </a:ext>
            </a:extLst>
          </p:cNvPr>
          <p:cNvSpPr/>
          <p:nvPr/>
        </p:nvSpPr>
        <p:spPr>
          <a:xfrm>
            <a:off x="1019577" y="1370025"/>
            <a:ext cx="19552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Monoclinic 1T’</a:t>
            </a:r>
          </a:p>
          <a:p>
            <a:r>
              <a:rPr lang="en-US" sz="1600" dirty="0"/>
              <a:t>High T, high pressure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97F7007-F0A7-49CB-AA59-1A7D259E25C6}"/>
              </a:ext>
            </a:extLst>
          </p:cNvPr>
          <p:cNvSpPr txBox="1"/>
          <p:nvPr/>
        </p:nvSpPr>
        <p:spPr>
          <a:xfrm>
            <a:off x="2723389" y="5777338"/>
            <a:ext cx="4202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Inversion symmetry Broken</a:t>
            </a:r>
          </a:p>
          <a:p>
            <a:r>
              <a:rPr lang="en-US" b="1" dirty="0"/>
              <a:t>Switch of topological insulating properties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881BB5D3-4CCF-4F2D-BD0B-91AFF19579DB}"/>
              </a:ext>
            </a:extLst>
          </p:cNvPr>
          <p:cNvSpPr/>
          <p:nvPr/>
        </p:nvSpPr>
        <p:spPr>
          <a:xfrm>
            <a:off x="3659555" y="3451423"/>
            <a:ext cx="1641587" cy="476170"/>
          </a:xfrm>
          <a:prstGeom prst="right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6AF1DF4-A389-498E-BE35-03774EC02244}"/>
              </a:ext>
            </a:extLst>
          </p:cNvPr>
          <p:cNvSpPr/>
          <p:nvPr/>
        </p:nvSpPr>
        <p:spPr>
          <a:xfrm>
            <a:off x="5769849" y="4443267"/>
            <a:ext cx="770264" cy="4761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-Roman"/>
              </a:rPr>
              <a:t>90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˚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6BD2A95-00CA-4C06-AE97-DBD80C21D47A}"/>
              </a:ext>
            </a:extLst>
          </p:cNvPr>
          <p:cNvSpPr/>
          <p:nvPr/>
        </p:nvSpPr>
        <p:spPr>
          <a:xfrm>
            <a:off x="2974792" y="5109882"/>
            <a:ext cx="455104" cy="4704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224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CCDB5F8-279E-9B4C-871C-4C0479D05B3B}"/>
              </a:ext>
            </a:extLst>
          </p:cNvPr>
          <p:cNvSpPr txBox="1"/>
          <p:nvPr/>
        </p:nvSpPr>
        <p:spPr>
          <a:xfrm>
            <a:off x="67483" y="2444650"/>
            <a:ext cx="15468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orthorhombic T</a:t>
            </a:r>
            <a:r>
              <a:rPr lang="en-US" sz="1600" baseline="-25000" dirty="0"/>
              <a:t>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710207-B932-40D1-99FB-FADFE77DB7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68" t="22189" r="32389" b="26935"/>
          <a:stretch/>
        </p:blipFill>
        <p:spPr>
          <a:xfrm>
            <a:off x="3903945" y="4617329"/>
            <a:ext cx="2002580" cy="14318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35A7A96-A09B-4100-8186-A091B6B15F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30" t="26227" r="32051" b="35658"/>
          <a:stretch/>
        </p:blipFill>
        <p:spPr>
          <a:xfrm>
            <a:off x="3838490" y="2089401"/>
            <a:ext cx="2068035" cy="138635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82C035DC-A826-49A7-AAD1-0699C9B823F6}"/>
              </a:ext>
            </a:extLst>
          </p:cNvPr>
          <p:cNvGrpSpPr/>
          <p:nvPr/>
        </p:nvGrpSpPr>
        <p:grpSpPr>
          <a:xfrm>
            <a:off x="1403257" y="1348224"/>
            <a:ext cx="2019100" cy="2565328"/>
            <a:chOff x="2604996" y="1379238"/>
            <a:chExt cx="2019100" cy="256532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6C7E8D9-C994-4287-BC17-8717D41DF863}"/>
                </a:ext>
              </a:extLst>
            </p:cNvPr>
            <p:cNvSpPr/>
            <p:nvPr/>
          </p:nvSpPr>
          <p:spPr>
            <a:xfrm>
              <a:off x="2604996" y="1429751"/>
              <a:ext cx="367968" cy="3390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91F0C44-8EE6-4D2C-B8C6-73344AD5D403}"/>
                </a:ext>
              </a:extLst>
            </p:cNvPr>
            <p:cNvGrpSpPr/>
            <p:nvPr/>
          </p:nvGrpSpPr>
          <p:grpSpPr>
            <a:xfrm>
              <a:off x="2827022" y="1379238"/>
              <a:ext cx="1797074" cy="2565328"/>
              <a:chOff x="2827022" y="1379238"/>
              <a:chExt cx="1797074" cy="2565328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C5FBCFE7-A3F7-4EC0-8D82-2D14363EBBD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60043"/>
              <a:stretch/>
            </p:blipFill>
            <p:spPr>
              <a:xfrm>
                <a:off x="2972963" y="1379238"/>
                <a:ext cx="1651133" cy="2565328"/>
              </a:xfrm>
              <a:prstGeom prst="rect">
                <a:avLst/>
              </a:prstGeom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CB816EB-C290-4C39-AEC1-C72D82B1AD25}"/>
                  </a:ext>
                </a:extLst>
              </p:cNvPr>
              <p:cNvSpPr/>
              <p:nvPr/>
            </p:nvSpPr>
            <p:spPr>
              <a:xfrm>
                <a:off x="2827022" y="3092500"/>
                <a:ext cx="59503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Times-Roman"/>
                  </a:rPr>
                  <a:t>90</a:t>
                </a:r>
                <a:r>
                  <a:rPr lang="en-US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˚ 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9936AFEA-0AAB-49D2-88DE-DA565E2DF4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201" t="12600" r="12472" b="12686"/>
          <a:stretch/>
        </p:blipFill>
        <p:spPr>
          <a:xfrm>
            <a:off x="6439049" y="4401308"/>
            <a:ext cx="2238954" cy="194089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6518665-3C03-45E8-AF64-CD276B8A052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251" t="11564" r="10226" b="9852"/>
          <a:stretch/>
        </p:blipFill>
        <p:spPr>
          <a:xfrm>
            <a:off x="6399240" y="1756508"/>
            <a:ext cx="2238954" cy="1962438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2CC550C-BF16-4931-B13F-E6942C24181C}"/>
              </a:ext>
            </a:extLst>
          </p:cNvPr>
          <p:cNvGrpSpPr/>
          <p:nvPr/>
        </p:nvGrpSpPr>
        <p:grpSpPr>
          <a:xfrm>
            <a:off x="1403257" y="4107717"/>
            <a:ext cx="2168313" cy="2565328"/>
            <a:chOff x="3614130" y="4665960"/>
            <a:chExt cx="2168313" cy="256532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8E40EE4E-3281-4C75-B97E-085AD499B0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897" r="49955"/>
            <a:stretch/>
          </p:blipFill>
          <p:spPr>
            <a:xfrm>
              <a:off x="3834116" y="4665960"/>
              <a:ext cx="1948327" cy="2565328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DD92440-1E4A-4B2A-A2A4-04712E88F8C1}"/>
                </a:ext>
              </a:extLst>
            </p:cNvPr>
            <p:cNvSpPr/>
            <p:nvPr/>
          </p:nvSpPr>
          <p:spPr>
            <a:xfrm>
              <a:off x="3908510" y="6336429"/>
              <a:ext cx="54694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Times-Roman"/>
                </a:rPr>
                <a:t>94</a:t>
              </a:r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˚</a:t>
              </a:r>
              <a:r>
                <a:rPr lang="en-US" dirty="0">
                  <a:solidFill>
                    <a:srgbClr val="FF0000"/>
                  </a:solidFill>
                  <a:latin typeface="Times-Roman"/>
                </a:rPr>
                <a:t> 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65E3ABE-4534-4309-8DDE-2C91695575EE}"/>
                </a:ext>
              </a:extLst>
            </p:cNvPr>
            <p:cNvSpPr/>
            <p:nvPr/>
          </p:nvSpPr>
          <p:spPr>
            <a:xfrm>
              <a:off x="3614130" y="4714036"/>
              <a:ext cx="367968" cy="3390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E53E27F-7076-4AE0-A058-2F8D97ED04CD}"/>
                </a:ext>
              </a:extLst>
            </p:cNvPr>
            <p:cNvSpPr/>
            <p:nvPr/>
          </p:nvSpPr>
          <p:spPr>
            <a:xfrm>
              <a:off x="4111004" y="5503859"/>
              <a:ext cx="165951" cy="2025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F5BDE9BB-D956-446B-8E2C-AC2D90558328}"/>
              </a:ext>
            </a:extLst>
          </p:cNvPr>
          <p:cNvSpPr/>
          <p:nvPr/>
        </p:nvSpPr>
        <p:spPr>
          <a:xfrm>
            <a:off x="100777" y="5202479"/>
            <a:ext cx="14574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Monoclinic 1T’ 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3C17A30-1DCC-4614-9422-C428364B0D6A}"/>
              </a:ext>
            </a:extLst>
          </p:cNvPr>
          <p:cNvCxnSpPr>
            <a:cxnSpLocks/>
          </p:cNvCxnSpPr>
          <p:nvPr/>
        </p:nvCxnSpPr>
        <p:spPr>
          <a:xfrm>
            <a:off x="1528987" y="3971200"/>
            <a:ext cx="735212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211D32E6-6E66-496A-A57C-3596AACF41E3}"/>
              </a:ext>
            </a:extLst>
          </p:cNvPr>
          <p:cNvSpPr/>
          <p:nvPr/>
        </p:nvSpPr>
        <p:spPr>
          <a:xfrm>
            <a:off x="112268" y="4947445"/>
            <a:ext cx="14344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T  &gt; Tc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25C4BC1-F6CD-475D-8828-6DB150B9EB85}"/>
              </a:ext>
            </a:extLst>
          </p:cNvPr>
          <p:cNvSpPr/>
          <p:nvPr/>
        </p:nvSpPr>
        <p:spPr>
          <a:xfrm>
            <a:off x="90399" y="2162155"/>
            <a:ext cx="14344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T  &lt; Tc 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B4A8426-7585-485A-8EFD-650AF84B3ABE}"/>
              </a:ext>
            </a:extLst>
          </p:cNvPr>
          <p:cNvSpPr/>
          <p:nvPr/>
        </p:nvSpPr>
        <p:spPr>
          <a:xfrm>
            <a:off x="224512" y="3802469"/>
            <a:ext cx="14344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~250 K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2B14AC1-C149-485F-A98C-CF189849FD62}"/>
              </a:ext>
            </a:extLst>
          </p:cNvPr>
          <p:cNvSpPr txBox="1"/>
          <p:nvPr/>
        </p:nvSpPr>
        <p:spPr>
          <a:xfrm>
            <a:off x="6154914" y="1266582"/>
            <a:ext cx="27261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Simulated Electron Diffraction</a:t>
            </a:r>
            <a:endParaRPr lang="en-US" sz="1600" baseline="-25000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5C8D217-012A-45E9-9084-8100EAC648A9}"/>
              </a:ext>
            </a:extLst>
          </p:cNvPr>
          <p:cNvSpPr/>
          <p:nvPr/>
        </p:nvSpPr>
        <p:spPr>
          <a:xfrm>
            <a:off x="4091280" y="1266582"/>
            <a:ext cx="14344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Atomic layout along 001</a:t>
            </a:r>
          </a:p>
        </p:txBody>
      </p:sp>
      <p:sp>
        <p:nvSpPr>
          <p:cNvPr id="27" name="标题 1">
            <a:extLst>
              <a:ext uri="{FF2B5EF4-FFF2-40B4-BE49-F238E27FC236}">
                <a16:creationId xmlns:a16="http://schemas.microsoft.com/office/drawing/2014/main" id="{760BB901-2898-4971-A411-DC80A9ED1189}"/>
              </a:ext>
            </a:extLst>
          </p:cNvPr>
          <p:cNvSpPr txBox="1">
            <a:spLocks/>
          </p:cNvSpPr>
          <p:nvPr/>
        </p:nvSpPr>
        <p:spPr>
          <a:xfrm>
            <a:off x="100620" y="18288"/>
            <a:ext cx="878049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3600" dirty="0"/>
              <a:t>Structure transition and </a:t>
            </a:r>
          </a:p>
          <a:p>
            <a:r>
              <a:rPr kumimoji="1" lang="en-US" altLang="zh-CN" sz="3600" dirty="0"/>
              <a:t>Electron diffraction along 001 direction</a:t>
            </a:r>
            <a:endParaRPr kumimoji="1" lang="zh-CN" altLang="en-US" sz="36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21584A-FC52-E542-B621-957922BC0B63}"/>
              </a:ext>
            </a:extLst>
          </p:cNvPr>
          <p:cNvSpPr/>
          <p:nvPr/>
        </p:nvSpPr>
        <p:spPr>
          <a:xfrm>
            <a:off x="6285296" y="2089401"/>
            <a:ext cx="2440832" cy="201412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B7DF74E-8284-F642-A797-782F23B4571B}"/>
              </a:ext>
            </a:extLst>
          </p:cNvPr>
          <p:cNvSpPr/>
          <p:nvPr/>
        </p:nvSpPr>
        <p:spPr>
          <a:xfrm>
            <a:off x="6322487" y="4744204"/>
            <a:ext cx="2440832" cy="201412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773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Arrow Connector 6">
            <a:extLst>
              <a:ext uri="{FF2B5EF4-FFF2-40B4-BE49-F238E27FC236}">
                <a16:creationId xmlns:a16="http://schemas.microsoft.com/office/drawing/2014/main" id="{EAAA1665-4A46-4722-95D2-CD4A85726C37}"/>
              </a:ext>
            </a:extLst>
          </p:cNvPr>
          <p:cNvCxnSpPr>
            <a:cxnSpLocks/>
          </p:cNvCxnSpPr>
          <p:nvPr/>
        </p:nvCxnSpPr>
        <p:spPr>
          <a:xfrm flipV="1">
            <a:off x="5436225" y="2793585"/>
            <a:ext cx="1821364" cy="77"/>
          </a:xfrm>
          <a:prstGeom prst="straightConnector1">
            <a:avLst/>
          </a:prstGeom>
          <a:ln w="6350">
            <a:solidFill>
              <a:srgbClr val="1B7BBC"/>
            </a:solidFill>
            <a:headEnd type="none" w="med" len="med"/>
            <a:tailEnd type="triangle" w="lg" len="lg"/>
          </a:ln>
          <a:effectLst>
            <a:glow rad="38100">
              <a:schemeClr val="accent1">
                <a:satMod val="175000"/>
                <a:alpha val="40000"/>
              </a:schemeClr>
            </a:glow>
            <a:reflection endPos="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4E45EE5-8BAA-48A1-8B48-25A46421AF68}"/>
              </a:ext>
            </a:extLst>
          </p:cNvPr>
          <p:cNvGrpSpPr/>
          <p:nvPr/>
        </p:nvGrpSpPr>
        <p:grpSpPr>
          <a:xfrm>
            <a:off x="246835" y="1570363"/>
            <a:ext cx="2825262" cy="2305714"/>
            <a:chOff x="1450925" y="3813499"/>
            <a:chExt cx="3431099" cy="243354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FE0BED1-D252-4B7A-928E-20961BE8C4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83419" y="4082257"/>
              <a:ext cx="2498605" cy="1822774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20B41C4-E9CE-44B8-9745-D9E40122341A}"/>
                </a:ext>
              </a:extLst>
            </p:cNvPr>
            <p:cNvGrpSpPr/>
            <p:nvPr/>
          </p:nvGrpSpPr>
          <p:grpSpPr>
            <a:xfrm>
              <a:off x="1844897" y="3813499"/>
              <a:ext cx="2282047" cy="805263"/>
              <a:chOff x="4674778" y="1683604"/>
              <a:chExt cx="3241414" cy="1143719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2BD7F8DE-FC37-4326-B7A4-088C655AC6D1}"/>
                  </a:ext>
                </a:extLst>
              </p:cNvPr>
              <p:cNvGrpSpPr/>
              <p:nvPr/>
            </p:nvGrpSpPr>
            <p:grpSpPr>
              <a:xfrm rot="13274804" flipH="1">
                <a:off x="4674778" y="1683604"/>
                <a:ext cx="1545384" cy="1143719"/>
                <a:chOff x="2269187" y="2178470"/>
                <a:chExt cx="1616213" cy="1251176"/>
              </a:xfrm>
            </p:grpSpPr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DADFB1A4-911E-4831-BA92-F8918C8F83FD}"/>
                    </a:ext>
                  </a:extLst>
                </p:cNvPr>
                <p:cNvCxnSpPr/>
                <p:nvPr/>
              </p:nvCxnSpPr>
              <p:spPr>
                <a:xfrm rot="13274804" flipH="1">
                  <a:off x="2269187" y="2456969"/>
                  <a:ext cx="1616213" cy="861892"/>
                </a:xfrm>
                <a:prstGeom prst="line">
                  <a:avLst/>
                </a:prstGeom>
                <a:ln w="38100">
                  <a:solidFill>
                    <a:srgbClr val="7030A0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Freeform 50">
                  <a:extLst>
                    <a:ext uri="{FF2B5EF4-FFF2-40B4-BE49-F238E27FC236}">
                      <a16:creationId xmlns:a16="http://schemas.microsoft.com/office/drawing/2014/main" id="{E459790F-293F-44EF-9099-CE75C6B6662F}"/>
                    </a:ext>
                  </a:extLst>
                </p:cNvPr>
                <p:cNvSpPr/>
                <p:nvPr/>
              </p:nvSpPr>
              <p:spPr>
                <a:xfrm rot="217618">
                  <a:off x="2626215" y="2178470"/>
                  <a:ext cx="949132" cy="1251176"/>
                </a:xfrm>
                <a:custGeom>
                  <a:avLst/>
                  <a:gdLst>
                    <a:gd name="connsiteX0" fmla="*/ 0 w 1192763"/>
                    <a:gd name="connsiteY0" fmla="*/ 889689 h 1841418"/>
                    <a:gd name="connsiteX1" fmla="*/ 93306 w 1192763"/>
                    <a:gd name="connsiteY1" fmla="*/ 871028 h 1841418"/>
                    <a:gd name="connsiteX2" fmla="*/ 121298 w 1192763"/>
                    <a:gd name="connsiteY2" fmla="*/ 1007877 h 1841418"/>
                    <a:gd name="connsiteX3" fmla="*/ 211494 w 1192763"/>
                    <a:gd name="connsiteY3" fmla="*/ 811934 h 1841418"/>
                    <a:gd name="connsiteX4" fmla="*/ 202163 w 1192763"/>
                    <a:gd name="connsiteY4" fmla="*/ 1172717 h 1841418"/>
                    <a:gd name="connsiteX5" fmla="*/ 360784 w 1192763"/>
                    <a:gd name="connsiteY5" fmla="*/ 640872 h 1841418"/>
                    <a:gd name="connsiteX6" fmla="*/ 279918 w 1192763"/>
                    <a:gd name="connsiteY6" fmla="*/ 1446415 h 1841418"/>
                    <a:gd name="connsiteX7" fmla="*/ 556727 w 1192763"/>
                    <a:gd name="connsiteY7" fmla="*/ 273868 h 1841418"/>
                    <a:gd name="connsiteX8" fmla="*/ 345233 w 1192763"/>
                    <a:gd name="connsiteY8" fmla="*/ 1723224 h 1841418"/>
                    <a:gd name="connsiteX9" fmla="*/ 702906 w 1192763"/>
                    <a:gd name="connsiteY9" fmla="*/ 170 h 1841418"/>
                    <a:gd name="connsiteX10" fmla="*/ 419878 w 1192763"/>
                    <a:gd name="connsiteY10" fmla="*/ 1841411 h 1841418"/>
                    <a:gd name="connsiteX11" fmla="*/ 805543 w 1192763"/>
                    <a:gd name="connsiteY11" fmla="*/ 25052 h 1841418"/>
                    <a:gd name="connsiteX12" fmla="*/ 550506 w 1192763"/>
                    <a:gd name="connsiteY12" fmla="*/ 1741885 h 1841418"/>
                    <a:gd name="connsiteX13" fmla="*/ 864637 w 1192763"/>
                    <a:gd name="connsiteY13" fmla="*/ 286309 h 1841418"/>
                    <a:gd name="connsiteX14" fmla="*/ 712237 w 1192763"/>
                    <a:gd name="connsiteY14" fmla="*/ 1545942 h 1841418"/>
                    <a:gd name="connsiteX15" fmla="*/ 951722 w 1192763"/>
                    <a:gd name="connsiteY15" fmla="*/ 485362 h 1841418"/>
                    <a:gd name="connsiteX16" fmla="*/ 861527 w 1192763"/>
                    <a:gd name="connsiteY16" fmla="*/ 1381101 h 1841418"/>
                    <a:gd name="connsiteX17" fmla="*/ 1041918 w 1192763"/>
                    <a:gd name="connsiteY17" fmla="*/ 833705 h 1841418"/>
                    <a:gd name="connsiteX18" fmla="*/ 1020147 w 1192763"/>
                    <a:gd name="connsiteY18" fmla="*/ 1247362 h 1841418"/>
                    <a:gd name="connsiteX19" fmla="*/ 1116563 w 1192763"/>
                    <a:gd name="connsiteY19" fmla="*/ 1070081 h 1841418"/>
                    <a:gd name="connsiteX20" fmla="*/ 1184988 w 1192763"/>
                    <a:gd name="connsiteY20" fmla="*/ 1172717 h 1841418"/>
                    <a:gd name="connsiteX21" fmla="*/ 1191208 w 1192763"/>
                    <a:gd name="connsiteY21" fmla="*/ 1191379 h 18414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192763" h="1841418">
                      <a:moveTo>
                        <a:pt x="0" y="889689"/>
                      </a:moveTo>
                      <a:cubicBezTo>
                        <a:pt x="36545" y="870509"/>
                        <a:pt x="73090" y="851330"/>
                        <a:pt x="93306" y="871028"/>
                      </a:cubicBezTo>
                      <a:cubicBezTo>
                        <a:pt x="113522" y="890726"/>
                        <a:pt x="101600" y="1017726"/>
                        <a:pt x="121298" y="1007877"/>
                      </a:cubicBezTo>
                      <a:cubicBezTo>
                        <a:pt x="140996" y="998028"/>
                        <a:pt x="198017" y="784461"/>
                        <a:pt x="211494" y="811934"/>
                      </a:cubicBezTo>
                      <a:cubicBezTo>
                        <a:pt x="224971" y="839407"/>
                        <a:pt x="177281" y="1201227"/>
                        <a:pt x="202163" y="1172717"/>
                      </a:cubicBezTo>
                      <a:cubicBezTo>
                        <a:pt x="227045" y="1144207"/>
                        <a:pt x="347825" y="595256"/>
                        <a:pt x="360784" y="640872"/>
                      </a:cubicBezTo>
                      <a:cubicBezTo>
                        <a:pt x="373743" y="686488"/>
                        <a:pt x="247261" y="1507582"/>
                        <a:pt x="279918" y="1446415"/>
                      </a:cubicBezTo>
                      <a:cubicBezTo>
                        <a:pt x="312575" y="1385248"/>
                        <a:pt x="545841" y="227733"/>
                        <a:pt x="556727" y="273868"/>
                      </a:cubicBezTo>
                      <a:cubicBezTo>
                        <a:pt x="567613" y="320003"/>
                        <a:pt x="320870" y="1768840"/>
                        <a:pt x="345233" y="1723224"/>
                      </a:cubicBezTo>
                      <a:cubicBezTo>
                        <a:pt x="369596" y="1677608"/>
                        <a:pt x="690465" y="-19528"/>
                        <a:pt x="702906" y="170"/>
                      </a:cubicBezTo>
                      <a:cubicBezTo>
                        <a:pt x="715347" y="19868"/>
                        <a:pt x="402772" y="1837264"/>
                        <a:pt x="419878" y="1841411"/>
                      </a:cubicBezTo>
                      <a:cubicBezTo>
                        <a:pt x="436984" y="1845558"/>
                        <a:pt x="783772" y="41640"/>
                        <a:pt x="805543" y="25052"/>
                      </a:cubicBezTo>
                      <a:cubicBezTo>
                        <a:pt x="827314" y="8464"/>
                        <a:pt x="540657" y="1698342"/>
                        <a:pt x="550506" y="1741885"/>
                      </a:cubicBezTo>
                      <a:cubicBezTo>
                        <a:pt x="560355" y="1785428"/>
                        <a:pt x="837682" y="318966"/>
                        <a:pt x="864637" y="286309"/>
                      </a:cubicBezTo>
                      <a:cubicBezTo>
                        <a:pt x="891592" y="253652"/>
                        <a:pt x="697723" y="1512767"/>
                        <a:pt x="712237" y="1545942"/>
                      </a:cubicBezTo>
                      <a:cubicBezTo>
                        <a:pt x="726751" y="1579118"/>
                        <a:pt x="926840" y="512835"/>
                        <a:pt x="951722" y="485362"/>
                      </a:cubicBezTo>
                      <a:cubicBezTo>
                        <a:pt x="976604" y="457888"/>
                        <a:pt x="846494" y="1323044"/>
                        <a:pt x="861527" y="1381101"/>
                      </a:cubicBezTo>
                      <a:cubicBezTo>
                        <a:pt x="876560" y="1439158"/>
                        <a:pt x="1015481" y="855995"/>
                        <a:pt x="1041918" y="833705"/>
                      </a:cubicBezTo>
                      <a:cubicBezTo>
                        <a:pt x="1068355" y="811415"/>
                        <a:pt x="1007706" y="1207966"/>
                        <a:pt x="1020147" y="1247362"/>
                      </a:cubicBezTo>
                      <a:cubicBezTo>
                        <a:pt x="1032588" y="1286758"/>
                        <a:pt x="1089090" y="1082522"/>
                        <a:pt x="1116563" y="1070081"/>
                      </a:cubicBezTo>
                      <a:cubicBezTo>
                        <a:pt x="1144036" y="1057640"/>
                        <a:pt x="1172547" y="1152501"/>
                        <a:pt x="1184988" y="1172717"/>
                      </a:cubicBezTo>
                      <a:cubicBezTo>
                        <a:pt x="1197429" y="1192933"/>
                        <a:pt x="1191208" y="1191379"/>
                        <a:pt x="1191208" y="1191379"/>
                      </a:cubicBezTo>
                    </a:path>
                  </a:pathLst>
                </a:custGeom>
                <a:noFill/>
                <a:ln w="32004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CC5C9C2-A267-44C2-87F2-B724197B549D}"/>
                  </a:ext>
                </a:extLst>
              </p:cNvPr>
              <p:cNvSpPr txBox="1"/>
              <p:nvPr/>
            </p:nvSpPr>
            <p:spPr>
              <a:xfrm>
                <a:off x="5948486" y="1711575"/>
                <a:ext cx="1967706" cy="4470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srgbClr val="7030A0"/>
                    </a:solidFill>
                  </a:rPr>
                  <a:t>Optical pump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5F16AD2-E3D0-412D-A0AB-85CE9B164A29}"/>
                </a:ext>
              </a:extLst>
            </p:cNvPr>
            <p:cNvGrpSpPr/>
            <p:nvPr/>
          </p:nvGrpSpPr>
          <p:grpSpPr>
            <a:xfrm>
              <a:off x="1450925" y="5236623"/>
              <a:ext cx="1978074" cy="1010416"/>
              <a:chOff x="3591844" y="4668971"/>
              <a:chExt cx="2809653" cy="1435100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455F7FD-84BF-4863-A4B6-D0E66FEBC38B}"/>
                  </a:ext>
                </a:extLst>
              </p:cNvPr>
              <p:cNvSpPr txBox="1"/>
              <p:nvPr/>
            </p:nvSpPr>
            <p:spPr>
              <a:xfrm>
                <a:off x="4319296" y="5564867"/>
                <a:ext cx="2082201" cy="4470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srgbClr val="0099CC"/>
                    </a:solidFill>
                  </a:rPr>
                  <a:t>Electron probe</a:t>
                </a:r>
              </a:p>
            </p:txBody>
          </p:sp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52621559-36CA-4F83-98CC-683451FEAC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91844" y="4668971"/>
                <a:ext cx="1676401" cy="1435100"/>
              </a:xfrm>
              <a:prstGeom prst="rect">
                <a:avLst/>
              </a:prstGeom>
            </p:spPr>
          </p:pic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6E79452-7EB7-45DB-82D0-4D8BE5BA87BF}"/>
                </a:ext>
              </a:extLst>
            </p:cNvPr>
            <p:cNvSpPr txBox="1"/>
            <p:nvPr/>
          </p:nvSpPr>
          <p:spPr>
            <a:xfrm>
              <a:off x="3323202" y="4542353"/>
              <a:ext cx="800333" cy="284664"/>
            </a:xfrm>
            <a:prstGeom prst="rect">
              <a:avLst/>
            </a:prstGeom>
            <a:noFill/>
          </p:spPr>
          <p:txBody>
            <a:bodyPr wrap="none" lIns="80467" tIns="40234" rIns="80467" bIns="40234" rtlCol="0">
              <a:spAutoFit/>
            </a:bodyPr>
            <a:lstStyle/>
            <a:p>
              <a:r>
                <a:rPr lang="en-US" sz="1100" b="1" dirty="0">
                  <a:effectLst>
                    <a:glow rad="101600">
                      <a:schemeClr val="bg1"/>
                    </a:glow>
                  </a:effectLst>
                </a:rPr>
                <a:t>electrons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67DF3F1-1831-498F-8712-437AD83BFA2C}"/>
                </a:ext>
              </a:extLst>
            </p:cNvPr>
            <p:cNvSpPr txBox="1"/>
            <p:nvPr/>
          </p:nvSpPr>
          <p:spPr>
            <a:xfrm>
              <a:off x="2712217" y="5450143"/>
              <a:ext cx="523461" cy="284664"/>
            </a:xfrm>
            <a:prstGeom prst="rect">
              <a:avLst/>
            </a:prstGeom>
            <a:noFill/>
          </p:spPr>
          <p:txBody>
            <a:bodyPr wrap="none" lIns="80467" tIns="40234" rIns="80467" bIns="40234" rtlCol="0">
              <a:spAutoFit/>
            </a:bodyPr>
            <a:lstStyle/>
            <a:p>
              <a:r>
                <a:rPr lang="en-US" sz="1100" b="1" dirty="0">
                  <a:effectLst>
                    <a:glow rad="101600">
                      <a:schemeClr val="bg1"/>
                    </a:glow>
                  </a:effectLst>
                </a:rPr>
                <a:t>spins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7C70C98-2B1B-4746-B688-DD80B0D776CA}"/>
                </a:ext>
              </a:extLst>
            </p:cNvPr>
            <p:cNvSpPr txBox="1"/>
            <p:nvPr/>
          </p:nvSpPr>
          <p:spPr>
            <a:xfrm>
              <a:off x="3957001" y="5483675"/>
              <a:ext cx="762081" cy="284664"/>
            </a:xfrm>
            <a:prstGeom prst="rect">
              <a:avLst/>
            </a:prstGeom>
            <a:noFill/>
          </p:spPr>
          <p:txBody>
            <a:bodyPr wrap="none" lIns="80467" tIns="40234" rIns="80467" bIns="40234" rtlCol="0">
              <a:spAutoFit/>
            </a:bodyPr>
            <a:lstStyle/>
            <a:p>
              <a:r>
                <a:rPr lang="en-US" sz="1100" b="1" dirty="0">
                  <a:effectLst>
                    <a:glow rad="101600">
                      <a:schemeClr val="bg1"/>
                    </a:glow>
                  </a:effectLst>
                </a:rPr>
                <a:t>phonons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0DA918E-AC2D-410D-A39B-F066EAA54B89}"/>
                </a:ext>
              </a:extLst>
            </p:cNvPr>
            <p:cNvSpPr txBox="1"/>
            <p:nvPr/>
          </p:nvSpPr>
          <p:spPr>
            <a:xfrm>
              <a:off x="3351758" y="5591176"/>
              <a:ext cx="618180" cy="267179"/>
            </a:xfrm>
            <a:prstGeom prst="rect">
              <a:avLst/>
            </a:prstGeom>
            <a:noFill/>
          </p:spPr>
          <p:txBody>
            <a:bodyPr wrap="none" lIns="80467" tIns="40234" rIns="80467" bIns="40234" rtlCol="0">
              <a:spAutoFit/>
            </a:bodyPr>
            <a:lstStyle/>
            <a:p>
              <a:r>
                <a:rPr lang="en-US" sz="1000" b="1" dirty="0">
                  <a:effectLst>
                    <a:glow rad="101600">
                      <a:schemeClr val="bg1"/>
                    </a:glow>
                  </a:effectLst>
                </a:rPr>
                <a:t>~100ps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FB87746-24CC-4686-B0E8-7ED6707DE027}"/>
                </a:ext>
              </a:extLst>
            </p:cNvPr>
            <p:cNvSpPr txBox="1"/>
            <p:nvPr/>
          </p:nvSpPr>
          <p:spPr>
            <a:xfrm>
              <a:off x="2830478" y="4779694"/>
              <a:ext cx="510712" cy="267179"/>
            </a:xfrm>
            <a:prstGeom prst="rect">
              <a:avLst/>
            </a:prstGeom>
            <a:noFill/>
          </p:spPr>
          <p:txBody>
            <a:bodyPr wrap="none" lIns="80467" tIns="40234" rIns="80467" bIns="40234" rtlCol="0">
              <a:spAutoFit/>
            </a:bodyPr>
            <a:lstStyle/>
            <a:p>
              <a:r>
                <a:rPr lang="en-US" sz="1000" b="1" dirty="0">
                  <a:effectLst>
                    <a:glow rad="101600">
                      <a:schemeClr val="bg1"/>
                    </a:glow>
                  </a:effectLst>
                </a:rPr>
                <a:t>~10fs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B3D7EBF-07F1-41EB-A92C-8BC5ABD22A55}"/>
                </a:ext>
              </a:extLst>
            </p:cNvPr>
            <p:cNvSpPr txBox="1"/>
            <p:nvPr/>
          </p:nvSpPr>
          <p:spPr>
            <a:xfrm>
              <a:off x="4147690" y="4776664"/>
              <a:ext cx="468816" cy="267179"/>
            </a:xfrm>
            <a:prstGeom prst="rect">
              <a:avLst/>
            </a:prstGeom>
            <a:noFill/>
          </p:spPr>
          <p:txBody>
            <a:bodyPr wrap="none" lIns="80467" tIns="40234" rIns="80467" bIns="40234" rtlCol="0">
              <a:spAutoFit/>
            </a:bodyPr>
            <a:lstStyle/>
            <a:p>
              <a:r>
                <a:rPr lang="en-US" sz="1000" b="1" dirty="0">
                  <a:effectLst>
                    <a:glow rad="101600">
                      <a:schemeClr val="bg1"/>
                    </a:glow>
                  </a:effectLst>
                </a:rPr>
                <a:t>~1ps</a:t>
              </a:r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A4A825F1-9715-4908-985E-C4B4D4246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39" y="18288"/>
            <a:ext cx="8908473" cy="1143000"/>
          </a:xfrm>
        </p:spPr>
        <p:txBody>
          <a:bodyPr>
            <a:noAutofit/>
          </a:bodyPr>
          <a:lstStyle/>
          <a:p>
            <a:r>
              <a:rPr lang="en-US" sz="3600" dirty="0">
                <a:ea typeface="+mn-ea"/>
                <a:cs typeface="Arial" panose="020B0604020202020204" pitchFamily="34" charset="0"/>
              </a:rPr>
              <a:t>Time-resolve measurement with Ultrafast Electron Diffraction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F432D57-D48F-4596-B7C2-89759CE5908B}"/>
              </a:ext>
            </a:extLst>
          </p:cNvPr>
          <p:cNvGrpSpPr/>
          <p:nvPr/>
        </p:nvGrpSpPr>
        <p:grpSpPr>
          <a:xfrm>
            <a:off x="5436225" y="1254059"/>
            <a:ext cx="2015937" cy="1530968"/>
            <a:chOff x="3934689" y="2154230"/>
            <a:chExt cx="2253628" cy="1840450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677FD43-A989-4073-AE59-CDF8EDE048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34689" y="2544523"/>
              <a:ext cx="2253628" cy="1450157"/>
            </a:xfrm>
            <a:prstGeom prst="line">
              <a:avLst/>
            </a:prstGeom>
            <a:ln w="34925">
              <a:solidFill>
                <a:srgbClr val="E406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5" name="内容占位符 3" descr="orbital layout.png">
              <a:extLst>
                <a:ext uri="{FF2B5EF4-FFF2-40B4-BE49-F238E27FC236}">
                  <a16:creationId xmlns:a16="http://schemas.microsoft.com/office/drawing/2014/main" id="{C0150E4C-282A-41A2-B052-3DC5BE1172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456" t="22420" r="17369" b="59019"/>
            <a:stretch/>
          </p:blipFill>
          <p:spPr>
            <a:xfrm>
              <a:off x="4899845" y="2154230"/>
              <a:ext cx="1288472" cy="1604917"/>
            </a:xfrm>
            <a:prstGeom prst="rect">
              <a:avLst/>
            </a:prstGeom>
          </p:spPr>
        </p:pic>
      </p:grpSp>
      <p:pic>
        <p:nvPicPr>
          <p:cNvPr id="37" name="内容占位符 3" descr="orbital layout.png">
            <a:extLst>
              <a:ext uri="{FF2B5EF4-FFF2-40B4-BE49-F238E27FC236}">
                <a16:creationId xmlns:a16="http://schemas.microsoft.com/office/drawing/2014/main" id="{16AB74A5-673F-469C-8A2E-E7BF084864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7" t="22420" r="67240" b="16913"/>
          <a:stretch/>
        </p:blipFill>
        <p:spPr>
          <a:xfrm>
            <a:off x="3695233" y="1441371"/>
            <a:ext cx="797419" cy="2655586"/>
          </a:xfrm>
        </p:spPr>
      </p:pic>
      <p:cxnSp>
        <p:nvCxnSpPr>
          <p:cNvPr id="38" name="Straight Arrow Connector 6">
            <a:extLst>
              <a:ext uri="{FF2B5EF4-FFF2-40B4-BE49-F238E27FC236}">
                <a16:creationId xmlns:a16="http://schemas.microsoft.com/office/drawing/2014/main" id="{064E98B6-2371-4BAE-84E4-D28C51647360}"/>
              </a:ext>
            </a:extLst>
          </p:cNvPr>
          <p:cNvCxnSpPr>
            <a:cxnSpLocks/>
          </p:cNvCxnSpPr>
          <p:nvPr/>
        </p:nvCxnSpPr>
        <p:spPr>
          <a:xfrm flipV="1">
            <a:off x="3570538" y="2774372"/>
            <a:ext cx="1656591" cy="77"/>
          </a:xfrm>
          <a:prstGeom prst="straightConnector1">
            <a:avLst/>
          </a:prstGeom>
          <a:ln w="6350">
            <a:solidFill>
              <a:srgbClr val="1B7BBC"/>
            </a:solidFill>
            <a:headEnd type="none" w="med" len="med"/>
            <a:tailEnd type="none" w="lg" len="lg"/>
          </a:ln>
          <a:effectLst>
            <a:glow rad="38100">
              <a:schemeClr val="accent1">
                <a:satMod val="175000"/>
                <a:alpha val="40000"/>
              </a:schemeClr>
            </a:glow>
            <a:reflection endPos="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8B58F094-638C-4D44-A9E4-25F2EDBD0B30}"/>
              </a:ext>
            </a:extLst>
          </p:cNvPr>
          <p:cNvSpPr txBox="1"/>
          <p:nvPr/>
        </p:nvSpPr>
        <p:spPr>
          <a:xfrm>
            <a:off x="7160904" y="1747712"/>
            <a:ext cx="1858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800 nm, 180 fs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A74CBA1-0E08-426F-9126-6A45F76AE4B9}"/>
              </a:ext>
            </a:extLst>
          </p:cNvPr>
          <p:cNvSpPr txBox="1"/>
          <p:nvPr/>
        </p:nvSpPr>
        <p:spPr>
          <a:xfrm>
            <a:off x="3334345" y="2052421"/>
            <a:ext cx="967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2.8 MeV</a:t>
            </a:r>
            <a:endParaRPr lang="en-US" sz="2000" baseline="30000" dirty="0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FB07724C-C733-4A73-B876-B2BC118860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502" t="26227" r="32051" b="35658"/>
          <a:stretch/>
        </p:blipFill>
        <p:spPr>
          <a:xfrm>
            <a:off x="3863395" y="1747711"/>
            <a:ext cx="2916268" cy="2356073"/>
          </a:xfrm>
          <a:prstGeom prst="rect">
            <a:avLst/>
          </a:prstGeom>
          <a:solidFill>
            <a:schemeClr val="bg1">
              <a:lumMod val="85000"/>
              <a:alpha val="76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Left">
              <a:rot lat="0" lon="3000000" rev="0"/>
            </a:camera>
            <a:lightRig rig="threePt" dir="t"/>
          </a:scene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94F129A-F066-9D44-9D36-FB29C262747B}"/>
              </a:ext>
            </a:extLst>
          </p:cNvPr>
          <p:cNvSpPr/>
          <p:nvPr/>
        </p:nvSpPr>
        <p:spPr>
          <a:xfrm>
            <a:off x="511358" y="5186750"/>
            <a:ext cx="51881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000" dirty="0">
                <a:solidFill>
                  <a:srgbClr val="FF0000"/>
                </a:solidFill>
              </a:rPr>
              <a:t>Objective to resolve:</a:t>
            </a:r>
          </a:p>
          <a:p>
            <a:r>
              <a:rPr kumimoji="1" lang="en-US" altLang="zh-CN" dirty="0"/>
              <a:t>Evolution from Monoclinic to Orthorhombic</a:t>
            </a:r>
          </a:p>
          <a:p>
            <a:r>
              <a:rPr kumimoji="1" lang="en-US" altLang="zh-CN" dirty="0"/>
              <a:t>Correlation of lattice change and electronic structure </a:t>
            </a:r>
            <a:endParaRPr lang="en-US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DE928D72-0F72-624B-A32B-DBDD4CBF03C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201" t="12600" r="12472" b="12686"/>
          <a:stretch/>
        </p:blipFill>
        <p:spPr>
          <a:xfrm>
            <a:off x="6969213" y="5180495"/>
            <a:ext cx="1644299" cy="142540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8089E51-9D99-E147-AAFC-D2290CC6955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251" t="11564" r="10226" b="9852"/>
          <a:stretch/>
        </p:blipFill>
        <p:spPr>
          <a:xfrm>
            <a:off x="6969213" y="2995518"/>
            <a:ext cx="1644299" cy="1441224"/>
          </a:xfrm>
          <a:prstGeom prst="rect">
            <a:avLst/>
          </a:prstGeom>
        </p:spPr>
      </p:pic>
      <p:sp>
        <p:nvSpPr>
          <p:cNvPr id="6" name="Down Arrow 5">
            <a:extLst>
              <a:ext uri="{FF2B5EF4-FFF2-40B4-BE49-F238E27FC236}">
                <a16:creationId xmlns:a16="http://schemas.microsoft.com/office/drawing/2014/main" id="{78DBEF4B-4354-7440-AB28-64DDCC3CCC2C}"/>
              </a:ext>
            </a:extLst>
          </p:cNvPr>
          <p:cNvSpPr/>
          <p:nvPr/>
        </p:nvSpPr>
        <p:spPr>
          <a:xfrm>
            <a:off x="7578436" y="4563050"/>
            <a:ext cx="554182" cy="465042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A2B114-00CB-5744-807E-3BB119A5C622}"/>
              </a:ext>
            </a:extLst>
          </p:cNvPr>
          <p:cNvSpPr/>
          <p:nvPr/>
        </p:nvSpPr>
        <p:spPr>
          <a:xfrm>
            <a:off x="3570538" y="4572176"/>
            <a:ext cx="31853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Diffraction from 001 orientation</a:t>
            </a:r>
          </a:p>
        </p:txBody>
      </p:sp>
    </p:spTree>
    <p:extLst>
      <p:ext uri="{BB962C8B-B14F-4D97-AF65-F5344CB8AC3E}">
        <p14:creationId xmlns:p14="http://schemas.microsoft.com/office/powerpoint/2010/main" val="774684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2FCA6-BF99-0948-B61C-E853D1628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388" y="-35500"/>
            <a:ext cx="8269940" cy="1143000"/>
          </a:xfrm>
        </p:spPr>
        <p:txBody>
          <a:bodyPr>
            <a:noAutofit/>
          </a:bodyPr>
          <a:lstStyle/>
          <a:p>
            <a:r>
              <a:rPr lang="en-US" sz="4000" dirty="0"/>
              <a:t>THz induced phase transition in WTe</a:t>
            </a:r>
            <a:r>
              <a:rPr lang="en-US" sz="4000" baseline="-25000" dirty="0"/>
              <a:t>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153914-BCB5-B146-B3E5-415D22F8C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88" y="1552548"/>
            <a:ext cx="5611091" cy="31979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4BF362-D9F3-2D43-906F-A727A8883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6060" y="1794264"/>
            <a:ext cx="2306063" cy="263755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E1101DA-9525-9444-AABE-CA099DC24EDC}"/>
              </a:ext>
            </a:extLst>
          </p:cNvPr>
          <p:cNvSpPr/>
          <p:nvPr/>
        </p:nvSpPr>
        <p:spPr>
          <a:xfrm>
            <a:off x="654900" y="5948415"/>
            <a:ext cx="31266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/>
              <a:t>Sie, E.; et </a:t>
            </a:r>
            <a:r>
              <a:rPr lang="en-US" sz="1600" i="1" dirty="0" err="1"/>
              <a:t>al.,Nature</a:t>
            </a:r>
            <a:r>
              <a:rPr lang="en-US" sz="1600" i="1" dirty="0"/>
              <a:t>, 565, 61 (2019)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1426D6-36CC-434C-B3B4-C83233F5A813}"/>
              </a:ext>
            </a:extLst>
          </p:cNvPr>
          <p:cNvSpPr txBox="1"/>
          <p:nvPr/>
        </p:nvSpPr>
        <p:spPr>
          <a:xfrm>
            <a:off x="947154" y="4826193"/>
            <a:ext cx="2140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Electron diffraction</a:t>
            </a:r>
          </a:p>
          <a:p>
            <a:r>
              <a:rPr lang="en-US" dirty="0"/>
              <a:t>from 001 orientation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6BA3BB-C736-1949-B8D6-6347921A6BFC}"/>
              </a:ext>
            </a:extLst>
          </p:cNvPr>
          <p:cNvSpPr txBox="1"/>
          <p:nvPr/>
        </p:nvSpPr>
        <p:spPr>
          <a:xfrm>
            <a:off x="3909731" y="4826193"/>
            <a:ext cx="2217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Peak intensity change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327F455-BB16-894F-BA59-33F9077424C3}"/>
              </a:ext>
            </a:extLst>
          </p:cNvPr>
          <p:cNvCxnSpPr>
            <a:cxnSpLocks/>
          </p:cNvCxnSpPr>
          <p:nvPr/>
        </p:nvCxnSpPr>
        <p:spPr>
          <a:xfrm>
            <a:off x="4545106" y="3106270"/>
            <a:ext cx="0" cy="430306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D31499E-DF0B-3549-9BBA-D63211DAD93F}"/>
              </a:ext>
            </a:extLst>
          </p:cNvPr>
          <p:cNvCxnSpPr>
            <a:cxnSpLocks/>
          </p:cNvCxnSpPr>
          <p:nvPr/>
        </p:nvCxnSpPr>
        <p:spPr>
          <a:xfrm>
            <a:off x="4442013" y="2837329"/>
            <a:ext cx="0" cy="779930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8BC1D7E-FE78-D04F-B4D8-AFE35A7ED5C4}"/>
              </a:ext>
            </a:extLst>
          </p:cNvPr>
          <p:cNvSpPr txBox="1"/>
          <p:nvPr/>
        </p:nvSpPr>
        <p:spPr>
          <a:xfrm>
            <a:off x="6412407" y="4826193"/>
            <a:ext cx="23486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Differentiated pattern</a:t>
            </a:r>
          </a:p>
          <a:p>
            <a:r>
              <a:rPr lang="en-US" dirty="0"/>
              <a:t>Partial phase transition</a:t>
            </a:r>
          </a:p>
        </p:txBody>
      </p:sp>
    </p:spTree>
    <p:extLst>
      <p:ext uri="{BB962C8B-B14F-4D97-AF65-F5344CB8AC3E}">
        <p14:creationId xmlns:p14="http://schemas.microsoft.com/office/powerpoint/2010/main" val="3752768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5BE81-F8E8-1D40-A2B7-EF667E1D4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UED measurement</a:t>
            </a:r>
          </a:p>
        </p:txBody>
      </p:sp>
      <p:pic>
        <p:nvPicPr>
          <p:cNvPr id="7" name="Picture 6" descr="A picture containing keyboard, computer, table, light&#10;&#10;Description automatically generated">
            <a:extLst>
              <a:ext uri="{FF2B5EF4-FFF2-40B4-BE49-F238E27FC236}">
                <a16:creationId xmlns:a16="http://schemas.microsoft.com/office/drawing/2014/main" id="{34BAAAB8-1D00-A34E-9045-91F15495B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0844" y="2267578"/>
            <a:ext cx="3576210" cy="35762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22DD76-C606-BB4D-9A82-E6C082C970F5}"/>
              </a:ext>
            </a:extLst>
          </p:cNvPr>
          <p:cNvSpPr txBox="1"/>
          <p:nvPr/>
        </p:nvSpPr>
        <p:spPr>
          <a:xfrm>
            <a:off x="4820844" y="1573854"/>
            <a:ext cx="40557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Electron diffraction along 001 orientation</a:t>
            </a:r>
          </a:p>
          <a:p>
            <a:r>
              <a:rPr lang="en-US" dirty="0"/>
              <a:t>at room temperature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2D51CC-7182-014C-B49C-9FE8CA540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257" y="4372456"/>
            <a:ext cx="2539465" cy="22675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40383D0-3D1E-2547-97C2-F90532445B3C}"/>
              </a:ext>
            </a:extLst>
          </p:cNvPr>
          <p:cNvSpPr txBox="1"/>
          <p:nvPr/>
        </p:nvSpPr>
        <p:spPr>
          <a:xfrm>
            <a:off x="1026046" y="1239111"/>
            <a:ext cx="2911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Exfoliation from bulk sample </a:t>
            </a:r>
          </a:p>
        </p:txBody>
      </p:sp>
      <p:pic>
        <p:nvPicPr>
          <p:cNvPr id="1026" name="Picture 2" descr="1T MoTe2 Molybdenum Ditelluride">
            <a:extLst>
              <a:ext uri="{FF2B5EF4-FFF2-40B4-BE49-F238E27FC236}">
                <a16:creationId xmlns:a16="http://schemas.microsoft.com/office/drawing/2014/main" id="{D104FDCA-666C-CE4A-86C4-F52EE0E663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5"/>
          <a:stretch/>
        </p:blipFill>
        <p:spPr bwMode="auto">
          <a:xfrm>
            <a:off x="1212257" y="1897020"/>
            <a:ext cx="2539464" cy="236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97DF44B-8042-0C46-8AE3-C0E7BEA13EC3}"/>
              </a:ext>
            </a:extLst>
          </p:cNvPr>
          <p:cNvSpPr txBox="1"/>
          <p:nvPr/>
        </p:nvSpPr>
        <p:spPr>
          <a:xfrm>
            <a:off x="1209870" y="1479197"/>
            <a:ext cx="2279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1T’-MoTe2, semimetal</a:t>
            </a:r>
          </a:p>
        </p:txBody>
      </p:sp>
    </p:spTree>
    <p:extLst>
      <p:ext uri="{BB962C8B-B14F-4D97-AF65-F5344CB8AC3E}">
        <p14:creationId xmlns:p14="http://schemas.microsoft.com/office/powerpoint/2010/main" val="2625916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E5F3C4AA-F0CA-A741-8A4A-B030E946C667}"/>
              </a:ext>
            </a:extLst>
          </p:cNvPr>
          <p:cNvGrpSpPr/>
          <p:nvPr/>
        </p:nvGrpSpPr>
        <p:grpSpPr>
          <a:xfrm>
            <a:off x="4990600" y="4835724"/>
            <a:ext cx="1858918" cy="1497979"/>
            <a:chOff x="6340815" y="49025"/>
            <a:chExt cx="2840477" cy="2293172"/>
          </a:xfrm>
        </p:grpSpPr>
        <p:pic>
          <p:nvPicPr>
            <p:cNvPr id="6" name="Picture 5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1B1A9679-E579-5141-ABFA-C7DF798D95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155" t="8874" r="10480" b="3220"/>
            <a:stretch/>
          </p:blipFill>
          <p:spPr>
            <a:xfrm>
              <a:off x="6340815" y="49025"/>
              <a:ext cx="2840477" cy="2293172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3A2994D-0BF4-E24C-B293-DF29771168A0}"/>
                </a:ext>
              </a:extLst>
            </p:cNvPr>
            <p:cNvSpPr txBox="1"/>
            <p:nvPr/>
          </p:nvSpPr>
          <p:spPr>
            <a:xfrm>
              <a:off x="8180375" y="172618"/>
              <a:ext cx="338128" cy="33855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8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A53FD0D-DB56-A740-9700-75A3F6C567EC}"/>
              </a:ext>
            </a:extLst>
          </p:cNvPr>
          <p:cNvGrpSpPr/>
          <p:nvPr/>
        </p:nvGrpSpPr>
        <p:grpSpPr>
          <a:xfrm>
            <a:off x="3399660" y="4826099"/>
            <a:ext cx="1821946" cy="1497979"/>
            <a:chOff x="9337906" y="72402"/>
            <a:chExt cx="2783985" cy="2293172"/>
          </a:xfrm>
        </p:grpSpPr>
        <p:pic>
          <p:nvPicPr>
            <p:cNvPr id="8" name="Picture 7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6F00ACF2-D1A5-0341-BB2A-3374127CBA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402" t="7910" r="11889" b="4183"/>
            <a:stretch/>
          </p:blipFill>
          <p:spPr>
            <a:xfrm>
              <a:off x="9337906" y="72402"/>
              <a:ext cx="2783985" cy="2293172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C21E601-3CF8-0043-8620-181D98476ABE}"/>
                </a:ext>
              </a:extLst>
            </p:cNvPr>
            <p:cNvSpPr txBox="1"/>
            <p:nvPr/>
          </p:nvSpPr>
          <p:spPr>
            <a:xfrm>
              <a:off x="11100892" y="221021"/>
              <a:ext cx="338128" cy="33855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7</a:t>
              </a:r>
            </a:p>
          </p:txBody>
        </p:sp>
      </p:grp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EADADA61-C069-E740-A038-616BF7B413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56" t="9230" r="12036" b="4796"/>
          <a:stretch/>
        </p:blipFill>
        <p:spPr>
          <a:xfrm>
            <a:off x="1797023" y="4847564"/>
            <a:ext cx="1821946" cy="1467780"/>
          </a:xfrm>
          <a:prstGeom prst="rect">
            <a:avLst/>
          </a:prstGeom>
        </p:spPr>
      </p:pic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1FB07B51-C26A-A643-99B4-36B2201C04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82" t="7979" r="10552" b="4116"/>
          <a:stretch/>
        </p:blipFill>
        <p:spPr>
          <a:xfrm>
            <a:off x="173922" y="4819952"/>
            <a:ext cx="1858918" cy="1500740"/>
          </a:xfrm>
          <a:prstGeom prst="rect">
            <a:avLst/>
          </a:prstGeom>
        </p:spPr>
      </p:pic>
      <p:pic>
        <p:nvPicPr>
          <p:cNvPr id="18" name="Picture 17" descr="A screenshot of a cell phone&#10;&#10;Description automatically generated">
            <a:extLst>
              <a:ext uri="{FF2B5EF4-FFF2-40B4-BE49-F238E27FC236}">
                <a16:creationId xmlns:a16="http://schemas.microsoft.com/office/drawing/2014/main" id="{67C62367-D3F0-4B40-85B3-96A494A1A74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718" t="7132" r="10916" b="4963"/>
          <a:stretch/>
        </p:blipFill>
        <p:spPr>
          <a:xfrm>
            <a:off x="4965395" y="1693062"/>
            <a:ext cx="1858917" cy="1500739"/>
          </a:xfrm>
          <a:prstGeom prst="rect">
            <a:avLst/>
          </a:prstGeom>
        </p:spPr>
      </p:pic>
      <p:pic>
        <p:nvPicPr>
          <p:cNvPr id="20" name="Picture 19" descr="A screenshot of a cell phone&#10;&#10;Description automatically generated">
            <a:extLst>
              <a:ext uri="{FF2B5EF4-FFF2-40B4-BE49-F238E27FC236}">
                <a16:creationId xmlns:a16="http://schemas.microsoft.com/office/drawing/2014/main" id="{B4075D22-120E-B44C-A7A2-D71D3710D2A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973" t="10578" r="10661" b="4002"/>
          <a:stretch/>
        </p:blipFill>
        <p:spPr>
          <a:xfrm>
            <a:off x="3357322" y="1745096"/>
            <a:ext cx="1858917" cy="1458329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964A7DB7-FE33-6142-999F-8465BCE8204F}"/>
              </a:ext>
            </a:extLst>
          </p:cNvPr>
          <p:cNvSpPr txBox="1"/>
          <p:nvPr/>
        </p:nvSpPr>
        <p:spPr>
          <a:xfrm>
            <a:off x="477223" y="1291518"/>
            <a:ext cx="27130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Room temperature, under pump 1.5 </a:t>
            </a:r>
            <a:r>
              <a:rPr lang="en-US" sz="1100" dirty="0" err="1"/>
              <a:t>mJ</a:t>
            </a:r>
            <a:r>
              <a:rPr lang="en-US" sz="1100" dirty="0"/>
              <a:t>/cm</a:t>
            </a:r>
            <a:r>
              <a:rPr lang="en-US" sz="1100" baseline="30000" dirty="0"/>
              <a:t>2</a:t>
            </a:r>
            <a:endParaRPr lang="en-US" sz="1100" dirty="0"/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8DBEE3D2-B985-E643-A4A7-31608E4AC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Preliminary result of peak Intensity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B117ECE-1B33-8F4B-92B7-8DE0B71A5952}"/>
              </a:ext>
            </a:extLst>
          </p:cNvPr>
          <p:cNvGrpSpPr/>
          <p:nvPr/>
        </p:nvGrpSpPr>
        <p:grpSpPr>
          <a:xfrm>
            <a:off x="272089" y="1607828"/>
            <a:ext cx="3011369" cy="3011369"/>
            <a:chOff x="-1567459" y="617375"/>
            <a:chExt cx="3011369" cy="3011369"/>
          </a:xfrm>
        </p:grpSpPr>
        <p:pic>
          <p:nvPicPr>
            <p:cNvPr id="37" name="Picture 36" descr="A picture containing keyboard, computer, table, light&#10;&#10;Description automatically generated">
              <a:extLst>
                <a:ext uri="{FF2B5EF4-FFF2-40B4-BE49-F238E27FC236}">
                  <a16:creationId xmlns:a16="http://schemas.microsoft.com/office/drawing/2014/main" id="{38B10E69-7827-EC43-94FC-BA7CAE120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567459" y="617375"/>
              <a:ext cx="3011369" cy="3011369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E58EBE2-46A5-694A-B0A9-F2993E13E189}"/>
                </a:ext>
              </a:extLst>
            </p:cNvPr>
            <p:cNvSpPr txBox="1"/>
            <p:nvPr/>
          </p:nvSpPr>
          <p:spPr>
            <a:xfrm>
              <a:off x="539864" y="2029335"/>
              <a:ext cx="25359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D38D7A4-0A65-BF4D-A6F0-C67AAEF5619E}"/>
                </a:ext>
              </a:extLst>
            </p:cNvPr>
            <p:cNvSpPr txBox="1"/>
            <p:nvPr/>
          </p:nvSpPr>
          <p:spPr>
            <a:xfrm>
              <a:off x="539864" y="2385759"/>
              <a:ext cx="25359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F0EB33C-CB17-DC41-AF2C-84F270E23C8E}"/>
                </a:ext>
              </a:extLst>
            </p:cNvPr>
            <p:cNvSpPr txBox="1"/>
            <p:nvPr/>
          </p:nvSpPr>
          <p:spPr>
            <a:xfrm>
              <a:off x="189644" y="2409695"/>
              <a:ext cx="25359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63349B1-49E4-1245-92B1-01CE3D3652AC}"/>
                </a:ext>
              </a:extLst>
            </p:cNvPr>
            <p:cNvSpPr txBox="1"/>
            <p:nvPr/>
          </p:nvSpPr>
          <p:spPr>
            <a:xfrm>
              <a:off x="206387" y="2585295"/>
              <a:ext cx="25359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8C8A4E8-6140-2940-91EC-C01E477372A9}"/>
                </a:ext>
              </a:extLst>
            </p:cNvPr>
            <p:cNvSpPr txBox="1"/>
            <p:nvPr/>
          </p:nvSpPr>
          <p:spPr>
            <a:xfrm>
              <a:off x="-132613" y="2409695"/>
              <a:ext cx="25359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</a:rPr>
                <a:t>5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8F5A988-AD79-9346-AA07-0422E64CBCFA}"/>
                </a:ext>
              </a:extLst>
            </p:cNvPr>
            <p:cNvSpPr txBox="1"/>
            <p:nvPr/>
          </p:nvSpPr>
          <p:spPr>
            <a:xfrm>
              <a:off x="-121395" y="2599047"/>
              <a:ext cx="25359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</a:rPr>
                <a:t>6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281703C-17C1-A34D-A62C-113CF1F971BD}"/>
                </a:ext>
              </a:extLst>
            </p:cNvPr>
            <p:cNvSpPr txBox="1"/>
            <p:nvPr/>
          </p:nvSpPr>
          <p:spPr>
            <a:xfrm>
              <a:off x="-117207" y="2765303"/>
              <a:ext cx="25359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4772220-11BE-A847-8424-7174811CD98D}"/>
                </a:ext>
              </a:extLst>
            </p:cNvPr>
            <p:cNvSpPr txBox="1"/>
            <p:nvPr/>
          </p:nvSpPr>
          <p:spPr>
            <a:xfrm>
              <a:off x="-114913" y="2943515"/>
              <a:ext cx="25359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E82C5112-D424-D44D-BC90-67D1311B527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639" t="8252" r="11476" b="3842"/>
          <a:stretch/>
        </p:blipFill>
        <p:spPr>
          <a:xfrm>
            <a:off x="4960673" y="3193423"/>
            <a:ext cx="1848215" cy="1500740"/>
          </a:xfrm>
          <a:prstGeom prst="rect">
            <a:avLst/>
          </a:prstGeom>
        </p:spPr>
      </p:pic>
      <p:pic>
        <p:nvPicPr>
          <p:cNvPr id="16" name="Picture 15" descr="A screenshot of a cell phone&#10;&#10;Description automatically generated">
            <a:extLst>
              <a:ext uri="{FF2B5EF4-FFF2-40B4-BE49-F238E27FC236}">
                <a16:creationId xmlns:a16="http://schemas.microsoft.com/office/drawing/2014/main" id="{D373AD36-206B-8646-80F6-37725400FC2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431" t="9504" r="11861" b="4521"/>
          <a:stretch/>
        </p:blipFill>
        <p:spPr>
          <a:xfrm>
            <a:off x="3384693" y="3217485"/>
            <a:ext cx="1821946" cy="146778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19EED54-3F3A-854E-B8DA-1BE707F8743B}"/>
              </a:ext>
            </a:extLst>
          </p:cNvPr>
          <p:cNvSpPr txBox="1"/>
          <p:nvPr/>
        </p:nvSpPr>
        <p:spPr>
          <a:xfrm>
            <a:off x="6965007" y="5233340"/>
            <a:ext cx="2119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Measurements  are going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at 77K and 220 K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C447C42-BA4F-284C-AFE1-593D2593B5CC}"/>
              </a:ext>
            </a:extLst>
          </p:cNvPr>
          <p:cNvSpPr txBox="1"/>
          <p:nvPr/>
        </p:nvSpPr>
        <p:spPr>
          <a:xfrm>
            <a:off x="3618969" y="1363050"/>
            <a:ext cx="38729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Combined structure change and thermal random motion</a:t>
            </a:r>
          </a:p>
        </p:txBody>
      </p:sp>
    </p:spTree>
    <p:extLst>
      <p:ext uri="{BB962C8B-B14F-4D97-AF65-F5344CB8AC3E}">
        <p14:creationId xmlns:p14="http://schemas.microsoft.com/office/powerpoint/2010/main" val="31336226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99AD4-E144-9648-ADB8-3DE9CD749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8288"/>
            <a:ext cx="9157447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Following experiment plan:</a:t>
            </a:r>
            <a:br>
              <a:rPr lang="en-US" dirty="0"/>
            </a:br>
            <a:r>
              <a:rPr lang="en-US" dirty="0"/>
              <a:t>Diffraction from 100 orientation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1007FBE-DBDB-854A-9CE9-7E296ABC294F}"/>
              </a:ext>
            </a:extLst>
          </p:cNvPr>
          <p:cNvGrpSpPr/>
          <p:nvPr/>
        </p:nvGrpSpPr>
        <p:grpSpPr>
          <a:xfrm>
            <a:off x="3796426" y="1653527"/>
            <a:ext cx="2212996" cy="4908130"/>
            <a:chOff x="6001879" y="1524780"/>
            <a:chExt cx="2212996" cy="4908130"/>
          </a:xfrm>
        </p:grpSpPr>
        <p:pic>
          <p:nvPicPr>
            <p:cNvPr id="5" name="Picture 4" descr="Background pattern, table&#10;&#10;Description automatically generated">
              <a:extLst>
                <a:ext uri="{FF2B5EF4-FFF2-40B4-BE49-F238E27FC236}">
                  <a16:creationId xmlns:a16="http://schemas.microsoft.com/office/drawing/2014/main" id="{E9E18A64-A2FF-4A47-A52D-8E83F62C25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080" t="6144" r="5671" b="5740"/>
            <a:stretch/>
          </p:blipFill>
          <p:spPr>
            <a:xfrm rot="5400000">
              <a:off x="6007469" y="1529293"/>
              <a:ext cx="2211919" cy="2202893"/>
            </a:xfrm>
            <a:prstGeom prst="rect">
              <a:avLst/>
            </a:prstGeom>
          </p:spPr>
        </p:pic>
        <p:pic>
          <p:nvPicPr>
            <p:cNvPr id="7" name="Picture 6" descr="A picture containing bird, nature, large, rain&#10;&#10;Description automatically generated">
              <a:extLst>
                <a:ext uri="{FF2B5EF4-FFF2-40B4-BE49-F238E27FC236}">
                  <a16:creationId xmlns:a16="http://schemas.microsoft.com/office/drawing/2014/main" id="{216F6FD7-DDBA-2143-B4AF-B55896247E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928" t="6569" r="8037" b="7087"/>
            <a:stretch/>
          </p:blipFill>
          <p:spPr>
            <a:xfrm>
              <a:off x="6001879" y="4140533"/>
              <a:ext cx="2211752" cy="2292377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1482B0A-68BE-7F49-B563-126840AE19DF}"/>
              </a:ext>
            </a:extLst>
          </p:cNvPr>
          <p:cNvSpPr txBox="1"/>
          <p:nvPr/>
        </p:nvSpPr>
        <p:spPr>
          <a:xfrm>
            <a:off x="67483" y="2444650"/>
            <a:ext cx="1375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orthorhombic T</a:t>
            </a:r>
            <a:r>
              <a:rPr lang="en-US" sz="1400" baseline="-25000" dirty="0"/>
              <a:t>d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CE9B34C-4518-794B-B381-249392C60B90}"/>
              </a:ext>
            </a:extLst>
          </p:cNvPr>
          <p:cNvGrpSpPr/>
          <p:nvPr/>
        </p:nvGrpSpPr>
        <p:grpSpPr>
          <a:xfrm>
            <a:off x="1335880" y="1348224"/>
            <a:ext cx="2019100" cy="2565328"/>
            <a:chOff x="2604996" y="1379238"/>
            <a:chExt cx="2019100" cy="256532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F18CDAD-849E-0647-8B73-3F69543AC306}"/>
                </a:ext>
              </a:extLst>
            </p:cNvPr>
            <p:cNvSpPr/>
            <p:nvPr/>
          </p:nvSpPr>
          <p:spPr>
            <a:xfrm>
              <a:off x="2604996" y="1429751"/>
              <a:ext cx="367968" cy="3390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E523B6E-2521-914D-AF82-4493B0D67C58}"/>
                </a:ext>
              </a:extLst>
            </p:cNvPr>
            <p:cNvGrpSpPr/>
            <p:nvPr/>
          </p:nvGrpSpPr>
          <p:grpSpPr>
            <a:xfrm>
              <a:off x="2827022" y="1379238"/>
              <a:ext cx="1797074" cy="2565328"/>
              <a:chOff x="2827022" y="1379238"/>
              <a:chExt cx="1797074" cy="2565328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8CD49BE9-3F74-2447-8221-6799BA6A8B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60043"/>
              <a:stretch/>
            </p:blipFill>
            <p:spPr>
              <a:xfrm>
                <a:off x="2972963" y="1379238"/>
                <a:ext cx="1651133" cy="2565328"/>
              </a:xfrm>
              <a:prstGeom prst="rect">
                <a:avLst/>
              </a:prstGeom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444BE26-7D56-9441-85A1-AA5AE941BEEF}"/>
                  </a:ext>
                </a:extLst>
              </p:cNvPr>
              <p:cNvSpPr/>
              <p:nvPr/>
            </p:nvSpPr>
            <p:spPr>
              <a:xfrm>
                <a:off x="2827022" y="3092500"/>
                <a:ext cx="59503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Times-Roman"/>
                  </a:rPr>
                  <a:t>90</a:t>
                </a:r>
                <a:r>
                  <a:rPr lang="en-US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˚ 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E38110F-2687-DF45-9714-9D6448A14EAC}"/>
              </a:ext>
            </a:extLst>
          </p:cNvPr>
          <p:cNvGrpSpPr/>
          <p:nvPr/>
        </p:nvGrpSpPr>
        <p:grpSpPr>
          <a:xfrm>
            <a:off x="1335880" y="4107717"/>
            <a:ext cx="2168313" cy="2565328"/>
            <a:chOff x="3614130" y="4665960"/>
            <a:chExt cx="2168313" cy="256532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1DBC157-FDF9-3241-A108-8D3A41FD4D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897" r="49955"/>
            <a:stretch/>
          </p:blipFill>
          <p:spPr>
            <a:xfrm>
              <a:off x="3834116" y="4665960"/>
              <a:ext cx="1948327" cy="2565328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4BADCE4-92AF-F744-9B8A-2D0377E01D01}"/>
                </a:ext>
              </a:extLst>
            </p:cNvPr>
            <p:cNvSpPr/>
            <p:nvPr/>
          </p:nvSpPr>
          <p:spPr>
            <a:xfrm>
              <a:off x="3908510" y="6336429"/>
              <a:ext cx="54694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Times-Roman"/>
                </a:rPr>
                <a:t>94</a:t>
              </a:r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˚</a:t>
              </a:r>
              <a:r>
                <a:rPr lang="en-US" dirty="0">
                  <a:solidFill>
                    <a:srgbClr val="FF0000"/>
                  </a:solidFill>
                  <a:latin typeface="Times-Roman"/>
                </a:rPr>
                <a:t> 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0A74DE5-6C05-5742-881A-7F5DA4DD0BDE}"/>
                </a:ext>
              </a:extLst>
            </p:cNvPr>
            <p:cNvSpPr/>
            <p:nvPr/>
          </p:nvSpPr>
          <p:spPr>
            <a:xfrm>
              <a:off x="3614130" y="4714036"/>
              <a:ext cx="367968" cy="3390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CC82932-422C-A045-9F06-AEF6632453E5}"/>
                </a:ext>
              </a:extLst>
            </p:cNvPr>
            <p:cNvSpPr/>
            <p:nvPr/>
          </p:nvSpPr>
          <p:spPr>
            <a:xfrm>
              <a:off x="4111004" y="5503859"/>
              <a:ext cx="165951" cy="2025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125F7623-81A1-A848-9E18-1D5BC87D489B}"/>
              </a:ext>
            </a:extLst>
          </p:cNvPr>
          <p:cNvSpPr/>
          <p:nvPr/>
        </p:nvSpPr>
        <p:spPr>
          <a:xfrm>
            <a:off x="100777" y="5202479"/>
            <a:ext cx="13013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Monoclinic 1T’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477442C-305E-084C-BB98-0E5E88B9DFC3}"/>
              </a:ext>
            </a:extLst>
          </p:cNvPr>
          <p:cNvSpPr/>
          <p:nvPr/>
        </p:nvSpPr>
        <p:spPr>
          <a:xfrm>
            <a:off x="112268" y="4947445"/>
            <a:ext cx="14344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T  &gt; Tc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6C582BE-0850-FB43-A196-1C0EE234282A}"/>
              </a:ext>
            </a:extLst>
          </p:cNvPr>
          <p:cNvSpPr/>
          <p:nvPr/>
        </p:nvSpPr>
        <p:spPr>
          <a:xfrm>
            <a:off x="90399" y="2162155"/>
            <a:ext cx="14344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T  &lt; Tc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C13254A-5668-454D-9318-BF004D991AA2}"/>
              </a:ext>
            </a:extLst>
          </p:cNvPr>
          <p:cNvSpPr/>
          <p:nvPr/>
        </p:nvSpPr>
        <p:spPr>
          <a:xfrm>
            <a:off x="224512" y="3802469"/>
            <a:ext cx="14344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~250 K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945C51C-CFB9-D44B-A0A0-885AB488943E}"/>
              </a:ext>
            </a:extLst>
          </p:cNvPr>
          <p:cNvSpPr txBox="1"/>
          <p:nvPr/>
        </p:nvSpPr>
        <p:spPr>
          <a:xfrm>
            <a:off x="6324861" y="4347281"/>
            <a:ext cx="27323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Structure dynamics along layer-stacking direction</a:t>
            </a:r>
          </a:p>
          <a:p>
            <a:endParaRPr lang="en-US" sz="1600" dirty="0">
              <a:solidFill>
                <a:srgbClr val="FF0000"/>
              </a:solidFill>
            </a:endParaRPr>
          </a:p>
          <a:p>
            <a:r>
              <a:rPr lang="en-US" sz="1600" dirty="0">
                <a:solidFill>
                  <a:srgbClr val="FF0000"/>
                </a:solidFill>
              </a:rPr>
              <a:t>Construct 3D model of structure dynamics</a:t>
            </a:r>
          </a:p>
          <a:p>
            <a:endParaRPr lang="en-US" sz="1600" dirty="0">
              <a:solidFill>
                <a:srgbClr val="FF0000"/>
              </a:solidFill>
            </a:endParaRPr>
          </a:p>
          <a:p>
            <a:r>
              <a:rPr lang="en-US" sz="1600" dirty="0">
                <a:solidFill>
                  <a:srgbClr val="FF0000"/>
                </a:solidFill>
              </a:rPr>
              <a:t>Challenge: sample preparation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6F707A7-E20D-CF44-A964-FC8F037EEF83}"/>
              </a:ext>
            </a:extLst>
          </p:cNvPr>
          <p:cNvSpPr/>
          <p:nvPr/>
        </p:nvSpPr>
        <p:spPr>
          <a:xfrm>
            <a:off x="3615711" y="1249693"/>
            <a:ext cx="32899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Simulated Diffraction from 100 orientation</a:t>
            </a:r>
          </a:p>
        </p:txBody>
      </p:sp>
    </p:spTree>
    <p:extLst>
      <p:ext uri="{BB962C8B-B14F-4D97-AF65-F5344CB8AC3E}">
        <p14:creationId xmlns:p14="http://schemas.microsoft.com/office/powerpoint/2010/main" val="1196000655"/>
      </p:ext>
    </p:extLst>
  </p:cSld>
  <p:clrMapOvr>
    <a:masterClrMapping/>
  </p:clrMapOvr>
</p:sld>
</file>

<file path=ppt/theme/theme1.xml><?xml version="1.0" encoding="utf-8"?>
<a:theme xmlns:a="http://schemas.openxmlformats.org/drawingml/2006/main" name="Junjie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69871</TotalTime>
  <Words>780</Words>
  <Application>Microsoft Macintosh PowerPoint</Application>
  <PresentationFormat>On-screen Show (4:3)</PresentationFormat>
  <Paragraphs>144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Brush Script MT Italic</vt:lpstr>
      <vt:lpstr>Arial</vt:lpstr>
      <vt:lpstr>Calibri</vt:lpstr>
      <vt:lpstr>Calibri Light</vt:lpstr>
      <vt:lpstr>Times New Roman</vt:lpstr>
      <vt:lpstr>Times-Roman</vt:lpstr>
      <vt:lpstr>Junjie</vt:lpstr>
      <vt:lpstr>Office Theme</vt:lpstr>
      <vt:lpstr>UED-306057: Photoinduced Structure phase transition in Weyl semimetal MoTe2</vt:lpstr>
      <vt:lpstr>PowerPoint Presentation</vt:lpstr>
      <vt:lpstr>Motivation of the project:  switch of topological states in MoTe2</vt:lpstr>
      <vt:lpstr>PowerPoint Presentation</vt:lpstr>
      <vt:lpstr>Time-resolve measurement with Ultrafast Electron Diffraction</vt:lpstr>
      <vt:lpstr>THz induced phase transition in WTe2</vt:lpstr>
      <vt:lpstr>UED measurement</vt:lpstr>
      <vt:lpstr>Preliminary result of peak Intensity</vt:lpstr>
      <vt:lpstr>Following experiment plan: Diffraction from 100 orientation</vt:lpstr>
      <vt:lpstr>Crystallographic structure refinement with Home-made computer codes</vt:lpstr>
      <vt:lpstr>Summary</vt:lpstr>
      <vt:lpstr>PowerPoint Presentation</vt:lpstr>
      <vt:lpstr>ATF Users’ Meeting </vt:lpstr>
      <vt:lpstr>Experimental Time Request</vt:lpstr>
      <vt:lpstr>Instructions for UED Proposal Presenters</vt:lpstr>
      <vt:lpstr>Special Equipment Requirements and Hazards</vt:lpstr>
      <vt:lpstr>BNL MeV-Ultrafast Electron Diffraction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Structure phase transition and phonon mode</dc:title>
  <dc:creator>office</dc:creator>
  <cp:lastModifiedBy>Microsoft Office User</cp:lastModifiedBy>
  <cp:revision>394</cp:revision>
  <dcterms:created xsi:type="dcterms:W3CDTF">2014-11-18T15:38:02Z</dcterms:created>
  <dcterms:modified xsi:type="dcterms:W3CDTF">2020-12-09T19:56:33Z</dcterms:modified>
</cp:coreProperties>
</file>