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6" r:id="rId2"/>
    <p:sldId id="354" r:id="rId3"/>
    <p:sldId id="380" r:id="rId4"/>
    <p:sldId id="379" r:id="rId5"/>
    <p:sldId id="381" r:id="rId6"/>
    <p:sldId id="382" r:id="rId7"/>
    <p:sldId id="383" r:id="rId8"/>
    <p:sldId id="384" r:id="rId9"/>
    <p:sldId id="372" r:id="rId10"/>
    <p:sldId id="329" r:id="rId11"/>
    <p:sldId id="349"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1610"/>
    <a:srgbClr val="23FD86"/>
    <a:srgbClr val="E089FF"/>
    <a:srgbClr val="76EEFE"/>
    <a:srgbClr val="FF8181"/>
    <a:srgbClr val="4383D1"/>
    <a:srgbClr val="001042"/>
    <a:srgbClr val="D9D9D9"/>
    <a:srgbClr val="FF0000"/>
    <a:srgbClr val="02C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8554" autoAdjust="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5983424-024B-4694-9981-BC86E428DC0A}" type="datetimeFigureOut">
              <a:rPr lang="en-US" smtClean="0"/>
              <a:t>12/8/2020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ACBB0C-3AB0-4A99-9C42-16E6A8AF823A}" type="slidenum">
              <a:rPr lang="en-US" smtClean="0"/>
              <a:t>‹#›</a:t>
            </a:fld>
            <a:endParaRPr lang="en-US"/>
          </a:p>
        </p:txBody>
      </p:sp>
    </p:spTree>
    <p:extLst>
      <p:ext uri="{BB962C8B-B14F-4D97-AF65-F5344CB8AC3E}">
        <p14:creationId xmlns:p14="http://schemas.microsoft.com/office/powerpoint/2010/main" val="19020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EC1746-3E00-4EBA-9460-C5919A0FEF82}" type="slidenum">
              <a:rPr lang="en-US" smtClean="0"/>
              <a:t>1</a:t>
            </a:fld>
            <a:endParaRPr lang="en-US"/>
          </a:p>
        </p:txBody>
      </p:sp>
    </p:spTree>
    <p:extLst>
      <p:ext uri="{BB962C8B-B14F-4D97-AF65-F5344CB8AC3E}">
        <p14:creationId xmlns:p14="http://schemas.microsoft.com/office/powerpoint/2010/main" val="198037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ACBB0C-3AB0-4A99-9C42-16E6A8AF82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7657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a:t>
            </a:r>
          </a:p>
        </p:txBody>
      </p:sp>
      <p:sp>
        <p:nvSpPr>
          <p:cNvPr id="4" name="Slide Number Placeholder 3"/>
          <p:cNvSpPr>
            <a:spLocks noGrp="1"/>
          </p:cNvSpPr>
          <p:nvPr>
            <p:ph type="sldNum" sz="quarter" idx="10"/>
          </p:nvPr>
        </p:nvSpPr>
        <p:spPr/>
        <p:txBody>
          <a:bodyPr/>
          <a:lstStyle/>
          <a:p>
            <a:fld id="{12EC1746-3E00-4EBA-9460-C5919A0FEF82}" type="slidenum">
              <a:rPr lang="en-US" smtClean="0"/>
              <a:t>11</a:t>
            </a:fld>
            <a:endParaRPr lang="en-US"/>
          </a:p>
        </p:txBody>
      </p:sp>
    </p:spTree>
    <p:extLst>
      <p:ext uri="{BB962C8B-B14F-4D97-AF65-F5344CB8AC3E}">
        <p14:creationId xmlns:p14="http://schemas.microsoft.com/office/powerpoint/2010/main" val="4229202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3C775A5-0C29-4F40-9F20-19E8EF47F5FF}" type="datetimeFigureOut">
              <a:rPr lang="en-US" smtClean="0"/>
              <a:t>12/8/2020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A0DCB7E-B3A0-4F81-9ED3-8A1B7315B926}" type="slidenum">
              <a:rPr lang="en-US" smtClean="0"/>
              <a:t>‹#›</a:t>
            </a:fld>
            <a:endParaRPr lang="en-US"/>
          </a:p>
        </p:txBody>
      </p:sp>
    </p:spTree>
    <p:extLst>
      <p:ext uri="{BB962C8B-B14F-4D97-AF65-F5344CB8AC3E}">
        <p14:creationId xmlns:p14="http://schemas.microsoft.com/office/powerpoint/2010/main" val="1728620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3C775A5-0C29-4F40-9F20-19E8EF47F5FF}" type="datetimeFigureOut">
              <a:rPr lang="en-US" smtClean="0"/>
              <a:t>12/8/2020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A0DCB7E-B3A0-4F81-9ED3-8A1B7315B926}" type="slidenum">
              <a:rPr lang="en-US" smtClean="0"/>
              <a:t>‹#›</a:t>
            </a:fld>
            <a:endParaRPr lang="en-US"/>
          </a:p>
        </p:txBody>
      </p:sp>
    </p:spTree>
    <p:extLst>
      <p:ext uri="{BB962C8B-B14F-4D97-AF65-F5344CB8AC3E}">
        <p14:creationId xmlns:p14="http://schemas.microsoft.com/office/powerpoint/2010/main" val="344144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3C775A5-0C29-4F40-9F20-19E8EF47F5FF}" type="datetimeFigureOut">
              <a:rPr lang="en-US" smtClean="0"/>
              <a:t>12/8/2020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A0DCB7E-B3A0-4F81-9ED3-8A1B7315B926}" type="slidenum">
              <a:rPr lang="en-US" smtClean="0"/>
              <a:t>‹#›</a:t>
            </a:fld>
            <a:endParaRPr lang="en-US"/>
          </a:p>
        </p:txBody>
      </p:sp>
    </p:spTree>
    <p:extLst>
      <p:ext uri="{BB962C8B-B14F-4D97-AF65-F5344CB8AC3E}">
        <p14:creationId xmlns:p14="http://schemas.microsoft.com/office/powerpoint/2010/main" val="416138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3C775A5-0C29-4F40-9F20-19E8EF47F5FF}" type="datetimeFigureOut">
              <a:rPr lang="en-US" smtClean="0"/>
              <a:t>12/8/2020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A0DCB7E-B3A0-4F81-9ED3-8A1B7315B926}" type="slidenum">
              <a:rPr lang="en-US" smtClean="0"/>
              <a:t>‹#›</a:t>
            </a:fld>
            <a:endParaRPr lang="en-US"/>
          </a:p>
        </p:txBody>
      </p:sp>
    </p:spTree>
    <p:extLst>
      <p:ext uri="{BB962C8B-B14F-4D97-AF65-F5344CB8AC3E}">
        <p14:creationId xmlns:p14="http://schemas.microsoft.com/office/powerpoint/2010/main" val="417058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6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C775A5-0C29-4F40-9F20-19E8EF47F5FF}" type="datetimeFigureOut">
              <a:rPr lang="en-US" smtClean="0"/>
              <a:t>12/8/2020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A0DCB7E-B3A0-4F81-9ED3-8A1B7315B926}" type="slidenum">
              <a:rPr lang="en-US" smtClean="0"/>
              <a:t>‹#›</a:t>
            </a:fld>
            <a:endParaRPr lang="en-US"/>
          </a:p>
        </p:txBody>
      </p:sp>
    </p:spTree>
    <p:extLst>
      <p:ext uri="{BB962C8B-B14F-4D97-AF65-F5344CB8AC3E}">
        <p14:creationId xmlns:p14="http://schemas.microsoft.com/office/powerpoint/2010/main" val="386784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3C775A5-0C29-4F40-9F20-19E8EF47F5FF}" type="datetimeFigureOut">
              <a:rPr lang="en-US" smtClean="0"/>
              <a:t>12/8/2020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A0DCB7E-B3A0-4F81-9ED3-8A1B7315B926}" type="slidenum">
              <a:rPr lang="en-US" smtClean="0"/>
              <a:t>‹#›</a:t>
            </a:fld>
            <a:endParaRPr lang="en-US"/>
          </a:p>
        </p:txBody>
      </p:sp>
    </p:spTree>
    <p:extLst>
      <p:ext uri="{BB962C8B-B14F-4D97-AF65-F5344CB8AC3E}">
        <p14:creationId xmlns:p14="http://schemas.microsoft.com/office/powerpoint/2010/main" val="387605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3C775A5-0C29-4F40-9F20-19E8EF47F5FF}" type="datetimeFigureOut">
              <a:rPr lang="en-US" smtClean="0"/>
              <a:t>12/8/2020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A0DCB7E-B3A0-4F81-9ED3-8A1B7315B926}" type="slidenum">
              <a:rPr lang="en-US" smtClean="0"/>
              <a:t>‹#›</a:t>
            </a:fld>
            <a:endParaRPr lang="en-US"/>
          </a:p>
        </p:txBody>
      </p:sp>
    </p:spTree>
    <p:extLst>
      <p:ext uri="{BB962C8B-B14F-4D97-AF65-F5344CB8AC3E}">
        <p14:creationId xmlns:p14="http://schemas.microsoft.com/office/powerpoint/2010/main" val="156241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69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C775A5-0C29-4F40-9F20-19E8EF47F5FF}" type="datetimeFigureOut">
              <a:rPr lang="en-US" smtClean="0"/>
              <a:t>12/8/2020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A0DCB7E-B3A0-4F81-9ED3-8A1B7315B926}" type="slidenum">
              <a:rPr lang="en-US" smtClean="0"/>
              <a:t>‹#›</a:t>
            </a:fld>
            <a:endParaRPr lang="en-US"/>
          </a:p>
        </p:txBody>
      </p:sp>
    </p:spTree>
    <p:extLst>
      <p:ext uri="{BB962C8B-B14F-4D97-AF65-F5344CB8AC3E}">
        <p14:creationId xmlns:p14="http://schemas.microsoft.com/office/powerpoint/2010/main" val="299885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C775A5-0C29-4F40-9F20-19E8EF47F5FF}" type="datetimeFigureOut">
              <a:rPr lang="en-US" smtClean="0"/>
              <a:t>12/8/2020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A0DCB7E-B3A0-4F81-9ED3-8A1B7315B926}" type="slidenum">
              <a:rPr lang="en-US" smtClean="0"/>
              <a:t>‹#›</a:t>
            </a:fld>
            <a:endParaRPr lang="en-US"/>
          </a:p>
        </p:txBody>
      </p:sp>
    </p:spTree>
    <p:extLst>
      <p:ext uri="{BB962C8B-B14F-4D97-AF65-F5344CB8AC3E}">
        <p14:creationId xmlns:p14="http://schemas.microsoft.com/office/powerpoint/2010/main" val="137582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425EA4"/>
            </a:gs>
            <a:gs pos="37000">
              <a:srgbClr val="2341A1"/>
            </a:gs>
            <a:gs pos="100000">
              <a:srgbClr val="001042"/>
            </a:gs>
          </a:gsLst>
          <a:path path="circle">
            <a:fillToRect l="50000" t="-80000" r="50000" b="18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9820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tif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18000" contrast="9000"/>
                    </a14:imgEffect>
                  </a14:imgLayer>
                </a14:imgProps>
              </a:ext>
              <a:ext uri="{28A0092B-C50C-407E-A947-70E740481C1C}">
                <a14:useLocalDpi xmlns:a14="http://schemas.microsoft.com/office/drawing/2010/main" val="0"/>
              </a:ext>
            </a:extLst>
          </a:blip>
          <a:stretch>
            <a:fillRect/>
          </a:stretch>
        </p:blipFill>
        <p:spPr>
          <a:xfrm>
            <a:off x="0" y="13648"/>
            <a:ext cx="9144000" cy="6858000"/>
          </a:xfrm>
          <a:prstGeom prst="rect">
            <a:avLst/>
          </a:prstGeom>
        </p:spPr>
      </p:pic>
      <p:sp>
        <p:nvSpPr>
          <p:cNvPr id="5" name="Rectangle 2"/>
          <p:cNvSpPr>
            <a:spLocks noChangeArrowheads="1"/>
          </p:cNvSpPr>
          <p:nvPr/>
        </p:nvSpPr>
        <p:spPr bwMode="auto">
          <a:xfrm>
            <a:off x="76199" y="609600"/>
            <a:ext cx="675322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r"/>
            <a:r>
              <a:rPr lang="en-US" altLang="en-US" sz="2400" dirty="0">
                <a:solidFill>
                  <a:srgbClr val="23FD86"/>
                </a:solidFill>
                <a:latin typeface="Arial Black" pitchFamily="34" charset="0"/>
              </a:rPr>
              <a:t>Proposal ID: </a:t>
            </a:r>
            <a:r>
              <a:rPr lang="en-US" altLang="en-US" sz="2400" dirty="0">
                <a:solidFill>
                  <a:srgbClr val="FFFF00"/>
                </a:solidFill>
                <a:latin typeface="Arial Black" pitchFamily="34" charset="0"/>
              </a:rPr>
              <a:t>UED 105 </a:t>
            </a:r>
          </a:p>
          <a:p>
            <a:pPr algn="r"/>
            <a:r>
              <a:rPr lang="en-US" altLang="en-US" sz="2400" dirty="0">
                <a:solidFill>
                  <a:srgbClr val="23FD86"/>
                </a:solidFill>
                <a:latin typeface="Arial Black" pitchFamily="34" charset="0"/>
              </a:rPr>
              <a:t>Proposal title: </a:t>
            </a:r>
            <a:r>
              <a:rPr lang="en-US" altLang="en-US" sz="2400" dirty="0">
                <a:solidFill>
                  <a:srgbClr val="FFFF00"/>
                </a:solidFill>
                <a:latin typeface="Arial Black" pitchFamily="34" charset="0"/>
              </a:rPr>
              <a:t>Charge order and </a:t>
            </a:r>
          </a:p>
          <a:p>
            <a:pPr algn="r"/>
            <a:r>
              <a:rPr lang="en-US" altLang="en-US" sz="2400" dirty="0">
                <a:solidFill>
                  <a:srgbClr val="FFFF00"/>
                </a:solidFill>
                <a:latin typeface="Arial Black" pitchFamily="34" charset="0"/>
              </a:rPr>
              <a:t>lattice dynamics in photoexcited cuprates and iridates</a:t>
            </a:r>
          </a:p>
        </p:txBody>
      </p:sp>
      <p:sp>
        <p:nvSpPr>
          <p:cNvPr id="6" name="Rectangle 3"/>
          <p:cNvSpPr>
            <a:spLocks noChangeArrowheads="1"/>
          </p:cNvSpPr>
          <p:nvPr/>
        </p:nvSpPr>
        <p:spPr bwMode="auto">
          <a:xfrm>
            <a:off x="609600" y="2023646"/>
            <a:ext cx="622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3200">
                <a:solidFill>
                  <a:schemeClr val="tx1"/>
                </a:solidFill>
                <a:latin typeface="Arial" charset="0"/>
              </a:defRPr>
            </a:lvl1pPr>
            <a:lvl2pPr marL="37931725" indent="-37474525" algn="ctr">
              <a:spcBef>
                <a:spcPct val="20000"/>
              </a:spcBef>
              <a:defRPr sz="2800">
                <a:solidFill>
                  <a:schemeClr val="tx1"/>
                </a:solidFill>
                <a:latin typeface="Arial" charset="0"/>
              </a:defRPr>
            </a:lvl2pPr>
            <a:lvl3pPr>
              <a:spcBef>
                <a:spcPct val="20000"/>
              </a:spcBef>
              <a:defRPr sz="24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marL="457200" fontAlgn="base">
              <a:spcBef>
                <a:spcPct val="20000"/>
              </a:spcBef>
              <a:spcAft>
                <a:spcPct val="0"/>
              </a:spcAft>
              <a:defRPr sz="2000">
                <a:solidFill>
                  <a:schemeClr val="tx1"/>
                </a:solidFill>
                <a:latin typeface="Arial" charset="0"/>
              </a:defRPr>
            </a:lvl6pPr>
            <a:lvl7pPr marL="914400" fontAlgn="base">
              <a:spcBef>
                <a:spcPct val="20000"/>
              </a:spcBef>
              <a:spcAft>
                <a:spcPct val="0"/>
              </a:spcAft>
              <a:defRPr sz="2000">
                <a:solidFill>
                  <a:schemeClr val="tx1"/>
                </a:solidFill>
                <a:latin typeface="Arial" charset="0"/>
              </a:defRPr>
            </a:lvl7pPr>
            <a:lvl8pPr marL="1371600" fontAlgn="base">
              <a:spcBef>
                <a:spcPct val="20000"/>
              </a:spcBef>
              <a:spcAft>
                <a:spcPct val="0"/>
              </a:spcAft>
              <a:defRPr sz="2000">
                <a:solidFill>
                  <a:schemeClr val="tx1"/>
                </a:solidFill>
                <a:latin typeface="Arial" charset="0"/>
              </a:defRPr>
            </a:lvl8pPr>
            <a:lvl9pPr marL="1828800" fontAlgn="base">
              <a:spcBef>
                <a:spcPct val="20000"/>
              </a:spcBef>
              <a:spcAft>
                <a:spcPct val="0"/>
              </a:spcAft>
              <a:defRPr sz="2000">
                <a:solidFill>
                  <a:schemeClr val="tx1"/>
                </a:solidFill>
                <a:latin typeface="Arial" charset="0"/>
              </a:defRPr>
            </a:lvl9pPr>
          </a:lstStyle>
          <a:p>
            <a:pPr algn="r"/>
            <a:r>
              <a:rPr lang="en-US" altLang="en-US" sz="1600" b="1" dirty="0">
                <a:solidFill>
                  <a:srgbClr val="23FD86"/>
                </a:solidFill>
              </a:rPr>
              <a:t>PI: </a:t>
            </a:r>
            <a:r>
              <a:rPr lang="en-US" altLang="en-US" sz="1600" b="1" i="1" dirty="0"/>
              <a:t>Jing Tao</a:t>
            </a:r>
          </a:p>
          <a:p>
            <a:pPr algn="r"/>
            <a:endParaRPr lang="en-US" altLang="en-US" sz="1600" b="1" i="1" dirty="0"/>
          </a:p>
        </p:txBody>
      </p:sp>
      <p:sp>
        <p:nvSpPr>
          <p:cNvPr id="7" name="Rectangle 3"/>
          <p:cNvSpPr>
            <a:spLocks noChangeArrowheads="1"/>
          </p:cNvSpPr>
          <p:nvPr/>
        </p:nvSpPr>
        <p:spPr bwMode="auto">
          <a:xfrm>
            <a:off x="340702" y="2702168"/>
            <a:ext cx="647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3200">
                <a:solidFill>
                  <a:schemeClr val="tx1"/>
                </a:solidFill>
                <a:latin typeface="Arial" charset="0"/>
              </a:defRPr>
            </a:lvl1pPr>
            <a:lvl2pPr marL="37931725" indent="-37474525" algn="ctr">
              <a:spcBef>
                <a:spcPct val="20000"/>
              </a:spcBef>
              <a:defRPr sz="2800">
                <a:solidFill>
                  <a:schemeClr val="tx1"/>
                </a:solidFill>
                <a:latin typeface="Arial" charset="0"/>
              </a:defRPr>
            </a:lvl2pPr>
            <a:lvl3pPr>
              <a:spcBef>
                <a:spcPct val="20000"/>
              </a:spcBef>
              <a:defRPr sz="24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marL="457200" fontAlgn="base">
              <a:spcBef>
                <a:spcPct val="20000"/>
              </a:spcBef>
              <a:spcAft>
                <a:spcPct val="0"/>
              </a:spcAft>
              <a:defRPr sz="2000">
                <a:solidFill>
                  <a:schemeClr val="tx1"/>
                </a:solidFill>
                <a:latin typeface="Arial" charset="0"/>
              </a:defRPr>
            </a:lvl6pPr>
            <a:lvl7pPr marL="914400" fontAlgn="base">
              <a:spcBef>
                <a:spcPct val="20000"/>
              </a:spcBef>
              <a:spcAft>
                <a:spcPct val="0"/>
              </a:spcAft>
              <a:defRPr sz="2000">
                <a:solidFill>
                  <a:schemeClr val="tx1"/>
                </a:solidFill>
                <a:latin typeface="Arial" charset="0"/>
              </a:defRPr>
            </a:lvl7pPr>
            <a:lvl8pPr marL="1371600" fontAlgn="base">
              <a:spcBef>
                <a:spcPct val="20000"/>
              </a:spcBef>
              <a:spcAft>
                <a:spcPct val="0"/>
              </a:spcAft>
              <a:defRPr sz="2000">
                <a:solidFill>
                  <a:schemeClr val="tx1"/>
                </a:solidFill>
                <a:latin typeface="Arial" charset="0"/>
              </a:defRPr>
            </a:lvl8pPr>
            <a:lvl9pPr marL="1828800" fontAlgn="base">
              <a:spcBef>
                <a:spcPct val="20000"/>
              </a:spcBef>
              <a:spcAft>
                <a:spcPct val="0"/>
              </a:spcAft>
              <a:defRPr sz="2000">
                <a:solidFill>
                  <a:schemeClr val="tx1"/>
                </a:solidFill>
                <a:latin typeface="Arial" charset="0"/>
              </a:defRPr>
            </a:lvl9pPr>
          </a:lstStyle>
          <a:p>
            <a:pPr algn="r"/>
            <a:r>
              <a:rPr lang="en-US" altLang="en-US" sz="1400" b="0" i="1" dirty="0"/>
              <a:t>Condensed Matter Physics &amp; Materials Science Division</a:t>
            </a:r>
          </a:p>
          <a:p>
            <a:pPr algn="r"/>
            <a:r>
              <a:rPr lang="en-US" altLang="en-US" sz="1400" b="0" i="1" dirty="0"/>
              <a:t>Brookhaven National Laboratory </a:t>
            </a:r>
          </a:p>
        </p:txBody>
      </p:sp>
      <p:sp>
        <p:nvSpPr>
          <p:cNvPr id="8" name="Text Box 8"/>
          <p:cNvSpPr txBox="1">
            <a:spLocks noChangeArrowheads="1"/>
          </p:cNvSpPr>
          <p:nvPr/>
        </p:nvSpPr>
        <p:spPr bwMode="auto">
          <a:xfrm>
            <a:off x="76199" y="3362980"/>
            <a:ext cx="6753225" cy="523220"/>
          </a:xfrm>
          <a:prstGeom prst="rect">
            <a:avLst/>
          </a:prstGeom>
          <a:noFill/>
          <a:ln>
            <a:noFill/>
          </a:ln>
          <a:effectLst/>
          <a:extLst>
            <a:ext uri="{909E8E84-426E-40DD-AFC4-6F175D3DCCD1}">
              <a14:hiddenFill xmlns:a14="http://schemas.microsoft.com/office/drawing/2010/main">
                <a:solidFill>
                  <a:srgbClr val="00FFFF">
                    <a:alpha val="7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sz="1400" b="1" dirty="0">
                <a:solidFill>
                  <a:srgbClr val="23FD86"/>
                </a:solidFill>
                <a:latin typeface="Arial" panose="020B0604020202020204" pitchFamily="34" charset="0"/>
                <a:cs typeface="Arial" panose="020B0604020202020204" pitchFamily="34" charset="0"/>
              </a:rPr>
              <a:t>Funding Source (Received): </a:t>
            </a:r>
            <a:r>
              <a:rPr lang="en-US" altLang="zh-CN" sz="1400" dirty="0">
                <a:solidFill>
                  <a:srgbClr val="FFFF00"/>
                </a:solidFill>
                <a:latin typeface="Arial" panose="020B0604020202020204" pitchFamily="34" charset="0"/>
                <a:ea typeface="宋体" pitchFamily="2" charset="-122"/>
                <a:cs typeface="Arial" panose="020B0604020202020204" pitchFamily="34" charset="0"/>
              </a:rPr>
              <a:t>U. S. DOE, BES, Division of Materials Science and Engineering, and </a:t>
            </a:r>
            <a:r>
              <a:rPr lang="en-US" altLang="en-US" sz="1400" dirty="0">
                <a:solidFill>
                  <a:srgbClr val="FFFF00"/>
                </a:solidFill>
                <a:latin typeface="Arial" panose="020B0604020202020204" pitchFamily="34" charset="0"/>
                <a:cs typeface="Arial" panose="020B0604020202020204" pitchFamily="34" charset="0"/>
              </a:rPr>
              <a:t>Early Career Award </a:t>
            </a:r>
          </a:p>
        </p:txBody>
      </p:sp>
      <p:sp>
        <p:nvSpPr>
          <p:cNvPr id="2" name="TextBox 1">
            <a:extLst>
              <a:ext uri="{FF2B5EF4-FFF2-40B4-BE49-F238E27FC236}">
                <a16:creationId xmlns:a16="http://schemas.microsoft.com/office/drawing/2014/main" id="{76897E66-3D5F-4E9A-A22C-A6233AC81E57}"/>
              </a:ext>
            </a:extLst>
          </p:cNvPr>
          <p:cNvSpPr txBox="1"/>
          <p:nvPr/>
        </p:nvSpPr>
        <p:spPr>
          <a:xfrm>
            <a:off x="3876599" y="6561992"/>
            <a:ext cx="1995611" cy="307777"/>
          </a:xfrm>
          <a:prstGeom prst="rect">
            <a:avLst/>
          </a:prstGeom>
          <a:noFill/>
        </p:spPr>
        <p:txBody>
          <a:bodyPr wrap="none" rtlCol="0">
            <a:spAutoFit/>
          </a:bodyPr>
          <a:lstStyle/>
          <a:p>
            <a:r>
              <a:rPr lang="en-US" sz="1400" dirty="0"/>
              <a:t>ATF Users’ Meeting 2020</a:t>
            </a:r>
          </a:p>
        </p:txBody>
      </p:sp>
      <p:sp>
        <p:nvSpPr>
          <p:cNvPr id="9" name="Rectangle 3">
            <a:extLst>
              <a:ext uri="{FF2B5EF4-FFF2-40B4-BE49-F238E27FC236}">
                <a16:creationId xmlns:a16="http://schemas.microsoft.com/office/drawing/2014/main" id="{50601F1C-99BD-40B7-A865-D8114EFA4F70}"/>
              </a:ext>
            </a:extLst>
          </p:cNvPr>
          <p:cNvSpPr>
            <a:spLocks noChangeArrowheads="1"/>
          </p:cNvSpPr>
          <p:nvPr/>
        </p:nvSpPr>
        <p:spPr bwMode="auto">
          <a:xfrm>
            <a:off x="592016" y="2284486"/>
            <a:ext cx="622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3200">
                <a:solidFill>
                  <a:schemeClr val="tx1"/>
                </a:solidFill>
                <a:latin typeface="Arial" charset="0"/>
              </a:defRPr>
            </a:lvl1pPr>
            <a:lvl2pPr marL="37931725" indent="-37474525" algn="ctr">
              <a:spcBef>
                <a:spcPct val="20000"/>
              </a:spcBef>
              <a:defRPr sz="2800">
                <a:solidFill>
                  <a:schemeClr val="tx1"/>
                </a:solidFill>
                <a:latin typeface="Arial" charset="0"/>
              </a:defRPr>
            </a:lvl2pPr>
            <a:lvl3pPr>
              <a:spcBef>
                <a:spcPct val="20000"/>
              </a:spcBef>
              <a:defRPr sz="24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marL="457200" fontAlgn="base">
              <a:spcBef>
                <a:spcPct val="20000"/>
              </a:spcBef>
              <a:spcAft>
                <a:spcPct val="0"/>
              </a:spcAft>
              <a:defRPr sz="2000">
                <a:solidFill>
                  <a:schemeClr val="tx1"/>
                </a:solidFill>
                <a:latin typeface="Arial" charset="0"/>
              </a:defRPr>
            </a:lvl6pPr>
            <a:lvl7pPr marL="914400" fontAlgn="base">
              <a:spcBef>
                <a:spcPct val="20000"/>
              </a:spcBef>
              <a:spcAft>
                <a:spcPct val="0"/>
              </a:spcAft>
              <a:defRPr sz="2000">
                <a:solidFill>
                  <a:schemeClr val="tx1"/>
                </a:solidFill>
                <a:latin typeface="Arial" charset="0"/>
              </a:defRPr>
            </a:lvl7pPr>
            <a:lvl8pPr marL="1371600" fontAlgn="base">
              <a:spcBef>
                <a:spcPct val="20000"/>
              </a:spcBef>
              <a:spcAft>
                <a:spcPct val="0"/>
              </a:spcAft>
              <a:defRPr sz="2000">
                <a:solidFill>
                  <a:schemeClr val="tx1"/>
                </a:solidFill>
                <a:latin typeface="Arial" charset="0"/>
              </a:defRPr>
            </a:lvl8pPr>
            <a:lvl9pPr marL="1828800" fontAlgn="base">
              <a:spcBef>
                <a:spcPct val="20000"/>
              </a:spcBef>
              <a:spcAft>
                <a:spcPct val="0"/>
              </a:spcAft>
              <a:defRPr sz="2000">
                <a:solidFill>
                  <a:schemeClr val="tx1"/>
                </a:solidFill>
                <a:latin typeface="Arial" charset="0"/>
              </a:defRPr>
            </a:lvl9pPr>
          </a:lstStyle>
          <a:p>
            <a:pPr algn="r"/>
            <a:r>
              <a:rPr lang="en-US" altLang="en-US" sz="1600" b="1" dirty="0">
                <a:solidFill>
                  <a:srgbClr val="23FD86"/>
                </a:solidFill>
              </a:rPr>
              <a:t>Co-PI: </a:t>
            </a:r>
            <a:r>
              <a:rPr lang="en-US" altLang="en-US" sz="1600" b="1" i="1" dirty="0" err="1"/>
              <a:t>Junjie</a:t>
            </a:r>
            <a:r>
              <a:rPr lang="en-US" altLang="en-US" sz="1600" b="1" i="1" dirty="0"/>
              <a:t> Li, Wei Wang, </a:t>
            </a:r>
            <a:r>
              <a:rPr lang="en-US" altLang="en-US" sz="1600" b="1" i="1" dirty="0" err="1"/>
              <a:t>Yimei</a:t>
            </a:r>
            <a:r>
              <a:rPr lang="en-US" altLang="en-US" sz="1600" b="1" i="1" dirty="0"/>
              <a:t> Zhu</a:t>
            </a:r>
          </a:p>
          <a:p>
            <a:pPr algn="r"/>
            <a:endParaRPr lang="en-US" altLang="en-US" sz="1600" b="1" i="1" dirty="0"/>
          </a:p>
        </p:txBody>
      </p:sp>
      <p:sp>
        <p:nvSpPr>
          <p:cNvPr id="10" name="TextBox 9">
            <a:extLst>
              <a:ext uri="{FF2B5EF4-FFF2-40B4-BE49-F238E27FC236}">
                <a16:creationId xmlns:a16="http://schemas.microsoft.com/office/drawing/2014/main" id="{E45AC8F5-56B5-4518-B549-AE249D5FA2FF}"/>
              </a:ext>
            </a:extLst>
          </p:cNvPr>
          <p:cNvSpPr txBox="1"/>
          <p:nvPr/>
        </p:nvSpPr>
        <p:spPr>
          <a:xfrm>
            <a:off x="228600" y="4038600"/>
            <a:ext cx="1233094" cy="307777"/>
          </a:xfrm>
          <a:prstGeom prst="rect">
            <a:avLst/>
          </a:prstGeom>
          <a:noFill/>
        </p:spPr>
        <p:txBody>
          <a:bodyPr wrap="none" rtlCol="0">
            <a:spAutoFit/>
          </a:bodyPr>
          <a:lstStyle/>
          <a:p>
            <a:r>
              <a:rPr lang="en-US" sz="1400" b="1" dirty="0">
                <a:solidFill>
                  <a:srgbClr val="23FD86"/>
                </a:solidFill>
              </a:rPr>
              <a:t>Collaborators:</a:t>
            </a:r>
          </a:p>
        </p:txBody>
      </p:sp>
      <p:sp>
        <p:nvSpPr>
          <p:cNvPr id="11" name="TextBox 10">
            <a:extLst>
              <a:ext uri="{FF2B5EF4-FFF2-40B4-BE49-F238E27FC236}">
                <a16:creationId xmlns:a16="http://schemas.microsoft.com/office/drawing/2014/main" id="{C8567C00-B22F-4053-843A-6209F1A39009}"/>
              </a:ext>
            </a:extLst>
          </p:cNvPr>
          <p:cNvSpPr txBox="1"/>
          <p:nvPr/>
        </p:nvSpPr>
        <p:spPr>
          <a:xfrm>
            <a:off x="228600" y="4395811"/>
            <a:ext cx="3962400" cy="1600438"/>
          </a:xfrm>
          <a:prstGeom prst="rect">
            <a:avLst/>
          </a:prstGeom>
          <a:noFill/>
        </p:spPr>
        <p:txBody>
          <a:bodyPr wrap="square" rtlCol="0">
            <a:spAutoFit/>
          </a:bodyPr>
          <a:lstStyle/>
          <a:p>
            <a:r>
              <a:rPr lang="en-US" sz="1400" b="1" dirty="0">
                <a:solidFill>
                  <a:srgbClr val="FFFF00"/>
                </a:solidFill>
              </a:rPr>
              <a:t>Brookhaven National Laboratory</a:t>
            </a:r>
          </a:p>
          <a:p>
            <a:r>
              <a:rPr lang="en-US" sz="1400" dirty="0"/>
              <a:t>PM: C. </a:t>
            </a:r>
            <a:r>
              <a:rPr lang="en-US" sz="1400" dirty="0" err="1"/>
              <a:t>Petrovic</a:t>
            </a:r>
            <a:r>
              <a:rPr lang="en-US" sz="1400" dirty="0"/>
              <a:t>, L. Wu, W-G. Yin, R. </a:t>
            </a:r>
            <a:r>
              <a:rPr lang="en-US" sz="1400" dirty="0" err="1"/>
              <a:t>Konik</a:t>
            </a:r>
            <a:r>
              <a:rPr lang="en-US" sz="1400" dirty="0"/>
              <a:t>, M. Dean, I. Robinson</a:t>
            </a:r>
          </a:p>
          <a:p>
            <a:endParaRPr lang="en-US" sz="1400" dirty="0"/>
          </a:p>
          <a:p>
            <a:r>
              <a:rPr lang="en-US" sz="1400" dirty="0"/>
              <a:t>ATF: M. </a:t>
            </a:r>
            <a:r>
              <a:rPr lang="en-US" sz="1400" dirty="0" err="1"/>
              <a:t>Babzien</a:t>
            </a:r>
            <a:r>
              <a:rPr lang="en-US" sz="1400" dirty="0"/>
              <a:t>, M. </a:t>
            </a:r>
            <a:r>
              <a:rPr lang="en-US" sz="1400" dirty="0" err="1"/>
              <a:t>Fedurin</a:t>
            </a:r>
            <a:r>
              <a:rPr lang="en-US" sz="1400" dirty="0"/>
              <a:t>, R. Malone, M. Palmer</a:t>
            </a:r>
          </a:p>
          <a:p>
            <a:endParaRPr lang="en-US" sz="1400" dirty="0"/>
          </a:p>
          <a:p>
            <a:r>
              <a:rPr lang="en-US" sz="1400" dirty="0"/>
              <a:t>CFN: D. Lu</a:t>
            </a:r>
          </a:p>
        </p:txBody>
      </p:sp>
      <p:sp>
        <p:nvSpPr>
          <p:cNvPr id="14" name="TextBox 13">
            <a:extLst>
              <a:ext uri="{FF2B5EF4-FFF2-40B4-BE49-F238E27FC236}">
                <a16:creationId xmlns:a16="http://schemas.microsoft.com/office/drawing/2014/main" id="{C54CE678-C4BF-4DFE-8D39-00929104A186}"/>
              </a:ext>
            </a:extLst>
          </p:cNvPr>
          <p:cNvSpPr txBox="1"/>
          <p:nvPr/>
        </p:nvSpPr>
        <p:spPr>
          <a:xfrm>
            <a:off x="4348393" y="4975538"/>
            <a:ext cx="1700722" cy="523220"/>
          </a:xfrm>
          <a:prstGeom prst="rect">
            <a:avLst/>
          </a:prstGeom>
          <a:noFill/>
        </p:spPr>
        <p:txBody>
          <a:bodyPr wrap="none" rtlCol="0">
            <a:spAutoFit/>
          </a:bodyPr>
          <a:lstStyle/>
          <a:p>
            <a:r>
              <a:rPr lang="en-US" sz="1400" b="1" dirty="0">
                <a:solidFill>
                  <a:srgbClr val="FFFF00"/>
                </a:solidFill>
              </a:rPr>
              <a:t>Princeton University</a:t>
            </a:r>
          </a:p>
          <a:p>
            <a:r>
              <a:rPr lang="en-US" sz="1400" dirty="0"/>
              <a:t>R. J. Cava</a:t>
            </a:r>
          </a:p>
        </p:txBody>
      </p:sp>
      <p:sp>
        <p:nvSpPr>
          <p:cNvPr id="15" name="TextBox 14">
            <a:extLst>
              <a:ext uri="{FF2B5EF4-FFF2-40B4-BE49-F238E27FC236}">
                <a16:creationId xmlns:a16="http://schemas.microsoft.com/office/drawing/2014/main" id="{E932FC9A-BF72-4F73-8B28-CD0335216C56}"/>
              </a:ext>
            </a:extLst>
          </p:cNvPr>
          <p:cNvSpPr txBox="1"/>
          <p:nvPr/>
        </p:nvSpPr>
        <p:spPr>
          <a:xfrm>
            <a:off x="4348393" y="4388748"/>
            <a:ext cx="1859292" cy="523220"/>
          </a:xfrm>
          <a:prstGeom prst="rect">
            <a:avLst/>
          </a:prstGeom>
          <a:noFill/>
        </p:spPr>
        <p:txBody>
          <a:bodyPr wrap="none" rtlCol="0">
            <a:spAutoFit/>
          </a:bodyPr>
          <a:lstStyle/>
          <a:p>
            <a:r>
              <a:rPr lang="en-US" sz="1400" b="1" dirty="0">
                <a:solidFill>
                  <a:srgbClr val="FFFF00"/>
                </a:solidFill>
              </a:rPr>
              <a:t>University of Michigan</a:t>
            </a:r>
          </a:p>
          <a:p>
            <a:r>
              <a:rPr lang="en-US" sz="1400" dirty="0"/>
              <a:t>K. Sun</a:t>
            </a:r>
          </a:p>
        </p:txBody>
      </p:sp>
    </p:spTree>
    <p:extLst>
      <p:ext uri="{BB962C8B-B14F-4D97-AF65-F5344CB8AC3E}">
        <p14:creationId xmlns:p14="http://schemas.microsoft.com/office/powerpoint/2010/main" val="385867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4459EA-46EF-4AD4-8FD8-7D2444ABE1F8}"/>
              </a:ext>
            </a:extLst>
          </p:cNvPr>
          <p:cNvSpPr/>
          <p:nvPr/>
        </p:nvSpPr>
        <p:spPr>
          <a:xfrm>
            <a:off x="457200" y="685800"/>
            <a:ext cx="8153400" cy="76200"/>
          </a:xfrm>
          <a:prstGeom prst="rect">
            <a:avLst/>
          </a:prstGeom>
          <a:gradFill flip="none" rotWithShape="1">
            <a:gsLst>
              <a:gs pos="0">
                <a:srgbClr val="FFC533"/>
              </a:gs>
              <a:gs pos="100000">
                <a:srgbClr val="00349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CA1171-63C5-4E13-BA10-52B4CA4A4EF3}"/>
              </a:ext>
            </a:extLst>
          </p:cNvPr>
          <p:cNvSpPr/>
          <p:nvPr/>
        </p:nvSpPr>
        <p:spPr>
          <a:xfrm>
            <a:off x="2319486" y="136646"/>
            <a:ext cx="484331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solidFill>
                  <a:srgbClr val="FFDA65"/>
                </a:solidFill>
                <a:latin typeface="Arial Black" panose="020B0A04020102020204" pitchFamily="34" charset="0"/>
              </a:rPr>
              <a:t>Experimental Time Request</a:t>
            </a:r>
          </a:p>
        </p:txBody>
      </p:sp>
      <p:sp>
        <p:nvSpPr>
          <p:cNvPr id="9" name="TextBox 8">
            <a:extLst>
              <a:ext uri="{FF2B5EF4-FFF2-40B4-BE49-F238E27FC236}">
                <a16:creationId xmlns:a16="http://schemas.microsoft.com/office/drawing/2014/main" id="{5E16E04E-04F8-4E03-88A6-425C881974AE}"/>
              </a:ext>
            </a:extLst>
          </p:cNvPr>
          <p:cNvSpPr txBox="1"/>
          <p:nvPr/>
        </p:nvSpPr>
        <p:spPr>
          <a:xfrm>
            <a:off x="3876599" y="6561992"/>
            <a:ext cx="1995611" cy="307777"/>
          </a:xfrm>
          <a:prstGeom prst="rect">
            <a:avLst/>
          </a:prstGeom>
          <a:noFill/>
        </p:spPr>
        <p:txBody>
          <a:bodyPr wrap="none" rtlCol="0">
            <a:spAutoFit/>
          </a:bodyPr>
          <a:lstStyle/>
          <a:p>
            <a:r>
              <a:rPr lang="en-US" sz="1400" dirty="0"/>
              <a:t>ATF Users’ Meeting 2020</a:t>
            </a:r>
          </a:p>
        </p:txBody>
      </p:sp>
      <p:graphicFrame>
        <p:nvGraphicFramePr>
          <p:cNvPr id="11" name="Content Placeholder 5">
            <a:extLst>
              <a:ext uri="{FF2B5EF4-FFF2-40B4-BE49-F238E27FC236}">
                <a16:creationId xmlns:a16="http://schemas.microsoft.com/office/drawing/2014/main" id="{1A605A52-9D94-410C-85C9-4D3C7DC17AD0}"/>
              </a:ext>
            </a:extLst>
          </p:cNvPr>
          <p:cNvGraphicFramePr>
            <a:graphicFrameLocks noGrp="1"/>
          </p:cNvGraphicFramePr>
          <p:nvPr>
            <p:ph idx="1"/>
            <p:extLst>
              <p:ext uri="{D42A27DB-BD31-4B8C-83A1-F6EECF244321}">
                <p14:modId xmlns:p14="http://schemas.microsoft.com/office/powerpoint/2010/main" val="2196094986"/>
              </p:ext>
            </p:extLst>
          </p:nvPr>
        </p:nvGraphicFramePr>
        <p:xfrm>
          <a:off x="1" y="2001520"/>
          <a:ext cx="9144000" cy="741680"/>
        </p:xfrm>
        <a:graphic>
          <a:graphicData uri="http://schemas.openxmlformats.org/drawingml/2006/table">
            <a:tbl>
              <a:tblPr firstRow="1" bandRow="1">
                <a:tableStyleId>{9D7B26C5-4107-4FEC-AEDC-1716B250A1EF}</a:tableStyleId>
              </a:tblPr>
              <a:tblGrid>
                <a:gridCol w="3048000">
                  <a:extLst>
                    <a:ext uri="{9D8B030D-6E8A-4147-A177-3AD203B41FA5}">
                      <a16:colId xmlns:a16="http://schemas.microsoft.com/office/drawing/2014/main" val="3615137945"/>
                    </a:ext>
                  </a:extLst>
                </a:gridCol>
                <a:gridCol w="3048000">
                  <a:extLst>
                    <a:ext uri="{9D8B030D-6E8A-4147-A177-3AD203B41FA5}">
                      <a16:colId xmlns:a16="http://schemas.microsoft.com/office/drawing/2014/main" val="2365650492"/>
                    </a:ext>
                  </a:extLst>
                </a:gridCol>
                <a:gridCol w="3048000">
                  <a:extLst>
                    <a:ext uri="{9D8B030D-6E8A-4147-A177-3AD203B41FA5}">
                      <a16:colId xmlns:a16="http://schemas.microsoft.com/office/drawing/2014/main" val="2983676112"/>
                    </a:ext>
                  </a:extLst>
                </a:gridCol>
              </a:tblGrid>
              <a:tr h="370840">
                <a:tc>
                  <a:txBody>
                    <a:bodyPr/>
                    <a:lstStyle/>
                    <a:p>
                      <a:pPr algn="ctr"/>
                      <a:r>
                        <a:rPr lang="en-US" dirty="0"/>
                        <a:t>Capability</a:t>
                      </a:r>
                    </a:p>
                  </a:txBody>
                  <a:tcPr/>
                </a:tc>
                <a:tc>
                  <a:txBody>
                    <a:bodyPr/>
                    <a:lstStyle/>
                    <a:p>
                      <a:pPr algn="ctr"/>
                      <a:r>
                        <a:rPr lang="en-US" dirty="0"/>
                        <a:t>Setup Hours</a:t>
                      </a:r>
                    </a:p>
                  </a:txBody>
                  <a:tcPr/>
                </a:tc>
                <a:tc>
                  <a:txBody>
                    <a:bodyPr/>
                    <a:lstStyle/>
                    <a:p>
                      <a:pPr algn="ctr"/>
                      <a:r>
                        <a:rPr lang="en-US" dirty="0"/>
                        <a:t>Running Hours</a:t>
                      </a:r>
                    </a:p>
                  </a:txBody>
                  <a:tcPr/>
                </a:tc>
                <a:extLst>
                  <a:ext uri="{0D108BD9-81ED-4DB2-BD59-A6C34878D82A}">
                    <a16:rowId xmlns:a16="http://schemas.microsoft.com/office/drawing/2014/main" val="401107034"/>
                  </a:ext>
                </a:extLst>
              </a:tr>
              <a:tr h="370840">
                <a:tc>
                  <a:txBody>
                    <a:bodyPr/>
                    <a:lstStyle/>
                    <a:p>
                      <a:pPr algn="ctr"/>
                      <a:r>
                        <a:rPr lang="en-US" dirty="0"/>
                        <a:t>UED Facility</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dirty="0"/>
                        <a:t>2 - 3 days (48 – 72 hours)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dirty="0"/>
                        <a:t>2 - 3 weeks (80 – 120 hours)</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998231356"/>
                  </a:ext>
                </a:extLst>
              </a:tr>
            </a:tbl>
          </a:graphicData>
        </a:graphic>
      </p:graphicFrame>
      <p:sp>
        <p:nvSpPr>
          <p:cNvPr id="12" name="TextBox 11">
            <a:extLst>
              <a:ext uri="{FF2B5EF4-FFF2-40B4-BE49-F238E27FC236}">
                <a16:creationId xmlns:a16="http://schemas.microsoft.com/office/drawing/2014/main" id="{DA51FD5A-3C95-4C42-9CCF-A28B49F5AF44}"/>
              </a:ext>
            </a:extLst>
          </p:cNvPr>
          <p:cNvSpPr txBox="1"/>
          <p:nvPr/>
        </p:nvSpPr>
        <p:spPr>
          <a:xfrm>
            <a:off x="2928133" y="1531789"/>
            <a:ext cx="2891304" cy="461665"/>
          </a:xfrm>
          <a:prstGeom prst="rect">
            <a:avLst/>
          </a:prstGeom>
          <a:noFill/>
        </p:spPr>
        <p:txBody>
          <a:bodyPr wrap="none" rtlCol="0">
            <a:spAutoFit/>
          </a:bodyPr>
          <a:lstStyle/>
          <a:p>
            <a:r>
              <a:rPr lang="en-US" sz="2400" dirty="0"/>
              <a:t>CY2021 Time Request</a:t>
            </a:r>
          </a:p>
        </p:txBody>
      </p:sp>
      <p:graphicFrame>
        <p:nvGraphicFramePr>
          <p:cNvPr id="13" name="Content Placeholder 5">
            <a:extLst>
              <a:ext uri="{FF2B5EF4-FFF2-40B4-BE49-F238E27FC236}">
                <a16:creationId xmlns:a16="http://schemas.microsoft.com/office/drawing/2014/main" id="{A345F998-0E4C-43AC-9749-69DB2733B7FC}"/>
              </a:ext>
            </a:extLst>
          </p:cNvPr>
          <p:cNvGraphicFramePr>
            <a:graphicFrameLocks/>
          </p:cNvGraphicFramePr>
          <p:nvPr>
            <p:extLst>
              <p:ext uri="{D42A27DB-BD31-4B8C-83A1-F6EECF244321}">
                <p14:modId xmlns:p14="http://schemas.microsoft.com/office/powerpoint/2010/main" val="3216315406"/>
              </p:ext>
            </p:extLst>
          </p:nvPr>
        </p:nvGraphicFramePr>
        <p:xfrm>
          <a:off x="0" y="4372439"/>
          <a:ext cx="9144000" cy="741680"/>
        </p:xfrm>
        <a:graphic>
          <a:graphicData uri="http://schemas.openxmlformats.org/drawingml/2006/table">
            <a:tbl>
              <a:tblPr firstRow="1" bandRow="1">
                <a:tableStyleId>{9D7B26C5-4107-4FEC-AEDC-1716B250A1EF}</a:tableStyleId>
              </a:tblPr>
              <a:tblGrid>
                <a:gridCol w="3048000">
                  <a:extLst>
                    <a:ext uri="{9D8B030D-6E8A-4147-A177-3AD203B41FA5}">
                      <a16:colId xmlns:a16="http://schemas.microsoft.com/office/drawing/2014/main" val="3615137945"/>
                    </a:ext>
                  </a:extLst>
                </a:gridCol>
                <a:gridCol w="3048000">
                  <a:extLst>
                    <a:ext uri="{9D8B030D-6E8A-4147-A177-3AD203B41FA5}">
                      <a16:colId xmlns:a16="http://schemas.microsoft.com/office/drawing/2014/main" val="2365650492"/>
                    </a:ext>
                  </a:extLst>
                </a:gridCol>
                <a:gridCol w="3048000">
                  <a:extLst>
                    <a:ext uri="{9D8B030D-6E8A-4147-A177-3AD203B41FA5}">
                      <a16:colId xmlns:a16="http://schemas.microsoft.com/office/drawing/2014/main" val="2983676112"/>
                    </a:ext>
                  </a:extLst>
                </a:gridCol>
              </a:tblGrid>
              <a:tr h="370840">
                <a:tc>
                  <a:txBody>
                    <a:bodyPr/>
                    <a:lstStyle/>
                    <a:p>
                      <a:pPr algn="ctr"/>
                      <a:r>
                        <a:rPr lang="en-US" dirty="0"/>
                        <a:t>Capability</a:t>
                      </a:r>
                    </a:p>
                  </a:txBody>
                  <a:tcPr/>
                </a:tc>
                <a:tc>
                  <a:txBody>
                    <a:bodyPr/>
                    <a:lstStyle/>
                    <a:p>
                      <a:pPr algn="ctr"/>
                      <a:r>
                        <a:rPr lang="en-US" dirty="0"/>
                        <a:t>Setup Hours</a:t>
                      </a:r>
                    </a:p>
                  </a:txBody>
                  <a:tcPr/>
                </a:tc>
                <a:tc>
                  <a:txBody>
                    <a:bodyPr/>
                    <a:lstStyle/>
                    <a:p>
                      <a:pPr algn="ctr"/>
                      <a:r>
                        <a:rPr lang="en-US" dirty="0"/>
                        <a:t>Running Hours</a:t>
                      </a:r>
                    </a:p>
                  </a:txBody>
                  <a:tcPr/>
                </a:tc>
                <a:extLst>
                  <a:ext uri="{0D108BD9-81ED-4DB2-BD59-A6C34878D82A}">
                    <a16:rowId xmlns:a16="http://schemas.microsoft.com/office/drawing/2014/main" val="401107034"/>
                  </a:ext>
                </a:extLst>
              </a:tr>
              <a:tr h="370840">
                <a:tc>
                  <a:txBody>
                    <a:bodyPr/>
                    <a:lstStyle/>
                    <a:p>
                      <a:pPr algn="ctr"/>
                      <a:r>
                        <a:rPr lang="en-US" dirty="0"/>
                        <a:t>UED Facility</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dirty="0"/>
                        <a:t>10 days (240 hours)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dirty="0"/>
                        <a:t>6 – 9 weeks (240 – 360 hours)</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998231356"/>
                  </a:ext>
                </a:extLst>
              </a:tr>
            </a:tbl>
          </a:graphicData>
        </a:graphic>
      </p:graphicFrame>
      <p:sp>
        <p:nvSpPr>
          <p:cNvPr id="14" name="TextBox 13">
            <a:extLst>
              <a:ext uri="{FF2B5EF4-FFF2-40B4-BE49-F238E27FC236}">
                <a16:creationId xmlns:a16="http://schemas.microsoft.com/office/drawing/2014/main" id="{3B3FD5FF-B277-4063-BD13-854359391E02}"/>
              </a:ext>
            </a:extLst>
          </p:cNvPr>
          <p:cNvSpPr txBox="1"/>
          <p:nvPr/>
        </p:nvSpPr>
        <p:spPr>
          <a:xfrm>
            <a:off x="381000" y="3810000"/>
            <a:ext cx="8716938" cy="461665"/>
          </a:xfrm>
          <a:prstGeom prst="rect">
            <a:avLst/>
          </a:prstGeom>
          <a:noFill/>
        </p:spPr>
        <p:txBody>
          <a:bodyPr wrap="none" rtlCol="0">
            <a:spAutoFit/>
          </a:bodyPr>
          <a:lstStyle/>
          <a:p>
            <a:r>
              <a:rPr lang="en-US" sz="2400" dirty="0"/>
              <a:t>Time Estimate for Remaining Years of Experiment (including CY2021)</a:t>
            </a:r>
          </a:p>
        </p:txBody>
      </p:sp>
      <p:pic>
        <p:nvPicPr>
          <p:cNvPr id="10" name="Picture 9">
            <a:extLst>
              <a:ext uri="{FF2B5EF4-FFF2-40B4-BE49-F238E27FC236}">
                <a16:creationId xmlns:a16="http://schemas.microsoft.com/office/drawing/2014/main" id="{7B756BCC-8EDD-4A14-8CFF-32BF44AE55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9781" y="6250931"/>
            <a:ext cx="1719638" cy="615778"/>
          </a:xfrm>
          <a:prstGeom prst="rect">
            <a:avLst/>
          </a:prstGeom>
        </p:spPr>
      </p:pic>
    </p:spTree>
    <p:extLst>
      <p:ext uri="{BB962C8B-B14F-4D97-AF65-F5344CB8AC3E}">
        <p14:creationId xmlns:p14="http://schemas.microsoft.com/office/powerpoint/2010/main" val="801209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8162" y="6231589"/>
            <a:ext cx="1719638" cy="61577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9144001" cy="6847368"/>
          </a:xfrm>
          <a:prstGeom prst="rect">
            <a:avLst/>
          </a:prstGeom>
        </p:spPr>
      </p:pic>
      <p:sp>
        <p:nvSpPr>
          <p:cNvPr id="4" name="Rectangle 3"/>
          <p:cNvSpPr/>
          <p:nvPr/>
        </p:nvSpPr>
        <p:spPr>
          <a:xfrm>
            <a:off x="0" y="0"/>
            <a:ext cx="9144000" cy="6847367"/>
          </a:xfrm>
          <a:prstGeom prst="rect">
            <a:avLst/>
          </a:prstGeom>
          <a:gradFill flip="none" rotWithShape="1">
            <a:gsLst>
              <a:gs pos="0">
                <a:srgbClr val="013BAF">
                  <a:shade val="30000"/>
                  <a:satMod val="115000"/>
                  <a:alpha val="71000"/>
                </a:srgbClr>
              </a:gs>
              <a:gs pos="50000">
                <a:srgbClr val="013BAF">
                  <a:shade val="67500"/>
                  <a:satMod val="115000"/>
                  <a:alpha val="71000"/>
                </a:srgbClr>
              </a:gs>
              <a:gs pos="100000">
                <a:srgbClr val="013BAF">
                  <a:shade val="100000"/>
                  <a:satMod val="115000"/>
                  <a:alpha val="71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895600" y="3124200"/>
            <a:ext cx="339285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231589"/>
            <a:ext cx="1719638" cy="61577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742" y="6248400"/>
            <a:ext cx="3200058" cy="533343"/>
          </a:xfrm>
          <a:prstGeom prst="rect">
            <a:avLst/>
          </a:prstGeom>
        </p:spPr>
      </p:pic>
      <p:sp>
        <p:nvSpPr>
          <p:cNvPr id="14" name="TextBox 13">
            <a:extLst>
              <a:ext uri="{FF2B5EF4-FFF2-40B4-BE49-F238E27FC236}">
                <a16:creationId xmlns:a16="http://schemas.microsoft.com/office/drawing/2014/main" id="{1078ED7B-B78C-4D71-BD19-D2AF318E359B}"/>
              </a:ext>
            </a:extLst>
          </p:cNvPr>
          <p:cNvSpPr txBox="1"/>
          <p:nvPr/>
        </p:nvSpPr>
        <p:spPr>
          <a:xfrm>
            <a:off x="3876599" y="6561992"/>
            <a:ext cx="1995611" cy="307777"/>
          </a:xfrm>
          <a:prstGeom prst="rect">
            <a:avLst/>
          </a:prstGeom>
          <a:noFill/>
        </p:spPr>
        <p:txBody>
          <a:bodyPr wrap="none" rtlCol="0">
            <a:spAutoFit/>
          </a:bodyPr>
          <a:lstStyle/>
          <a:p>
            <a:r>
              <a:rPr lang="en-US" sz="1400" dirty="0"/>
              <a:t>ATF Users’ Meeting 2020</a:t>
            </a:r>
          </a:p>
        </p:txBody>
      </p:sp>
    </p:spTree>
    <p:extLst>
      <p:ext uri="{BB962C8B-B14F-4D97-AF65-F5344CB8AC3E}">
        <p14:creationId xmlns:p14="http://schemas.microsoft.com/office/powerpoint/2010/main" val="2770352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153400" cy="76200"/>
          </a:xfrm>
          <a:prstGeom prst="rect">
            <a:avLst/>
          </a:prstGeom>
          <a:gradFill flip="none" rotWithShape="1">
            <a:gsLst>
              <a:gs pos="0">
                <a:srgbClr val="FFC533"/>
              </a:gs>
              <a:gs pos="100000">
                <a:srgbClr val="00349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62400" y="136646"/>
            <a:ext cx="160011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solidFill>
                  <a:srgbClr val="FFDA65"/>
                </a:solidFill>
                <a:latin typeface="Arial Black" panose="020B0A04020102020204" pitchFamily="34" charset="0"/>
              </a:rPr>
              <a:t>Outline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8162" y="6231589"/>
            <a:ext cx="1719638" cy="615778"/>
          </a:xfrm>
          <a:prstGeom prst="rect">
            <a:avLst/>
          </a:prstGeom>
        </p:spPr>
      </p:pic>
      <p:sp>
        <p:nvSpPr>
          <p:cNvPr id="6" name="TextBox 5">
            <a:extLst>
              <a:ext uri="{FF2B5EF4-FFF2-40B4-BE49-F238E27FC236}">
                <a16:creationId xmlns:a16="http://schemas.microsoft.com/office/drawing/2014/main" id="{BD49D822-AA87-4DB3-BE6A-F06F38598745}"/>
              </a:ext>
            </a:extLst>
          </p:cNvPr>
          <p:cNvSpPr txBox="1"/>
          <p:nvPr/>
        </p:nvSpPr>
        <p:spPr>
          <a:xfrm>
            <a:off x="455023" y="1820376"/>
            <a:ext cx="8229600" cy="2031325"/>
          </a:xfrm>
          <a:prstGeom prst="rect">
            <a:avLst/>
          </a:prstGeom>
          <a:noFill/>
        </p:spPr>
        <p:txBody>
          <a:bodyPr wrap="square" rtlCol="0">
            <a:spAutoFit/>
          </a:bodyPr>
          <a:lstStyle/>
          <a:p>
            <a:endParaRPr lang="en-US" dirty="0"/>
          </a:p>
          <a:p>
            <a:pPr marL="285750" indent="-285750">
              <a:buFont typeface="Wingdings" panose="05000000000000000000" pitchFamily="2" charset="2"/>
              <a:buChar char="Ø"/>
            </a:pPr>
            <a:r>
              <a:rPr lang="en-US" dirty="0"/>
              <a:t>Material change and project modification</a:t>
            </a:r>
          </a:p>
          <a:p>
            <a:endParaRPr lang="en-US" dirty="0"/>
          </a:p>
          <a:p>
            <a:pPr marL="285750" indent="-285750">
              <a:buFont typeface="Wingdings" panose="05000000000000000000" pitchFamily="2" charset="2"/>
              <a:buChar char="Ø"/>
            </a:pPr>
            <a:r>
              <a:rPr lang="en-US" dirty="0"/>
              <a:t>Introduction: a background of the material</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Progress report</a:t>
            </a:r>
            <a:endParaRPr lang="en-US" dirty="0">
              <a:solidFill>
                <a:srgbClr val="FFFF00"/>
              </a:solidFill>
            </a:endParaRPr>
          </a:p>
          <a:p>
            <a:pPr marL="285750" indent="-285750">
              <a:buFont typeface="Wingdings" panose="05000000000000000000" pitchFamily="2" charset="2"/>
              <a:buChar char="Ø"/>
            </a:pPr>
            <a:endParaRPr lang="en-US" dirty="0">
              <a:solidFill>
                <a:srgbClr val="FFFF00"/>
              </a:solidFill>
            </a:endParaRPr>
          </a:p>
        </p:txBody>
      </p:sp>
      <p:sp>
        <p:nvSpPr>
          <p:cNvPr id="8" name="TextBox 7">
            <a:extLst>
              <a:ext uri="{FF2B5EF4-FFF2-40B4-BE49-F238E27FC236}">
                <a16:creationId xmlns:a16="http://schemas.microsoft.com/office/drawing/2014/main" id="{9443BE87-48DA-41C8-A6B2-6B0A6FB238FB}"/>
              </a:ext>
            </a:extLst>
          </p:cNvPr>
          <p:cNvSpPr txBox="1"/>
          <p:nvPr/>
        </p:nvSpPr>
        <p:spPr>
          <a:xfrm>
            <a:off x="3876599" y="6561992"/>
            <a:ext cx="1995611" cy="307777"/>
          </a:xfrm>
          <a:prstGeom prst="rect">
            <a:avLst/>
          </a:prstGeom>
          <a:noFill/>
        </p:spPr>
        <p:txBody>
          <a:bodyPr wrap="none" rtlCol="0">
            <a:spAutoFit/>
          </a:bodyPr>
          <a:lstStyle/>
          <a:p>
            <a:r>
              <a:rPr lang="en-US" sz="1400" dirty="0"/>
              <a:t>ATF Users’ Meeting 2020</a:t>
            </a:r>
          </a:p>
        </p:txBody>
      </p:sp>
    </p:spTree>
    <p:extLst>
      <p:ext uri="{BB962C8B-B14F-4D97-AF65-F5344CB8AC3E}">
        <p14:creationId xmlns:p14="http://schemas.microsoft.com/office/powerpoint/2010/main" val="108304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D4C86A-B158-433D-AA6F-6650E49E78F8}"/>
              </a:ext>
            </a:extLst>
          </p:cNvPr>
          <p:cNvSpPr/>
          <p:nvPr/>
        </p:nvSpPr>
        <p:spPr>
          <a:xfrm>
            <a:off x="457200" y="685800"/>
            <a:ext cx="8153400" cy="76200"/>
          </a:xfrm>
          <a:prstGeom prst="rect">
            <a:avLst/>
          </a:prstGeom>
          <a:gradFill flip="none" rotWithShape="1">
            <a:gsLst>
              <a:gs pos="0">
                <a:srgbClr val="FFC533"/>
              </a:gs>
              <a:gs pos="100000">
                <a:srgbClr val="00349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4413571-18B4-4F93-B9DF-75D3669A2D4F}"/>
              </a:ext>
            </a:extLst>
          </p:cNvPr>
          <p:cNvSpPr/>
          <p:nvPr/>
        </p:nvSpPr>
        <p:spPr>
          <a:xfrm>
            <a:off x="3581400" y="152400"/>
            <a:ext cx="163859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DA65"/>
                </a:solidFill>
                <a:effectLst/>
                <a:uLnTx/>
                <a:uFillTx/>
                <a:latin typeface="Arial Black" panose="020B0A04020102020204" pitchFamily="34" charset="0"/>
                <a:ea typeface="+mn-ea"/>
                <a:cs typeface="+mn-cs"/>
              </a:rPr>
              <a:t>Timeline</a:t>
            </a:r>
          </a:p>
        </p:txBody>
      </p:sp>
      <p:pic>
        <p:nvPicPr>
          <p:cNvPr id="17" name="Picture 16">
            <a:extLst>
              <a:ext uri="{FF2B5EF4-FFF2-40B4-BE49-F238E27FC236}">
                <a16:creationId xmlns:a16="http://schemas.microsoft.com/office/drawing/2014/main" id="{60E925BB-E58E-47D0-A4D2-ACAACCE28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231589"/>
            <a:ext cx="1719638" cy="615778"/>
          </a:xfrm>
          <a:prstGeom prst="rect">
            <a:avLst/>
          </a:prstGeom>
        </p:spPr>
      </p:pic>
      <p:sp>
        <p:nvSpPr>
          <p:cNvPr id="21" name="TextBox 20">
            <a:extLst>
              <a:ext uri="{FF2B5EF4-FFF2-40B4-BE49-F238E27FC236}">
                <a16:creationId xmlns:a16="http://schemas.microsoft.com/office/drawing/2014/main" id="{8835D3F8-F7CB-4172-B7CA-7FB91E4CB7EF}"/>
              </a:ext>
            </a:extLst>
          </p:cNvPr>
          <p:cNvSpPr txBox="1"/>
          <p:nvPr/>
        </p:nvSpPr>
        <p:spPr>
          <a:xfrm>
            <a:off x="3876599" y="6561992"/>
            <a:ext cx="19956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ATF Users’ Meeting 2020</a:t>
            </a:r>
          </a:p>
        </p:txBody>
      </p:sp>
      <p:sp>
        <p:nvSpPr>
          <p:cNvPr id="2" name="TextBox 1">
            <a:extLst>
              <a:ext uri="{FF2B5EF4-FFF2-40B4-BE49-F238E27FC236}">
                <a16:creationId xmlns:a16="http://schemas.microsoft.com/office/drawing/2014/main" id="{370BECBB-0E23-428F-B8AB-7B5E1EFABD96}"/>
              </a:ext>
            </a:extLst>
          </p:cNvPr>
          <p:cNvSpPr txBox="1"/>
          <p:nvPr/>
        </p:nvSpPr>
        <p:spPr>
          <a:xfrm>
            <a:off x="321281" y="1516082"/>
            <a:ext cx="8501437" cy="3970318"/>
          </a:xfrm>
          <a:prstGeom prst="rect">
            <a:avLst/>
          </a:prstGeom>
          <a:noFill/>
        </p:spPr>
        <p:txBody>
          <a:bodyPr wrap="square" rtlCol="0">
            <a:spAutoFit/>
          </a:bodyPr>
          <a:lstStyle/>
          <a:p>
            <a:r>
              <a:rPr lang="en-US" dirty="0">
                <a:solidFill>
                  <a:srgbClr val="FFFF00"/>
                </a:solidFill>
              </a:rPr>
              <a:t>Year 1: Single-crystal UED samples of cuprates and iridates would be prepared and MeV-UED patterns with good quality will be obtained. Time-resolved UED results will be tested. Liquid-helium cooling will be tested.</a:t>
            </a:r>
          </a:p>
          <a:p>
            <a:endParaRPr lang="en-US" dirty="0"/>
          </a:p>
          <a:p>
            <a:r>
              <a:rPr lang="en-US" dirty="0"/>
              <a:t>Year 2: Complete sets of time-resolved UED results will be collected at low temperatures where CDW states are expected to be seen in the UED patterns. Data analysis and the structural interpretation (i.e., how are the intensity measurements associated with the structures, atomic displacements, phonon modes and electron diffraction simulations) will be done.</a:t>
            </a:r>
          </a:p>
          <a:p>
            <a:endParaRPr lang="en-US" dirty="0"/>
          </a:p>
          <a:p>
            <a:r>
              <a:rPr lang="en-US" dirty="0"/>
              <a:t>Year 3: Time-resolved UED results will be collected and data analysis will be completed in a parameter space, i.e., under various temperatures and pumping fluences. Competing driving mechanisms, such as Coulomb energy, elastic energy, magnetic energy and thermal excitations, will be taken into account in the study.</a:t>
            </a:r>
          </a:p>
        </p:txBody>
      </p:sp>
    </p:spTree>
    <p:extLst>
      <p:ext uri="{BB962C8B-B14F-4D97-AF65-F5344CB8AC3E}">
        <p14:creationId xmlns:p14="http://schemas.microsoft.com/office/powerpoint/2010/main" val="427791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D0BE05-726F-4D4E-BB99-89F0264DE985}"/>
              </a:ext>
            </a:extLst>
          </p:cNvPr>
          <p:cNvSpPr/>
          <p:nvPr/>
        </p:nvSpPr>
        <p:spPr>
          <a:xfrm>
            <a:off x="457200" y="1350127"/>
            <a:ext cx="8153400" cy="76200"/>
          </a:xfrm>
          <a:prstGeom prst="rect">
            <a:avLst/>
          </a:prstGeom>
          <a:gradFill flip="none" rotWithShape="1">
            <a:gsLst>
              <a:gs pos="0">
                <a:srgbClr val="FFC533"/>
              </a:gs>
              <a:gs pos="100000">
                <a:srgbClr val="00349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04884C-2D9F-4E03-9E4E-86214F3FA179}"/>
              </a:ext>
            </a:extLst>
          </p:cNvPr>
          <p:cNvSpPr/>
          <p:nvPr/>
        </p:nvSpPr>
        <p:spPr>
          <a:xfrm>
            <a:off x="381000" y="816727"/>
            <a:ext cx="8575233"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a:solidFill>
                  <a:srgbClr val="FFDA65"/>
                </a:solidFill>
                <a:latin typeface="Arial Black" panose="020B0A04020102020204" pitchFamily="34" charset="0"/>
              </a:rPr>
              <a:t>2020 Activities &amp; Impacts Associated with this Experiment </a:t>
            </a:r>
          </a:p>
        </p:txBody>
      </p:sp>
      <p:sp>
        <p:nvSpPr>
          <p:cNvPr id="4" name="TextBox 3">
            <a:extLst>
              <a:ext uri="{FF2B5EF4-FFF2-40B4-BE49-F238E27FC236}">
                <a16:creationId xmlns:a16="http://schemas.microsoft.com/office/drawing/2014/main" id="{256A2937-1D3B-48A9-A89E-EF7FBF3D7123}"/>
              </a:ext>
            </a:extLst>
          </p:cNvPr>
          <p:cNvSpPr txBox="1"/>
          <p:nvPr/>
        </p:nvSpPr>
        <p:spPr>
          <a:xfrm>
            <a:off x="3678016" y="1661693"/>
            <a:ext cx="1981200" cy="369332"/>
          </a:xfrm>
          <a:prstGeom prst="rect">
            <a:avLst/>
          </a:prstGeom>
          <a:noFill/>
        </p:spPr>
        <p:txBody>
          <a:bodyPr wrap="square" rtlCol="0">
            <a:spAutoFit/>
          </a:bodyPr>
          <a:lstStyle/>
          <a:p>
            <a:r>
              <a:rPr lang="en-US" dirty="0"/>
              <a:t>None to this date.</a:t>
            </a:r>
          </a:p>
        </p:txBody>
      </p:sp>
      <p:sp>
        <p:nvSpPr>
          <p:cNvPr id="5" name="Rectangle 4">
            <a:extLst>
              <a:ext uri="{FF2B5EF4-FFF2-40B4-BE49-F238E27FC236}">
                <a16:creationId xmlns:a16="http://schemas.microsoft.com/office/drawing/2014/main" id="{F355684E-5A41-4ABE-92DD-C425D3EF3B34}"/>
              </a:ext>
            </a:extLst>
          </p:cNvPr>
          <p:cNvSpPr/>
          <p:nvPr/>
        </p:nvSpPr>
        <p:spPr>
          <a:xfrm>
            <a:off x="457200" y="4114800"/>
            <a:ext cx="8153400" cy="76200"/>
          </a:xfrm>
          <a:prstGeom prst="rect">
            <a:avLst/>
          </a:prstGeom>
          <a:gradFill flip="none" rotWithShape="1">
            <a:gsLst>
              <a:gs pos="0">
                <a:srgbClr val="FFC533"/>
              </a:gs>
              <a:gs pos="100000">
                <a:srgbClr val="00349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5A27F88-F92B-4E9F-88A1-B98304ABE439}"/>
              </a:ext>
            </a:extLst>
          </p:cNvPr>
          <p:cNvSpPr/>
          <p:nvPr/>
        </p:nvSpPr>
        <p:spPr>
          <a:xfrm>
            <a:off x="2470784" y="3559927"/>
            <a:ext cx="4202432"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a:solidFill>
                  <a:srgbClr val="FFDA65"/>
                </a:solidFill>
                <a:latin typeface="Arial Black" panose="020B0A04020102020204" pitchFamily="34" charset="0"/>
              </a:rPr>
              <a:t>COVID-19 Pandemic Impacts</a:t>
            </a:r>
          </a:p>
        </p:txBody>
      </p:sp>
      <p:sp>
        <p:nvSpPr>
          <p:cNvPr id="7" name="TextBox 6">
            <a:extLst>
              <a:ext uri="{FF2B5EF4-FFF2-40B4-BE49-F238E27FC236}">
                <a16:creationId xmlns:a16="http://schemas.microsoft.com/office/drawing/2014/main" id="{00BA42D0-F3CA-4F54-B7D7-8C7FD6542428}"/>
              </a:ext>
            </a:extLst>
          </p:cNvPr>
          <p:cNvSpPr txBox="1"/>
          <p:nvPr/>
        </p:nvSpPr>
        <p:spPr>
          <a:xfrm>
            <a:off x="1752600" y="4567126"/>
            <a:ext cx="6621877" cy="923330"/>
          </a:xfrm>
          <a:prstGeom prst="rect">
            <a:avLst/>
          </a:prstGeom>
          <a:noFill/>
        </p:spPr>
        <p:txBody>
          <a:bodyPr wrap="none" rtlCol="0">
            <a:spAutoFit/>
          </a:bodyPr>
          <a:lstStyle/>
          <a:p>
            <a:pPr marL="285750" indent="-285750">
              <a:buFont typeface="Arial" panose="020B0604020202020204" pitchFamily="34" charset="0"/>
              <a:buChar char="•"/>
            </a:pPr>
            <a:r>
              <a:rPr lang="en-US" dirty="0"/>
              <a:t>Significantly reduced UED beam time;</a:t>
            </a:r>
          </a:p>
          <a:p>
            <a:pPr marL="285750" indent="-285750">
              <a:buFont typeface="Arial" panose="020B0604020202020204" pitchFamily="34" charset="0"/>
              <a:buChar char="•"/>
            </a:pPr>
            <a:r>
              <a:rPr lang="en-US" dirty="0"/>
              <a:t>Significantly reduced UED sample prep time (CFN FIB beam time);</a:t>
            </a:r>
          </a:p>
          <a:p>
            <a:pPr marL="285750" indent="-285750">
              <a:buFont typeface="Arial" panose="020B0604020202020204" pitchFamily="34" charset="0"/>
              <a:buChar char="•"/>
            </a:pPr>
            <a:r>
              <a:rPr lang="en-US" dirty="0"/>
              <a:t>Unexpected instrument malfunction after COVID-19 lockdown.</a:t>
            </a:r>
          </a:p>
        </p:txBody>
      </p:sp>
      <p:sp>
        <p:nvSpPr>
          <p:cNvPr id="8" name="TextBox 7">
            <a:extLst>
              <a:ext uri="{FF2B5EF4-FFF2-40B4-BE49-F238E27FC236}">
                <a16:creationId xmlns:a16="http://schemas.microsoft.com/office/drawing/2014/main" id="{39D7C048-AD18-4444-81FD-A50F44B0D53B}"/>
              </a:ext>
            </a:extLst>
          </p:cNvPr>
          <p:cNvSpPr txBox="1"/>
          <p:nvPr/>
        </p:nvSpPr>
        <p:spPr>
          <a:xfrm>
            <a:off x="3876599" y="6561992"/>
            <a:ext cx="1995611" cy="307777"/>
          </a:xfrm>
          <a:prstGeom prst="rect">
            <a:avLst/>
          </a:prstGeom>
          <a:noFill/>
        </p:spPr>
        <p:txBody>
          <a:bodyPr wrap="none" rtlCol="0">
            <a:spAutoFit/>
          </a:bodyPr>
          <a:lstStyle/>
          <a:p>
            <a:r>
              <a:rPr lang="en-US" sz="1400" dirty="0"/>
              <a:t>ATF Users’ Meeting 2020</a:t>
            </a:r>
          </a:p>
        </p:txBody>
      </p:sp>
      <p:pic>
        <p:nvPicPr>
          <p:cNvPr id="9" name="Picture 8">
            <a:extLst>
              <a:ext uri="{FF2B5EF4-FFF2-40B4-BE49-F238E27FC236}">
                <a16:creationId xmlns:a16="http://schemas.microsoft.com/office/drawing/2014/main" id="{2EC7BF9E-C52E-4661-8A94-CF082118B5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9781" y="6250931"/>
            <a:ext cx="1719638" cy="615778"/>
          </a:xfrm>
          <a:prstGeom prst="rect">
            <a:avLst/>
          </a:prstGeom>
        </p:spPr>
      </p:pic>
    </p:spTree>
    <p:extLst>
      <p:ext uri="{BB962C8B-B14F-4D97-AF65-F5344CB8AC3E}">
        <p14:creationId xmlns:p14="http://schemas.microsoft.com/office/powerpoint/2010/main" val="389408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AF998F-EA61-4B5E-B45F-6B67CF4C2487}"/>
              </a:ext>
            </a:extLst>
          </p:cNvPr>
          <p:cNvSpPr txBox="1"/>
          <p:nvPr/>
        </p:nvSpPr>
        <p:spPr>
          <a:xfrm>
            <a:off x="3876599" y="6561992"/>
            <a:ext cx="1995611" cy="307777"/>
          </a:xfrm>
          <a:prstGeom prst="rect">
            <a:avLst/>
          </a:prstGeom>
          <a:noFill/>
        </p:spPr>
        <p:txBody>
          <a:bodyPr wrap="none" rtlCol="0">
            <a:spAutoFit/>
          </a:bodyPr>
          <a:lstStyle/>
          <a:p>
            <a:r>
              <a:rPr lang="en-US" sz="1400" dirty="0"/>
              <a:t>ATF Users’ Meeting 2020</a:t>
            </a:r>
          </a:p>
        </p:txBody>
      </p:sp>
      <p:pic>
        <p:nvPicPr>
          <p:cNvPr id="3" name="Picture 2">
            <a:extLst>
              <a:ext uri="{FF2B5EF4-FFF2-40B4-BE49-F238E27FC236}">
                <a16:creationId xmlns:a16="http://schemas.microsoft.com/office/drawing/2014/main" id="{C981DF28-13BC-4352-A36F-430ED64EBD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9781" y="6250931"/>
            <a:ext cx="1719638" cy="615778"/>
          </a:xfrm>
          <a:prstGeom prst="rect">
            <a:avLst/>
          </a:prstGeom>
        </p:spPr>
      </p:pic>
      <p:sp>
        <p:nvSpPr>
          <p:cNvPr id="4" name="Rectangle 3">
            <a:extLst>
              <a:ext uri="{FF2B5EF4-FFF2-40B4-BE49-F238E27FC236}">
                <a16:creationId xmlns:a16="http://schemas.microsoft.com/office/drawing/2014/main" id="{52421E6B-9EB4-41DA-A075-9E7835D65392}"/>
              </a:ext>
            </a:extLst>
          </p:cNvPr>
          <p:cNvSpPr/>
          <p:nvPr/>
        </p:nvSpPr>
        <p:spPr>
          <a:xfrm>
            <a:off x="457200" y="762000"/>
            <a:ext cx="8153400" cy="76200"/>
          </a:xfrm>
          <a:prstGeom prst="rect">
            <a:avLst/>
          </a:prstGeom>
          <a:gradFill flip="none" rotWithShape="1">
            <a:gsLst>
              <a:gs pos="0">
                <a:srgbClr val="FFC533"/>
              </a:gs>
              <a:gs pos="100000">
                <a:srgbClr val="00349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E94FF899-E79E-4E8B-A64E-A4FCF1252195}"/>
              </a:ext>
            </a:extLst>
          </p:cNvPr>
          <p:cNvSpPr/>
          <p:nvPr/>
        </p:nvSpPr>
        <p:spPr>
          <a:xfrm>
            <a:off x="847294" y="11363"/>
            <a:ext cx="7618689" cy="73866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defRPr/>
            </a:pPr>
            <a:r>
              <a:rPr lang="en-US" sz="2400" b="1" dirty="0">
                <a:solidFill>
                  <a:srgbClr val="FFDA65"/>
                </a:solidFill>
                <a:latin typeface="Arial Black" panose="020B0A04020102020204" pitchFamily="34" charset="0"/>
              </a:rPr>
              <a:t>Exploration of electron &amp; lattice dynamics </a:t>
            </a:r>
          </a:p>
          <a:p>
            <a:pPr lvl="0" algn="ctr">
              <a:defRPr/>
            </a:pPr>
            <a:r>
              <a:rPr lang="en-US" b="1" dirty="0">
                <a:solidFill>
                  <a:srgbClr val="FFDA65"/>
                </a:solidFill>
                <a:latin typeface="Arial Black" panose="020B0A04020102020204" pitchFamily="34" charset="0"/>
              </a:rPr>
              <a:t>(charge distributions, atomic positions, lattice vibrations)</a:t>
            </a:r>
          </a:p>
        </p:txBody>
      </p:sp>
      <p:pic>
        <p:nvPicPr>
          <p:cNvPr id="6" name="Picture 5">
            <a:extLst>
              <a:ext uri="{FF2B5EF4-FFF2-40B4-BE49-F238E27FC236}">
                <a16:creationId xmlns:a16="http://schemas.microsoft.com/office/drawing/2014/main" id="{50B106A2-A2C8-4922-8212-905AC8145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96674"/>
            <a:ext cx="6749419" cy="2060926"/>
          </a:xfrm>
          <a:prstGeom prst="rect">
            <a:avLst/>
          </a:prstGeom>
        </p:spPr>
      </p:pic>
      <p:pic>
        <p:nvPicPr>
          <p:cNvPr id="7" name="Picture 6" descr="A picture containing screenshot&#10;&#10;Description automatically generated">
            <a:extLst>
              <a:ext uri="{FF2B5EF4-FFF2-40B4-BE49-F238E27FC236}">
                <a16:creationId xmlns:a16="http://schemas.microsoft.com/office/drawing/2014/main" id="{D8B8C748-3040-4170-AFC9-C6D721541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467" y="3687251"/>
            <a:ext cx="2655733" cy="2640037"/>
          </a:xfrm>
          <a:prstGeom prst="rect">
            <a:avLst/>
          </a:prstGeom>
        </p:spPr>
      </p:pic>
      <p:pic>
        <p:nvPicPr>
          <p:cNvPr id="8" name="Picture 7" descr="A picture containing text, map&#10;&#10;Description automatically generated">
            <a:extLst>
              <a:ext uri="{FF2B5EF4-FFF2-40B4-BE49-F238E27FC236}">
                <a16:creationId xmlns:a16="http://schemas.microsoft.com/office/drawing/2014/main" id="{88B6C031-1D8F-43AD-A6E8-BADE945474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976"/>
          <a:stretch/>
        </p:blipFill>
        <p:spPr>
          <a:xfrm>
            <a:off x="4795689" y="3683911"/>
            <a:ext cx="2595711" cy="2640036"/>
          </a:xfrm>
          <a:prstGeom prst="rect">
            <a:avLst/>
          </a:prstGeom>
        </p:spPr>
      </p:pic>
      <p:sp>
        <p:nvSpPr>
          <p:cNvPr id="9" name="TextBox 8">
            <a:extLst>
              <a:ext uri="{FF2B5EF4-FFF2-40B4-BE49-F238E27FC236}">
                <a16:creationId xmlns:a16="http://schemas.microsoft.com/office/drawing/2014/main" id="{E9F9F8A9-13F9-4A06-90DD-0618A1D7DFEA}"/>
              </a:ext>
            </a:extLst>
          </p:cNvPr>
          <p:cNvSpPr txBox="1"/>
          <p:nvPr/>
        </p:nvSpPr>
        <p:spPr>
          <a:xfrm>
            <a:off x="1822981" y="1041867"/>
            <a:ext cx="1418978" cy="307777"/>
          </a:xfrm>
          <a:prstGeom prst="rect">
            <a:avLst/>
          </a:prstGeom>
          <a:noFill/>
        </p:spPr>
        <p:txBody>
          <a:bodyPr wrap="none" rtlCol="0">
            <a:spAutoFit/>
          </a:bodyPr>
          <a:lstStyle/>
          <a:p>
            <a:r>
              <a:rPr lang="en-US" sz="1400" b="1" dirty="0">
                <a:solidFill>
                  <a:srgbClr val="FFFF00"/>
                </a:solidFill>
                <a:latin typeface="Arial" panose="020B0604020202020204" pitchFamily="34" charset="0"/>
                <a:cs typeface="Arial" panose="020B0604020202020204" pitchFamily="34" charset="0"/>
              </a:rPr>
              <a:t>Material: SnSe</a:t>
            </a:r>
          </a:p>
        </p:txBody>
      </p:sp>
      <p:sp>
        <p:nvSpPr>
          <p:cNvPr id="11" name="TextBox 10">
            <a:extLst>
              <a:ext uri="{FF2B5EF4-FFF2-40B4-BE49-F238E27FC236}">
                <a16:creationId xmlns:a16="http://schemas.microsoft.com/office/drawing/2014/main" id="{3597BEED-D379-4744-81EA-EDA18F268D47}"/>
              </a:ext>
            </a:extLst>
          </p:cNvPr>
          <p:cNvSpPr txBox="1"/>
          <p:nvPr/>
        </p:nvSpPr>
        <p:spPr>
          <a:xfrm>
            <a:off x="3960589" y="897722"/>
            <a:ext cx="3578224" cy="646331"/>
          </a:xfrm>
          <a:prstGeom prst="rect">
            <a:avLst/>
          </a:prstGeom>
          <a:noFill/>
        </p:spPr>
        <p:txBody>
          <a:bodyPr wrap="none" rtlCol="0">
            <a:spAutoFit/>
          </a:bodyPr>
          <a:lstStyle/>
          <a:p>
            <a:pPr marL="285750"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Good thermoelectricity</a:t>
            </a:r>
          </a:p>
          <a:p>
            <a:pPr marL="285750"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Anisotropic physical / structure properties</a:t>
            </a:r>
          </a:p>
          <a:p>
            <a:pPr marL="285750"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Phonon softening and condensation</a:t>
            </a:r>
          </a:p>
        </p:txBody>
      </p:sp>
      <p:sp>
        <p:nvSpPr>
          <p:cNvPr id="12" name="TextBox 11">
            <a:extLst>
              <a:ext uri="{FF2B5EF4-FFF2-40B4-BE49-F238E27FC236}">
                <a16:creationId xmlns:a16="http://schemas.microsoft.com/office/drawing/2014/main" id="{4D4FFE94-FAF6-44A3-8BDA-04C526700108}"/>
              </a:ext>
            </a:extLst>
          </p:cNvPr>
          <p:cNvSpPr txBox="1"/>
          <p:nvPr/>
        </p:nvSpPr>
        <p:spPr>
          <a:xfrm>
            <a:off x="1822981" y="6297319"/>
            <a:ext cx="228139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Inelastic neutron scattering  </a:t>
            </a:r>
          </a:p>
        </p:txBody>
      </p:sp>
      <p:sp>
        <p:nvSpPr>
          <p:cNvPr id="13" name="TextBox 12">
            <a:extLst>
              <a:ext uri="{FF2B5EF4-FFF2-40B4-BE49-F238E27FC236}">
                <a16:creationId xmlns:a16="http://schemas.microsoft.com/office/drawing/2014/main" id="{E823347E-922F-4E7F-8EF0-8B0E5084532E}"/>
              </a:ext>
            </a:extLst>
          </p:cNvPr>
          <p:cNvSpPr txBox="1"/>
          <p:nvPr/>
        </p:nvSpPr>
        <p:spPr>
          <a:xfrm>
            <a:off x="5273448" y="6297318"/>
            <a:ext cx="173797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Raman spectroscopy</a:t>
            </a:r>
          </a:p>
        </p:txBody>
      </p:sp>
    </p:spTree>
    <p:extLst>
      <p:ext uri="{BB962C8B-B14F-4D97-AF65-F5344CB8AC3E}">
        <p14:creationId xmlns:p14="http://schemas.microsoft.com/office/powerpoint/2010/main" val="59598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diagram&#10;&#10;Description automatically generated">
            <a:extLst>
              <a:ext uri="{FF2B5EF4-FFF2-40B4-BE49-F238E27FC236}">
                <a16:creationId xmlns:a16="http://schemas.microsoft.com/office/drawing/2014/main" id="{4829EE3E-95E8-46F9-8B21-D783C95DAB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849" y="876300"/>
            <a:ext cx="5372101" cy="4817411"/>
          </a:xfrm>
          <a:prstGeom prst="rect">
            <a:avLst/>
          </a:prstGeom>
        </p:spPr>
      </p:pic>
      <p:sp>
        <p:nvSpPr>
          <p:cNvPr id="3" name="TextBox 2">
            <a:extLst>
              <a:ext uri="{FF2B5EF4-FFF2-40B4-BE49-F238E27FC236}">
                <a16:creationId xmlns:a16="http://schemas.microsoft.com/office/drawing/2014/main" id="{C59E6A5B-2667-43A8-BDB9-A5A193E0DA6A}"/>
              </a:ext>
            </a:extLst>
          </p:cNvPr>
          <p:cNvSpPr txBox="1"/>
          <p:nvPr/>
        </p:nvSpPr>
        <p:spPr>
          <a:xfrm>
            <a:off x="3876599" y="6561992"/>
            <a:ext cx="1995611" cy="307777"/>
          </a:xfrm>
          <a:prstGeom prst="rect">
            <a:avLst/>
          </a:prstGeom>
          <a:noFill/>
        </p:spPr>
        <p:txBody>
          <a:bodyPr wrap="none" rtlCol="0">
            <a:spAutoFit/>
          </a:bodyPr>
          <a:lstStyle/>
          <a:p>
            <a:r>
              <a:rPr lang="en-US" sz="1400" dirty="0"/>
              <a:t>ATF Users’ Meeting 2020</a:t>
            </a:r>
          </a:p>
        </p:txBody>
      </p:sp>
      <p:pic>
        <p:nvPicPr>
          <p:cNvPr id="4" name="Picture 3">
            <a:extLst>
              <a:ext uri="{FF2B5EF4-FFF2-40B4-BE49-F238E27FC236}">
                <a16:creationId xmlns:a16="http://schemas.microsoft.com/office/drawing/2014/main" id="{38AB20CE-AA4D-4E27-8C9F-71D8ABCDA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9781" y="6250931"/>
            <a:ext cx="1719638" cy="615778"/>
          </a:xfrm>
          <a:prstGeom prst="rect">
            <a:avLst/>
          </a:prstGeom>
        </p:spPr>
      </p:pic>
      <p:sp>
        <p:nvSpPr>
          <p:cNvPr id="5" name="Rectangle 4">
            <a:extLst>
              <a:ext uri="{FF2B5EF4-FFF2-40B4-BE49-F238E27FC236}">
                <a16:creationId xmlns:a16="http://schemas.microsoft.com/office/drawing/2014/main" id="{6CFF98CC-5493-49CA-B41F-3A5D6EF8B0F9}"/>
              </a:ext>
            </a:extLst>
          </p:cNvPr>
          <p:cNvSpPr/>
          <p:nvPr/>
        </p:nvSpPr>
        <p:spPr>
          <a:xfrm>
            <a:off x="457200" y="685800"/>
            <a:ext cx="8153400" cy="76200"/>
          </a:xfrm>
          <a:prstGeom prst="rect">
            <a:avLst/>
          </a:prstGeom>
          <a:gradFill flip="none" rotWithShape="1">
            <a:gsLst>
              <a:gs pos="0">
                <a:srgbClr val="FFC533"/>
              </a:gs>
              <a:gs pos="100000">
                <a:srgbClr val="00349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47867275-A7D6-4928-B559-4863BBA5A87D}"/>
              </a:ext>
            </a:extLst>
          </p:cNvPr>
          <p:cNvSpPr/>
          <p:nvPr/>
        </p:nvSpPr>
        <p:spPr>
          <a:xfrm>
            <a:off x="1317390" y="109835"/>
            <a:ext cx="6509219"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defRPr/>
            </a:pPr>
            <a:r>
              <a:rPr lang="en-US" sz="2400" b="1" dirty="0">
                <a:solidFill>
                  <a:srgbClr val="FFDA65"/>
                </a:solidFill>
                <a:latin typeface="Arial Black" panose="020B0A04020102020204" pitchFamily="34" charset="0"/>
              </a:rPr>
              <a:t>UED patterns and pump-probe results</a:t>
            </a:r>
            <a:endParaRPr lang="en-US" b="1" dirty="0">
              <a:solidFill>
                <a:srgbClr val="FFDA65"/>
              </a:solidFill>
              <a:latin typeface="Arial Black" panose="020B0A04020102020204" pitchFamily="34" charset="0"/>
            </a:endParaRPr>
          </a:p>
        </p:txBody>
      </p:sp>
    </p:spTree>
    <p:extLst>
      <p:ext uri="{BB962C8B-B14F-4D97-AF65-F5344CB8AC3E}">
        <p14:creationId xmlns:p14="http://schemas.microsoft.com/office/powerpoint/2010/main" val="239655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2E9D6AB7-D25C-4C13-BADA-A8FABDDC3B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14" r="12281"/>
          <a:stretch/>
        </p:blipFill>
        <p:spPr>
          <a:xfrm>
            <a:off x="181125" y="876300"/>
            <a:ext cx="8781750" cy="5105400"/>
          </a:xfrm>
          <a:prstGeom prst="rect">
            <a:avLst/>
          </a:prstGeom>
        </p:spPr>
      </p:pic>
      <p:sp>
        <p:nvSpPr>
          <p:cNvPr id="3" name="TextBox 2">
            <a:extLst>
              <a:ext uri="{FF2B5EF4-FFF2-40B4-BE49-F238E27FC236}">
                <a16:creationId xmlns:a16="http://schemas.microsoft.com/office/drawing/2014/main" id="{6293DEA5-837C-4018-BDE2-F172D7368DB1}"/>
              </a:ext>
            </a:extLst>
          </p:cNvPr>
          <p:cNvSpPr txBox="1"/>
          <p:nvPr/>
        </p:nvSpPr>
        <p:spPr>
          <a:xfrm>
            <a:off x="3876599" y="6561992"/>
            <a:ext cx="1995611" cy="307777"/>
          </a:xfrm>
          <a:prstGeom prst="rect">
            <a:avLst/>
          </a:prstGeom>
          <a:noFill/>
        </p:spPr>
        <p:txBody>
          <a:bodyPr wrap="none" rtlCol="0">
            <a:spAutoFit/>
          </a:bodyPr>
          <a:lstStyle/>
          <a:p>
            <a:r>
              <a:rPr lang="en-US" sz="1400" dirty="0"/>
              <a:t>ATF Users’ Meeting 2020</a:t>
            </a:r>
          </a:p>
        </p:txBody>
      </p:sp>
      <p:pic>
        <p:nvPicPr>
          <p:cNvPr id="4" name="Picture 3">
            <a:extLst>
              <a:ext uri="{FF2B5EF4-FFF2-40B4-BE49-F238E27FC236}">
                <a16:creationId xmlns:a16="http://schemas.microsoft.com/office/drawing/2014/main" id="{05B42227-84A9-40A3-907A-1BE2164A0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9781" y="6250931"/>
            <a:ext cx="1719638" cy="615778"/>
          </a:xfrm>
          <a:prstGeom prst="rect">
            <a:avLst/>
          </a:prstGeom>
        </p:spPr>
      </p:pic>
      <p:sp>
        <p:nvSpPr>
          <p:cNvPr id="5" name="Rectangle 4">
            <a:extLst>
              <a:ext uri="{FF2B5EF4-FFF2-40B4-BE49-F238E27FC236}">
                <a16:creationId xmlns:a16="http://schemas.microsoft.com/office/drawing/2014/main" id="{AEBF4AC5-5877-4F23-AA66-BD8AD77F7C2D}"/>
              </a:ext>
            </a:extLst>
          </p:cNvPr>
          <p:cNvSpPr/>
          <p:nvPr/>
        </p:nvSpPr>
        <p:spPr>
          <a:xfrm>
            <a:off x="457200" y="685800"/>
            <a:ext cx="8153400" cy="76200"/>
          </a:xfrm>
          <a:prstGeom prst="rect">
            <a:avLst/>
          </a:prstGeom>
          <a:gradFill flip="none" rotWithShape="1">
            <a:gsLst>
              <a:gs pos="0">
                <a:srgbClr val="FFC533"/>
              </a:gs>
              <a:gs pos="100000">
                <a:srgbClr val="00349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4DE9A295-327F-46C1-B050-D40D6F38E1CD}"/>
              </a:ext>
            </a:extLst>
          </p:cNvPr>
          <p:cNvSpPr/>
          <p:nvPr/>
        </p:nvSpPr>
        <p:spPr>
          <a:xfrm>
            <a:off x="499452" y="152400"/>
            <a:ext cx="8145115"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defRPr/>
            </a:pPr>
            <a:r>
              <a:rPr lang="en-US" sz="2000" b="1" dirty="0">
                <a:solidFill>
                  <a:srgbClr val="FFDA65"/>
                </a:solidFill>
                <a:latin typeface="Arial Black" panose="020B0A04020102020204" pitchFamily="34" charset="0"/>
              </a:rPr>
              <a:t>UED measurements: anisotropic Bragg peak intensities  </a:t>
            </a:r>
          </a:p>
        </p:txBody>
      </p:sp>
      <p:sp>
        <p:nvSpPr>
          <p:cNvPr id="7" name="TextBox 6">
            <a:extLst>
              <a:ext uri="{FF2B5EF4-FFF2-40B4-BE49-F238E27FC236}">
                <a16:creationId xmlns:a16="http://schemas.microsoft.com/office/drawing/2014/main" id="{369A0D05-AD1E-41A6-BDC3-241F9B046882}"/>
              </a:ext>
            </a:extLst>
          </p:cNvPr>
          <p:cNvSpPr txBox="1"/>
          <p:nvPr/>
        </p:nvSpPr>
        <p:spPr>
          <a:xfrm>
            <a:off x="685800" y="6018311"/>
            <a:ext cx="7364901" cy="307777"/>
          </a:xfrm>
          <a:prstGeom prst="rect">
            <a:avLst/>
          </a:prstGeom>
          <a:noFill/>
        </p:spPr>
        <p:txBody>
          <a:bodyPr wrap="none" rtlCol="0">
            <a:spAutoFit/>
          </a:bodyPr>
          <a:lstStyle/>
          <a:p>
            <a:r>
              <a:rPr lang="en-US" sz="1400" dirty="0"/>
              <a:t>The origin of UED intensity variation comes from both atomic displacements and lattice vibration.  </a:t>
            </a:r>
          </a:p>
        </p:txBody>
      </p:sp>
      <p:pic>
        <p:nvPicPr>
          <p:cNvPr id="8" name="Picture 7" descr="A picture containing blue&#10;&#10;Description automatically generated">
            <a:extLst>
              <a:ext uri="{FF2B5EF4-FFF2-40B4-BE49-F238E27FC236}">
                <a16:creationId xmlns:a16="http://schemas.microsoft.com/office/drawing/2014/main" id="{2B59E510-06B3-4E96-AEA8-113BB48A6CA1}"/>
              </a:ext>
            </a:extLst>
          </p:cNvPr>
          <p:cNvPicPr>
            <a:picLocks noChangeAspect="1"/>
          </p:cNvPicPr>
          <p:nvPr/>
        </p:nvPicPr>
        <p:blipFill rotWithShape="1">
          <a:blip r:embed="rId4">
            <a:extLst>
              <a:ext uri="{28A0092B-C50C-407E-A947-70E740481C1C}">
                <a14:useLocalDpi xmlns:a14="http://schemas.microsoft.com/office/drawing/2010/main" val="0"/>
              </a:ext>
            </a:extLst>
          </a:blip>
          <a:srcRect l="9858" t="12908" r="12745" b="9696"/>
          <a:stretch/>
        </p:blipFill>
        <p:spPr>
          <a:xfrm rot="17271526">
            <a:off x="6621259" y="4005365"/>
            <a:ext cx="1937665" cy="1937665"/>
          </a:xfrm>
          <a:prstGeom prst="ellipse">
            <a:avLst/>
          </a:prstGeom>
        </p:spPr>
      </p:pic>
      <p:sp>
        <p:nvSpPr>
          <p:cNvPr id="9" name="TextBox 8">
            <a:extLst>
              <a:ext uri="{FF2B5EF4-FFF2-40B4-BE49-F238E27FC236}">
                <a16:creationId xmlns:a16="http://schemas.microsoft.com/office/drawing/2014/main" id="{E93429F4-55CB-428D-8D09-F5664FACD711}"/>
              </a:ext>
            </a:extLst>
          </p:cNvPr>
          <p:cNvSpPr txBox="1"/>
          <p:nvPr/>
        </p:nvSpPr>
        <p:spPr>
          <a:xfrm>
            <a:off x="7121436" y="4674327"/>
            <a:ext cx="428322" cy="230832"/>
          </a:xfrm>
          <a:prstGeom prst="rect">
            <a:avLst/>
          </a:prstGeom>
          <a:noFill/>
        </p:spPr>
        <p:txBody>
          <a:bodyPr wrap="none" rtlCol="0">
            <a:spAutoFit/>
          </a:bodyPr>
          <a:lstStyle/>
          <a:p>
            <a:r>
              <a:rPr lang="en-US" sz="900" b="1" dirty="0"/>
              <a:t>(002)</a:t>
            </a:r>
          </a:p>
        </p:txBody>
      </p:sp>
      <p:sp>
        <p:nvSpPr>
          <p:cNvPr id="10" name="TextBox 9">
            <a:extLst>
              <a:ext uri="{FF2B5EF4-FFF2-40B4-BE49-F238E27FC236}">
                <a16:creationId xmlns:a16="http://schemas.microsoft.com/office/drawing/2014/main" id="{EEBBAB54-09EF-4797-99D5-1A5D33BD791C}"/>
              </a:ext>
            </a:extLst>
          </p:cNvPr>
          <p:cNvSpPr txBox="1"/>
          <p:nvPr/>
        </p:nvSpPr>
        <p:spPr>
          <a:xfrm>
            <a:off x="7751234" y="4646024"/>
            <a:ext cx="428322" cy="230832"/>
          </a:xfrm>
          <a:prstGeom prst="rect">
            <a:avLst/>
          </a:prstGeom>
          <a:noFill/>
        </p:spPr>
        <p:txBody>
          <a:bodyPr wrap="none" rtlCol="0">
            <a:spAutoFit/>
          </a:bodyPr>
          <a:lstStyle/>
          <a:p>
            <a:r>
              <a:rPr lang="en-US" sz="900" b="1" dirty="0"/>
              <a:t>(020)</a:t>
            </a:r>
          </a:p>
        </p:txBody>
      </p:sp>
    </p:spTree>
    <p:extLst>
      <p:ext uri="{BB962C8B-B14F-4D97-AF65-F5344CB8AC3E}">
        <p14:creationId xmlns:p14="http://schemas.microsoft.com/office/powerpoint/2010/main" val="321045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327A2E03-2E3A-4700-9A2A-C2AEC221BC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37" t="3883" r="10853" b="6700"/>
          <a:stretch/>
        </p:blipFill>
        <p:spPr>
          <a:xfrm>
            <a:off x="1219200" y="1294190"/>
            <a:ext cx="6517698" cy="4765338"/>
          </a:xfrm>
          <a:prstGeom prst="rect">
            <a:avLst/>
          </a:prstGeom>
        </p:spPr>
      </p:pic>
      <p:sp>
        <p:nvSpPr>
          <p:cNvPr id="3" name="TextBox 2">
            <a:extLst>
              <a:ext uri="{FF2B5EF4-FFF2-40B4-BE49-F238E27FC236}">
                <a16:creationId xmlns:a16="http://schemas.microsoft.com/office/drawing/2014/main" id="{33EE6F7C-5304-4940-9C96-0DBCEE0E566D}"/>
              </a:ext>
            </a:extLst>
          </p:cNvPr>
          <p:cNvSpPr txBox="1"/>
          <p:nvPr/>
        </p:nvSpPr>
        <p:spPr>
          <a:xfrm>
            <a:off x="3876599" y="6561992"/>
            <a:ext cx="1995611" cy="307777"/>
          </a:xfrm>
          <a:prstGeom prst="rect">
            <a:avLst/>
          </a:prstGeom>
          <a:noFill/>
        </p:spPr>
        <p:txBody>
          <a:bodyPr wrap="none" rtlCol="0">
            <a:spAutoFit/>
          </a:bodyPr>
          <a:lstStyle/>
          <a:p>
            <a:r>
              <a:rPr lang="en-US" sz="1400" dirty="0"/>
              <a:t>ATF Users’ Meeting 2020</a:t>
            </a:r>
          </a:p>
        </p:txBody>
      </p:sp>
      <p:pic>
        <p:nvPicPr>
          <p:cNvPr id="4" name="Picture 3">
            <a:extLst>
              <a:ext uri="{FF2B5EF4-FFF2-40B4-BE49-F238E27FC236}">
                <a16:creationId xmlns:a16="http://schemas.microsoft.com/office/drawing/2014/main" id="{179B947B-06F7-4492-AE2A-04FB6B5AA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9781" y="6250931"/>
            <a:ext cx="1719638" cy="615778"/>
          </a:xfrm>
          <a:prstGeom prst="rect">
            <a:avLst/>
          </a:prstGeom>
        </p:spPr>
      </p:pic>
      <p:sp>
        <p:nvSpPr>
          <p:cNvPr id="5" name="Rectangle 4">
            <a:extLst>
              <a:ext uri="{FF2B5EF4-FFF2-40B4-BE49-F238E27FC236}">
                <a16:creationId xmlns:a16="http://schemas.microsoft.com/office/drawing/2014/main" id="{2D9BF96F-D379-4543-B142-DA945D1A388F}"/>
              </a:ext>
            </a:extLst>
          </p:cNvPr>
          <p:cNvSpPr/>
          <p:nvPr/>
        </p:nvSpPr>
        <p:spPr>
          <a:xfrm>
            <a:off x="457200" y="685800"/>
            <a:ext cx="8153400" cy="76200"/>
          </a:xfrm>
          <a:prstGeom prst="rect">
            <a:avLst/>
          </a:prstGeom>
          <a:gradFill flip="none" rotWithShape="1">
            <a:gsLst>
              <a:gs pos="0">
                <a:srgbClr val="FFC533"/>
              </a:gs>
              <a:gs pos="100000">
                <a:srgbClr val="00349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B739A12-460F-4410-BD05-50736CE16D7B}"/>
              </a:ext>
            </a:extLst>
          </p:cNvPr>
          <p:cNvSpPr/>
          <p:nvPr/>
        </p:nvSpPr>
        <p:spPr>
          <a:xfrm>
            <a:off x="241295" y="174307"/>
            <a:ext cx="8661410"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defRPr/>
            </a:pPr>
            <a:r>
              <a:rPr lang="en-US" b="1" dirty="0">
                <a:solidFill>
                  <a:srgbClr val="FFDA65"/>
                </a:solidFill>
                <a:latin typeface="Arial Black" panose="020B0A04020102020204" pitchFamily="34" charset="0"/>
              </a:rPr>
              <a:t>UED measurements: lattice dynamic observations vs temperature  </a:t>
            </a:r>
          </a:p>
        </p:txBody>
      </p:sp>
      <p:sp>
        <p:nvSpPr>
          <p:cNvPr id="7" name="TextBox 6">
            <a:extLst>
              <a:ext uri="{FF2B5EF4-FFF2-40B4-BE49-F238E27FC236}">
                <a16:creationId xmlns:a16="http://schemas.microsoft.com/office/drawing/2014/main" id="{7BF48CBC-9A35-4097-9FF4-79FABBD980BD}"/>
              </a:ext>
            </a:extLst>
          </p:cNvPr>
          <p:cNvSpPr txBox="1"/>
          <p:nvPr/>
        </p:nvSpPr>
        <p:spPr>
          <a:xfrm>
            <a:off x="1676400" y="880109"/>
            <a:ext cx="5729454" cy="307777"/>
          </a:xfrm>
          <a:prstGeom prst="rect">
            <a:avLst/>
          </a:prstGeom>
          <a:noFill/>
        </p:spPr>
        <p:txBody>
          <a:bodyPr wrap="none" rtlCol="0">
            <a:spAutoFit/>
          </a:bodyPr>
          <a:lstStyle/>
          <a:p>
            <a:r>
              <a:rPr lang="en-US" sz="1400" dirty="0"/>
              <a:t>More investigation of the temperature effect on the intensity measurements</a:t>
            </a:r>
          </a:p>
        </p:txBody>
      </p:sp>
    </p:spTree>
    <p:extLst>
      <p:ext uri="{BB962C8B-B14F-4D97-AF65-F5344CB8AC3E}">
        <p14:creationId xmlns:p14="http://schemas.microsoft.com/office/powerpoint/2010/main" val="61241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B7367B-A292-4C12-B904-C2FFFF4E7DCD}"/>
              </a:ext>
            </a:extLst>
          </p:cNvPr>
          <p:cNvSpPr/>
          <p:nvPr/>
        </p:nvSpPr>
        <p:spPr>
          <a:xfrm>
            <a:off x="457200" y="685800"/>
            <a:ext cx="8153400" cy="76200"/>
          </a:xfrm>
          <a:prstGeom prst="rect">
            <a:avLst/>
          </a:prstGeom>
          <a:gradFill flip="none" rotWithShape="1">
            <a:gsLst>
              <a:gs pos="0">
                <a:srgbClr val="FFC533"/>
              </a:gs>
              <a:gs pos="100000">
                <a:srgbClr val="00349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5EDFD69-E04A-4CA8-8ACA-53BB361AA98D}"/>
              </a:ext>
            </a:extLst>
          </p:cNvPr>
          <p:cNvSpPr/>
          <p:nvPr/>
        </p:nvSpPr>
        <p:spPr>
          <a:xfrm>
            <a:off x="588313" y="152400"/>
            <a:ext cx="796737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solidFill>
                  <a:srgbClr val="FFDA65"/>
                </a:solidFill>
                <a:latin typeface="Arial Black" panose="020B0A04020102020204" pitchFamily="34" charset="0"/>
              </a:rPr>
              <a:t>Special Equipment Requirements and Hazards</a:t>
            </a:r>
          </a:p>
        </p:txBody>
      </p:sp>
      <p:sp>
        <p:nvSpPr>
          <p:cNvPr id="4" name="Content Placeholder 2">
            <a:extLst>
              <a:ext uri="{FF2B5EF4-FFF2-40B4-BE49-F238E27FC236}">
                <a16:creationId xmlns:a16="http://schemas.microsoft.com/office/drawing/2014/main" id="{028CA341-5BC2-4D43-AEF9-A2DD5B5D041D}"/>
              </a:ext>
            </a:extLst>
          </p:cNvPr>
          <p:cNvSpPr>
            <a:spLocks noGrp="1"/>
          </p:cNvSpPr>
          <p:nvPr>
            <p:ph idx="1"/>
          </p:nvPr>
        </p:nvSpPr>
        <p:spPr>
          <a:xfrm>
            <a:off x="76200" y="981589"/>
            <a:ext cx="8991600" cy="5170096"/>
          </a:xfrm>
        </p:spPr>
        <p:txBody>
          <a:bodyPr>
            <a:normAutofit fontScale="85000" lnSpcReduction="10000"/>
          </a:bodyPr>
          <a:lstStyle/>
          <a:p>
            <a:r>
              <a:rPr lang="en-US" dirty="0"/>
              <a:t>UED Samples and Setup</a:t>
            </a:r>
          </a:p>
          <a:p>
            <a:pPr lvl="1"/>
            <a:r>
              <a:rPr lang="en-US" dirty="0"/>
              <a:t>One single-crystal LBCO 1/8 sample and one iridate sample.</a:t>
            </a:r>
          </a:p>
          <a:p>
            <a:pPr lvl="1"/>
            <a:r>
              <a:rPr lang="en-US" dirty="0"/>
              <a:t>Experimental setup is normal. No special equipment is needed.</a:t>
            </a:r>
          </a:p>
          <a:p>
            <a:r>
              <a:rPr lang="en-US" dirty="0"/>
              <a:t>Pump Laser Requirements</a:t>
            </a:r>
          </a:p>
          <a:p>
            <a:pPr lvl="1"/>
            <a:r>
              <a:rPr lang="en-US" dirty="0"/>
              <a:t>800 nm (1.55 eV) with various pump fluence.</a:t>
            </a:r>
          </a:p>
          <a:p>
            <a:pPr lvl="1"/>
            <a:r>
              <a:rPr lang="en-US" dirty="0"/>
              <a:t>Up to 9 </a:t>
            </a:r>
            <a:r>
              <a:rPr lang="en-US" dirty="0">
                <a:sym typeface="Symbol" panose="05050102010706020507" pitchFamily="18" charset="2"/>
              </a:rPr>
              <a:t>m (140 </a:t>
            </a:r>
            <a:r>
              <a:rPr lang="en-US" dirty="0" err="1">
                <a:sym typeface="Symbol" panose="05050102010706020507" pitchFamily="18" charset="2"/>
              </a:rPr>
              <a:t>meV</a:t>
            </a:r>
            <a:r>
              <a:rPr lang="en-US" dirty="0">
                <a:sym typeface="Symbol" panose="05050102010706020507" pitchFamily="18" charset="2"/>
              </a:rPr>
              <a:t>) using OPA for selective phonon excitation.</a:t>
            </a:r>
            <a:endParaRPr lang="en-US" dirty="0"/>
          </a:p>
          <a:p>
            <a:r>
              <a:rPr lang="en-US" dirty="0"/>
              <a:t>Hazards &amp; Special Installation Requirements</a:t>
            </a:r>
          </a:p>
          <a:p>
            <a:pPr lvl="1"/>
            <a:r>
              <a:rPr lang="en-US" dirty="0"/>
              <a:t>Double-tilt sample stage.</a:t>
            </a:r>
          </a:p>
          <a:p>
            <a:pPr lvl="1"/>
            <a:r>
              <a:rPr lang="en-US" dirty="0"/>
              <a:t>Cryogens: liquid nitrogen and liquid helium (if possible).</a:t>
            </a:r>
          </a:p>
          <a:p>
            <a:pPr lvl="1"/>
            <a:r>
              <a:rPr lang="en-US" dirty="0"/>
              <a:t>No new magnetic elements. </a:t>
            </a:r>
          </a:p>
          <a:p>
            <a:pPr lvl="1"/>
            <a:r>
              <a:rPr lang="en-US" dirty="0"/>
              <a:t>No new materials into the beam path.</a:t>
            </a:r>
          </a:p>
          <a:p>
            <a:pPr lvl="1"/>
            <a:r>
              <a:rPr lang="en-US" dirty="0"/>
              <a:t>No beam line modifications.</a:t>
            </a:r>
          </a:p>
          <a:p>
            <a:endParaRPr lang="en-US" dirty="0"/>
          </a:p>
        </p:txBody>
      </p:sp>
      <p:pic>
        <p:nvPicPr>
          <p:cNvPr id="5" name="Picture 4">
            <a:extLst>
              <a:ext uri="{FF2B5EF4-FFF2-40B4-BE49-F238E27FC236}">
                <a16:creationId xmlns:a16="http://schemas.microsoft.com/office/drawing/2014/main" id="{F4DC79A5-BFFE-464D-B935-88FC128C90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9781" y="6250931"/>
            <a:ext cx="1719638" cy="615778"/>
          </a:xfrm>
          <a:prstGeom prst="rect">
            <a:avLst/>
          </a:prstGeom>
        </p:spPr>
      </p:pic>
      <p:sp>
        <p:nvSpPr>
          <p:cNvPr id="6" name="TextBox 5">
            <a:extLst>
              <a:ext uri="{FF2B5EF4-FFF2-40B4-BE49-F238E27FC236}">
                <a16:creationId xmlns:a16="http://schemas.microsoft.com/office/drawing/2014/main" id="{5F4C064A-2DA9-4D98-883C-B37C61358A42}"/>
              </a:ext>
            </a:extLst>
          </p:cNvPr>
          <p:cNvSpPr txBox="1"/>
          <p:nvPr/>
        </p:nvSpPr>
        <p:spPr>
          <a:xfrm>
            <a:off x="3876599" y="6561992"/>
            <a:ext cx="1995611" cy="307777"/>
          </a:xfrm>
          <a:prstGeom prst="rect">
            <a:avLst/>
          </a:prstGeom>
          <a:noFill/>
        </p:spPr>
        <p:txBody>
          <a:bodyPr wrap="none" rtlCol="0">
            <a:spAutoFit/>
          </a:bodyPr>
          <a:lstStyle/>
          <a:p>
            <a:r>
              <a:rPr lang="en-US" sz="1400" dirty="0"/>
              <a:t>ATF Users’ Meeting 2020</a:t>
            </a:r>
          </a:p>
        </p:txBody>
      </p:sp>
    </p:spTree>
    <p:extLst>
      <p:ext uri="{BB962C8B-B14F-4D97-AF65-F5344CB8AC3E}">
        <p14:creationId xmlns:p14="http://schemas.microsoft.com/office/powerpoint/2010/main" val="339358884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49583</TotalTime>
  <Words>662</Words>
  <Application>Microsoft Office PowerPoint</Application>
  <PresentationFormat>On-screen Show (4:3)</PresentationFormat>
  <Paragraphs>97</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Tao, Jing</dc:creator>
  <cp:lastModifiedBy>Tao, Jing</cp:lastModifiedBy>
  <cp:revision>321</cp:revision>
  <cp:lastPrinted>2018-11-20T19:31:06Z</cp:lastPrinted>
  <dcterms:created xsi:type="dcterms:W3CDTF">2017-05-27T01:55:57Z</dcterms:created>
  <dcterms:modified xsi:type="dcterms:W3CDTF">2020-12-09T04:00:58Z</dcterms:modified>
</cp:coreProperties>
</file>