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6"/>
  </p:notesMasterIdLst>
  <p:handoutMasterIdLst>
    <p:handoutMasterId r:id="rId17"/>
  </p:handoutMasterIdLst>
  <p:sldIdLst>
    <p:sldId id="259" r:id="rId2"/>
    <p:sldId id="272" r:id="rId3"/>
    <p:sldId id="267" r:id="rId4"/>
    <p:sldId id="264" r:id="rId5"/>
    <p:sldId id="268" r:id="rId6"/>
    <p:sldId id="271" r:id="rId7"/>
    <p:sldId id="275" r:id="rId8"/>
    <p:sldId id="276" r:id="rId9"/>
    <p:sldId id="270" r:id="rId10"/>
    <p:sldId id="273" r:id="rId11"/>
    <p:sldId id="274" r:id="rId12"/>
    <p:sldId id="277" r:id="rId13"/>
    <p:sldId id="265" r:id="rId14"/>
    <p:sldId id="26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86" autoAdjust="0"/>
    <p:restoredTop sz="94659" autoAdjust="0"/>
  </p:normalViewPr>
  <p:slideViewPr>
    <p:cSldViewPr snapToGrid="0">
      <p:cViewPr varScale="1">
        <p:scale>
          <a:sx n="111" d="100"/>
          <a:sy n="111" d="100"/>
        </p:scale>
        <p:origin x="1280" y="200"/>
      </p:cViewPr>
      <p:guideLst>
        <p:guide orient="horz" pos="2160"/>
        <p:guide pos="2880"/>
      </p:guideLst>
    </p:cSldViewPr>
  </p:slideViewPr>
  <p:outlineViewPr>
    <p:cViewPr>
      <p:scale>
        <a:sx n="33" d="100"/>
        <a:sy n="33" d="100"/>
      </p:scale>
      <p:origin x="36" y="0"/>
    </p:cViewPr>
  </p:outlineViewPr>
  <p:notesTextViewPr>
    <p:cViewPr>
      <p:scale>
        <a:sx n="3" d="2"/>
        <a:sy n="3" d="2"/>
      </p:scale>
      <p:origin x="0" y="0"/>
    </p:cViewPr>
  </p:notesTextViewPr>
  <p:notesViewPr>
    <p:cSldViewPr snapToGrid="0">
      <p:cViewPr varScale="1">
        <p:scale>
          <a:sx n="71" d="100"/>
          <a:sy n="71" d="100"/>
        </p:scale>
        <p:origin x="-196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7BC510-34BA-4E09-9618-F80A27368726}" type="datetimeFigureOut">
              <a:rPr lang="en-US" smtClean="0"/>
              <a:pPr/>
              <a:t>12/6/20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624CA6-C559-4822-BAAC-A8EDDA8FA442}" type="slidenum">
              <a:rPr lang="en-US" smtClean="0"/>
              <a:pPr/>
              <a:t>‹#›</a:t>
            </a:fld>
            <a:endParaRPr lang="en-US"/>
          </a:p>
        </p:txBody>
      </p:sp>
    </p:spTree>
    <p:extLst>
      <p:ext uri="{BB962C8B-B14F-4D97-AF65-F5344CB8AC3E}">
        <p14:creationId xmlns:p14="http://schemas.microsoft.com/office/powerpoint/2010/main" val="2283840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56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int.lanl.gov/security/protectinfo/"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pPr eaLnBrk="1" hangingPunct="1"/>
            <a:r>
              <a:rPr lang="en-US" altLang="en-US" dirty="0"/>
              <a:t>Content Slide Notes</a:t>
            </a:r>
          </a:p>
          <a:p>
            <a:pPr eaLnBrk="1" hangingPunct="1"/>
            <a:r>
              <a:rPr lang="en-US" altLang="en-US" dirty="0">
                <a:solidFill>
                  <a:srgbClr val="000000"/>
                </a:solidFill>
                <a:latin typeface="Helvetica" charset="0"/>
              </a:rPr>
              <a:t>“UNCLASSIFIED”  marking of slides is not a security requirement and may be deleted from the Slide Master (View › Master › Slide Master). In general, slides should be marked “UNCLASSIFIED” if there is potential for confusion or misinterpretation of something that could be deemed classified. For guidance on marking slides containing classified and unclassified controlled information, see the Protecting Information Web site at </a:t>
            </a:r>
            <a:r>
              <a:rPr lang="en-US" altLang="en-US" dirty="0">
                <a:hlinkClick r:id="rId3"/>
              </a:rPr>
              <a:t>http://int.lanl.gov/security/protectinfo/</a:t>
            </a:r>
            <a:r>
              <a:rPr lang="en-US" altLang="en-US" dirty="0">
                <a:solidFill>
                  <a:srgbClr val="000000"/>
                </a:solidFill>
                <a:latin typeface="Helvetica" charset="0"/>
              </a:rPr>
              <a:t>.</a:t>
            </a:r>
          </a:p>
          <a:p>
            <a:endParaRPr lang="en-US" dirty="0"/>
          </a:p>
        </p:txBody>
      </p:sp>
    </p:spTree>
    <p:extLst>
      <p:ext uri="{BB962C8B-B14F-4D97-AF65-F5344CB8AC3E}">
        <p14:creationId xmlns:p14="http://schemas.microsoft.com/office/powerpoint/2010/main" val="1483793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pPr eaLnBrk="1" hangingPunct="1"/>
            <a:r>
              <a:rPr lang="en-US" altLang="en-US" dirty="0"/>
              <a:t>Content Slide Notes</a:t>
            </a:r>
          </a:p>
          <a:p>
            <a:pPr eaLnBrk="1" hangingPunct="1"/>
            <a:r>
              <a:rPr lang="en-US" altLang="en-US" dirty="0">
                <a:solidFill>
                  <a:srgbClr val="000000"/>
                </a:solidFill>
                <a:latin typeface="Helvetica" charset="0"/>
              </a:rPr>
              <a:t>“UNCLASSIFIED”  marking of slides is not a security requirement and may be deleted from the Slide Master (View › Master › Slide Master). In general, slides should be marked “UNCLASSIFIED” if there is potential for confusion or misinterpretation of something that could be deemed classified. For guidance on marking slides containing classified and unclassified controlled information, see the Protecting Information Web site at </a:t>
            </a:r>
            <a:r>
              <a:rPr lang="en-US" altLang="en-US" dirty="0">
                <a:hlinkClick r:id="rId3"/>
              </a:rPr>
              <a:t>http://int.lanl.gov/security/protectinfo/</a:t>
            </a:r>
            <a:r>
              <a:rPr lang="en-US" altLang="en-US" dirty="0">
                <a:solidFill>
                  <a:srgbClr val="000000"/>
                </a:solidFill>
                <a:latin typeface="Helvetica" charset="0"/>
              </a:rPr>
              <a:t>.</a:t>
            </a:r>
          </a:p>
          <a:p>
            <a:endParaRPr lang="en-US" dirty="0"/>
          </a:p>
        </p:txBody>
      </p:sp>
    </p:spTree>
    <p:extLst>
      <p:ext uri="{BB962C8B-B14F-4D97-AF65-F5344CB8AC3E}">
        <p14:creationId xmlns:p14="http://schemas.microsoft.com/office/powerpoint/2010/main" val="749211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14600"/>
            <a:ext cx="7772400" cy="1447800"/>
          </a:xfrm>
        </p:spPr>
        <p:txBody>
          <a:bodyPr vert="horz" lIns="91440" tIns="45720" rIns="91440" bIns="45720" rtlCol="0" anchor="t" anchorCtr="0">
            <a:noAutofit/>
          </a:bodyPr>
          <a:lstStyle>
            <a:lvl1pPr algn="ctr" rtl="0" eaLnBrk="1" fontAlgn="base" hangingPunct="1">
              <a:spcBef>
                <a:spcPct val="0"/>
              </a:spcBef>
              <a:spcAft>
                <a:spcPct val="0"/>
              </a:spcAft>
              <a:defRPr lang="en-US" sz="3200" b="1" dirty="0">
                <a:solidFill>
                  <a:srgbClr val="24459C"/>
                </a:solidFill>
                <a:latin typeface="+mj-lt"/>
                <a:ea typeface="+mj-ea"/>
                <a:cs typeface="+mj-cs"/>
              </a:defRPr>
            </a:lvl1pPr>
          </a:lstStyle>
          <a:p>
            <a:pPr marL="0" lvl="0" algn="ctr"/>
            <a:r>
              <a:rPr lang="en-US" dirty="0"/>
              <a:t>Click to add title</a:t>
            </a:r>
          </a:p>
        </p:txBody>
      </p:sp>
      <p:sp>
        <p:nvSpPr>
          <p:cNvPr id="3" name="Subtitle 2"/>
          <p:cNvSpPr>
            <a:spLocks noGrp="1"/>
          </p:cNvSpPr>
          <p:nvPr>
            <p:ph type="subTitle" idx="1" hasCustomPrompt="1"/>
          </p:nvPr>
        </p:nvSpPr>
        <p:spPr>
          <a:xfrm>
            <a:off x="1371600" y="3505200"/>
            <a:ext cx="6400800" cy="7620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tx1">
                    <a:tint val="7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7" name="Text Placeholder 8"/>
          <p:cNvSpPr>
            <a:spLocks noGrp="1"/>
          </p:cNvSpPr>
          <p:nvPr>
            <p:ph type="body" sz="quarter" idx="10" hasCustomPrompt="1"/>
          </p:nvPr>
        </p:nvSpPr>
        <p:spPr>
          <a:xfrm>
            <a:off x="3328418" y="4724400"/>
            <a:ext cx="2479849" cy="523875"/>
          </a:xfrm>
        </p:spPr>
        <p:txBody>
          <a:bodyPr lIns="0" rIns="0">
            <a:noAutofit/>
          </a:bodyPr>
          <a:lstStyle>
            <a:lvl1pPr marL="0" indent="0" algn="ctr">
              <a:buFontTx/>
              <a:buNone/>
              <a:defRPr sz="2400" baseline="0">
                <a:solidFill>
                  <a:schemeClr val="tx1"/>
                </a:solidFill>
              </a:defRPr>
            </a:lvl1pPr>
          </a:lstStyle>
          <a:p>
            <a:pPr lvl="0"/>
            <a:r>
              <a:rPr lang="en-US" dirty="0"/>
              <a:t>Click to add date</a:t>
            </a:r>
          </a:p>
        </p:txBody>
      </p:sp>
    </p:spTree>
    <p:extLst>
      <p:ext uri="{BB962C8B-B14F-4D97-AF65-F5344CB8AC3E}">
        <p14:creationId xmlns:p14="http://schemas.microsoft.com/office/powerpoint/2010/main" val="3864078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gn="l" rtl="0" eaLnBrk="1" fontAlgn="base" hangingPunct="1">
              <a:spcBef>
                <a:spcPct val="0"/>
              </a:spcBef>
              <a:spcAft>
                <a:spcPct val="0"/>
              </a:spcAft>
              <a:defRPr lang="en-US" sz="2800" b="1" dirty="0">
                <a:solidFill>
                  <a:srgbClr val="003399"/>
                </a:solidFill>
                <a:latin typeface="+mj-lt"/>
                <a:ea typeface="+mj-ea"/>
                <a:cs typeface="+mj-cs"/>
              </a:defRPr>
            </a:lvl1pPr>
          </a:lstStyle>
          <a:p>
            <a:r>
              <a:rPr lang="en-US" dirty="0"/>
              <a:t>Click to add title </a:t>
            </a:r>
          </a:p>
        </p:txBody>
      </p:sp>
      <p:sp>
        <p:nvSpPr>
          <p:cNvPr id="3" name="Content Placeholder 2"/>
          <p:cNvSpPr>
            <a:spLocks noGrp="1"/>
          </p:cNvSpPr>
          <p:nvPr>
            <p:ph idx="1" hasCustomPrompt="1"/>
          </p:nvPr>
        </p:nvSpPr>
        <p:spPr>
          <a:xfrm>
            <a:off x="457200" y="1371600"/>
            <a:ext cx="8229600" cy="4525963"/>
          </a:xfrm>
        </p:spPr>
        <p:txBody>
          <a:bodyPr>
            <a:noAutofit/>
          </a:bodyPr>
          <a:lstStyle>
            <a:lvl1pPr marL="342900" marR="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sz="2400" baseline="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kumimoji="0" lang="en-US" sz="22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6142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Click to add title</a:t>
            </a:r>
          </a:p>
        </p:txBody>
      </p:sp>
      <p:sp>
        <p:nvSpPr>
          <p:cNvPr id="5" name="Text Placeholder 5"/>
          <p:cNvSpPr>
            <a:spLocks noGrp="1"/>
          </p:cNvSpPr>
          <p:nvPr>
            <p:ph type="body" sz="quarter" idx="10" hasCustomPrompt="1"/>
          </p:nvPr>
        </p:nvSpPr>
        <p:spPr>
          <a:xfrm>
            <a:off x="4648200" y="4678363"/>
            <a:ext cx="4038600" cy="1341437"/>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hasCustomPrompt="1"/>
          </p:nvPr>
        </p:nvSpPr>
        <p:spPr>
          <a:xfrm>
            <a:off x="4648200" y="1371600"/>
            <a:ext cx="4038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400" i="1" kern="1200" baseline="0" dirty="0">
                <a:solidFill>
                  <a:schemeClr val="tx1"/>
                </a:solidFill>
                <a:latin typeface="+mn-lt"/>
                <a:ea typeface="+mn-ea"/>
                <a:cs typeface="Arial" pitchFamily="34" charset="0"/>
              </a:defRPr>
            </a:lvl1pPr>
          </a:lstStyle>
          <a:p>
            <a:pPr lvl="0"/>
            <a:r>
              <a:rPr lang="en-US" dirty="0"/>
              <a:t>Click to add text</a:t>
            </a:r>
          </a:p>
        </p:txBody>
      </p:sp>
      <p:sp>
        <p:nvSpPr>
          <p:cNvPr id="4" name="TextBox 3"/>
          <p:cNvSpPr txBox="1"/>
          <p:nvPr userDrawn="1"/>
        </p:nvSpPr>
        <p:spPr bwMode="auto">
          <a:xfrm>
            <a:off x="1021644" y="3793067"/>
            <a:ext cx="620889" cy="728133"/>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800" b="0" i="1" u="none" strike="noStrike" kern="1200" cap="none" spc="0" normalizeH="0" baseline="0" noProof="0" dirty="0">
              <a:ln>
                <a:noFill/>
              </a:ln>
              <a:solidFill>
                <a:srgbClr val="000000"/>
              </a:solidFill>
              <a:effectLst/>
              <a:uLnTx/>
              <a:uFillTx/>
              <a:latin typeface="Arial" charset="0"/>
            </a:endParaRPr>
          </a:p>
        </p:txBody>
      </p:sp>
      <p:sp>
        <p:nvSpPr>
          <p:cNvPr id="7" name="Content Placeholder 2"/>
          <p:cNvSpPr>
            <a:spLocks noGrp="1"/>
          </p:cNvSpPr>
          <p:nvPr>
            <p:ph idx="1" hasCustomPrompt="1"/>
          </p:nvPr>
        </p:nvSpPr>
        <p:spPr>
          <a:xfrm>
            <a:off x="457200" y="1371600"/>
            <a:ext cx="4047067" cy="4525963"/>
          </a:xfrm>
        </p:spPr>
        <p:txBody>
          <a:bodyPr>
            <a:noAutofit/>
          </a:bodyPr>
          <a:lstStyle>
            <a:lvl1pPr marL="342900" marR="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sz="2400" baseline="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kumimoji="0" lang="en-US" sz="22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6842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Click to add title</a:t>
            </a:r>
          </a:p>
        </p:txBody>
      </p:sp>
      <p:sp>
        <p:nvSpPr>
          <p:cNvPr id="5" name="Text Placeholder 5"/>
          <p:cNvSpPr>
            <a:spLocks noGrp="1"/>
          </p:cNvSpPr>
          <p:nvPr>
            <p:ph type="body" sz="quarter" idx="10" hasCustomPrompt="1"/>
          </p:nvPr>
        </p:nvSpPr>
        <p:spPr>
          <a:xfrm>
            <a:off x="457200" y="4663121"/>
            <a:ext cx="8229600" cy="1158241"/>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hasCustomPrompt="1"/>
          </p:nvPr>
        </p:nvSpPr>
        <p:spPr>
          <a:xfrm>
            <a:off x="457200" y="1371600"/>
            <a:ext cx="8229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400" i="1" kern="1200" baseline="0" dirty="0">
                <a:solidFill>
                  <a:schemeClr val="tx1"/>
                </a:solidFill>
                <a:latin typeface="+mn-lt"/>
                <a:ea typeface="+mn-ea"/>
                <a:cs typeface="Arial" pitchFamily="34" charset="0"/>
              </a:defRPr>
            </a:lvl1pPr>
          </a:lstStyle>
          <a:p>
            <a:pPr lvl="0"/>
            <a:r>
              <a:rPr lang="en-US" dirty="0"/>
              <a:t>Click to add text</a:t>
            </a:r>
          </a:p>
        </p:txBody>
      </p:sp>
    </p:spTree>
    <p:extLst>
      <p:ext uri="{BB962C8B-B14F-4D97-AF65-F5344CB8AC3E}">
        <p14:creationId xmlns:p14="http://schemas.microsoft.com/office/powerpoint/2010/main" val="408958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5130"/>
          </a:xfrm>
        </p:spPr>
        <p:txBody>
          <a:bodyPr/>
          <a:lstStyle/>
          <a:p>
            <a:r>
              <a:rPr lang="en-US"/>
              <a:t>Click to edit Master title style</a:t>
            </a:r>
          </a:p>
        </p:txBody>
      </p:sp>
      <p:sp>
        <p:nvSpPr>
          <p:cNvPr id="3" name="Content Placeholder 2"/>
          <p:cNvSpPr>
            <a:spLocks noGrp="1"/>
          </p:cNvSpPr>
          <p:nvPr>
            <p:ph sz="half" idx="1"/>
          </p:nvPr>
        </p:nvSpPr>
        <p:spPr>
          <a:xfrm>
            <a:off x="457200" y="990600"/>
            <a:ext cx="4038600" cy="5257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0"/>
            <a:ext cx="4038600" cy="5257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66936FD2-FF03-48A5-9609-A62AFCDDB02B}"/>
              </a:ext>
            </a:extLst>
          </p:cNvPr>
          <p:cNvSpPr txBox="1"/>
          <p:nvPr userDrawn="1"/>
        </p:nvSpPr>
        <p:spPr>
          <a:xfrm>
            <a:off x="2717664" y="6506088"/>
            <a:ext cx="3781698" cy="253916"/>
          </a:xfrm>
          <a:prstGeom prst="rect">
            <a:avLst/>
          </a:prstGeom>
          <a:noFill/>
        </p:spPr>
        <p:txBody>
          <a:bodyPr wrap="square" rtlCol="0">
            <a:spAutoFit/>
          </a:bodyPr>
          <a:lstStyle/>
          <a:p>
            <a:pPr algn="ctr"/>
            <a:r>
              <a:rPr lang="en-US" sz="1050" dirty="0"/>
              <a:t>23</a:t>
            </a:r>
            <a:r>
              <a:rPr lang="en-US" sz="1050" baseline="30000" dirty="0"/>
              <a:t>rd</a:t>
            </a:r>
            <a:r>
              <a:rPr lang="en-US" sz="1050" dirty="0"/>
              <a:t> ATF Users’ Meeting – December 7</a:t>
            </a:r>
            <a:r>
              <a:rPr lang="en-US" sz="1050" baseline="30000" dirty="0"/>
              <a:t>th</a:t>
            </a:r>
            <a:r>
              <a:rPr lang="en-US" sz="1050" dirty="0"/>
              <a:t> 2020</a:t>
            </a:r>
          </a:p>
        </p:txBody>
      </p:sp>
    </p:spTree>
    <p:extLst>
      <p:ext uri="{BB962C8B-B14F-4D97-AF65-F5344CB8AC3E}">
        <p14:creationId xmlns:p14="http://schemas.microsoft.com/office/powerpoint/2010/main" val="34524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6520" y="5699490"/>
            <a:ext cx="1615845" cy="861784"/>
          </a:xfrm>
          <a:prstGeom prst="rect">
            <a:avLst/>
          </a:prstGeom>
        </p:spPr>
      </p:pic>
      <p:sp>
        <p:nvSpPr>
          <p:cNvPr id="2" name="Title Placeholder 1"/>
          <p:cNvSpPr>
            <a:spLocks noGrp="1"/>
          </p:cNvSpPr>
          <p:nvPr>
            <p:ph type="title"/>
          </p:nvPr>
        </p:nvSpPr>
        <p:spPr>
          <a:xfrm>
            <a:off x="457200" y="274638"/>
            <a:ext cx="8229600" cy="1005840"/>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1371600"/>
            <a:ext cx="8229600" cy="4525963"/>
          </a:xfrm>
          <a:prstGeom prst="rect">
            <a:avLst/>
          </a:prstGeom>
        </p:spPr>
        <p:txBody>
          <a:bodyPr vert="horz" lIns="91440" tIns="45720" rIns="91440" bIns="45720" rtlCol="0">
            <a:noAutofit/>
          </a:bodyPr>
          <a:lstStyle/>
          <a:p>
            <a:pPr lvl="1"/>
            <a:endParaRPr lang="en-US" dirty="0"/>
          </a:p>
        </p:txBody>
      </p:sp>
      <p:sp>
        <p:nvSpPr>
          <p:cNvPr id="12" name="Rectangle 22"/>
          <p:cNvSpPr txBox="1">
            <a:spLocks noChangeArrowheads="1"/>
          </p:cNvSpPr>
          <p:nvPr/>
        </p:nvSpPr>
        <p:spPr bwMode="auto">
          <a:xfrm>
            <a:off x="6781800" y="6218238"/>
            <a:ext cx="19939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buClrTx/>
              <a:buSzTx/>
              <a:buFontTx/>
              <a:buNone/>
              <a:defRPr sz="800" i="1" kern="1200">
                <a:solidFill>
                  <a:schemeClr val="tx1"/>
                </a:solidFill>
                <a:latin typeface="Arial" charset="0"/>
                <a:ea typeface="+mn-ea"/>
                <a:cs typeface="+mn-cs"/>
              </a:defRPr>
            </a:lvl1pPr>
            <a:lvl2pPr marL="4572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2pPr>
            <a:lvl3pPr marL="9144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3pPr>
            <a:lvl4pPr marL="13716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4pPr>
            <a:lvl5pPr marL="1828800" algn="l" rtl="0" fontAlgn="base">
              <a:spcBef>
                <a:spcPct val="50000"/>
              </a:spcBef>
              <a:spcAft>
                <a:spcPct val="50000"/>
              </a:spcAft>
              <a:buClr>
                <a:srgbClr val="004080"/>
              </a:buClr>
              <a:buSzPct val="65000"/>
              <a:buFont typeface="Wingdings" pitchFamily="8" charset="2"/>
              <a:buChar char="§"/>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rPr>
              <a:t>Slide </a:t>
            </a:r>
            <a:fld id="{A6F8108F-975F-49E9-8C55-EC336499542B}" type="slidenum">
              <a:rPr kumimoji="0" lang="en-US" sz="800" b="0" i="1" u="none" strike="noStrike" kern="1200" cap="none" spc="0" normalizeH="0" baseline="0" noProof="0" smtClean="0">
                <a:ln>
                  <a:noFill/>
                </a:ln>
                <a:solidFill>
                  <a:srgbClr val="000000"/>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800" b="0" i="1" u="none" strike="noStrike" kern="1200" cap="none" spc="0" normalizeH="0" baseline="0" noProof="0" dirty="0">
              <a:ln>
                <a:noFill/>
              </a:ln>
              <a:solidFill>
                <a:srgbClr val="000000"/>
              </a:solidFill>
              <a:effectLst/>
              <a:uLnTx/>
              <a:uFillTx/>
              <a:latin typeface="Arial" charset="0"/>
            </a:endParaRPr>
          </a:p>
        </p:txBody>
      </p:sp>
      <p:sp>
        <p:nvSpPr>
          <p:cNvPr id="6" name="Rectangle 5"/>
          <p:cNvSpPr>
            <a:spLocks noChangeArrowheads="1"/>
          </p:cNvSpPr>
          <p:nvPr userDrawn="1"/>
        </p:nvSpPr>
        <p:spPr bwMode="auto">
          <a:xfrm>
            <a:off x="363532" y="6406656"/>
            <a:ext cx="457200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en-US" sz="7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5" name="Picture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712080" y="6403964"/>
            <a:ext cx="1005840" cy="316840"/>
          </a:xfrm>
          <a:prstGeom prst="rect">
            <a:avLst/>
          </a:prstGeom>
        </p:spPr>
      </p:pic>
      <p:sp>
        <p:nvSpPr>
          <p:cNvPr id="15" name="Rectangle 14"/>
          <p:cNvSpPr/>
          <p:nvPr userDrawn="1"/>
        </p:nvSpPr>
        <p:spPr>
          <a:xfrm>
            <a:off x="420687" y="6389688"/>
            <a:ext cx="457200"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225225" y="6381982"/>
            <a:ext cx="457200"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433387" y="6387535"/>
            <a:ext cx="457200"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userDrawn="1"/>
        </p:nvCxnSpPr>
        <p:spPr>
          <a:xfrm flipV="1">
            <a:off x="457207" y="6401165"/>
            <a:ext cx="411480" cy="2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1226272" y="6400792"/>
            <a:ext cx="746150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774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1" r:id="rId4"/>
    <p:sldLayoutId id="2147483722" r:id="rId5"/>
  </p:sldLayoutIdLst>
  <p:txStyles>
    <p:titleStyle>
      <a:lvl1pPr algn="l" defTabSz="914400" rtl="0" eaLnBrk="1" fontAlgn="base" latinLnBrk="0" hangingPunct="1">
        <a:spcBef>
          <a:spcPct val="0"/>
        </a:spcBef>
        <a:spcAft>
          <a:spcPct val="0"/>
        </a:spcAft>
        <a:buNone/>
        <a:defRPr lang="en-US" sz="2800" b="1" kern="1200" baseline="0" dirty="0">
          <a:solidFill>
            <a:srgbClr val="24459C"/>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auto" latinLnBrk="0" hangingPunct="1">
        <a:lnSpc>
          <a:spcPct val="100000"/>
        </a:lnSpc>
        <a:spcBef>
          <a:spcPts val="900"/>
        </a:spcBef>
        <a:spcAft>
          <a:spcPts val="0"/>
        </a:spcAft>
        <a:buClr>
          <a:srgbClr val="003399"/>
        </a:buClr>
        <a:buSzPct val="125000"/>
        <a:buFont typeface="Arial" panose="020B0604020202020204" pitchFamily="34" charset="0"/>
        <a:buChar char="•"/>
        <a:tabLst/>
        <a:defRPr kumimoji="0" lang="en-US" sz="24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003399"/>
        </a:buClr>
        <a:buSzPct val="120000"/>
        <a:buFont typeface="Arial" panose="020B0604020202020204" pitchFamily="34" charset="0"/>
        <a:buChar char="–"/>
        <a:tabLst/>
        <a:defRPr sz="22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003399"/>
        </a:buClr>
        <a:buSzPct val="100000"/>
        <a:buFont typeface="Wingdings" panose="05000000000000000000" pitchFamily="2" charset="2"/>
        <a:buChar char="§"/>
        <a:tabLst/>
        <a:defRPr sz="2000" kern="1200">
          <a:solidFill>
            <a:schemeClr val="tx1"/>
          </a:solidFill>
          <a:latin typeface="Arial" panose="020B0604020202020204" pitchFamily="34" charset="0"/>
          <a:ea typeface="+mn-ea"/>
          <a:cs typeface="Arial" panose="020B0604020202020204" pitchFamily="34" charset="0"/>
        </a:defRPr>
      </a:lvl3pPr>
      <a:lvl4pPr marL="1374775" marR="0" indent="-342900" algn="l" defTabSz="914400" rtl="0" eaLnBrk="1" fontAlgn="auto" latinLnBrk="0" hangingPunct="1">
        <a:lnSpc>
          <a:spcPct val="100000"/>
        </a:lnSpc>
        <a:spcBef>
          <a:spcPct val="20000"/>
        </a:spcBef>
        <a:spcAft>
          <a:spcPts val="0"/>
        </a:spcAft>
        <a:buClr>
          <a:srgbClr val="003399"/>
        </a:buClr>
        <a:buSzPct val="13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g"/><Relationship Id="rId18" Type="http://schemas.openxmlformats.org/officeDocument/2006/relationships/image" Target="../media/image19.png"/><Relationship Id="rId3" Type="http://schemas.openxmlformats.org/officeDocument/2006/relationships/image" Target="../media/image4.jpe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jpg"/><Relationship Id="rId17" Type="http://schemas.openxmlformats.org/officeDocument/2006/relationships/image" Target="../media/image18.jpeg"/><Relationship Id="rId2" Type="http://schemas.openxmlformats.org/officeDocument/2006/relationships/image" Target="../media/image3.jpg"/><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tiff"/><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tiff"/><Relationship Id="rId14" Type="http://schemas.openxmlformats.org/officeDocument/2006/relationships/image" Target="../media/image15.jpeg"/><Relationship Id="rId22"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770968"/>
            <a:ext cx="7772400" cy="1447800"/>
          </a:xfrm>
        </p:spPr>
        <p:txBody>
          <a:bodyPr/>
          <a:lstStyle/>
          <a:p>
            <a:pPr algn="l"/>
            <a:r>
              <a:rPr lang="en-US" sz="2000" i="1" dirty="0"/>
              <a:t>UED-308091 - Development and testing of biological sample environments for ultrafast electron diffraction and imaging at the MUED beamline at BNL</a:t>
            </a:r>
            <a:endParaRPr lang="en-US" sz="2000" dirty="0"/>
          </a:p>
        </p:txBody>
      </p:sp>
      <p:sp>
        <p:nvSpPr>
          <p:cNvPr id="7" name="Text Placeholder 6"/>
          <p:cNvSpPr>
            <a:spLocks noGrp="1"/>
          </p:cNvSpPr>
          <p:nvPr>
            <p:ph type="body" sz="quarter" idx="10"/>
          </p:nvPr>
        </p:nvSpPr>
        <p:spPr>
          <a:xfrm>
            <a:off x="3328418" y="5222112"/>
            <a:ext cx="2479849" cy="523875"/>
          </a:xfrm>
        </p:spPr>
        <p:txBody>
          <a:bodyPr>
            <a:normAutofit/>
          </a:bodyPr>
          <a:lstStyle/>
          <a:p>
            <a:r>
              <a:rPr lang="en-US" sz="1600" dirty="0"/>
              <a:t>9 December 2020</a:t>
            </a:r>
          </a:p>
        </p:txBody>
      </p:sp>
      <p:sp>
        <p:nvSpPr>
          <p:cNvPr id="8" name="Subtitle 2">
            <a:extLst>
              <a:ext uri="{FF2B5EF4-FFF2-40B4-BE49-F238E27FC236}">
                <a16:creationId xmlns:a16="http://schemas.microsoft.com/office/drawing/2014/main" id="{CB1772A7-FCE0-EF48-9568-D76624A8308D}"/>
              </a:ext>
            </a:extLst>
          </p:cNvPr>
          <p:cNvSpPr txBox="1">
            <a:spLocks/>
          </p:cNvSpPr>
          <p:nvPr/>
        </p:nvSpPr>
        <p:spPr bwMode="auto">
          <a:xfrm>
            <a:off x="754961" y="2170076"/>
            <a:ext cx="7520938" cy="18445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cs typeface="+mn-cs"/>
              </a:defRPr>
            </a:lvl2pPr>
            <a:lvl3pPr marL="914400" indent="0" algn="l" rtl="0" eaLnBrk="1" fontAlgn="base" hangingPunct="1">
              <a:spcBef>
                <a:spcPct val="20000"/>
              </a:spcBef>
              <a:spcAft>
                <a:spcPct val="0"/>
              </a:spcAft>
              <a:buNone/>
              <a:defRPr sz="1600">
                <a:solidFill>
                  <a:schemeClr val="tx1"/>
                </a:solidFill>
                <a:latin typeface="+mn-lt"/>
                <a:cs typeface="+mn-cs"/>
              </a:defRPr>
            </a:lvl3pPr>
            <a:lvl4pPr marL="1371600" indent="0" algn="l" rtl="0" eaLnBrk="1" fontAlgn="base" hangingPunct="1">
              <a:spcBef>
                <a:spcPct val="20000"/>
              </a:spcBef>
              <a:spcAft>
                <a:spcPct val="0"/>
              </a:spcAft>
              <a:buNone/>
              <a:defRPr sz="1400">
                <a:solidFill>
                  <a:schemeClr val="tx1"/>
                </a:solidFill>
                <a:latin typeface="+mn-lt"/>
                <a:cs typeface="+mn-cs"/>
              </a:defRPr>
            </a:lvl4pPr>
            <a:lvl5pPr marL="1828800" indent="0" algn="l" rtl="0" eaLnBrk="1" fontAlgn="base" hangingPunct="1">
              <a:spcBef>
                <a:spcPct val="20000"/>
              </a:spcBef>
              <a:spcAft>
                <a:spcPct val="0"/>
              </a:spcAft>
              <a:buNone/>
              <a:defRPr sz="1400">
                <a:solidFill>
                  <a:schemeClr val="tx1"/>
                </a:solidFill>
                <a:latin typeface="+mn-lt"/>
                <a:cs typeface="+mn-cs"/>
              </a:defRPr>
            </a:lvl5pPr>
            <a:lvl6pPr marL="2286000" indent="0" algn="l" rtl="0" eaLnBrk="1" fontAlgn="base" hangingPunct="1">
              <a:spcBef>
                <a:spcPct val="20000"/>
              </a:spcBef>
              <a:spcAft>
                <a:spcPct val="0"/>
              </a:spcAft>
              <a:buNone/>
              <a:defRPr sz="1400">
                <a:solidFill>
                  <a:schemeClr val="tx1"/>
                </a:solidFill>
                <a:latin typeface="+mn-lt"/>
                <a:cs typeface="+mn-cs"/>
              </a:defRPr>
            </a:lvl6pPr>
            <a:lvl7pPr marL="2743200" indent="0" algn="l" rtl="0" eaLnBrk="1" fontAlgn="base" hangingPunct="1">
              <a:spcBef>
                <a:spcPct val="20000"/>
              </a:spcBef>
              <a:spcAft>
                <a:spcPct val="0"/>
              </a:spcAft>
              <a:buNone/>
              <a:defRPr sz="1400">
                <a:solidFill>
                  <a:schemeClr val="tx1"/>
                </a:solidFill>
                <a:latin typeface="+mn-lt"/>
                <a:cs typeface="+mn-cs"/>
              </a:defRPr>
            </a:lvl7pPr>
            <a:lvl8pPr marL="3200400" indent="0" algn="l" rtl="0" eaLnBrk="1" fontAlgn="base" hangingPunct="1">
              <a:spcBef>
                <a:spcPct val="20000"/>
              </a:spcBef>
              <a:spcAft>
                <a:spcPct val="0"/>
              </a:spcAft>
              <a:buNone/>
              <a:defRPr sz="1400">
                <a:solidFill>
                  <a:schemeClr val="tx1"/>
                </a:solidFill>
                <a:latin typeface="+mn-lt"/>
                <a:cs typeface="+mn-cs"/>
              </a:defRPr>
            </a:lvl8pPr>
            <a:lvl9pPr marL="3657600" indent="0" algn="l" rtl="0" eaLnBrk="1" fontAlgn="base" hangingPunct="1">
              <a:spcBef>
                <a:spcPct val="20000"/>
              </a:spcBef>
              <a:spcAft>
                <a:spcPct val="0"/>
              </a:spcAft>
              <a:buNone/>
              <a:defRPr sz="1400">
                <a:solidFill>
                  <a:schemeClr val="tx1"/>
                </a:solidFill>
                <a:latin typeface="+mn-lt"/>
                <a:cs typeface="+mn-cs"/>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lumMod val="75000"/>
                    <a:lumOff val="25000"/>
                  </a:srgbClr>
                </a:solidFill>
                <a:effectLst/>
                <a:uLnTx/>
                <a:uFillTx/>
                <a:latin typeface="Arial"/>
                <a:ea typeface="+mn-ea"/>
                <a:cs typeface="Arial"/>
              </a:rPr>
              <a:t>PI: Julian Chen, Bioscience Division, LANL</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000000">
                    <a:lumMod val="75000"/>
                    <a:lumOff val="25000"/>
                  </a:srgbClr>
                </a:solidFill>
                <a:effectLst/>
                <a:uLnTx/>
                <a:uFillTx/>
                <a:latin typeface="Arial"/>
                <a:ea typeface="+mn-ea"/>
                <a:cs typeface="Arial"/>
              </a:rPr>
              <a:t>Collaborators: </a:t>
            </a:r>
            <a:r>
              <a:rPr kumimoji="0" lang="en-US" sz="1600" b="0" i="0" u="none" strike="noStrike" kern="0" cap="none" spc="0" normalizeH="0" baseline="0" noProof="0" dirty="0" err="1">
                <a:ln>
                  <a:noFill/>
                </a:ln>
                <a:solidFill>
                  <a:srgbClr val="000000">
                    <a:lumMod val="75000"/>
                    <a:lumOff val="25000"/>
                  </a:srgbClr>
                </a:solidFill>
                <a:effectLst/>
                <a:uLnTx/>
                <a:uFillTx/>
                <a:latin typeface="Arial"/>
                <a:ea typeface="+mn-ea"/>
                <a:cs typeface="Arial"/>
              </a:rPr>
              <a:t>Destry</a:t>
            </a:r>
            <a:r>
              <a:rPr kumimoji="0" lang="en-US"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 Monk, Salvador Sosa, Sandra </a:t>
            </a:r>
            <a:r>
              <a:rPr kumimoji="0" lang="en-US" sz="1600" b="0" i="0" u="none" strike="noStrike" kern="0" cap="none" spc="0" normalizeH="0" baseline="0" noProof="0" dirty="0" err="1">
                <a:ln>
                  <a:noFill/>
                </a:ln>
                <a:solidFill>
                  <a:srgbClr val="000000">
                    <a:lumMod val="75000"/>
                    <a:lumOff val="25000"/>
                  </a:srgbClr>
                </a:solidFill>
                <a:effectLst/>
                <a:uLnTx/>
                <a:uFillTx/>
                <a:latin typeface="Arial"/>
                <a:ea typeface="+mn-ea"/>
                <a:cs typeface="Arial"/>
              </a:rPr>
              <a:t>Biedron</a:t>
            </a:r>
            <a:r>
              <a:rPr kumimoji="0" lang="en-US"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 Manel Martinez, Steve Conradson (UNM); Marcus </a:t>
            </a:r>
            <a:r>
              <a:rPr kumimoji="0" lang="en-US" sz="1600" b="0" i="0" u="none" strike="noStrike" kern="0" cap="none" spc="0" normalizeH="0" baseline="0" noProof="0" dirty="0" err="1">
                <a:ln>
                  <a:noFill/>
                </a:ln>
                <a:solidFill>
                  <a:srgbClr val="000000">
                    <a:lumMod val="75000"/>
                    <a:lumOff val="25000"/>
                  </a:srgbClr>
                </a:solidFill>
                <a:effectLst/>
                <a:uLnTx/>
                <a:uFillTx/>
                <a:latin typeface="Arial"/>
                <a:ea typeface="+mn-ea"/>
                <a:cs typeface="Arial"/>
              </a:rPr>
              <a:t>Babzien</a:t>
            </a:r>
            <a:r>
              <a:rPr kumimoji="0" lang="en-US"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 Mark Palmer, Robert Malone, Jing Tao, Kevin Brown, Mikhail </a:t>
            </a:r>
            <a:r>
              <a:rPr kumimoji="0" lang="en-US" sz="1600" b="0" i="0" u="none" strike="noStrike" kern="0" cap="none" spc="0" normalizeH="0" baseline="0" noProof="0" dirty="0" err="1">
                <a:ln>
                  <a:noFill/>
                </a:ln>
                <a:solidFill>
                  <a:srgbClr val="000000">
                    <a:lumMod val="75000"/>
                    <a:lumOff val="25000"/>
                  </a:srgbClr>
                </a:solidFill>
                <a:effectLst/>
                <a:uLnTx/>
                <a:uFillTx/>
                <a:latin typeface="Arial"/>
                <a:ea typeface="+mn-ea"/>
                <a:cs typeface="Arial"/>
              </a:rPr>
              <a:t>Fedurin</a:t>
            </a:r>
            <a:r>
              <a:rPr kumimoji="0" lang="en-US"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 </a:t>
            </a:r>
            <a:r>
              <a:rPr kumimoji="0" lang="en-US" sz="1600" b="0" i="0" u="none" strike="noStrike" kern="0" cap="none" spc="0" normalizeH="0" baseline="0" noProof="0" dirty="0" err="1">
                <a:ln>
                  <a:noFill/>
                </a:ln>
                <a:solidFill>
                  <a:srgbClr val="000000">
                    <a:lumMod val="75000"/>
                    <a:lumOff val="25000"/>
                  </a:srgbClr>
                </a:solidFill>
                <a:effectLst/>
                <a:uLnTx/>
                <a:uFillTx/>
                <a:latin typeface="Arial"/>
                <a:ea typeface="+mn-ea"/>
                <a:cs typeface="Arial"/>
              </a:rPr>
              <a:t>Junjie</a:t>
            </a:r>
            <a:r>
              <a:rPr kumimoji="0" lang="en-US"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 Li (BNL); Alan Hurd, John </a:t>
            </a:r>
            <a:r>
              <a:rPr kumimoji="0" lang="en-US" sz="1600" b="0" i="0" u="none" strike="noStrike" kern="0" cap="none" spc="0" normalizeH="0" baseline="0" noProof="0" dirty="0" err="1">
                <a:ln>
                  <a:noFill/>
                </a:ln>
                <a:solidFill>
                  <a:srgbClr val="000000">
                    <a:lumMod val="75000"/>
                    <a:lumOff val="25000"/>
                  </a:srgbClr>
                </a:solidFill>
                <a:effectLst/>
                <a:uLnTx/>
                <a:uFillTx/>
                <a:latin typeface="Arial"/>
                <a:ea typeface="+mn-ea"/>
                <a:cs typeface="Arial"/>
              </a:rPr>
              <a:t>Sarrao</a:t>
            </a:r>
            <a:r>
              <a:rPr kumimoji="0" lang="en-US"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 Christine Sweeney, </a:t>
            </a:r>
            <a:r>
              <a:rPr kumimoji="0" lang="en-US" sz="1600" b="0" i="0" u="none" strike="noStrike" kern="0" cap="none" spc="0" normalizeH="0" baseline="0" noProof="0" dirty="0" err="1">
                <a:ln>
                  <a:noFill/>
                </a:ln>
                <a:solidFill>
                  <a:srgbClr val="000000">
                    <a:lumMod val="75000"/>
                    <a:lumOff val="25000"/>
                  </a:srgbClr>
                </a:solidFill>
                <a:effectLst/>
                <a:uLnTx/>
                <a:uFillTx/>
                <a:latin typeface="Arial"/>
                <a:ea typeface="+mn-ea"/>
                <a:cs typeface="Arial"/>
              </a:rPr>
              <a:t>Rohit</a:t>
            </a:r>
            <a:r>
              <a:rPr kumimoji="0" lang="en-US"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 </a:t>
            </a:r>
            <a:r>
              <a:rPr kumimoji="0" lang="en-US" sz="1600" b="0" i="0" u="none" strike="noStrike" kern="0" cap="none" spc="0" normalizeH="0" baseline="0" noProof="0" dirty="0" err="1">
                <a:ln>
                  <a:noFill/>
                </a:ln>
                <a:solidFill>
                  <a:srgbClr val="000000">
                    <a:lumMod val="75000"/>
                    <a:lumOff val="25000"/>
                  </a:srgbClr>
                </a:solidFill>
                <a:effectLst/>
                <a:uLnTx/>
                <a:uFillTx/>
                <a:latin typeface="Arial"/>
                <a:ea typeface="+mn-ea"/>
                <a:cs typeface="Arial"/>
              </a:rPr>
              <a:t>Prasankumar</a:t>
            </a:r>
            <a:r>
              <a:rPr lang="en-US" sz="1600" kern="0" dirty="0">
                <a:solidFill>
                  <a:srgbClr val="000000">
                    <a:lumMod val="75000"/>
                    <a:lumOff val="25000"/>
                  </a:srgbClr>
                </a:solidFill>
                <a:latin typeface="Arial"/>
                <a:cs typeface="Arial"/>
              </a:rPr>
              <a:t> </a:t>
            </a:r>
            <a:r>
              <a:rPr kumimoji="0" lang="en-US"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(LANL)</a:t>
            </a:r>
          </a:p>
        </p:txBody>
      </p:sp>
      <p:sp>
        <p:nvSpPr>
          <p:cNvPr id="4" name="TextBox 3">
            <a:extLst>
              <a:ext uri="{FF2B5EF4-FFF2-40B4-BE49-F238E27FC236}">
                <a16:creationId xmlns:a16="http://schemas.microsoft.com/office/drawing/2014/main" id="{D7B6C394-8853-294A-8B9C-EBFBCB1A7029}"/>
              </a:ext>
            </a:extLst>
          </p:cNvPr>
          <p:cNvSpPr txBox="1"/>
          <p:nvPr/>
        </p:nvSpPr>
        <p:spPr bwMode="auto">
          <a:xfrm>
            <a:off x="5269827" y="5903089"/>
            <a:ext cx="2739854" cy="261610"/>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100" b="0" i="1" u="none" strike="noStrike" kern="1200" cap="none" spc="0" normalizeH="0" baseline="0" noProof="0" dirty="0">
                <a:ln>
                  <a:noFill/>
                </a:ln>
                <a:solidFill>
                  <a:srgbClr val="000000"/>
                </a:solidFill>
                <a:effectLst/>
                <a:uLnTx/>
                <a:uFillTx/>
                <a:latin typeface="Arial" charset="0"/>
              </a:rPr>
              <a:t>DC review: Alan Hurd, 8 December 2020</a:t>
            </a:r>
          </a:p>
        </p:txBody>
      </p:sp>
    </p:spTree>
    <p:extLst>
      <p:ext uri="{BB962C8B-B14F-4D97-AF65-F5344CB8AC3E}">
        <p14:creationId xmlns:p14="http://schemas.microsoft.com/office/powerpoint/2010/main" val="50187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biological systems</a:t>
            </a:r>
          </a:p>
        </p:txBody>
      </p:sp>
      <p:sp>
        <p:nvSpPr>
          <p:cNvPr id="4" name="Content Placeholder 3"/>
          <p:cNvSpPr>
            <a:spLocks noGrp="1"/>
          </p:cNvSpPr>
          <p:nvPr>
            <p:ph sz="quarter" idx="12"/>
          </p:nvPr>
        </p:nvSpPr>
        <p:spPr>
          <a:xfrm>
            <a:off x="468774" y="1163257"/>
            <a:ext cx="7969169" cy="3200400"/>
          </a:xfrm>
        </p:spPr>
        <p:txBody>
          <a:bodyPr/>
          <a:lstStyle/>
          <a:p>
            <a:r>
              <a:rPr lang="en-US" sz="1800" b="1" i="0" dirty="0"/>
              <a:t>Bacteriorhodopsin (purple membrane of </a:t>
            </a:r>
            <a:r>
              <a:rPr lang="en-US" sz="1800" b="1" dirty="0" err="1"/>
              <a:t>Halobacter</a:t>
            </a:r>
            <a:r>
              <a:rPr lang="en-US" sz="1800" b="1" dirty="0"/>
              <a:t> </a:t>
            </a:r>
            <a:r>
              <a:rPr lang="en-US" sz="1800" b="1" dirty="0" err="1"/>
              <a:t>salinarium</a:t>
            </a:r>
            <a:r>
              <a:rPr lang="en-US" sz="1800" b="1" i="0" dirty="0"/>
              <a:t>)</a:t>
            </a:r>
          </a:p>
          <a:p>
            <a:endParaRPr lang="en-US" dirty="0"/>
          </a:p>
          <a:p>
            <a:endParaRPr lang="en-US" dirty="0"/>
          </a:p>
        </p:txBody>
      </p:sp>
      <p:pic>
        <p:nvPicPr>
          <p:cNvPr id="6" name="Picture 5">
            <a:extLst>
              <a:ext uri="{FF2B5EF4-FFF2-40B4-BE49-F238E27FC236}">
                <a16:creationId xmlns:a16="http://schemas.microsoft.com/office/drawing/2014/main" id="{3B9518C2-A18E-9143-A3B2-8BB3B11B7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620" y="1594150"/>
            <a:ext cx="2527300" cy="3213100"/>
          </a:xfrm>
          <a:prstGeom prst="rect">
            <a:avLst/>
          </a:prstGeom>
        </p:spPr>
      </p:pic>
      <p:pic>
        <p:nvPicPr>
          <p:cNvPr id="10" name="Picture 9">
            <a:extLst>
              <a:ext uri="{FF2B5EF4-FFF2-40B4-BE49-F238E27FC236}">
                <a16:creationId xmlns:a16="http://schemas.microsoft.com/office/drawing/2014/main" id="{E5691DE6-AA34-AB42-9E10-60F167B53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0746" y="3931215"/>
            <a:ext cx="3485223" cy="2415893"/>
          </a:xfrm>
          <a:prstGeom prst="rect">
            <a:avLst/>
          </a:prstGeom>
        </p:spPr>
      </p:pic>
      <p:sp>
        <p:nvSpPr>
          <p:cNvPr id="13" name="TextBox 12">
            <a:extLst>
              <a:ext uri="{FF2B5EF4-FFF2-40B4-BE49-F238E27FC236}">
                <a16:creationId xmlns:a16="http://schemas.microsoft.com/office/drawing/2014/main" id="{110B474E-E13D-EF43-B636-B507F5F787A2}"/>
              </a:ext>
            </a:extLst>
          </p:cNvPr>
          <p:cNvSpPr txBox="1"/>
          <p:nvPr/>
        </p:nvSpPr>
        <p:spPr bwMode="auto">
          <a:xfrm>
            <a:off x="6236964" y="4815069"/>
            <a:ext cx="2629246" cy="276999"/>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200" b="0" u="none" strike="noStrike" kern="1200" cap="none" spc="0" normalizeH="0" baseline="0" noProof="0" dirty="0">
                <a:ln>
                  <a:noFill/>
                </a:ln>
                <a:solidFill>
                  <a:srgbClr val="000000"/>
                </a:solidFill>
                <a:effectLst/>
                <a:uLnTx/>
                <a:uFillTx/>
                <a:latin typeface="Arial" charset="0"/>
              </a:rPr>
              <a:t>Henderson and Unwin, Nature 1975</a:t>
            </a:r>
          </a:p>
        </p:txBody>
      </p:sp>
      <p:pic>
        <p:nvPicPr>
          <p:cNvPr id="15" name="Picture 14">
            <a:extLst>
              <a:ext uri="{FF2B5EF4-FFF2-40B4-BE49-F238E27FC236}">
                <a16:creationId xmlns:a16="http://schemas.microsoft.com/office/drawing/2014/main" id="{C206CCA3-63D2-FB44-94D3-0B5180B27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48" y="1583576"/>
            <a:ext cx="3539642" cy="2359761"/>
          </a:xfrm>
          <a:prstGeom prst="rect">
            <a:avLst/>
          </a:prstGeom>
        </p:spPr>
      </p:pic>
    </p:spTree>
    <p:extLst>
      <p:ext uri="{BB962C8B-B14F-4D97-AF65-F5344CB8AC3E}">
        <p14:creationId xmlns:p14="http://schemas.microsoft.com/office/powerpoint/2010/main" val="2446518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biological systems</a:t>
            </a:r>
          </a:p>
        </p:txBody>
      </p:sp>
      <p:sp>
        <p:nvSpPr>
          <p:cNvPr id="4" name="Content Placeholder 3"/>
          <p:cNvSpPr>
            <a:spLocks noGrp="1"/>
          </p:cNvSpPr>
          <p:nvPr>
            <p:ph sz="quarter" idx="12"/>
          </p:nvPr>
        </p:nvSpPr>
        <p:spPr>
          <a:xfrm>
            <a:off x="468775" y="1174825"/>
            <a:ext cx="6024624" cy="3200400"/>
          </a:xfrm>
        </p:spPr>
        <p:txBody>
          <a:bodyPr/>
          <a:lstStyle/>
          <a:p>
            <a:r>
              <a:rPr lang="en-US" sz="1800" b="1" i="0" dirty="0"/>
              <a:t>Bacteriorhodopsin </a:t>
            </a:r>
            <a:r>
              <a:rPr lang="en-US" sz="1800" b="1" i="0" dirty="0" err="1"/>
              <a:t>photocycle</a:t>
            </a:r>
            <a:endParaRPr lang="en-US" sz="1800" b="1" i="0" dirty="0"/>
          </a:p>
          <a:p>
            <a:endParaRPr lang="en-US" dirty="0"/>
          </a:p>
          <a:p>
            <a:endParaRPr lang="en-US" dirty="0"/>
          </a:p>
        </p:txBody>
      </p:sp>
      <p:pic>
        <p:nvPicPr>
          <p:cNvPr id="12" name="Picture 11">
            <a:extLst>
              <a:ext uri="{FF2B5EF4-FFF2-40B4-BE49-F238E27FC236}">
                <a16:creationId xmlns:a16="http://schemas.microsoft.com/office/drawing/2014/main" id="{3CC95433-EFC4-E048-BCC4-D4581DE7B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810" y="1759349"/>
            <a:ext cx="4758973" cy="3564839"/>
          </a:xfrm>
          <a:prstGeom prst="rect">
            <a:avLst/>
          </a:prstGeom>
        </p:spPr>
      </p:pic>
      <p:pic>
        <p:nvPicPr>
          <p:cNvPr id="5" name="Picture 4">
            <a:extLst>
              <a:ext uri="{FF2B5EF4-FFF2-40B4-BE49-F238E27FC236}">
                <a16:creationId xmlns:a16="http://schemas.microsoft.com/office/drawing/2014/main" id="{2A54CED2-DF05-6549-A37E-EE943054A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52" y="2018174"/>
            <a:ext cx="3444310" cy="2931328"/>
          </a:xfrm>
          <a:prstGeom prst="rect">
            <a:avLst/>
          </a:prstGeom>
        </p:spPr>
      </p:pic>
      <p:sp>
        <p:nvSpPr>
          <p:cNvPr id="7" name="TextBox 6">
            <a:extLst>
              <a:ext uri="{FF2B5EF4-FFF2-40B4-BE49-F238E27FC236}">
                <a16:creationId xmlns:a16="http://schemas.microsoft.com/office/drawing/2014/main" id="{0CE174B3-D09A-0348-A566-B1BE2A89A9F2}"/>
              </a:ext>
            </a:extLst>
          </p:cNvPr>
          <p:cNvSpPr txBox="1"/>
          <p:nvPr/>
        </p:nvSpPr>
        <p:spPr bwMode="auto">
          <a:xfrm>
            <a:off x="831665" y="5359077"/>
            <a:ext cx="3050836" cy="276999"/>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200" b="0" u="none" strike="noStrike" kern="1200" cap="none" spc="0" normalizeH="0" baseline="0" noProof="0" dirty="0">
                <a:ln>
                  <a:noFill/>
                </a:ln>
                <a:solidFill>
                  <a:srgbClr val="000000"/>
                </a:solidFill>
                <a:effectLst/>
                <a:uLnTx/>
                <a:uFillTx/>
                <a:latin typeface="Arial" charset="0"/>
              </a:rPr>
              <a:t>Hirai and </a:t>
            </a:r>
            <a:r>
              <a:rPr kumimoji="0" lang="en-US" sz="1200" b="0" u="none" strike="noStrike" kern="1200" cap="none" spc="0" normalizeH="0" baseline="0" noProof="0" dirty="0" err="1">
                <a:ln>
                  <a:noFill/>
                </a:ln>
                <a:solidFill>
                  <a:srgbClr val="000000"/>
                </a:solidFill>
                <a:effectLst/>
                <a:uLnTx/>
                <a:uFillTx/>
                <a:latin typeface="Arial" charset="0"/>
              </a:rPr>
              <a:t>Subramaniam</a:t>
            </a:r>
            <a:r>
              <a:rPr kumimoji="0" lang="en-US" sz="1200" b="0" u="none" strike="noStrike" kern="1200" cap="none" spc="0" normalizeH="0" baseline="0" noProof="0" dirty="0">
                <a:ln>
                  <a:noFill/>
                </a:ln>
                <a:solidFill>
                  <a:srgbClr val="000000"/>
                </a:solidFill>
                <a:effectLst/>
                <a:uLnTx/>
                <a:uFillTx/>
                <a:latin typeface="Arial" charset="0"/>
              </a:rPr>
              <a:t>, PLOS One, 2009</a:t>
            </a:r>
          </a:p>
        </p:txBody>
      </p:sp>
      <p:sp>
        <p:nvSpPr>
          <p:cNvPr id="8" name="TextBox 7">
            <a:extLst>
              <a:ext uri="{FF2B5EF4-FFF2-40B4-BE49-F238E27FC236}">
                <a16:creationId xmlns:a16="http://schemas.microsoft.com/office/drawing/2014/main" id="{C357B35E-1DAB-9A47-92CA-FDA4B3F38C30}"/>
              </a:ext>
            </a:extLst>
          </p:cNvPr>
          <p:cNvSpPr txBox="1"/>
          <p:nvPr/>
        </p:nvSpPr>
        <p:spPr bwMode="auto">
          <a:xfrm>
            <a:off x="5286471" y="5359077"/>
            <a:ext cx="2375971" cy="276999"/>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200" b="0" u="none" strike="noStrike" kern="1200" cap="none" spc="0" normalizeH="0" baseline="0" noProof="0" dirty="0">
                <a:ln>
                  <a:noFill/>
                </a:ln>
                <a:solidFill>
                  <a:srgbClr val="000000"/>
                </a:solidFill>
                <a:effectLst/>
                <a:uLnTx/>
                <a:uFillTx/>
                <a:latin typeface="Arial" charset="0"/>
              </a:rPr>
              <a:t>Akira and Hideki, Sensors, 2009</a:t>
            </a:r>
          </a:p>
        </p:txBody>
      </p:sp>
    </p:spTree>
    <p:extLst>
      <p:ext uri="{BB962C8B-B14F-4D97-AF65-F5344CB8AC3E}">
        <p14:creationId xmlns:p14="http://schemas.microsoft.com/office/powerpoint/2010/main" val="2899271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Possibilities for time-resolved biology</a:t>
            </a:r>
          </a:p>
        </p:txBody>
      </p:sp>
      <p:sp>
        <p:nvSpPr>
          <p:cNvPr id="4" name="Content Placeholder 3"/>
          <p:cNvSpPr>
            <a:spLocks noGrp="1"/>
          </p:cNvSpPr>
          <p:nvPr>
            <p:ph sz="quarter" idx="12"/>
          </p:nvPr>
        </p:nvSpPr>
        <p:spPr>
          <a:xfrm>
            <a:off x="468775" y="1174825"/>
            <a:ext cx="7911296" cy="3200400"/>
          </a:xfrm>
        </p:spPr>
        <p:txBody>
          <a:bodyPr/>
          <a:lstStyle/>
          <a:p>
            <a:r>
              <a:rPr lang="en-US" sz="1800" b="1" i="0" dirty="0"/>
              <a:t>Membrane fusion processes- i.e. virus particle / host membrane interactions</a:t>
            </a:r>
          </a:p>
          <a:p>
            <a:r>
              <a:rPr lang="en-US" sz="1800" b="1" i="0" dirty="0"/>
              <a:t>Dynamics of large biological assemblies, e.g. ribosomes</a:t>
            </a:r>
          </a:p>
          <a:p>
            <a:r>
              <a:rPr lang="en-US" sz="1800" b="1" i="0" dirty="0"/>
              <a:t>Stopped-flow kinetics</a:t>
            </a:r>
          </a:p>
          <a:p>
            <a:endParaRPr lang="en-US" sz="1800" b="1" i="0" dirty="0"/>
          </a:p>
          <a:p>
            <a:r>
              <a:rPr lang="en-US" sz="1800" b="1" i="0" dirty="0"/>
              <a:t>and much more. . .</a:t>
            </a:r>
          </a:p>
          <a:p>
            <a:endParaRPr lang="en-US" dirty="0"/>
          </a:p>
          <a:p>
            <a:endParaRPr lang="en-US" dirty="0"/>
          </a:p>
        </p:txBody>
      </p:sp>
    </p:spTree>
    <p:extLst>
      <p:ext uri="{BB962C8B-B14F-4D97-AF65-F5344CB8AC3E}">
        <p14:creationId xmlns:p14="http://schemas.microsoft.com/office/powerpoint/2010/main" val="3002909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FEAA-F4E0-1246-B1E7-DF336DE11A19}"/>
              </a:ext>
            </a:extLst>
          </p:cNvPr>
          <p:cNvSpPr>
            <a:spLocks noGrp="1"/>
          </p:cNvSpPr>
          <p:nvPr>
            <p:ph type="title"/>
          </p:nvPr>
        </p:nvSpPr>
        <p:spPr>
          <a:xfrm>
            <a:off x="644061" y="857251"/>
            <a:ext cx="7886700" cy="477749"/>
          </a:xfrm>
        </p:spPr>
        <p:txBody>
          <a:bodyPr>
            <a:normAutofit/>
          </a:bodyPr>
          <a:lstStyle/>
          <a:p>
            <a:pPr algn="ctr"/>
            <a:r>
              <a:rPr lang="en-US" sz="2100" dirty="0"/>
              <a:t>Special Equipment Requirements and Hazards</a:t>
            </a:r>
          </a:p>
        </p:txBody>
      </p:sp>
      <p:sp>
        <p:nvSpPr>
          <p:cNvPr id="3" name="Content Placeholder 2">
            <a:extLst>
              <a:ext uri="{FF2B5EF4-FFF2-40B4-BE49-F238E27FC236}">
                <a16:creationId xmlns:a16="http://schemas.microsoft.com/office/drawing/2014/main" id="{94918695-53DD-1844-BBEF-9F56CC265E1F}"/>
              </a:ext>
            </a:extLst>
          </p:cNvPr>
          <p:cNvSpPr>
            <a:spLocks noGrp="1"/>
          </p:cNvSpPr>
          <p:nvPr>
            <p:ph idx="1"/>
          </p:nvPr>
        </p:nvSpPr>
        <p:spPr>
          <a:xfrm>
            <a:off x="628650" y="1612400"/>
            <a:ext cx="7886700" cy="3877572"/>
          </a:xfrm>
        </p:spPr>
        <p:txBody>
          <a:bodyPr>
            <a:normAutofit fontScale="92500" lnSpcReduction="10000"/>
          </a:bodyPr>
          <a:lstStyle/>
          <a:p>
            <a:r>
              <a:rPr lang="en-US" dirty="0"/>
              <a:t>UED setup</a:t>
            </a:r>
          </a:p>
          <a:p>
            <a:r>
              <a:rPr lang="en-US" dirty="0"/>
              <a:t>User Sample and Setup</a:t>
            </a:r>
          </a:p>
          <a:p>
            <a:pPr lvl="1"/>
            <a:r>
              <a:rPr lang="en-US" dirty="0"/>
              <a:t>Fabricated flow cell or other components modified from commercial sources. Will rely on LCLS / </a:t>
            </a:r>
            <a:r>
              <a:rPr lang="en-US" dirty="0" err="1"/>
              <a:t>EuXFEL</a:t>
            </a:r>
            <a:r>
              <a:rPr lang="en-US" dirty="0"/>
              <a:t> examples and MUED sample chamber specs to design</a:t>
            </a:r>
          </a:p>
          <a:p>
            <a:r>
              <a:rPr lang="en-US" dirty="0"/>
              <a:t>Pump Laser Requirements</a:t>
            </a:r>
          </a:p>
          <a:p>
            <a:pPr lvl="1"/>
            <a:r>
              <a:rPr lang="en-US" dirty="0"/>
              <a:t>Visible (for bacteriorhodopsin experiments, 3</a:t>
            </a:r>
            <a:r>
              <a:rPr lang="en-US" baseline="30000" dirty="0"/>
              <a:t>rd</a:t>
            </a:r>
            <a:r>
              <a:rPr lang="en-US" dirty="0"/>
              <a:t> year of proposal)</a:t>
            </a:r>
          </a:p>
          <a:p>
            <a:r>
              <a:rPr lang="en-US" dirty="0"/>
              <a:t>Hazards &amp; Special Installation Requirements</a:t>
            </a:r>
          </a:p>
          <a:p>
            <a:pPr lvl="1"/>
            <a:r>
              <a:rPr lang="en-US" dirty="0"/>
              <a:t>Modifications to the sample chamber (flow cell, goniometer, sample stage)</a:t>
            </a:r>
          </a:p>
          <a:p>
            <a:endParaRPr lang="en-US" dirty="0"/>
          </a:p>
        </p:txBody>
      </p:sp>
    </p:spTree>
    <p:extLst>
      <p:ext uri="{BB962C8B-B14F-4D97-AF65-F5344CB8AC3E}">
        <p14:creationId xmlns:p14="http://schemas.microsoft.com/office/powerpoint/2010/main" val="1127274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FEAA-F4E0-1246-B1E7-DF336DE11A19}"/>
              </a:ext>
            </a:extLst>
          </p:cNvPr>
          <p:cNvSpPr>
            <a:spLocks noGrp="1"/>
          </p:cNvSpPr>
          <p:nvPr>
            <p:ph type="title"/>
          </p:nvPr>
        </p:nvSpPr>
        <p:spPr>
          <a:xfrm>
            <a:off x="644061" y="857251"/>
            <a:ext cx="7886700" cy="477749"/>
          </a:xfrm>
        </p:spPr>
        <p:txBody>
          <a:bodyPr>
            <a:normAutofit/>
          </a:bodyPr>
          <a:lstStyle/>
          <a:p>
            <a:pPr algn="ctr"/>
            <a:r>
              <a:rPr lang="en-US" sz="2100" dirty="0"/>
              <a:t>Experimental Time Request</a:t>
            </a:r>
          </a:p>
        </p:txBody>
      </p:sp>
      <p:graphicFrame>
        <p:nvGraphicFramePr>
          <p:cNvPr id="6" name="Content Placeholder 5">
            <a:extLst>
              <a:ext uri="{FF2B5EF4-FFF2-40B4-BE49-F238E27FC236}">
                <a16:creationId xmlns:a16="http://schemas.microsoft.com/office/drawing/2014/main" id="{A33A3B09-4E77-B749-8153-C1844FE9A83A}"/>
              </a:ext>
            </a:extLst>
          </p:cNvPr>
          <p:cNvGraphicFramePr>
            <a:graphicFrameLocks noGrp="1"/>
          </p:cNvGraphicFramePr>
          <p:nvPr>
            <p:ph idx="1"/>
            <p:extLst>
              <p:ext uri="{D42A27DB-BD31-4B8C-83A1-F6EECF244321}">
                <p14:modId xmlns:p14="http://schemas.microsoft.com/office/powerpoint/2010/main" val="2411374061"/>
              </p:ext>
            </p:extLst>
          </p:nvPr>
        </p:nvGraphicFramePr>
        <p:xfrm>
          <a:off x="628650" y="1825778"/>
          <a:ext cx="7886700" cy="563880"/>
        </p:xfrm>
        <a:graphic>
          <a:graphicData uri="http://schemas.openxmlformats.org/drawingml/2006/table">
            <a:tbl>
              <a:tblPr firstRow="1" bandRow="1">
                <a:tableStyleId>{9D7B26C5-4107-4FEC-AEDC-1716B250A1EF}</a:tableStyleId>
              </a:tblPr>
              <a:tblGrid>
                <a:gridCol w="2628900">
                  <a:extLst>
                    <a:ext uri="{9D8B030D-6E8A-4147-A177-3AD203B41FA5}">
                      <a16:colId xmlns:a16="http://schemas.microsoft.com/office/drawing/2014/main" val="3615137945"/>
                    </a:ext>
                  </a:extLst>
                </a:gridCol>
                <a:gridCol w="2628900">
                  <a:extLst>
                    <a:ext uri="{9D8B030D-6E8A-4147-A177-3AD203B41FA5}">
                      <a16:colId xmlns:a16="http://schemas.microsoft.com/office/drawing/2014/main" val="2365650492"/>
                    </a:ext>
                  </a:extLst>
                </a:gridCol>
                <a:gridCol w="2628900">
                  <a:extLst>
                    <a:ext uri="{9D8B030D-6E8A-4147-A177-3AD203B41FA5}">
                      <a16:colId xmlns:a16="http://schemas.microsoft.com/office/drawing/2014/main" val="2983676112"/>
                    </a:ext>
                  </a:extLst>
                </a:gridCol>
              </a:tblGrid>
              <a:tr h="278130">
                <a:tc>
                  <a:txBody>
                    <a:bodyPr/>
                    <a:lstStyle/>
                    <a:p>
                      <a:pPr algn="ctr"/>
                      <a:r>
                        <a:rPr lang="en-US" sz="1400" dirty="0"/>
                        <a:t>Capability</a:t>
                      </a:r>
                    </a:p>
                  </a:txBody>
                  <a:tcPr marL="68580" marR="68580" marT="34290" marB="34290"/>
                </a:tc>
                <a:tc>
                  <a:txBody>
                    <a:bodyPr/>
                    <a:lstStyle/>
                    <a:p>
                      <a:pPr algn="ctr"/>
                      <a:r>
                        <a:rPr lang="en-US" sz="1400" dirty="0"/>
                        <a:t>Setup Hours</a:t>
                      </a:r>
                    </a:p>
                  </a:txBody>
                  <a:tcPr marL="68580" marR="68580" marT="34290" marB="34290"/>
                </a:tc>
                <a:tc>
                  <a:txBody>
                    <a:bodyPr/>
                    <a:lstStyle/>
                    <a:p>
                      <a:pPr algn="ctr"/>
                      <a:r>
                        <a:rPr lang="en-US" sz="1400" dirty="0"/>
                        <a:t>Running Hours</a:t>
                      </a:r>
                    </a:p>
                  </a:txBody>
                  <a:tcPr marL="68580" marR="68580" marT="34290" marB="34290"/>
                </a:tc>
                <a:extLst>
                  <a:ext uri="{0D108BD9-81ED-4DB2-BD59-A6C34878D82A}">
                    <a16:rowId xmlns:a16="http://schemas.microsoft.com/office/drawing/2014/main" val="401107034"/>
                  </a:ext>
                </a:extLst>
              </a:tr>
              <a:tr h="278130">
                <a:tc>
                  <a:txBody>
                    <a:bodyPr/>
                    <a:lstStyle/>
                    <a:p>
                      <a:pPr algn="ctr"/>
                      <a:r>
                        <a:rPr lang="en-US" sz="1400" dirty="0"/>
                        <a:t>UED Facility</a:t>
                      </a:r>
                    </a:p>
                  </a:txBody>
                  <a:tcPr marL="68580" marR="68580" marT="34290" marB="34290">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dirty="0"/>
                        <a:t>168 (7 days)</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dirty="0"/>
                        <a:t>168 (7 days)</a:t>
                      </a:r>
                    </a:p>
                  </a:txBody>
                  <a:tcPr marL="68580" marR="68580" marT="34290" marB="34290">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998231356"/>
                  </a:ext>
                </a:extLst>
              </a:tr>
            </a:tbl>
          </a:graphicData>
        </a:graphic>
      </p:graphicFrame>
      <p:sp>
        <p:nvSpPr>
          <p:cNvPr id="8" name="TextBox 7">
            <a:extLst>
              <a:ext uri="{FF2B5EF4-FFF2-40B4-BE49-F238E27FC236}">
                <a16:creationId xmlns:a16="http://schemas.microsoft.com/office/drawing/2014/main" id="{8B694B9C-51DF-1B41-9225-691F9D253220}"/>
              </a:ext>
            </a:extLst>
          </p:cNvPr>
          <p:cNvSpPr txBox="1"/>
          <p:nvPr/>
        </p:nvSpPr>
        <p:spPr>
          <a:xfrm>
            <a:off x="3467529" y="1465994"/>
            <a:ext cx="2505879" cy="369332"/>
          </a:xfrm>
          <a:prstGeom prst="rect">
            <a:avLst/>
          </a:prstGeom>
          <a:noFill/>
        </p:spPr>
        <p:txBody>
          <a:bodyPr wrap="none" rtlCol="0">
            <a:spAutoFit/>
          </a:bodyPr>
          <a:lstStyle/>
          <a:p>
            <a:r>
              <a:rPr lang="en-US" dirty="0"/>
              <a:t>CY2021 Time Request</a:t>
            </a:r>
          </a:p>
        </p:txBody>
      </p:sp>
      <p:graphicFrame>
        <p:nvGraphicFramePr>
          <p:cNvPr id="9" name="Content Placeholder 5">
            <a:extLst>
              <a:ext uri="{FF2B5EF4-FFF2-40B4-BE49-F238E27FC236}">
                <a16:creationId xmlns:a16="http://schemas.microsoft.com/office/drawing/2014/main" id="{12C37A2F-A990-9749-952B-CEF0455DCD9E}"/>
              </a:ext>
            </a:extLst>
          </p:cNvPr>
          <p:cNvGraphicFramePr>
            <a:graphicFrameLocks/>
          </p:cNvGraphicFramePr>
          <p:nvPr>
            <p:extLst>
              <p:ext uri="{D42A27DB-BD31-4B8C-83A1-F6EECF244321}">
                <p14:modId xmlns:p14="http://schemas.microsoft.com/office/powerpoint/2010/main" val="3128536373"/>
              </p:ext>
            </p:extLst>
          </p:nvPr>
        </p:nvGraphicFramePr>
        <p:xfrm>
          <a:off x="642779" y="3935834"/>
          <a:ext cx="7886700" cy="563880"/>
        </p:xfrm>
        <a:graphic>
          <a:graphicData uri="http://schemas.openxmlformats.org/drawingml/2006/table">
            <a:tbl>
              <a:tblPr firstRow="1" bandRow="1">
                <a:tableStyleId>{9D7B26C5-4107-4FEC-AEDC-1716B250A1EF}</a:tableStyleId>
              </a:tblPr>
              <a:tblGrid>
                <a:gridCol w="2628900">
                  <a:extLst>
                    <a:ext uri="{9D8B030D-6E8A-4147-A177-3AD203B41FA5}">
                      <a16:colId xmlns:a16="http://schemas.microsoft.com/office/drawing/2014/main" val="3615137945"/>
                    </a:ext>
                  </a:extLst>
                </a:gridCol>
                <a:gridCol w="2628900">
                  <a:extLst>
                    <a:ext uri="{9D8B030D-6E8A-4147-A177-3AD203B41FA5}">
                      <a16:colId xmlns:a16="http://schemas.microsoft.com/office/drawing/2014/main" val="2365650492"/>
                    </a:ext>
                  </a:extLst>
                </a:gridCol>
                <a:gridCol w="2628900">
                  <a:extLst>
                    <a:ext uri="{9D8B030D-6E8A-4147-A177-3AD203B41FA5}">
                      <a16:colId xmlns:a16="http://schemas.microsoft.com/office/drawing/2014/main" val="2983676112"/>
                    </a:ext>
                  </a:extLst>
                </a:gridCol>
              </a:tblGrid>
              <a:tr h="278130">
                <a:tc>
                  <a:txBody>
                    <a:bodyPr/>
                    <a:lstStyle/>
                    <a:p>
                      <a:pPr algn="ctr"/>
                      <a:r>
                        <a:rPr lang="en-US" sz="1400" dirty="0"/>
                        <a:t>Capability</a:t>
                      </a:r>
                    </a:p>
                  </a:txBody>
                  <a:tcPr marL="68580" marR="68580" marT="34290" marB="34290"/>
                </a:tc>
                <a:tc>
                  <a:txBody>
                    <a:bodyPr/>
                    <a:lstStyle/>
                    <a:p>
                      <a:pPr algn="ctr"/>
                      <a:r>
                        <a:rPr lang="en-US" sz="1400" dirty="0"/>
                        <a:t>Setup Hours</a:t>
                      </a:r>
                    </a:p>
                  </a:txBody>
                  <a:tcPr marL="68580" marR="68580" marT="34290" marB="34290"/>
                </a:tc>
                <a:tc>
                  <a:txBody>
                    <a:bodyPr/>
                    <a:lstStyle/>
                    <a:p>
                      <a:pPr algn="ctr"/>
                      <a:r>
                        <a:rPr lang="en-US" sz="1400" dirty="0"/>
                        <a:t>Running Hours</a:t>
                      </a:r>
                    </a:p>
                  </a:txBody>
                  <a:tcPr marL="68580" marR="68580" marT="34290" marB="34290"/>
                </a:tc>
                <a:extLst>
                  <a:ext uri="{0D108BD9-81ED-4DB2-BD59-A6C34878D82A}">
                    <a16:rowId xmlns:a16="http://schemas.microsoft.com/office/drawing/2014/main" val="401107034"/>
                  </a:ext>
                </a:extLst>
              </a:tr>
              <a:tr h="278130">
                <a:tc>
                  <a:txBody>
                    <a:bodyPr/>
                    <a:lstStyle/>
                    <a:p>
                      <a:pPr algn="ctr"/>
                      <a:r>
                        <a:rPr lang="en-US" sz="1400" dirty="0"/>
                        <a:t>UED Facility</a:t>
                      </a:r>
                    </a:p>
                  </a:txBody>
                  <a:tcPr marL="68580" marR="68580" marT="34290" marB="34290">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dirty="0"/>
                        <a:t>504 (21 days)</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dirty="0"/>
                        <a:t>504 (21 days)</a:t>
                      </a:r>
                    </a:p>
                  </a:txBody>
                  <a:tcPr marL="68580" marR="68580" marT="34290" marB="34290">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998231356"/>
                  </a:ext>
                </a:extLst>
              </a:tr>
            </a:tbl>
          </a:graphicData>
        </a:graphic>
      </p:graphicFrame>
      <p:sp>
        <p:nvSpPr>
          <p:cNvPr id="12" name="TextBox 11">
            <a:extLst>
              <a:ext uri="{FF2B5EF4-FFF2-40B4-BE49-F238E27FC236}">
                <a16:creationId xmlns:a16="http://schemas.microsoft.com/office/drawing/2014/main" id="{038A15D9-E89D-0948-B156-6FDD73380BE4}"/>
              </a:ext>
            </a:extLst>
          </p:cNvPr>
          <p:cNvSpPr txBox="1"/>
          <p:nvPr/>
        </p:nvSpPr>
        <p:spPr>
          <a:xfrm>
            <a:off x="1231615" y="3576050"/>
            <a:ext cx="7306552" cy="369332"/>
          </a:xfrm>
          <a:prstGeom prst="rect">
            <a:avLst/>
          </a:prstGeom>
          <a:noFill/>
        </p:spPr>
        <p:txBody>
          <a:bodyPr wrap="none" rtlCol="0">
            <a:spAutoFit/>
          </a:bodyPr>
          <a:lstStyle/>
          <a:p>
            <a:r>
              <a:rPr lang="en-US" dirty="0"/>
              <a:t>Time Estimate for Remaining Years of Experiment (including CY2021)</a:t>
            </a:r>
          </a:p>
        </p:txBody>
      </p:sp>
    </p:spTree>
    <p:extLst>
      <p:ext uri="{BB962C8B-B14F-4D97-AF65-F5344CB8AC3E}">
        <p14:creationId xmlns:p14="http://schemas.microsoft.com/office/powerpoint/2010/main" val="332907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770968"/>
            <a:ext cx="7772400" cy="1447800"/>
          </a:xfrm>
        </p:spPr>
        <p:txBody>
          <a:bodyPr/>
          <a:lstStyle/>
          <a:p>
            <a:pPr algn="l"/>
            <a:r>
              <a:rPr lang="en-US" sz="2000" i="1" dirty="0"/>
              <a:t>UED-308091 - Development and testing of biological sample environments for ultrafast electron diffraction and imaging at the MUED beamline at BNL</a:t>
            </a:r>
            <a:endParaRPr lang="en-US" sz="2000" dirty="0"/>
          </a:p>
        </p:txBody>
      </p:sp>
      <p:sp>
        <p:nvSpPr>
          <p:cNvPr id="7" name="Text Placeholder 6"/>
          <p:cNvSpPr>
            <a:spLocks noGrp="1"/>
          </p:cNvSpPr>
          <p:nvPr>
            <p:ph type="body" sz="quarter" idx="10"/>
          </p:nvPr>
        </p:nvSpPr>
        <p:spPr>
          <a:xfrm>
            <a:off x="3328418" y="5222112"/>
            <a:ext cx="2479849" cy="523875"/>
          </a:xfrm>
        </p:spPr>
        <p:txBody>
          <a:bodyPr>
            <a:normAutofit/>
          </a:bodyPr>
          <a:lstStyle/>
          <a:p>
            <a:r>
              <a:rPr lang="en-US" sz="1600" dirty="0"/>
              <a:t>9 December 2020</a:t>
            </a:r>
          </a:p>
        </p:txBody>
      </p:sp>
      <p:sp>
        <p:nvSpPr>
          <p:cNvPr id="9" name="Subtitle 2">
            <a:extLst>
              <a:ext uri="{FF2B5EF4-FFF2-40B4-BE49-F238E27FC236}">
                <a16:creationId xmlns:a16="http://schemas.microsoft.com/office/drawing/2014/main" id="{E368EE36-10B4-5546-A80C-B5ECAD57E3B4}"/>
              </a:ext>
            </a:extLst>
          </p:cNvPr>
          <p:cNvSpPr txBox="1">
            <a:spLocks/>
          </p:cNvSpPr>
          <p:nvPr/>
        </p:nvSpPr>
        <p:spPr bwMode="auto">
          <a:xfrm>
            <a:off x="673938" y="1934900"/>
            <a:ext cx="7497785" cy="3333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cs typeface="+mn-cs"/>
              </a:defRPr>
            </a:lvl2pPr>
            <a:lvl3pPr marL="914400" indent="0" algn="l" rtl="0" eaLnBrk="1" fontAlgn="base" hangingPunct="1">
              <a:spcBef>
                <a:spcPct val="20000"/>
              </a:spcBef>
              <a:spcAft>
                <a:spcPct val="0"/>
              </a:spcAft>
              <a:buNone/>
              <a:defRPr sz="1600">
                <a:solidFill>
                  <a:schemeClr val="tx1"/>
                </a:solidFill>
                <a:latin typeface="+mn-lt"/>
                <a:cs typeface="+mn-cs"/>
              </a:defRPr>
            </a:lvl3pPr>
            <a:lvl4pPr marL="1371600" indent="0" algn="l" rtl="0" eaLnBrk="1" fontAlgn="base" hangingPunct="1">
              <a:spcBef>
                <a:spcPct val="20000"/>
              </a:spcBef>
              <a:spcAft>
                <a:spcPct val="0"/>
              </a:spcAft>
              <a:buNone/>
              <a:defRPr sz="1400">
                <a:solidFill>
                  <a:schemeClr val="tx1"/>
                </a:solidFill>
                <a:latin typeface="+mn-lt"/>
                <a:cs typeface="+mn-cs"/>
              </a:defRPr>
            </a:lvl4pPr>
            <a:lvl5pPr marL="1828800" indent="0" algn="l" rtl="0" eaLnBrk="1" fontAlgn="base" hangingPunct="1">
              <a:spcBef>
                <a:spcPct val="20000"/>
              </a:spcBef>
              <a:spcAft>
                <a:spcPct val="0"/>
              </a:spcAft>
              <a:buNone/>
              <a:defRPr sz="1400">
                <a:solidFill>
                  <a:schemeClr val="tx1"/>
                </a:solidFill>
                <a:latin typeface="+mn-lt"/>
                <a:cs typeface="+mn-cs"/>
              </a:defRPr>
            </a:lvl5pPr>
            <a:lvl6pPr marL="2286000" indent="0" algn="l" rtl="0" eaLnBrk="1" fontAlgn="base" hangingPunct="1">
              <a:spcBef>
                <a:spcPct val="20000"/>
              </a:spcBef>
              <a:spcAft>
                <a:spcPct val="0"/>
              </a:spcAft>
              <a:buNone/>
              <a:defRPr sz="1400">
                <a:solidFill>
                  <a:schemeClr val="tx1"/>
                </a:solidFill>
                <a:latin typeface="+mn-lt"/>
                <a:cs typeface="+mn-cs"/>
              </a:defRPr>
            </a:lvl6pPr>
            <a:lvl7pPr marL="2743200" indent="0" algn="l" rtl="0" eaLnBrk="1" fontAlgn="base" hangingPunct="1">
              <a:spcBef>
                <a:spcPct val="20000"/>
              </a:spcBef>
              <a:spcAft>
                <a:spcPct val="0"/>
              </a:spcAft>
              <a:buNone/>
              <a:defRPr sz="1400">
                <a:solidFill>
                  <a:schemeClr val="tx1"/>
                </a:solidFill>
                <a:latin typeface="+mn-lt"/>
                <a:cs typeface="+mn-cs"/>
              </a:defRPr>
            </a:lvl7pPr>
            <a:lvl8pPr marL="3200400" indent="0" algn="l" rtl="0" eaLnBrk="1" fontAlgn="base" hangingPunct="1">
              <a:spcBef>
                <a:spcPct val="20000"/>
              </a:spcBef>
              <a:spcAft>
                <a:spcPct val="0"/>
              </a:spcAft>
              <a:buNone/>
              <a:defRPr sz="1400">
                <a:solidFill>
                  <a:schemeClr val="tx1"/>
                </a:solidFill>
                <a:latin typeface="+mn-lt"/>
                <a:cs typeface="+mn-cs"/>
              </a:defRPr>
            </a:lvl8pPr>
            <a:lvl9pPr marL="3657600" indent="0" algn="l" rtl="0" eaLnBrk="1" fontAlgn="base" hangingPunct="1">
              <a:spcBef>
                <a:spcPct val="20000"/>
              </a:spcBef>
              <a:spcAft>
                <a:spcPct val="0"/>
              </a:spcAft>
              <a:buNone/>
              <a:defRPr sz="1400">
                <a:solidFill>
                  <a:schemeClr val="tx1"/>
                </a:solidFill>
                <a:latin typeface="+mn-lt"/>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700" b="1" i="0" u="none" strike="noStrike" kern="0" cap="none" spc="0" normalizeH="0" baseline="0" noProof="0" dirty="0">
                <a:ln>
                  <a:noFill/>
                </a:ln>
                <a:solidFill>
                  <a:srgbClr val="000000">
                    <a:lumMod val="75000"/>
                    <a:lumOff val="25000"/>
                  </a:srgbClr>
                </a:solidFill>
                <a:effectLst/>
                <a:uLnTx/>
                <a:uFillTx/>
                <a:latin typeface="Arial"/>
                <a:ea typeface="+mn-ea"/>
                <a:cs typeface="Arial"/>
              </a:rPr>
              <a:t>Funding source: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1700" b="0" i="0" u="none" strike="noStrike" kern="0" cap="none" spc="0" normalizeH="0" baseline="0" noProof="0" dirty="0">
                <a:ln>
                  <a:noFill/>
                </a:ln>
                <a:solidFill>
                  <a:srgbClr val="000000">
                    <a:lumMod val="75000"/>
                    <a:lumOff val="25000"/>
                  </a:srgbClr>
                </a:solidFill>
                <a:effectLst/>
                <a:uLnTx/>
                <a:uFillTx/>
                <a:latin typeface="Arial"/>
                <a:ea typeface="+mn-ea"/>
                <a:cs typeface="Arial"/>
              </a:rPr>
              <a:t>DOE’s Established Program to Stimulate Competitive Research (</a:t>
            </a:r>
            <a:r>
              <a:rPr kumimoji="0" lang="en-US" sz="1700" b="0" i="0" u="none" strike="noStrike" kern="0" cap="none" spc="0" normalizeH="0" baseline="0" noProof="0" dirty="0" err="1">
                <a:ln>
                  <a:noFill/>
                </a:ln>
                <a:solidFill>
                  <a:srgbClr val="000000">
                    <a:lumMod val="75000"/>
                    <a:lumOff val="25000"/>
                  </a:srgbClr>
                </a:solidFill>
                <a:effectLst/>
                <a:uLnTx/>
                <a:uFillTx/>
                <a:latin typeface="Arial"/>
                <a:ea typeface="+mn-ea"/>
                <a:cs typeface="Arial"/>
              </a:rPr>
              <a:t>EPSCoR</a:t>
            </a:r>
            <a:r>
              <a:rPr kumimoji="0" lang="en-US" sz="1700" b="0" i="0" u="none" strike="noStrike" kern="0" cap="none" spc="0" normalizeH="0" baseline="0" noProof="0" dirty="0">
                <a:ln>
                  <a:noFill/>
                </a:ln>
                <a:solidFill>
                  <a:srgbClr val="000000">
                    <a:lumMod val="75000"/>
                    <a:lumOff val="25000"/>
                  </a:srgbClr>
                </a:solidFill>
                <a:effectLst/>
                <a:uLnTx/>
                <a:uFillTx/>
                <a:latin typeface="Arial"/>
                <a:ea typeface="+mn-ea"/>
                <a:cs typeface="Arial"/>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1700" b="1" i="0" u="none" strike="noStrike" kern="0" cap="none" spc="0" normalizeH="0" baseline="0" noProof="0" dirty="0">
                <a:ln>
                  <a:noFill/>
                </a:ln>
                <a:solidFill>
                  <a:srgbClr val="000000">
                    <a:lumMod val="75000"/>
                    <a:lumOff val="25000"/>
                  </a:srgbClr>
                </a:solidFill>
                <a:effectLst/>
                <a:uLnTx/>
                <a:uFillTx/>
                <a:latin typeface="Arial"/>
                <a:ea typeface="+mn-ea"/>
                <a:cs typeface="Arial"/>
              </a:rPr>
              <a:t>Status: </a:t>
            </a:r>
            <a:r>
              <a:rPr kumimoji="0" lang="en-US" sz="1700" b="0" i="0" u="sng" strike="noStrike" kern="0" cap="none" spc="0" normalizeH="0" baseline="0" noProof="0" dirty="0">
                <a:ln>
                  <a:noFill/>
                </a:ln>
                <a:solidFill>
                  <a:srgbClr val="000000">
                    <a:lumMod val="75000"/>
                    <a:lumOff val="25000"/>
                  </a:srgbClr>
                </a:solidFill>
                <a:effectLst/>
                <a:uLnTx/>
                <a:uFillTx/>
                <a:latin typeface="Arial"/>
                <a:ea typeface="+mn-ea"/>
                <a:cs typeface="Arial"/>
              </a:rPr>
              <a:t>Funded</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lang="en-US" sz="1600" u="sng" kern="0" dirty="0">
              <a:solidFill>
                <a:srgbClr val="000000">
                  <a:lumMod val="75000"/>
                  <a:lumOff val="25000"/>
                </a:srgbClr>
              </a:solidFill>
              <a:latin typeface="Arial"/>
              <a:cs typeface="Arial"/>
            </a:endParaRPr>
          </a:p>
          <a:p>
            <a:pPr algn="just">
              <a:defRPr/>
            </a:pPr>
            <a:r>
              <a:rPr lang="en-US" sz="1600" i="1" dirty="0"/>
              <a:t>This material is based upon work supported by the U.S. Department of Energy, Office of Science, Office of Basic Energy Sciences, Materials Sciences and Engineering Division, Program of Electron and Scanning Probe Microscopies, under award number DE-SC0021365. This funding was made available through the Department of Energy's Established Program to Stimulate Competitive Research (</a:t>
            </a:r>
            <a:r>
              <a:rPr lang="en-US" sz="1600" i="1" dirty="0" err="1"/>
              <a:t>EPSCoR</a:t>
            </a:r>
            <a:r>
              <a:rPr lang="en-US" sz="1600" i="1" dirty="0"/>
              <a:t>) State-National Laboratory Partnerships program in the Office of Basic Energy Sciences. This research used resources of the Brookhaven National Laboratory's Accelerator Test Facility, which is a DOE Office of Science User Facility. This research used resources of the Argonne Leadership Computing Facility, which is a DOE Office of Science User Facility.</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n-US" sz="1600" b="0" i="0" u="sng" strike="noStrike" kern="0" cap="none" spc="0" normalizeH="0" baseline="0" noProof="0" dirty="0">
              <a:ln>
                <a:noFill/>
              </a:ln>
              <a:solidFill>
                <a:srgbClr val="000000">
                  <a:lumMod val="75000"/>
                  <a:lumOff val="25000"/>
                </a:srgbClr>
              </a:solidFill>
              <a:effectLst/>
              <a:uLnTx/>
              <a:uFillTx/>
              <a:latin typeface="Arial"/>
              <a:ea typeface="+mn-ea"/>
              <a:cs typeface="Arial"/>
            </a:endParaRPr>
          </a:p>
        </p:txBody>
      </p:sp>
    </p:spTree>
    <p:extLst>
      <p:ext uri="{BB962C8B-B14F-4D97-AF65-F5344CB8AC3E}">
        <p14:creationId xmlns:p14="http://schemas.microsoft.com/office/powerpoint/2010/main" val="1273808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Logo, company name&#10;&#10;Description automatically generated">
            <a:extLst>
              <a:ext uri="{FF2B5EF4-FFF2-40B4-BE49-F238E27FC236}">
                <a16:creationId xmlns:a16="http://schemas.microsoft.com/office/drawing/2014/main" id="{EC59C511-86AE-4E64-AE83-529EF9A24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91" y="3772278"/>
            <a:ext cx="1812654" cy="664640"/>
          </a:xfrm>
          <a:prstGeom prst="rect">
            <a:avLst/>
          </a:prstGeom>
        </p:spPr>
      </p:pic>
      <p:pic>
        <p:nvPicPr>
          <p:cNvPr id="47" name="Content Placeholder 46" descr="Graphical user interface, application&#10;&#10;Description automatically generated">
            <a:extLst>
              <a:ext uri="{FF2B5EF4-FFF2-40B4-BE49-F238E27FC236}">
                <a16:creationId xmlns:a16="http://schemas.microsoft.com/office/drawing/2014/main" id="{07E5B988-F107-4D64-AFCA-E75E5729A254}"/>
              </a:ext>
            </a:extLst>
          </p:cNvPr>
          <p:cNvPicPr>
            <a:picLocks noGrp="1" noChangeAspect="1"/>
          </p:cNvPicPr>
          <p:nvPr>
            <p:ph idx="1"/>
          </p:nvPr>
        </p:nvPicPr>
        <p:blipFill rotWithShape="1">
          <a:blip r:embed="rId3"/>
          <a:srcRect l="40071" t="42256" r="39965" b="48040"/>
          <a:stretch/>
        </p:blipFill>
        <p:spPr>
          <a:xfrm>
            <a:off x="5754442" y="2600210"/>
            <a:ext cx="2234449" cy="588990"/>
          </a:xfrm>
        </p:spPr>
      </p:pic>
      <p:sp>
        <p:nvSpPr>
          <p:cNvPr id="4" name="Title 3">
            <a:extLst>
              <a:ext uri="{FF2B5EF4-FFF2-40B4-BE49-F238E27FC236}">
                <a16:creationId xmlns:a16="http://schemas.microsoft.com/office/drawing/2014/main" id="{1447FA7B-7A85-4C3A-A222-976B8FB4024B}"/>
              </a:ext>
            </a:extLst>
          </p:cNvPr>
          <p:cNvSpPr>
            <a:spLocks noGrp="1"/>
          </p:cNvSpPr>
          <p:nvPr>
            <p:ph type="title"/>
          </p:nvPr>
        </p:nvSpPr>
        <p:spPr>
          <a:xfrm>
            <a:off x="474564" y="422328"/>
            <a:ext cx="7623699" cy="512404"/>
          </a:xfrm>
        </p:spPr>
        <p:txBody>
          <a:bodyPr/>
          <a:lstStyle/>
          <a:p>
            <a:r>
              <a:rPr lang="en-US" dirty="0"/>
              <a:t>Funding secured through DOE </a:t>
            </a:r>
            <a:r>
              <a:rPr lang="en-US" dirty="0" err="1"/>
              <a:t>EPSCoR</a:t>
            </a:r>
            <a:r>
              <a:rPr lang="en-US" dirty="0"/>
              <a:t> program</a:t>
            </a:r>
          </a:p>
        </p:txBody>
      </p:sp>
      <p:cxnSp>
        <p:nvCxnSpPr>
          <p:cNvPr id="8" name="Straight Connector 7">
            <a:extLst>
              <a:ext uri="{FF2B5EF4-FFF2-40B4-BE49-F238E27FC236}">
                <a16:creationId xmlns:a16="http://schemas.microsoft.com/office/drawing/2014/main" id="{6606D00B-34F1-4C57-8BE9-410F47EB86E6}"/>
              </a:ext>
            </a:extLst>
          </p:cNvPr>
          <p:cNvCxnSpPr>
            <a:cxnSpLocks/>
          </p:cNvCxnSpPr>
          <p:nvPr/>
        </p:nvCxnSpPr>
        <p:spPr bwMode="auto">
          <a:xfrm>
            <a:off x="5754442" y="2523835"/>
            <a:ext cx="3389558" cy="1069"/>
          </a:xfrm>
          <a:prstGeom prst="line">
            <a:avLst/>
          </a:prstGeom>
          <a:noFill/>
          <a:ln w="12700" cap="flat" cmpd="sng" algn="ctr">
            <a:solidFill>
              <a:schemeClr val="tx1"/>
            </a:solidFill>
            <a:prstDash val="solid"/>
            <a:round/>
            <a:headEnd type="none" w="med" len="med"/>
            <a:tailEnd type="none" w="med" len="med"/>
          </a:ln>
          <a:effectLst/>
        </p:spPr>
      </p:cxnSp>
      <p:pic>
        <p:nvPicPr>
          <p:cNvPr id="14" name="Picture 18" descr="Alan Hurd | Los Alamos National Laboratory - Academia.edu">
            <a:extLst>
              <a:ext uri="{FF2B5EF4-FFF2-40B4-BE49-F238E27FC236}">
                <a16:creationId xmlns:a16="http://schemas.microsoft.com/office/drawing/2014/main" id="{6B0D36C2-8729-437E-9C3B-CB632D6A6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142" y="3387167"/>
            <a:ext cx="956949" cy="9569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Julian Chen">
            <a:extLst>
              <a:ext uri="{FF2B5EF4-FFF2-40B4-BE49-F238E27FC236}">
                <a16:creationId xmlns:a16="http://schemas.microsoft.com/office/drawing/2014/main" id="{52B60F3C-BB10-4D0C-AFB0-EB13D2EF50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6832" y="4051307"/>
            <a:ext cx="873849" cy="87384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F31445DC-89DE-489E-8D67-FB66B1127430}"/>
              </a:ext>
            </a:extLst>
          </p:cNvPr>
          <p:cNvSpPr txBox="1">
            <a:spLocks/>
          </p:cNvSpPr>
          <p:nvPr/>
        </p:nvSpPr>
        <p:spPr>
          <a:xfrm>
            <a:off x="5853021" y="4380861"/>
            <a:ext cx="908326"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spcBef>
                <a:spcPts val="0"/>
              </a:spcBef>
            </a:pPr>
            <a:r>
              <a:rPr lang="en-US" sz="1200" kern="100" dirty="0">
                <a:ea typeface="DejaVu Sans"/>
              </a:rPr>
              <a:t>Alan Hurd</a:t>
            </a:r>
          </a:p>
        </p:txBody>
      </p:sp>
      <p:sp>
        <p:nvSpPr>
          <p:cNvPr id="17" name="Title 1">
            <a:extLst>
              <a:ext uri="{FF2B5EF4-FFF2-40B4-BE49-F238E27FC236}">
                <a16:creationId xmlns:a16="http://schemas.microsoft.com/office/drawing/2014/main" id="{A025D105-444E-416C-9D49-8CF4FFC0776F}"/>
              </a:ext>
            </a:extLst>
          </p:cNvPr>
          <p:cNvSpPr txBox="1">
            <a:spLocks/>
          </p:cNvSpPr>
          <p:nvPr/>
        </p:nvSpPr>
        <p:spPr>
          <a:xfrm>
            <a:off x="8021374" y="5012830"/>
            <a:ext cx="1000652"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spcBef>
                <a:spcPts val="0"/>
              </a:spcBef>
            </a:pPr>
            <a:r>
              <a:rPr lang="en-US" sz="1200" kern="100" dirty="0">
                <a:ea typeface="DejaVu Sans"/>
              </a:rPr>
              <a:t>Julian Chen</a:t>
            </a:r>
          </a:p>
        </p:txBody>
      </p:sp>
      <p:pic>
        <p:nvPicPr>
          <p:cNvPr id="20" name="Picture 24" descr="Profile image for Christine Sweeney">
            <a:extLst>
              <a:ext uri="{FF2B5EF4-FFF2-40B4-BE49-F238E27FC236}">
                <a16:creationId xmlns:a16="http://schemas.microsoft.com/office/drawing/2014/main" id="{ACCCC684-91A5-4EF1-9092-5FF0070974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8814" y="2681547"/>
            <a:ext cx="882643" cy="8826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Profile image for  Rohit Prasankumar">
            <a:extLst>
              <a:ext uri="{FF2B5EF4-FFF2-40B4-BE49-F238E27FC236}">
                <a16:creationId xmlns:a16="http://schemas.microsoft.com/office/drawing/2014/main" id="{770EA218-C3D6-4129-8617-85A231E98C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9403" y="4738361"/>
            <a:ext cx="882639" cy="882639"/>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5C4784F9-D17E-4615-8B20-30ED8B4461ED}"/>
              </a:ext>
            </a:extLst>
          </p:cNvPr>
          <p:cNvSpPr txBox="1">
            <a:spLocks/>
          </p:cNvSpPr>
          <p:nvPr/>
        </p:nvSpPr>
        <p:spPr>
          <a:xfrm>
            <a:off x="7075376" y="5276680"/>
            <a:ext cx="1581722"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spcBef>
                <a:spcPts val="0"/>
              </a:spcBef>
            </a:pPr>
            <a:r>
              <a:rPr lang="en-US" sz="1200" kern="100" dirty="0">
                <a:ea typeface="DejaVu Sans"/>
              </a:rPr>
              <a:t>Rohit </a:t>
            </a:r>
            <a:r>
              <a:rPr lang="en-US" sz="1200" kern="100" dirty="0" err="1">
                <a:ea typeface="DejaVu Sans"/>
              </a:rPr>
              <a:t>Prasankumar</a:t>
            </a:r>
            <a:r>
              <a:rPr lang="en-US" sz="1200" kern="100" dirty="0">
                <a:ea typeface="DejaVu Sans"/>
              </a:rPr>
              <a:t> </a:t>
            </a:r>
          </a:p>
        </p:txBody>
      </p:sp>
      <p:pic>
        <p:nvPicPr>
          <p:cNvPr id="18" name="Picture 17" descr="A person wearing a suit and tie smiling at the camera&#10;&#10;Description automatically generated">
            <a:extLst>
              <a:ext uri="{FF2B5EF4-FFF2-40B4-BE49-F238E27FC236}">
                <a16:creationId xmlns:a16="http://schemas.microsoft.com/office/drawing/2014/main" id="{E80F9767-9BE7-4B11-A196-4E4AE41E26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4448" y="3341597"/>
            <a:ext cx="738341" cy="1028700"/>
          </a:xfrm>
          <a:prstGeom prst="rect">
            <a:avLst/>
          </a:prstGeom>
        </p:spPr>
      </p:pic>
      <p:sp>
        <p:nvSpPr>
          <p:cNvPr id="22" name="Title 1">
            <a:extLst>
              <a:ext uri="{FF2B5EF4-FFF2-40B4-BE49-F238E27FC236}">
                <a16:creationId xmlns:a16="http://schemas.microsoft.com/office/drawing/2014/main" id="{EED7543C-5A16-42FD-924B-BFB2195A68BA}"/>
              </a:ext>
            </a:extLst>
          </p:cNvPr>
          <p:cNvSpPr txBox="1">
            <a:spLocks/>
          </p:cNvSpPr>
          <p:nvPr/>
        </p:nvSpPr>
        <p:spPr>
          <a:xfrm>
            <a:off x="6819199" y="4416295"/>
            <a:ext cx="1000652"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spcBef>
                <a:spcPts val="0"/>
              </a:spcBef>
            </a:pPr>
            <a:r>
              <a:rPr lang="en-US" sz="1200" kern="100" dirty="0">
                <a:ea typeface="DejaVu Sans"/>
              </a:rPr>
              <a:t>John </a:t>
            </a:r>
            <a:r>
              <a:rPr lang="en-US" sz="1200" kern="100" dirty="0" err="1">
                <a:ea typeface="DejaVu Sans"/>
              </a:rPr>
              <a:t>Sarrao</a:t>
            </a:r>
            <a:endParaRPr lang="en-US" sz="1200" kern="100" dirty="0">
              <a:ea typeface="DejaVu Sans"/>
            </a:endParaRPr>
          </a:p>
        </p:txBody>
      </p:sp>
      <p:sp>
        <p:nvSpPr>
          <p:cNvPr id="23" name="Title 1">
            <a:extLst>
              <a:ext uri="{FF2B5EF4-FFF2-40B4-BE49-F238E27FC236}">
                <a16:creationId xmlns:a16="http://schemas.microsoft.com/office/drawing/2014/main" id="{B08E8B32-ACA6-4339-82C0-4A7269D2E00E}"/>
              </a:ext>
            </a:extLst>
          </p:cNvPr>
          <p:cNvSpPr txBox="1">
            <a:spLocks/>
          </p:cNvSpPr>
          <p:nvPr/>
        </p:nvSpPr>
        <p:spPr>
          <a:xfrm>
            <a:off x="7623699" y="3594207"/>
            <a:ext cx="1581722"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spcBef>
                <a:spcPts val="0"/>
              </a:spcBef>
            </a:pPr>
            <a:r>
              <a:rPr lang="en-US" sz="1200" kern="100" dirty="0">
                <a:ea typeface="DejaVu Sans"/>
              </a:rPr>
              <a:t>Christine Sweeney </a:t>
            </a:r>
          </a:p>
        </p:txBody>
      </p:sp>
      <p:pic>
        <p:nvPicPr>
          <p:cNvPr id="38" name="Picture 37">
            <a:extLst>
              <a:ext uri="{FF2B5EF4-FFF2-40B4-BE49-F238E27FC236}">
                <a16:creationId xmlns:a16="http://schemas.microsoft.com/office/drawing/2014/main" id="{28AF8284-9133-415D-89E0-F62D4062F5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81646" y="2455593"/>
            <a:ext cx="751567" cy="939363"/>
          </a:xfrm>
          <a:prstGeom prst="rect">
            <a:avLst/>
          </a:prstGeom>
        </p:spPr>
      </p:pic>
      <p:pic>
        <p:nvPicPr>
          <p:cNvPr id="39" name="Picture 38">
            <a:extLst>
              <a:ext uri="{FF2B5EF4-FFF2-40B4-BE49-F238E27FC236}">
                <a16:creationId xmlns:a16="http://schemas.microsoft.com/office/drawing/2014/main" id="{C6578485-0AAC-4A96-B004-1DF0DFC8CDC9}"/>
              </a:ext>
            </a:extLst>
          </p:cNvPr>
          <p:cNvPicPr>
            <a:picLocks noChangeAspect="1"/>
          </p:cNvPicPr>
          <p:nvPr/>
        </p:nvPicPr>
        <p:blipFill>
          <a:blip r:embed="rId10"/>
          <a:stretch>
            <a:fillRect/>
          </a:stretch>
        </p:blipFill>
        <p:spPr>
          <a:xfrm>
            <a:off x="3364018" y="1601401"/>
            <a:ext cx="731283" cy="902231"/>
          </a:xfrm>
          <a:prstGeom prst="rect">
            <a:avLst/>
          </a:prstGeom>
        </p:spPr>
      </p:pic>
      <p:sp>
        <p:nvSpPr>
          <p:cNvPr id="40" name="Title 1">
            <a:extLst>
              <a:ext uri="{FF2B5EF4-FFF2-40B4-BE49-F238E27FC236}">
                <a16:creationId xmlns:a16="http://schemas.microsoft.com/office/drawing/2014/main" id="{4249E673-1278-4AF1-86C8-89C4DFA050B6}"/>
              </a:ext>
            </a:extLst>
          </p:cNvPr>
          <p:cNvSpPr txBox="1">
            <a:spLocks/>
          </p:cNvSpPr>
          <p:nvPr/>
        </p:nvSpPr>
        <p:spPr>
          <a:xfrm>
            <a:off x="769651" y="1390418"/>
            <a:ext cx="1561468" cy="2496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defTabSz="685800">
              <a:spcBef>
                <a:spcPts val="0"/>
              </a:spcBef>
              <a:defRPr/>
            </a:pPr>
            <a:r>
              <a:rPr lang="en-US" sz="1200" kern="100" dirty="0">
                <a:solidFill>
                  <a:srgbClr val="000000"/>
                </a:solidFill>
                <a:ea typeface="DejaVu Sans"/>
              </a:rPr>
              <a:t>Sandra </a:t>
            </a:r>
            <a:r>
              <a:rPr lang="en-US" sz="1200" kern="100" dirty="0" err="1">
                <a:solidFill>
                  <a:srgbClr val="000000"/>
                </a:solidFill>
                <a:ea typeface="DejaVu Sans"/>
              </a:rPr>
              <a:t>Biedron</a:t>
            </a:r>
            <a:r>
              <a:rPr lang="en-US" sz="1200" kern="100" dirty="0">
                <a:solidFill>
                  <a:srgbClr val="000000"/>
                </a:solidFill>
                <a:ea typeface="DejaVu Sans"/>
              </a:rPr>
              <a:t> </a:t>
            </a:r>
            <a:r>
              <a:rPr lang="en-US" sz="1200" i="1" kern="100" dirty="0">
                <a:solidFill>
                  <a:srgbClr val="000000"/>
                </a:solidFill>
                <a:ea typeface="DejaVu Sans"/>
              </a:rPr>
              <a:t>(PI)</a:t>
            </a:r>
          </a:p>
        </p:txBody>
      </p:sp>
      <p:sp>
        <p:nvSpPr>
          <p:cNvPr id="41" name="Title 1">
            <a:extLst>
              <a:ext uri="{FF2B5EF4-FFF2-40B4-BE49-F238E27FC236}">
                <a16:creationId xmlns:a16="http://schemas.microsoft.com/office/drawing/2014/main" id="{3F423807-406B-454C-BD48-772B410E37F0}"/>
              </a:ext>
            </a:extLst>
          </p:cNvPr>
          <p:cNvSpPr txBox="1">
            <a:spLocks/>
          </p:cNvSpPr>
          <p:nvPr/>
        </p:nvSpPr>
        <p:spPr>
          <a:xfrm>
            <a:off x="3401316" y="3335245"/>
            <a:ext cx="1407326" cy="22167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defTabSz="685800">
              <a:spcBef>
                <a:spcPts val="0"/>
              </a:spcBef>
              <a:defRPr/>
            </a:pPr>
            <a:r>
              <a:rPr lang="en-US" sz="1200" kern="100" dirty="0" err="1">
                <a:solidFill>
                  <a:srgbClr val="000000"/>
                </a:solidFill>
                <a:ea typeface="DejaVu Sans"/>
              </a:rPr>
              <a:t>Destry</a:t>
            </a:r>
            <a:r>
              <a:rPr lang="en-US" sz="1200" kern="100" dirty="0">
                <a:solidFill>
                  <a:srgbClr val="000000"/>
                </a:solidFill>
                <a:ea typeface="DejaVu Sans"/>
              </a:rPr>
              <a:t> Monk</a:t>
            </a:r>
          </a:p>
        </p:txBody>
      </p:sp>
      <p:sp>
        <p:nvSpPr>
          <p:cNvPr id="42" name="Title 1">
            <a:extLst>
              <a:ext uri="{FF2B5EF4-FFF2-40B4-BE49-F238E27FC236}">
                <a16:creationId xmlns:a16="http://schemas.microsoft.com/office/drawing/2014/main" id="{D69F4F29-FB92-401F-BBD3-38C715F3CFD1}"/>
              </a:ext>
            </a:extLst>
          </p:cNvPr>
          <p:cNvSpPr txBox="1">
            <a:spLocks/>
          </p:cNvSpPr>
          <p:nvPr/>
        </p:nvSpPr>
        <p:spPr>
          <a:xfrm>
            <a:off x="2436940" y="1340776"/>
            <a:ext cx="2289881" cy="34894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defTabSz="685800">
              <a:spcBef>
                <a:spcPts val="0"/>
              </a:spcBef>
              <a:defRPr/>
            </a:pPr>
            <a:r>
              <a:rPr lang="en-US" sz="1200" kern="100" dirty="0">
                <a:solidFill>
                  <a:srgbClr val="000000"/>
                </a:solidFill>
                <a:ea typeface="DejaVu Sans"/>
              </a:rPr>
              <a:t>Manel Martínez-Ramón </a:t>
            </a:r>
            <a:r>
              <a:rPr lang="en-US" sz="1200" i="1" kern="100" dirty="0">
                <a:solidFill>
                  <a:srgbClr val="000000"/>
                </a:solidFill>
                <a:ea typeface="DejaVu Sans"/>
              </a:rPr>
              <a:t>(Co-PI)</a:t>
            </a:r>
            <a:endParaRPr lang="en-US" sz="1200" kern="100" dirty="0">
              <a:solidFill>
                <a:srgbClr val="000000"/>
              </a:solidFill>
              <a:ea typeface="DejaVu Sans"/>
            </a:endParaRPr>
          </a:p>
        </p:txBody>
      </p:sp>
      <p:sp>
        <p:nvSpPr>
          <p:cNvPr id="43" name="Title 1">
            <a:extLst>
              <a:ext uri="{FF2B5EF4-FFF2-40B4-BE49-F238E27FC236}">
                <a16:creationId xmlns:a16="http://schemas.microsoft.com/office/drawing/2014/main" id="{96AF5632-6A2B-4382-B897-C452058B3A96}"/>
              </a:ext>
            </a:extLst>
          </p:cNvPr>
          <p:cNvSpPr txBox="1">
            <a:spLocks/>
          </p:cNvSpPr>
          <p:nvPr/>
        </p:nvSpPr>
        <p:spPr>
          <a:xfrm>
            <a:off x="1611692" y="3402171"/>
            <a:ext cx="1250385" cy="2285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defTabSz="685800">
              <a:spcBef>
                <a:spcPts val="0"/>
              </a:spcBef>
              <a:defRPr/>
            </a:pPr>
            <a:r>
              <a:rPr lang="en-US" sz="1200" kern="100" dirty="0">
                <a:solidFill>
                  <a:srgbClr val="000000"/>
                </a:solidFill>
                <a:ea typeface="DejaVu Sans"/>
              </a:rPr>
              <a:t>Salvador Sosa</a:t>
            </a:r>
          </a:p>
        </p:txBody>
      </p:sp>
      <p:pic>
        <p:nvPicPr>
          <p:cNvPr id="44" name="Picture 4" descr="Photo: true">
            <a:extLst>
              <a:ext uri="{FF2B5EF4-FFF2-40B4-BE49-F238E27FC236}">
                <a16:creationId xmlns:a16="http://schemas.microsoft.com/office/drawing/2014/main" id="{64A30BB0-F9E1-493C-8256-71B2E1AD3E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75" y="1420532"/>
            <a:ext cx="729005" cy="97200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person posing for the camera&#10;&#10;Description automatically generated">
            <a:extLst>
              <a:ext uri="{FF2B5EF4-FFF2-40B4-BE49-F238E27FC236}">
                <a16:creationId xmlns:a16="http://schemas.microsoft.com/office/drawing/2014/main" id="{003C9D6E-D3D0-42D7-AA1C-D9B99B8B911C}"/>
              </a:ext>
            </a:extLst>
          </p:cNvPr>
          <p:cNvPicPr>
            <a:picLocks noChangeAspect="1"/>
          </p:cNvPicPr>
          <p:nvPr/>
        </p:nvPicPr>
        <p:blipFill rotWithShape="1">
          <a:blip r:embed="rId12">
            <a:extLst>
              <a:ext uri="{28A0092B-C50C-407E-A947-70E740481C1C}">
                <a14:useLocalDpi xmlns:a14="http://schemas.microsoft.com/office/drawing/2010/main" val="0"/>
              </a:ext>
            </a:extLst>
          </a:blip>
          <a:srcRect l="26448" t="3700" r="27075" b="26224"/>
          <a:stretch/>
        </p:blipFill>
        <p:spPr>
          <a:xfrm>
            <a:off x="2973845" y="2581755"/>
            <a:ext cx="659427" cy="997937"/>
          </a:xfrm>
          <a:prstGeom prst="rect">
            <a:avLst/>
          </a:prstGeom>
        </p:spPr>
      </p:pic>
      <p:sp>
        <p:nvSpPr>
          <p:cNvPr id="48" name="Title 1">
            <a:extLst>
              <a:ext uri="{FF2B5EF4-FFF2-40B4-BE49-F238E27FC236}">
                <a16:creationId xmlns:a16="http://schemas.microsoft.com/office/drawing/2014/main" id="{E5AE15A4-EF04-413E-9067-E6A0903DE427}"/>
              </a:ext>
            </a:extLst>
          </p:cNvPr>
          <p:cNvSpPr txBox="1">
            <a:spLocks/>
          </p:cNvSpPr>
          <p:nvPr/>
        </p:nvSpPr>
        <p:spPr>
          <a:xfrm>
            <a:off x="-30895" y="3400167"/>
            <a:ext cx="1368172" cy="21411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defTabSz="685800">
              <a:spcBef>
                <a:spcPts val="0"/>
              </a:spcBef>
              <a:defRPr/>
            </a:pPr>
            <a:r>
              <a:rPr lang="en-US" sz="1200" u="sng" kern="100" dirty="0">
                <a:solidFill>
                  <a:srgbClr val="000000"/>
                </a:solidFill>
                <a:ea typeface="DejaVu Sans"/>
              </a:rPr>
              <a:t>Mariana Fazio</a:t>
            </a:r>
          </a:p>
        </p:txBody>
      </p:sp>
      <p:pic>
        <p:nvPicPr>
          <p:cNvPr id="49" name="Picture 48" descr="A person in a striped shirt and smiling at the camera&#10;&#10;Description automatically generated">
            <a:extLst>
              <a:ext uri="{FF2B5EF4-FFF2-40B4-BE49-F238E27FC236}">
                <a16:creationId xmlns:a16="http://schemas.microsoft.com/office/drawing/2014/main" id="{74B017D7-871B-4B0F-B1A0-BD3F7AF050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3408" y="2462006"/>
            <a:ext cx="827034" cy="946572"/>
          </a:xfrm>
          <a:prstGeom prst="rect">
            <a:avLst/>
          </a:prstGeom>
        </p:spPr>
      </p:pic>
      <p:pic>
        <p:nvPicPr>
          <p:cNvPr id="25" name="Picture 12" descr="Kevin Brown">
            <a:extLst>
              <a:ext uri="{FF2B5EF4-FFF2-40B4-BE49-F238E27FC236}">
                <a16:creationId xmlns:a16="http://schemas.microsoft.com/office/drawing/2014/main" id="{0963EF5B-D56A-4264-98AD-0CBD048DA6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2478" y="4595329"/>
            <a:ext cx="672201" cy="1008302"/>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A8CA8585-8766-4F0B-A3B3-81E0180D1BFC}"/>
              </a:ext>
            </a:extLst>
          </p:cNvPr>
          <p:cNvSpPr txBox="1">
            <a:spLocks/>
          </p:cNvSpPr>
          <p:nvPr/>
        </p:nvSpPr>
        <p:spPr>
          <a:xfrm>
            <a:off x="24814" y="5228036"/>
            <a:ext cx="1193714"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just">
              <a:spcBef>
                <a:spcPts val="0"/>
              </a:spcBef>
            </a:pPr>
            <a:r>
              <a:rPr lang="en-US" sz="1200" kern="100" dirty="0">
                <a:ea typeface="DejaVu Sans"/>
              </a:rPr>
              <a:t>Kevin Brown </a:t>
            </a:r>
          </a:p>
        </p:txBody>
      </p:sp>
      <p:pic>
        <p:nvPicPr>
          <p:cNvPr id="28" name="Picture 14" descr="Mark Palmer">
            <a:extLst>
              <a:ext uri="{FF2B5EF4-FFF2-40B4-BE49-F238E27FC236}">
                <a16:creationId xmlns:a16="http://schemas.microsoft.com/office/drawing/2014/main" id="{D5B1A4DD-7D8C-4F3D-800E-EF62975F885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0678" t="6712" r="39870" b="51569"/>
          <a:stretch/>
        </p:blipFill>
        <p:spPr bwMode="auto">
          <a:xfrm>
            <a:off x="1835672" y="4661354"/>
            <a:ext cx="758095" cy="928106"/>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a:extLst>
              <a:ext uri="{FF2B5EF4-FFF2-40B4-BE49-F238E27FC236}">
                <a16:creationId xmlns:a16="http://schemas.microsoft.com/office/drawing/2014/main" id="{BC0A6814-D0FA-4374-A595-E2628B52EC8A}"/>
              </a:ext>
            </a:extLst>
          </p:cNvPr>
          <p:cNvSpPr txBox="1">
            <a:spLocks/>
          </p:cNvSpPr>
          <p:nvPr/>
        </p:nvSpPr>
        <p:spPr>
          <a:xfrm>
            <a:off x="1758744" y="4380861"/>
            <a:ext cx="1193714"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just">
              <a:spcBef>
                <a:spcPts val="0"/>
              </a:spcBef>
            </a:pPr>
            <a:r>
              <a:rPr lang="en-US" sz="1200" kern="100" dirty="0">
                <a:ea typeface="DejaVu Sans"/>
              </a:rPr>
              <a:t>Mark Palmer</a:t>
            </a:r>
          </a:p>
        </p:txBody>
      </p:sp>
      <p:pic>
        <p:nvPicPr>
          <p:cNvPr id="31" name="Picture 16" descr="[name]">
            <a:extLst>
              <a:ext uri="{FF2B5EF4-FFF2-40B4-BE49-F238E27FC236}">
                <a16:creationId xmlns:a16="http://schemas.microsoft.com/office/drawing/2014/main" id="{4C03BC62-C248-413D-BF5A-36EE2B65B8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42122" y="3721465"/>
            <a:ext cx="748714" cy="925874"/>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1">
            <a:extLst>
              <a:ext uri="{FF2B5EF4-FFF2-40B4-BE49-F238E27FC236}">
                <a16:creationId xmlns:a16="http://schemas.microsoft.com/office/drawing/2014/main" id="{4BA3DC4B-8312-4467-B532-AFBC55265AED}"/>
              </a:ext>
            </a:extLst>
          </p:cNvPr>
          <p:cNvSpPr txBox="1">
            <a:spLocks/>
          </p:cNvSpPr>
          <p:nvPr/>
        </p:nvSpPr>
        <p:spPr>
          <a:xfrm>
            <a:off x="3875906" y="3671070"/>
            <a:ext cx="725453"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just">
              <a:spcBef>
                <a:spcPts val="0"/>
              </a:spcBef>
            </a:pPr>
            <a:r>
              <a:rPr lang="en-US" sz="1200" kern="100" dirty="0">
                <a:ea typeface="DejaVu Sans"/>
              </a:rPr>
              <a:t>Jing Tao</a:t>
            </a:r>
          </a:p>
        </p:txBody>
      </p:sp>
      <p:pic>
        <p:nvPicPr>
          <p:cNvPr id="34" name="Picture 26">
            <a:extLst>
              <a:ext uri="{FF2B5EF4-FFF2-40B4-BE49-F238E27FC236}">
                <a16:creationId xmlns:a16="http://schemas.microsoft.com/office/drawing/2014/main" id="{9F75BD95-0B39-4049-B93B-37C6C0A86E5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638" t="14212" r="68844" b="72725"/>
          <a:stretch/>
        </p:blipFill>
        <p:spPr bwMode="auto">
          <a:xfrm>
            <a:off x="169639" y="4013249"/>
            <a:ext cx="689288" cy="949965"/>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a:extLst>
              <a:ext uri="{FF2B5EF4-FFF2-40B4-BE49-F238E27FC236}">
                <a16:creationId xmlns:a16="http://schemas.microsoft.com/office/drawing/2014/main" id="{03415939-714A-4EDC-8F7A-334FC6FD7E75}"/>
              </a:ext>
            </a:extLst>
          </p:cNvPr>
          <p:cNvSpPr txBox="1">
            <a:spLocks/>
          </p:cNvSpPr>
          <p:nvPr/>
        </p:nvSpPr>
        <p:spPr>
          <a:xfrm>
            <a:off x="-2312" y="3689113"/>
            <a:ext cx="1458473"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just">
              <a:spcBef>
                <a:spcPts val="0"/>
              </a:spcBef>
            </a:pPr>
            <a:r>
              <a:rPr lang="en-US" sz="1200" kern="100" dirty="0">
                <a:ea typeface="DejaVu Sans"/>
              </a:rPr>
              <a:t>Marcus </a:t>
            </a:r>
            <a:r>
              <a:rPr lang="en-US" sz="1200" kern="100" dirty="0" err="1">
                <a:ea typeface="DejaVu Sans"/>
              </a:rPr>
              <a:t>Babzien</a:t>
            </a:r>
            <a:endParaRPr lang="en-US" sz="1200" kern="100" dirty="0">
              <a:ea typeface="DejaVu Sans"/>
            </a:endParaRPr>
          </a:p>
        </p:txBody>
      </p:sp>
      <p:cxnSp>
        <p:nvCxnSpPr>
          <p:cNvPr id="37" name="Straight Connector 36">
            <a:extLst>
              <a:ext uri="{FF2B5EF4-FFF2-40B4-BE49-F238E27FC236}">
                <a16:creationId xmlns:a16="http://schemas.microsoft.com/office/drawing/2014/main" id="{95CB3B96-2127-45C2-9287-23F6268C8034}"/>
              </a:ext>
            </a:extLst>
          </p:cNvPr>
          <p:cNvCxnSpPr>
            <a:cxnSpLocks/>
          </p:cNvCxnSpPr>
          <p:nvPr/>
        </p:nvCxnSpPr>
        <p:spPr bwMode="auto">
          <a:xfrm flipV="1">
            <a:off x="30329" y="3630679"/>
            <a:ext cx="5724113" cy="495"/>
          </a:xfrm>
          <a:prstGeom prst="line">
            <a:avLst/>
          </a:prstGeom>
          <a:noFill/>
          <a:ln w="12700" cap="flat" cmpd="sng" algn="ctr">
            <a:solidFill>
              <a:schemeClr val="tx1"/>
            </a:solidFill>
            <a:prstDash val="solid"/>
            <a:round/>
            <a:headEnd type="none" w="med" len="med"/>
            <a:tailEnd type="none" w="med" len="med"/>
          </a:ln>
          <a:effectLst/>
        </p:spPr>
      </p:cxnSp>
      <p:pic>
        <p:nvPicPr>
          <p:cNvPr id="58" name="Picture 57">
            <a:extLst>
              <a:ext uri="{FF2B5EF4-FFF2-40B4-BE49-F238E27FC236}">
                <a16:creationId xmlns:a16="http://schemas.microsoft.com/office/drawing/2014/main" id="{70E08948-09FE-4B3F-AAF4-B35D43E5BE93}"/>
              </a:ext>
            </a:extLst>
          </p:cNvPr>
          <p:cNvPicPr>
            <a:picLocks noChangeAspect="1"/>
          </p:cNvPicPr>
          <p:nvPr/>
        </p:nvPicPr>
        <p:blipFill rotWithShape="1">
          <a:blip r:embed="rId18"/>
          <a:srcRect l="5846" r="55932"/>
          <a:stretch/>
        </p:blipFill>
        <p:spPr>
          <a:xfrm>
            <a:off x="1690340" y="1593742"/>
            <a:ext cx="1011055" cy="902231"/>
          </a:xfrm>
          <a:prstGeom prst="rect">
            <a:avLst/>
          </a:prstGeom>
        </p:spPr>
      </p:pic>
      <p:cxnSp>
        <p:nvCxnSpPr>
          <p:cNvPr id="50" name="Straight Connector 49">
            <a:extLst>
              <a:ext uri="{FF2B5EF4-FFF2-40B4-BE49-F238E27FC236}">
                <a16:creationId xmlns:a16="http://schemas.microsoft.com/office/drawing/2014/main" id="{820C8C42-0F40-4C75-84CB-0C513F2AED3A}"/>
              </a:ext>
            </a:extLst>
          </p:cNvPr>
          <p:cNvCxnSpPr>
            <a:cxnSpLocks/>
          </p:cNvCxnSpPr>
          <p:nvPr/>
        </p:nvCxnSpPr>
        <p:spPr bwMode="auto">
          <a:xfrm>
            <a:off x="5754442" y="2523835"/>
            <a:ext cx="0" cy="3161526"/>
          </a:xfrm>
          <a:prstGeom prst="line">
            <a:avLst/>
          </a:prstGeom>
          <a:noFill/>
          <a:ln w="12700" cap="flat" cmpd="sng" algn="ctr">
            <a:solidFill>
              <a:schemeClr val="tx1"/>
            </a:solidFill>
            <a:prstDash val="solid"/>
            <a:round/>
            <a:headEnd type="none" w="med" len="med"/>
            <a:tailEnd type="none" w="med" len="med"/>
          </a:ln>
          <a:effectLst/>
        </p:spPr>
      </p:cxnSp>
      <p:sp>
        <p:nvSpPr>
          <p:cNvPr id="57" name="Title 1">
            <a:extLst>
              <a:ext uri="{FF2B5EF4-FFF2-40B4-BE49-F238E27FC236}">
                <a16:creationId xmlns:a16="http://schemas.microsoft.com/office/drawing/2014/main" id="{18DAFA2C-6831-44FC-91C0-BA1A945A4A83}"/>
              </a:ext>
            </a:extLst>
          </p:cNvPr>
          <p:cNvSpPr txBox="1">
            <a:spLocks/>
          </p:cNvSpPr>
          <p:nvPr/>
        </p:nvSpPr>
        <p:spPr>
          <a:xfrm>
            <a:off x="4300188" y="2555698"/>
            <a:ext cx="1407326" cy="22167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defTabSz="685800">
              <a:spcBef>
                <a:spcPts val="0"/>
              </a:spcBef>
              <a:defRPr/>
            </a:pPr>
            <a:r>
              <a:rPr lang="en-US" sz="1200" kern="100" dirty="0">
                <a:solidFill>
                  <a:srgbClr val="000000"/>
                </a:solidFill>
                <a:ea typeface="DejaVu Sans"/>
              </a:rPr>
              <a:t>Steven Conradson</a:t>
            </a:r>
          </a:p>
        </p:txBody>
      </p:sp>
      <p:pic>
        <p:nvPicPr>
          <p:cNvPr id="1026" name="Picture 2" descr="Agenda | 2020 Virtual SSRL/LCLS Users' Meeting">
            <a:extLst>
              <a:ext uri="{FF2B5EF4-FFF2-40B4-BE49-F238E27FC236}">
                <a16:creationId xmlns:a16="http://schemas.microsoft.com/office/drawing/2014/main" id="{4078F97F-25B0-4203-91FB-DF454F8F02C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16356" y="2769831"/>
            <a:ext cx="832120" cy="832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unjie Li">
            <a:extLst>
              <a:ext uri="{FF2B5EF4-FFF2-40B4-BE49-F238E27FC236}">
                <a16:creationId xmlns:a16="http://schemas.microsoft.com/office/drawing/2014/main" id="{D9FEF3B4-8703-4063-9D39-01A1EE42BD3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12770" y="3704777"/>
            <a:ext cx="725452" cy="897108"/>
          </a:xfrm>
          <a:prstGeom prst="rect">
            <a:avLst/>
          </a:prstGeom>
          <a:noFill/>
          <a:extLst>
            <a:ext uri="{909E8E84-426E-40DD-AFC4-6F175D3DCCD1}">
              <a14:hiddenFill xmlns:a14="http://schemas.microsoft.com/office/drawing/2010/main">
                <a:solidFill>
                  <a:srgbClr val="FFFFFF"/>
                </a:solidFill>
              </a14:hiddenFill>
            </a:ext>
          </a:extLst>
        </p:spPr>
      </p:pic>
      <p:sp>
        <p:nvSpPr>
          <p:cNvPr id="59" name="Title 1">
            <a:extLst>
              <a:ext uri="{FF2B5EF4-FFF2-40B4-BE49-F238E27FC236}">
                <a16:creationId xmlns:a16="http://schemas.microsoft.com/office/drawing/2014/main" id="{E075914E-947F-4927-959B-454DD52DAE97}"/>
              </a:ext>
            </a:extLst>
          </p:cNvPr>
          <p:cNvSpPr txBox="1">
            <a:spLocks/>
          </p:cNvSpPr>
          <p:nvPr/>
        </p:nvSpPr>
        <p:spPr>
          <a:xfrm>
            <a:off x="4230139" y="4282136"/>
            <a:ext cx="725453"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just">
              <a:spcBef>
                <a:spcPts val="0"/>
              </a:spcBef>
            </a:pPr>
            <a:r>
              <a:rPr lang="en-US" sz="1200" kern="100" dirty="0" err="1">
                <a:ea typeface="DejaVu Sans"/>
              </a:rPr>
              <a:t>Junjie</a:t>
            </a:r>
            <a:r>
              <a:rPr lang="en-US" sz="1200" kern="100" dirty="0">
                <a:ea typeface="DejaVu Sans"/>
              </a:rPr>
              <a:t> Li</a:t>
            </a:r>
          </a:p>
        </p:txBody>
      </p:sp>
      <p:pic>
        <p:nvPicPr>
          <p:cNvPr id="1030" name="Picture 6" descr="Lab Employee Robert Malone Helps U.S. Air Force Get Ready for Take-Off | BNL  Newsroom">
            <a:extLst>
              <a:ext uri="{FF2B5EF4-FFF2-40B4-BE49-F238E27FC236}">
                <a16:creationId xmlns:a16="http://schemas.microsoft.com/office/drawing/2014/main" id="{1EB12EA4-66E1-4612-A8E5-138B11BFF4A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5880" r="34804" b="26862"/>
          <a:stretch/>
        </p:blipFill>
        <p:spPr bwMode="auto">
          <a:xfrm>
            <a:off x="2751703" y="4762028"/>
            <a:ext cx="778498" cy="835307"/>
          </a:xfrm>
          <a:prstGeom prst="rect">
            <a:avLst/>
          </a:prstGeom>
          <a:noFill/>
          <a:extLst>
            <a:ext uri="{909E8E84-426E-40DD-AFC4-6F175D3DCCD1}">
              <a14:hiddenFill xmlns:a14="http://schemas.microsoft.com/office/drawing/2010/main">
                <a:solidFill>
                  <a:srgbClr val="FFFFFF"/>
                </a:solidFill>
              </a14:hiddenFill>
            </a:ext>
          </a:extLst>
        </p:spPr>
      </p:pic>
      <p:sp>
        <p:nvSpPr>
          <p:cNvPr id="62" name="Title 1">
            <a:extLst>
              <a:ext uri="{FF2B5EF4-FFF2-40B4-BE49-F238E27FC236}">
                <a16:creationId xmlns:a16="http://schemas.microsoft.com/office/drawing/2014/main" id="{E248536B-B823-4D9D-9EFF-994C559B65F2}"/>
              </a:ext>
            </a:extLst>
          </p:cNvPr>
          <p:cNvSpPr txBox="1">
            <a:spLocks/>
          </p:cNvSpPr>
          <p:nvPr/>
        </p:nvSpPr>
        <p:spPr>
          <a:xfrm>
            <a:off x="3504223" y="5311829"/>
            <a:ext cx="1193714"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just">
              <a:spcBef>
                <a:spcPts val="0"/>
              </a:spcBef>
            </a:pPr>
            <a:r>
              <a:rPr lang="en-US" sz="1200" kern="100" dirty="0">
                <a:ea typeface="DejaVu Sans"/>
              </a:rPr>
              <a:t>Robert Malone</a:t>
            </a:r>
          </a:p>
        </p:txBody>
      </p:sp>
      <p:sp>
        <p:nvSpPr>
          <p:cNvPr id="63" name="Title 1">
            <a:extLst>
              <a:ext uri="{FF2B5EF4-FFF2-40B4-BE49-F238E27FC236}">
                <a16:creationId xmlns:a16="http://schemas.microsoft.com/office/drawing/2014/main" id="{400EFF2E-D8CC-4C6C-93D5-ADC85F4EAC0E}"/>
              </a:ext>
            </a:extLst>
          </p:cNvPr>
          <p:cNvSpPr txBox="1">
            <a:spLocks/>
          </p:cNvSpPr>
          <p:nvPr/>
        </p:nvSpPr>
        <p:spPr>
          <a:xfrm>
            <a:off x="3747356" y="4786520"/>
            <a:ext cx="1193714" cy="2990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just">
              <a:spcBef>
                <a:spcPts val="0"/>
              </a:spcBef>
            </a:pPr>
            <a:r>
              <a:rPr lang="en-US" sz="1200" kern="100" dirty="0">
                <a:ea typeface="DejaVu Sans"/>
              </a:rPr>
              <a:t>Mikhail </a:t>
            </a:r>
            <a:r>
              <a:rPr lang="en-US" sz="1200" kern="100" dirty="0" err="1">
                <a:ea typeface="DejaVu Sans"/>
              </a:rPr>
              <a:t>Fedurin</a:t>
            </a:r>
            <a:endParaRPr lang="en-US" sz="1200" kern="100" dirty="0">
              <a:ea typeface="DejaVu Sans"/>
            </a:endParaRPr>
          </a:p>
        </p:txBody>
      </p:sp>
      <p:pic>
        <p:nvPicPr>
          <p:cNvPr id="1032" name="Picture 8">
            <a:extLst>
              <a:ext uri="{FF2B5EF4-FFF2-40B4-BE49-F238E27FC236}">
                <a16:creationId xmlns:a16="http://schemas.microsoft.com/office/drawing/2014/main" id="{6F84A0FA-07FE-442D-9926-41449D774A03}"/>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0406" t="17966" r="77528" b="61113"/>
          <a:stretch/>
        </p:blipFill>
        <p:spPr bwMode="auto">
          <a:xfrm>
            <a:off x="4904330" y="4746185"/>
            <a:ext cx="761548" cy="88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535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objectives</a:t>
            </a:r>
          </a:p>
        </p:txBody>
      </p:sp>
      <p:sp>
        <p:nvSpPr>
          <p:cNvPr id="4" name="Content Placeholder 3"/>
          <p:cNvSpPr>
            <a:spLocks noGrp="1"/>
          </p:cNvSpPr>
          <p:nvPr>
            <p:ph sz="quarter" idx="12"/>
          </p:nvPr>
        </p:nvSpPr>
        <p:spPr/>
        <p:txBody>
          <a:bodyPr/>
          <a:lstStyle/>
          <a:p>
            <a:r>
              <a:rPr lang="en-US" b="1" i="0" dirty="0"/>
              <a:t>Enabling science experiments on soft matter and biological samples at the MUED beamline</a:t>
            </a:r>
          </a:p>
          <a:p>
            <a:r>
              <a:rPr lang="en-US" sz="1800" i="0" dirty="0"/>
              <a:t>	Sample environment development</a:t>
            </a:r>
          </a:p>
          <a:p>
            <a:r>
              <a:rPr lang="en-US" sz="1800" i="0" dirty="0"/>
              <a:t>	Testing on macromolecular crystals (lysozyme, </a:t>
            </a:r>
            <a:r>
              <a:rPr lang="en-US" sz="1800" i="0" dirty="0" err="1"/>
              <a:t>crambin</a:t>
            </a:r>
            <a:r>
              <a:rPr lang="en-US" sz="1800" i="0" dirty="0"/>
              <a:t>)</a:t>
            </a:r>
          </a:p>
          <a:p>
            <a:r>
              <a:rPr lang="en-US" sz="1800" i="0" dirty="0"/>
              <a:t>	Testing on biological membranes (2-D bacteriorhodopsin arrays)</a:t>
            </a:r>
          </a:p>
        </p:txBody>
      </p:sp>
    </p:spTree>
    <p:extLst>
      <p:ext uri="{BB962C8B-B14F-4D97-AF65-F5344CB8AC3E}">
        <p14:creationId xmlns:p14="http://schemas.microsoft.com/office/powerpoint/2010/main" val="3739178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objectives- why biology?</a:t>
            </a:r>
          </a:p>
        </p:txBody>
      </p:sp>
      <p:sp>
        <p:nvSpPr>
          <p:cNvPr id="4" name="Content Placeholder 3"/>
          <p:cNvSpPr>
            <a:spLocks noGrp="1"/>
          </p:cNvSpPr>
          <p:nvPr>
            <p:ph sz="quarter" idx="12"/>
          </p:nvPr>
        </p:nvSpPr>
        <p:spPr/>
        <p:txBody>
          <a:bodyPr/>
          <a:lstStyle/>
          <a:p>
            <a:r>
              <a:rPr lang="en-US" b="1" i="0" dirty="0"/>
              <a:t>Why ED / EM at 2-5 MeV?</a:t>
            </a:r>
          </a:p>
          <a:p>
            <a:r>
              <a:rPr lang="en-US" sz="1800" i="0" dirty="0"/>
              <a:t>Penetrating power</a:t>
            </a:r>
          </a:p>
          <a:p>
            <a:r>
              <a:rPr lang="en-US" sz="1800" i="0" dirty="0"/>
              <a:t>Ultra-high resolution (0.1 – 0.2 </a:t>
            </a:r>
            <a:r>
              <a:rPr lang="en-US" sz="1800" i="0" dirty="0" err="1"/>
              <a:t>Å</a:t>
            </a:r>
            <a:r>
              <a:rPr lang="en-US" sz="1800" i="0" dirty="0"/>
              <a:t>), currently not accessible for most synchrotron beamlines / poor QE of CCD detectors</a:t>
            </a:r>
          </a:p>
          <a:p>
            <a:r>
              <a:rPr lang="en-US" sz="1800" i="0" dirty="0"/>
              <a:t>Potentially less radiation damage? Possibility of studying samples at </a:t>
            </a:r>
            <a:r>
              <a:rPr lang="en-US" sz="1800" dirty="0"/>
              <a:t>ambient</a:t>
            </a:r>
            <a:r>
              <a:rPr lang="en-US" sz="1800" i="0" dirty="0"/>
              <a:t> temperatures</a:t>
            </a:r>
          </a:p>
          <a:p>
            <a:r>
              <a:rPr lang="en-US" sz="1800" i="0" dirty="0"/>
              <a:t>Current commercial TEM instruments (</a:t>
            </a:r>
            <a:r>
              <a:rPr lang="en-US" sz="1800" i="0" dirty="0" err="1"/>
              <a:t>ThermoFisher</a:t>
            </a:r>
            <a:r>
              <a:rPr lang="en-US" sz="1800" i="0" dirty="0"/>
              <a:t> </a:t>
            </a:r>
            <a:r>
              <a:rPr lang="en-US" sz="1800" i="0" dirty="0" err="1"/>
              <a:t>Krios</a:t>
            </a:r>
            <a:r>
              <a:rPr lang="en-US" sz="1800" i="0" dirty="0"/>
              <a:t>) operate in the 20-300 </a:t>
            </a:r>
            <a:r>
              <a:rPr lang="en-US" sz="1800" i="0" dirty="0" err="1"/>
              <a:t>keV</a:t>
            </a:r>
            <a:r>
              <a:rPr lang="en-US" sz="1800" i="0" dirty="0"/>
              <a:t> range</a:t>
            </a:r>
          </a:p>
          <a:p>
            <a:r>
              <a:rPr lang="en-US" sz="1800" i="0" dirty="0"/>
              <a:t>Time-resolved studies (</a:t>
            </a:r>
            <a:r>
              <a:rPr lang="en-US" sz="1800" i="0" dirty="0" err="1"/>
              <a:t>ms</a:t>
            </a:r>
            <a:r>
              <a:rPr lang="en-US" sz="1800" i="0" dirty="0"/>
              <a:t> resolution with current repetition rate), pump-probe using visible laser setup</a:t>
            </a:r>
          </a:p>
          <a:p>
            <a:r>
              <a:rPr lang="en-US" sz="1800" i="0" dirty="0"/>
              <a:t>Synergy with UED proposals presented on 12/7/20</a:t>
            </a:r>
          </a:p>
        </p:txBody>
      </p:sp>
    </p:spTree>
    <p:extLst>
      <p:ext uri="{BB962C8B-B14F-4D97-AF65-F5344CB8AC3E}">
        <p14:creationId xmlns:p14="http://schemas.microsoft.com/office/powerpoint/2010/main" val="1900318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environment development</a:t>
            </a:r>
          </a:p>
        </p:txBody>
      </p:sp>
      <p:sp>
        <p:nvSpPr>
          <p:cNvPr id="4" name="Content Placeholder 3"/>
          <p:cNvSpPr>
            <a:spLocks noGrp="1"/>
          </p:cNvSpPr>
          <p:nvPr>
            <p:ph sz="quarter" idx="12"/>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5444D8A5-431C-7C47-8616-6589DF3FC28A}"/>
              </a:ext>
            </a:extLst>
          </p:cNvPr>
          <p:cNvPicPr/>
          <p:nvPr/>
        </p:nvPicPr>
        <p:blipFill>
          <a:blip r:embed="rId2"/>
          <a:stretch>
            <a:fillRect/>
          </a:stretch>
        </p:blipFill>
        <p:spPr>
          <a:xfrm>
            <a:off x="351890" y="1225536"/>
            <a:ext cx="8440220" cy="2206625"/>
          </a:xfrm>
          <a:prstGeom prst="rect">
            <a:avLst/>
          </a:prstGeom>
        </p:spPr>
      </p:pic>
      <p:sp>
        <p:nvSpPr>
          <p:cNvPr id="3" name="TextBox 2">
            <a:extLst>
              <a:ext uri="{FF2B5EF4-FFF2-40B4-BE49-F238E27FC236}">
                <a16:creationId xmlns:a16="http://schemas.microsoft.com/office/drawing/2014/main" id="{923AC7DA-29DD-AE46-A0A2-C841381FFDB9}"/>
              </a:ext>
            </a:extLst>
          </p:cNvPr>
          <p:cNvSpPr txBox="1"/>
          <p:nvPr/>
        </p:nvSpPr>
        <p:spPr bwMode="auto">
          <a:xfrm>
            <a:off x="351890" y="3523283"/>
            <a:ext cx="8334910" cy="2862322"/>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600" b="1" i="1" u="none" strike="noStrike" kern="1200" cap="none" spc="0" normalizeH="0" baseline="0" noProof="0" dirty="0">
                <a:ln>
                  <a:noFill/>
                </a:ln>
                <a:solidFill>
                  <a:srgbClr val="000000"/>
                </a:solidFill>
                <a:effectLst/>
                <a:uLnTx/>
                <a:uFillTx/>
                <a:latin typeface="Arial" charset="0"/>
              </a:rPr>
              <a:t>Modification of the sample chamber for soft matter experiments (hydrated samples):</a:t>
            </a:r>
          </a:p>
          <a:p>
            <a:pPr marL="0" marR="0" indent="0" defTabSz="914400" rtl="0" eaLnBrk="0" fontAlgn="base" latinLnBrk="0" hangingPunct="0">
              <a:lnSpc>
                <a:spcPct val="100000"/>
              </a:lnSpc>
              <a:spcBef>
                <a:spcPct val="0"/>
              </a:spcBef>
              <a:spcAft>
                <a:spcPct val="0"/>
              </a:spcAft>
              <a:buClrTx/>
              <a:buSzTx/>
              <a:buFontTx/>
              <a:buNone/>
              <a:tabLst/>
            </a:pPr>
            <a:endParaRPr kumimoji="0" lang="en-US" sz="1600" b="0" i="1" u="none" strike="noStrike" kern="1200" cap="none" spc="0" normalizeH="0" baseline="0" noProof="0" dirty="0">
              <a:ln>
                <a:noFill/>
              </a:ln>
              <a:solidFill>
                <a:srgbClr val="000000"/>
              </a:solidFill>
              <a:effectLst/>
              <a:uLnTx/>
              <a:uFillTx/>
            </a:endParaRPr>
          </a:p>
          <a:p>
            <a:r>
              <a:rPr lang="en-US" sz="1600" dirty="0"/>
              <a:t>Flow cells for serial crystallography</a:t>
            </a:r>
          </a:p>
          <a:p>
            <a:r>
              <a:rPr lang="en-US" sz="1600" dirty="0"/>
              <a:t>Single-crystal studies (rotatable / </a:t>
            </a:r>
            <a:r>
              <a:rPr lang="en-US" sz="1600" dirty="0" err="1"/>
              <a:t>tiltable</a:t>
            </a:r>
            <a:r>
              <a:rPr lang="en-US" sz="1600" dirty="0"/>
              <a:t> mounts)</a:t>
            </a:r>
          </a:p>
          <a:p>
            <a:r>
              <a:rPr lang="en-US" sz="1600" dirty="0"/>
              <a:t>Sample cells for membranes / whole cells</a:t>
            </a:r>
          </a:p>
          <a:p>
            <a:endParaRPr lang="en-US" sz="1600" dirty="0"/>
          </a:p>
          <a:p>
            <a:r>
              <a:rPr lang="en-US" sz="1600" b="1" i="1" dirty="0"/>
              <a:t>Long-term benefit for facility:</a:t>
            </a:r>
            <a:r>
              <a:rPr lang="en-US" sz="1600" i="1" dirty="0"/>
              <a:t> </a:t>
            </a:r>
            <a:r>
              <a:rPr lang="en-US" sz="1600" dirty="0"/>
              <a:t>study of biological samples, e.g. membranes (viral fusion), imaging of intact cells, biology at ambient temperatures vs. cryogenic temperatures, stepping stone towards use in UEM mode vs. UED mode</a:t>
            </a:r>
          </a:p>
          <a:p>
            <a:endParaRPr lang="en-US" sz="1600" dirty="0"/>
          </a:p>
          <a:p>
            <a:pPr marL="0" marR="0" indent="0" defTabSz="914400" rtl="0" eaLnBrk="0" fontAlgn="base" latinLnBrk="0" hangingPunct="0">
              <a:lnSpc>
                <a:spcPct val="100000"/>
              </a:lnSpc>
              <a:spcBef>
                <a:spcPct val="0"/>
              </a:spcBef>
              <a:spcAft>
                <a:spcPct val="0"/>
              </a:spcAft>
              <a:buClrTx/>
              <a:buSzTx/>
              <a:buFontTx/>
              <a:buNone/>
              <a:tabLst/>
            </a:pPr>
            <a:endParaRPr kumimoji="0" lang="en-US" sz="2000" b="0" i="1" u="none" strike="noStrike" kern="1200" cap="none" spc="0" normalizeH="0" baseline="0" noProof="0" dirty="0">
              <a:ln>
                <a:noFill/>
              </a:ln>
              <a:solidFill>
                <a:srgbClr val="000000"/>
              </a:solidFill>
              <a:effectLst/>
              <a:uLnTx/>
              <a:uFillTx/>
              <a:latin typeface="Arial" charset="0"/>
            </a:endParaRPr>
          </a:p>
        </p:txBody>
      </p:sp>
      <p:sp>
        <p:nvSpPr>
          <p:cNvPr id="6" name="Donut 5">
            <a:extLst>
              <a:ext uri="{FF2B5EF4-FFF2-40B4-BE49-F238E27FC236}">
                <a16:creationId xmlns:a16="http://schemas.microsoft.com/office/drawing/2014/main" id="{E8853D00-D175-914E-BBC7-3EC085F48BBE}"/>
              </a:ext>
            </a:extLst>
          </p:cNvPr>
          <p:cNvSpPr/>
          <p:nvPr/>
        </p:nvSpPr>
        <p:spPr>
          <a:xfrm>
            <a:off x="1296365" y="1906459"/>
            <a:ext cx="1018572" cy="1024359"/>
          </a:xfrm>
          <a:prstGeom prst="donut">
            <a:avLst>
              <a:gd name="adj" fmla="val 5682"/>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93445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environment development</a:t>
            </a:r>
          </a:p>
        </p:txBody>
      </p:sp>
      <p:sp>
        <p:nvSpPr>
          <p:cNvPr id="4" name="Content Placeholder 3"/>
          <p:cNvSpPr>
            <a:spLocks noGrp="1"/>
          </p:cNvSpPr>
          <p:nvPr>
            <p:ph sz="quarter" idx="12"/>
          </p:nvPr>
        </p:nvSpPr>
        <p:spPr/>
        <p:txBody>
          <a:bodyPr/>
          <a:lstStyle/>
          <a:p>
            <a:endParaRPr lang="en-US" dirty="0"/>
          </a:p>
          <a:p>
            <a:endParaRPr lang="en-US" dirty="0"/>
          </a:p>
        </p:txBody>
      </p:sp>
      <p:sp>
        <p:nvSpPr>
          <p:cNvPr id="3" name="TextBox 2">
            <a:extLst>
              <a:ext uri="{FF2B5EF4-FFF2-40B4-BE49-F238E27FC236}">
                <a16:creationId xmlns:a16="http://schemas.microsoft.com/office/drawing/2014/main" id="{923AC7DA-29DD-AE46-A0A2-C841381FFDB9}"/>
              </a:ext>
            </a:extLst>
          </p:cNvPr>
          <p:cNvSpPr txBox="1"/>
          <p:nvPr/>
        </p:nvSpPr>
        <p:spPr bwMode="auto">
          <a:xfrm>
            <a:off x="467636" y="1219921"/>
            <a:ext cx="8334910" cy="1631216"/>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600" b="1" i="1" u="none" strike="noStrike" kern="1200" cap="none" spc="0" normalizeH="0" baseline="0" noProof="0" dirty="0">
                <a:ln>
                  <a:noFill/>
                </a:ln>
                <a:solidFill>
                  <a:srgbClr val="000000"/>
                </a:solidFill>
                <a:effectLst/>
                <a:uLnTx/>
                <a:uFillTx/>
                <a:latin typeface="Arial" charset="0"/>
              </a:rPr>
              <a:t>General categories:</a:t>
            </a:r>
          </a:p>
          <a:p>
            <a:pPr marL="0" marR="0" indent="0" defTabSz="914400" rtl="0" eaLnBrk="0" fontAlgn="base" latinLnBrk="0" hangingPunct="0">
              <a:lnSpc>
                <a:spcPct val="100000"/>
              </a:lnSpc>
              <a:spcBef>
                <a:spcPct val="0"/>
              </a:spcBef>
              <a:spcAft>
                <a:spcPct val="0"/>
              </a:spcAft>
              <a:buClrTx/>
              <a:buSzTx/>
              <a:buFontTx/>
              <a:buNone/>
              <a:tabLst/>
            </a:pPr>
            <a:endParaRPr kumimoji="0" lang="en-US" sz="1600" b="0" i="1" u="none" strike="noStrike" kern="1200" cap="none" spc="0" normalizeH="0" baseline="0" noProof="0" dirty="0">
              <a:ln>
                <a:noFill/>
              </a:ln>
              <a:solidFill>
                <a:srgbClr val="000000"/>
              </a:solidFill>
              <a:effectLst/>
              <a:uLnTx/>
              <a:uFillTx/>
            </a:endParaRPr>
          </a:p>
          <a:p>
            <a:r>
              <a:rPr lang="en-US" sz="1600" dirty="0"/>
              <a:t>Flow cells for serial crystallography</a:t>
            </a:r>
          </a:p>
          <a:p>
            <a:r>
              <a:rPr lang="en-US" sz="1600" dirty="0"/>
              <a:t>Single-crystal studies (rotatable / </a:t>
            </a:r>
            <a:r>
              <a:rPr lang="en-US" sz="1600" dirty="0" err="1"/>
              <a:t>tiltable</a:t>
            </a:r>
            <a:r>
              <a:rPr lang="en-US" sz="1600" dirty="0"/>
              <a:t> mounts)</a:t>
            </a:r>
          </a:p>
          <a:p>
            <a:r>
              <a:rPr lang="en-US" sz="1600" dirty="0"/>
              <a:t>Sample cells for membranes / whole cells</a:t>
            </a:r>
          </a:p>
          <a:p>
            <a:pPr marL="0" marR="0" indent="0" defTabSz="914400" rtl="0" eaLnBrk="0" fontAlgn="base" latinLnBrk="0" hangingPunct="0">
              <a:lnSpc>
                <a:spcPct val="100000"/>
              </a:lnSpc>
              <a:spcBef>
                <a:spcPct val="0"/>
              </a:spcBef>
              <a:spcAft>
                <a:spcPct val="0"/>
              </a:spcAft>
              <a:buClrTx/>
              <a:buSzTx/>
              <a:buFontTx/>
              <a:buNone/>
              <a:tabLst/>
            </a:pPr>
            <a:endParaRPr kumimoji="0" lang="en-US" sz="2000" b="0" i="1" u="none" strike="noStrike" kern="1200" cap="none" spc="0" normalizeH="0" baseline="0" noProof="0" dirty="0">
              <a:ln>
                <a:noFill/>
              </a:ln>
              <a:solidFill>
                <a:srgbClr val="000000"/>
              </a:solidFill>
              <a:effectLst/>
              <a:uLnTx/>
              <a:uFillTx/>
              <a:latin typeface="Arial" charset="0"/>
            </a:endParaRPr>
          </a:p>
        </p:txBody>
      </p:sp>
      <p:pic>
        <p:nvPicPr>
          <p:cNvPr id="8" name="Picture 7">
            <a:extLst>
              <a:ext uri="{FF2B5EF4-FFF2-40B4-BE49-F238E27FC236}">
                <a16:creationId xmlns:a16="http://schemas.microsoft.com/office/drawing/2014/main" id="{0B525EEF-CB1B-5346-A767-B4AE615F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123" y="1102523"/>
            <a:ext cx="3051859" cy="2634772"/>
          </a:xfrm>
          <a:prstGeom prst="rect">
            <a:avLst/>
          </a:prstGeom>
        </p:spPr>
      </p:pic>
      <p:pic>
        <p:nvPicPr>
          <p:cNvPr id="10" name="Picture 9">
            <a:extLst>
              <a:ext uri="{FF2B5EF4-FFF2-40B4-BE49-F238E27FC236}">
                <a16:creationId xmlns:a16="http://schemas.microsoft.com/office/drawing/2014/main" id="{F49A935D-AC50-6D47-8FCF-15001B65E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80" y="2731054"/>
            <a:ext cx="5514197" cy="2012481"/>
          </a:xfrm>
          <a:prstGeom prst="rect">
            <a:avLst/>
          </a:prstGeom>
        </p:spPr>
      </p:pic>
      <p:sp>
        <p:nvSpPr>
          <p:cNvPr id="11" name="TextBox 10">
            <a:extLst>
              <a:ext uri="{FF2B5EF4-FFF2-40B4-BE49-F238E27FC236}">
                <a16:creationId xmlns:a16="http://schemas.microsoft.com/office/drawing/2014/main" id="{AAD6687C-DEA8-E04C-BA21-9F845D8F3856}"/>
              </a:ext>
            </a:extLst>
          </p:cNvPr>
          <p:cNvSpPr txBox="1"/>
          <p:nvPr/>
        </p:nvSpPr>
        <p:spPr bwMode="auto">
          <a:xfrm>
            <a:off x="467636" y="4965540"/>
            <a:ext cx="2515433" cy="276999"/>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200" u="none" strike="noStrike" kern="1200" cap="none" spc="0" normalizeH="0" baseline="0" noProof="0" dirty="0" err="1">
                <a:ln>
                  <a:noFill/>
                </a:ln>
                <a:solidFill>
                  <a:srgbClr val="000000"/>
                </a:solidFill>
                <a:effectLst/>
                <a:uLnTx/>
                <a:uFillTx/>
                <a:latin typeface="Arial" charset="0"/>
              </a:rPr>
              <a:t>Koralek</a:t>
            </a:r>
            <a:r>
              <a:rPr kumimoji="0" lang="en-US" sz="1200" u="none" strike="noStrike" kern="1200" cap="none" spc="0" normalizeH="0" baseline="0" noProof="0" dirty="0">
                <a:ln>
                  <a:noFill/>
                </a:ln>
                <a:solidFill>
                  <a:srgbClr val="000000"/>
                </a:solidFill>
                <a:effectLst/>
                <a:uLnTx/>
                <a:uFillTx/>
                <a:latin typeface="Arial" charset="0"/>
              </a:rPr>
              <a:t> et al. Nature comm. 2018</a:t>
            </a:r>
          </a:p>
        </p:txBody>
      </p:sp>
      <p:sp>
        <p:nvSpPr>
          <p:cNvPr id="12" name="TextBox 11">
            <a:extLst>
              <a:ext uri="{FF2B5EF4-FFF2-40B4-BE49-F238E27FC236}">
                <a16:creationId xmlns:a16="http://schemas.microsoft.com/office/drawing/2014/main" id="{3247A801-4216-9D4C-8F46-481FC9447D5E}"/>
              </a:ext>
            </a:extLst>
          </p:cNvPr>
          <p:cNvSpPr txBox="1"/>
          <p:nvPr/>
        </p:nvSpPr>
        <p:spPr bwMode="auto">
          <a:xfrm>
            <a:off x="5761123" y="3903374"/>
            <a:ext cx="1172117" cy="276999"/>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200" b="0" u="none" strike="noStrike" kern="1200" cap="none" spc="0" normalizeH="0" baseline="0" noProof="0" dirty="0">
                <a:ln>
                  <a:noFill/>
                </a:ln>
                <a:solidFill>
                  <a:srgbClr val="000000"/>
                </a:solidFill>
                <a:effectLst/>
                <a:uLnTx/>
                <a:uFillTx/>
                <a:latin typeface="Arial" charset="0"/>
              </a:rPr>
              <a:t>LCLS liquid jet</a:t>
            </a:r>
          </a:p>
        </p:txBody>
      </p:sp>
    </p:spTree>
    <p:extLst>
      <p:ext uri="{BB962C8B-B14F-4D97-AF65-F5344CB8AC3E}">
        <p14:creationId xmlns:p14="http://schemas.microsoft.com/office/powerpoint/2010/main" val="1184256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environment development</a:t>
            </a:r>
          </a:p>
        </p:txBody>
      </p:sp>
      <p:sp>
        <p:nvSpPr>
          <p:cNvPr id="4" name="Content Placeholder 3"/>
          <p:cNvSpPr>
            <a:spLocks noGrp="1"/>
          </p:cNvSpPr>
          <p:nvPr>
            <p:ph sz="quarter" idx="12"/>
          </p:nvPr>
        </p:nvSpPr>
        <p:spPr/>
        <p:txBody>
          <a:bodyPr/>
          <a:lstStyle/>
          <a:p>
            <a:endParaRPr lang="en-US" dirty="0"/>
          </a:p>
          <a:p>
            <a:endParaRPr lang="en-US" dirty="0"/>
          </a:p>
        </p:txBody>
      </p:sp>
      <p:sp>
        <p:nvSpPr>
          <p:cNvPr id="3" name="TextBox 2">
            <a:extLst>
              <a:ext uri="{FF2B5EF4-FFF2-40B4-BE49-F238E27FC236}">
                <a16:creationId xmlns:a16="http://schemas.microsoft.com/office/drawing/2014/main" id="{923AC7DA-29DD-AE46-A0A2-C841381FFDB9}"/>
              </a:ext>
            </a:extLst>
          </p:cNvPr>
          <p:cNvSpPr txBox="1"/>
          <p:nvPr/>
        </p:nvSpPr>
        <p:spPr bwMode="auto">
          <a:xfrm>
            <a:off x="467636" y="1219921"/>
            <a:ext cx="8334910" cy="1631216"/>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600" b="1" i="1" u="none" strike="noStrike" kern="1200" cap="none" spc="0" normalizeH="0" baseline="0" noProof="0" dirty="0">
                <a:ln>
                  <a:noFill/>
                </a:ln>
                <a:solidFill>
                  <a:srgbClr val="000000"/>
                </a:solidFill>
                <a:effectLst/>
                <a:uLnTx/>
                <a:uFillTx/>
                <a:latin typeface="Arial" charset="0"/>
              </a:rPr>
              <a:t>General categories:</a:t>
            </a:r>
          </a:p>
          <a:p>
            <a:pPr marL="0" marR="0" indent="0" defTabSz="914400" rtl="0" eaLnBrk="0" fontAlgn="base" latinLnBrk="0" hangingPunct="0">
              <a:lnSpc>
                <a:spcPct val="100000"/>
              </a:lnSpc>
              <a:spcBef>
                <a:spcPct val="0"/>
              </a:spcBef>
              <a:spcAft>
                <a:spcPct val="0"/>
              </a:spcAft>
              <a:buClrTx/>
              <a:buSzTx/>
              <a:buFontTx/>
              <a:buNone/>
              <a:tabLst/>
            </a:pPr>
            <a:endParaRPr kumimoji="0" lang="en-US" sz="1600" b="0" i="1" u="none" strike="noStrike" kern="1200" cap="none" spc="0" normalizeH="0" baseline="0" noProof="0" dirty="0">
              <a:ln>
                <a:noFill/>
              </a:ln>
              <a:solidFill>
                <a:srgbClr val="000000"/>
              </a:solidFill>
              <a:effectLst/>
              <a:uLnTx/>
              <a:uFillTx/>
            </a:endParaRPr>
          </a:p>
          <a:p>
            <a:r>
              <a:rPr lang="en-US" sz="1600" dirty="0"/>
              <a:t>Flow cells for serial crystallography</a:t>
            </a:r>
          </a:p>
          <a:p>
            <a:r>
              <a:rPr lang="en-US" sz="1600" dirty="0"/>
              <a:t>Single-crystal studies (rotatable / </a:t>
            </a:r>
            <a:r>
              <a:rPr lang="en-US" sz="1600" dirty="0" err="1"/>
              <a:t>tiltable</a:t>
            </a:r>
            <a:r>
              <a:rPr lang="en-US" sz="1600" dirty="0"/>
              <a:t> mounts)</a:t>
            </a:r>
          </a:p>
          <a:p>
            <a:r>
              <a:rPr lang="en-US" sz="1600" dirty="0"/>
              <a:t>Sample cells for membranes / whole cells</a:t>
            </a:r>
          </a:p>
          <a:p>
            <a:pPr marL="0" marR="0" indent="0" defTabSz="914400" rtl="0" eaLnBrk="0" fontAlgn="base" latinLnBrk="0" hangingPunct="0">
              <a:lnSpc>
                <a:spcPct val="100000"/>
              </a:lnSpc>
              <a:spcBef>
                <a:spcPct val="0"/>
              </a:spcBef>
              <a:spcAft>
                <a:spcPct val="0"/>
              </a:spcAft>
              <a:buClrTx/>
              <a:buSzTx/>
              <a:buFontTx/>
              <a:buNone/>
              <a:tabLst/>
            </a:pPr>
            <a:endParaRPr kumimoji="0" lang="en-US" sz="2000" b="0" i="1" u="none" strike="noStrike" kern="1200" cap="none" spc="0" normalizeH="0" baseline="0" noProof="0" dirty="0">
              <a:ln>
                <a:noFill/>
              </a:ln>
              <a:solidFill>
                <a:srgbClr val="000000"/>
              </a:solidFill>
              <a:effectLst/>
              <a:uLnTx/>
              <a:uFillTx/>
              <a:latin typeface="Arial" charset="0"/>
            </a:endParaRPr>
          </a:p>
        </p:txBody>
      </p:sp>
      <p:sp>
        <p:nvSpPr>
          <p:cNvPr id="11" name="TextBox 10">
            <a:extLst>
              <a:ext uri="{FF2B5EF4-FFF2-40B4-BE49-F238E27FC236}">
                <a16:creationId xmlns:a16="http://schemas.microsoft.com/office/drawing/2014/main" id="{AAD6687C-DEA8-E04C-BA21-9F845D8F3856}"/>
              </a:ext>
            </a:extLst>
          </p:cNvPr>
          <p:cNvSpPr txBox="1"/>
          <p:nvPr/>
        </p:nvSpPr>
        <p:spPr bwMode="auto">
          <a:xfrm>
            <a:off x="467636" y="4965540"/>
            <a:ext cx="2515433" cy="276999"/>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200" u="none" strike="noStrike" kern="1200" cap="none" spc="0" normalizeH="0" baseline="0" noProof="0" dirty="0" err="1">
                <a:ln>
                  <a:noFill/>
                </a:ln>
                <a:solidFill>
                  <a:srgbClr val="000000"/>
                </a:solidFill>
                <a:effectLst/>
                <a:uLnTx/>
                <a:uFillTx/>
                <a:latin typeface="Arial" charset="0"/>
              </a:rPr>
              <a:t>Koralek</a:t>
            </a:r>
            <a:r>
              <a:rPr kumimoji="0" lang="en-US" sz="1200" u="none" strike="noStrike" kern="1200" cap="none" spc="0" normalizeH="0" baseline="0" noProof="0" dirty="0">
                <a:ln>
                  <a:noFill/>
                </a:ln>
                <a:solidFill>
                  <a:srgbClr val="000000"/>
                </a:solidFill>
                <a:effectLst/>
                <a:uLnTx/>
                <a:uFillTx/>
                <a:latin typeface="Arial" charset="0"/>
              </a:rPr>
              <a:t> et al. Nature comm. 2018</a:t>
            </a:r>
          </a:p>
        </p:txBody>
      </p:sp>
      <p:pic>
        <p:nvPicPr>
          <p:cNvPr id="6" name="Picture 5">
            <a:extLst>
              <a:ext uri="{FF2B5EF4-FFF2-40B4-BE49-F238E27FC236}">
                <a16:creationId xmlns:a16="http://schemas.microsoft.com/office/drawing/2014/main" id="{270A3C6C-CCCC-BF4C-8912-303ABFE9C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309" y="1280478"/>
            <a:ext cx="3149600" cy="2590800"/>
          </a:xfrm>
          <a:prstGeom prst="rect">
            <a:avLst/>
          </a:prstGeom>
        </p:spPr>
      </p:pic>
      <p:pic>
        <p:nvPicPr>
          <p:cNvPr id="9" name="Picture 8">
            <a:extLst>
              <a:ext uri="{FF2B5EF4-FFF2-40B4-BE49-F238E27FC236}">
                <a16:creationId xmlns:a16="http://schemas.microsoft.com/office/drawing/2014/main" id="{230DBD90-0A4E-B542-B105-EDF299801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54" y="2589881"/>
            <a:ext cx="4953964" cy="2621428"/>
          </a:xfrm>
          <a:prstGeom prst="rect">
            <a:avLst/>
          </a:prstGeom>
        </p:spPr>
      </p:pic>
      <p:sp>
        <p:nvSpPr>
          <p:cNvPr id="13" name="TextBox 12">
            <a:extLst>
              <a:ext uri="{FF2B5EF4-FFF2-40B4-BE49-F238E27FC236}">
                <a16:creationId xmlns:a16="http://schemas.microsoft.com/office/drawing/2014/main" id="{209D67F4-CD87-9A4A-BB96-E3EAFA6D2AD9}"/>
              </a:ext>
            </a:extLst>
          </p:cNvPr>
          <p:cNvSpPr txBox="1"/>
          <p:nvPr/>
        </p:nvSpPr>
        <p:spPr bwMode="auto">
          <a:xfrm>
            <a:off x="5449263" y="3917394"/>
            <a:ext cx="2499402" cy="276999"/>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200" b="0" u="none" strike="noStrike" kern="1200" cap="none" spc="0" normalizeH="0" baseline="0" noProof="0" dirty="0">
                <a:ln>
                  <a:noFill/>
                </a:ln>
                <a:solidFill>
                  <a:srgbClr val="000000"/>
                </a:solidFill>
                <a:effectLst/>
                <a:uLnTx/>
                <a:uFillTx/>
                <a:latin typeface="Arial" charset="0"/>
              </a:rPr>
              <a:t>Graphene-encapsulated liquid cell</a:t>
            </a:r>
          </a:p>
        </p:txBody>
      </p:sp>
      <p:sp>
        <p:nvSpPr>
          <p:cNvPr id="14" name="TextBox 13">
            <a:extLst>
              <a:ext uri="{FF2B5EF4-FFF2-40B4-BE49-F238E27FC236}">
                <a16:creationId xmlns:a16="http://schemas.microsoft.com/office/drawing/2014/main" id="{5FD707A4-DC5B-1A4A-B200-6FC4851179B9}"/>
              </a:ext>
            </a:extLst>
          </p:cNvPr>
          <p:cNvSpPr txBox="1"/>
          <p:nvPr/>
        </p:nvSpPr>
        <p:spPr bwMode="auto">
          <a:xfrm>
            <a:off x="272684" y="5331433"/>
            <a:ext cx="2504019" cy="276999"/>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lang="en-US" sz="1200" dirty="0" err="1">
                <a:solidFill>
                  <a:srgbClr val="000000"/>
                </a:solidFill>
                <a:latin typeface="Arial" charset="0"/>
              </a:rPr>
              <a:t>Varano</a:t>
            </a:r>
            <a:r>
              <a:rPr lang="en-US" sz="1200" dirty="0">
                <a:solidFill>
                  <a:srgbClr val="000000"/>
                </a:solidFill>
                <a:latin typeface="Arial" charset="0"/>
              </a:rPr>
              <a:t>, et al. Chem. Comm. 2015</a:t>
            </a:r>
            <a:endParaRPr kumimoji="0" lang="en-US" sz="1200" b="0" u="none" strike="noStrike" kern="120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465159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biological systems</a:t>
            </a:r>
          </a:p>
        </p:txBody>
      </p:sp>
      <p:sp>
        <p:nvSpPr>
          <p:cNvPr id="4" name="Content Placeholder 3"/>
          <p:cNvSpPr>
            <a:spLocks noGrp="1"/>
          </p:cNvSpPr>
          <p:nvPr>
            <p:ph sz="quarter" idx="12"/>
          </p:nvPr>
        </p:nvSpPr>
        <p:spPr>
          <a:xfrm>
            <a:off x="491925" y="1371600"/>
            <a:ext cx="5769979" cy="3200400"/>
          </a:xfrm>
        </p:spPr>
        <p:txBody>
          <a:bodyPr/>
          <a:lstStyle/>
          <a:p>
            <a:r>
              <a:rPr lang="en-US" sz="1800" b="1" i="0" dirty="0"/>
              <a:t>Lysozyme (tetragonal / triclinic)</a:t>
            </a:r>
          </a:p>
          <a:p>
            <a:r>
              <a:rPr lang="en-US" sz="1800" b="1" i="0" dirty="0"/>
              <a:t>P4</a:t>
            </a:r>
            <a:r>
              <a:rPr lang="en-US" sz="1800" b="1" i="0" baseline="-25000" dirty="0"/>
              <a:t>3</a:t>
            </a:r>
            <a:r>
              <a:rPr lang="en-US" sz="1800" b="1" i="0" dirty="0"/>
              <a:t>2</a:t>
            </a:r>
            <a:r>
              <a:rPr lang="en-US" sz="1800" b="1" i="0" baseline="-25000" dirty="0"/>
              <a:t>1</a:t>
            </a:r>
            <a:r>
              <a:rPr lang="en-US" sz="1800" b="1" i="0" dirty="0"/>
              <a:t>2, a = 79.0, c = 38.0 </a:t>
            </a:r>
            <a:r>
              <a:rPr lang="en-US" sz="1800" b="1" i="0" dirty="0" err="1"/>
              <a:t>Å</a:t>
            </a:r>
            <a:r>
              <a:rPr lang="en-US" sz="1800" b="1" i="0" dirty="0"/>
              <a:t>, diffraction to 0.9 Å</a:t>
            </a:r>
          </a:p>
          <a:p>
            <a:r>
              <a:rPr lang="en-US" sz="1800" b="1" i="0" dirty="0"/>
              <a:t>P1, a = 27.1, b = 31.3, c = 33.8 </a:t>
            </a:r>
            <a:r>
              <a:rPr lang="en-US" sz="1800" b="1" i="0" dirty="0" err="1"/>
              <a:t>Å</a:t>
            </a:r>
            <a:r>
              <a:rPr lang="en-US" sz="1800" b="1" i="0" dirty="0"/>
              <a:t>, </a:t>
            </a:r>
            <a:r>
              <a:rPr lang="en-US" sz="1800" b="1" i="0" dirty="0">
                <a:latin typeface="Symbol" pitchFamily="2" charset="2"/>
              </a:rPr>
              <a:t>a</a:t>
            </a:r>
            <a:r>
              <a:rPr lang="en-US" sz="1800" b="1" i="0" dirty="0"/>
              <a:t> = 88.0º, </a:t>
            </a:r>
            <a:r>
              <a:rPr lang="en-US" sz="1800" b="1" i="0" dirty="0">
                <a:latin typeface="Symbol" pitchFamily="2" charset="2"/>
              </a:rPr>
              <a:t>b</a:t>
            </a:r>
            <a:r>
              <a:rPr lang="en-US" sz="1800" b="1" i="0" dirty="0"/>
              <a:t> = 72.0º, </a:t>
            </a:r>
            <a:r>
              <a:rPr lang="en-US" sz="1800" b="1" i="0" dirty="0">
                <a:latin typeface="Symbol" pitchFamily="2" charset="2"/>
              </a:rPr>
              <a:t>g</a:t>
            </a:r>
            <a:r>
              <a:rPr lang="en-US" sz="1800" b="1" i="0" dirty="0"/>
              <a:t> = 67.9º</a:t>
            </a:r>
          </a:p>
          <a:p>
            <a:r>
              <a:rPr lang="en-US" sz="1800" b="1" i="0" dirty="0"/>
              <a:t>Diffraction to 0.66 </a:t>
            </a:r>
            <a:r>
              <a:rPr lang="en-US" sz="1800" b="1" i="0" dirty="0" err="1"/>
              <a:t>Å</a:t>
            </a:r>
            <a:r>
              <a:rPr lang="en-US" sz="1800" b="1" i="0" dirty="0"/>
              <a:t> (Z. </a:t>
            </a:r>
            <a:r>
              <a:rPr lang="en-US" sz="1800" b="1" i="0" dirty="0" err="1"/>
              <a:t>Dauter</a:t>
            </a:r>
            <a:r>
              <a:rPr lang="en-US" sz="1800" b="1" i="0" dirty="0"/>
              <a:t>, et al.)</a:t>
            </a:r>
          </a:p>
          <a:p>
            <a:endParaRPr lang="en-US" sz="1800" b="1" i="0" dirty="0"/>
          </a:p>
          <a:p>
            <a:r>
              <a:rPr lang="en-US" sz="1800" b="1" i="0" dirty="0" err="1"/>
              <a:t>Crambin</a:t>
            </a:r>
            <a:r>
              <a:rPr lang="en-US" sz="1800" b="1" i="0" dirty="0"/>
              <a:t> (monoclinic)</a:t>
            </a:r>
          </a:p>
          <a:p>
            <a:r>
              <a:rPr lang="en-US" sz="1800" b="1" i="0" dirty="0"/>
              <a:t>P2</a:t>
            </a:r>
            <a:r>
              <a:rPr lang="en-US" sz="1800" b="1" i="0" baseline="-25000" dirty="0"/>
              <a:t>1</a:t>
            </a:r>
            <a:r>
              <a:rPr lang="en-US" sz="1800" b="1" i="0" dirty="0"/>
              <a:t>, a = 22.8, b = 18.8, c = 41.0 </a:t>
            </a:r>
            <a:r>
              <a:rPr lang="en-US" sz="1800" b="1" i="0" dirty="0" err="1"/>
              <a:t>Å</a:t>
            </a:r>
            <a:r>
              <a:rPr lang="en-US" sz="1800" b="1" i="0" dirty="0"/>
              <a:t>, </a:t>
            </a:r>
            <a:r>
              <a:rPr lang="en-US" sz="1800" b="1" i="0" dirty="0">
                <a:latin typeface="Symbol" pitchFamily="2" charset="2"/>
              </a:rPr>
              <a:t>b</a:t>
            </a:r>
            <a:r>
              <a:rPr lang="en-US" sz="1800" b="1" i="0" dirty="0"/>
              <a:t> = 90.9º</a:t>
            </a:r>
          </a:p>
          <a:p>
            <a:r>
              <a:rPr lang="en-US" sz="1800" b="1" i="0" dirty="0"/>
              <a:t>Diffraction to 0.38 </a:t>
            </a:r>
            <a:r>
              <a:rPr lang="en-US" sz="1800" b="1" i="0" dirty="0" err="1"/>
              <a:t>Å</a:t>
            </a:r>
            <a:r>
              <a:rPr lang="en-US" sz="1800" b="1" i="0" dirty="0"/>
              <a:t> (J. Chen, A. </a:t>
            </a:r>
            <a:r>
              <a:rPr lang="en-US" sz="1800" b="1" i="0" dirty="0" err="1"/>
              <a:t>Joachimiak</a:t>
            </a:r>
            <a:r>
              <a:rPr lang="en-US" sz="1800" b="1" i="0" dirty="0"/>
              <a:t>, et al.)</a:t>
            </a:r>
          </a:p>
          <a:p>
            <a:r>
              <a:rPr lang="en-US" sz="1800" b="1" i="0" dirty="0"/>
              <a:t>Neutron diffraction to 1.1 </a:t>
            </a:r>
            <a:r>
              <a:rPr lang="en-US" sz="1800" b="1" i="0" dirty="0" err="1"/>
              <a:t>Å</a:t>
            </a:r>
            <a:r>
              <a:rPr lang="en-US" sz="1800" b="1" i="0" dirty="0"/>
              <a:t> (J. Chen)</a:t>
            </a:r>
          </a:p>
          <a:p>
            <a:endParaRPr lang="en-US" dirty="0"/>
          </a:p>
          <a:p>
            <a:endParaRPr lang="en-US" dirty="0"/>
          </a:p>
        </p:txBody>
      </p:sp>
      <p:pic>
        <p:nvPicPr>
          <p:cNvPr id="5" name="Picture 4">
            <a:extLst>
              <a:ext uri="{FF2B5EF4-FFF2-40B4-BE49-F238E27FC236}">
                <a16:creationId xmlns:a16="http://schemas.microsoft.com/office/drawing/2014/main" id="{EF67D870-9DA4-9F41-A537-F1C1E0F83750}"/>
              </a:ext>
            </a:extLst>
          </p:cNvPr>
          <p:cNvPicPr>
            <a:picLocks noChangeAspect="1"/>
          </p:cNvPicPr>
          <p:nvPr/>
        </p:nvPicPr>
        <p:blipFill rotWithShape="1">
          <a:blip r:embed="rId2">
            <a:extLst>
              <a:ext uri="{28A0092B-C50C-407E-A947-70E740481C1C}">
                <a14:useLocalDpi xmlns:a14="http://schemas.microsoft.com/office/drawing/2010/main" val="0"/>
              </a:ext>
            </a:extLst>
          </a:blip>
          <a:srcRect l="19788" t="11130" r="16608" b="8658"/>
          <a:stretch/>
        </p:blipFill>
        <p:spPr>
          <a:xfrm>
            <a:off x="6852212" y="173620"/>
            <a:ext cx="2083443" cy="2627453"/>
          </a:xfrm>
          <a:prstGeom prst="rect">
            <a:avLst/>
          </a:prstGeom>
        </p:spPr>
      </p:pic>
      <p:pic>
        <p:nvPicPr>
          <p:cNvPr id="7" name="Picture 6">
            <a:extLst>
              <a:ext uri="{FF2B5EF4-FFF2-40B4-BE49-F238E27FC236}">
                <a16:creationId xmlns:a16="http://schemas.microsoft.com/office/drawing/2014/main" id="{E7C8FF9C-26A3-364A-B611-0E4C1FA9F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5442" y="2856117"/>
            <a:ext cx="2390174" cy="3381491"/>
          </a:xfrm>
          <a:prstGeom prst="rect">
            <a:avLst/>
          </a:prstGeom>
        </p:spPr>
      </p:pic>
      <p:sp>
        <p:nvSpPr>
          <p:cNvPr id="8" name="TextBox 7">
            <a:extLst>
              <a:ext uri="{FF2B5EF4-FFF2-40B4-BE49-F238E27FC236}">
                <a16:creationId xmlns:a16="http://schemas.microsoft.com/office/drawing/2014/main" id="{30FFD0B0-58D9-7543-BA0A-ECFEEFBC37DD}"/>
              </a:ext>
            </a:extLst>
          </p:cNvPr>
          <p:cNvSpPr txBox="1"/>
          <p:nvPr/>
        </p:nvSpPr>
        <p:spPr bwMode="auto">
          <a:xfrm>
            <a:off x="4666904" y="5972537"/>
            <a:ext cx="1814920" cy="276999"/>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200" b="0" u="none" strike="noStrike" kern="1200" cap="none" spc="0" normalizeH="0" baseline="0" noProof="0" dirty="0">
                <a:ln>
                  <a:noFill/>
                </a:ln>
                <a:solidFill>
                  <a:srgbClr val="000000"/>
                </a:solidFill>
                <a:effectLst/>
                <a:uLnTx/>
                <a:uFillTx/>
                <a:latin typeface="Arial" charset="0"/>
              </a:rPr>
              <a:t>Chen, et al. PNAS 2012</a:t>
            </a:r>
          </a:p>
        </p:txBody>
      </p:sp>
    </p:spTree>
    <p:extLst>
      <p:ext uri="{BB962C8B-B14F-4D97-AF65-F5344CB8AC3E}">
        <p14:creationId xmlns:p14="http://schemas.microsoft.com/office/powerpoint/2010/main" val="3490193824"/>
      </p:ext>
    </p:extLst>
  </p:cSld>
  <p:clrMapOvr>
    <a:masterClrMapping/>
  </p:clrMapOvr>
</p:sld>
</file>

<file path=ppt/theme/theme1.xml><?xml version="1.0" encoding="utf-8"?>
<a:theme xmlns:a="http://schemas.openxmlformats.org/drawingml/2006/main" name="powerpoint-template_basic_r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sz="800" b="0" i="1" u="none" strike="noStrike" kern="1200" cap="none" spc="0" normalizeH="0" baseline="0" noProof="0" dirty="0" smtClean="0">
            <a:ln>
              <a:noFill/>
            </a:ln>
            <a:solidFill>
              <a:srgbClr val="000000"/>
            </a:solidFill>
            <a:effectLst/>
            <a:uLnTx/>
            <a:uFillTx/>
            <a:latin typeface="Arial" charset="0"/>
          </a:defRPr>
        </a:defPPr>
      </a:lstStyle>
    </a:txDef>
  </a:objectDefaults>
  <a:extraClrSchemeLst/>
  <a:extLst>
    <a:ext uri="{05A4C25C-085E-4340-85A3-A5531E510DB2}">
      <thm15:themeFamily xmlns:thm15="http://schemas.microsoft.com/office/thememl/2012/main" name="slideshow-2014_basic-1 [Read-Only]" id="{D2501564-CC2E-47CE-B696-18309D320363}" vid="{48AFD6B0-C050-46A7-81E1-2396502C20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powerpoint-template_basic_r1</Template>
  <TotalTime>4007</TotalTime>
  <Words>1016</Words>
  <Application>Microsoft Macintosh PowerPoint</Application>
  <PresentationFormat>On-screen Show (4:3)</PresentationFormat>
  <Paragraphs>120</Paragraphs>
  <Slides>14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ＭＳ Ｐゴシック</vt:lpstr>
      <vt:lpstr>Arial</vt:lpstr>
      <vt:lpstr>Calibri</vt:lpstr>
      <vt:lpstr>DejaVu Sans</vt:lpstr>
      <vt:lpstr>Helvetica</vt:lpstr>
      <vt:lpstr>Symbol</vt:lpstr>
      <vt:lpstr>Wingdings</vt:lpstr>
      <vt:lpstr>powerpoint-template_basic_r1</vt:lpstr>
      <vt:lpstr>UED-308091 - Development and testing of biological sample environments for ultrafast electron diffraction and imaging at the MUED beamline at BNL</vt:lpstr>
      <vt:lpstr>UED-308091 - Development and testing of biological sample environments for ultrafast electron diffraction and imaging at the MUED beamline at BNL</vt:lpstr>
      <vt:lpstr>Funding secured through DOE EPSCoR program</vt:lpstr>
      <vt:lpstr>Specific objectives</vt:lpstr>
      <vt:lpstr>Specific objectives- why biology?</vt:lpstr>
      <vt:lpstr>Sample environment development</vt:lpstr>
      <vt:lpstr>Sample environment development</vt:lpstr>
      <vt:lpstr>Sample environment development</vt:lpstr>
      <vt:lpstr>Test biological systems</vt:lpstr>
      <vt:lpstr>Test biological systems</vt:lpstr>
      <vt:lpstr>Test biological systems</vt:lpstr>
      <vt:lpstr>Possibilities for time-resolved biology</vt:lpstr>
      <vt:lpstr>Special Equipment Requirements and Hazards</vt:lpstr>
      <vt:lpstr>Experimental Time Request</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308091 - Development and testing of biological sample environments for ultrafast electron diffraction and imaging at the MUED beamline at BNL</dc:title>
  <dc:creator>Microsoft Office User</dc:creator>
  <cp:lastModifiedBy>Microsoft Office User</cp:lastModifiedBy>
  <cp:revision>47</cp:revision>
  <dcterms:created xsi:type="dcterms:W3CDTF">2020-12-06T22:14:41Z</dcterms:created>
  <dcterms:modified xsi:type="dcterms:W3CDTF">2020-12-09T17:02:17Z</dcterms:modified>
</cp:coreProperties>
</file>