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  <p:sldMasterId id="2147483672" r:id="rId5"/>
    <p:sldMasterId id="2147483768" r:id="rId6"/>
  </p:sldMasterIdLst>
  <p:notesMasterIdLst>
    <p:notesMasterId r:id="rId23"/>
  </p:notesMasterIdLst>
  <p:sldIdLst>
    <p:sldId id="256" r:id="rId7"/>
    <p:sldId id="275" r:id="rId8"/>
    <p:sldId id="284" r:id="rId9"/>
    <p:sldId id="286" r:id="rId10"/>
    <p:sldId id="287" r:id="rId11"/>
    <p:sldId id="289" r:id="rId12"/>
    <p:sldId id="290" r:id="rId13"/>
    <p:sldId id="288" r:id="rId14"/>
    <p:sldId id="291" r:id="rId15"/>
    <p:sldId id="273" r:id="rId16"/>
    <p:sldId id="274" r:id="rId17"/>
    <p:sldId id="264" r:id="rId18"/>
    <p:sldId id="268" r:id="rId19"/>
    <p:sldId id="271" r:id="rId20"/>
    <p:sldId id="269" r:id="rId21"/>
    <p:sldId id="27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75"/>
    <p:restoredTop sz="96327"/>
  </p:normalViewPr>
  <p:slideViewPr>
    <p:cSldViewPr snapToGrid="0" snapToObjects="1">
      <p:cViewPr>
        <p:scale>
          <a:sx n="75" d="100"/>
          <a:sy n="75" d="100"/>
        </p:scale>
        <p:origin x="27" y="-2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FFC000"/>
              </a:solidFill>
              <a:prstDash val="solid"/>
              <a:round/>
            </a:ln>
            <a:effectLst/>
          </c:spPr>
          <c:marker>
            <c:symbol val="none"/>
          </c:marker>
          <c:val>
            <c:numRef>
              <c:f>Sheet1!$B$134:$B$201</c:f>
              <c:numCache>
                <c:formatCode>General</c:formatCode>
                <c:ptCount val="68"/>
                <c:pt idx="0">
                  <c:v>8.0319099999999999</c:v>
                </c:pt>
                <c:pt idx="1">
                  <c:v>7.2162899999999999</c:v>
                </c:pt>
                <c:pt idx="2">
                  <c:v>7.5475399999999997</c:v>
                </c:pt>
                <c:pt idx="3">
                  <c:v>7.7350399999999997</c:v>
                </c:pt>
                <c:pt idx="4">
                  <c:v>8.16629</c:v>
                </c:pt>
                <c:pt idx="5">
                  <c:v>8.5537899999999993</c:v>
                </c:pt>
                <c:pt idx="6">
                  <c:v>7.7162899999999999</c:v>
                </c:pt>
                <c:pt idx="7">
                  <c:v>10.6069</c:v>
                </c:pt>
                <c:pt idx="8">
                  <c:v>11.3569</c:v>
                </c:pt>
                <c:pt idx="9">
                  <c:v>13.4132</c:v>
                </c:pt>
                <c:pt idx="10">
                  <c:v>16.563199999999998</c:v>
                </c:pt>
                <c:pt idx="11">
                  <c:v>17.6038</c:v>
                </c:pt>
                <c:pt idx="12">
                  <c:v>20.128799999999998</c:v>
                </c:pt>
                <c:pt idx="13">
                  <c:v>18.697500000000002</c:v>
                </c:pt>
                <c:pt idx="14">
                  <c:v>18.2225</c:v>
                </c:pt>
                <c:pt idx="15">
                  <c:v>18.434999999999999</c:v>
                </c:pt>
                <c:pt idx="16">
                  <c:v>19.61</c:v>
                </c:pt>
                <c:pt idx="17">
                  <c:v>21.503799999999998</c:v>
                </c:pt>
                <c:pt idx="18">
                  <c:v>22.869399999999999</c:v>
                </c:pt>
                <c:pt idx="19">
                  <c:v>26.822500000000002</c:v>
                </c:pt>
                <c:pt idx="20">
                  <c:v>28.4129</c:v>
                </c:pt>
                <c:pt idx="21">
                  <c:v>31.078499999999998</c:v>
                </c:pt>
                <c:pt idx="22">
                  <c:v>35.434800000000003</c:v>
                </c:pt>
                <c:pt idx="23">
                  <c:v>38.181600000000003</c:v>
                </c:pt>
                <c:pt idx="24">
                  <c:v>41.556600000000003</c:v>
                </c:pt>
                <c:pt idx="25">
                  <c:v>42.165999999999997</c:v>
                </c:pt>
                <c:pt idx="26">
                  <c:v>44.312899999999999</c:v>
                </c:pt>
                <c:pt idx="27">
                  <c:v>47.441000000000003</c:v>
                </c:pt>
                <c:pt idx="28">
                  <c:v>50.147199999999998</c:v>
                </c:pt>
                <c:pt idx="29">
                  <c:v>52.059800000000003</c:v>
                </c:pt>
                <c:pt idx="30">
                  <c:v>51.091000000000001</c:v>
                </c:pt>
                <c:pt idx="31">
                  <c:v>53.950699999999998</c:v>
                </c:pt>
                <c:pt idx="32">
                  <c:v>54.794600000000003</c:v>
                </c:pt>
                <c:pt idx="33">
                  <c:v>56.007100000000001</c:v>
                </c:pt>
                <c:pt idx="34">
                  <c:v>58.1509</c:v>
                </c:pt>
                <c:pt idx="35">
                  <c:v>59.360300000000002</c:v>
                </c:pt>
                <c:pt idx="36">
                  <c:v>59.735300000000002</c:v>
                </c:pt>
                <c:pt idx="37">
                  <c:v>59.241500000000002</c:v>
                </c:pt>
                <c:pt idx="38">
                  <c:v>57.447800000000001</c:v>
                </c:pt>
                <c:pt idx="39">
                  <c:v>57.600900000000003</c:v>
                </c:pt>
                <c:pt idx="40">
                  <c:v>57.0321</c:v>
                </c:pt>
                <c:pt idx="41">
                  <c:v>54.672699999999999</c:v>
                </c:pt>
                <c:pt idx="42">
                  <c:v>52.647399999999998</c:v>
                </c:pt>
                <c:pt idx="43">
                  <c:v>51.8536</c:v>
                </c:pt>
                <c:pt idx="44">
                  <c:v>49.562899999999999</c:v>
                </c:pt>
                <c:pt idx="45">
                  <c:v>48.403500000000001</c:v>
                </c:pt>
                <c:pt idx="46">
                  <c:v>47.050400000000003</c:v>
                </c:pt>
                <c:pt idx="47">
                  <c:v>47.197200000000002</c:v>
                </c:pt>
                <c:pt idx="48">
                  <c:v>47.2316</c:v>
                </c:pt>
                <c:pt idx="49">
                  <c:v>44.572200000000002</c:v>
                </c:pt>
                <c:pt idx="50">
                  <c:v>42.019100000000002</c:v>
                </c:pt>
                <c:pt idx="51">
                  <c:v>41.247199999999999</c:v>
                </c:pt>
                <c:pt idx="52">
                  <c:v>40.091000000000001</c:v>
                </c:pt>
                <c:pt idx="53">
                  <c:v>36.925400000000003</c:v>
                </c:pt>
                <c:pt idx="54">
                  <c:v>35.066000000000003</c:v>
                </c:pt>
                <c:pt idx="55">
                  <c:v>32.569099999999999</c:v>
                </c:pt>
                <c:pt idx="56">
                  <c:v>32.6785</c:v>
                </c:pt>
                <c:pt idx="57">
                  <c:v>28.9316</c:v>
                </c:pt>
                <c:pt idx="58">
                  <c:v>27.191199999999998</c:v>
                </c:pt>
                <c:pt idx="59">
                  <c:v>26.1538</c:v>
                </c:pt>
                <c:pt idx="60">
                  <c:v>23.963200000000001</c:v>
                </c:pt>
                <c:pt idx="61">
                  <c:v>21.572500000000002</c:v>
                </c:pt>
                <c:pt idx="62">
                  <c:v>18.96</c:v>
                </c:pt>
                <c:pt idx="63">
                  <c:v>18.372499999999999</c:v>
                </c:pt>
                <c:pt idx="64">
                  <c:v>18.122499999999999</c:v>
                </c:pt>
                <c:pt idx="65">
                  <c:v>16.438199999999998</c:v>
                </c:pt>
                <c:pt idx="66">
                  <c:v>14.6975</c:v>
                </c:pt>
                <c:pt idx="67">
                  <c:v>15.931900000000001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695-415C-8983-63E2797AC6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08955872"/>
        <c:axId val="408946360"/>
      </c:lineChart>
      <c:catAx>
        <c:axId val="408955872"/>
        <c:scaling>
          <c:orientation val="minMax"/>
        </c:scaling>
        <c:delete val="1"/>
        <c:axPos val="b"/>
        <c:majorTickMark val="none"/>
        <c:minorTickMark val="none"/>
        <c:tickLblPos val="nextTo"/>
        <c:crossAx val="408946360"/>
        <c:crosses val="autoZero"/>
        <c:auto val="1"/>
        <c:lblAlgn val="ctr"/>
        <c:lblOffset val="100"/>
        <c:noMultiLvlLbl val="0"/>
      </c:catAx>
      <c:valAx>
        <c:axId val="4089463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0895587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111111111111109E-2"/>
          <c:y val="0"/>
          <c:w val="0.93888888888888888"/>
          <c:h val="1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Sheet1!$C$133:$C$200</c:f>
              <c:numCache>
                <c:formatCode>General</c:formatCode>
                <c:ptCount val="68"/>
                <c:pt idx="0">
                  <c:v>8.3319100000000006</c:v>
                </c:pt>
                <c:pt idx="1">
                  <c:v>8.7569099999999995</c:v>
                </c:pt>
                <c:pt idx="2">
                  <c:v>8.0944099999999999</c:v>
                </c:pt>
                <c:pt idx="3">
                  <c:v>8.5006599999999999</c:v>
                </c:pt>
                <c:pt idx="4">
                  <c:v>8.3319100000000006</c:v>
                </c:pt>
                <c:pt idx="5">
                  <c:v>9.7944200000000006</c:v>
                </c:pt>
                <c:pt idx="6">
                  <c:v>9.1069099999999992</c:v>
                </c:pt>
                <c:pt idx="7">
                  <c:v>8.6381599999999992</c:v>
                </c:pt>
                <c:pt idx="8">
                  <c:v>9.0287900000000008</c:v>
                </c:pt>
                <c:pt idx="9">
                  <c:v>8.5850399999999993</c:v>
                </c:pt>
                <c:pt idx="10">
                  <c:v>7.4037800000000002</c:v>
                </c:pt>
                <c:pt idx="11">
                  <c:v>7.9725299999999999</c:v>
                </c:pt>
                <c:pt idx="12">
                  <c:v>10.7225</c:v>
                </c:pt>
                <c:pt idx="13">
                  <c:v>10.147500000000001</c:v>
                </c:pt>
                <c:pt idx="14">
                  <c:v>8.7131600000000002</c:v>
                </c:pt>
                <c:pt idx="15">
                  <c:v>10.619400000000001</c:v>
                </c:pt>
                <c:pt idx="16">
                  <c:v>12.1319</c:v>
                </c:pt>
                <c:pt idx="17">
                  <c:v>12.075699999999999</c:v>
                </c:pt>
                <c:pt idx="18">
                  <c:v>12.703799999999999</c:v>
                </c:pt>
                <c:pt idx="19">
                  <c:v>12.9725</c:v>
                </c:pt>
                <c:pt idx="20">
                  <c:v>13.9382</c:v>
                </c:pt>
                <c:pt idx="21">
                  <c:v>16.391300000000001</c:v>
                </c:pt>
                <c:pt idx="22">
                  <c:v>13.3569</c:v>
                </c:pt>
                <c:pt idx="23">
                  <c:v>13.056900000000001</c:v>
                </c:pt>
                <c:pt idx="24">
                  <c:v>13.7538</c:v>
                </c:pt>
                <c:pt idx="25">
                  <c:v>14.0038</c:v>
                </c:pt>
                <c:pt idx="26">
                  <c:v>13.022500000000001</c:v>
                </c:pt>
                <c:pt idx="27">
                  <c:v>13.5038</c:v>
                </c:pt>
                <c:pt idx="28">
                  <c:v>14.6225</c:v>
                </c:pt>
                <c:pt idx="29">
                  <c:v>15.744400000000001</c:v>
                </c:pt>
                <c:pt idx="30">
                  <c:v>16.997499999999999</c:v>
                </c:pt>
                <c:pt idx="31">
                  <c:v>18.338200000000001</c:v>
                </c:pt>
                <c:pt idx="32">
                  <c:v>20.206900000000001</c:v>
                </c:pt>
                <c:pt idx="33">
                  <c:v>23.0413</c:v>
                </c:pt>
                <c:pt idx="34">
                  <c:v>25.497499999999999</c:v>
                </c:pt>
                <c:pt idx="35">
                  <c:v>27.650500000000001</c:v>
                </c:pt>
                <c:pt idx="36">
                  <c:v>31.591000000000001</c:v>
                </c:pt>
                <c:pt idx="37">
                  <c:v>32.7348</c:v>
                </c:pt>
                <c:pt idx="38">
                  <c:v>35.6629</c:v>
                </c:pt>
                <c:pt idx="39">
                  <c:v>38.703499999999998</c:v>
                </c:pt>
                <c:pt idx="40">
                  <c:v>40.4191</c:v>
                </c:pt>
                <c:pt idx="41">
                  <c:v>44.456600000000002</c:v>
                </c:pt>
                <c:pt idx="42">
                  <c:v>43.950400000000002</c:v>
                </c:pt>
                <c:pt idx="43">
                  <c:v>43.756599999999999</c:v>
                </c:pt>
                <c:pt idx="44">
                  <c:v>44.437899999999999</c:v>
                </c:pt>
                <c:pt idx="45">
                  <c:v>43.5441</c:v>
                </c:pt>
                <c:pt idx="46">
                  <c:v>42.253500000000003</c:v>
                </c:pt>
                <c:pt idx="47">
                  <c:v>52.100499999999997</c:v>
                </c:pt>
                <c:pt idx="48">
                  <c:v>62.7821</c:v>
                </c:pt>
                <c:pt idx="49">
                  <c:v>56.694600000000001</c:v>
                </c:pt>
                <c:pt idx="50">
                  <c:v>45.5379</c:v>
                </c:pt>
                <c:pt idx="51">
                  <c:v>43.628500000000003</c:v>
                </c:pt>
                <c:pt idx="52">
                  <c:v>44.515999999999998</c:v>
                </c:pt>
                <c:pt idx="53">
                  <c:v>44.997199999999999</c:v>
                </c:pt>
                <c:pt idx="54">
                  <c:v>45.353499999999997</c:v>
                </c:pt>
                <c:pt idx="55">
                  <c:v>44.075400000000002</c:v>
                </c:pt>
                <c:pt idx="56">
                  <c:v>43.234699999999997</c:v>
                </c:pt>
                <c:pt idx="57">
                  <c:v>41.131599999999999</c:v>
                </c:pt>
                <c:pt idx="58">
                  <c:v>37.087899999999998</c:v>
                </c:pt>
                <c:pt idx="59">
                  <c:v>34.4848</c:v>
                </c:pt>
                <c:pt idx="60">
                  <c:v>33.684800000000003</c:v>
                </c:pt>
                <c:pt idx="61">
                  <c:v>30.416</c:v>
                </c:pt>
                <c:pt idx="62">
                  <c:v>27.506799999999998</c:v>
                </c:pt>
                <c:pt idx="63">
                  <c:v>25.422499999999999</c:v>
                </c:pt>
                <c:pt idx="64">
                  <c:v>22.2319</c:v>
                </c:pt>
                <c:pt idx="65">
                  <c:v>21.316299999999998</c:v>
                </c:pt>
                <c:pt idx="66">
                  <c:v>18.7819</c:v>
                </c:pt>
                <c:pt idx="67">
                  <c:v>17.500699999999998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BA7-4039-99EA-55C1019E33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05725928"/>
        <c:axId val="405727896"/>
      </c:lineChart>
      <c:catAx>
        <c:axId val="405725928"/>
        <c:scaling>
          <c:orientation val="minMax"/>
        </c:scaling>
        <c:delete val="1"/>
        <c:axPos val="b"/>
        <c:majorTickMark val="none"/>
        <c:minorTickMark val="none"/>
        <c:tickLblPos val="nextTo"/>
        <c:crossAx val="405727896"/>
        <c:crosses val="autoZero"/>
        <c:auto val="1"/>
        <c:lblAlgn val="ctr"/>
        <c:lblOffset val="100"/>
        <c:noMultiLvlLbl val="0"/>
      </c:catAx>
      <c:valAx>
        <c:axId val="4057278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05725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45286D-D876-964C-BE54-101C473CCF69}" type="datetimeFigureOut">
              <a:rPr lang="en-US" smtClean="0"/>
              <a:t>2020-12-07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FE4EC-280C-6E45-85CC-98C7F6623B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017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3827" y="987611"/>
            <a:ext cx="11118573" cy="2387600"/>
          </a:xfrm>
        </p:spPr>
        <p:txBody>
          <a:bodyPr anchor="b">
            <a:normAutofit/>
          </a:bodyPr>
          <a:lstStyle>
            <a:lvl1pPr algn="l">
              <a:defRPr sz="48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3827" y="3467286"/>
            <a:ext cx="11118573" cy="1655762"/>
          </a:xfrm>
        </p:spPr>
        <p:txBody>
          <a:bodyPr/>
          <a:lstStyle>
            <a:lvl1pPr marL="0" indent="0" algn="l">
              <a:buNone/>
              <a:defRPr sz="2400" b="0" i="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549F39-8F07-C04F-B5B2-DEE24FECB0D0}"/>
              </a:ext>
            </a:extLst>
          </p:cNvPr>
          <p:cNvSpPr txBox="1"/>
          <p:nvPr userDrawn="1"/>
        </p:nvSpPr>
        <p:spPr>
          <a:xfrm>
            <a:off x="464820" y="5245100"/>
            <a:ext cx="8533939" cy="830997"/>
          </a:xfrm>
          <a:prstGeom prst="rect">
            <a:avLst/>
          </a:prstGeom>
          <a:noFill/>
          <a:ln w="19050">
            <a:solidFill>
              <a:schemeClr val="bg1">
                <a:lumMod val="95000"/>
                <a:alpha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800" b="1" i="1" cap="none" spc="0" dirty="0">
                <a:ln w="13462">
                  <a:solidFill>
                    <a:schemeClr val="bg2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tx1">
                      <a:lumMod val="50000"/>
                      <a:lumOff val="50000"/>
                    </a:schemeClr>
                  </a:outerShdw>
                </a:effectLst>
                <a:latin typeface="+mn-lt"/>
              </a:rPr>
              <a:t>The Accelerator Test Facility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845504"/>
            <a:ext cx="10972800" cy="39206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A2ED85-2D35-054E-81AE-56167DDD0C6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ATF Office Hours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2A43678-8E62-934D-B480-DFC7C3077558}"/>
              </a:ext>
            </a:extLst>
          </p:cNvPr>
          <p:cNvCxnSpPr/>
          <p:nvPr userDrawn="1"/>
        </p:nvCxnSpPr>
        <p:spPr>
          <a:xfrm>
            <a:off x="10299208" y="6624304"/>
            <a:ext cx="151564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F818262-0151-E741-8E4F-4B8CABA98658}"/>
              </a:ext>
            </a:extLst>
          </p:cNvPr>
          <p:cNvSpPr txBox="1"/>
          <p:nvPr userDrawn="1"/>
        </p:nvSpPr>
        <p:spPr>
          <a:xfrm>
            <a:off x="10212828" y="6611779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>
                <a:latin typeface="+mn-lt"/>
              </a:rPr>
              <a:t>Accelerator Test Facility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857500" cy="52849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365125"/>
            <a:ext cx="7962900" cy="528490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FD8D76-417F-074E-8E1B-FD8BB1A1C5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ATF Office Hours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7AE68E-BB69-A34E-8813-7916125324FC}"/>
              </a:ext>
            </a:extLst>
          </p:cNvPr>
          <p:cNvCxnSpPr/>
          <p:nvPr userDrawn="1"/>
        </p:nvCxnSpPr>
        <p:spPr>
          <a:xfrm>
            <a:off x="10299208" y="6624304"/>
            <a:ext cx="151564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D5FDADF-CAAA-244B-82EA-EAE8E806D8BF}"/>
              </a:ext>
            </a:extLst>
          </p:cNvPr>
          <p:cNvSpPr txBox="1"/>
          <p:nvPr userDrawn="1"/>
        </p:nvSpPr>
        <p:spPr>
          <a:xfrm>
            <a:off x="10212828" y="6611779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>
                <a:latin typeface="+mn-lt"/>
              </a:rPr>
              <a:t>Accelerator Test Facility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3827" y="987611"/>
            <a:ext cx="11118573" cy="2387600"/>
          </a:xfrm>
        </p:spPr>
        <p:txBody>
          <a:bodyPr anchor="b">
            <a:normAutofit/>
          </a:bodyPr>
          <a:lstStyle>
            <a:lvl1pPr algn="l">
              <a:defRPr sz="48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3827" y="3467286"/>
            <a:ext cx="11118573" cy="1655762"/>
          </a:xfrm>
        </p:spPr>
        <p:txBody>
          <a:bodyPr/>
          <a:lstStyle>
            <a:lvl1pPr marL="0" indent="0" algn="l">
              <a:buNone/>
              <a:defRPr sz="2400" b="0" i="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549F39-8F07-C04F-B5B2-DEE24FECB0D0}"/>
              </a:ext>
            </a:extLst>
          </p:cNvPr>
          <p:cNvSpPr txBox="1"/>
          <p:nvPr userDrawn="1"/>
        </p:nvSpPr>
        <p:spPr>
          <a:xfrm>
            <a:off x="464820" y="5245100"/>
            <a:ext cx="8533939" cy="830997"/>
          </a:xfrm>
          <a:prstGeom prst="rect">
            <a:avLst/>
          </a:prstGeom>
          <a:noFill/>
          <a:ln w="19050">
            <a:solidFill>
              <a:schemeClr val="bg1">
                <a:lumMod val="95000"/>
                <a:alpha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800" b="1" i="1" cap="none" spc="0" dirty="0">
                <a:ln w="13462">
                  <a:solidFill>
                    <a:schemeClr val="bg2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tx1">
                      <a:lumMod val="50000"/>
                      <a:lumOff val="50000"/>
                    </a:schemeClr>
                  </a:outerShdw>
                </a:effectLst>
                <a:latin typeface="+mn-lt"/>
              </a:rPr>
              <a:t>The Accelerator Test Facility</a:t>
            </a:r>
          </a:p>
        </p:txBody>
      </p:sp>
    </p:spTree>
    <p:extLst>
      <p:ext uri="{BB962C8B-B14F-4D97-AF65-F5344CB8AC3E}">
        <p14:creationId xmlns:p14="http://schemas.microsoft.com/office/powerpoint/2010/main" val="13590542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4C3C23-1B52-6542-8542-66DBDB450E4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ATF Office Hours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D438746-1BA3-484F-BEAD-19911BD4CF08}"/>
              </a:ext>
            </a:extLst>
          </p:cNvPr>
          <p:cNvCxnSpPr/>
          <p:nvPr userDrawn="1"/>
        </p:nvCxnSpPr>
        <p:spPr>
          <a:xfrm>
            <a:off x="10299208" y="6624304"/>
            <a:ext cx="151564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5F5DCDF-3BC7-5044-A699-38AF172C1B6F}"/>
              </a:ext>
            </a:extLst>
          </p:cNvPr>
          <p:cNvSpPr txBox="1"/>
          <p:nvPr userDrawn="1"/>
        </p:nvSpPr>
        <p:spPr>
          <a:xfrm>
            <a:off x="10212828" y="6611779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>
                <a:latin typeface="+mn-lt"/>
              </a:rPr>
              <a:t>Accelerator Test Facility</a:t>
            </a:r>
          </a:p>
        </p:txBody>
      </p:sp>
    </p:spTree>
    <p:extLst>
      <p:ext uri="{BB962C8B-B14F-4D97-AF65-F5344CB8AC3E}">
        <p14:creationId xmlns:p14="http://schemas.microsoft.com/office/powerpoint/2010/main" val="23702184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573" y="1709740"/>
            <a:ext cx="1113182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0573" y="4589465"/>
            <a:ext cx="11131827" cy="123486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73554B-353A-1E47-8934-58D00AF34C8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ATF Office Hours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92655A-CAAE-904F-BEF8-4EB0FC3AD4B9}"/>
              </a:ext>
            </a:extLst>
          </p:cNvPr>
          <p:cNvCxnSpPr/>
          <p:nvPr userDrawn="1"/>
        </p:nvCxnSpPr>
        <p:spPr>
          <a:xfrm>
            <a:off x="10299208" y="6624304"/>
            <a:ext cx="151564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3AC5BF7-A658-2646-9B5F-747C1552E8C6}"/>
              </a:ext>
            </a:extLst>
          </p:cNvPr>
          <p:cNvSpPr txBox="1"/>
          <p:nvPr userDrawn="1"/>
        </p:nvSpPr>
        <p:spPr>
          <a:xfrm>
            <a:off x="10212828" y="6611779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>
                <a:latin typeface="+mn-lt"/>
              </a:rPr>
              <a:t>Accelerator Test Facility</a:t>
            </a:r>
          </a:p>
        </p:txBody>
      </p:sp>
    </p:spTree>
    <p:extLst>
      <p:ext uri="{BB962C8B-B14F-4D97-AF65-F5344CB8AC3E}">
        <p14:creationId xmlns:p14="http://schemas.microsoft.com/office/powerpoint/2010/main" val="9523111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7079" y="1077686"/>
            <a:ext cx="5486400" cy="50992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077686"/>
            <a:ext cx="5486400" cy="50992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4FEE5-F840-7840-B9F3-37B052981AF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ATF Office Hours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C671CC6-FDAB-5F41-A26C-EB67D4BC825A}"/>
              </a:ext>
            </a:extLst>
          </p:cNvPr>
          <p:cNvCxnSpPr/>
          <p:nvPr userDrawn="1"/>
        </p:nvCxnSpPr>
        <p:spPr>
          <a:xfrm>
            <a:off x="10299208" y="6624304"/>
            <a:ext cx="151564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6D73A96-5EF1-7F45-B0E0-B39EEB299F22}"/>
              </a:ext>
            </a:extLst>
          </p:cNvPr>
          <p:cNvSpPr txBox="1"/>
          <p:nvPr userDrawn="1"/>
        </p:nvSpPr>
        <p:spPr>
          <a:xfrm>
            <a:off x="10212828" y="6611779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>
                <a:latin typeface="+mn-lt"/>
              </a:rPr>
              <a:t>Accelerator Test Facility</a:t>
            </a:r>
          </a:p>
        </p:txBody>
      </p:sp>
    </p:spTree>
    <p:extLst>
      <p:ext uri="{BB962C8B-B14F-4D97-AF65-F5344CB8AC3E}">
        <p14:creationId xmlns:p14="http://schemas.microsoft.com/office/powerpoint/2010/main" val="4552033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079" y="365127"/>
            <a:ext cx="10878309" cy="6145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7079" y="1044340"/>
            <a:ext cx="54864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079" y="1926771"/>
            <a:ext cx="5486400" cy="42628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0" y="1044340"/>
            <a:ext cx="54864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6000" y="1926771"/>
            <a:ext cx="5486400" cy="42628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BEA0E7D-1DC7-2D40-BC78-64D01705EAC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ATF Office Hours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CCEA4A-12C4-AC41-A840-5D636BD7C90A}"/>
              </a:ext>
            </a:extLst>
          </p:cNvPr>
          <p:cNvCxnSpPr/>
          <p:nvPr userDrawn="1"/>
        </p:nvCxnSpPr>
        <p:spPr>
          <a:xfrm>
            <a:off x="10299208" y="6624304"/>
            <a:ext cx="151564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AED1C5E-C9F8-ED43-A610-D03A83F0459F}"/>
              </a:ext>
            </a:extLst>
          </p:cNvPr>
          <p:cNvSpPr txBox="1"/>
          <p:nvPr userDrawn="1"/>
        </p:nvSpPr>
        <p:spPr>
          <a:xfrm>
            <a:off x="10212828" y="6611779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>
                <a:latin typeface="+mn-lt"/>
              </a:rPr>
              <a:t>Accelerator Test Facility</a:t>
            </a:r>
          </a:p>
        </p:txBody>
      </p:sp>
    </p:spTree>
    <p:extLst>
      <p:ext uri="{BB962C8B-B14F-4D97-AF65-F5344CB8AC3E}">
        <p14:creationId xmlns:p14="http://schemas.microsoft.com/office/powerpoint/2010/main" val="14261511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D80B99-3942-E04E-9428-A7DA312933F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ATF Office Hours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C24386E-F1AB-C04D-9B89-4ECCFB074347}"/>
              </a:ext>
            </a:extLst>
          </p:cNvPr>
          <p:cNvCxnSpPr/>
          <p:nvPr userDrawn="1"/>
        </p:nvCxnSpPr>
        <p:spPr>
          <a:xfrm>
            <a:off x="10299208" y="6624304"/>
            <a:ext cx="151564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127F659-1966-2049-A7C0-8A150F919736}"/>
              </a:ext>
            </a:extLst>
          </p:cNvPr>
          <p:cNvSpPr txBox="1"/>
          <p:nvPr userDrawn="1"/>
        </p:nvSpPr>
        <p:spPr>
          <a:xfrm>
            <a:off x="10212828" y="6611779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>
                <a:latin typeface="+mn-lt"/>
              </a:rPr>
              <a:t>Accelerator Test Facility</a:t>
            </a:r>
          </a:p>
        </p:txBody>
      </p:sp>
    </p:spTree>
    <p:extLst>
      <p:ext uri="{BB962C8B-B14F-4D97-AF65-F5344CB8AC3E}">
        <p14:creationId xmlns:p14="http://schemas.microsoft.com/office/powerpoint/2010/main" val="41047391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07153A5-3C0E-9948-AF94-C5D9B5955FD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ATF Office Hours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4914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827" y="457200"/>
            <a:ext cx="430819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7" y="987427"/>
            <a:ext cx="639921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827" y="2057400"/>
            <a:ext cx="430819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2CC09-3EA4-3042-81B4-074C77A38F9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ATF Office Hours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E76E66F-5CDB-4245-8388-12B831026D25}"/>
              </a:ext>
            </a:extLst>
          </p:cNvPr>
          <p:cNvCxnSpPr/>
          <p:nvPr userDrawn="1"/>
        </p:nvCxnSpPr>
        <p:spPr>
          <a:xfrm>
            <a:off x="10299208" y="6624304"/>
            <a:ext cx="151564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27F1150-ED76-374C-838B-85C718842D73}"/>
              </a:ext>
            </a:extLst>
          </p:cNvPr>
          <p:cNvSpPr txBox="1"/>
          <p:nvPr userDrawn="1"/>
        </p:nvSpPr>
        <p:spPr>
          <a:xfrm>
            <a:off x="10212828" y="6611779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>
                <a:latin typeface="+mn-lt"/>
              </a:rPr>
              <a:t>Accelerator Test Facility</a:t>
            </a:r>
          </a:p>
        </p:txBody>
      </p:sp>
    </p:spTree>
    <p:extLst>
      <p:ext uri="{BB962C8B-B14F-4D97-AF65-F5344CB8AC3E}">
        <p14:creationId xmlns:p14="http://schemas.microsoft.com/office/powerpoint/2010/main" val="155334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4C3C23-1B52-6542-8542-66DBDB450E4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ATF Office Hours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D438746-1BA3-484F-BEAD-19911BD4CF08}"/>
              </a:ext>
            </a:extLst>
          </p:cNvPr>
          <p:cNvCxnSpPr/>
          <p:nvPr userDrawn="1"/>
        </p:nvCxnSpPr>
        <p:spPr>
          <a:xfrm>
            <a:off x="10299208" y="6624304"/>
            <a:ext cx="151564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5F5DCDF-3BC7-5044-A699-38AF172C1B6F}"/>
              </a:ext>
            </a:extLst>
          </p:cNvPr>
          <p:cNvSpPr txBox="1"/>
          <p:nvPr userDrawn="1"/>
        </p:nvSpPr>
        <p:spPr>
          <a:xfrm>
            <a:off x="10212828" y="6611779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>
                <a:latin typeface="+mn-lt"/>
              </a:rPr>
              <a:t>Accelerator Test Facility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7" y="987427"/>
            <a:ext cx="6399212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63827" y="457200"/>
            <a:ext cx="430819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827" y="2057400"/>
            <a:ext cx="430819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71EA52D-CD39-A640-8C89-183891F6AA1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ATF Office Hours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319323-2313-1F4E-AB75-E659C0A78B12}"/>
              </a:ext>
            </a:extLst>
          </p:cNvPr>
          <p:cNvCxnSpPr/>
          <p:nvPr userDrawn="1"/>
        </p:nvCxnSpPr>
        <p:spPr>
          <a:xfrm>
            <a:off x="10299208" y="6624304"/>
            <a:ext cx="151564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9EE8028-208C-A643-834F-29B17B26661D}"/>
              </a:ext>
            </a:extLst>
          </p:cNvPr>
          <p:cNvSpPr txBox="1"/>
          <p:nvPr userDrawn="1"/>
        </p:nvSpPr>
        <p:spPr>
          <a:xfrm>
            <a:off x="10212828" y="6611779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>
                <a:latin typeface="+mn-lt"/>
              </a:rPr>
              <a:t>Accelerator Test Facility</a:t>
            </a:r>
          </a:p>
        </p:txBody>
      </p:sp>
    </p:spTree>
    <p:extLst>
      <p:ext uri="{BB962C8B-B14F-4D97-AF65-F5344CB8AC3E}">
        <p14:creationId xmlns:p14="http://schemas.microsoft.com/office/powerpoint/2010/main" val="23876109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845504"/>
            <a:ext cx="10972800" cy="39206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A2ED85-2D35-054E-81AE-56167DDD0C6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ATF Office Hours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2A43678-8E62-934D-B480-DFC7C3077558}"/>
              </a:ext>
            </a:extLst>
          </p:cNvPr>
          <p:cNvCxnSpPr/>
          <p:nvPr userDrawn="1"/>
        </p:nvCxnSpPr>
        <p:spPr>
          <a:xfrm>
            <a:off x="10299208" y="6624304"/>
            <a:ext cx="151564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F818262-0151-E741-8E4F-4B8CABA98658}"/>
              </a:ext>
            </a:extLst>
          </p:cNvPr>
          <p:cNvSpPr txBox="1"/>
          <p:nvPr userDrawn="1"/>
        </p:nvSpPr>
        <p:spPr>
          <a:xfrm>
            <a:off x="10212828" y="6611779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>
                <a:latin typeface="+mn-lt"/>
              </a:rPr>
              <a:t>Accelerator Test Facility</a:t>
            </a:r>
          </a:p>
        </p:txBody>
      </p:sp>
    </p:spTree>
    <p:extLst>
      <p:ext uri="{BB962C8B-B14F-4D97-AF65-F5344CB8AC3E}">
        <p14:creationId xmlns:p14="http://schemas.microsoft.com/office/powerpoint/2010/main" val="16546658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857500" cy="52849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365125"/>
            <a:ext cx="7962900" cy="528490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FD8D76-417F-074E-8E1B-FD8BB1A1C5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ATF Office Hours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7AE68E-BB69-A34E-8813-7916125324FC}"/>
              </a:ext>
            </a:extLst>
          </p:cNvPr>
          <p:cNvCxnSpPr/>
          <p:nvPr userDrawn="1"/>
        </p:nvCxnSpPr>
        <p:spPr>
          <a:xfrm>
            <a:off x="10299208" y="6624304"/>
            <a:ext cx="151564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D5FDADF-CAAA-244B-82EA-EAE8E806D8BF}"/>
              </a:ext>
            </a:extLst>
          </p:cNvPr>
          <p:cNvSpPr txBox="1"/>
          <p:nvPr userDrawn="1"/>
        </p:nvSpPr>
        <p:spPr>
          <a:xfrm>
            <a:off x="10212828" y="6611779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>
                <a:latin typeface="+mn-lt"/>
              </a:rPr>
              <a:t>Accelerator Test Facility</a:t>
            </a:r>
          </a:p>
        </p:txBody>
      </p:sp>
    </p:spTree>
    <p:extLst>
      <p:ext uri="{BB962C8B-B14F-4D97-AF65-F5344CB8AC3E}">
        <p14:creationId xmlns:p14="http://schemas.microsoft.com/office/powerpoint/2010/main" val="41705251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C2FD-A707-4E6D-8C2F-7E6FB0C2D853}" type="datetimeFigureOut">
              <a:rPr lang="en-US" smtClean="0"/>
              <a:t>2020-12-07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6B023-A05E-41E7-AFD3-408B53B7CE2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6D51BE-D373-4876-B63E-9EB08908D904}"/>
              </a:ext>
            </a:extLst>
          </p:cNvPr>
          <p:cNvSpPr txBox="1"/>
          <p:nvPr userDrawn="1"/>
        </p:nvSpPr>
        <p:spPr>
          <a:xfrm>
            <a:off x="464820" y="5245100"/>
            <a:ext cx="8533939" cy="830997"/>
          </a:xfrm>
          <a:prstGeom prst="rect">
            <a:avLst/>
          </a:prstGeom>
          <a:noFill/>
          <a:ln w="19050">
            <a:solidFill>
              <a:schemeClr val="bg1">
                <a:lumMod val="95000"/>
                <a:alpha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800" b="1" i="1" cap="none" spc="0" dirty="0">
                <a:ln w="13462">
                  <a:solidFill>
                    <a:schemeClr val="bg2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tx1">
                      <a:lumMod val="50000"/>
                      <a:lumOff val="50000"/>
                    </a:schemeClr>
                  </a:outerShdw>
                </a:effectLst>
                <a:latin typeface="+mn-lt"/>
              </a:rPr>
              <a:t>The Accelerator Test Facility</a:t>
            </a:r>
          </a:p>
        </p:txBody>
      </p:sp>
    </p:spTree>
    <p:extLst>
      <p:ext uri="{BB962C8B-B14F-4D97-AF65-F5344CB8AC3E}">
        <p14:creationId xmlns:p14="http://schemas.microsoft.com/office/powerpoint/2010/main" val="10459615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C2FD-A707-4E6D-8C2F-7E6FB0C2D853}" type="datetimeFigureOut">
              <a:rPr lang="en-US" smtClean="0"/>
              <a:t>2020-12-07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ATF Office Hours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F04E16D-B075-421B-AE95-F24BA5941370}"/>
              </a:ext>
            </a:extLst>
          </p:cNvPr>
          <p:cNvCxnSpPr/>
          <p:nvPr userDrawn="1"/>
        </p:nvCxnSpPr>
        <p:spPr>
          <a:xfrm>
            <a:off x="10299208" y="6624304"/>
            <a:ext cx="151564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36CF437-C5DC-413E-A434-E33C987184C1}"/>
              </a:ext>
            </a:extLst>
          </p:cNvPr>
          <p:cNvSpPr txBox="1"/>
          <p:nvPr userDrawn="1"/>
        </p:nvSpPr>
        <p:spPr>
          <a:xfrm>
            <a:off x="10212828" y="6611779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>
                <a:latin typeface="+mn-lt"/>
              </a:rPr>
              <a:t>Accelerator Test Facility</a:t>
            </a:r>
          </a:p>
        </p:txBody>
      </p:sp>
    </p:spTree>
    <p:extLst>
      <p:ext uri="{BB962C8B-B14F-4D97-AF65-F5344CB8AC3E}">
        <p14:creationId xmlns:p14="http://schemas.microsoft.com/office/powerpoint/2010/main" val="35480073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C2FD-A707-4E6D-8C2F-7E6FB0C2D853}" type="datetimeFigureOut">
              <a:rPr lang="en-US" smtClean="0"/>
              <a:t>2020-12-07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ATF Office Hours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9FB8DA4-98BD-4E17-BF42-FCCF62B7CD31}"/>
              </a:ext>
            </a:extLst>
          </p:cNvPr>
          <p:cNvCxnSpPr/>
          <p:nvPr userDrawn="1"/>
        </p:nvCxnSpPr>
        <p:spPr>
          <a:xfrm>
            <a:off x="10299208" y="6624304"/>
            <a:ext cx="151564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350A7CE-9E3A-4BA4-811D-A6AD9E39B6EC}"/>
              </a:ext>
            </a:extLst>
          </p:cNvPr>
          <p:cNvSpPr txBox="1"/>
          <p:nvPr userDrawn="1"/>
        </p:nvSpPr>
        <p:spPr>
          <a:xfrm>
            <a:off x="10212828" y="6611779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>
                <a:latin typeface="+mn-lt"/>
              </a:rPr>
              <a:t>Accelerator Test Facility</a:t>
            </a:r>
          </a:p>
        </p:txBody>
      </p:sp>
    </p:spTree>
    <p:extLst>
      <p:ext uri="{BB962C8B-B14F-4D97-AF65-F5344CB8AC3E}">
        <p14:creationId xmlns:p14="http://schemas.microsoft.com/office/powerpoint/2010/main" val="9515306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C2FD-A707-4E6D-8C2F-7E6FB0C2D853}" type="datetimeFigureOut">
              <a:rPr lang="en-US" smtClean="0"/>
              <a:t>2020-12-07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ATF Office Hours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974C552-E63F-4806-8C96-D75002C4A476}"/>
              </a:ext>
            </a:extLst>
          </p:cNvPr>
          <p:cNvCxnSpPr/>
          <p:nvPr userDrawn="1"/>
        </p:nvCxnSpPr>
        <p:spPr>
          <a:xfrm>
            <a:off x="10299208" y="6624304"/>
            <a:ext cx="151564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B8E3720-19F7-4327-87AD-5A3E061A4787}"/>
              </a:ext>
            </a:extLst>
          </p:cNvPr>
          <p:cNvSpPr txBox="1"/>
          <p:nvPr userDrawn="1"/>
        </p:nvSpPr>
        <p:spPr>
          <a:xfrm>
            <a:off x="10212828" y="6611779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>
                <a:latin typeface="+mn-lt"/>
              </a:rPr>
              <a:t>Accelerator Test Facility</a:t>
            </a:r>
          </a:p>
        </p:txBody>
      </p:sp>
    </p:spTree>
    <p:extLst>
      <p:ext uri="{BB962C8B-B14F-4D97-AF65-F5344CB8AC3E}">
        <p14:creationId xmlns:p14="http://schemas.microsoft.com/office/powerpoint/2010/main" val="13838655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C2FD-A707-4E6D-8C2F-7E6FB0C2D853}" type="datetimeFigureOut">
              <a:rPr lang="en-US" smtClean="0"/>
              <a:t>2020-12-07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ATF Office Hours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C1CD216-FB03-491E-8129-D9A9C509A341}"/>
              </a:ext>
            </a:extLst>
          </p:cNvPr>
          <p:cNvCxnSpPr/>
          <p:nvPr userDrawn="1"/>
        </p:nvCxnSpPr>
        <p:spPr>
          <a:xfrm>
            <a:off x="10299208" y="6624304"/>
            <a:ext cx="151564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E85B2A8-2520-4833-A1E5-90B6BADFA9C9}"/>
              </a:ext>
            </a:extLst>
          </p:cNvPr>
          <p:cNvSpPr txBox="1"/>
          <p:nvPr userDrawn="1"/>
        </p:nvSpPr>
        <p:spPr>
          <a:xfrm>
            <a:off x="10212828" y="6611779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>
                <a:latin typeface="+mn-lt"/>
              </a:rPr>
              <a:t>Accelerator Test Facility</a:t>
            </a:r>
          </a:p>
        </p:txBody>
      </p:sp>
    </p:spTree>
    <p:extLst>
      <p:ext uri="{BB962C8B-B14F-4D97-AF65-F5344CB8AC3E}">
        <p14:creationId xmlns:p14="http://schemas.microsoft.com/office/powerpoint/2010/main" val="1468318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C2FD-A707-4E6D-8C2F-7E6FB0C2D853}" type="datetimeFigureOut">
              <a:rPr lang="en-US" smtClean="0"/>
              <a:t>2020-12-07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ATF Office Hours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71C742C-765B-4962-842B-42AB9A721C2D}"/>
              </a:ext>
            </a:extLst>
          </p:cNvPr>
          <p:cNvCxnSpPr/>
          <p:nvPr userDrawn="1"/>
        </p:nvCxnSpPr>
        <p:spPr>
          <a:xfrm>
            <a:off x="10299208" y="6624304"/>
            <a:ext cx="151564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070974B-62FB-48E8-A74A-329F3FC79EF0}"/>
              </a:ext>
            </a:extLst>
          </p:cNvPr>
          <p:cNvSpPr txBox="1"/>
          <p:nvPr userDrawn="1"/>
        </p:nvSpPr>
        <p:spPr>
          <a:xfrm>
            <a:off x="10212828" y="6611779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>
                <a:latin typeface="+mn-lt"/>
              </a:rPr>
              <a:t>Accelerator Test Facility</a:t>
            </a:r>
          </a:p>
        </p:txBody>
      </p:sp>
    </p:spTree>
    <p:extLst>
      <p:ext uri="{BB962C8B-B14F-4D97-AF65-F5344CB8AC3E}">
        <p14:creationId xmlns:p14="http://schemas.microsoft.com/office/powerpoint/2010/main" val="9771629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C2FD-A707-4E6D-8C2F-7E6FB0C2D853}" type="datetimeFigureOut">
              <a:rPr lang="en-US" smtClean="0"/>
              <a:t>2020-12-07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ATF Office Hours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855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573" y="1709740"/>
            <a:ext cx="1113182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0573" y="4589465"/>
            <a:ext cx="11131827" cy="123486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73554B-353A-1E47-8934-58D00AF34C8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ATF Office Hours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92655A-CAAE-904F-BEF8-4EB0FC3AD4B9}"/>
              </a:ext>
            </a:extLst>
          </p:cNvPr>
          <p:cNvCxnSpPr/>
          <p:nvPr userDrawn="1"/>
        </p:nvCxnSpPr>
        <p:spPr>
          <a:xfrm>
            <a:off x="10299208" y="6624304"/>
            <a:ext cx="151564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3AC5BF7-A658-2646-9B5F-747C1552E8C6}"/>
              </a:ext>
            </a:extLst>
          </p:cNvPr>
          <p:cNvSpPr txBox="1"/>
          <p:nvPr userDrawn="1"/>
        </p:nvSpPr>
        <p:spPr>
          <a:xfrm>
            <a:off x="10212828" y="6611779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>
                <a:latin typeface="+mn-lt"/>
              </a:rPr>
              <a:t>Accelerator Test Facility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C2FD-A707-4E6D-8C2F-7E6FB0C2D853}" type="datetimeFigureOut">
              <a:rPr lang="en-US" smtClean="0"/>
              <a:t>2020-12-07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ATF Office Hours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17506FB-CA1A-46F9-B5AF-3D058DC59F9F}"/>
              </a:ext>
            </a:extLst>
          </p:cNvPr>
          <p:cNvCxnSpPr/>
          <p:nvPr userDrawn="1"/>
        </p:nvCxnSpPr>
        <p:spPr>
          <a:xfrm>
            <a:off x="10299208" y="6624304"/>
            <a:ext cx="151564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4EC97C1-D87C-48E3-91D4-C59D556D338B}"/>
              </a:ext>
            </a:extLst>
          </p:cNvPr>
          <p:cNvSpPr txBox="1"/>
          <p:nvPr userDrawn="1"/>
        </p:nvSpPr>
        <p:spPr>
          <a:xfrm>
            <a:off x="10212828" y="6611779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>
                <a:latin typeface="+mn-lt"/>
              </a:rPr>
              <a:t>Accelerator Test Facility</a:t>
            </a:r>
          </a:p>
        </p:txBody>
      </p:sp>
    </p:spTree>
    <p:extLst>
      <p:ext uri="{BB962C8B-B14F-4D97-AF65-F5344CB8AC3E}">
        <p14:creationId xmlns:p14="http://schemas.microsoft.com/office/powerpoint/2010/main" val="4549313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C2FD-A707-4E6D-8C2F-7E6FB0C2D853}" type="datetimeFigureOut">
              <a:rPr lang="en-US" smtClean="0"/>
              <a:t>2020-12-07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ATF Office Hours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A13A6BF-A35A-45A5-996F-4AE295CFEDCF}"/>
              </a:ext>
            </a:extLst>
          </p:cNvPr>
          <p:cNvCxnSpPr/>
          <p:nvPr userDrawn="1"/>
        </p:nvCxnSpPr>
        <p:spPr>
          <a:xfrm>
            <a:off x="10299208" y="6624304"/>
            <a:ext cx="151564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3F40EDF-675A-4830-8245-ADC662A413CC}"/>
              </a:ext>
            </a:extLst>
          </p:cNvPr>
          <p:cNvSpPr txBox="1"/>
          <p:nvPr userDrawn="1"/>
        </p:nvSpPr>
        <p:spPr>
          <a:xfrm>
            <a:off x="10212828" y="6611779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>
                <a:latin typeface="+mn-lt"/>
              </a:rPr>
              <a:t>Accelerator Test Facility</a:t>
            </a:r>
          </a:p>
        </p:txBody>
      </p:sp>
    </p:spTree>
    <p:extLst>
      <p:ext uri="{BB962C8B-B14F-4D97-AF65-F5344CB8AC3E}">
        <p14:creationId xmlns:p14="http://schemas.microsoft.com/office/powerpoint/2010/main" val="40194665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C2FD-A707-4E6D-8C2F-7E6FB0C2D853}" type="datetimeFigureOut">
              <a:rPr lang="en-US" smtClean="0"/>
              <a:t>2020-12-07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ATF Office Hours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A568B96-03A7-40AC-AB13-5F709C0F5B0B}"/>
              </a:ext>
            </a:extLst>
          </p:cNvPr>
          <p:cNvCxnSpPr/>
          <p:nvPr userDrawn="1"/>
        </p:nvCxnSpPr>
        <p:spPr>
          <a:xfrm>
            <a:off x="10299208" y="6624304"/>
            <a:ext cx="151564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2FAAFAF-85BA-43D3-9E72-1129066B2E6D}"/>
              </a:ext>
            </a:extLst>
          </p:cNvPr>
          <p:cNvSpPr txBox="1"/>
          <p:nvPr userDrawn="1"/>
        </p:nvSpPr>
        <p:spPr>
          <a:xfrm>
            <a:off x="10212828" y="6611779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>
                <a:latin typeface="+mn-lt"/>
              </a:rPr>
              <a:t>Accelerator Test Facility</a:t>
            </a:r>
          </a:p>
        </p:txBody>
      </p:sp>
    </p:spTree>
    <p:extLst>
      <p:ext uri="{BB962C8B-B14F-4D97-AF65-F5344CB8AC3E}">
        <p14:creationId xmlns:p14="http://schemas.microsoft.com/office/powerpoint/2010/main" val="31533576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C2FD-A707-4E6D-8C2F-7E6FB0C2D853}" type="datetimeFigureOut">
              <a:rPr lang="en-US" smtClean="0"/>
              <a:t>2020-12-07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ATF Office Hours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FA9B85C-FEE3-404A-BEED-4E0BF37C2DCD}"/>
              </a:ext>
            </a:extLst>
          </p:cNvPr>
          <p:cNvCxnSpPr/>
          <p:nvPr userDrawn="1"/>
        </p:nvCxnSpPr>
        <p:spPr>
          <a:xfrm>
            <a:off x="10299208" y="6624304"/>
            <a:ext cx="151564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F1BA8F1-5E31-4F21-880A-CE22EEF8CF35}"/>
              </a:ext>
            </a:extLst>
          </p:cNvPr>
          <p:cNvSpPr txBox="1"/>
          <p:nvPr userDrawn="1"/>
        </p:nvSpPr>
        <p:spPr>
          <a:xfrm>
            <a:off x="10212828" y="6611779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>
                <a:latin typeface="+mn-lt"/>
              </a:rPr>
              <a:t>Accelerator Test Facility</a:t>
            </a:r>
          </a:p>
        </p:txBody>
      </p:sp>
    </p:spTree>
    <p:extLst>
      <p:ext uri="{BB962C8B-B14F-4D97-AF65-F5344CB8AC3E}">
        <p14:creationId xmlns:p14="http://schemas.microsoft.com/office/powerpoint/2010/main" val="3950625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7079" y="1077686"/>
            <a:ext cx="5486400" cy="50992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077686"/>
            <a:ext cx="5486400" cy="50992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4FEE5-F840-7840-B9F3-37B052981AF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ATF Office Hours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C671CC6-FDAB-5F41-A26C-EB67D4BC825A}"/>
              </a:ext>
            </a:extLst>
          </p:cNvPr>
          <p:cNvCxnSpPr/>
          <p:nvPr userDrawn="1"/>
        </p:nvCxnSpPr>
        <p:spPr>
          <a:xfrm>
            <a:off x="10299208" y="6624304"/>
            <a:ext cx="151564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6D73A96-5EF1-7F45-B0E0-B39EEB299F22}"/>
              </a:ext>
            </a:extLst>
          </p:cNvPr>
          <p:cNvSpPr txBox="1"/>
          <p:nvPr userDrawn="1"/>
        </p:nvSpPr>
        <p:spPr>
          <a:xfrm>
            <a:off x="10212828" y="6611779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>
                <a:latin typeface="+mn-lt"/>
              </a:rPr>
              <a:t>Accelerator Test Facility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079" y="365127"/>
            <a:ext cx="10878309" cy="6145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7079" y="1044340"/>
            <a:ext cx="54864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079" y="1926771"/>
            <a:ext cx="5486400" cy="42628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0" y="1044340"/>
            <a:ext cx="54864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6000" y="1926771"/>
            <a:ext cx="5486400" cy="42628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BEA0E7D-1DC7-2D40-BC78-64D01705EAC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ATF Office Hours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CCEA4A-12C4-AC41-A840-5D636BD7C90A}"/>
              </a:ext>
            </a:extLst>
          </p:cNvPr>
          <p:cNvCxnSpPr/>
          <p:nvPr userDrawn="1"/>
        </p:nvCxnSpPr>
        <p:spPr>
          <a:xfrm>
            <a:off x="10299208" y="6624304"/>
            <a:ext cx="151564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AED1C5E-C9F8-ED43-A610-D03A83F0459F}"/>
              </a:ext>
            </a:extLst>
          </p:cNvPr>
          <p:cNvSpPr txBox="1"/>
          <p:nvPr userDrawn="1"/>
        </p:nvSpPr>
        <p:spPr>
          <a:xfrm>
            <a:off x="10212828" y="6611779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>
                <a:latin typeface="+mn-lt"/>
              </a:rPr>
              <a:t>Accelerator Test Facility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D80B99-3942-E04E-9428-A7DA312933F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ATF Office Hours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C24386E-F1AB-C04D-9B89-4ECCFB074347}"/>
              </a:ext>
            </a:extLst>
          </p:cNvPr>
          <p:cNvCxnSpPr/>
          <p:nvPr userDrawn="1"/>
        </p:nvCxnSpPr>
        <p:spPr>
          <a:xfrm>
            <a:off x="10299208" y="6624304"/>
            <a:ext cx="151564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127F659-1966-2049-A7C0-8A150F919736}"/>
              </a:ext>
            </a:extLst>
          </p:cNvPr>
          <p:cNvSpPr txBox="1"/>
          <p:nvPr userDrawn="1"/>
        </p:nvSpPr>
        <p:spPr>
          <a:xfrm>
            <a:off x="10212828" y="6611779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>
                <a:latin typeface="+mn-lt"/>
              </a:rPr>
              <a:t>Accelerator Test Facility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07153A5-3C0E-9948-AF94-C5D9B5955FD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ATF Office Hours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827" y="457200"/>
            <a:ext cx="430819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7" y="987427"/>
            <a:ext cx="639921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827" y="2057400"/>
            <a:ext cx="430819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2CC09-3EA4-3042-81B4-074C77A38F9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ATF Office Hours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E76E66F-5CDB-4245-8388-12B831026D25}"/>
              </a:ext>
            </a:extLst>
          </p:cNvPr>
          <p:cNvCxnSpPr/>
          <p:nvPr userDrawn="1"/>
        </p:nvCxnSpPr>
        <p:spPr>
          <a:xfrm>
            <a:off x="10299208" y="6624304"/>
            <a:ext cx="151564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27F1150-ED76-374C-838B-85C718842D73}"/>
              </a:ext>
            </a:extLst>
          </p:cNvPr>
          <p:cNvSpPr txBox="1"/>
          <p:nvPr userDrawn="1"/>
        </p:nvSpPr>
        <p:spPr>
          <a:xfrm>
            <a:off x="10212828" y="6611779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>
                <a:latin typeface="+mn-lt"/>
              </a:rPr>
              <a:t>Accelerator Test Facility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7" y="987427"/>
            <a:ext cx="6399212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63827" y="457200"/>
            <a:ext cx="430819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827" y="2057400"/>
            <a:ext cx="430819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71EA52D-CD39-A640-8C89-183891F6AA1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ATF Office Hours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319323-2313-1F4E-AB75-E659C0A78B12}"/>
              </a:ext>
            </a:extLst>
          </p:cNvPr>
          <p:cNvCxnSpPr/>
          <p:nvPr userDrawn="1"/>
        </p:nvCxnSpPr>
        <p:spPr>
          <a:xfrm>
            <a:off x="10299208" y="6624304"/>
            <a:ext cx="151564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9EE8028-208C-A643-834F-29B17B26661D}"/>
              </a:ext>
            </a:extLst>
          </p:cNvPr>
          <p:cNvSpPr txBox="1"/>
          <p:nvPr userDrawn="1"/>
        </p:nvSpPr>
        <p:spPr>
          <a:xfrm>
            <a:off x="10212828" y="6611779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>
                <a:latin typeface="+mn-lt"/>
              </a:rPr>
              <a:t>Accelerator Test Facility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7080" y="365128"/>
            <a:ext cx="11105321" cy="6472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7080" y="1077686"/>
            <a:ext cx="11105321" cy="5159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69884" y="6337102"/>
            <a:ext cx="716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D9922-87B3-6043-9531-5184EA303DC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5416FC-82A6-B44F-81E9-131A94701C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98648" y="6336792"/>
            <a:ext cx="640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ATF Office Hours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15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84" userDrawn="1">
          <p15:clr>
            <a:srgbClr val="F26B43"/>
          </p15:clr>
        </p15:guide>
        <p15:guide id="4" pos="7296" userDrawn="1">
          <p15:clr>
            <a:srgbClr val="F26B43"/>
          </p15:clr>
        </p15:guide>
        <p15:guide id="5" orient="horz" pos="412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7080" y="365128"/>
            <a:ext cx="11105321" cy="6472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7080" y="1077686"/>
            <a:ext cx="11105321" cy="5159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69884" y="6337102"/>
            <a:ext cx="716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D9922-87B3-6043-9531-5184EA303DC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5416FC-82A6-B44F-81E9-131A94701C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98648" y="6336792"/>
            <a:ext cx="640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ATF Office Hours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892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84">
          <p15:clr>
            <a:srgbClr val="F26B43"/>
          </p15:clr>
        </p15:guide>
        <p15:guide id="4" pos="7296">
          <p15:clr>
            <a:srgbClr val="F26B43"/>
          </p15:clr>
        </p15:guide>
        <p15:guide id="5" orient="horz" pos="412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2020-12-07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ATF Office Hours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D9922-87B3-6043-9531-5184EA303D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158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15.png"/><Relationship Id="rId7" Type="http://schemas.openxmlformats.org/officeDocument/2006/relationships/image" Target="../media/image19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23.png"/><Relationship Id="rId7" Type="http://schemas.openxmlformats.org/officeDocument/2006/relationships/image" Target="../media/image27.emf"/><Relationship Id="rId12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3827" y="360485"/>
            <a:ext cx="11118573" cy="3014726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AE-101</a:t>
            </a:r>
            <a:br>
              <a:rPr lang="en-US" dirty="0"/>
            </a:br>
            <a:r>
              <a:rPr lang="en-US" dirty="0"/>
              <a:t>Optical Materials for Ultrahigh-Power​ Long-Wave Infrared Lasers</a:t>
            </a:r>
            <a:br>
              <a:rPr lang="en-US" dirty="0"/>
            </a:br>
            <a:r>
              <a:rPr lang="en-US" b="0" dirty="0"/>
              <a:t>(status report)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Misha Polyanskiy</a:t>
            </a:r>
          </a:p>
          <a:p>
            <a:r>
              <a:rPr lang="en-US" dirty="0"/>
              <a:t>2020-12-09</a:t>
            </a:r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0501744-DA56-41EB-9B36-7369371587B3}"/>
              </a:ext>
            </a:extLst>
          </p:cNvPr>
          <p:cNvSpPr txBox="1">
            <a:spLocks/>
          </p:cNvSpPr>
          <p:nvPr/>
        </p:nvSpPr>
        <p:spPr>
          <a:xfrm>
            <a:off x="838199" y="87727"/>
            <a:ext cx="1126475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/>
              <a:t>2020 Activities &amp; Impacts Associated with this Experiment (feel free to add pages as necessary)</a:t>
            </a:r>
            <a:endParaRPr lang="en-US" sz="36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FBEC296-2DF7-4AE3-86D1-72BB78FECB1B}"/>
              </a:ext>
            </a:extLst>
          </p:cNvPr>
          <p:cNvSpPr txBox="1">
            <a:spLocks/>
          </p:cNvSpPr>
          <p:nvPr/>
        </p:nvSpPr>
        <p:spPr>
          <a:xfrm>
            <a:off x="838200" y="1273996"/>
            <a:ext cx="11172290" cy="49029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Invited Talks:</a:t>
            </a:r>
          </a:p>
          <a:p>
            <a:pPr marL="457200" lvl="1" indent="0">
              <a:buNone/>
            </a:pPr>
            <a:r>
              <a:rPr lang="en-US" sz="2000" dirty="0"/>
              <a:t>-</a:t>
            </a:r>
          </a:p>
          <a:p>
            <a:r>
              <a:rPr lang="en-US" sz="2400" dirty="0"/>
              <a:t>Manuscripts (books, conference and journal articles, other; please include works submitted by not yet accepted):</a:t>
            </a:r>
          </a:p>
          <a:p>
            <a:pPr marL="457200" lvl="1" indent="0">
              <a:buNone/>
            </a:pPr>
            <a:r>
              <a:rPr lang="en-US" sz="2000" dirty="0"/>
              <a:t>-</a:t>
            </a:r>
          </a:p>
          <a:p>
            <a:r>
              <a:rPr lang="en-US" sz="2400" dirty="0"/>
              <a:t>Theses awarded</a:t>
            </a:r>
          </a:p>
          <a:p>
            <a:pPr marL="457200" lvl="1" indent="0">
              <a:buNone/>
            </a:pPr>
            <a:r>
              <a:rPr lang="en-US" sz="2000" dirty="0"/>
              <a:t>-</a:t>
            </a:r>
          </a:p>
          <a:p>
            <a:r>
              <a:rPr lang="en-US" sz="2400" dirty="0"/>
              <a:t>Patents and/or hardware delivered:</a:t>
            </a:r>
          </a:p>
          <a:p>
            <a:pPr marL="457200" lvl="1" indent="0">
              <a:buNone/>
            </a:pPr>
            <a:r>
              <a:rPr lang="en-US" sz="2000" dirty="0"/>
              <a:t>-</a:t>
            </a:r>
          </a:p>
          <a:p>
            <a:r>
              <a:rPr lang="en-US" sz="2400" dirty="0"/>
              <a:t>Other</a:t>
            </a:r>
          </a:p>
          <a:p>
            <a:pPr marL="457200" lvl="1" indent="0">
              <a:buNone/>
            </a:pPr>
            <a:r>
              <a:rPr lang="en-US" sz="2000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958432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6A67CDF-6947-4EC8-A809-B427DD68236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COVID-19 Pandemic Impacts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1EEA875-58A3-4DEF-AF9A-3AE42570D704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Please summarize any significant impacts from COVID-19 on your experiment and team during 2020</a:t>
            </a:r>
          </a:p>
          <a:p>
            <a:pPr lvl="1"/>
            <a:r>
              <a:rPr lang="en-US" sz="2000" dirty="0"/>
              <a:t>Unable to hire post-docs</a:t>
            </a:r>
          </a:p>
          <a:p>
            <a:pPr lvl="1"/>
            <a:r>
              <a:rPr lang="en-US" sz="2000" dirty="0"/>
              <a:t>More time for data analysis and theoretical research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588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A0F5D2B-5F6D-42F2-A317-FE68D5A14E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0575850"/>
              </p:ext>
            </p:extLst>
          </p:nvPr>
        </p:nvGraphicFramePr>
        <p:xfrm>
          <a:off x="595901" y="906450"/>
          <a:ext cx="11222513" cy="426559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9109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605">
                  <a:extLst>
                    <a:ext uri="{9D8B030D-6E8A-4147-A177-3AD203B41FA5}">
                      <a16:colId xmlns:a16="http://schemas.microsoft.com/office/drawing/2014/main" val="3036326620"/>
                    </a:ext>
                  </a:extLst>
                </a:gridCol>
                <a:gridCol w="14724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662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7318">
                  <a:extLst>
                    <a:ext uri="{9D8B030D-6E8A-4147-A177-3AD203B41FA5}">
                      <a16:colId xmlns:a16="http://schemas.microsoft.com/office/drawing/2014/main" val="442364256"/>
                    </a:ext>
                  </a:extLst>
                </a:gridCol>
              </a:tblGrid>
              <a:tr h="29401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Parameter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Units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Typical Values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Comments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C00000"/>
                          </a:solidFill>
                        </a:rPr>
                        <a:t>Requested Values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1400" dirty="0"/>
                        <a:t>Beam</a:t>
                      </a:r>
                      <a:r>
                        <a:rPr lang="en-US" sz="1400" baseline="0" dirty="0"/>
                        <a:t> Energy</a:t>
                      </a:r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MeV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50-65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Full range is ~15-75 MeV with highest beam quality at nominal values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283">
                <a:tc>
                  <a:txBody>
                    <a:bodyPr/>
                    <a:lstStyle/>
                    <a:p>
                      <a:r>
                        <a:rPr lang="en-US" sz="1400" dirty="0"/>
                        <a:t>Bunch Charge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nC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0.1-2.0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Bunch length &amp; emittance vary with charge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3072">
                <a:tc>
                  <a:txBody>
                    <a:bodyPr/>
                    <a:lstStyle/>
                    <a:p>
                      <a:r>
                        <a:rPr lang="en-US" sz="1400" dirty="0"/>
                        <a:t>Compression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Down to 100 fs (up to 1 kA peak current)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 magnetic bunch compressor available to compress bunch down to </a:t>
                      </a:r>
                      <a:br>
                        <a:rPr lang="en-US" sz="1400" i="1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</a:br>
                      <a:r>
                        <a:rPr lang="en-US" sz="1400" i="1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~100 fs. Beam quality is variable depending on charge and amount of compression required. </a:t>
                      </a:r>
                    </a:p>
                    <a:p>
                      <a:endParaRPr lang="en-US" sz="1400" i="1" baseline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en-US" sz="1400" i="1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NOTE:  Further compression options are being developed to provide bunch lengths down to the ~10 fs level</a:t>
                      </a:r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5638">
                <a:tc>
                  <a:txBody>
                    <a:bodyPr/>
                    <a:lstStyle/>
                    <a:p>
                      <a:r>
                        <a:rPr lang="en-US" sz="1400" dirty="0"/>
                        <a:t>Transverse size at IP (</a:t>
                      </a:r>
                      <a:r>
                        <a:rPr lang="en-US" sz="1400" dirty="0">
                          <a:latin typeface="Symbol" pitchFamily="2" charset="2"/>
                        </a:rPr>
                        <a:t>s</a:t>
                      </a:r>
                      <a:r>
                        <a:rPr lang="en-US" sz="1400" dirty="0">
                          <a:latin typeface="+mn-lt"/>
                        </a:rPr>
                        <a:t>)</a:t>
                      </a:r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Symbol" pitchFamily="2" charset="2"/>
                        </a:rPr>
                        <a:t>m</a:t>
                      </a:r>
                      <a:r>
                        <a:rPr lang="en-US" sz="1400" dirty="0">
                          <a:latin typeface="+mn-lt"/>
                        </a:rPr>
                        <a:t>m</a:t>
                      </a:r>
                      <a:endParaRPr lang="en-US" sz="1400" dirty="0">
                        <a:latin typeface="Symbol" pitchFamily="2" charset="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30 </a:t>
                      </a:r>
                      <a:r>
                        <a:rPr lang="mr-IN" sz="1400" dirty="0"/>
                        <a:t>–</a:t>
                      </a:r>
                      <a:r>
                        <a:rPr lang="en-US" sz="1400" dirty="0"/>
                        <a:t> 100 (dependent on IP position)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It is possible to achieve transverse sizes below 10 um with special permanent magnet optics.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016">
                <a:tc>
                  <a:txBody>
                    <a:bodyPr/>
                    <a:lstStyle/>
                    <a:p>
                      <a:r>
                        <a:rPr lang="en-US" sz="1400" dirty="0"/>
                        <a:t>Normalized Emittance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Symbol" pitchFamily="2" charset="2"/>
                        </a:rPr>
                        <a:t>m</a:t>
                      </a:r>
                      <a:r>
                        <a:rPr lang="en-US" sz="1400" dirty="0">
                          <a:latin typeface="+mn-lt"/>
                        </a:rPr>
                        <a:t>m</a:t>
                      </a:r>
                      <a:endParaRPr lang="en-US" sz="1400" dirty="0">
                        <a:latin typeface="Symbol" pitchFamily="2" charset="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 (at 0.3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nC</a:t>
                      </a:r>
                      <a:r>
                        <a:rPr lang="en-US" sz="1400" baseline="0" dirty="0"/>
                        <a:t>)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Variable</a:t>
                      </a:r>
                      <a:r>
                        <a:rPr lang="en-US" sz="1400" i="1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with bunch charge</a:t>
                      </a:r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4016">
                <a:tc>
                  <a:txBody>
                    <a:bodyPr/>
                    <a:lstStyle/>
                    <a:p>
                      <a:r>
                        <a:rPr lang="en-US" sz="1400" dirty="0"/>
                        <a:t>Rep.</a:t>
                      </a:r>
                      <a:r>
                        <a:rPr lang="en-US" sz="1400" baseline="0" dirty="0"/>
                        <a:t> Rate (Hz)</a:t>
                      </a:r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Hz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1.5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 Hz also available if needed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0027">
                <a:tc>
                  <a:txBody>
                    <a:bodyPr/>
                    <a:lstStyle/>
                    <a:p>
                      <a:r>
                        <a:rPr lang="en-US" sz="1400" dirty="0"/>
                        <a:t>Trains</a:t>
                      </a:r>
                      <a:r>
                        <a:rPr lang="en-US" sz="1400" baseline="0" dirty="0"/>
                        <a:t> mode</a:t>
                      </a:r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---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Single bunch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Multi-bunch mode available. Trains of 24 or 48 ns spaced bunches.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94F5AA3-E9C3-43B0-B843-882247A72893}"/>
              </a:ext>
            </a:extLst>
          </p:cNvPr>
          <p:cNvSpPr txBox="1"/>
          <p:nvPr/>
        </p:nvSpPr>
        <p:spPr>
          <a:xfrm>
            <a:off x="3994698" y="344579"/>
            <a:ext cx="4422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Electron Beam Requirements</a:t>
            </a:r>
          </a:p>
        </p:txBody>
      </p:sp>
    </p:spTree>
    <p:extLst>
      <p:ext uri="{BB962C8B-B14F-4D97-AF65-F5344CB8AC3E}">
        <p14:creationId xmlns:p14="http://schemas.microsoft.com/office/powerpoint/2010/main" val="11984163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F987FDC-F544-43B3-BAB4-F04D9F39D0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7419076"/>
              </p:ext>
            </p:extLst>
          </p:nvPr>
        </p:nvGraphicFramePr>
        <p:xfrm>
          <a:off x="205485" y="567408"/>
          <a:ext cx="11794733" cy="62484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802295">
                  <a:extLst>
                    <a:ext uri="{9D8B030D-6E8A-4147-A177-3AD203B41FA5}">
                      <a16:colId xmlns:a16="http://schemas.microsoft.com/office/drawing/2014/main" val="3397490667"/>
                    </a:ext>
                  </a:extLst>
                </a:gridCol>
                <a:gridCol w="13697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6467">
                  <a:extLst>
                    <a:ext uri="{9D8B030D-6E8A-4147-A177-3AD203B41FA5}">
                      <a16:colId xmlns:a16="http://schemas.microsoft.com/office/drawing/2014/main" val="1543851066"/>
                    </a:ext>
                  </a:extLst>
                </a:gridCol>
                <a:gridCol w="12421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124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1673">
                  <a:extLst>
                    <a:ext uri="{9D8B030D-6E8A-4147-A177-3AD203B41FA5}">
                      <a16:colId xmlns:a16="http://schemas.microsoft.com/office/drawing/2014/main" val="4423642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Configuration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Units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Typical Values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Comments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C00000"/>
                          </a:solidFill>
                        </a:rPr>
                        <a:t>Requested Values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b="1" dirty="0"/>
                        <a:t>CO</a:t>
                      </a:r>
                      <a:r>
                        <a:rPr lang="en-US" sz="1400" b="1" baseline="-25000" dirty="0"/>
                        <a:t>2</a:t>
                      </a:r>
                      <a:r>
                        <a:rPr lang="en-US" sz="1400" b="1" dirty="0"/>
                        <a:t> Regenerative Amplifier Beam</a:t>
                      </a: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Wavelength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Symbol" pitchFamily="2" charset="2"/>
                        </a:rPr>
                        <a:t>m</a:t>
                      </a:r>
                      <a:r>
                        <a:rPr lang="en-US" sz="1400" dirty="0">
                          <a:latin typeface="+mn-lt"/>
                        </a:rPr>
                        <a:t>m</a:t>
                      </a:r>
                      <a:endParaRPr lang="en-US" sz="1400" dirty="0">
                        <a:latin typeface="Symbol" pitchFamily="2" charset="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9.2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Wavelength determined by mixed isotope gain media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Peak Power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GW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~3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10595822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Pulse Mode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---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Single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Pulse Length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ps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Pulse Energy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mJ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</a:t>
                      </a:r>
                      <a:r>
                        <a:rPr lang="en-US" sz="1400" baseline="30000" dirty="0"/>
                        <a:t>2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---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~1.5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Repetition</a:t>
                      </a:r>
                      <a:r>
                        <a:rPr lang="en-US" sz="1400" baseline="0" dirty="0"/>
                        <a:t> Rate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Hz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 Hz also available if needed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Polarization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---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Linear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Circular polarization available at slightly reduced power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60569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b="1" dirty="0"/>
                        <a:t>CO</a:t>
                      </a:r>
                      <a:r>
                        <a:rPr lang="en-US" sz="1400" b="1" baseline="-25000" dirty="0"/>
                        <a:t>2</a:t>
                      </a:r>
                      <a:r>
                        <a:rPr lang="en-US" sz="1400" b="1" baseline="0" dirty="0"/>
                        <a:t> CPA Beam</a:t>
                      </a: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Wavelength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Symbol" pitchFamily="2" charset="2"/>
                        </a:rPr>
                        <a:t>m</a:t>
                      </a:r>
                      <a:r>
                        <a:rPr lang="en-US" sz="1400" dirty="0">
                          <a:latin typeface="+mn-lt"/>
                        </a:rPr>
                        <a:t>m</a:t>
                      </a:r>
                      <a:endParaRPr lang="en-US" sz="1400" dirty="0">
                        <a:latin typeface="Symbol" pitchFamily="2" charset="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9.2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Wavelength determined by mixed isotope gain media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9.2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b="0" i="1" baseline="0" dirty="0"/>
                        <a:t>Note that delivery of full power pulses to the Experimental Hall is presently limited to Beamline #1 only.</a:t>
                      </a: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Peak Power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TW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~5 TW operation is planned for FY21 (requires further in-vacuum transport upgrade).  A 3-year development effort to achieve &gt;10 TW and deliver to users is in progress.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81461071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Pulse Mode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---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Single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Single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22516430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Pulse Length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ps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95572281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Pulse Energy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J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~5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Maximum pulse energies of &gt;10 J will become available in FY21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69224679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</a:t>
                      </a:r>
                      <a:r>
                        <a:rPr lang="en-US" sz="1400" baseline="30000" dirty="0"/>
                        <a:t>2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---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~2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89583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Repetition</a:t>
                      </a:r>
                      <a:r>
                        <a:rPr lang="en-US" sz="1400" baseline="0" dirty="0"/>
                        <a:t> Rate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Hz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0.05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59456654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Polarization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Linear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Adjustable linear polarization along with circular polarization will become available in FY21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Linear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3415216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CED3ADA-7848-4307-82C3-E2AA23AD5B08}"/>
              </a:ext>
            </a:extLst>
          </p:cNvPr>
          <p:cNvSpPr txBox="1"/>
          <p:nvPr/>
        </p:nvSpPr>
        <p:spPr>
          <a:xfrm>
            <a:off x="3994698" y="36359"/>
            <a:ext cx="3698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</a:t>
            </a:r>
            <a:r>
              <a:rPr lang="en-US" sz="2800" baseline="-25000" dirty="0"/>
              <a:t>2</a:t>
            </a:r>
            <a:r>
              <a:rPr lang="en-US" sz="2800" dirty="0"/>
              <a:t> Laser Requirements</a:t>
            </a:r>
          </a:p>
        </p:txBody>
      </p:sp>
    </p:spTree>
    <p:extLst>
      <p:ext uri="{BB962C8B-B14F-4D97-AF65-F5344CB8AC3E}">
        <p14:creationId xmlns:p14="http://schemas.microsoft.com/office/powerpoint/2010/main" val="2992904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00CCC70-56EE-4C41-A807-34DF67D456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6225401"/>
              </p:ext>
            </p:extLst>
          </p:nvPr>
        </p:nvGraphicFramePr>
        <p:xfrm>
          <a:off x="205485" y="403024"/>
          <a:ext cx="11887198" cy="40233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2719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0806">
                  <a:extLst>
                    <a:ext uri="{9D8B030D-6E8A-4147-A177-3AD203B41FA5}">
                      <a16:colId xmlns:a16="http://schemas.microsoft.com/office/drawing/2014/main" val="1543851066"/>
                    </a:ext>
                  </a:extLst>
                </a:gridCol>
                <a:gridCol w="1029303">
                  <a:extLst>
                    <a:ext uri="{9D8B030D-6E8A-4147-A177-3AD203B41FA5}">
                      <a16:colId xmlns:a16="http://schemas.microsoft.com/office/drawing/2014/main" val="2433644676"/>
                    </a:ext>
                  </a:extLst>
                </a:gridCol>
                <a:gridCol w="10293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395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6191">
                  <a:extLst>
                    <a:ext uri="{9D8B030D-6E8A-4147-A177-3AD203B41FA5}">
                      <a16:colId xmlns:a16="http://schemas.microsoft.com/office/drawing/2014/main" val="4423642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2060"/>
                          </a:solidFill>
                        </a:rPr>
                        <a:t>Ti:Sapphire Laser System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Units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Stage I Values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Stage II Values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Comments</a:t>
                      </a:r>
                    </a:p>
                  </a:txBody>
                  <a:tcPr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C00000"/>
                          </a:solidFill>
                        </a:rPr>
                        <a:t>Requested Values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Central Wavelength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800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800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Stage I parameters have been delivered, while Stage II parameters will be available for user experiments once our vacuum transport installation is complete (now planned for FY21 after COVID-19 delays)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FWHM Bandwidth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nm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1059582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Compressed FWHM Pulse Width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&lt;55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&lt;75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Transport of compressed pulses will initially include a very limited number of experimental interaction points.  Please consult with the ATF Team if you need this capability.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Chirped FWHM Pulse Width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ps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itchFamily="2" charset="2"/>
                        </a:rPr>
                        <a:t></a:t>
                      </a: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itchFamily="2" charset="2"/>
                        </a:rPr>
                        <a:t></a:t>
                      </a: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Chirped Energy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mJ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&gt;30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Compressed Energy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mJ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&gt;14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Energy to Experiments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mJ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&gt;80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Power to Experiments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GW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&gt;250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&gt;1067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605697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BFF3EAD-DE76-4D82-9276-2EA9FAF86CF7}"/>
              </a:ext>
            </a:extLst>
          </p:cNvPr>
          <p:cNvSpPr txBox="1"/>
          <p:nvPr/>
        </p:nvSpPr>
        <p:spPr>
          <a:xfrm>
            <a:off x="3080298" y="0"/>
            <a:ext cx="6231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Near IR Experimental Laser Requirements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CC6FBEC-63BE-4AFE-B11F-AAADEEA6F1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1215540"/>
              </p:ext>
            </p:extLst>
          </p:nvPr>
        </p:nvGraphicFramePr>
        <p:xfrm>
          <a:off x="203773" y="4482612"/>
          <a:ext cx="11899184" cy="23469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0719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1352">
                  <a:extLst>
                    <a:ext uri="{9D8B030D-6E8A-4147-A177-3AD203B41FA5}">
                      <a16:colId xmlns:a16="http://schemas.microsoft.com/office/drawing/2014/main" val="1543851066"/>
                    </a:ext>
                  </a:extLst>
                </a:gridCol>
                <a:gridCol w="1161658">
                  <a:extLst>
                    <a:ext uri="{9D8B030D-6E8A-4147-A177-3AD203B41FA5}">
                      <a16:colId xmlns:a16="http://schemas.microsoft.com/office/drawing/2014/main" val="2433644676"/>
                    </a:ext>
                  </a:extLst>
                </a:gridCol>
                <a:gridCol w="1251270">
                  <a:extLst>
                    <a:ext uri="{9D8B030D-6E8A-4147-A177-3AD203B41FA5}">
                      <a16:colId xmlns:a16="http://schemas.microsoft.com/office/drawing/2014/main" val="2505083702"/>
                    </a:ext>
                  </a:extLst>
                </a:gridCol>
                <a:gridCol w="49463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6606">
                  <a:extLst>
                    <a:ext uri="{9D8B030D-6E8A-4147-A177-3AD203B41FA5}">
                      <a16:colId xmlns:a16="http://schemas.microsoft.com/office/drawing/2014/main" val="4423642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solidFill>
                            <a:srgbClr val="002060"/>
                          </a:solidFill>
                        </a:rPr>
                        <a:t>Nd:YAG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</a:rPr>
                        <a:t> Laser System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Units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Typical Values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2021 Modifications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Comments</a:t>
                      </a:r>
                    </a:p>
                  </a:txBody>
                  <a:tcPr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C00000"/>
                          </a:solidFill>
                        </a:rPr>
                        <a:t>Requested Values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Wavelength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1064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1064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Single pulse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Energy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mJ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1059582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Pulse Width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ps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Wavelength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nm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itchFamily="2" charset="2"/>
                        </a:rPr>
                        <a:t>532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Frequency doubled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Energy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mJ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6846627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Pulse Width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ps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499831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5263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56E8246-69D9-400A-BC07-322A92F12F0C}"/>
              </a:ext>
            </a:extLst>
          </p:cNvPr>
          <p:cNvSpPr txBox="1">
            <a:spLocks/>
          </p:cNvSpPr>
          <p:nvPr/>
        </p:nvSpPr>
        <p:spPr>
          <a:xfrm>
            <a:off x="858748" y="1"/>
            <a:ext cx="10515600" cy="63699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/>
              <a:t>Special Equipment Requirements and Hazards</a:t>
            </a:r>
            <a:endParaRPr lang="en-US" sz="28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5C7F7E6-F09F-4C96-895E-44A783670A91}"/>
              </a:ext>
            </a:extLst>
          </p:cNvPr>
          <p:cNvSpPr txBox="1">
            <a:spLocks/>
          </p:cNvSpPr>
          <p:nvPr/>
        </p:nvSpPr>
        <p:spPr>
          <a:xfrm>
            <a:off x="838200" y="1006867"/>
            <a:ext cx="10515600" cy="517009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Electron Beam</a:t>
            </a:r>
          </a:p>
          <a:p>
            <a:pPr lvl="1"/>
            <a:r>
              <a:rPr lang="en-US" dirty="0"/>
              <a:t>-</a:t>
            </a:r>
          </a:p>
          <a:p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Laser</a:t>
            </a:r>
          </a:p>
          <a:p>
            <a:pPr lvl="1"/>
            <a:r>
              <a:rPr lang="en-US" dirty="0"/>
              <a:t>Space to arrange 14 meters of open-air beam propagation between laser output and experimental setup (for diffraction-based beam forming) </a:t>
            </a:r>
          </a:p>
          <a:p>
            <a:r>
              <a:rPr lang="en-US" dirty="0" err="1"/>
              <a:t>Ti:Sapphire</a:t>
            </a:r>
            <a:r>
              <a:rPr lang="en-US" dirty="0"/>
              <a:t> and </a:t>
            </a:r>
            <a:r>
              <a:rPr lang="en-US" dirty="0" err="1"/>
              <a:t>Nd:YAG</a:t>
            </a:r>
            <a:r>
              <a:rPr lang="en-US" dirty="0"/>
              <a:t> Lasers</a:t>
            </a:r>
          </a:p>
          <a:p>
            <a:pPr lvl="1"/>
            <a:r>
              <a:rPr lang="en-US" dirty="0"/>
              <a:t>-</a:t>
            </a:r>
          </a:p>
          <a:p>
            <a:r>
              <a:rPr lang="en-US" dirty="0"/>
              <a:t>Hazards &amp; Special Installation Requirements</a:t>
            </a:r>
          </a:p>
          <a:p>
            <a:pPr lvl="1"/>
            <a:r>
              <a:rPr lang="en-US" dirty="0"/>
              <a:t>Large installation (chamber, insertion device, etc.): -</a:t>
            </a:r>
          </a:p>
          <a:p>
            <a:pPr lvl="1"/>
            <a:r>
              <a:rPr lang="en-US" dirty="0"/>
              <a:t>Cryogens: -</a:t>
            </a:r>
          </a:p>
          <a:p>
            <a:pPr lvl="1"/>
            <a:r>
              <a:rPr lang="en-US" dirty="0"/>
              <a:t>Introducing new magnetic elements: -</a:t>
            </a:r>
          </a:p>
          <a:p>
            <a:pPr lvl="1"/>
            <a:r>
              <a:rPr lang="en-US" dirty="0"/>
              <a:t>Introducing new materials into the beam path: -</a:t>
            </a:r>
          </a:p>
          <a:p>
            <a:pPr lvl="1"/>
            <a:r>
              <a:rPr lang="en-US" dirty="0"/>
              <a:t>Any other foreseeable beam line modifications: -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8107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8418E9B-2120-4D2E-965B-92BA99822A43}"/>
              </a:ext>
            </a:extLst>
          </p:cNvPr>
          <p:cNvSpPr txBox="1">
            <a:spLocks/>
          </p:cNvSpPr>
          <p:nvPr/>
        </p:nvSpPr>
        <p:spPr>
          <a:xfrm>
            <a:off x="858748" y="1"/>
            <a:ext cx="10515600" cy="63699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/>
              <a:t>Experimental Time Request</a:t>
            </a:r>
            <a:endParaRPr lang="en-US" sz="2800" dirty="0"/>
          </a:p>
        </p:txBody>
      </p:sp>
      <p:graphicFrame>
        <p:nvGraphicFramePr>
          <p:cNvPr id="13" name="Content Placeholder 5">
            <a:extLst>
              <a:ext uri="{FF2B5EF4-FFF2-40B4-BE49-F238E27FC236}">
                <a16:creationId xmlns:a16="http://schemas.microsoft.com/office/drawing/2014/main" id="{6BC46C8C-5FF8-441D-9EDC-2E1D7D24260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3534216"/>
              </p:ext>
            </p:extLst>
          </p:nvPr>
        </p:nvGraphicFramePr>
        <p:xfrm>
          <a:off x="838200" y="1291370"/>
          <a:ext cx="10515600" cy="14833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3615137945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365650492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9836761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Capability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Setup Hours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Running 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107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Electron Beam Only</a:t>
                      </a: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998231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/>
                        <a:t>Laser* Only (in Laser Rooms)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878200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/>
                        <a:t>Laser(s)* + Electron Beam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122887864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C5F2584E-D8D0-4432-AA5A-58156DC1CDCC}"/>
              </a:ext>
            </a:extLst>
          </p:cNvPr>
          <p:cNvSpPr txBox="1"/>
          <p:nvPr/>
        </p:nvSpPr>
        <p:spPr>
          <a:xfrm>
            <a:off x="4623371" y="811659"/>
            <a:ext cx="2891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CY2021 Time Request</a:t>
            </a:r>
          </a:p>
        </p:txBody>
      </p:sp>
      <p:graphicFrame>
        <p:nvGraphicFramePr>
          <p:cNvPr id="15" name="Content Placeholder 5">
            <a:extLst>
              <a:ext uri="{FF2B5EF4-FFF2-40B4-BE49-F238E27FC236}">
                <a16:creationId xmlns:a16="http://schemas.microsoft.com/office/drawing/2014/main" id="{C87D5F1C-74DA-4CA8-8A4C-119201D466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0036439"/>
              </p:ext>
            </p:extLst>
          </p:nvPr>
        </p:nvGraphicFramePr>
        <p:xfrm>
          <a:off x="857038" y="4104778"/>
          <a:ext cx="10515600" cy="14833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3615137945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365650492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9836761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Capability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Setup Hours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Running 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107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Electron Beam Only</a:t>
                      </a: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998231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/>
                        <a:t>Laser* Only (in Laser Room)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240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878200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/>
                        <a:t>Laser(s)* + Electron Beam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122887864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1E61AEFC-332C-4CE6-BC3A-C95EACD603C4}"/>
              </a:ext>
            </a:extLst>
          </p:cNvPr>
          <p:cNvSpPr txBox="1"/>
          <p:nvPr/>
        </p:nvSpPr>
        <p:spPr>
          <a:xfrm>
            <a:off x="852757" y="6123398"/>
            <a:ext cx="3695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Laser = Near-IR or LWIR (CO</a:t>
            </a:r>
            <a:r>
              <a:rPr lang="en-US" baseline="-25000" dirty="0"/>
              <a:t>2</a:t>
            </a:r>
            <a:r>
              <a:rPr lang="en-US" dirty="0"/>
              <a:t>)  Laser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608B47-39CC-45AD-9178-28868D6D6229}"/>
              </a:ext>
            </a:extLst>
          </p:cNvPr>
          <p:cNvSpPr txBox="1"/>
          <p:nvPr/>
        </p:nvSpPr>
        <p:spPr>
          <a:xfrm>
            <a:off x="1642153" y="3625066"/>
            <a:ext cx="8716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Time Estimate for Remaining Years of Experiment (including CY2021)</a:t>
            </a:r>
          </a:p>
        </p:txBody>
      </p:sp>
    </p:spTree>
    <p:extLst>
      <p:ext uri="{BB962C8B-B14F-4D97-AF65-F5344CB8AC3E}">
        <p14:creationId xmlns:p14="http://schemas.microsoft.com/office/powerpoint/2010/main" val="1735731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E996985-0D96-4A89-81E8-88AA3ACCB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878309" cy="614587"/>
          </a:xfrm>
        </p:spPr>
        <p:txBody>
          <a:bodyPr>
            <a:normAutofit fontScale="90000"/>
          </a:bodyPr>
          <a:lstStyle/>
          <a:p>
            <a:r>
              <a:rPr lang="en-US" dirty="0"/>
              <a:t>AE-101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265513CA-A3E4-4037-97D0-5F341ECE9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69884" y="6337102"/>
            <a:ext cx="716065" cy="365125"/>
          </a:xfrm>
        </p:spPr>
        <p:txBody>
          <a:bodyPr/>
          <a:lstStyle/>
          <a:p>
            <a:fld id="{716D9922-87B3-6043-9531-5184EA303DC1}" type="slidenum">
              <a:rPr lang="en-US" smtClean="0"/>
              <a:t>2</a:t>
            </a:fld>
            <a:endParaRPr lang="en-US" dirty="0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DF92E169-E12F-4CBE-B010-C291AA6107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6708302"/>
              </p:ext>
            </p:extLst>
          </p:nvPr>
        </p:nvGraphicFramePr>
        <p:xfrm>
          <a:off x="1131462" y="1929348"/>
          <a:ext cx="10017186" cy="367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4786">
                  <a:extLst>
                    <a:ext uri="{9D8B030D-6E8A-4147-A177-3AD203B41FA5}">
                      <a16:colId xmlns:a16="http://schemas.microsoft.com/office/drawing/2014/main" val="1179947282"/>
                    </a:ext>
                  </a:extLst>
                </a:gridCol>
                <a:gridCol w="7772400">
                  <a:extLst>
                    <a:ext uri="{9D8B030D-6E8A-4147-A177-3AD203B41FA5}">
                      <a16:colId xmlns:a16="http://schemas.microsoft.com/office/drawing/2014/main" val="34586393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Title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Optical Materials for Ultrahigh-Power​ Long-Wave Infrared Lasers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9851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Status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Active (reporting completion of year 1 out of 3)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55171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PIs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Mikhail Polyanskiy</a:t>
                      </a: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Igor Pogorelsky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0762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Collaborators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BNL:		M. Polyanskiy, I. Pogorelsky, M. Babzien, R. Kupfer</a:t>
                      </a: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UCF CREOL:	K. Vodopyanov, A.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Muraviev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II-VI Infrared:	A.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Argondizzo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054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Funding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DOE Accelerator Stewardship grant KA2601020 (PI: M. Polyanskiy)</a:t>
                      </a: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BNL LDRD grant #20-010 (PI: I. Pogorelsky)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87770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Funding Status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Received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67092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2913697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999F3439-DCA6-49CC-B3C5-BB40D1B990B8}"/>
              </a:ext>
            </a:extLst>
          </p:cNvPr>
          <p:cNvSpPr/>
          <p:nvPr/>
        </p:nvSpPr>
        <p:spPr>
          <a:xfrm>
            <a:off x="5981064" y="0"/>
            <a:ext cx="62109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i="1" dirty="0">
                <a:solidFill>
                  <a:srgbClr val="082957"/>
                </a:solidFill>
                <a:latin typeface="Times New Roman" panose="02020603050405020304" pitchFamily="18" charset="0"/>
              </a:rPr>
              <a:t>“We propose a systematic study of the properties of a wide range of materials under the action of ultra-intense long-wave infrared (LWIR) laser pulses. The information that will be obtained during the proposed effort is critically needed for the development of the next-generation multi-terawatt LWIR lasers.”</a:t>
            </a:r>
          </a:p>
          <a:p>
            <a:pPr algn="r"/>
            <a:r>
              <a:rPr lang="en-US" i="1" dirty="0">
                <a:solidFill>
                  <a:srgbClr val="082957"/>
                </a:solidFill>
                <a:latin typeface="Times New Roman" panose="02020603050405020304" pitchFamily="18" charset="0"/>
              </a:rPr>
              <a:t>(Acc. Stewardship proposal)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952415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B273A2-B6FC-4B29-A6C1-DFE5C3862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51A6D4E-649A-4E8C-9366-C1855124D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89"/>
            <a:ext cx="11366159" cy="614587"/>
          </a:xfrm>
        </p:spPr>
        <p:txBody>
          <a:bodyPr>
            <a:normAutofit fontScale="90000"/>
          </a:bodyPr>
          <a:lstStyle/>
          <a:p>
            <a:r>
              <a:rPr lang="en-US" dirty="0"/>
              <a:t>Experimental set-up for single-shot measurement of non-linear absorption </a:t>
            </a:r>
            <a:r>
              <a:rPr lang="en-US" i="1" dirty="0"/>
              <a:t>and</a:t>
            </a:r>
            <a:r>
              <a:rPr lang="en-US" dirty="0"/>
              <a:t> refraction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A061E3B8-3D63-42E3-89A1-CC97A82AF8B2}"/>
              </a:ext>
            </a:extLst>
          </p:cNvPr>
          <p:cNvGrpSpPr/>
          <p:nvPr/>
        </p:nvGrpSpPr>
        <p:grpSpPr>
          <a:xfrm>
            <a:off x="7864255" y="4128253"/>
            <a:ext cx="3568829" cy="1401602"/>
            <a:chOff x="7864255" y="4128253"/>
            <a:chExt cx="3568829" cy="1401602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BBD8CF9-5BC3-4382-9F8F-E64C8A53BE44}"/>
                </a:ext>
              </a:extLst>
            </p:cNvPr>
            <p:cNvSpPr txBox="1"/>
            <p:nvPr/>
          </p:nvSpPr>
          <p:spPr>
            <a:xfrm>
              <a:off x="10963169" y="4705943"/>
              <a:ext cx="46991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0.5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D066F70-75D9-4D38-8597-3108E2DB0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99100" y="4195486"/>
              <a:ext cx="1280160" cy="128016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E2BC2F8-9094-48F7-B873-278EDE813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78878" y="4196135"/>
              <a:ext cx="1280160" cy="128016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F02D56A-0091-499F-ADC2-B0E6FD45A993}"/>
                </a:ext>
              </a:extLst>
            </p:cNvPr>
            <p:cNvSpPr txBox="1"/>
            <p:nvPr/>
          </p:nvSpPr>
          <p:spPr>
            <a:xfrm>
              <a:off x="8278878" y="4195487"/>
              <a:ext cx="7040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140 </a:t>
              </a:r>
              <a:r>
                <a:rPr lang="en-US" sz="1200" b="1" dirty="0" err="1">
                  <a:solidFill>
                    <a:schemeClr val="bg1"/>
                  </a:solidFill>
                </a:rPr>
                <a:t>mJ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FEA0F3E-7B5E-4FBA-B822-DA8346010AC2}"/>
                </a:ext>
              </a:extLst>
            </p:cNvPr>
            <p:cNvSpPr txBox="1"/>
            <p:nvPr/>
          </p:nvSpPr>
          <p:spPr>
            <a:xfrm>
              <a:off x="9600032" y="4195548"/>
              <a:ext cx="7040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560 </a:t>
              </a:r>
              <a:r>
                <a:rPr lang="en-US" sz="1200" b="1" dirty="0" err="1">
                  <a:solidFill>
                    <a:schemeClr val="bg1"/>
                  </a:solidFill>
                </a:rPr>
                <a:t>mJ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0887B4B2-F2F8-4DF5-857F-9876275BFD6B}"/>
                </a:ext>
              </a:extLst>
            </p:cNvPr>
            <p:cNvGrpSpPr/>
            <p:nvPr/>
          </p:nvGrpSpPr>
          <p:grpSpPr>
            <a:xfrm>
              <a:off x="10919819" y="4128253"/>
              <a:ext cx="298548" cy="1401602"/>
              <a:chOff x="10919819" y="4128253"/>
              <a:chExt cx="298548" cy="1401602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3EA5C73-93E4-4FFC-B3AD-8D8438AA072C}"/>
                  </a:ext>
                </a:extLst>
              </p:cNvPr>
              <p:cNvSpPr txBox="1"/>
              <p:nvPr/>
            </p:nvSpPr>
            <p:spPr>
              <a:xfrm>
                <a:off x="10963169" y="4128253"/>
                <a:ext cx="25519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1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1F830CF-D542-4489-826D-CD3DCF731DA0}"/>
                  </a:ext>
                </a:extLst>
              </p:cNvPr>
              <p:cNvSpPr txBox="1"/>
              <p:nvPr/>
            </p:nvSpPr>
            <p:spPr>
              <a:xfrm>
                <a:off x="10963169" y="5283634"/>
                <a:ext cx="25519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0</a:t>
                </a: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5E8D6E81-229D-4C10-94BC-2909FE3EEE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82826" y="5466581"/>
                <a:ext cx="6170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070FCB9C-5B06-402A-B8EE-20331302C2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82826" y="4205709"/>
                <a:ext cx="6170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07E70549-2BE2-43F3-83B1-EC800BBEA6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82826" y="4836145"/>
                <a:ext cx="6170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30D4D6E8-42EE-4AB1-8C6E-59C11AE176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919819" y="4195486"/>
                <a:ext cx="65205" cy="1280160"/>
              </a:xfrm>
              <a:prstGeom prst="rect">
                <a:avLst/>
              </a:prstGeom>
            </p:spPr>
          </p:pic>
        </p:grp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02FB5AF6-5D98-4448-BEE3-3465391531F1}"/>
                </a:ext>
              </a:extLst>
            </p:cNvPr>
            <p:cNvCxnSpPr/>
            <p:nvPr/>
          </p:nvCxnSpPr>
          <p:spPr>
            <a:xfrm rot="16200000">
              <a:off x="7527401" y="4835567"/>
              <a:ext cx="1280160" cy="0"/>
            </a:xfrm>
            <a:prstGeom prst="straightConnector1">
              <a:avLst/>
            </a:prstGeom>
            <a:ln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02B641E-BA54-4E71-8296-BB24723CBDED}"/>
                </a:ext>
              </a:extLst>
            </p:cNvPr>
            <p:cNvSpPr txBox="1"/>
            <p:nvPr/>
          </p:nvSpPr>
          <p:spPr>
            <a:xfrm rot="16200000">
              <a:off x="7591103" y="4675332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42 mm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067D1D2-5915-4C4C-BBB2-9D9576A22629}"/>
              </a:ext>
            </a:extLst>
          </p:cNvPr>
          <p:cNvGrpSpPr>
            <a:grpSpLocks noChangeAspect="1"/>
          </p:cNvGrpSpPr>
          <p:nvPr/>
        </p:nvGrpSpPr>
        <p:grpSpPr>
          <a:xfrm>
            <a:off x="414783" y="1589686"/>
            <a:ext cx="5973557" cy="2647740"/>
            <a:chOff x="5312453" y="2749253"/>
            <a:chExt cx="2986778" cy="132387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EF20CE1F-0557-4006-941A-F70EAABA59F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601767" y="2896059"/>
              <a:ext cx="216544" cy="640080"/>
              <a:chOff x="2290345" y="1459633"/>
              <a:chExt cx="647700" cy="1914525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FE706C4A-AA27-4946-AC8B-A0B749E650CE}"/>
                  </a:ext>
                </a:extLst>
              </p:cNvPr>
              <p:cNvSpPr/>
              <p:nvPr/>
            </p:nvSpPr>
            <p:spPr>
              <a:xfrm>
                <a:off x="2290345" y="1459633"/>
                <a:ext cx="647700" cy="1914525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BF8845EB-DA3C-4A88-911F-2A9353718A83}"/>
                  </a:ext>
                </a:extLst>
              </p:cNvPr>
              <p:cNvSpPr/>
              <p:nvPr/>
            </p:nvSpPr>
            <p:spPr>
              <a:xfrm>
                <a:off x="2552282" y="2263926"/>
                <a:ext cx="152229" cy="30655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3" name="Arrow: Right 52">
              <a:extLst>
                <a:ext uri="{FF2B5EF4-FFF2-40B4-BE49-F238E27FC236}">
                  <a16:creationId xmlns:a16="http://schemas.microsoft.com/office/drawing/2014/main" id="{C26ED954-5136-416B-85FD-AE03CFF0D6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80174" y="3131579"/>
              <a:ext cx="182880" cy="18288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lowchart: Direct Access Storage 53">
              <a:extLst>
                <a:ext uri="{FF2B5EF4-FFF2-40B4-BE49-F238E27FC236}">
                  <a16:creationId xmlns:a16="http://schemas.microsoft.com/office/drawing/2014/main" id="{CBB0E0D0-DA68-47E8-9CE1-3A945CE46728}"/>
                </a:ext>
              </a:extLst>
            </p:cNvPr>
            <p:cNvSpPr>
              <a:spLocks noChangeAspect="1"/>
            </p:cNvSpPr>
            <p:nvPr/>
          </p:nvSpPr>
          <p:spPr>
            <a:xfrm rot="10207745">
              <a:off x="7338963" y="3072942"/>
              <a:ext cx="61049" cy="274320"/>
            </a:xfrm>
            <a:prstGeom prst="flowChartMagneticDrum">
              <a:avLst/>
            </a:prstGeom>
            <a:solidFill>
              <a:srgbClr val="3399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lowchart: Direct Access Storage 54">
              <a:extLst>
                <a:ext uri="{FF2B5EF4-FFF2-40B4-BE49-F238E27FC236}">
                  <a16:creationId xmlns:a16="http://schemas.microsoft.com/office/drawing/2014/main" id="{3BF0A0DC-FC9F-4E2A-9A18-B4F93A53BA1A}"/>
                </a:ext>
              </a:extLst>
            </p:cNvPr>
            <p:cNvSpPr>
              <a:spLocks noChangeAspect="1"/>
            </p:cNvSpPr>
            <p:nvPr/>
          </p:nvSpPr>
          <p:spPr>
            <a:xfrm rot="10207745">
              <a:off x="7365800" y="3429360"/>
              <a:ext cx="49167" cy="182880"/>
            </a:xfrm>
            <a:prstGeom prst="flowChartMagneticDrum">
              <a:avLst/>
            </a:prstGeom>
            <a:solidFill>
              <a:srgbClr val="3399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4E969F8-BBBF-4736-943C-0D0BD44D6E09}"/>
                </a:ext>
              </a:extLst>
            </p:cNvPr>
            <p:cNvCxnSpPr>
              <a:cxnSpLocks/>
              <a:stCxn id="52" idx="6"/>
              <a:endCxn id="54" idx="4"/>
            </p:cNvCxnSpPr>
            <p:nvPr/>
          </p:nvCxnSpPr>
          <p:spPr>
            <a:xfrm flipV="1">
              <a:off x="5740234" y="3215335"/>
              <a:ext cx="1599181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1F62A516-7AB6-499F-85E5-BE9BA30E4E1A}"/>
                </a:ext>
              </a:extLst>
            </p:cNvPr>
            <p:cNvCxnSpPr>
              <a:cxnSpLocks/>
              <a:stCxn id="80" idx="1"/>
              <a:endCxn id="55" idx="4"/>
            </p:cNvCxnSpPr>
            <p:nvPr/>
          </p:nvCxnSpPr>
          <p:spPr>
            <a:xfrm flipV="1">
              <a:off x="6803020" y="3525014"/>
              <a:ext cx="563144" cy="2466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A2200D3-1433-4FC4-8636-41A70E33823F}"/>
                </a:ext>
              </a:extLst>
            </p:cNvPr>
            <p:cNvCxnSpPr>
              <a:cxnSpLocks/>
            </p:cNvCxnSpPr>
            <p:nvPr/>
          </p:nvCxnSpPr>
          <p:spPr>
            <a:xfrm>
              <a:off x="6795505" y="3807915"/>
              <a:ext cx="1235129" cy="769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  <a:prstDash val="dash"/>
              <a:headEnd type="none" w="med" len="med"/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BBA4640-D3C1-49C8-B33A-72B588075C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25176" y="3209407"/>
              <a:ext cx="128063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A1270A1-5638-473E-9B26-272697C4833E}"/>
                </a:ext>
              </a:extLst>
            </p:cNvPr>
            <p:cNvSpPr txBox="1"/>
            <p:nvPr/>
          </p:nvSpPr>
          <p:spPr>
            <a:xfrm>
              <a:off x="7603867" y="2848799"/>
              <a:ext cx="599683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cs typeface="Arial" panose="020B0604020202020204" pitchFamily="34" charset="0"/>
                </a:rPr>
                <a:t>Joulemeter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7E229AF-8400-4930-BB19-8F85C12A89B6}"/>
                </a:ext>
              </a:extLst>
            </p:cNvPr>
            <p:cNvSpPr txBox="1"/>
            <p:nvPr/>
          </p:nvSpPr>
          <p:spPr>
            <a:xfrm>
              <a:off x="7854073" y="3109096"/>
              <a:ext cx="405720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</a:rPr>
                <a:t>Beam</a:t>
              </a:r>
              <a:br>
                <a:rPr lang="en-US" sz="1600" dirty="0">
                  <a:solidFill>
                    <a:srgbClr val="C00000"/>
                  </a:solidFill>
                </a:rPr>
              </a:br>
              <a:r>
                <a:rPr lang="en-US" sz="1600" dirty="0">
                  <a:solidFill>
                    <a:srgbClr val="C00000"/>
                  </a:solidFill>
                </a:rPr>
                <a:t>profiler</a:t>
              </a: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0B475498-5E5D-48DB-A9A1-FC971C657F9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566269" y="3026868"/>
              <a:ext cx="146949" cy="365760"/>
              <a:chOff x="8538533" y="807409"/>
              <a:chExt cx="315667" cy="814836"/>
            </a:xfrm>
          </p:grpSpPr>
          <p:sp>
            <p:nvSpPr>
              <p:cNvPr id="63" name="Cube 62">
                <a:extLst>
                  <a:ext uri="{FF2B5EF4-FFF2-40B4-BE49-F238E27FC236}">
                    <a16:creationId xmlns:a16="http://schemas.microsoft.com/office/drawing/2014/main" id="{C65C8135-E79C-4EAC-ADB2-A2C6CD228737}"/>
                  </a:ext>
                </a:extLst>
              </p:cNvPr>
              <p:cNvSpPr/>
              <p:nvPr/>
            </p:nvSpPr>
            <p:spPr>
              <a:xfrm rot="10528813">
                <a:off x="8538533" y="807409"/>
                <a:ext cx="315667" cy="814836"/>
              </a:xfrm>
              <a:prstGeom prst="cube">
                <a:avLst>
                  <a:gd name="adj" fmla="val 64069"/>
                </a:avLst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9EC0338-519D-4625-964E-618B81AE23B1}"/>
                  </a:ext>
                </a:extLst>
              </p:cNvPr>
              <p:cNvSpPr/>
              <p:nvPr/>
            </p:nvSpPr>
            <p:spPr>
              <a:xfrm>
                <a:off x="8572570" y="1007618"/>
                <a:ext cx="135293" cy="397513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3C8A21F8-8CAE-4A4B-BB74-5FFC29A3CAA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58989" y="3423397"/>
              <a:ext cx="240242" cy="548640"/>
              <a:chOff x="8594292" y="1807116"/>
              <a:chExt cx="415135" cy="953923"/>
            </a:xfrm>
          </p:grpSpPr>
          <p:sp>
            <p:nvSpPr>
              <p:cNvPr id="66" name="Cube 65">
                <a:extLst>
                  <a:ext uri="{FF2B5EF4-FFF2-40B4-BE49-F238E27FC236}">
                    <a16:creationId xmlns:a16="http://schemas.microsoft.com/office/drawing/2014/main" id="{FE934B16-BD28-4A4D-8BA6-0F3E344EBB85}"/>
                  </a:ext>
                </a:extLst>
              </p:cNvPr>
              <p:cNvSpPr/>
              <p:nvPr/>
            </p:nvSpPr>
            <p:spPr>
              <a:xfrm rot="10528813">
                <a:off x="8594292" y="1807116"/>
                <a:ext cx="415135" cy="953923"/>
              </a:xfrm>
              <a:prstGeom prst="cube">
                <a:avLst>
                  <a:gd name="adj" fmla="val 55911"/>
                </a:avLst>
              </a:prstGeom>
              <a:solidFill>
                <a:srgbClr val="CC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41E375CC-BAAE-46E9-8709-42DCA5D2969A}"/>
                  </a:ext>
                </a:extLst>
              </p:cNvPr>
              <p:cNvSpPr/>
              <p:nvPr/>
            </p:nvSpPr>
            <p:spPr>
              <a:xfrm>
                <a:off x="8654117" y="2400411"/>
                <a:ext cx="77059" cy="152400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1527393F-6EE3-403D-BFF6-3909869E30CC}"/>
                </a:ext>
              </a:extLst>
            </p:cNvPr>
            <p:cNvSpPr txBox="1"/>
            <p:nvPr/>
          </p:nvSpPr>
          <p:spPr>
            <a:xfrm>
              <a:off x="7155656" y="2869791"/>
              <a:ext cx="319158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FF"/>
                  </a:solidFill>
                </a:rPr>
                <a:t>NaCl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A981360A-760B-44E1-9FC1-5F1313B6064F}"/>
                </a:ext>
              </a:extLst>
            </p:cNvPr>
            <p:cNvSpPr txBox="1"/>
            <p:nvPr/>
          </p:nvSpPr>
          <p:spPr>
            <a:xfrm>
              <a:off x="6446981" y="3419758"/>
              <a:ext cx="285495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FF"/>
                  </a:solidFill>
                </a:rPr>
                <a:t>BK7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5EB77E3D-0528-4F94-9CD1-8452FE679FD7}"/>
                </a:ext>
              </a:extLst>
            </p:cNvPr>
            <p:cNvSpPr txBox="1"/>
            <p:nvPr/>
          </p:nvSpPr>
          <p:spPr>
            <a:xfrm>
              <a:off x="6447816" y="3664358"/>
              <a:ext cx="285495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FF"/>
                  </a:solidFill>
                </a:rPr>
                <a:t>BK7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559BC0D6-FE7F-437D-AC40-5968C8624C60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7389416" y="3461132"/>
              <a:ext cx="285495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FF"/>
                  </a:solidFill>
                </a:rPr>
                <a:t>BK7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6982B34-9871-4076-8984-A6184843AFE7}"/>
                </a:ext>
              </a:extLst>
            </p:cNvPr>
            <p:cNvSpPr txBox="1"/>
            <p:nvPr/>
          </p:nvSpPr>
          <p:spPr>
            <a:xfrm>
              <a:off x="6120188" y="2749253"/>
              <a:ext cx="348813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14 m</a:t>
              </a:r>
            </a:p>
          </p:txBody>
        </p: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8FAF97B0-D060-42EC-ABC6-DBBA4A426C0F}"/>
                </a:ext>
              </a:extLst>
            </p:cNvPr>
            <p:cNvCxnSpPr>
              <a:cxnSpLocks/>
            </p:cNvCxnSpPr>
            <p:nvPr/>
          </p:nvCxnSpPr>
          <p:spPr>
            <a:xfrm>
              <a:off x="6521957" y="2856973"/>
              <a:ext cx="365760" cy="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E4207F5C-F341-436B-86D2-0125D70C20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27172" y="2856975"/>
              <a:ext cx="36576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50A89B2-72AD-4488-9A44-1B9588796E1A}"/>
                </a:ext>
              </a:extLst>
            </p:cNvPr>
            <p:cNvSpPr txBox="1"/>
            <p:nvPr/>
          </p:nvSpPr>
          <p:spPr>
            <a:xfrm>
              <a:off x="5312453" y="3499469"/>
              <a:ext cx="861806" cy="323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12.88 mm Dia.</a:t>
              </a:r>
            </a:p>
            <a:p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Teflon aperture</a:t>
              </a: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07E9600E-7DBA-4118-B8B7-584F5B959E08}"/>
                </a:ext>
              </a:extLst>
            </p:cNvPr>
            <p:cNvSpPr/>
            <p:nvPr/>
          </p:nvSpPr>
          <p:spPr>
            <a:xfrm>
              <a:off x="7275539" y="3690539"/>
              <a:ext cx="45719" cy="23475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3D424B33-5322-451A-B740-E9F034E04D72}"/>
                </a:ext>
              </a:extLst>
            </p:cNvPr>
            <p:cNvSpPr txBox="1"/>
            <p:nvPr/>
          </p:nvSpPr>
          <p:spPr>
            <a:xfrm>
              <a:off x="6931079" y="3903846"/>
              <a:ext cx="788838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2">
                      <a:lumMod val="75000"/>
                    </a:schemeClr>
                  </a:solidFill>
                  <a:cs typeface="Arial" panose="020B0604020202020204" pitchFamily="34" charset="0"/>
                </a:rPr>
                <a:t>[ Imaging lens ]</a:t>
              </a:r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F77F890-E7AF-482E-BEED-A8C1F9B7CE6E}"/>
                </a:ext>
              </a:extLst>
            </p:cNvPr>
            <p:cNvCxnSpPr>
              <a:cxnSpLocks/>
              <a:stCxn id="80" idx="1"/>
              <a:endCxn id="54" idx="4"/>
            </p:cNvCxnSpPr>
            <p:nvPr/>
          </p:nvCxnSpPr>
          <p:spPr>
            <a:xfrm flipV="1">
              <a:off x="6803020" y="3215335"/>
              <a:ext cx="536395" cy="312145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ED583966-2CCF-4C6D-8ECC-7645F199F77D}"/>
                </a:ext>
              </a:extLst>
            </p:cNvPr>
            <p:cNvCxnSpPr>
              <a:cxnSpLocks/>
              <a:stCxn id="81" idx="1"/>
              <a:endCxn id="55" idx="4"/>
            </p:cNvCxnSpPr>
            <p:nvPr/>
          </p:nvCxnSpPr>
          <p:spPr>
            <a:xfrm flipV="1">
              <a:off x="6799910" y="3525014"/>
              <a:ext cx="566254" cy="278688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Flowchart: Direct Access Storage 79">
              <a:extLst>
                <a:ext uri="{FF2B5EF4-FFF2-40B4-BE49-F238E27FC236}">
                  <a16:creationId xmlns:a16="http://schemas.microsoft.com/office/drawing/2014/main" id="{2E56FF1F-F3B5-4BCE-9ECE-0E475C88E272}"/>
                </a:ext>
              </a:extLst>
            </p:cNvPr>
            <p:cNvSpPr>
              <a:spLocks noChangeAspect="1"/>
            </p:cNvSpPr>
            <p:nvPr/>
          </p:nvSpPr>
          <p:spPr>
            <a:xfrm rot="10207745">
              <a:off x="6754217" y="3440254"/>
              <a:ext cx="49167" cy="182880"/>
            </a:xfrm>
            <a:prstGeom prst="flowChartMagneticDrum">
              <a:avLst/>
            </a:prstGeom>
            <a:solidFill>
              <a:srgbClr val="3399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lowchart: Direct Access Storage 80">
              <a:extLst>
                <a:ext uri="{FF2B5EF4-FFF2-40B4-BE49-F238E27FC236}">
                  <a16:creationId xmlns:a16="http://schemas.microsoft.com/office/drawing/2014/main" id="{D96006CA-CBFC-41D6-A77F-65CABD4186BB}"/>
                </a:ext>
              </a:extLst>
            </p:cNvPr>
            <p:cNvSpPr>
              <a:spLocks noChangeAspect="1"/>
            </p:cNvSpPr>
            <p:nvPr/>
          </p:nvSpPr>
          <p:spPr>
            <a:xfrm rot="10207745">
              <a:off x="6751107" y="3716476"/>
              <a:ext cx="49167" cy="182880"/>
            </a:xfrm>
            <a:prstGeom prst="flowChartMagneticDrum">
              <a:avLst/>
            </a:prstGeom>
            <a:solidFill>
              <a:srgbClr val="3399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79E6C719-D464-455E-A499-03F6EC020C48}"/>
                </a:ext>
              </a:extLst>
            </p:cNvPr>
            <p:cNvSpPr txBox="1"/>
            <p:nvPr/>
          </p:nvSpPr>
          <p:spPr>
            <a:xfrm>
              <a:off x="6551186" y="2905349"/>
              <a:ext cx="457016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Sample</a:t>
              </a:r>
            </a:p>
          </p:txBody>
        </p: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07EA1077-7942-4E24-A8C7-3CC7C2A41137}"/>
                </a:ext>
              </a:extLst>
            </p:cNvPr>
            <p:cNvGrpSpPr/>
            <p:nvPr/>
          </p:nvGrpSpPr>
          <p:grpSpPr>
            <a:xfrm>
              <a:off x="6257123" y="3116009"/>
              <a:ext cx="121444" cy="183704"/>
              <a:chOff x="931589" y="323325"/>
              <a:chExt cx="121444" cy="183704"/>
            </a:xfrm>
          </p:grpSpPr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A43A41F2-8041-4ABB-94EC-4D251C781ECE}"/>
                  </a:ext>
                </a:extLst>
              </p:cNvPr>
              <p:cNvSpPr/>
              <p:nvPr/>
            </p:nvSpPr>
            <p:spPr>
              <a:xfrm>
                <a:off x="931589" y="374400"/>
                <a:ext cx="121444" cy="10249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8C83BE4B-61BA-49A6-A80D-EA27C365334C}"/>
                  </a:ext>
                </a:extLst>
              </p:cNvPr>
              <p:cNvGrpSpPr/>
              <p:nvPr/>
            </p:nvGrpSpPr>
            <p:grpSpPr>
              <a:xfrm>
                <a:off x="944016" y="323325"/>
                <a:ext cx="82961" cy="183704"/>
                <a:chOff x="913542" y="293007"/>
                <a:chExt cx="119537" cy="251284"/>
              </a:xfrm>
            </p:grpSpPr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008F6C7C-6358-4A24-8EA7-C88223121D27}"/>
                    </a:ext>
                  </a:extLst>
                </p:cNvPr>
                <p:cNvSpPr/>
                <p:nvPr/>
              </p:nvSpPr>
              <p:spPr>
                <a:xfrm>
                  <a:off x="913542" y="293010"/>
                  <a:ext cx="45719" cy="251281"/>
                </a:xfrm>
                <a:custGeom>
                  <a:avLst/>
                  <a:gdLst>
                    <a:gd name="connsiteX0" fmla="*/ 0 w 47625"/>
                    <a:gd name="connsiteY0" fmla="*/ 0 h 273844"/>
                    <a:gd name="connsiteX1" fmla="*/ 47625 w 47625"/>
                    <a:gd name="connsiteY1" fmla="*/ 273844 h 273844"/>
                    <a:gd name="connsiteX2" fmla="*/ 47625 w 47625"/>
                    <a:gd name="connsiteY2" fmla="*/ 273844 h 273844"/>
                    <a:gd name="connsiteX0" fmla="*/ 0 w 47930"/>
                    <a:gd name="connsiteY0" fmla="*/ 0 h 273844"/>
                    <a:gd name="connsiteX1" fmla="*/ 47625 w 47930"/>
                    <a:gd name="connsiteY1" fmla="*/ 273844 h 273844"/>
                    <a:gd name="connsiteX2" fmla="*/ 47625 w 47930"/>
                    <a:gd name="connsiteY2" fmla="*/ 273844 h 273844"/>
                    <a:gd name="connsiteX0" fmla="*/ 0 w 47857"/>
                    <a:gd name="connsiteY0" fmla="*/ 0 h 273844"/>
                    <a:gd name="connsiteX1" fmla="*/ 47625 w 47857"/>
                    <a:gd name="connsiteY1" fmla="*/ 273844 h 273844"/>
                    <a:gd name="connsiteX2" fmla="*/ 47625 w 47857"/>
                    <a:gd name="connsiteY2" fmla="*/ 273844 h 273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57" h="273844">
                      <a:moveTo>
                        <a:pt x="0" y="0"/>
                      </a:moveTo>
                      <a:cubicBezTo>
                        <a:pt x="3473" y="109944"/>
                        <a:pt x="51594" y="161568"/>
                        <a:pt x="47625" y="273844"/>
                      </a:cubicBezTo>
                      <a:lnTo>
                        <a:pt x="47625" y="273844"/>
                      </a:lnTo>
                    </a:path>
                  </a:pathLst>
                </a:custGeom>
                <a:noFill/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id="{50000686-4AF0-4E42-AD21-D382935A49E9}"/>
                    </a:ext>
                  </a:extLst>
                </p:cNvPr>
                <p:cNvSpPr/>
                <p:nvPr/>
              </p:nvSpPr>
              <p:spPr>
                <a:xfrm>
                  <a:off x="987360" y="293007"/>
                  <a:ext cx="45719" cy="251281"/>
                </a:xfrm>
                <a:custGeom>
                  <a:avLst/>
                  <a:gdLst>
                    <a:gd name="connsiteX0" fmla="*/ 0 w 47625"/>
                    <a:gd name="connsiteY0" fmla="*/ 0 h 273844"/>
                    <a:gd name="connsiteX1" fmla="*/ 47625 w 47625"/>
                    <a:gd name="connsiteY1" fmla="*/ 273844 h 273844"/>
                    <a:gd name="connsiteX2" fmla="*/ 47625 w 47625"/>
                    <a:gd name="connsiteY2" fmla="*/ 273844 h 273844"/>
                    <a:gd name="connsiteX0" fmla="*/ 0 w 47930"/>
                    <a:gd name="connsiteY0" fmla="*/ 0 h 273844"/>
                    <a:gd name="connsiteX1" fmla="*/ 47625 w 47930"/>
                    <a:gd name="connsiteY1" fmla="*/ 273844 h 273844"/>
                    <a:gd name="connsiteX2" fmla="*/ 47625 w 47930"/>
                    <a:gd name="connsiteY2" fmla="*/ 273844 h 273844"/>
                    <a:gd name="connsiteX0" fmla="*/ 0 w 47857"/>
                    <a:gd name="connsiteY0" fmla="*/ 0 h 273844"/>
                    <a:gd name="connsiteX1" fmla="*/ 47625 w 47857"/>
                    <a:gd name="connsiteY1" fmla="*/ 273844 h 273844"/>
                    <a:gd name="connsiteX2" fmla="*/ 47625 w 47857"/>
                    <a:gd name="connsiteY2" fmla="*/ 273844 h 273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57" h="273844">
                      <a:moveTo>
                        <a:pt x="0" y="0"/>
                      </a:moveTo>
                      <a:cubicBezTo>
                        <a:pt x="3473" y="109944"/>
                        <a:pt x="51594" y="161568"/>
                        <a:pt x="47625" y="273844"/>
                      </a:cubicBezTo>
                      <a:lnTo>
                        <a:pt x="47625" y="273844"/>
                      </a:lnTo>
                    </a:path>
                  </a:pathLst>
                </a:custGeom>
                <a:noFill/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7D957585-8979-4D73-8C19-14C86D186B5F}"/>
                </a:ext>
              </a:extLst>
            </p:cNvPr>
            <p:cNvGrpSpPr/>
            <p:nvPr/>
          </p:nvGrpSpPr>
          <p:grpSpPr>
            <a:xfrm>
              <a:off x="7593217" y="3783160"/>
              <a:ext cx="45719" cy="52574"/>
              <a:chOff x="931589" y="323325"/>
              <a:chExt cx="121444" cy="183704"/>
            </a:xfrm>
          </p:grpSpPr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457050BB-34C8-4749-8E2B-8840754032E6}"/>
                  </a:ext>
                </a:extLst>
              </p:cNvPr>
              <p:cNvSpPr/>
              <p:nvPr/>
            </p:nvSpPr>
            <p:spPr>
              <a:xfrm>
                <a:off x="931589" y="374400"/>
                <a:ext cx="121444" cy="10249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2723EE47-EC1D-4F6F-BC12-4301ED3320FC}"/>
                  </a:ext>
                </a:extLst>
              </p:cNvPr>
              <p:cNvGrpSpPr/>
              <p:nvPr/>
            </p:nvGrpSpPr>
            <p:grpSpPr>
              <a:xfrm>
                <a:off x="944016" y="323325"/>
                <a:ext cx="82961" cy="183704"/>
                <a:chOff x="913542" y="293007"/>
                <a:chExt cx="119537" cy="251284"/>
              </a:xfrm>
            </p:grpSpPr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D21C3221-A1F2-4DD5-874C-D828A8B85166}"/>
                    </a:ext>
                  </a:extLst>
                </p:cNvPr>
                <p:cNvSpPr/>
                <p:nvPr/>
              </p:nvSpPr>
              <p:spPr>
                <a:xfrm>
                  <a:off x="913542" y="293010"/>
                  <a:ext cx="45719" cy="251281"/>
                </a:xfrm>
                <a:custGeom>
                  <a:avLst/>
                  <a:gdLst>
                    <a:gd name="connsiteX0" fmla="*/ 0 w 47625"/>
                    <a:gd name="connsiteY0" fmla="*/ 0 h 273844"/>
                    <a:gd name="connsiteX1" fmla="*/ 47625 w 47625"/>
                    <a:gd name="connsiteY1" fmla="*/ 273844 h 273844"/>
                    <a:gd name="connsiteX2" fmla="*/ 47625 w 47625"/>
                    <a:gd name="connsiteY2" fmla="*/ 273844 h 273844"/>
                    <a:gd name="connsiteX0" fmla="*/ 0 w 47930"/>
                    <a:gd name="connsiteY0" fmla="*/ 0 h 273844"/>
                    <a:gd name="connsiteX1" fmla="*/ 47625 w 47930"/>
                    <a:gd name="connsiteY1" fmla="*/ 273844 h 273844"/>
                    <a:gd name="connsiteX2" fmla="*/ 47625 w 47930"/>
                    <a:gd name="connsiteY2" fmla="*/ 273844 h 273844"/>
                    <a:gd name="connsiteX0" fmla="*/ 0 w 47857"/>
                    <a:gd name="connsiteY0" fmla="*/ 0 h 273844"/>
                    <a:gd name="connsiteX1" fmla="*/ 47625 w 47857"/>
                    <a:gd name="connsiteY1" fmla="*/ 273844 h 273844"/>
                    <a:gd name="connsiteX2" fmla="*/ 47625 w 47857"/>
                    <a:gd name="connsiteY2" fmla="*/ 273844 h 273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57" h="273844">
                      <a:moveTo>
                        <a:pt x="0" y="0"/>
                      </a:moveTo>
                      <a:cubicBezTo>
                        <a:pt x="3473" y="109944"/>
                        <a:pt x="51594" y="161568"/>
                        <a:pt x="47625" y="273844"/>
                      </a:cubicBezTo>
                      <a:lnTo>
                        <a:pt x="47625" y="273844"/>
                      </a:lnTo>
                    </a:path>
                  </a:pathLst>
                </a:custGeom>
                <a:noFill/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D6E502A2-67B8-464A-9A65-3C223306FD8F}"/>
                    </a:ext>
                  </a:extLst>
                </p:cNvPr>
                <p:cNvSpPr/>
                <p:nvPr/>
              </p:nvSpPr>
              <p:spPr>
                <a:xfrm>
                  <a:off x="987360" y="293007"/>
                  <a:ext cx="45719" cy="251281"/>
                </a:xfrm>
                <a:custGeom>
                  <a:avLst/>
                  <a:gdLst>
                    <a:gd name="connsiteX0" fmla="*/ 0 w 47625"/>
                    <a:gd name="connsiteY0" fmla="*/ 0 h 273844"/>
                    <a:gd name="connsiteX1" fmla="*/ 47625 w 47625"/>
                    <a:gd name="connsiteY1" fmla="*/ 273844 h 273844"/>
                    <a:gd name="connsiteX2" fmla="*/ 47625 w 47625"/>
                    <a:gd name="connsiteY2" fmla="*/ 273844 h 273844"/>
                    <a:gd name="connsiteX0" fmla="*/ 0 w 47930"/>
                    <a:gd name="connsiteY0" fmla="*/ 0 h 273844"/>
                    <a:gd name="connsiteX1" fmla="*/ 47625 w 47930"/>
                    <a:gd name="connsiteY1" fmla="*/ 273844 h 273844"/>
                    <a:gd name="connsiteX2" fmla="*/ 47625 w 47930"/>
                    <a:gd name="connsiteY2" fmla="*/ 273844 h 273844"/>
                    <a:gd name="connsiteX0" fmla="*/ 0 w 47857"/>
                    <a:gd name="connsiteY0" fmla="*/ 0 h 273844"/>
                    <a:gd name="connsiteX1" fmla="*/ 47625 w 47857"/>
                    <a:gd name="connsiteY1" fmla="*/ 273844 h 273844"/>
                    <a:gd name="connsiteX2" fmla="*/ 47625 w 47857"/>
                    <a:gd name="connsiteY2" fmla="*/ 273844 h 273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857" h="273844">
                      <a:moveTo>
                        <a:pt x="0" y="0"/>
                      </a:moveTo>
                      <a:cubicBezTo>
                        <a:pt x="3473" y="109944"/>
                        <a:pt x="51594" y="161568"/>
                        <a:pt x="47625" y="273844"/>
                      </a:cubicBezTo>
                      <a:lnTo>
                        <a:pt x="47625" y="273844"/>
                      </a:lnTo>
                    </a:path>
                  </a:pathLst>
                </a:custGeom>
                <a:noFill/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E50F1705-8D16-4F32-A5A5-0055661414AA}"/>
                </a:ext>
              </a:extLst>
            </p:cNvPr>
            <p:cNvCxnSpPr>
              <a:cxnSpLocks/>
            </p:cNvCxnSpPr>
            <p:nvPr/>
          </p:nvCxnSpPr>
          <p:spPr>
            <a:xfrm>
              <a:off x="6907357" y="3069739"/>
              <a:ext cx="0" cy="280726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D028D93-4CEB-4A0F-BF75-C1DB8124F9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4366" y="2177207"/>
            <a:ext cx="1280160" cy="12801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230C01-00EE-4F9B-A42A-2E9644079CC8}"/>
              </a:ext>
            </a:extLst>
          </p:cNvPr>
          <p:cNvSpPr txBox="1"/>
          <p:nvPr/>
        </p:nvSpPr>
        <p:spPr>
          <a:xfrm>
            <a:off x="8274366" y="2177207"/>
            <a:ext cx="526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1.1 J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C0CE52-A370-4345-9713-A6AFD3F0C0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3919" y="2177849"/>
            <a:ext cx="1280160" cy="12801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E8BAD7-C4AC-46F5-9F05-40FBED2E5CB6}"/>
              </a:ext>
            </a:extLst>
          </p:cNvPr>
          <p:cNvSpPr txBox="1"/>
          <p:nvPr/>
        </p:nvSpPr>
        <p:spPr>
          <a:xfrm>
            <a:off x="9591977" y="2181421"/>
            <a:ext cx="526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5.2 J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93ED847-25C0-4BC3-9084-1716A7BEC270}"/>
              </a:ext>
            </a:extLst>
          </p:cNvPr>
          <p:cNvCxnSpPr/>
          <p:nvPr/>
        </p:nvCxnSpPr>
        <p:spPr>
          <a:xfrm rot="16200000">
            <a:off x="7520899" y="2817288"/>
            <a:ext cx="1280160" cy="0"/>
          </a:xfrm>
          <a:prstGeom prst="straightConnector1">
            <a:avLst/>
          </a:prstGeom>
          <a:ln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A8AED7B-C6E6-4EA6-A958-C29480664375}"/>
              </a:ext>
            </a:extLst>
          </p:cNvPr>
          <p:cNvSpPr txBox="1"/>
          <p:nvPr/>
        </p:nvSpPr>
        <p:spPr>
          <a:xfrm rot="16200000">
            <a:off x="7623045" y="2657052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98 mm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B468466-D8C1-45AF-B470-2A6DABB9E8EB}"/>
              </a:ext>
            </a:extLst>
          </p:cNvPr>
          <p:cNvSpPr/>
          <p:nvPr/>
        </p:nvSpPr>
        <p:spPr>
          <a:xfrm>
            <a:off x="8901969" y="2708922"/>
            <a:ext cx="173736" cy="173736"/>
          </a:xfrm>
          <a:prstGeom prst="ellipse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F02EF14-41B2-4696-B25B-9460661672FB}"/>
              </a:ext>
            </a:extLst>
          </p:cNvPr>
          <p:cNvSpPr/>
          <p:nvPr/>
        </p:nvSpPr>
        <p:spPr>
          <a:xfrm>
            <a:off x="10233999" y="2708922"/>
            <a:ext cx="173736" cy="173736"/>
          </a:xfrm>
          <a:prstGeom prst="ellipse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36AE3003-CB3E-4C48-9434-D362DDAF1671}"/>
              </a:ext>
            </a:extLst>
          </p:cNvPr>
          <p:cNvGrpSpPr/>
          <p:nvPr/>
        </p:nvGrpSpPr>
        <p:grpSpPr>
          <a:xfrm>
            <a:off x="10919819" y="2114288"/>
            <a:ext cx="298548" cy="1401602"/>
            <a:chOff x="10919819" y="4128253"/>
            <a:chExt cx="298548" cy="1401602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3559E090-35EA-47D3-B90E-A2E89AA5AC4D}"/>
                </a:ext>
              </a:extLst>
            </p:cNvPr>
            <p:cNvSpPr txBox="1"/>
            <p:nvPr/>
          </p:nvSpPr>
          <p:spPr>
            <a:xfrm>
              <a:off x="10963169" y="4128253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1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A935F013-9BB9-4CD2-AF93-F9109E4F5464}"/>
                </a:ext>
              </a:extLst>
            </p:cNvPr>
            <p:cNvSpPr txBox="1"/>
            <p:nvPr/>
          </p:nvSpPr>
          <p:spPr>
            <a:xfrm>
              <a:off x="10963169" y="5283634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0</a:t>
              </a:r>
            </a:p>
          </p:txBody>
        </p: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D983CF77-4CE1-4B7E-AAD3-3BD626A05917}"/>
                </a:ext>
              </a:extLst>
            </p:cNvPr>
            <p:cNvCxnSpPr>
              <a:cxnSpLocks/>
            </p:cNvCxnSpPr>
            <p:nvPr/>
          </p:nvCxnSpPr>
          <p:spPr>
            <a:xfrm>
              <a:off x="10982826" y="5466581"/>
              <a:ext cx="6170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62A7F0B4-6559-4469-B045-18E76A724322}"/>
                </a:ext>
              </a:extLst>
            </p:cNvPr>
            <p:cNvCxnSpPr>
              <a:cxnSpLocks/>
            </p:cNvCxnSpPr>
            <p:nvPr/>
          </p:nvCxnSpPr>
          <p:spPr>
            <a:xfrm>
              <a:off x="10982826" y="4205709"/>
              <a:ext cx="6170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B75C1E82-98F9-4FF5-956F-99FA58EC60AC}"/>
                </a:ext>
              </a:extLst>
            </p:cNvPr>
            <p:cNvCxnSpPr>
              <a:cxnSpLocks/>
            </p:cNvCxnSpPr>
            <p:nvPr/>
          </p:nvCxnSpPr>
          <p:spPr>
            <a:xfrm>
              <a:off x="10982826" y="4836145"/>
              <a:ext cx="6170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31F3F60E-5D2C-4EF0-ADAC-A410F8D96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19819" y="4195486"/>
              <a:ext cx="65205" cy="1280160"/>
            </a:xfrm>
            <a:prstGeom prst="rect">
              <a:avLst/>
            </a:prstGeom>
          </p:spPr>
        </p:pic>
      </p:grpSp>
      <p:sp>
        <p:nvSpPr>
          <p:cNvPr id="105" name="TextBox 104">
            <a:extLst>
              <a:ext uri="{FF2B5EF4-FFF2-40B4-BE49-F238E27FC236}">
                <a16:creationId xmlns:a16="http://schemas.microsoft.com/office/drawing/2014/main" id="{C996B5CA-78A3-4B99-82F8-C512983D62B3}"/>
              </a:ext>
            </a:extLst>
          </p:cNvPr>
          <p:cNvSpPr txBox="1"/>
          <p:nvPr/>
        </p:nvSpPr>
        <p:spPr>
          <a:xfrm>
            <a:off x="8167482" y="1822529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Beam on the aperture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3E6FF68F-0479-4EB3-A40C-AAD7127D413C}"/>
              </a:ext>
            </a:extLst>
          </p:cNvPr>
          <p:cNvSpPr txBox="1"/>
          <p:nvPr/>
        </p:nvSpPr>
        <p:spPr>
          <a:xfrm>
            <a:off x="8167482" y="3844813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Beam on the sample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D79DC2CC-55A2-45F2-8E12-BA949C20D748}"/>
              </a:ext>
            </a:extLst>
          </p:cNvPr>
          <p:cNvSpPr txBox="1"/>
          <p:nvPr/>
        </p:nvSpPr>
        <p:spPr>
          <a:xfrm>
            <a:off x="166765" y="4640684"/>
            <a:ext cx="70468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High energy available from ATF’s LWIR laser allows observation of self-focusing in an easy-to-measure centimeter-size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Diffraction-based beam forming scheme is used to achieve a reproducible quasi-Gaussian intensity distribution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16A5A45A-DDD4-49F3-9869-10BE568081C7}"/>
              </a:ext>
            </a:extLst>
          </p:cNvPr>
          <p:cNvSpPr txBox="1"/>
          <p:nvPr/>
        </p:nvSpPr>
        <p:spPr>
          <a:xfrm>
            <a:off x="8363492" y="3115780"/>
            <a:ext cx="7986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aperture</a:t>
            </a:r>
          </a:p>
        </p:txBody>
      </p: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BE65024B-C4D1-4FE9-B439-EA6603239EE1}"/>
              </a:ext>
            </a:extLst>
          </p:cNvPr>
          <p:cNvCxnSpPr>
            <a:cxnSpLocks/>
            <a:stCxn id="109" idx="0"/>
          </p:cNvCxnSpPr>
          <p:nvPr/>
        </p:nvCxnSpPr>
        <p:spPr>
          <a:xfrm flipV="1">
            <a:off x="8762801" y="2868218"/>
            <a:ext cx="156157" cy="24756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4AE10732-EF8A-4D36-92B9-58AB6C17BFB1}"/>
              </a:ext>
            </a:extLst>
          </p:cNvPr>
          <p:cNvCxnSpPr>
            <a:cxnSpLocks/>
            <a:stCxn id="109" idx="0"/>
            <a:endCxn id="14" idx="2"/>
          </p:cNvCxnSpPr>
          <p:nvPr/>
        </p:nvCxnSpPr>
        <p:spPr>
          <a:xfrm flipV="1">
            <a:off x="8762801" y="2795790"/>
            <a:ext cx="1471198" cy="31999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9810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AAD0D6-832F-40C6-9551-945A4969D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4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023BD6C-F0D0-4F16-8A73-0399105EF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340"/>
            <a:ext cx="10878309" cy="614587"/>
          </a:xfrm>
        </p:spPr>
        <p:txBody>
          <a:bodyPr>
            <a:normAutofit fontScale="90000"/>
          </a:bodyPr>
          <a:lstStyle/>
          <a:p>
            <a:r>
              <a:rPr lang="en-US" dirty="0"/>
              <a:t>n</a:t>
            </a:r>
            <a:r>
              <a:rPr lang="en-US" baseline="-25000" dirty="0"/>
              <a:t>2</a:t>
            </a:r>
            <a:r>
              <a:rPr lang="en-US" dirty="0"/>
              <a:t> of air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CE36413-A8E7-46E7-A389-1AC86AA2F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4631" y="3777238"/>
            <a:ext cx="3125389" cy="1836721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98097F25-4A1C-446F-AC17-EC81A1AF0AFA}"/>
              </a:ext>
            </a:extLst>
          </p:cNvPr>
          <p:cNvGrpSpPr/>
          <p:nvPr/>
        </p:nvGrpSpPr>
        <p:grpSpPr>
          <a:xfrm>
            <a:off x="266348" y="892340"/>
            <a:ext cx="4612867" cy="2091539"/>
            <a:chOff x="266348" y="968540"/>
            <a:chExt cx="4612867" cy="209153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88E1278-5C91-4FE1-8006-DC2D7D35262C}"/>
                </a:ext>
              </a:extLst>
            </p:cNvPr>
            <p:cNvSpPr txBox="1"/>
            <p:nvPr/>
          </p:nvSpPr>
          <p:spPr>
            <a:xfrm>
              <a:off x="612059" y="2329060"/>
              <a:ext cx="536312" cy="341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 m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ABD4693-283A-4F10-B596-EE063B80A631}"/>
                </a:ext>
              </a:extLst>
            </p:cNvPr>
            <p:cNvSpPr/>
            <p:nvPr/>
          </p:nvSpPr>
          <p:spPr>
            <a:xfrm>
              <a:off x="551156" y="1654390"/>
              <a:ext cx="305725" cy="706989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290CE92-2FAC-49B1-8622-A65789DBF0D3}"/>
                </a:ext>
              </a:extLst>
            </p:cNvPr>
            <p:cNvSpPr/>
            <p:nvPr/>
          </p:nvSpPr>
          <p:spPr>
            <a:xfrm>
              <a:off x="856148" y="1654390"/>
              <a:ext cx="305725" cy="706989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6453BEF-5779-40C4-BD96-43EF3E09B567}"/>
                </a:ext>
              </a:extLst>
            </p:cNvPr>
            <p:cNvSpPr/>
            <p:nvPr/>
          </p:nvSpPr>
          <p:spPr>
            <a:xfrm>
              <a:off x="1161137" y="1654390"/>
              <a:ext cx="305725" cy="706989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70EAFA9-41C8-4299-8DA7-A9F347A50F13}"/>
                </a:ext>
              </a:extLst>
            </p:cNvPr>
            <p:cNvSpPr/>
            <p:nvPr/>
          </p:nvSpPr>
          <p:spPr>
            <a:xfrm>
              <a:off x="1466129" y="1654390"/>
              <a:ext cx="305725" cy="706989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2A5330F-F87A-44B1-8629-8A31F96D0136}"/>
                </a:ext>
              </a:extLst>
            </p:cNvPr>
            <p:cNvSpPr/>
            <p:nvPr/>
          </p:nvSpPr>
          <p:spPr>
            <a:xfrm>
              <a:off x="1771119" y="1654390"/>
              <a:ext cx="305725" cy="706989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FAFCE53-1FE0-4C8B-A414-0DAE6F226CA7}"/>
                </a:ext>
              </a:extLst>
            </p:cNvPr>
            <p:cNvSpPr/>
            <p:nvPr/>
          </p:nvSpPr>
          <p:spPr>
            <a:xfrm>
              <a:off x="2076108" y="1654390"/>
              <a:ext cx="305725" cy="706989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086D875-DEDA-4558-823C-7311D95A7F35}"/>
                </a:ext>
              </a:extLst>
            </p:cNvPr>
            <p:cNvSpPr/>
            <p:nvPr/>
          </p:nvSpPr>
          <p:spPr>
            <a:xfrm>
              <a:off x="2381100" y="1654390"/>
              <a:ext cx="305725" cy="706989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2AE1918-EFA4-4D04-B340-BA7280F3A9A0}"/>
                </a:ext>
              </a:extLst>
            </p:cNvPr>
            <p:cNvSpPr/>
            <p:nvPr/>
          </p:nvSpPr>
          <p:spPr>
            <a:xfrm>
              <a:off x="2991081" y="1654390"/>
              <a:ext cx="305725" cy="706989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8AFAF3D-EB34-45AF-ADBA-923DF52BEAD1}"/>
                </a:ext>
              </a:extLst>
            </p:cNvPr>
            <p:cNvSpPr/>
            <p:nvPr/>
          </p:nvSpPr>
          <p:spPr>
            <a:xfrm>
              <a:off x="3296070" y="1654390"/>
              <a:ext cx="305725" cy="706989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1250D1A-2297-43A5-A76E-8736D162DC88}"/>
                </a:ext>
              </a:extLst>
            </p:cNvPr>
            <p:cNvSpPr/>
            <p:nvPr/>
          </p:nvSpPr>
          <p:spPr>
            <a:xfrm>
              <a:off x="3601060" y="1654390"/>
              <a:ext cx="305725" cy="706989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86D8E56-389B-441F-82AB-7D76F5E46D53}"/>
                </a:ext>
              </a:extLst>
            </p:cNvPr>
            <p:cNvSpPr/>
            <p:nvPr/>
          </p:nvSpPr>
          <p:spPr>
            <a:xfrm>
              <a:off x="4516033" y="1654390"/>
              <a:ext cx="305725" cy="706989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099402D-F7DA-4FE4-B35C-186DE63F8315}"/>
                </a:ext>
              </a:extLst>
            </p:cNvPr>
            <p:cNvSpPr/>
            <p:nvPr/>
          </p:nvSpPr>
          <p:spPr>
            <a:xfrm>
              <a:off x="4211041" y="1654390"/>
              <a:ext cx="305725" cy="706989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407EA2C-B355-4E7E-8F2C-2D8AAC879F1E}"/>
                </a:ext>
              </a:extLst>
            </p:cNvPr>
            <p:cNvSpPr/>
            <p:nvPr/>
          </p:nvSpPr>
          <p:spPr>
            <a:xfrm>
              <a:off x="3906052" y="1654390"/>
              <a:ext cx="305725" cy="706989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9648538-2E69-4C5B-8E48-0174ACA77C92}"/>
                </a:ext>
              </a:extLst>
            </p:cNvPr>
            <p:cNvSpPr/>
            <p:nvPr/>
          </p:nvSpPr>
          <p:spPr>
            <a:xfrm>
              <a:off x="2686089" y="1654390"/>
              <a:ext cx="305725" cy="706989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E78ABBA-B473-4555-978C-469361EBD765}"/>
                </a:ext>
              </a:extLst>
            </p:cNvPr>
            <p:cNvGrpSpPr/>
            <p:nvPr/>
          </p:nvGrpSpPr>
          <p:grpSpPr>
            <a:xfrm>
              <a:off x="550308" y="1554274"/>
              <a:ext cx="4271450" cy="918168"/>
              <a:chOff x="228125" y="324305"/>
              <a:chExt cx="2746747" cy="693405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4C333124-A8F5-4DAA-9B83-02D25B546A37}"/>
                  </a:ext>
                </a:extLst>
              </p:cNvPr>
              <p:cNvCxnSpPr/>
              <p:nvPr/>
            </p:nvCxnSpPr>
            <p:spPr>
              <a:xfrm>
                <a:off x="326969" y="324305"/>
                <a:ext cx="0" cy="688086"/>
              </a:xfrm>
              <a:prstGeom prst="line">
                <a:avLst/>
              </a:prstGeom>
              <a:ln w="12700">
                <a:solidFill>
                  <a:srgbClr val="CC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37B3E672-CFFE-441C-ADAC-2648A6717179}"/>
                  </a:ext>
                </a:extLst>
              </p:cNvPr>
              <p:cNvGrpSpPr/>
              <p:nvPr/>
            </p:nvGrpSpPr>
            <p:grpSpPr>
              <a:xfrm>
                <a:off x="228125" y="324305"/>
                <a:ext cx="2746747" cy="693405"/>
                <a:chOff x="228125" y="324305"/>
                <a:chExt cx="2746747" cy="693405"/>
              </a:xfrm>
            </p:grpSpPr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951F4DA5-0A09-4AB7-BCCB-B7B7D471E9C1}"/>
                    </a:ext>
                  </a:extLst>
                </p:cNvPr>
                <p:cNvCxnSpPr/>
                <p:nvPr/>
              </p:nvCxnSpPr>
              <p:spPr>
                <a:xfrm>
                  <a:off x="523093" y="324305"/>
                  <a:ext cx="0" cy="688086"/>
                </a:xfrm>
                <a:prstGeom prst="line">
                  <a:avLst/>
                </a:prstGeom>
                <a:ln w="12700">
                  <a:solidFill>
                    <a:srgbClr val="CC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4E113EDE-6A04-4BCB-BC8E-D9FFF29CBC53}"/>
                    </a:ext>
                  </a:extLst>
                </p:cNvPr>
                <p:cNvCxnSpPr/>
                <p:nvPr/>
              </p:nvCxnSpPr>
              <p:spPr>
                <a:xfrm>
                  <a:off x="719216" y="324305"/>
                  <a:ext cx="0" cy="688086"/>
                </a:xfrm>
                <a:prstGeom prst="line">
                  <a:avLst/>
                </a:prstGeom>
                <a:ln w="12700">
                  <a:solidFill>
                    <a:srgbClr val="CC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85689343-8776-43AA-B25A-DC2543508201}"/>
                    </a:ext>
                  </a:extLst>
                </p:cNvPr>
                <p:cNvCxnSpPr/>
                <p:nvPr/>
              </p:nvCxnSpPr>
              <p:spPr>
                <a:xfrm>
                  <a:off x="915340" y="324305"/>
                  <a:ext cx="0" cy="688086"/>
                </a:xfrm>
                <a:prstGeom prst="line">
                  <a:avLst/>
                </a:prstGeom>
                <a:ln w="12700">
                  <a:solidFill>
                    <a:srgbClr val="CC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B09D11E6-F323-40A0-B222-5C0BEE042B91}"/>
                    </a:ext>
                  </a:extLst>
                </p:cNvPr>
                <p:cNvCxnSpPr/>
                <p:nvPr/>
              </p:nvCxnSpPr>
              <p:spPr>
                <a:xfrm>
                  <a:off x="1111463" y="324305"/>
                  <a:ext cx="0" cy="688086"/>
                </a:xfrm>
                <a:prstGeom prst="line">
                  <a:avLst/>
                </a:prstGeom>
                <a:ln w="12700">
                  <a:solidFill>
                    <a:srgbClr val="CC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6E1AB9D8-7A4E-411F-8C0D-E824538F3003}"/>
                    </a:ext>
                  </a:extLst>
                </p:cNvPr>
                <p:cNvCxnSpPr/>
                <p:nvPr/>
              </p:nvCxnSpPr>
              <p:spPr>
                <a:xfrm>
                  <a:off x="1307586" y="324305"/>
                  <a:ext cx="0" cy="688086"/>
                </a:xfrm>
                <a:prstGeom prst="line">
                  <a:avLst/>
                </a:prstGeom>
                <a:ln w="12700">
                  <a:solidFill>
                    <a:srgbClr val="CC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0B6D2691-2CE1-4A76-884E-C43DDE456D8D}"/>
                    </a:ext>
                  </a:extLst>
                </p:cNvPr>
                <p:cNvCxnSpPr/>
                <p:nvPr/>
              </p:nvCxnSpPr>
              <p:spPr>
                <a:xfrm>
                  <a:off x="1503710" y="324305"/>
                  <a:ext cx="0" cy="688086"/>
                </a:xfrm>
                <a:prstGeom prst="line">
                  <a:avLst/>
                </a:prstGeom>
                <a:ln w="12700">
                  <a:solidFill>
                    <a:srgbClr val="CC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A81ECB9C-49C2-4F58-919B-093A63D14ABD}"/>
                    </a:ext>
                  </a:extLst>
                </p:cNvPr>
                <p:cNvCxnSpPr/>
                <p:nvPr/>
              </p:nvCxnSpPr>
              <p:spPr>
                <a:xfrm>
                  <a:off x="1699833" y="324305"/>
                  <a:ext cx="0" cy="688086"/>
                </a:xfrm>
                <a:prstGeom prst="line">
                  <a:avLst/>
                </a:prstGeom>
                <a:ln w="12700">
                  <a:solidFill>
                    <a:srgbClr val="CC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54E48A27-8668-4B75-9559-0C2954863FB1}"/>
                    </a:ext>
                  </a:extLst>
                </p:cNvPr>
                <p:cNvCxnSpPr/>
                <p:nvPr/>
              </p:nvCxnSpPr>
              <p:spPr>
                <a:xfrm>
                  <a:off x="1895957" y="324305"/>
                  <a:ext cx="0" cy="688086"/>
                </a:xfrm>
                <a:prstGeom prst="line">
                  <a:avLst/>
                </a:prstGeom>
                <a:ln w="12700">
                  <a:solidFill>
                    <a:srgbClr val="CC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9CB7ECF9-7B07-4364-BFED-0091DE81DCC9}"/>
                    </a:ext>
                  </a:extLst>
                </p:cNvPr>
                <p:cNvCxnSpPr/>
                <p:nvPr/>
              </p:nvCxnSpPr>
              <p:spPr>
                <a:xfrm>
                  <a:off x="2092080" y="324305"/>
                  <a:ext cx="0" cy="688086"/>
                </a:xfrm>
                <a:prstGeom prst="line">
                  <a:avLst/>
                </a:prstGeom>
                <a:ln w="12700">
                  <a:solidFill>
                    <a:srgbClr val="CC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AF11E3C8-64A4-4536-B34A-267B2366098E}"/>
                    </a:ext>
                  </a:extLst>
                </p:cNvPr>
                <p:cNvCxnSpPr/>
                <p:nvPr/>
              </p:nvCxnSpPr>
              <p:spPr>
                <a:xfrm>
                  <a:off x="2288203" y="324305"/>
                  <a:ext cx="0" cy="688086"/>
                </a:xfrm>
                <a:prstGeom prst="line">
                  <a:avLst/>
                </a:prstGeom>
                <a:ln w="12700">
                  <a:solidFill>
                    <a:srgbClr val="CC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BB8E55B4-FB69-49C7-8B4B-FC6BABC2687B}"/>
                    </a:ext>
                  </a:extLst>
                </p:cNvPr>
                <p:cNvCxnSpPr/>
                <p:nvPr/>
              </p:nvCxnSpPr>
              <p:spPr>
                <a:xfrm>
                  <a:off x="2484327" y="324305"/>
                  <a:ext cx="0" cy="688086"/>
                </a:xfrm>
                <a:prstGeom prst="line">
                  <a:avLst/>
                </a:prstGeom>
                <a:ln w="12700">
                  <a:solidFill>
                    <a:srgbClr val="CC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C395359D-C858-499F-AAE1-0ABFD53067D8}"/>
                    </a:ext>
                  </a:extLst>
                </p:cNvPr>
                <p:cNvCxnSpPr/>
                <p:nvPr/>
              </p:nvCxnSpPr>
              <p:spPr>
                <a:xfrm>
                  <a:off x="2680450" y="324305"/>
                  <a:ext cx="0" cy="688086"/>
                </a:xfrm>
                <a:prstGeom prst="line">
                  <a:avLst/>
                </a:prstGeom>
                <a:ln w="12700">
                  <a:solidFill>
                    <a:srgbClr val="CC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80CEF7B2-E96F-41FA-A5B6-07ED3C9D50A6}"/>
                    </a:ext>
                  </a:extLst>
                </p:cNvPr>
                <p:cNvCxnSpPr/>
                <p:nvPr/>
              </p:nvCxnSpPr>
              <p:spPr>
                <a:xfrm>
                  <a:off x="2870908" y="329624"/>
                  <a:ext cx="0" cy="688086"/>
                </a:xfrm>
                <a:prstGeom prst="line">
                  <a:avLst/>
                </a:prstGeom>
                <a:ln w="12700">
                  <a:solidFill>
                    <a:srgbClr val="CC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93DB8219-2948-456D-B3B9-1DA9DFE9DA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28125" y="324305"/>
                  <a:ext cx="2419" cy="683706"/>
                </a:xfrm>
                <a:prstGeom prst="line">
                  <a:avLst/>
                </a:prstGeom>
                <a:ln w="12700">
                  <a:solidFill>
                    <a:srgbClr val="C0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12855077-8494-4956-9722-451FD8F312A2}"/>
                    </a:ext>
                  </a:extLst>
                </p:cNvPr>
                <p:cNvCxnSpPr/>
                <p:nvPr/>
              </p:nvCxnSpPr>
              <p:spPr>
                <a:xfrm>
                  <a:off x="2974872" y="324305"/>
                  <a:ext cx="0" cy="688086"/>
                </a:xfrm>
                <a:prstGeom prst="line">
                  <a:avLst/>
                </a:prstGeom>
                <a:ln w="12700">
                  <a:solidFill>
                    <a:srgbClr val="C0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90C399E3-4D5C-42C7-A20C-6646882FC0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56803" y="1326748"/>
              <a:ext cx="582705" cy="456319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83CE5EE-3146-4077-ADCD-28A2D1F7EBC4}"/>
                </a:ext>
              </a:extLst>
            </p:cNvPr>
            <p:cNvSpPr txBox="1"/>
            <p:nvPr/>
          </p:nvSpPr>
          <p:spPr>
            <a:xfrm>
              <a:off x="2349264" y="1038546"/>
              <a:ext cx="1829018" cy="341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70C0"/>
                  </a:solidFill>
                </a:rPr>
                <a:t>14 x </a:t>
              </a:r>
              <a:r>
                <a:rPr lang="ru-RU" sz="1400" dirty="0">
                  <a:solidFill>
                    <a:srgbClr val="0070C0"/>
                  </a:solidFill>
                </a:rPr>
                <a:t>1</a:t>
              </a:r>
              <a:r>
                <a:rPr lang="en-US" sz="1400" dirty="0">
                  <a:solidFill>
                    <a:srgbClr val="0070C0"/>
                  </a:solidFill>
                </a:rPr>
                <a:t> m air layers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9AF3846C-CCCA-49BC-937E-3D199BEBFF5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42949" y="2402492"/>
              <a:ext cx="249885" cy="259396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9A0A236-A9A5-493B-94D4-A974D287DEFB}"/>
                </a:ext>
              </a:extLst>
            </p:cNvPr>
            <p:cNvSpPr txBox="1"/>
            <p:nvPr/>
          </p:nvSpPr>
          <p:spPr>
            <a:xfrm>
              <a:off x="2107407" y="2503051"/>
              <a:ext cx="2603573" cy="341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C00000"/>
                  </a:solidFill>
                </a:rPr>
                <a:t>Phase shift by a layer of air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83014D83-77D4-4E84-BB8D-DF78DC49799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61630" y="2651035"/>
              <a:ext cx="407054" cy="233376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3EB2BA7-8DC6-4DFA-BA44-F217BCA0BD1F}"/>
                </a:ext>
              </a:extLst>
            </p:cNvPr>
            <p:cNvSpPr txBox="1"/>
            <p:nvPr/>
          </p:nvSpPr>
          <p:spPr>
            <a:xfrm>
              <a:off x="1455810" y="2718206"/>
              <a:ext cx="3030914" cy="341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C00000"/>
                  </a:solidFill>
                </a:rPr>
                <a:t>Free-space Fresnel propagation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BB88C8D-4A31-4A31-83E4-673DA3A0EC41}"/>
                </a:ext>
              </a:extLst>
            </p:cNvPr>
            <p:cNvSpPr txBox="1"/>
            <p:nvPr/>
          </p:nvSpPr>
          <p:spPr>
            <a:xfrm>
              <a:off x="3328675" y="2032848"/>
              <a:ext cx="1395307" cy="27699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14 meters of air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72CBFD9-3304-4E1F-B020-9959481E6F7F}"/>
                </a:ext>
              </a:extLst>
            </p:cNvPr>
            <p:cNvSpPr txBox="1"/>
            <p:nvPr/>
          </p:nvSpPr>
          <p:spPr>
            <a:xfrm>
              <a:off x="706428" y="968540"/>
              <a:ext cx="1882436" cy="5811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Input plane with</a:t>
              </a:r>
              <a:br>
                <a:rPr lang="en-US" sz="1400" dirty="0"/>
              </a:br>
              <a:r>
                <a:rPr lang="en-US" sz="1400" dirty="0"/>
                <a:t>12.88 mm aperture</a:t>
              </a: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5EA8C49C-2C1F-404F-83CF-906297F639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0291" y="1201917"/>
              <a:ext cx="220566" cy="220127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EF03124-8DFC-4F90-8C3A-C6D96BF5CBBD}"/>
                </a:ext>
              </a:extLst>
            </p:cNvPr>
            <p:cNvSpPr txBox="1"/>
            <p:nvPr/>
          </p:nvSpPr>
          <p:spPr>
            <a:xfrm>
              <a:off x="4077595" y="993239"/>
              <a:ext cx="801620" cy="5811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Output</a:t>
              </a:r>
              <a:br>
                <a:rPr lang="en-US" sz="1400" dirty="0"/>
              </a:br>
              <a:r>
                <a:rPr lang="en-US" sz="1400" dirty="0"/>
                <a:t>plane</a:t>
              </a: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9674973D-F3B2-46C7-9C4C-3D738C8F24B1}"/>
                </a:ext>
              </a:extLst>
            </p:cNvPr>
            <p:cNvCxnSpPr>
              <a:cxnSpLocks/>
            </p:cNvCxnSpPr>
            <p:nvPr/>
          </p:nvCxnSpPr>
          <p:spPr>
            <a:xfrm>
              <a:off x="4602321" y="1284257"/>
              <a:ext cx="200935" cy="235466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F410B7-157D-402F-B28C-795559468DFA}"/>
                </a:ext>
              </a:extLst>
            </p:cNvPr>
            <p:cNvCxnSpPr/>
            <p:nvPr/>
          </p:nvCxnSpPr>
          <p:spPr>
            <a:xfrm>
              <a:off x="550308" y="1473888"/>
              <a:ext cx="0" cy="380663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1CEFB57-0233-463D-97B4-0604471135A7}"/>
                </a:ext>
              </a:extLst>
            </p:cNvPr>
            <p:cNvCxnSpPr/>
            <p:nvPr/>
          </p:nvCxnSpPr>
          <p:spPr>
            <a:xfrm>
              <a:off x="550308" y="2155430"/>
              <a:ext cx="0" cy="380663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3AC94AE9-B517-4506-9D69-5621449534B0}"/>
                </a:ext>
              </a:extLst>
            </p:cNvPr>
            <p:cNvCxnSpPr>
              <a:cxnSpLocks/>
            </p:cNvCxnSpPr>
            <p:nvPr/>
          </p:nvCxnSpPr>
          <p:spPr>
            <a:xfrm>
              <a:off x="1009010" y="2613412"/>
              <a:ext cx="292050" cy="0"/>
            </a:xfrm>
            <a:prstGeom prst="straightConnector1">
              <a:avLst/>
            </a:prstGeom>
            <a:ln w="6350">
              <a:solidFill>
                <a:srgbClr val="C00000"/>
              </a:solidFill>
              <a:headEnd type="stealth" w="sm" len="sm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48858045-0ECC-4B3D-B8C0-63FF29933E7A}"/>
                </a:ext>
              </a:extLst>
            </p:cNvPr>
            <p:cNvCxnSpPr>
              <a:cxnSpLocks/>
            </p:cNvCxnSpPr>
            <p:nvPr/>
          </p:nvCxnSpPr>
          <p:spPr>
            <a:xfrm>
              <a:off x="716960" y="2613412"/>
              <a:ext cx="292050" cy="0"/>
            </a:xfrm>
            <a:prstGeom prst="straightConnector1">
              <a:avLst/>
            </a:prstGeom>
            <a:ln w="6350">
              <a:solidFill>
                <a:srgbClr val="C00000"/>
              </a:solidFill>
              <a:headEnd type="stealth" w="sm" len="sm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EEEFFC32-E2CF-4987-89F9-D9A052B0549E}"/>
                </a:ext>
              </a:extLst>
            </p:cNvPr>
            <p:cNvCxnSpPr>
              <a:cxnSpLocks/>
            </p:cNvCxnSpPr>
            <p:nvPr/>
          </p:nvCxnSpPr>
          <p:spPr>
            <a:xfrm>
              <a:off x="544862" y="2613412"/>
              <a:ext cx="170637" cy="0"/>
            </a:xfrm>
            <a:prstGeom prst="straightConnector1">
              <a:avLst/>
            </a:prstGeom>
            <a:ln w="6350">
              <a:solidFill>
                <a:srgbClr val="C00000"/>
              </a:solidFill>
              <a:headEnd type="stealth" w="sm" len="sm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E43BA31A-6E37-49D2-BF27-948D7E2403C2}"/>
                </a:ext>
              </a:extLst>
            </p:cNvPr>
            <p:cNvCxnSpPr>
              <a:cxnSpLocks/>
              <a:endCxn id="5" idx="2"/>
            </p:cNvCxnSpPr>
            <p:nvPr/>
          </p:nvCxnSpPr>
          <p:spPr>
            <a:xfrm flipH="1" flipV="1">
              <a:off x="880215" y="2670933"/>
              <a:ext cx="693894" cy="224332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D0DF1447-BDB4-4EF1-ACFA-36EA83B9413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18257" y="2402492"/>
              <a:ext cx="580003" cy="270251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F6C325AC-4E67-40A7-B9E8-6CD6820F2C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80711" y="1332175"/>
              <a:ext cx="275079" cy="406557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Arrow: Right 58">
              <a:extLst>
                <a:ext uri="{FF2B5EF4-FFF2-40B4-BE49-F238E27FC236}">
                  <a16:creationId xmlns:a16="http://schemas.microsoft.com/office/drawing/2014/main" id="{3FB85CBB-1F12-4FE7-BEE6-5CD41830FAA6}"/>
                </a:ext>
              </a:extLst>
            </p:cNvPr>
            <p:cNvSpPr/>
            <p:nvPr/>
          </p:nvSpPr>
          <p:spPr>
            <a:xfrm>
              <a:off x="266348" y="1881134"/>
              <a:ext cx="275167" cy="271492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604B1927-349D-4928-89BB-D3696B44666B}"/>
              </a:ext>
            </a:extLst>
          </p:cNvPr>
          <p:cNvSpPr txBox="1"/>
          <p:nvPr/>
        </p:nvSpPr>
        <p:spPr>
          <a:xfrm>
            <a:off x="3823149" y="438829"/>
            <a:ext cx="1131028" cy="410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MODEL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97570B49-F920-4FB4-B28C-90762316E7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913" y="3910065"/>
            <a:ext cx="1506704" cy="1498371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78511DFC-6AE3-4A99-AA3E-5EA968D36C41}"/>
              </a:ext>
            </a:extLst>
          </p:cNvPr>
          <p:cNvCxnSpPr>
            <a:cxnSpLocks/>
          </p:cNvCxnSpPr>
          <p:nvPr/>
        </p:nvCxnSpPr>
        <p:spPr>
          <a:xfrm flipV="1">
            <a:off x="3803917" y="4739373"/>
            <a:ext cx="171815" cy="164649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A32ECB8C-00BE-42E0-8E7E-57AD4081C72D}"/>
              </a:ext>
            </a:extLst>
          </p:cNvPr>
          <p:cNvSpPr/>
          <p:nvPr/>
        </p:nvSpPr>
        <p:spPr>
          <a:xfrm>
            <a:off x="3336192" y="4827300"/>
            <a:ext cx="1243205" cy="3418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Ø12.88 mm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C747D5E2-964A-43C9-AD7B-08BF655A1620}"/>
              </a:ext>
            </a:extLst>
          </p:cNvPr>
          <p:cNvSpPr/>
          <p:nvPr/>
        </p:nvSpPr>
        <p:spPr>
          <a:xfrm>
            <a:off x="3955390" y="4559910"/>
            <a:ext cx="198730" cy="197630"/>
          </a:xfrm>
          <a:prstGeom prst="ellipse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154029CC-EDB3-453B-93DC-063DD93F4298}"/>
              </a:ext>
            </a:extLst>
          </p:cNvPr>
          <p:cNvCxnSpPr>
            <a:cxnSpLocks/>
          </p:cNvCxnSpPr>
          <p:nvPr/>
        </p:nvCxnSpPr>
        <p:spPr>
          <a:xfrm flipH="1">
            <a:off x="4141127" y="4422989"/>
            <a:ext cx="171815" cy="164649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2AD6E6D2-49C1-42BC-A590-8A1498614201}"/>
              </a:ext>
            </a:extLst>
          </p:cNvPr>
          <p:cNvSpPr txBox="1"/>
          <p:nvPr/>
        </p:nvSpPr>
        <p:spPr>
          <a:xfrm>
            <a:off x="3253709" y="3919120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Space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BE9C213-C4E4-42B8-95CD-33623BDBA867}"/>
              </a:ext>
            </a:extLst>
          </p:cNvPr>
          <p:cNvSpPr txBox="1"/>
          <p:nvPr/>
        </p:nvSpPr>
        <p:spPr>
          <a:xfrm>
            <a:off x="2166209" y="3975564"/>
            <a:ext cx="689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1BF4BD5B-78FB-465F-B283-DA1D02CC41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4070" y="319616"/>
            <a:ext cx="5112991" cy="3790732"/>
          </a:xfrm>
          <a:prstGeom prst="rect">
            <a:avLst/>
          </a:prstGeom>
        </p:spPr>
      </p:pic>
      <p:sp>
        <p:nvSpPr>
          <p:cNvPr id="72" name="Oval 71">
            <a:extLst>
              <a:ext uri="{FF2B5EF4-FFF2-40B4-BE49-F238E27FC236}">
                <a16:creationId xmlns:a16="http://schemas.microsoft.com/office/drawing/2014/main" id="{E4A14EDC-7723-4C0D-B59E-6D6CE9314B3C}"/>
              </a:ext>
            </a:extLst>
          </p:cNvPr>
          <p:cNvSpPr/>
          <p:nvPr/>
        </p:nvSpPr>
        <p:spPr>
          <a:xfrm>
            <a:off x="9196195" y="2468730"/>
            <a:ext cx="1837266" cy="56157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38B98B9-2254-4BA7-AFF2-3E06410F01BC}"/>
              </a:ext>
            </a:extLst>
          </p:cNvPr>
          <p:cNvSpPr txBox="1"/>
          <p:nvPr/>
        </p:nvSpPr>
        <p:spPr>
          <a:xfrm>
            <a:off x="5985933" y="4377028"/>
            <a:ext cx="55579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Literature: </a:t>
            </a:r>
          </a:p>
          <a:p>
            <a:r>
              <a:rPr lang="en-US" dirty="0"/>
              <a:t>	1~6×10</a:t>
            </a:r>
            <a:r>
              <a:rPr lang="en-US" baseline="30000" dirty="0"/>
              <a:t>-23</a:t>
            </a:r>
            <a:r>
              <a:rPr lang="en-US" dirty="0"/>
              <a:t> m</a:t>
            </a:r>
            <a:r>
              <a:rPr lang="en-US" baseline="30000" dirty="0"/>
              <a:t>2</a:t>
            </a:r>
            <a:r>
              <a:rPr lang="en-US" dirty="0"/>
              <a:t>/W 	@ 0.8 </a:t>
            </a:r>
            <a:r>
              <a:rPr lang="el-GR" dirty="0"/>
              <a:t>μ</a:t>
            </a:r>
            <a:r>
              <a:rPr lang="en-US" dirty="0"/>
              <a:t>m</a:t>
            </a:r>
          </a:p>
          <a:p>
            <a:r>
              <a:rPr lang="en-US" dirty="0"/>
              <a:t>	</a:t>
            </a:r>
            <a:r>
              <a:rPr lang="en-US" b="1" dirty="0"/>
              <a:t>5×10</a:t>
            </a:r>
            <a:r>
              <a:rPr lang="en-US" b="1" baseline="30000" dirty="0"/>
              <a:t>-23</a:t>
            </a:r>
            <a:r>
              <a:rPr lang="en-US" b="1" dirty="0"/>
              <a:t> m</a:t>
            </a:r>
            <a:r>
              <a:rPr lang="en-US" b="1" baseline="30000" dirty="0"/>
              <a:t>2</a:t>
            </a:r>
            <a:r>
              <a:rPr lang="en-US" b="1" dirty="0"/>
              <a:t>/W	@ ~10 </a:t>
            </a:r>
            <a:r>
              <a:rPr lang="el-GR" b="1" dirty="0"/>
              <a:t>μ</a:t>
            </a:r>
            <a:r>
              <a:rPr lang="en-US" b="1" dirty="0"/>
              <a:t>m, 200 ps pulse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3FCF71A6-1EE3-4368-B277-2CA0CA232A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6194" y="0"/>
            <a:ext cx="2995805" cy="1184584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00F674D0-0568-47BD-B762-0898CE5493B5}"/>
              </a:ext>
            </a:extLst>
          </p:cNvPr>
          <p:cNvSpPr txBox="1"/>
          <p:nvPr/>
        </p:nvSpPr>
        <p:spPr>
          <a:xfrm>
            <a:off x="9163862" y="805277"/>
            <a:ext cx="3028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solidFill>
                  <a:srgbClr val="FF0000"/>
                </a:solidFill>
              </a:rPr>
              <a:t>To be submitted to Optics Letters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5809FEB-EE00-4AC7-A256-9D4C8722AB82}"/>
              </a:ext>
            </a:extLst>
          </p:cNvPr>
          <p:cNvSpPr txBox="1"/>
          <p:nvPr/>
        </p:nvSpPr>
        <p:spPr>
          <a:xfrm>
            <a:off x="1906051" y="5852373"/>
            <a:ext cx="7046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Accurate value of n</a:t>
            </a:r>
            <a:r>
              <a:rPr lang="en-US" i="1" baseline="-25000" dirty="0"/>
              <a:t>2</a:t>
            </a:r>
            <a:r>
              <a:rPr lang="en-US" i="1" dirty="0"/>
              <a:t> of air enables a high-fidelity calculation of the beam shape on a material sample for a given pulse energy</a:t>
            </a: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EF8F2769-A044-41D2-B8EA-832A042844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8351" y="46084"/>
            <a:ext cx="1280160" cy="1280160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8B585943-FE73-449A-BFA3-D924F053AE27}"/>
              </a:ext>
            </a:extLst>
          </p:cNvPr>
          <p:cNvSpPr txBox="1"/>
          <p:nvPr/>
        </p:nvSpPr>
        <p:spPr>
          <a:xfrm>
            <a:off x="5369283" y="46146"/>
            <a:ext cx="704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560 </a:t>
            </a:r>
            <a:r>
              <a:rPr lang="en-US" sz="1200" b="1" dirty="0" err="1">
                <a:solidFill>
                  <a:schemeClr val="bg1"/>
                </a:solidFill>
              </a:rPr>
              <a:t>mJ</a:t>
            </a:r>
            <a:endParaRPr lang="en-US" sz="1200" b="1" dirty="0">
              <a:solidFill>
                <a:schemeClr val="bg1"/>
              </a:solidFill>
            </a:endParaRP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1120BC24-9436-45BA-B3FC-FDD89532460F}"/>
              </a:ext>
            </a:extLst>
          </p:cNvPr>
          <p:cNvCxnSpPr/>
          <p:nvPr/>
        </p:nvCxnSpPr>
        <p:spPr>
          <a:xfrm>
            <a:off x="6648511" y="228600"/>
            <a:ext cx="1682689" cy="9559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331BFE1B-E4B6-4C5E-BAC1-FA6805FA299A}"/>
              </a:ext>
            </a:extLst>
          </p:cNvPr>
          <p:cNvSpPr txBox="1"/>
          <p:nvPr/>
        </p:nvSpPr>
        <p:spPr>
          <a:xfrm>
            <a:off x="9536" y="3255957"/>
            <a:ext cx="4954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C00000"/>
                </a:solidFill>
              </a:rPr>
              <a:t>Temporal- and spatial- profile of the input pulse used in calculations</a:t>
            </a:r>
          </a:p>
        </p:txBody>
      </p:sp>
    </p:spTree>
    <p:extLst>
      <p:ext uri="{BB962C8B-B14F-4D97-AF65-F5344CB8AC3E}">
        <p14:creationId xmlns:p14="http://schemas.microsoft.com/office/powerpoint/2010/main" val="2251061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E2820-0559-49D6-8039-53A3A454F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" y="-9098"/>
            <a:ext cx="10878309" cy="614587"/>
          </a:xfrm>
        </p:spPr>
        <p:txBody>
          <a:bodyPr>
            <a:normAutofit fontScale="90000"/>
          </a:bodyPr>
          <a:lstStyle/>
          <a:p>
            <a:r>
              <a:rPr lang="en-US" dirty="0"/>
              <a:t>Preliminary results: NaCl, </a:t>
            </a:r>
            <a:r>
              <a:rPr lang="en-US" dirty="0" err="1"/>
              <a:t>ZnSe</a:t>
            </a:r>
            <a:r>
              <a:rPr lang="en-US" dirty="0"/>
              <a:t>, 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BCD1BF-3A54-4C13-B4F6-E33AB470C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5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90B0C04-94BA-4244-95C8-91D2E671F08C}"/>
              </a:ext>
            </a:extLst>
          </p:cNvPr>
          <p:cNvGrpSpPr>
            <a:grpSpLocks noChangeAspect="1"/>
          </p:cNvGrpSpPr>
          <p:nvPr/>
        </p:nvGrpSpPr>
        <p:grpSpPr>
          <a:xfrm>
            <a:off x="215920" y="2002388"/>
            <a:ext cx="5224350" cy="3742521"/>
            <a:chOff x="1239442" y="1118049"/>
            <a:chExt cx="6451912" cy="462189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42CE0BB-9A41-4A33-ABB7-6F84FA0B3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39442" y="1118049"/>
              <a:ext cx="6451912" cy="4621899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AEC2A38-4C9C-4486-A0DA-6B74225DCDAD}"/>
                </a:ext>
              </a:extLst>
            </p:cNvPr>
            <p:cNvSpPr/>
            <p:nvPr/>
          </p:nvSpPr>
          <p:spPr>
            <a:xfrm>
              <a:off x="4348500" y="3403598"/>
              <a:ext cx="2022764" cy="535709"/>
            </a:xfrm>
            <a:prstGeom prst="rect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1F38D29-249D-48D0-9DD3-1286A33CF8CE}"/>
              </a:ext>
            </a:extLst>
          </p:cNvPr>
          <p:cNvGrpSpPr>
            <a:grpSpLocks noChangeAspect="1"/>
          </p:cNvGrpSpPr>
          <p:nvPr/>
        </p:nvGrpSpPr>
        <p:grpSpPr>
          <a:xfrm>
            <a:off x="5868682" y="1939031"/>
            <a:ext cx="6226259" cy="1524790"/>
            <a:chOff x="584160" y="571459"/>
            <a:chExt cx="11201469" cy="274320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4801CF0-935B-468C-8115-50C27C549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03583" y="571461"/>
              <a:ext cx="2743200" cy="27432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56D6C01-FE5B-4748-AE35-E2608A766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4160" y="571461"/>
              <a:ext cx="2743200" cy="27432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995E860-0460-4303-9A38-4897A2E6C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23006" y="571461"/>
              <a:ext cx="2743200" cy="27432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9012874-9639-4CD5-BC0B-D63880006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42429" y="571461"/>
              <a:ext cx="2743200" cy="27432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40290EC-BF41-43CC-8310-22C2FA9B4C8F}"/>
                </a:ext>
              </a:extLst>
            </p:cNvPr>
            <p:cNvSpPr txBox="1"/>
            <p:nvPr/>
          </p:nvSpPr>
          <p:spPr>
            <a:xfrm>
              <a:off x="2071860" y="571461"/>
              <a:ext cx="1174866" cy="5219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FF00"/>
                  </a:solidFill>
                </a:rPr>
                <a:t>85 </a:t>
              </a:r>
              <a:r>
                <a:rPr lang="en-US" sz="1400" b="1" dirty="0" err="1">
                  <a:solidFill>
                    <a:srgbClr val="FFFF00"/>
                  </a:solidFill>
                </a:rPr>
                <a:t>mJ</a:t>
              </a:r>
              <a:endParaRPr lang="en-US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17D93B9-C442-45E8-B3BD-43CDF4DE42AD}"/>
                </a:ext>
              </a:extLst>
            </p:cNvPr>
            <p:cNvSpPr txBox="1"/>
            <p:nvPr/>
          </p:nvSpPr>
          <p:spPr>
            <a:xfrm>
              <a:off x="4729077" y="571461"/>
              <a:ext cx="1343404" cy="5219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FF00"/>
                  </a:solidFill>
                </a:rPr>
                <a:t>150 </a:t>
              </a:r>
              <a:r>
                <a:rPr lang="en-US" sz="1400" b="1" dirty="0" err="1">
                  <a:solidFill>
                    <a:srgbClr val="FFFF00"/>
                  </a:solidFill>
                </a:rPr>
                <a:t>mJ</a:t>
              </a:r>
              <a:endParaRPr lang="en-US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028C3C8-9BCF-471C-A774-28FC32DF7DCE}"/>
                </a:ext>
              </a:extLst>
            </p:cNvPr>
            <p:cNvSpPr txBox="1"/>
            <p:nvPr/>
          </p:nvSpPr>
          <p:spPr>
            <a:xfrm>
              <a:off x="7541788" y="571461"/>
              <a:ext cx="1343404" cy="5219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FF00"/>
                  </a:solidFill>
                </a:rPr>
                <a:t>300 </a:t>
              </a:r>
              <a:r>
                <a:rPr lang="en-US" sz="1400" b="1" dirty="0" err="1">
                  <a:solidFill>
                    <a:srgbClr val="FFFF00"/>
                  </a:solidFill>
                </a:rPr>
                <a:t>mJ</a:t>
              </a:r>
              <a:endParaRPr lang="en-US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EBD359D-B459-451B-9BAE-7C4823B8ADF0}"/>
                </a:ext>
              </a:extLst>
            </p:cNvPr>
            <p:cNvSpPr txBox="1"/>
            <p:nvPr/>
          </p:nvSpPr>
          <p:spPr>
            <a:xfrm>
              <a:off x="10347782" y="571459"/>
              <a:ext cx="1343404" cy="5219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FF00"/>
                  </a:solidFill>
                </a:rPr>
                <a:t>500 </a:t>
              </a:r>
              <a:r>
                <a:rPr lang="en-US" sz="1400" b="1" dirty="0" err="1">
                  <a:solidFill>
                    <a:srgbClr val="FFFF00"/>
                  </a:solidFill>
                </a:rPr>
                <a:t>mJ</a:t>
              </a:r>
              <a:endParaRPr lang="en-US" sz="14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E618524-0C32-442A-8994-DE1EE42DBF2E}"/>
              </a:ext>
            </a:extLst>
          </p:cNvPr>
          <p:cNvSpPr txBox="1"/>
          <p:nvPr/>
        </p:nvSpPr>
        <p:spPr>
          <a:xfrm>
            <a:off x="228604" y="1078014"/>
            <a:ext cx="5211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Materials with negligible nonlinear absorption</a:t>
            </a:r>
          </a:p>
          <a:p>
            <a:r>
              <a:rPr lang="en-US" b="1" dirty="0">
                <a:solidFill>
                  <a:srgbClr val="C00000"/>
                </a:solidFill>
              </a:rPr>
              <a:t>(NaCl, </a:t>
            </a:r>
            <a:r>
              <a:rPr lang="en-US" b="1" dirty="0" err="1">
                <a:solidFill>
                  <a:srgbClr val="C00000"/>
                </a:solidFill>
              </a:rPr>
              <a:t>KCl</a:t>
            </a:r>
            <a:r>
              <a:rPr lang="en-US" b="1" dirty="0">
                <a:solidFill>
                  <a:srgbClr val="C00000"/>
                </a:solidFill>
              </a:rPr>
              <a:t>, BaF2[?]..)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BED8D9-D545-4C61-A7F8-180D3B1EDE65}"/>
              </a:ext>
            </a:extLst>
          </p:cNvPr>
          <p:cNvSpPr txBox="1"/>
          <p:nvPr/>
        </p:nvSpPr>
        <p:spPr>
          <a:xfrm>
            <a:off x="5875350" y="1078014"/>
            <a:ext cx="5711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Materials with non-negligible nonlinear absorption</a:t>
            </a:r>
          </a:p>
          <a:p>
            <a:r>
              <a:rPr lang="en-US" b="1" dirty="0">
                <a:solidFill>
                  <a:srgbClr val="C00000"/>
                </a:solidFill>
              </a:rPr>
              <a:t>(</a:t>
            </a:r>
            <a:r>
              <a:rPr lang="en-US" b="1" dirty="0" err="1">
                <a:solidFill>
                  <a:srgbClr val="C00000"/>
                </a:solidFill>
              </a:rPr>
              <a:t>ZnSe</a:t>
            </a:r>
            <a:r>
              <a:rPr lang="en-US" b="1" dirty="0">
                <a:solidFill>
                  <a:srgbClr val="C00000"/>
                </a:solidFill>
              </a:rPr>
              <a:t>, ZnS, Ge, Si…)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EC6503C-A88E-4DEF-B383-E0EC38AC55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4454" y="3572955"/>
            <a:ext cx="3097329" cy="21782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7431F41-7A3F-479A-BDAA-7C6B3C952A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3964" y="3566638"/>
            <a:ext cx="3097329" cy="217827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A1AEEE9-E238-4FD2-A8F1-1CDC57C45C2B}"/>
              </a:ext>
            </a:extLst>
          </p:cNvPr>
          <p:cNvSpPr/>
          <p:nvPr/>
        </p:nvSpPr>
        <p:spPr>
          <a:xfrm>
            <a:off x="4789848" y="1680715"/>
            <a:ext cx="710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NaCl</a:t>
            </a: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DF0B637-74F7-4A8C-BEB4-3BFBD6667958}"/>
              </a:ext>
            </a:extLst>
          </p:cNvPr>
          <p:cNvSpPr/>
          <p:nvPr/>
        </p:nvSpPr>
        <p:spPr>
          <a:xfrm>
            <a:off x="11383284" y="1602214"/>
            <a:ext cx="748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</a:rPr>
              <a:t>ZnSe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4331C6-2170-4DBA-8F4C-84EEF23E07C6}"/>
              </a:ext>
            </a:extLst>
          </p:cNvPr>
          <p:cNvSpPr txBox="1"/>
          <p:nvPr/>
        </p:nvSpPr>
        <p:spPr>
          <a:xfrm>
            <a:off x="1884460" y="5860360"/>
            <a:ext cx="73092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Nonlinear absorption can be measured independently of n</a:t>
            </a:r>
            <a:r>
              <a:rPr lang="en-US" i="1" baseline="-2500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Determination of n</a:t>
            </a:r>
            <a:r>
              <a:rPr lang="en-US" i="1" baseline="-25000" dirty="0"/>
              <a:t>2</a:t>
            </a:r>
            <a:r>
              <a:rPr lang="en-US" i="1" dirty="0"/>
              <a:t> must rely on a pulse propagation model that includes nonlinear absorption </a:t>
            </a:r>
            <a:r>
              <a:rPr lang="en-US" i="1" u="sng" dirty="0"/>
              <a:t>and</a:t>
            </a:r>
            <a:r>
              <a:rPr lang="en-US" i="1" dirty="0"/>
              <a:t> refraction (fitting parameter)</a:t>
            </a:r>
          </a:p>
        </p:txBody>
      </p:sp>
    </p:spTree>
    <p:extLst>
      <p:ext uri="{BB962C8B-B14F-4D97-AF65-F5344CB8AC3E}">
        <p14:creationId xmlns:p14="http://schemas.microsoft.com/office/powerpoint/2010/main" val="3136225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F732195-E332-4428-8625-BF463DBFA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878309" cy="614587"/>
          </a:xfrm>
        </p:spPr>
        <p:txBody>
          <a:bodyPr>
            <a:normAutofit fontScale="90000"/>
          </a:bodyPr>
          <a:lstStyle/>
          <a:p>
            <a:r>
              <a:rPr lang="en-US" dirty="0"/>
              <a:t>Progress at UCF (CREOL)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D8CCF95F-F1A1-41C8-A4A0-722380711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69884" y="6337102"/>
            <a:ext cx="716065" cy="365125"/>
          </a:xfrm>
        </p:spPr>
        <p:txBody>
          <a:bodyPr/>
          <a:lstStyle/>
          <a:p>
            <a:fld id="{716D9922-87B3-6043-9531-5184EA303DC1}" type="slidenum">
              <a:rPr lang="en-US" smtClean="0"/>
              <a:t>6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3C8FB8-8A65-4B29-9E58-F23BFD9357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962" y="854012"/>
            <a:ext cx="10454076" cy="231013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03A4B74-C3D7-45C6-890F-1E68323C8E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4892620"/>
              </p:ext>
            </p:extLst>
          </p:nvPr>
        </p:nvGraphicFramePr>
        <p:xfrm>
          <a:off x="854748" y="3160830"/>
          <a:ext cx="10454076" cy="19424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26354">
                  <a:extLst>
                    <a:ext uri="{9D8B030D-6E8A-4147-A177-3AD203B41FA5}">
                      <a16:colId xmlns:a16="http://schemas.microsoft.com/office/drawing/2014/main" val="989186225"/>
                    </a:ext>
                  </a:extLst>
                </a:gridCol>
                <a:gridCol w="1710667">
                  <a:extLst>
                    <a:ext uri="{9D8B030D-6E8A-4147-A177-3AD203B41FA5}">
                      <a16:colId xmlns:a16="http://schemas.microsoft.com/office/drawing/2014/main" val="486802671"/>
                    </a:ext>
                  </a:extLst>
                </a:gridCol>
                <a:gridCol w="1408785">
                  <a:extLst>
                    <a:ext uri="{9D8B030D-6E8A-4147-A177-3AD203B41FA5}">
                      <a16:colId xmlns:a16="http://schemas.microsoft.com/office/drawing/2014/main" val="3891055852"/>
                    </a:ext>
                  </a:extLst>
                </a:gridCol>
                <a:gridCol w="1509412">
                  <a:extLst>
                    <a:ext uri="{9D8B030D-6E8A-4147-A177-3AD203B41FA5}">
                      <a16:colId xmlns:a16="http://schemas.microsoft.com/office/drawing/2014/main" val="3376180783"/>
                    </a:ext>
                  </a:extLst>
                </a:gridCol>
                <a:gridCol w="1598858">
                  <a:extLst>
                    <a:ext uri="{9D8B030D-6E8A-4147-A177-3AD203B41FA5}">
                      <a16:colId xmlns:a16="http://schemas.microsoft.com/office/drawing/2014/main" val="3306257277"/>
                    </a:ext>
                  </a:extLst>
                </a:gridCol>
              </a:tblGrid>
              <a:tr h="220295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Crystal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GaP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ZnSe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GaSe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ZGP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12539529"/>
                  </a:ext>
                </a:extLst>
              </a:tr>
              <a:tr h="299898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Bandgap (eV)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</a:rPr>
                        <a:t>2.78 (direct)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2.26 (indirect)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</a:rPr>
                        <a:t>2.7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2.0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2.0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28819134"/>
                  </a:ext>
                </a:extLst>
              </a:tr>
              <a:tr h="149949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Thickness (mm)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0.46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0.10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0.46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1.0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36530194"/>
                  </a:ext>
                </a:extLst>
              </a:tr>
              <a:tr h="149949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Theoretical multiphoton order N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</a:rPr>
                        <a:t>6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81218960"/>
                  </a:ext>
                </a:extLst>
              </a:tr>
              <a:tr h="353451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Experimental multiphoton order N derived from the slope in Fig.2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5.8 [001]</a:t>
                      </a:r>
                    </a:p>
                    <a:p>
                      <a:pPr marL="0" marR="0" indent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5.1 [111]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</a:rPr>
                        <a:t>6.0 [111]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3.8 [y-axis]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</a:rPr>
                        <a:t>4.4 [110]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(o-wave)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73166458"/>
                  </a:ext>
                </a:extLst>
              </a:tr>
              <a:tr h="299898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Peak intensity (GW/cm</a:t>
                      </a:r>
                      <a:r>
                        <a:rPr lang="en-US" sz="1200" baseline="30000">
                          <a:effectLst/>
                        </a:rPr>
                        <a:t>2</a:t>
                      </a:r>
                      <a:r>
                        <a:rPr lang="en-US" sz="1200">
                          <a:effectLst/>
                        </a:rPr>
                        <a:t>) corresponding to the nonlinear absorption of 1 cm</a:t>
                      </a:r>
                      <a:r>
                        <a:rPr lang="en-US" sz="1200" baseline="30000">
                          <a:effectLst/>
                        </a:rPr>
                        <a:t>-1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100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</a:rPr>
                        <a:t>95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143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52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7896316"/>
                  </a:ext>
                </a:extLst>
              </a:tr>
              <a:tr h="149949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n</a:t>
                      </a:r>
                      <a:r>
                        <a:rPr lang="en-US" sz="1200" baseline="-25000">
                          <a:effectLst/>
                        </a:rPr>
                        <a:t>2</a:t>
                      </a:r>
                      <a:r>
                        <a:rPr lang="en-US" sz="1200">
                          <a:effectLst/>
                        </a:rPr>
                        <a:t> (m</a:t>
                      </a:r>
                      <a:r>
                        <a:rPr lang="en-US" sz="1200" baseline="30000">
                          <a:effectLst/>
                        </a:rPr>
                        <a:t>2</a:t>
                      </a:r>
                      <a:r>
                        <a:rPr lang="en-US" sz="1200">
                          <a:effectLst/>
                        </a:rPr>
                        <a:t>/W)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2.0</a:t>
                      </a:r>
                      <a:r>
                        <a:rPr lang="en-US" sz="1200">
                          <a:effectLst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sz="1200">
                          <a:effectLst/>
                        </a:rPr>
                        <a:t>10</a:t>
                      </a:r>
                      <a:r>
                        <a:rPr lang="en-US" sz="1200" baseline="30000">
                          <a:effectLst/>
                        </a:rPr>
                        <a:t>-19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</a:rPr>
                        <a:t>2.0</a:t>
                      </a:r>
                      <a:r>
                        <a:rPr lang="en-US" sz="1200" dirty="0">
                          <a:effectLst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sz="1200" dirty="0">
                          <a:effectLst/>
                        </a:rPr>
                        <a:t>10</a:t>
                      </a:r>
                      <a:r>
                        <a:rPr lang="en-US" sz="1200" baseline="30000" dirty="0">
                          <a:effectLst/>
                        </a:rPr>
                        <a:t>-19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3.9</a:t>
                      </a:r>
                      <a:r>
                        <a:rPr lang="en-US" sz="1200">
                          <a:effectLst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sz="1200">
                          <a:effectLst/>
                        </a:rPr>
                        <a:t>10</a:t>
                      </a:r>
                      <a:r>
                        <a:rPr lang="en-US" sz="1200" baseline="30000">
                          <a:effectLst/>
                        </a:rPr>
                        <a:t>-20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</a:rPr>
                        <a:t>2.6</a:t>
                      </a:r>
                      <a:r>
                        <a:rPr lang="en-US" sz="1200" dirty="0">
                          <a:effectLst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sz="1200" dirty="0">
                          <a:effectLst/>
                        </a:rPr>
                        <a:t>10</a:t>
                      </a:r>
                      <a:r>
                        <a:rPr lang="en-US" sz="1200" baseline="30000" dirty="0">
                          <a:effectLst/>
                        </a:rPr>
                        <a:t>-19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3256030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ED853A5-2B50-4F41-A642-D8E66D2060B0}"/>
              </a:ext>
            </a:extLst>
          </p:cNvPr>
          <p:cNvSpPr txBox="1"/>
          <p:nvPr/>
        </p:nvSpPr>
        <p:spPr>
          <a:xfrm>
            <a:off x="1370549" y="5196007"/>
            <a:ext cx="908541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One of advantages of the Z-scan method is a much smaller sample, hence more materials can be studied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Reference-point comparison with a smaller sample set at ATF and extrapolation on groups of similar materials will be used to establish wavelength- and pulse duration- dependencies of nonlinear optical properties in a broad range of conditions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1" baseline="-25000" dirty="0"/>
          </a:p>
        </p:txBody>
      </p:sp>
    </p:spTree>
    <p:extLst>
      <p:ext uri="{BB962C8B-B14F-4D97-AF65-F5344CB8AC3E}">
        <p14:creationId xmlns:p14="http://schemas.microsoft.com/office/powerpoint/2010/main" val="4124045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E53AE153-3E6E-46D9-BC61-E5ECFACF0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497"/>
            <a:ext cx="10878309" cy="614587"/>
          </a:xfrm>
        </p:spPr>
        <p:txBody>
          <a:bodyPr>
            <a:normAutofit fontScale="90000"/>
          </a:bodyPr>
          <a:lstStyle/>
          <a:p>
            <a:r>
              <a:rPr lang="en-US" dirty="0"/>
              <a:t>Post-compression proof-of-principle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00F2230B-CE50-4B2C-B4BE-8FFC9BFC8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69884" y="6337102"/>
            <a:ext cx="716065" cy="365125"/>
          </a:xfrm>
        </p:spPr>
        <p:txBody>
          <a:bodyPr/>
          <a:lstStyle/>
          <a:p>
            <a:fld id="{716D9922-87B3-6043-9531-5184EA303DC1}" type="slidenum">
              <a:rPr lang="en-US" smtClean="0"/>
              <a:t>7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AF1858-838C-4777-B542-788BD64657E9}"/>
              </a:ext>
            </a:extLst>
          </p:cNvPr>
          <p:cNvGrpSpPr>
            <a:grpSpLocks noChangeAspect="1"/>
          </p:cNvGrpSpPr>
          <p:nvPr/>
        </p:nvGrpSpPr>
        <p:grpSpPr>
          <a:xfrm>
            <a:off x="6579172" y="617485"/>
            <a:ext cx="5603593" cy="2558932"/>
            <a:chOff x="1136736" y="2131049"/>
            <a:chExt cx="9974959" cy="455515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31A421A-9CF1-4518-BEB3-973F6296D84D}"/>
                </a:ext>
              </a:extLst>
            </p:cNvPr>
            <p:cNvGrpSpPr/>
            <p:nvPr/>
          </p:nvGrpSpPr>
          <p:grpSpPr>
            <a:xfrm>
              <a:off x="1242966" y="2131049"/>
              <a:ext cx="9650457" cy="4361819"/>
              <a:chOff x="874120" y="2053677"/>
              <a:chExt cx="10716987" cy="4536533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0A9FD82D-26DB-43E7-B5A8-B2EA3579B2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44160" t="-2540" r="28285" b="52540"/>
              <a:stretch/>
            </p:blipFill>
            <p:spPr>
              <a:xfrm flipV="1">
                <a:off x="3114945" y="3161210"/>
                <a:ext cx="1889760" cy="3429000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0233A2A5-60F0-472B-B668-36DBC788B6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1492" r="27778" b="50000"/>
              <a:stretch/>
            </p:blipFill>
            <p:spPr>
              <a:xfrm flipV="1">
                <a:off x="9483633" y="3161210"/>
                <a:ext cx="2107474" cy="3429000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1CB965E1-E13C-4185-ACAB-ED71C51213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2508" r="29937" b="50000"/>
              <a:stretch/>
            </p:blipFill>
            <p:spPr>
              <a:xfrm flipV="1">
                <a:off x="7158446" y="3161210"/>
                <a:ext cx="1889760" cy="3429000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B4F87144-30D1-4065-857A-D4280F7E51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42381" r="36032" b="50000"/>
              <a:stretch/>
            </p:blipFill>
            <p:spPr>
              <a:xfrm flipV="1">
                <a:off x="5460275" y="3161210"/>
                <a:ext cx="1480457" cy="3429000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A12B8093-088D-4BEE-B246-1B9F4B5185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42762" r="33873" b="50000"/>
              <a:stretch/>
            </p:blipFill>
            <p:spPr>
              <a:xfrm flipV="1">
                <a:off x="874120" y="3126376"/>
                <a:ext cx="1602378" cy="3429000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6EBB24B-FB26-45E3-B9BD-D703E11EFF0F}"/>
                  </a:ext>
                </a:extLst>
              </p:cNvPr>
              <p:cNvSpPr txBox="1"/>
              <p:nvPr/>
            </p:nvSpPr>
            <p:spPr>
              <a:xfrm>
                <a:off x="5461698" y="2053677"/>
                <a:ext cx="718465" cy="369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~2.5 J</a:t>
                </a:r>
              </a:p>
            </p:txBody>
          </p:sp>
          <p:sp>
            <p:nvSpPr>
              <p:cNvPr id="23" name="Left Brace 22">
                <a:extLst>
                  <a:ext uri="{FF2B5EF4-FFF2-40B4-BE49-F238E27FC236}">
                    <a16:creationId xmlns:a16="http://schemas.microsoft.com/office/drawing/2014/main" id="{AC7706B8-F69C-4339-8977-042FCE037ADF}"/>
                  </a:ext>
                </a:extLst>
              </p:cNvPr>
              <p:cNvSpPr/>
              <p:nvPr/>
            </p:nvSpPr>
            <p:spPr>
              <a:xfrm rot="5400000">
                <a:off x="5899719" y="142637"/>
                <a:ext cx="369331" cy="5397855"/>
              </a:xfrm>
              <a:prstGeom prst="lef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4801918-1A21-4D77-95EC-757C432CFC0B}"/>
                  </a:ext>
                </a:extLst>
              </p:cNvPr>
              <p:cNvSpPr txBox="1"/>
              <p:nvPr/>
            </p:nvSpPr>
            <p:spPr>
              <a:xfrm>
                <a:off x="10178137" y="2555966"/>
                <a:ext cx="7184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&gt;3.5 J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A4ABEAF-37CD-49F7-93BE-E0F9B44353CB}"/>
                  </a:ext>
                </a:extLst>
              </p:cNvPr>
              <p:cNvSpPr txBox="1"/>
              <p:nvPr/>
            </p:nvSpPr>
            <p:spPr>
              <a:xfrm>
                <a:off x="1010356" y="2545414"/>
                <a:ext cx="856613" cy="3841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&lt;1.5 J </a:t>
                </a:r>
              </a:p>
            </p:txBody>
          </p:sp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C6B85E3-D3E0-4D10-8EA9-273072956D48}"/>
                </a:ext>
              </a:extLst>
            </p:cNvPr>
            <p:cNvSpPr/>
            <p:nvPr/>
          </p:nvSpPr>
          <p:spPr>
            <a:xfrm>
              <a:off x="1136736" y="6196117"/>
              <a:ext cx="9974959" cy="4900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0FF311D-5320-46CA-A3FD-A0BBBF4CB685}"/>
              </a:ext>
            </a:extLst>
          </p:cNvPr>
          <p:cNvGrpSpPr/>
          <p:nvPr/>
        </p:nvGrpSpPr>
        <p:grpSpPr>
          <a:xfrm>
            <a:off x="6694347" y="3208739"/>
            <a:ext cx="5481202" cy="3220342"/>
            <a:chOff x="5695122" y="3115708"/>
            <a:chExt cx="5481202" cy="3220342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EE2F487-1382-4210-9D7C-1DDFD8187D7F}"/>
                </a:ext>
              </a:extLst>
            </p:cNvPr>
            <p:cNvGrpSpPr/>
            <p:nvPr/>
          </p:nvGrpSpPr>
          <p:grpSpPr>
            <a:xfrm>
              <a:off x="5695122" y="3115708"/>
              <a:ext cx="5481202" cy="3220342"/>
              <a:chOff x="4295502" y="2009503"/>
              <a:chExt cx="5826470" cy="3429000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C5F37ACE-946C-4ECD-9001-0E08167EE6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b="50000"/>
              <a:stretch/>
            </p:blipFill>
            <p:spPr>
              <a:xfrm>
                <a:off x="4965622" y="2009503"/>
                <a:ext cx="5156350" cy="3429000"/>
              </a:xfrm>
              <a:prstGeom prst="rect">
                <a:avLst/>
              </a:prstGeom>
            </p:spPr>
          </p:pic>
          <p:graphicFrame>
            <p:nvGraphicFramePr>
              <p:cNvPr id="29" name="Chart 28">
                <a:extLst>
                  <a:ext uri="{FF2B5EF4-FFF2-40B4-BE49-F238E27FC236}">
                    <a16:creationId xmlns:a16="http://schemas.microsoft.com/office/drawing/2014/main" id="{A17EDEAA-0A3B-4A01-92A9-3A37CF48A779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287514329"/>
                  </p:ext>
                </p:extLst>
              </p:nvPr>
            </p:nvGraphicFramePr>
            <p:xfrm>
              <a:off x="5257797" y="4042087"/>
              <a:ext cx="4572000" cy="1098149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8"/>
              </a:graphicData>
            </a:graphic>
          </p:graphicFrame>
          <p:graphicFrame>
            <p:nvGraphicFramePr>
              <p:cNvPr id="30" name="Chart 29">
                <a:extLst>
                  <a:ext uri="{FF2B5EF4-FFF2-40B4-BE49-F238E27FC236}">
                    <a16:creationId xmlns:a16="http://schemas.microsoft.com/office/drawing/2014/main" id="{C71A0A49-B199-4AAA-89DB-6296FCACE764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575150928"/>
                  </p:ext>
                </p:extLst>
              </p:nvPr>
            </p:nvGraphicFramePr>
            <p:xfrm>
              <a:off x="4295502" y="2690949"/>
              <a:ext cx="4572000" cy="2449287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9"/>
              </a:graphicData>
            </a:graphic>
          </p:graphicFrame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0B64306-4C78-4F77-837F-CF77004AB236}"/>
                  </a:ext>
                </a:extLst>
              </p:cNvPr>
              <p:cNvSpPr/>
              <p:nvPr/>
            </p:nvSpPr>
            <p:spPr>
              <a:xfrm>
                <a:off x="4545872" y="4598126"/>
                <a:ext cx="818606" cy="3309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8A64904-8C52-4AC4-AA1C-BFECAA18CFE4}"/>
                </a:ext>
              </a:extLst>
            </p:cNvPr>
            <p:cNvSpPr/>
            <p:nvPr/>
          </p:nvSpPr>
          <p:spPr>
            <a:xfrm>
              <a:off x="6922038" y="4021897"/>
              <a:ext cx="798654" cy="4166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CC63605-A8EF-4362-831D-3E54F1020B9C}"/>
                </a:ext>
              </a:extLst>
            </p:cNvPr>
            <p:cNvSpPr txBox="1"/>
            <p:nvPr/>
          </p:nvSpPr>
          <p:spPr>
            <a:xfrm>
              <a:off x="6752838" y="3173694"/>
              <a:ext cx="1661352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Experiment:</a:t>
              </a:r>
            </a:p>
            <a:p>
              <a:endParaRPr lang="en-US" dirty="0"/>
            </a:p>
            <a:p>
              <a:endParaRPr lang="en-US" dirty="0"/>
            </a:p>
            <a:p>
              <a:r>
                <a:rPr lang="en-US" u="sng" dirty="0">
                  <a:solidFill>
                    <a:schemeClr val="accent1">
                      <a:lumMod val="50000"/>
                    </a:schemeClr>
                  </a:solidFill>
                </a:rPr>
                <a:t>Autocorrelation</a:t>
              </a:r>
            </a:p>
            <a:p>
              <a:endParaRPr lang="en-US" u="sng" dirty="0"/>
            </a:p>
            <a:p>
              <a:r>
                <a:rPr lang="en-US" u="sng" dirty="0">
                  <a:solidFill>
                    <a:schemeClr val="accent4">
                      <a:lumMod val="75000"/>
                    </a:schemeClr>
                  </a:solidFill>
                </a:rPr>
                <a:t>Initial Pulse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8A9CE83-BB87-4434-AF45-EA2910678DFA}"/>
                </a:ext>
              </a:extLst>
            </p:cNvPr>
            <p:cNvSpPr txBox="1"/>
            <p:nvPr/>
          </p:nvSpPr>
          <p:spPr>
            <a:xfrm>
              <a:off x="9120246" y="3136500"/>
              <a:ext cx="1900136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b="1" dirty="0"/>
                <a:t>Simulation:</a:t>
              </a:r>
            </a:p>
            <a:p>
              <a:pPr algn="r"/>
              <a:r>
                <a:rPr lang="en-US" u="sng" dirty="0">
                  <a:solidFill>
                    <a:srgbClr val="FF0000"/>
                  </a:solidFill>
                </a:rPr>
                <a:t>Compressed pulse</a:t>
              </a:r>
            </a:p>
            <a:p>
              <a:pPr algn="r"/>
              <a:endParaRPr lang="en-US" u="sng" dirty="0"/>
            </a:p>
            <a:p>
              <a:pPr algn="r"/>
              <a:r>
                <a:rPr lang="en-US" u="sng" dirty="0">
                  <a:solidFill>
                    <a:schemeClr val="bg2">
                      <a:lumMod val="50000"/>
                    </a:schemeClr>
                  </a:solidFill>
                </a:rPr>
                <a:t>Autocorrelation</a:t>
              </a:r>
            </a:p>
            <a:p>
              <a:pPr algn="r"/>
              <a:endParaRPr lang="en-US" u="sng" dirty="0"/>
            </a:p>
            <a:p>
              <a:pPr algn="r"/>
              <a:r>
                <a:rPr lang="en-US" u="sng" dirty="0">
                  <a:solidFill>
                    <a:schemeClr val="accent1">
                      <a:lumMod val="75000"/>
                    </a:schemeClr>
                  </a:solidFill>
                </a:rPr>
                <a:t>Initial Pulse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31B2019-753F-4DD4-B12C-E895BA8F7F76}"/>
                </a:ext>
              </a:extLst>
            </p:cNvPr>
            <p:cNvCxnSpPr/>
            <p:nvPr/>
          </p:nvCxnSpPr>
          <p:spPr>
            <a:xfrm flipH="1">
              <a:off x="8924416" y="3714437"/>
              <a:ext cx="279183" cy="123622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038747B-A5DA-42D0-8F2F-9DC6812FD10A}"/>
                </a:ext>
              </a:extLst>
            </p:cNvPr>
            <p:cNvCxnSpPr>
              <a:cxnSpLocks/>
            </p:cNvCxnSpPr>
            <p:nvPr/>
          </p:nvCxnSpPr>
          <p:spPr>
            <a:xfrm>
              <a:off x="9517158" y="4276468"/>
              <a:ext cx="292505" cy="84616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F6432F95-FCE2-46AC-B429-0E4CF24042BA}"/>
                </a:ext>
              </a:extLst>
            </p:cNvPr>
            <p:cNvCxnSpPr/>
            <p:nvPr/>
          </p:nvCxnSpPr>
          <p:spPr>
            <a:xfrm>
              <a:off x="9858118" y="4744489"/>
              <a:ext cx="249235" cy="10169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2BE138D-7A02-491E-8644-CBB2B86B530B}"/>
                </a:ext>
              </a:extLst>
            </p:cNvPr>
            <p:cNvCxnSpPr/>
            <p:nvPr/>
          </p:nvCxnSpPr>
          <p:spPr>
            <a:xfrm>
              <a:off x="8201176" y="4276468"/>
              <a:ext cx="160149" cy="4045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AC03426-18A6-4FD6-A751-34730BB9A374}"/>
                </a:ext>
              </a:extLst>
            </p:cNvPr>
            <p:cNvCxnSpPr>
              <a:cxnSpLocks/>
            </p:cNvCxnSpPr>
            <p:nvPr/>
          </p:nvCxnSpPr>
          <p:spPr>
            <a:xfrm>
              <a:off x="7918469" y="4832684"/>
              <a:ext cx="308719" cy="768813"/>
            </a:xfrm>
            <a:prstGeom prst="line">
              <a:avLst/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7899D59-D885-4590-BDA3-BE55D616AA0B}"/>
              </a:ext>
            </a:extLst>
          </p:cNvPr>
          <p:cNvGrpSpPr/>
          <p:nvPr/>
        </p:nvGrpSpPr>
        <p:grpSpPr>
          <a:xfrm>
            <a:off x="137735" y="1228712"/>
            <a:ext cx="5913310" cy="2952770"/>
            <a:chOff x="137735" y="1562087"/>
            <a:chExt cx="5913310" cy="2952770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B74F854-F3E7-4AC2-87D0-77B9B22D2F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24289" t="21102" r="33379" b="23388"/>
            <a:stretch/>
          </p:blipFill>
          <p:spPr>
            <a:xfrm>
              <a:off x="3048686" y="1562087"/>
              <a:ext cx="3002359" cy="295277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95C689E-025A-4717-B0E4-99651F921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28755"/>
            <a:stretch/>
          </p:blipFill>
          <p:spPr>
            <a:xfrm>
              <a:off x="137735" y="1567517"/>
              <a:ext cx="2799790" cy="2947340"/>
            </a:xfrm>
            <a:prstGeom prst="rect">
              <a:avLst/>
            </a:prstGeom>
          </p:spPr>
        </p:pic>
        <p:sp>
          <p:nvSpPr>
            <p:cNvPr id="45" name="Arrow: Right 44">
              <a:extLst>
                <a:ext uri="{FF2B5EF4-FFF2-40B4-BE49-F238E27FC236}">
                  <a16:creationId xmlns:a16="http://schemas.microsoft.com/office/drawing/2014/main" id="{AEA71E1F-7AA6-4E07-AC51-59487AB75EC3}"/>
                </a:ext>
              </a:extLst>
            </p:cNvPr>
            <p:cNvSpPr/>
            <p:nvPr/>
          </p:nvSpPr>
          <p:spPr>
            <a:xfrm rot="10800000">
              <a:off x="1480021" y="1823088"/>
              <a:ext cx="914400" cy="61346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2F42332-C434-458C-84DE-681488298254}"/>
                </a:ext>
              </a:extLst>
            </p:cNvPr>
            <p:cNvSpPr txBox="1"/>
            <p:nvPr/>
          </p:nvSpPr>
          <p:spPr>
            <a:xfrm>
              <a:off x="1108546" y="2416256"/>
              <a:ext cx="1591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1">
                      <a:lumMod val="75000"/>
                    </a:schemeClr>
                  </a:solidFill>
                </a:rPr>
                <a:t>Laser direction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44F48623-2825-445B-903B-1804980B268E}"/>
              </a:ext>
            </a:extLst>
          </p:cNvPr>
          <p:cNvSpPr txBox="1"/>
          <p:nvPr/>
        </p:nvSpPr>
        <p:spPr>
          <a:xfrm>
            <a:off x="71419" y="624876"/>
            <a:ext cx="5481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Color centers indicate pulse compression and laser filamentation in 10 cm of NaCl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E7A18F5-CBDE-462E-9A6E-DA48A5511047}"/>
              </a:ext>
            </a:extLst>
          </p:cNvPr>
          <p:cNvSpPr txBox="1"/>
          <p:nvPr/>
        </p:nvSpPr>
        <p:spPr>
          <a:xfrm>
            <a:off x="6508197" y="2836879"/>
            <a:ext cx="5481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Autocorrelator: reproduceable self-compression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EB78E29-88C3-4DDD-AEC7-DCB68C6DDA6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50873" y="1226636"/>
            <a:ext cx="949882" cy="949882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D39D64A-58C8-4D4E-BF39-FC8E03369D02}"/>
              </a:ext>
            </a:extLst>
          </p:cNvPr>
          <p:cNvSpPr txBox="1"/>
          <p:nvPr/>
        </p:nvSpPr>
        <p:spPr>
          <a:xfrm>
            <a:off x="-11352" y="4423678"/>
            <a:ext cx="717235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Use high-quality beam + new ac crystal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Multiple slabs of compressing material separated by </a:t>
            </a:r>
            <a:r>
              <a:rPr lang="en-US" i="1" u="sng" dirty="0"/>
              <a:t>spatial filters*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err="1"/>
              <a:t>KCl</a:t>
            </a:r>
            <a:r>
              <a:rPr lang="en-US" i="1" dirty="0"/>
              <a:t>/NaCl combination</a:t>
            </a:r>
          </a:p>
          <a:p>
            <a:pPr lvl="1"/>
            <a:r>
              <a:rPr lang="en-US" i="1" dirty="0" err="1"/>
              <a:t>KCl</a:t>
            </a:r>
            <a:r>
              <a:rPr lang="en-US" i="1" dirty="0"/>
              <a:t>:   stronger nonlinearity</a:t>
            </a:r>
          </a:p>
          <a:p>
            <a:pPr lvl="1"/>
            <a:r>
              <a:rPr lang="en-US" i="1" dirty="0"/>
              <a:t>NaCl: stronger linear dispersion</a:t>
            </a:r>
          </a:p>
          <a:p>
            <a:pPr lvl="1" algn="r"/>
            <a:r>
              <a:rPr lang="en-US" sz="1400" i="1" dirty="0"/>
              <a:t>* e.g. free-space propagation</a:t>
            </a:r>
          </a:p>
        </p:txBody>
      </p:sp>
    </p:spTree>
    <p:extLst>
      <p:ext uri="{BB962C8B-B14F-4D97-AF65-F5344CB8AC3E}">
        <p14:creationId xmlns:p14="http://schemas.microsoft.com/office/powerpoint/2010/main" val="387952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2575FFF-C364-48D8-8CFB-B07EC3A82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878309" cy="614587"/>
          </a:xfrm>
        </p:spPr>
        <p:txBody>
          <a:bodyPr>
            <a:normAutofit fontScale="90000"/>
          </a:bodyPr>
          <a:lstStyle/>
          <a:p>
            <a:r>
              <a:rPr lang="en-US" dirty="0"/>
              <a:t>2020 Summary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A5EE728D-37A4-4C85-BE1D-CDF915661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69884" y="6337102"/>
            <a:ext cx="716065" cy="365125"/>
          </a:xfrm>
        </p:spPr>
        <p:txBody>
          <a:bodyPr/>
          <a:lstStyle/>
          <a:p>
            <a:fld id="{716D9922-87B3-6043-9531-5184EA303DC1}" type="slidenum">
              <a:rPr lang="en-US" smtClean="0"/>
              <a:t>8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B32AF1-8BD0-4FB2-8484-5BEF20FEF922}"/>
              </a:ext>
            </a:extLst>
          </p:cNvPr>
          <p:cNvSpPr txBox="1"/>
          <p:nvPr/>
        </p:nvSpPr>
        <p:spPr>
          <a:xfrm>
            <a:off x="1608811" y="614587"/>
            <a:ext cx="8974377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i="1" dirty="0"/>
              <a:t>Experimental set-up for a single-shot measurement of nonlinear absorption and refraction is developed and tested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i="1" dirty="0"/>
              <a:t>A hard-edge aperture followed by a long free-space propagation is used for producing a high-quality beam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i="1" dirty="0"/>
              <a:t>Nonlinear index of air is measured for the first time for a picosecond LWIR pulse as a by-product of the setup development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i="1" dirty="0"/>
              <a:t>Data analysis method is developed (+ new version of co2amp released)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i="1" dirty="0"/>
              <a:t>Preliminary results for materials with negligible and non-negligible nonlinear absorption are obtained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i="1" dirty="0"/>
              <a:t>A parallel effort is in progress at UCF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i="1" dirty="0"/>
              <a:t>More materials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i="1" dirty="0"/>
              <a:t>Expanded parameter space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i="1" dirty="0"/>
              <a:t>Cross-check of results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i="1" dirty="0"/>
              <a:t>Promising results on nonlinear post-compression</a:t>
            </a:r>
          </a:p>
        </p:txBody>
      </p:sp>
    </p:spTree>
    <p:extLst>
      <p:ext uri="{BB962C8B-B14F-4D97-AF65-F5344CB8AC3E}">
        <p14:creationId xmlns:p14="http://schemas.microsoft.com/office/powerpoint/2010/main" val="3788098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7D3E7-67C3-4E96-9082-5D7C1B228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878309" cy="614587"/>
          </a:xfrm>
        </p:spPr>
        <p:txBody>
          <a:bodyPr>
            <a:normAutofit fontScale="90000"/>
          </a:bodyPr>
          <a:lstStyle/>
          <a:p>
            <a:r>
              <a:rPr lang="en-US" dirty="0"/>
              <a:t>2021 Plan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81A1FB-5168-4079-99E8-6A7EE4468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0F09F7-0416-4C14-913E-86E35ED0D02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ATF Office Hours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3A5BB0-5DC1-4548-AF94-1EC84EE907F9}"/>
              </a:ext>
            </a:extLst>
          </p:cNvPr>
          <p:cNvSpPr txBox="1"/>
          <p:nvPr/>
        </p:nvSpPr>
        <p:spPr>
          <a:xfrm>
            <a:off x="1523086" y="752414"/>
            <a:ext cx="8974377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i="1" dirty="0"/>
              <a:t>Measure nonlinear absorption and refraction of LWIR materials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i="1" dirty="0"/>
              <a:t>Start from materials with low nonlinear absorption (NaCl, </a:t>
            </a:r>
            <a:r>
              <a:rPr lang="en-US" i="1" dirty="0" err="1"/>
              <a:t>KCl</a:t>
            </a:r>
            <a:r>
              <a:rPr lang="en-US" i="1" dirty="0"/>
              <a:t>, BaF2…) that are most promising for nonlinear post-compression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i="1" dirty="0"/>
              <a:t>Switch to high nonlinear absorption materials (</a:t>
            </a:r>
            <a:r>
              <a:rPr lang="en-US" i="1" dirty="0" err="1"/>
              <a:t>ZnSe</a:t>
            </a:r>
            <a:r>
              <a:rPr lang="en-US" i="1" dirty="0"/>
              <a:t>, ZnS, Ge, Si, </a:t>
            </a:r>
            <a:r>
              <a:rPr lang="en-US" i="1" dirty="0" err="1"/>
              <a:t>GaA</a:t>
            </a:r>
            <a:r>
              <a:rPr lang="en-US" i="1" dirty="0"/>
              <a:t>, chalcogenide glasses…) later in the year. Add probing of the dynamics of field-induced absorption. Coordinate effort with UCF to achieve better understanding of material responses to various conditions.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i="1" dirty="0"/>
              <a:t>Continue the effort on nonlinear post-compression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i="1" dirty="0"/>
              <a:t>Use high-quality beam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i="1" dirty="0"/>
              <a:t>Use results of n</a:t>
            </a:r>
            <a:r>
              <a:rPr lang="en-US" i="1" baseline="-25000" dirty="0"/>
              <a:t>2</a:t>
            </a:r>
            <a:r>
              <a:rPr lang="en-US" i="1" dirty="0"/>
              <a:t> measurements for theoretical calculations and interpretation of results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i="1" dirty="0"/>
              <a:t>Investigate combinations of NaCl, </a:t>
            </a:r>
            <a:r>
              <a:rPr lang="en-US" i="1" dirty="0" err="1"/>
              <a:t>KCl</a:t>
            </a:r>
            <a:r>
              <a:rPr lang="en-US" i="1" dirty="0"/>
              <a:t>, BaF2(?)… elements for self-compression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i="1" dirty="0"/>
              <a:t>Design a setup for measuring optical damage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i="1" dirty="0"/>
              <a:t>Hire a post-doc</a:t>
            </a:r>
          </a:p>
        </p:txBody>
      </p:sp>
    </p:spTree>
    <p:extLst>
      <p:ext uri="{BB962C8B-B14F-4D97-AF65-F5344CB8AC3E}">
        <p14:creationId xmlns:p14="http://schemas.microsoft.com/office/powerpoint/2010/main" val="30744093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HD_Palmer" id="{0C366F2B-4799-D248-BDFC-E57BB9DA9EF4}" vid="{612D999E-72F1-C743-A98D-9275D80DBD54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HD_Palmer" id="{0C366F2B-4799-D248-BDFC-E57BB9DA9EF4}" vid="{612D999E-72F1-C743-A98D-9275D80DBD54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umber xmlns="b82b1ec5-da85-45a7-bfb0-80f4a2c0b640" xsi:nil="true"/>
    <SharedWithUsers xmlns="7f3722f4-cadb-4c27-9c2a-892b94db93c7">
      <UserInfo>
        <DisplayName>Ilardi, Mary Jane</DisplayName>
        <AccountId>6</AccountId>
        <AccountType/>
      </UserInfo>
      <UserInfo>
        <DisplayName>Cullen, Christian</DisplayName>
        <AccountId>17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2D32B8C34A074BA4247A36BF873B38" ma:contentTypeVersion="5" ma:contentTypeDescription="Create a new document." ma:contentTypeScope="" ma:versionID="705cc4ac8a9eb1337ee5827cc261f125">
  <xsd:schema xmlns:xsd="http://www.w3.org/2001/XMLSchema" xmlns:xs="http://www.w3.org/2001/XMLSchema" xmlns:p="http://schemas.microsoft.com/office/2006/metadata/properties" xmlns:ns2="b82b1ec5-da85-45a7-bfb0-80f4a2c0b640" xmlns:ns3="7f3722f4-cadb-4c27-9c2a-892b94db93c7" targetNamespace="http://schemas.microsoft.com/office/2006/metadata/properties" ma:root="true" ma:fieldsID="948746d87368d3238e4170357277bfc6" ns2:_="" ns3:_="">
    <xsd:import namespace="b82b1ec5-da85-45a7-bfb0-80f4a2c0b640"/>
    <xsd:import namespace="7f3722f4-cadb-4c27-9c2a-892b94db93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Numb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2b1ec5-da85-45a7-bfb0-80f4a2c0b6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Number" ma:index="12" nillable="true" ma:displayName="Number" ma:format="Dropdown" ma:internalName="Number" ma:percentage="FALS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3722f4-cadb-4c27-9c2a-892b94db93c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D8EE372-2E5C-40B5-84D2-7BB6AD82DB61}">
  <ds:schemaRefs>
    <ds:schemaRef ds:uri="http://purl.org/dc/terms/"/>
    <ds:schemaRef ds:uri="7f3722f4-cadb-4c27-9c2a-892b94db93c7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b82b1ec5-da85-45a7-bfb0-80f4a2c0b640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A3AA8BD-1DD9-4B52-BCB9-E14F8E07E39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2b1ec5-da85-45a7-bfb0-80f4a2c0b640"/>
    <ds:schemaRef ds:uri="7f3722f4-cadb-4c27-9c2a-892b94db93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5C03FC0-3E79-4017-A458-76E614C9A35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13967</TotalTime>
  <Words>1737</Words>
  <Application>Microsoft Office PowerPoint</Application>
  <PresentationFormat>Widescreen</PresentationFormat>
  <Paragraphs>432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Symbol</vt:lpstr>
      <vt:lpstr>Times New Roman</vt:lpstr>
      <vt:lpstr>Office Theme</vt:lpstr>
      <vt:lpstr>1_Office Theme</vt:lpstr>
      <vt:lpstr>2_Office Theme</vt:lpstr>
      <vt:lpstr>AE-101 Optical Materials for Ultrahigh-Power​ Long-Wave Infrared Lasers (status report)</vt:lpstr>
      <vt:lpstr>AE-101</vt:lpstr>
      <vt:lpstr>Experimental set-up for single-shot measurement of non-linear absorption and refraction</vt:lpstr>
      <vt:lpstr>n2 of air</vt:lpstr>
      <vt:lpstr>Preliminary results: NaCl, ZnSe, Ge</vt:lpstr>
      <vt:lpstr>Progress at UCF (CREOL)</vt:lpstr>
      <vt:lpstr>Post-compression proof-of-principle</vt:lpstr>
      <vt:lpstr>2020 Summary</vt:lpstr>
      <vt:lpstr>2021 Plan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ATF Daily Coordination Meeting</dc:title>
  <dc:creator>Palmer, Mark</dc:creator>
  <cp:lastModifiedBy>Polyanskiy, Mikhail</cp:lastModifiedBy>
  <cp:revision>108</cp:revision>
  <dcterms:created xsi:type="dcterms:W3CDTF">2020-03-20T11:40:00Z</dcterms:created>
  <dcterms:modified xsi:type="dcterms:W3CDTF">2020-12-08T21:15:58Z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0x010100E02D32B8C34A074BA4247A36BF873B38</vt:lpwstr>
  </property>
</Properties>
</file>