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1"/>
  </p:notesMasterIdLst>
  <p:sldIdLst>
    <p:sldId id="256" r:id="rId2"/>
    <p:sldId id="310" r:id="rId3"/>
    <p:sldId id="311" r:id="rId4"/>
    <p:sldId id="312" r:id="rId5"/>
    <p:sldId id="313" r:id="rId6"/>
    <p:sldId id="314" r:id="rId7"/>
    <p:sldId id="258" r:id="rId8"/>
    <p:sldId id="316" r:id="rId9"/>
    <p:sldId id="31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D182F58-9E98-AB44-A447-A816E58933A8}" v="8" dt="2020-12-11T18:28:15.6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161"/>
    <p:restoredTop sz="94694"/>
  </p:normalViewPr>
  <p:slideViewPr>
    <p:cSldViewPr snapToGrid="0" snapToObjects="1">
      <p:cViewPr varScale="1">
        <p:scale>
          <a:sx n="116" d="100"/>
          <a:sy n="116" d="100"/>
        </p:scale>
        <p:origin x="192" y="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45286D-D876-964C-BE54-101C473CCF69}" type="datetimeFigureOut">
              <a:rPr lang="en-US" smtClean="0"/>
              <a:t>12/11/20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0FE4EC-280C-6E45-85CC-98C7F6623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017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3827" y="987611"/>
            <a:ext cx="11118573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3827" y="3467286"/>
            <a:ext cx="11118573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549F39-8F07-C04F-B5B2-DEE24FECB0D0}"/>
              </a:ext>
            </a:extLst>
          </p:cNvPr>
          <p:cNvSpPr txBox="1"/>
          <p:nvPr userDrawn="1"/>
        </p:nvSpPr>
        <p:spPr>
          <a:xfrm>
            <a:off x="464820" y="5245100"/>
            <a:ext cx="8533939" cy="830997"/>
          </a:xfrm>
          <a:prstGeom prst="rect">
            <a:avLst/>
          </a:prstGeom>
          <a:noFill/>
          <a:ln w="19050">
            <a:solidFill>
              <a:schemeClr val="bg1">
                <a:lumMod val="95000"/>
                <a:alpha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4800" b="1" i="1" cap="none" spc="0" dirty="0">
                <a:ln w="13462">
                  <a:solidFill>
                    <a:schemeClr val="bg2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tx1">
                      <a:lumMod val="50000"/>
                      <a:lumOff val="50000"/>
                    </a:schemeClr>
                  </a:outerShdw>
                </a:effectLst>
                <a:latin typeface="+mn-lt"/>
              </a:rPr>
              <a:t>The Accelerator Test Facility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845504"/>
            <a:ext cx="10972800" cy="39206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A2ED85-2D35-054E-81AE-56167DDD0C6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2A43678-8E62-934D-B480-DFC7C3077558}"/>
              </a:ext>
            </a:extLst>
          </p:cNvPr>
          <p:cNvCxnSpPr/>
          <p:nvPr userDrawn="1"/>
        </p:nvCxnSpPr>
        <p:spPr>
          <a:xfrm>
            <a:off x="10299208" y="6624304"/>
            <a:ext cx="151564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F818262-0151-E741-8E4F-4B8CABA98658}"/>
              </a:ext>
            </a:extLst>
          </p:cNvPr>
          <p:cNvSpPr txBox="1"/>
          <p:nvPr userDrawn="1"/>
        </p:nvSpPr>
        <p:spPr>
          <a:xfrm>
            <a:off x="10212828" y="6611779"/>
            <a:ext cx="16594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i="1" dirty="0">
                <a:latin typeface="+mn-lt"/>
              </a:rPr>
              <a:t>Accelerator Test Facility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857500" cy="52849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365125"/>
            <a:ext cx="7962900" cy="528490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FD8D76-417F-074E-8E1B-FD8BB1A1C5F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7AE68E-BB69-A34E-8813-7916125324FC}"/>
              </a:ext>
            </a:extLst>
          </p:cNvPr>
          <p:cNvCxnSpPr/>
          <p:nvPr userDrawn="1"/>
        </p:nvCxnSpPr>
        <p:spPr>
          <a:xfrm>
            <a:off x="10299208" y="6624304"/>
            <a:ext cx="151564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D5FDADF-CAAA-244B-82EA-EAE8E806D8BF}"/>
              </a:ext>
            </a:extLst>
          </p:cNvPr>
          <p:cNvSpPr txBox="1"/>
          <p:nvPr userDrawn="1"/>
        </p:nvSpPr>
        <p:spPr>
          <a:xfrm>
            <a:off x="10212828" y="6611779"/>
            <a:ext cx="16594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i="1" dirty="0">
                <a:latin typeface="+mn-lt"/>
              </a:rPr>
              <a:t>Accelerator Test Facility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4C3C23-1B52-6542-8542-66DBDB450E4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D438746-1BA3-484F-BEAD-19911BD4CF08}"/>
              </a:ext>
            </a:extLst>
          </p:cNvPr>
          <p:cNvCxnSpPr/>
          <p:nvPr userDrawn="1"/>
        </p:nvCxnSpPr>
        <p:spPr>
          <a:xfrm>
            <a:off x="10299208" y="6624304"/>
            <a:ext cx="151564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5F5DCDF-3BC7-5044-A699-38AF172C1B6F}"/>
              </a:ext>
            </a:extLst>
          </p:cNvPr>
          <p:cNvSpPr txBox="1"/>
          <p:nvPr userDrawn="1"/>
        </p:nvSpPr>
        <p:spPr>
          <a:xfrm>
            <a:off x="10212828" y="6611779"/>
            <a:ext cx="16594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i="1" dirty="0">
                <a:latin typeface="+mn-lt"/>
              </a:rPr>
              <a:t>Accelerator Test Facility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573" y="1709740"/>
            <a:ext cx="1113182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573" y="4589465"/>
            <a:ext cx="11131827" cy="123486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73554B-353A-1E47-8934-58D00AF34C8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492655A-CAAE-904F-BEF8-4EB0FC3AD4B9}"/>
              </a:ext>
            </a:extLst>
          </p:cNvPr>
          <p:cNvCxnSpPr/>
          <p:nvPr userDrawn="1"/>
        </p:nvCxnSpPr>
        <p:spPr>
          <a:xfrm>
            <a:off x="10299208" y="6624304"/>
            <a:ext cx="151564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3AC5BF7-A658-2646-9B5F-747C1552E8C6}"/>
              </a:ext>
            </a:extLst>
          </p:cNvPr>
          <p:cNvSpPr txBox="1"/>
          <p:nvPr userDrawn="1"/>
        </p:nvSpPr>
        <p:spPr>
          <a:xfrm>
            <a:off x="10212828" y="6611779"/>
            <a:ext cx="16594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i="1" dirty="0">
                <a:latin typeface="+mn-lt"/>
              </a:rPr>
              <a:t>Accelerator Test Facility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7079" y="1077686"/>
            <a:ext cx="5486400" cy="50992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1077686"/>
            <a:ext cx="5486400" cy="50992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F4FEE5-F840-7840-B9F3-37B052981AF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C671CC6-FDAB-5F41-A26C-EB67D4BC825A}"/>
              </a:ext>
            </a:extLst>
          </p:cNvPr>
          <p:cNvCxnSpPr/>
          <p:nvPr userDrawn="1"/>
        </p:nvCxnSpPr>
        <p:spPr>
          <a:xfrm>
            <a:off x="10299208" y="6624304"/>
            <a:ext cx="151564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6D73A96-5EF1-7F45-B0E0-B39EEB299F22}"/>
              </a:ext>
            </a:extLst>
          </p:cNvPr>
          <p:cNvSpPr txBox="1"/>
          <p:nvPr userDrawn="1"/>
        </p:nvSpPr>
        <p:spPr>
          <a:xfrm>
            <a:off x="10212828" y="6611779"/>
            <a:ext cx="16594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i="1" dirty="0">
                <a:latin typeface="+mn-lt"/>
              </a:rPr>
              <a:t>Accelerator Test Facility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079" y="365127"/>
            <a:ext cx="10878309" cy="6145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7079" y="1044340"/>
            <a:ext cx="54864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079" y="1926771"/>
            <a:ext cx="5486400" cy="42628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0" y="1044340"/>
            <a:ext cx="54864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6000" y="1926771"/>
            <a:ext cx="5486400" cy="42628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BEA0E7D-1DC7-2D40-BC78-64D01705EAC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FCCEA4A-12C4-AC41-A840-5D636BD7C90A}"/>
              </a:ext>
            </a:extLst>
          </p:cNvPr>
          <p:cNvCxnSpPr/>
          <p:nvPr userDrawn="1"/>
        </p:nvCxnSpPr>
        <p:spPr>
          <a:xfrm>
            <a:off x="10299208" y="6624304"/>
            <a:ext cx="151564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AED1C5E-C9F8-ED43-A610-D03A83F0459F}"/>
              </a:ext>
            </a:extLst>
          </p:cNvPr>
          <p:cNvSpPr txBox="1"/>
          <p:nvPr userDrawn="1"/>
        </p:nvSpPr>
        <p:spPr>
          <a:xfrm>
            <a:off x="10212828" y="6611779"/>
            <a:ext cx="16594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i="1" dirty="0">
                <a:latin typeface="+mn-lt"/>
              </a:rPr>
              <a:t>Accelerator Test Facility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D80B99-3942-E04E-9428-A7DA312933F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C24386E-F1AB-C04D-9B89-4ECCFB074347}"/>
              </a:ext>
            </a:extLst>
          </p:cNvPr>
          <p:cNvCxnSpPr/>
          <p:nvPr userDrawn="1"/>
        </p:nvCxnSpPr>
        <p:spPr>
          <a:xfrm>
            <a:off x="10299208" y="6624304"/>
            <a:ext cx="151564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127F659-1966-2049-A7C0-8A150F919736}"/>
              </a:ext>
            </a:extLst>
          </p:cNvPr>
          <p:cNvSpPr txBox="1"/>
          <p:nvPr userDrawn="1"/>
        </p:nvSpPr>
        <p:spPr>
          <a:xfrm>
            <a:off x="10212828" y="6611779"/>
            <a:ext cx="16594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i="1" dirty="0">
                <a:latin typeface="+mn-lt"/>
              </a:rPr>
              <a:t>Accelerator Test Facility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07153A5-3C0E-9948-AF94-C5D9B5955FD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827" y="457200"/>
            <a:ext cx="430819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7" y="987427"/>
            <a:ext cx="639921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3827" y="2057400"/>
            <a:ext cx="430819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B2CC09-3EA4-3042-81B4-074C77A38F9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E76E66F-5CDB-4245-8388-12B831026D25}"/>
              </a:ext>
            </a:extLst>
          </p:cNvPr>
          <p:cNvCxnSpPr/>
          <p:nvPr userDrawn="1"/>
        </p:nvCxnSpPr>
        <p:spPr>
          <a:xfrm>
            <a:off x="10299208" y="6624304"/>
            <a:ext cx="151564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27F1150-ED76-374C-838B-85C718842D73}"/>
              </a:ext>
            </a:extLst>
          </p:cNvPr>
          <p:cNvSpPr txBox="1"/>
          <p:nvPr userDrawn="1"/>
        </p:nvSpPr>
        <p:spPr>
          <a:xfrm>
            <a:off x="10212828" y="6611779"/>
            <a:ext cx="16594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i="1" dirty="0">
                <a:latin typeface="+mn-lt"/>
              </a:rPr>
              <a:t>Accelerator Test Facility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7" y="987427"/>
            <a:ext cx="6399212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3827" y="457200"/>
            <a:ext cx="430819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463827" y="2057400"/>
            <a:ext cx="430819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71EA52D-CD39-A640-8C89-183891F6AA1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E319323-2313-1F4E-AB75-E659C0A78B12}"/>
              </a:ext>
            </a:extLst>
          </p:cNvPr>
          <p:cNvCxnSpPr/>
          <p:nvPr userDrawn="1"/>
        </p:nvCxnSpPr>
        <p:spPr>
          <a:xfrm>
            <a:off x="10299208" y="6624304"/>
            <a:ext cx="151564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9EE8028-208C-A643-834F-29B17B26661D}"/>
              </a:ext>
            </a:extLst>
          </p:cNvPr>
          <p:cNvSpPr txBox="1"/>
          <p:nvPr userDrawn="1"/>
        </p:nvSpPr>
        <p:spPr>
          <a:xfrm>
            <a:off x="10212828" y="6611779"/>
            <a:ext cx="16594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i="1" dirty="0">
                <a:latin typeface="+mn-lt"/>
              </a:rPr>
              <a:t>Accelerator Test Facility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7080" y="365128"/>
            <a:ext cx="11105321" cy="6472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7080" y="1077686"/>
            <a:ext cx="11105321" cy="5159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69884" y="6337102"/>
            <a:ext cx="7160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6D9922-87B3-6043-9531-5184EA303D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5416FC-82A6-B44F-81E9-131A94701C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98648" y="6336792"/>
            <a:ext cx="640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150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84" userDrawn="1">
          <p15:clr>
            <a:srgbClr val="F26B43"/>
          </p15:clr>
        </p15:guide>
        <p15:guide id="4" pos="7296" userDrawn="1">
          <p15:clr>
            <a:srgbClr val="F26B43"/>
          </p15:clr>
        </p15:guide>
        <p15:guide id="5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Looking Ahead to the Next Year and Beyond...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Mark Palmer</a:t>
            </a:r>
          </a:p>
          <a:p>
            <a:r>
              <a:rPr lang="en-US" dirty="0"/>
              <a:t>12/11/2020</a:t>
            </a:r>
          </a:p>
        </p:txBody>
      </p:sp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697AB-B5AD-2748-89EE-662853F16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Opening Remarks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F0E8D3-F5DC-9C41-BA08-A91031BD25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are starting the final session of this year’s Users’ Meeting</a:t>
            </a:r>
          </a:p>
          <a:p>
            <a:pPr lvl="1"/>
            <a:r>
              <a:rPr lang="en-US" i="1" dirty="0">
                <a:solidFill>
                  <a:srgbClr val="C00000"/>
                </a:solidFill>
              </a:rPr>
              <a:t>Many thanks to all the presenters!</a:t>
            </a:r>
          </a:p>
          <a:p>
            <a:pPr lvl="2"/>
            <a:r>
              <a:rPr lang="en-US" dirty="0"/>
              <a:t>The ongoing research and proposals have spanned a tremendous range of interesting science and technology R&amp;D – </a:t>
            </a:r>
            <a:r>
              <a:rPr lang="en-US" b="1" i="1" dirty="0">
                <a:solidFill>
                  <a:srgbClr val="C00000"/>
                </a:solidFill>
              </a:rPr>
              <a:t>truly impressive!</a:t>
            </a:r>
            <a:endParaRPr lang="en-US" dirty="0"/>
          </a:p>
          <a:p>
            <a:pPr lvl="2"/>
            <a:r>
              <a:rPr lang="en-US" b="1" dirty="0"/>
              <a:t>You’ve all done a wonderful job</a:t>
            </a:r>
          </a:p>
          <a:p>
            <a:pPr lvl="1"/>
            <a:r>
              <a:rPr lang="en-US" dirty="0"/>
              <a:t>Many thanks as well to the </a:t>
            </a:r>
            <a:r>
              <a:rPr lang="en-US" b="1" dirty="0"/>
              <a:t>Program Advisory Committee </a:t>
            </a:r>
            <a:r>
              <a:rPr lang="en-US" dirty="0"/>
              <a:t>who are evaluating these efforts</a:t>
            </a:r>
            <a:br>
              <a:rPr lang="en-US" dirty="0"/>
            </a:br>
            <a:endParaRPr lang="en-US" dirty="0"/>
          </a:p>
          <a:p>
            <a:r>
              <a:rPr lang="en-US" dirty="0"/>
              <a:t>This final session focuses on the </a:t>
            </a:r>
            <a:r>
              <a:rPr lang="en-US" i="1" dirty="0">
                <a:solidFill>
                  <a:srgbClr val="C00000"/>
                </a:solidFill>
              </a:rPr>
              <a:t>“Next Steps” </a:t>
            </a:r>
            <a:r>
              <a:rPr lang="en-US" dirty="0"/>
              <a:t>for the facility</a:t>
            </a:r>
          </a:p>
          <a:p>
            <a:pPr lvl="1"/>
            <a:r>
              <a:rPr lang="en-US" dirty="0"/>
              <a:t>Must balance:</a:t>
            </a:r>
            <a:br>
              <a:rPr lang="en-US" dirty="0"/>
            </a:br>
            <a:r>
              <a:rPr lang="en-US" sz="2000" i="1" dirty="0">
                <a:solidFill>
                  <a:srgbClr val="C00000"/>
                </a:solidFill>
              </a:rPr>
              <a:t>User Ops </a:t>
            </a:r>
            <a:r>
              <a:rPr lang="en-US" sz="2000" dirty="0">
                <a:latin typeface="Wingdings 3" pitchFamily="2" charset="2"/>
              </a:rPr>
              <a:t>n</a:t>
            </a:r>
            <a:r>
              <a:rPr lang="en-US" sz="2000" dirty="0"/>
              <a:t> </a:t>
            </a:r>
            <a:r>
              <a:rPr lang="en-US" sz="2000" i="1" dirty="0">
                <a:solidFill>
                  <a:srgbClr val="C00000"/>
                </a:solidFill>
              </a:rPr>
              <a:t>Facility Improvements (Upgrades/Maintenance)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>
                <a:latin typeface="Wingdings 3" pitchFamily="2" charset="2"/>
              </a:rPr>
              <a:t>n</a:t>
            </a:r>
            <a:r>
              <a:rPr lang="en-US" sz="2000" dirty="0"/>
              <a:t> </a:t>
            </a:r>
            <a:r>
              <a:rPr lang="en-US" sz="2000" i="1" dirty="0">
                <a:solidFill>
                  <a:srgbClr val="C00000"/>
                </a:solidFill>
              </a:rPr>
              <a:t>R&amp;D for Future Capabilities</a:t>
            </a:r>
          </a:p>
          <a:p>
            <a:pPr lvl="1"/>
            <a:r>
              <a:rPr lang="en-US" dirty="0"/>
              <a:t>Must address external issues:  </a:t>
            </a:r>
            <a:r>
              <a:rPr lang="en-US" b="1" dirty="0">
                <a:solidFill>
                  <a:srgbClr val="C00000"/>
                </a:solidFill>
              </a:rPr>
              <a:t>Pandemic</a:t>
            </a:r>
          </a:p>
          <a:p>
            <a:pPr lvl="1"/>
            <a:r>
              <a:rPr lang="en-US" i="1" dirty="0">
                <a:solidFill>
                  <a:srgbClr val="C00000"/>
                </a:solidFill>
              </a:rPr>
              <a:t>Must provide robust planning to ensure next steps are achievable</a:t>
            </a:r>
          </a:p>
          <a:p>
            <a:pPr lvl="1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B9B282-39F9-2C47-ACAC-34F170FDF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9816A-C3E0-3D4A-A9F4-FB9D5C37F3F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17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22AB4-0AF5-2A4F-ABAD-E5DF41271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080" y="133771"/>
            <a:ext cx="11105321" cy="647244"/>
          </a:xfrm>
        </p:spPr>
        <p:txBody>
          <a:bodyPr/>
          <a:lstStyle/>
          <a:p>
            <a:r>
              <a:rPr lang="en-US" dirty="0"/>
              <a:t>Current ATF Thrusts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9ECC95-3999-8842-BBA7-8B8DE7C93D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080" y="846328"/>
            <a:ext cx="11105321" cy="5488367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User Hours:  2500 hours/year distributed over E-Beam, Laser, and UED capabilities is our baseline</a:t>
            </a:r>
          </a:p>
          <a:p>
            <a:pPr lvl="1"/>
            <a:r>
              <a:rPr lang="en-US" dirty="0"/>
              <a:t>Our immediate challenge is COVID-19</a:t>
            </a:r>
          </a:p>
          <a:p>
            <a:r>
              <a:rPr lang="en-US" dirty="0"/>
              <a:t>Facility Improvements</a:t>
            </a:r>
          </a:p>
          <a:p>
            <a:pPr lvl="1"/>
            <a:r>
              <a:rPr lang="en-US" dirty="0"/>
              <a:t>Laboratory-funded improvements to facilities </a:t>
            </a:r>
          </a:p>
          <a:p>
            <a:pPr lvl="2"/>
            <a:r>
              <a:rPr lang="en-US" dirty="0"/>
              <a:t>B820 Crane and Air Handler replacements</a:t>
            </a:r>
          </a:p>
          <a:p>
            <a:pPr lvl="2"/>
            <a:r>
              <a:rPr lang="en-US" dirty="0"/>
              <a:t>Funding to develop a dedicated research bunker as part of BNL’s Accelerator Science &amp; Technology Initiative</a:t>
            </a:r>
          </a:p>
          <a:p>
            <a:pPr lvl="1"/>
            <a:r>
              <a:rPr lang="en-US" dirty="0"/>
              <a:t>Near-Term Capability Upgrades (based on priorities from users and science planning workshops and manpower limited)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>
                <a:solidFill>
                  <a:srgbClr val="C00000"/>
                </a:solidFill>
              </a:rPr>
              <a:t>Deliver improved LWIR laser performance</a:t>
            </a:r>
          </a:p>
          <a:p>
            <a:pPr lvl="3"/>
            <a:r>
              <a:rPr lang="en-US" dirty="0"/>
              <a:t>Higher Power</a:t>
            </a:r>
          </a:p>
          <a:p>
            <a:pPr lvl="3"/>
            <a:r>
              <a:rPr lang="en-US" dirty="0"/>
              <a:t>Shorter Pulse Width</a:t>
            </a:r>
          </a:p>
          <a:p>
            <a:pPr lvl="3"/>
            <a:r>
              <a:rPr lang="en-US" dirty="0"/>
              <a:t>Improved Beam Quality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>
                <a:solidFill>
                  <a:srgbClr val="C00000"/>
                </a:solidFill>
              </a:rPr>
              <a:t>Deploy expanded NIR capabilities for user experiments</a:t>
            </a:r>
          </a:p>
          <a:p>
            <a:pPr lvl="3"/>
            <a:r>
              <a:rPr lang="en-US" dirty="0"/>
              <a:t>New Ti:Sapphire system in collaboration with NRL </a:t>
            </a:r>
          </a:p>
          <a:p>
            <a:pPr lvl="3"/>
            <a:r>
              <a:rPr lang="en-US" dirty="0"/>
              <a:t>Improvements to the </a:t>
            </a:r>
            <a:r>
              <a:rPr lang="en-US" dirty="0" err="1"/>
              <a:t>Nd:YAG</a:t>
            </a:r>
            <a:r>
              <a:rPr lang="en-US" dirty="0"/>
              <a:t> system for users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>
                <a:solidFill>
                  <a:srgbClr val="C00000"/>
                </a:solidFill>
              </a:rPr>
              <a:t>Upgrade the UED capability to support development of unique operational capabilities</a:t>
            </a:r>
          </a:p>
          <a:p>
            <a:pPr lvl="3"/>
            <a:r>
              <a:rPr lang="en-US" dirty="0"/>
              <a:t>Higher Rep Rate (delivered early 2020)</a:t>
            </a:r>
          </a:p>
          <a:p>
            <a:pPr lvl="3"/>
            <a:r>
              <a:rPr lang="en-US" dirty="0"/>
              <a:t>Wavelength-flexible sample pumping (TOPAS HE system)</a:t>
            </a:r>
          </a:p>
          <a:p>
            <a:pPr lvl="3"/>
            <a:r>
              <a:rPr lang="en-US" dirty="0"/>
              <a:t>Support LDRD-funded UEM development</a:t>
            </a:r>
          </a:p>
          <a:p>
            <a:r>
              <a:rPr lang="en-US" dirty="0"/>
              <a:t>Funded R&amp;D Efforts supporting development of future upgrades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4 major efforts currently funded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914400" lvl="2" indent="0">
              <a:buNone/>
            </a:pPr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B2D644-9974-8A4E-A3F5-9EE8CFB2C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1371F6-72F1-3F48-9370-DDCC512BF90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570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639C289-5E9D-C643-AFF0-A063ECFA1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080" y="19443"/>
            <a:ext cx="11105321" cy="647244"/>
          </a:xfrm>
        </p:spPr>
        <p:txBody>
          <a:bodyPr/>
          <a:lstStyle/>
          <a:p>
            <a:r>
              <a:rPr lang="en-US" dirty="0"/>
              <a:t>LWIR Laser Upgrade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183A62E-3D72-814D-853A-C2D3FF2B4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080" y="769430"/>
            <a:ext cx="11714920" cy="5657651"/>
          </a:xfrm>
        </p:spPr>
        <p:txBody>
          <a:bodyPr>
            <a:normAutofit fontScale="77500" lnSpcReduction="20000"/>
          </a:bodyPr>
          <a:lstStyle/>
          <a:p>
            <a:pPr lvl="1"/>
            <a:r>
              <a:rPr lang="en-US" dirty="0"/>
              <a:t>Reference Points</a:t>
            </a:r>
          </a:p>
          <a:p>
            <a:pPr lvl="2">
              <a:lnSpc>
                <a:spcPct val="120000"/>
              </a:lnSpc>
            </a:pPr>
            <a:r>
              <a:rPr lang="en-US" dirty="0"/>
              <a:t>In 2016, ATF was able to deliver ~0.5TW of peak power, in a several picosecond pulse, in the LWIR to user Interaction Points (IPs) [multiple pulses present due to limited spectral bandwidth]</a:t>
            </a:r>
          </a:p>
          <a:p>
            <a:pPr lvl="2">
              <a:lnSpc>
                <a:spcPct val="120000"/>
              </a:lnSpc>
            </a:pPr>
            <a:r>
              <a:rPr lang="en-US" dirty="0"/>
              <a:t>User experiments in 2018 requesting multi-TW, ~1ps and single pulse to be relevant</a:t>
            </a:r>
          </a:p>
          <a:p>
            <a:pPr lvl="2">
              <a:lnSpc>
                <a:spcPct val="120000"/>
              </a:lnSpc>
            </a:pPr>
            <a:r>
              <a:rPr lang="en-US" dirty="0"/>
              <a:t>Laser Wakefield Acceleration (LWFA) demonstration targets ~25TW in &lt;0.5ps  </a:t>
            </a:r>
            <a:br>
              <a:rPr lang="en-US" dirty="0"/>
            </a:br>
            <a:r>
              <a:rPr lang="en-US" dirty="0">
                <a:solidFill>
                  <a:srgbClr val="C00000"/>
                </a:solidFill>
                <a:latin typeface="Wingdings 3" pitchFamily="2" charset="2"/>
              </a:rPr>
              <a:t>a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b="1" dirty="0">
                <a:solidFill>
                  <a:srgbClr val="C00000"/>
                </a:solidFill>
              </a:rPr>
              <a:t>part of Science Planning Workshop series Priority Research Directions</a:t>
            </a:r>
          </a:p>
          <a:p>
            <a:pPr lvl="1"/>
            <a:r>
              <a:rPr lang="en-US" dirty="0"/>
              <a:t>R&amp;D Program: 2017-2019</a:t>
            </a:r>
          </a:p>
          <a:p>
            <a:pPr lvl="2">
              <a:lnSpc>
                <a:spcPct val="120000"/>
              </a:lnSpc>
            </a:pPr>
            <a:r>
              <a:rPr lang="en-US" dirty="0"/>
              <a:t>Has delivered 5TW in a single 2ps pulse </a:t>
            </a:r>
          </a:p>
          <a:p>
            <a:pPr lvl="3">
              <a:lnSpc>
                <a:spcPct val="120000"/>
              </a:lnSpc>
            </a:pPr>
            <a:r>
              <a:rPr lang="en-US" dirty="0"/>
              <a:t>Only ~half can be delivered to users due to non-linear interaction in materials (air + windows)</a:t>
            </a:r>
          </a:p>
          <a:p>
            <a:pPr lvl="2">
              <a:lnSpc>
                <a:spcPct val="120000"/>
              </a:lnSpc>
            </a:pPr>
            <a:r>
              <a:rPr lang="en-US" dirty="0"/>
              <a:t>Has shown proof-of-principle non-linear pulse compression to ~100s of fs</a:t>
            </a:r>
          </a:p>
          <a:p>
            <a:pPr lvl="2">
              <a:lnSpc>
                <a:spcPct val="120000"/>
              </a:lnSpc>
            </a:pPr>
            <a:r>
              <a:rPr lang="en-US" dirty="0"/>
              <a:t>Funded Research [LDRDs + DOE grants]</a:t>
            </a:r>
          </a:p>
          <a:p>
            <a:pPr lvl="3">
              <a:lnSpc>
                <a:spcPct val="120000"/>
              </a:lnSpc>
            </a:pPr>
            <a:r>
              <a:rPr lang="en-US" dirty="0"/>
              <a:t>Improved solid-state front-end:  a ~10mJ solid state front end would allow ~1ps and &gt;10 TW pulses</a:t>
            </a:r>
          </a:p>
          <a:p>
            <a:pPr lvl="3">
              <a:lnSpc>
                <a:spcPct val="120000"/>
              </a:lnSpc>
            </a:pPr>
            <a:r>
              <a:rPr lang="en-US" dirty="0"/>
              <a:t>Non-linear materials for final stage pulse compression:  opens up the possibility of sub-</a:t>
            </a:r>
            <a:r>
              <a:rPr lang="en-US" dirty="0" err="1"/>
              <a:t>ps</a:t>
            </a:r>
            <a:r>
              <a:rPr lang="en-US" dirty="0"/>
              <a:t>, 10s of TW single pulse operation</a:t>
            </a:r>
          </a:p>
          <a:p>
            <a:pPr lvl="3">
              <a:lnSpc>
                <a:spcPct val="120000"/>
              </a:lnSpc>
            </a:pPr>
            <a:r>
              <a:rPr lang="en-US" dirty="0"/>
              <a:t>Optical pumping of CO2 [AE85]:  would support higher rate and higher quality pulses from final amplifier</a:t>
            </a:r>
          </a:p>
          <a:p>
            <a:pPr lvl="1">
              <a:lnSpc>
                <a:spcPct val="120000"/>
              </a:lnSpc>
            </a:pPr>
            <a:r>
              <a:rPr lang="en-US" b="1" dirty="0">
                <a:solidFill>
                  <a:srgbClr val="C00000"/>
                </a:solidFill>
              </a:rPr>
              <a:t>2021 Upgrades aim to:</a:t>
            </a:r>
          </a:p>
          <a:p>
            <a:pPr lvl="2">
              <a:lnSpc>
                <a:spcPct val="120000"/>
              </a:lnSpc>
            </a:pPr>
            <a:r>
              <a:rPr lang="en-US" b="1" dirty="0">
                <a:solidFill>
                  <a:srgbClr val="C00000"/>
                </a:solidFill>
              </a:rPr>
              <a:t>Provide in-vacuum transport system capable of ultimately delivering 10s of TW to selected user IPs</a:t>
            </a:r>
          </a:p>
          <a:p>
            <a:pPr lvl="2">
              <a:lnSpc>
                <a:spcPct val="120000"/>
              </a:lnSpc>
            </a:pPr>
            <a:r>
              <a:rPr lang="en-US" b="1" dirty="0">
                <a:solidFill>
                  <a:srgbClr val="C00000"/>
                </a:solidFill>
              </a:rPr>
              <a:t>Enable delivery of ~5TW to user IPs in the near term</a:t>
            </a:r>
          </a:p>
          <a:p>
            <a:pPr lvl="2">
              <a:lnSpc>
                <a:spcPct val="120000"/>
              </a:lnSpc>
            </a:pPr>
            <a:r>
              <a:rPr lang="en-US" b="1" dirty="0">
                <a:solidFill>
                  <a:srgbClr val="C00000"/>
                </a:solidFill>
              </a:rPr>
              <a:t>Provide the implementation basis for the next round of high-power R&amp;D and upgrades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832D18-1CE8-2C4E-8E1E-1AC031A44D0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A38634-6CFE-9947-8EE6-5E29D363C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352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BE54D25-AA2E-B442-8B5D-4E25D5D49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NIR Laser Upgrade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CFEA3FB-6D4B-3243-8F5C-F96FB0DE99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080" y="1077686"/>
            <a:ext cx="11714920" cy="515982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Reference Points:</a:t>
            </a:r>
          </a:p>
          <a:p>
            <a:pPr lvl="1"/>
            <a:r>
              <a:rPr lang="en-US" dirty="0"/>
              <a:t>NIR laser probes complement ATF’s LWIR and electron beam capabilities to...</a:t>
            </a:r>
          </a:p>
          <a:p>
            <a:pPr lvl="2"/>
            <a:r>
              <a:rPr lang="en-US" dirty="0"/>
              <a:t>Provide an important laser diagnostic</a:t>
            </a:r>
          </a:p>
          <a:p>
            <a:pPr lvl="2"/>
            <a:r>
              <a:rPr lang="en-US" dirty="0"/>
              <a:t>Provide a special laser drive beam (Inverse Compton Scattering, 2-color injection, ...)</a:t>
            </a:r>
          </a:p>
          <a:p>
            <a:pPr lvl="2"/>
            <a:r>
              <a:rPr lang="en-US" dirty="0"/>
              <a:t>Potentially support alternative routes to compressed LWIR beams (NRL experiment AE89)</a:t>
            </a:r>
          </a:p>
          <a:p>
            <a:r>
              <a:rPr lang="en-US" dirty="0"/>
              <a:t>Development Program</a:t>
            </a:r>
          </a:p>
          <a:p>
            <a:pPr lvl="1"/>
            <a:r>
              <a:rPr lang="en-US" dirty="0"/>
              <a:t>New Ti:Sapphire laser system deployed in collaboration with the Naval Research Laboratory</a:t>
            </a:r>
          </a:p>
          <a:p>
            <a:pPr lvl="2"/>
            <a:r>
              <a:rPr lang="en-US" dirty="0"/>
              <a:t>Internal effort centers on laser delivery for 2-color LWFA injection experiment (LDRD-funded)</a:t>
            </a:r>
          </a:p>
          <a:p>
            <a:pPr lvl="1"/>
            <a:r>
              <a:rPr lang="en-US" dirty="0"/>
              <a:t>Requires in-vacuum transport and compression to meet user needs</a:t>
            </a:r>
          </a:p>
          <a:p>
            <a:r>
              <a:rPr lang="en-US" b="1" dirty="0">
                <a:solidFill>
                  <a:srgbClr val="C00000"/>
                </a:solidFill>
              </a:rPr>
              <a:t>2021 Upgrade aims to:</a:t>
            </a:r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Provide in-vacuum transport system with nominal parameters</a:t>
            </a:r>
          </a:p>
          <a:p>
            <a:pPr lvl="2"/>
            <a:r>
              <a:rPr lang="en-US" b="1" dirty="0">
                <a:solidFill>
                  <a:srgbClr val="C00000"/>
                </a:solidFill>
              </a:rPr>
              <a:t>0.25 TW @ &lt;55 fs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✓</a:t>
            </a:r>
          </a:p>
          <a:p>
            <a:pPr lvl="2"/>
            <a:r>
              <a:rPr lang="en-US" b="1" dirty="0">
                <a:solidFill>
                  <a:srgbClr val="C00000"/>
                </a:solidFill>
              </a:rPr>
              <a:t>   ~1 TW @ &lt;75 fs* </a:t>
            </a:r>
          </a:p>
          <a:p>
            <a:pPr marL="914400" lvl="2" indent="0">
              <a:buNone/>
            </a:pPr>
            <a:r>
              <a:rPr lang="en-US" b="1" dirty="0">
                <a:solidFill>
                  <a:srgbClr val="C00000"/>
                </a:solidFill>
              </a:rPr>
              <a:t>* </a:t>
            </a:r>
            <a:r>
              <a:rPr lang="en-US" sz="1800" i="1" dirty="0">
                <a:solidFill>
                  <a:srgbClr val="C00000"/>
                </a:solidFill>
              </a:rPr>
              <a:t>Potentially could be better than this specification</a:t>
            </a:r>
            <a:endParaRPr lang="en-US" i="1" dirty="0">
              <a:solidFill>
                <a:srgbClr val="C0000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F336189-E71F-D744-BEB9-1F518290D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5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958572E-58D3-584D-AD7E-D3C89099335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490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183BE-E510-0C46-AEDD-24E28503A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080" y="166822"/>
            <a:ext cx="11105321" cy="647244"/>
          </a:xfrm>
        </p:spPr>
        <p:txBody>
          <a:bodyPr/>
          <a:lstStyle/>
          <a:p>
            <a:r>
              <a:rPr lang="en-US" dirty="0"/>
              <a:t>UED Upgrades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EBF9D1-C7FF-AE40-8F31-D0023400DB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540" y="947451"/>
            <a:ext cx="11839460" cy="539826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Reference Points</a:t>
            </a:r>
          </a:p>
          <a:p>
            <a:pPr lvl="1"/>
            <a:r>
              <a:rPr lang="en-US" dirty="0"/>
              <a:t>In 2016, the ATF took over the UED Facility</a:t>
            </a:r>
          </a:p>
          <a:p>
            <a:pPr lvl="2"/>
            <a:r>
              <a:rPr lang="en-US" dirty="0"/>
              <a:t>Provide transitional support for a novel materials research program</a:t>
            </a:r>
          </a:p>
          <a:p>
            <a:pPr lvl="2"/>
            <a:r>
              <a:rPr lang="en-US" dirty="0"/>
              <a:t>Support accelerator/facility development efforts for UED and UEM</a:t>
            </a:r>
          </a:p>
          <a:p>
            <a:pPr lvl="1"/>
            <a:r>
              <a:rPr lang="en-US" dirty="0"/>
              <a:t>Development Program</a:t>
            </a:r>
          </a:p>
          <a:p>
            <a:pPr lvl="2"/>
            <a:r>
              <a:rPr lang="en-US" dirty="0"/>
              <a:t>Optimize user experiments with flexible operation between 5 and 48 Hz</a:t>
            </a:r>
          </a:p>
          <a:p>
            <a:pPr lvl="2"/>
            <a:r>
              <a:rPr lang="en-US" dirty="0"/>
              <a:t>Expand the wavelength flexibility for sample pumping</a:t>
            </a:r>
          </a:p>
          <a:p>
            <a:pPr lvl="2"/>
            <a:r>
              <a:rPr lang="en-US" dirty="0"/>
              <a:t>Support UEM development activities (LDRD-funded initiative by NSLS-II team)</a:t>
            </a:r>
          </a:p>
          <a:p>
            <a:pPr lvl="2"/>
            <a:r>
              <a:rPr lang="en-US" dirty="0"/>
              <a:t>Collaboration to explore AI/ML techniques at this facility</a:t>
            </a:r>
          </a:p>
          <a:p>
            <a:r>
              <a:rPr lang="en-US" b="1" dirty="0">
                <a:solidFill>
                  <a:srgbClr val="C00000"/>
                </a:solidFill>
              </a:rPr>
              <a:t>2021 Upgrades aim to:</a:t>
            </a:r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Complete the TOPAS HE installation to provide flexible pump wavelengths into the LWIR</a:t>
            </a:r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Support UEM-related testing</a:t>
            </a:r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Improve real-time diagnostics and analysis capabilities</a:t>
            </a:r>
          </a:p>
          <a:p>
            <a:r>
              <a:rPr lang="en-US" dirty="0"/>
              <a:t>2021 Workshop being planned</a:t>
            </a:r>
          </a:p>
          <a:p>
            <a:pPr lvl="1"/>
            <a:r>
              <a:rPr lang="en-US" dirty="0"/>
              <a:t>Discuss long-term options for the UED facility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A5E9CD-B213-1D44-96FE-879A70D61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8278B9-6D69-D540-8DE9-2A54BF77C25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099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3242A2F-36A1-7940-9A70-D3CD537B9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Few Comments on COVID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2EAAB2B-762D-3645-A5A6-9259F2673A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080" y="1077686"/>
            <a:ext cx="11465204" cy="5159828"/>
          </a:xfrm>
        </p:spPr>
        <p:txBody>
          <a:bodyPr>
            <a:normAutofit/>
          </a:bodyPr>
          <a:lstStyle/>
          <a:p>
            <a:r>
              <a:rPr lang="en-US" dirty="0"/>
              <a:t>This has had tremendous impacts on the user program during FY20</a:t>
            </a:r>
          </a:p>
          <a:p>
            <a:pPr lvl="1"/>
            <a:r>
              <a:rPr lang="en-US" dirty="0"/>
              <a:t>Unable to start multiple experiments discussed at last year’s meeting</a:t>
            </a:r>
          </a:p>
          <a:p>
            <a:pPr lvl="1"/>
            <a:r>
              <a:rPr lang="en-US" dirty="0"/>
              <a:t>Social distancing requirements impact our ability to execute experiments</a:t>
            </a:r>
          </a:p>
          <a:p>
            <a:pPr lvl="1"/>
            <a:r>
              <a:rPr lang="en-US" dirty="0"/>
              <a:t>User access has been limited since last March</a:t>
            </a:r>
          </a:p>
          <a:p>
            <a:pPr lvl="2"/>
            <a:r>
              <a:rPr lang="en-US" dirty="0"/>
              <a:t>Staff users</a:t>
            </a:r>
          </a:p>
          <a:p>
            <a:pPr lvl="2"/>
            <a:r>
              <a:rPr lang="en-US" dirty="0"/>
              <a:t>Local NYS users</a:t>
            </a:r>
          </a:p>
          <a:p>
            <a:pPr lvl="2"/>
            <a:r>
              <a:rPr lang="en-US" dirty="0"/>
              <a:t>Non-local users</a:t>
            </a:r>
          </a:p>
          <a:p>
            <a:r>
              <a:rPr lang="en-US" dirty="0"/>
              <a:t>Needless to say, COVID constraints are strongly impacting the “shape” of the user program</a:t>
            </a:r>
          </a:p>
          <a:p>
            <a:r>
              <a:rPr lang="en-US" dirty="0"/>
              <a:t>Ann Emrick will discuss the process for user access that is presently in place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F336189-E71F-D744-BEB9-1F518290D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7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958572E-58D3-584D-AD7E-D3C89099335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211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D1C5F-1377-A84D-A4BA-61E56AC7B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remainder of the afternoon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9E80D3-BB13-2741-9EAD-FA6DFC2A62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COVID – Ann Emrick</a:t>
            </a:r>
          </a:p>
          <a:p>
            <a:r>
              <a:rPr lang="en-US" dirty="0"/>
              <a:t>Summary of the </a:t>
            </a:r>
            <a:r>
              <a:rPr lang="en-US" b="1" i="1" dirty="0">
                <a:solidFill>
                  <a:srgbClr val="C00000"/>
                </a:solidFill>
              </a:rPr>
              <a:t>2019 ATF Science Planning Workshop Report </a:t>
            </a:r>
            <a:r>
              <a:rPr lang="en-US" dirty="0"/>
              <a:t>– </a:t>
            </a:r>
            <a:r>
              <a:rPr lang="en-US" dirty="0" err="1"/>
              <a:t>Navid</a:t>
            </a:r>
            <a:r>
              <a:rPr lang="en-US" dirty="0"/>
              <a:t> </a:t>
            </a:r>
            <a:r>
              <a:rPr lang="en-US" dirty="0" err="1"/>
              <a:t>Vafaei-Najafabadi</a:t>
            </a:r>
            <a:endParaRPr lang="en-US" dirty="0"/>
          </a:p>
          <a:p>
            <a:endParaRPr lang="en-US" dirty="0"/>
          </a:p>
          <a:p>
            <a:r>
              <a:rPr lang="en-US" dirty="0"/>
              <a:t>Electron Beam and UED Plans – Mikhail </a:t>
            </a:r>
            <a:r>
              <a:rPr lang="en-US" dirty="0" err="1"/>
              <a:t>Fedurin</a:t>
            </a:r>
            <a:endParaRPr lang="en-US" dirty="0"/>
          </a:p>
          <a:p>
            <a:r>
              <a:rPr lang="en-US" dirty="0"/>
              <a:t>Near-IR Laser Plans – </a:t>
            </a:r>
            <a:r>
              <a:rPr lang="en-US" dirty="0" err="1"/>
              <a:t>Rotem</a:t>
            </a:r>
            <a:r>
              <a:rPr lang="en-US" dirty="0"/>
              <a:t> Kupfer</a:t>
            </a:r>
          </a:p>
          <a:p>
            <a:r>
              <a:rPr lang="en-US" dirty="0"/>
              <a:t>Long-wave IR Laser Plans – Misha </a:t>
            </a:r>
            <a:r>
              <a:rPr lang="en-US" dirty="0" err="1"/>
              <a:t>Polyanskiy</a:t>
            </a:r>
            <a:endParaRPr lang="en-US" dirty="0"/>
          </a:p>
          <a:p>
            <a:r>
              <a:rPr lang="en-US" dirty="0"/>
              <a:t>Facility Modifications (UED and B820) – Chris Cullen</a:t>
            </a:r>
          </a:p>
          <a:p>
            <a:endParaRPr lang="en-US" dirty="0"/>
          </a:p>
          <a:p>
            <a:r>
              <a:rPr lang="en-US" dirty="0"/>
              <a:t>Discussion – we are looking forward to your questions and input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3655E0-73B2-E54C-A116-82F40CB12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C529F1-9DEE-EC4F-94C0-9EB5CAAF28A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769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63FED9D-162B-3040-9CA9-69B5C3803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4EBB1B4-C520-8046-82A9-772299AEAF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6F6C18-F4B6-724E-A8C0-D6A5859B0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33E158-D25B-054B-AEE8-E79CE425C98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4162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HD_Palmer" id="{0C366F2B-4799-D248-BDFC-E57BB9DA9EF4}" vid="{612D999E-72F1-C743-A98D-9275D80DBD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192</TotalTime>
  <Words>914</Words>
  <Application>Microsoft Macintosh PowerPoint</Application>
  <PresentationFormat>Widescreen</PresentationFormat>
  <Paragraphs>112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Wingdings 3</vt:lpstr>
      <vt:lpstr>Office Theme</vt:lpstr>
      <vt:lpstr>Looking Ahead to the Next Year and Beyond...</vt:lpstr>
      <vt:lpstr>Opening Remarks</vt:lpstr>
      <vt:lpstr>Current ATF Thrusts</vt:lpstr>
      <vt:lpstr>LWIR Laser Upgrade</vt:lpstr>
      <vt:lpstr>NIR Laser Upgrade</vt:lpstr>
      <vt:lpstr>UED Upgrades</vt:lpstr>
      <vt:lpstr>A Few Comments on COVID</vt:lpstr>
      <vt:lpstr>The remainder of the afternoon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23rd ATF Users’ Meeting Introduction</dc:title>
  <dc:subject/>
  <dc:creator>Palmer, Mark</dc:creator>
  <cp:keywords/>
  <dc:description/>
  <cp:lastModifiedBy>Palmer, Mark</cp:lastModifiedBy>
  <cp:revision>4</cp:revision>
  <dcterms:created xsi:type="dcterms:W3CDTF">2020-12-03T15:36:36Z</dcterms:created>
  <dcterms:modified xsi:type="dcterms:W3CDTF">2020-12-11T18:33:24Z</dcterms:modified>
  <cp:category/>
</cp:coreProperties>
</file>