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1"/>
  </p:notesMasterIdLst>
  <p:sldIdLst>
    <p:sldId id="256" r:id="rId2"/>
    <p:sldId id="266" r:id="rId3"/>
    <p:sldId id="265" r:id="rId4"/>
    <p:sldId id="270" r:id="rId5"/>
    <p:sldId id="264" r:id="rId6"/>
    <p:sldId id="267" r:id="rId7"/>
    <p:sldId id="268" r:id="rId8"/>
    <p:sldId id="269" r:id="rId9"/>
    <p:sldId id="271" r:id="rId10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42" autoAdjust="0"/>
    <p:restoredTop sz="86410" autoAdjust="0"/>
  </p:normalViewPr>
  <p:slideViewPr>
    <p:cSldViewPr snapToGrid="0" snapToObjects="1">
      <p:cViewPr varScale="1">
        <p:scale>
          <a:sx n="140" d="100"/>
          <a:sy n="140" d="100"/>
        </p:scale>
        <p:origin x="2292" y="12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123" d="100"/>
          <a:sy n="123" d="100"/>
        </p:scale>
        <p:origin x="3582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3C2EE1B-214C-42B4-8893-D7C93FB7ADB3}" type="datetimeFigureOut">
              <a:rPr lang="en-US" smtClean="0"/>
              <a:t>12/10/2020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2D1835E-F436-4B45-AE73-F87F61F5F9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4530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D1835E-F436-4B45-AE73-F87F61F5F96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8779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D1835E-F436-4B45-AE73-F87F61F5F96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8206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7870" y="987611"/>
            <a:ext cx="8338930" cy="2387600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800" b="1" i="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7870" y="3467286"/>
            <a:ext cx="8338930" cy="1655762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2400" b="0" i="0"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845503"/>
            <a:ext cx="8229600" cy="3920657"/>
          </a:xfrm>
        </p:spPr>
        <p:txBody>
          <a:bodyPr vert="eaVert"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9922-87B3-6043-9531-5184EA303DC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2143125" cy="5284904"/>
          </a:xfrm>
        </p:spPr>
        <p:txBody>
          <a:bodyPr vert="eaVert"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65125"/>
            <a:ext cx="5972175" cy="5284904"/>
          </a:xfrm>
        </p:spPr>
        <p:txBody>
          <a:bodyPr vert="eaVert"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9922-87B3-6043-9531-5184EA303DC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9922-87B3-6043-9531-5184EA303DC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7930" y="1709739"/>
            <a:ext cx="8348870" cy="2852737"/>
          </a:xfrm>
        </p:spPr>
        <p:txBody>
          <a:bodyPr anchor="b"/>
          <a:lstStyle>
            <a:lvl1pPr>
              <a:lnSpc>
                <a:spcPct val="100000"/>
              </a:lnSpc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7930" y="4589465"/>
            <a:ext cx="8348870" cy="1234866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9922-87B3-6043-9531-5184EA303DC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7809" y="1825625"/>
            <a:ext cx="4114800" cy="4351338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825625"/>
            <a:ext cx="4114800" cy="4351338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9922-87B3-6043-9531-5184EA303DC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809" y="365126"/>
            <a:ext cx="8158732" cy="1325563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7809" y="1681163"/>
            <a:ext cx="4114800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7809" y="2505075"/>
            <a:ext cx="4114800" cy="3684588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0" y="1681163"/>
            <a:ext cx="4114800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0" y="2505075"/>
            <a:ext cx="4114800" cy="3684588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9922-87B3-6043-9531-5184EA303DC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9922-87B3-6043-9531-5184EA303DC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9922-87B3-6043-9531-5184EA303DC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870" y="457200"/>
            <a:ext cx="3231149" cy="1600200"/>
          </a:xfrm>
        </p:spPr>
        <p:txBody>
          <a:bodyPr anchor="b"/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0" y="987426"/>
            <a:ext cx="4799409" cy="4873625"/>
          </a:xfrm>
        </p:spPr>
        <p:txBody>
          <a:bodyPr/>
          <a:lstStyle>
            <a:lvl1pPr>
              <a:lnSpc>
                <a:spcPct val="100000"/>
              </a:lnSpc>
              <a:defRPr sz="3200"/>
            </a:lvl1pPr>
            <a:lvl2pPr>
              <a:lnSpc>
                <a:spcPct val="100000"/>
              </a:lnSpc>
              <a:defRPr sz="2800"/>
            </a:lvl2pPr>
            <a:lvl3pPr>
              <a:lnSpc>
                <a:spcPct val="100000"/>
              </a:lnSpc>
              <a:defRPr sz="2400"/>
            </a:lvl3pPr>
            <a:lvl4pPr>
              <a:lnSpc>
                <a:spcPct val="100000"/>
              </a:lnSpc>
              <a:defRPr sz="2000"/>
            </a:lvl4pPr>
            <a:lvl5pPr>
              <a:lnSpc>
                <a:spcPct val="100000"/>
              </a:lnSpc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7870" y="2057400"/>
            <a:ext cx="3231149" cy="3811588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9922-87B3-6043-9531-5184EA303DC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0" y="987426"/>
            <a:ext cx="4799409" cy="4873625"/>
          </a:xfr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9922-87B3-6043-9531-5184EA303DC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47870" y="457200"/>
            <a:ext cx="3231149" cy="1600200"/>
          </a:xfrm>
        </p:spPr>
        <p:txBody>
          <a:bodyPr anchor="b"/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/>
          </p:nvPr>
        </p:nvSpPr>
        <p:spPr>
          <a:xfrm>
            <a:off x="347870" y="2057400"/>
            <a:ext cx="3231149" cy="3811588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7809" y="365126"/>
            <a:ext cx="8328991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7809" y="1825625"/>
            <a:ext cx="8328991" cy="39291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43300" y="633710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6D9922-87B3-6043-9531-5184EA303D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150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pos="288" userDrawn="1">
          <p15:clr>
            <a:srgbClr val="F26B43"/>
          </p15:clr>
        </p15:guide>
        <p15:guide id="4" pos="5472" userDrawn="1">
          <p15:clr>
            <a:srgbClr val="F26B43"/>
          </p15:clr>
        </p15:guide>
        <p15:guide id="5" orient="horz" pos="412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about:blank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about:blank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about:blank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about:blank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7849" y="2093344"/>
            <a:ext cx="8548302" cy="1111005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ATF User Operations during COVID-19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4866" y="4209153"/>
            <a:ext cx="8338930" cy="1655762"/>
          </a:xfrm>
        </p:spPr>
        <p:txBody>
          <a:bodyPr/>
          <a:lstStyle/>
          <a:p>
            <a:r>
              <a:rPr lang="en-US" dirty="0"/>
              <a:t>Ann Emrick</a:t>
            </a:r>
          </a:p>
          <a:p>
            <a:r>
              <a:rPr lang="en-US" sz="1600" dirty="0"/>
              <a:t>12/11/20</a:t>
            </a:r>
          </a:p>
        </p:txBody>
      </p:sp>
    </p:spTree>
    <p:extLst>
      <p:ext uri="{BB962C8B-B14F-4D97-AF65-F5344CB8AC3E}">
        <p14:creationId xmlns:p14="http://schemas.microsoft.com/office/powerpoint/2010/main" val="769146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p&#10;&#10;Description automatically generated">
            <a:extLst>
              <a:ext uri="{FF2B5EF4-FFF2-40B4-BE49-F238E27FC236}">
                <a16:creationId xmlns:a16="http://schemas.microsoft.com/office/drawing/2014/main" id="{9BEF1CC0-4D14-4971-8C56-A4FD90AFCF1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82" t="6121" r="2487" b="14862"/>
          <a:stretch/>
        </p:blipFill>
        <p:spPr>
          <a:xfrm>
            <a:off x="627796" y="1411909"/>
            <a:ext cx="7751929" cy="4511219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3F02E22F-BC0F-419F-B00F-7F4738A16C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79064"/>
            <a:ext cx="8328991" cy="1325563"/>
          </a:xfrm>
        </p:spPr>
        <p:txBody>
          <a:bodyPr>
            <a:normAutofit/>
          </a:bodyPr>
          <a:lstStyle/>
          <a:p>
            <a:r>
              <a:rPr lang="en-US" sz="3600" dirty="0"/>
              <a:t>COVID-19 Guidelines Change As Conditions Change</a:t>
            </a:r>
          </a:p>
        </p:txBody>
      </p:sp>
      <p:pic>
        <p:nvPicPr>
          <p:cNvPr id="5" name="Picture 4" descr="Map&#10;&#10;Description automatically generated">
            <a:extLst>
              <a:ext uri="{FF2B5EF4-FFF2-40B4-BE49-F238E27FC236}">
                <a16:creationId xmlns:a16="http://schemas.microsoft.com/office/drawing/2014/main" id="{2DF80A13-4D2F-4DDC-BD27-FC6BBB30A9D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430" t="91194" r="9871"/>
          <a:stretch/>
        </p:blipFill>
        <p:spPr>
          <a:xfrm>
            <a:off x="4967787" y="5651902"/>
            <a:ext cx="4094328" cy="364252"/>
          </a:xfrm>
          <a:prstGeom prst="rect">
            <a:avLst/>
          </a:prstGeom>
        </p:spPr>
      </p:pic>
      <p:pic>
        <p:nvPicPr>
          <p:cNvPr id="7" name="Picture 6" descr="Map&#10;&#10;Description automatically generated">
            <a:extLst>
              <a:ext uri="{FF2B5EF4-FFF2-40B4-BE49-F238E27FC236}">
                <a16:creationId xmlns:a16="http://schemas.microsoft.com/office/drawing/2014/main" id="{C13FCB31-8780-4F66-8A09-D837A5DA8B4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82" t="91194" r="81280"/>
          <a:stretch/>
        </p:blipFill>
        <p:spPr>
          <a:xfrm>
            <a:off x="4701654" y="5314946"/>
            <a:ext cx="920087" cy="364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5224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4504FC-B30C-494A-8D1B-04CD80FFB1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Stats as of December 7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F71A6A-5446-431B-A37F-51889CA7D4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6975" y="1117600"/>
            <a:ext cx="8399825" cy="4904059"/>
          </a:xfrm>
        </p:spPr>
        <p:txBody>
          <a:bodyPr>
            <a:normAutofit fontScale="92500" lnSpcReduction="10000"/>
          </a:bodyPr>
          <a:lstStyle/>
          <a:p>
            <a:pPr marR="1130"/>
            <a:r>
              <a:rPr lang="en-US" dirty="0">
                <a:solidFill>
                  <a:srgbClr val="800080"/>
                </a:solidFill>
                <a:latin typeface="+mj-lt"/>
              </a:rPr>
              <a:t>US New Case Rate </a:t>
            </a:r>
            <a:r>
              <a:rPr lang="en-US" dirty="0">
                <a:solidFill>
                  <a:srgbClr val="000000"/>
                </a:solidFill>
                <a:latin typeface="+mj-lt"/>
              </a:rPr>
              <a:t>increased to 61cases per 100k residents (the number of new cases per 100k residents over a 7-day rolling average)</a:t>
            </a:r>
            <a:endParaRPr lang="en-US" dirty="0">
              <a:solidFill>
                <a:srgbClr val="000000"/>
              </a:solidFill>
              <a:latin typeface="+mj-lt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R="6300"/>
            <a:r>
              <a:rPr lang="en-US" dirty="0">
                <a:latin typeface="+mj-lt"/>
              </a:rPr>
              <a:t>The</a:t>
            </a:r>
            <a:r>
              <a:rPr lang="en-US" dirty="0">
                <a:solidFill>
                  <a:srgbClr val="800080"/>
                </a:solidFill>
                <a:latin typeface="+mj-lt"/>
              </a:rPr>
              <a:t> New Case Rates </a:t>
            </a:r>
            <a:r>
              <a:rPr lang="en-US" dirty="0">
                <a:solidFill>
                  <a:srgbClr val="000000"/>
                </a:solidFill>
                <a:latin typeface="+mj-lt"/>
              </a:rPr>
              <a:t>for New York State and Long Island have increased to 49.12 and 63.78 </a:t>
            </a:r>
          </a:p>
          <a:p>
            <a:pPr marR="6300"/>
            <a:r>
              <a:rPr lang="en-US" dirty="0">
                <a:solidFill>
                  <a:srgbClr val="000000"/>
                </a:solidFill>
                <a:latin typeface="+mj-lt"/>
              </a:rPr>
              <a:t>NY is using </a:t>
            </a:r>
            <a:r>
              <a:rPr lang="en-US" dirty="0" err="1">
                <a:solidFill>
                  <a:srgbClr val="000000"/>
                </a:solidFill>
                <a:latin typeface="+mj-lt"/>
              </a:rPr>
              <a:t>microcluster</a:t>
            </a:r>
            <a:r>
              <a:rPr lang="en-US" dirty="0">
                <a:solidFill>
                  <a:srgbClr val="000000"/>
                </a:solidFill>
                <a:latin typeface="+mj-lt"/>
              </a:rPr>
              <a:t> approach to stop spread</a:t>
            </a:r>
            <a:endParaRPr lang="en-US" dirty="0">
              <a:solidFill>
                <a:srgbClr val="000000"/>
              </a:solidFill>
              <a:latin typeface="+mj-lt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R="4220"/>
            <a:r>
              <a:rPr lang="en-US" dirty="0">
                <a:latin typeface="+mj-lt"/>
              </a:rPr>
              <a:t>Long </a:t>
            </a:r>
            <a:r>
              <a:rPr lang="en-US" dirty="0">
                <a:solidFill>
                  <a:srgbClr val="000000"/>
                </a:solidFill>
                <a:latin typeface="+mj-lt"/>
              </a:rPr>
              <a:t>Island has 6.2% positivity rate</a:t>
            </a:r>
            <a:endParaRPr lang="en-US" dirty="0">
              <a:solidFill>
                <a:srgbClr val="0000FF"/>
              </a:solidFill>
              <a:latin typeface="+mj-lt"/>
            </a:endParaRPr>
          </a:p>
          <a:p>
            <a:pPr marR="4220"/>
            <a:r>
              <a:rPr lang="en-US" dirty="0">
                <a:latin typeface="+mj-lt"/>
              </a:rPr>
              <a:t>BNL is in ‘Limited Operations’ with approximately 65% of staff teleworking</a:t>
            </a:r>
          </a:p>
          <a:p>
            <a:pPr marR="4220"/>
            <a:r>
              <a:rPr lang="en-US" dirty="0">
                <a:latin typeface="+mj-lt"/>
              </a:rPr>
              <a:t>BNL has ~65 cases since the start.  No apparent on-site transmission. Controls appear to be working</a:t>
            </a:r>
          </a:p>
          <a:p>
            <a:pPr marR="4220"/>
            <a:endParaRPr lang="en-US" dirty="0">
              <a:latin typeface="+mj-lt"/>
            </a:endParaRPr>
          </a:p>
          <a:p>
            <a:pPr marR="4220"/>
            <a:endParaRPr lang="en-US" dirty="0">
              <a:solidFill>
                <a:srgbClr val="0000FF"/>
              </a:solidFill>
              <a:latin typeface="+mj-lt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</p:spTree>
    <p:extLst>
      <p:ext uri="{BB962C8B-B14F-4D97-AF65-F5344CB8AC3E}">
        <p14:creationId xmlns:p14="http://schemas.microsoft.com/office/powerpoint/2010/main" val="38293638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124691E-6E1F-4B56-B3F7-832C1A9756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6849" y="307442"/>
            <a:ext cx="5034960" cy="640848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BC8DBC2-9103-4267-97BA-863E3A0130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20603"/>
            <a:ext cx="3208945" cy="2343890"/>
          </a:xfrm>
        </p:spPr>
        <p:txBody>
          <a:bodyPr>
            <a:normAutofit/>
          </a:bodyPr>
          <a:lstStyle/>
          <a:p>
            <a:r>
              <a:rPr lang="en-US" sz="3600" dirty="0"/>
              <a:t>BNL’s Recovery  Plan..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EDBA514-74B7-4658-8D10-60630FEED2CC}"/>
              </a:ext>
            </a:extLst>
          </p:cNvPr>
          <p:cNvSpPr/>
          <p:nvPr/>
        </p:nvSpPr>
        <p:spPr>
          <a:xfrm>
            <a:off x="3589234" y="4751462"/>
            <a:ext cx="5332575" cy="333286"/>
          </a:xfrm>
          <a:prstGeom prst="rect">
            <a:avLst/>
          </a:prstGeom>
          <a:noFill/>
          <a:ln w="444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5580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28EA79-D3DD-4CE4-9CCD-EEDF021DDE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697" y="371015"/>
            <a:ext cx="8328991" cy="1325563"/>
          </a:xfrm>
        </p:spPr>
        <p:txBody>
          <a:bodyPr>
            <a:normAutofit/>
          </a:bodyPr>
          <a:lstStyle/>
          <a:p>
            <a:r>
              <a:rPr lang="en-US" sz="3600" dirty="0"/>
              <a:t>Decision Process for On-site Access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282851-9D4E-49E5-BE2A-364C298E36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88" y="1250216"/>
            <a:ext cx="8575008" cy="4544297"/>
          </a:xfrm>
        </p:spPr>
        <p:txBody>
          <a:bodyPr>
            <a:normAutofit lnSpcReduction="10000"/>
          </a:bodyPr>
          <a:lstStyle/>
          <a:p>
            <a:r>
              <a:rPr lang="en-US" dirty="0"/>
              <a:t>Experiment must be approved as mission critical</a:t>
            </a:r>
          </a:p>
          <a:p>
            <a:pPr lvl="1"/>
            <a:r>
              <a:rPr lang="en-US" dirty="0"/>
              <a:t>Delays will cause significant hardship to project (failure to meet deliverables, etc.)</a:t>
            </a:r>
          </a:p>
          <a:p>
            <a:pPr lvl="1"/>
            <a:r>
              <a:rPr lang="en-US" b="1" dirty="0"/>
              <a:t>ATF Operations has been approved as mission critical</a:t>
            </a:r>
            <a:r>
              <a:rPr lang="en-US" dirty="0"/>
              <a:t>.</a:t>
            </a:r>
          </a:p>
          <a:p>
            <a:r>
              <a:rPr lang="en-US" dirty="0"/>
              <a:t>If the work can be accomplished remotely it should be done off-site</a:t>
            </a:r>
          </a:p>
          <a:p>
            <a:pPr lvl="1"/>
            <a:r>
              <a:rPr lang="en-US" dirty="0"/>
              <a:t>Can be hybrid so that some work can be done remotely and some on-site</a:t>
            </a:r>
          </a:p>
          <a:p>
            <a:r>
              <a:rPr lang="en-US" dirty="0"/>
              <a:t>If on-site access is required, required steps must be taken</a:t>
            </a:r>
          </a:p>
        </p:txBody>
      </p:sp>
    </p:spTree>
    <p:extLst>
      <p:ext uri="{BB962C8B-B14F-4D97-AF65-F5344CB8AC3E}">
        <p14:creationId xmlns:p14="http://schemas.microsoft.com/office/powerpoint/2010/main" val="25975277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496BDD-8DDF-42DE-AE59-6E490B2D46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225" y="119800"/>
            <a:ext cx="8673547" cy="777873"/>
          </a:xfrm>
        </p:spPr>
        <p:txBody>
          <a:bodyPr>
            <a:normAutofit fontScale="90000"/>
          </a:bodyPr>
          <a:lstStyle/>
          <a:p>
            <a:r>
              <a:rPr lang="en-US" dirty="0"/>
              <a:t>Travel to NY* - Testing and Quarantine Requirements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09702D-A0BB-4B7F-951A-43229DE479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643" y="1374521"/>
            <a:ext cx="8918713" cy="4906479"/>
          </a:xfrm>
        </p:spPr>
        <p:txBody>
          <a:bodyPr>
            <a:normAutofit/>
          </a:bodyPr>
          <a:lstStyle/>
          <a:p>
            <a:r>
              <a:rPr lang="en-US" sz="2400" dirty="0"/>
              <a:t>Contiguous States to NY - Only BNL Entry Requirement</a:t>
            </a:r>
          </a:p>
          <a:p>
            <a:r>
              <a:rPr lang="en-US" sz="2400" dirty="0"/>
              <a:t>Non-Contiguous States </a:t>
            </a:r>
          </a:p>
          <a:p>
            <a:pPr lvl="1"/>
            <a:r>
              <a:rPr lang="en-US" sz="2000" dirty="0"/>
              <a:t>You must obtain a diagnostic test for Covid-19 within three days of departure, prior to arrival in NY.   Email test results to nurses@bnl.gov.   </a:t>
            </a:r>
          </a:p>
          <a:p>
            <a:pPr lvl="1"/>
            <a:r>
              <a:rPr lang="en-US" sz="2000" dirty="0"/>
              <a:t>Upon arrival to NYS, you must complete the </a:t>
            </a:r>
            <a:r>
              <a:rPr lang="en-US" sz="2000" dirty="0">
                <a:hlinkClick r:id="rId2"/>
              </a:rPr>
              <a:t>NY State Traveler Health Form</a:t>
            </a:r>
            <a:r>
              <a:rPr lang="en-US" sz="2000" dirty="0"/>
              <a:t>, and quarantine for three days following NY guidelines.  </a:t>
            </a:r>
          </a:p>
          <a:p>
            <a:pPr lvl="1"/>
            <a:r>
              <a:rPr lang="en-US" sz="2000" dirty="0"/>
              <a:t>Take a second diagnostic test for COVID-19 in NY on the 4th day of your arrival into NY. Email test results to nurses@bnl.gov.  Once cleared you can come on-site</a:t>
            </a:r>
          </a:p>
          <a:p>
            <a:r>
              <a:rPr lang="en-US" sz="2400" dirty="0"/>
              <a:t>International Travel –Currently requires 14-day quarantine</a:t>
            </a:r>
          </a:p>
          <a:p>
            <a:endParaRPr lang="en-US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619BBCD-E7D1-4635-8372-4FB6BD5DA1CB}"/>
              </a:ext>
            </a:extLst>
          </p:cNvPr>
          <p:cNvSpPr txBox="1"/>
          <p:nvPr/>
        </p:nvSpPr>
        <p:spPr>
          <a:xfrm>
            <a:off x="112643" y="5483479"/>
            <a:ext cx="23747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/>
              <a:t>* Rev: 11/4/2020</a:t>
            </a:r>
          </a:p>
        </p:txBody>
      </p:sp>
    </p:spTree>
    <p:extLst>
      <p:ext uri="{BB962C8B-B14F-4D97-AF65-F5344CB8AC3E}">
        <p14:creationId xmlns:p14="http://schemas.microsoft.com/office/powerpoint/2010/main" val="9763873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B5FCE4-9EA4-4D57-919F-8B2E49C833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504" y="476638"/>
            <a:ext cx="8328991" cy="1325563"/>
          </a:xfrm>
        </p:spPr>
        <p:txBody>
          <a:bodyPr>
            <a:normAutofit/>
          </a:bodyPr>
          <a:lstStyle/>
          <a:p>
            <a:r>
              <a:rPr lang="en-US" sz="3600" dirty="0"/>
              <a:t>Pre-Entry Preparations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4F2C34-294D-479E-A8A9-A9548F6D77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808" y="1234109"/>
            <a:ext cx="8786192" cy="4578067"/>
          </a:xfrm>
        </p:spPr>
        <p:txBody>
          <a:bodyPr>
            <a:normAutofit/>
          </a:bodyPr>
          <a:lstStyle/>
          <a:p>
            <a:r>
              <a:rPr lang="en-US" sz="2400" dirty="0"/>
              <a:t>Complete usual User Appointment, access training, etc.</a:t>
            </a:r>
          </a:p>
          <a:p>
            <a:r>
              <a:rPr lang="en-US" sz="2400" dirty="0"/>
              <a:t>Be prepared</a:t>
            </a:r>
          </a:p>
          <a:p>
            <a:pPr lvl="1"/>
            <a:r>
              <a:rPr lang="en-US" dirty="0"/>
              <a:t>Check Hotel for quarantine requirements</a:t>
            </a:r>
          </a:p>
          <a:p>
            <a:pPr lvl="1"/>
            <a:r>
              <a:rPr lang="en-US" dirty="0"/>
              <a:t>Schedule a rapid test ahead of arrival so no waiting in line</a:t>
            </a:r>
          </a:p>
          <a:p>
            <a:r>
              <a:rPr lang="en-US" sz="2400" dirty="0"/>
              <a:t>Complete online </a:t>
            </a:r>
            <a:r>
              <a:rPr lang="en-US" sz="2400" dirty="0">
                <a:hlinkClick r:id="rId2"/>
              </a:rPr>
              <a:t>COVID-19 Awareness Training </a:t>
            </a:r>
            <a:endParaRPr lang="en-US" sz="2400" dirty="0"/>
          </a:p>
          <a:p>
            <a:r>
              <a:rPr lang="en-US" sz="2400" dirty="0"/>
              <a:t>Review the </a:t>
            </a:r>
            <a:r>
              <a:rPr lang="en-US" sz="2400" dirty="0">
                <a:hlinkClick r:id="rId2"/>
              </a:rPr>
              <a:t>Daily Health Check </a:t>
            </a:r>
            <a:r>
              <a:rPr lang="en-US" sz="2400" dirty="0"/>
              <a:t>prior to on-site arrival</a:t>
            </a:r>
          </a:p>
          <a:p>
            <a:r>
              <a:rPr lang="en-US" sz="2400" dirty="0"/>
              <a:t>Wear face covering upon arrival at gate</a:t>
            </a:r>
          </a:p>
        </p:txBody>
      </p:sp>
    </p:spTree>
    <p:extLst>
      <p:ext uri="{BB962C8B-B14F-4D97-AF65-F5344CB8AC3E}">
        <p14:creationId xmlns:p14="http://schemas.microsoft.com/office/powerpoint/2010/main" val="613470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CDFC80-A620-4A2A-8CFC-8BD9B948DE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464434"/>
            <a:ext cx="8686800" cy="3929132"/>
          </a:xfrm>
        </p:spPr>
        <p:txBody>
          <a:bodyPr>
            <a:normAutofit/>
          </a:bodyPr>
          <a:lstStyle/>
          <a:p>
            <a:r>
              <a:rPr lang="en-US" sz="2400" dirty="0"/>
              <a:t>These are the requirements as of today</a:t>
            </a:r>
          </a:p>
          <a:p>
            <a:r>
              <a:rPr lang="en-US" sz="2400" dirty="0"/>
              <a:t>Requirements change frequently – Check the BNL site for updated information</a:t>
            </a:r>
          </a:p>
          <a:p>
            <a:r>
              <a:rPr lang="en-US" sz="2400" dirty="0"/>
              <a:t>Contact us for any questions</a:t>
            </a:r>
          </a:p>
          <a:p>
            <a:pPr marL="0" indent="0">
              <a:spcBef>
                <a:spcPts val="0"/>
              </a:spcBef>
              <a:buNone/>
            </a:pPr>
            <a:endParaRPr lang="en-US" sz="2400" i="1" dirty="0"/>
          </a:p>
          <a:p>
            <a:pPr marL="457200" lvl="1" indent="0">
              <a:spcBef>
                <a:spcPts val="0"/>
              </a:spcBef>
              <a:buNone/>
            </a:pPr>
            <a:r>
              <a:rPr lang="en-US" sz="2000" i="1" dirty="0"/>
              <a:t>Ann Emrick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en-US" sz="2000" i="1" dirty="0"/>
              <a:t>(631)344-5756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en-US" sz="2000" i="1" dirty="0"/>
              <a:t>emrick@bnl.gov</a:t>
            </a:r>
          </a:p>
          <a:p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endParaRPr lang="en-US" sz="2400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5167DAC-C7A1-45B7-82D9-0FE1F617C1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504" y="476638"/>
            <a:ext cx="8328991" cy="1325563"/>
          </a:xfrm>
        </p:spPr>
        <p:txBody>
          <a:bodyPr>
            <a:normAutofit/>
          </a:bodyPr>
          <a:lstStyle/>
          <a:p>
            <a:r>
              <a:rPr lang="en-US" sz="3600" dirty="0"/>
              <a:t>Going Forward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2A3DBC9-8C4B-42B1-897E-F491F13F6AED}"/>
              </a:ext>
            </a:extLst>
          </p:cNvPr>
          <p:cNvSpPr txBox="1"/>
          <p:nvPr/>
        </p:nvSpPr>
        <p:spPr>
          <a:xfrm>
            <a:off x="3456842" y="3532920"/>
            <a:ext cx="26107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/>
              <a:t>Mary Jane Ilardi</a:t>
            </a:r>
          </a:p>
          <a:p>
            <a:r>
              <a:rPr lang="en-US" sz="2000" i="1"/>
              <a:t>(631)344-6361</a:t>
            </a:r>
            <a:endParaRPr lang="en-US" sz="2000" i="1" dirty="0"/>
          </a:p>
          <a:p>
            <a:r>
              <a:rPr lang="en-US" sz="2000" i="1" dirty="0"/>
              <a:t>milardi@bnl.gov</a:t>
            </a:r>
          </a:p>
        </p:txBody>
      </p:sp>
    </p:spTree>
    <p:extLst>
      <p:ext uri="{BB962C8B-B14F-4D97-AF65-F5344CB8AC3E}">
        <p14:creationId xmlns:p14="http://schemas.microsoft.com/office/powerpoint/2010/main" val="24233254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toy&#10;&#10;Description automatically generated">
            <a:extLst>
              <a:ext uri="{FF2B5EF4-FFF2-40B4-BE49-F238E27FC236}">
                <a16:creationId xmlns:a16="http://schemas.microsoft.com/office/drawing/2014/main" id="{844B4AA6-3EE5-4CDD-A7C6-4A710E7BB1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143250" y="2005012"/>
            <a:ext cx="2857500" cy="2847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8673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55937B6C-DF9A-BE47-95CA-9F7915879C8F}" vid="{E2A0EDEC-5FFC-744F-8196-20EDCCC3793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BNL PPT Template 2019</Template>
  <TotalTime>11766</TotalTime>
  <Words>404</Words>
  <Application>Microsoft Office PowerPoint</Application>
  <PresentationFormat>On-screen Show (4:3)</PresentationFormat>
  <Paragraphs>49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ATF User Operations during COVID-19</vt:lpstr>
      <vt:lpstr>COVID-19 Guidelines Change As Conditions Change</vt:lpstr>
      <vt:lpstr>Stats as of December 7</vt:lpstr>
      <vt:lpstr>BNL’s Recovery  Plan..</vt:lpstr>
      <vt:lpstr>Decision Process for On-site Access</vt:lpstr>
      <vt:lpstr>Travel to NY* - Testing and Quarantine Requirements</vt:lpstr>
      <vt:lpstr>Pre-Entry Preparations</vt:lpstr>
      <vt:lpstr>Going Forward</vt:lpstr>
      <vt:lpstr>PowerPoint Presentation</vt:lpstr>
    </vt:vector>
  </TitlesOfParts>
  <Manager/>
  <Company>BNL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Summary of COVID-19 Protocols Feedback</dc:title>
  <dc:subject/>
  <dc:creator>Gallagher, Brian</dc:creator>
  <cp:keywords/>
  <dc:description/>
  <cp:lastModifiedBy>Ilardi, Mary Jane</cp:lastModifiedBy>
  <cp:revision>94</cp:revision>
  <cp:lastPrinted>2020-12-01T18:50:04Z</cp:lastPrinted>
  <dcterms:created xsi:type="dcterms:W3CDTF">2020-10-27T12:45:10Z</dcterms:created>
  <dcterms:modified xsi:type="dcterms:W3CDTF">2020-12-10T21:56:26Z</dcterms:modified>
  <cp:category/>
</cp:coreProperties>
</file>