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2" r:id="rId9"/>
    <p:sldId id="263" r:id="rId10"/>
    <p:sldId id="264" r:id="rId11"/>
    <p:sldId id="273" r:id="rId12"/>
    <p:sldId id="271" r:id="rId13"/>
    <p:sldId id="265" r:id="rId14"/>
    <p:sldId id="266" r:id="rId15"/>
    <p:sldId id="269" r:id="rId16"/>
    <p:sldId id="275" r:id="rId17"/>
    <p:sldId id="27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8459-8388-4D98-87C5-29BE67D2DE3D}" type="datetimeFigureOut">
              <a:rPr lang="tr-TR" smtClean="0"/>
              <a:t>12.04.2021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BC4E-AABB-4088-8F21-35AA3DDD2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28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6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0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5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1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3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91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0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37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2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61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61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2ADE-03C1-4EA8-9AEB-2C8EC29B06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7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1905.05564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arxiv.org/ftp/arxiv/papers/1905/1905.05564.pdf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://cds.cern.ch/record/798726/files/open-2004-026.pdf" TargetMode="External"/><Relationship Id="rId4" Type="http://schemas.openxmlformats.org/officeDocument/2006/relationships/hyperlink" Target="https://accelconf.web.cern.ch/p05/PAPERS/TPAT098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6702" y="555270"/>
            <a:ext cx="10470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Frontier Lepton-Hadron and Photon-Hadron Colliders: Luminosity and Physics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48293" y="88541"/>
            <a:ext cx="462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DIS-2021, 12-16 April 2021, </a:t>
            </a:r>
            <a:r>
              <a:rPr lang="tr-TR" dirty="0" err="1" smtClean="0"/>
              <a:t>Stony</a:t>
            </a:r>
            <a:r>
              <a:rPr lang="tr-TR" dirty="0" smtClean="0"/>
              <a:t> </a:t>
            </a:r>
            <a:r>
              <a:rPr lang="tr-TR" dirty="0" err="1" smtClean="0"/>
              <a:t>Brook</a:t>
            </a:r>
            <a:r>
              <a:rPr lang="tr-TR" dirty="0" smtClean="0"/>
              <a:t>, NY </a:t>
            </a:r>
            <a:endParaRPr lang="tr-T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60320" y="1543050"/>
            <a:ext cx="6572250" cy="1168809"/>
          </a:xfrm>
          <a:prstGeom prst="rect">
            <a:avLst/>
          </a:prstGeom>
          <a:solidFill>
            <a:srgbClr val="E2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5" tIns="46033" rIns="92065" bIns="46033" numCol="1" anchor="t" anchorCtr="0" compatLnSpc="1">
            <a:prstTxWarp prst="textNoShape">
              <a:avLst/>
            </a:prstTxWarp>
          </a:bodyPr>
          <a:lstStyle>
            <a:lvl1pPr marL="342865" indent="-34286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4" indent="-2857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2883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036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190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343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496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8650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802" indent="-2285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tr-T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Saleh Sultansoy</a:t>
            </a:r>
            <a:endParaRPr kumimoji="1" lang="tr-TR" altLang="tr-TR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tr-TR" altLang="tr-TR" sz="800" b="0" i="0" u="none" strike="noStrike" kern="0" cap="none" spc="0" normalizeH="0" baseline="0" noProof="0" dirty="0" smtClean="0">
              <a:ln>
                <a:noFill/>
              </a:ln>
              <a:solidFill>
                <a:srgbClr val="02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TOBB Ekonomi ve Teknoloji Üniversitesi, Ankara, Türkiye</a:t>
            </a:r>
          </a:p>
          <a:p>
            <a:pPr lvl="0" algn="ctr">
              <a:lnSpc>
                <a:spcPct val="90000"/>
              </a:lnSpc>
              <a:buClr>
                <a:srgbClr val="FF9966"/>
              </a:buClr>
              <a:buNone/>
              <a:defRPr/>
            </a:pP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Azərbaycan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Milli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Elmlər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Akademiyası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Fizika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İnstitutu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tr-TR" altLang="tr-TR" sz="1200" kern="0" dirty="0">
                <a:solidFill>
                  <a:srgbClr val="020000"/>
                </a:solidFill>
                <a:latin typeface="Arial"/>
              </a:rPr>
              <a:t>Bakı, </a:t>
            </a:r>
            <a:r>
              <a:rPr lang="tr-TR" altLang="tr-TR" sz="1200" kern="0" dirty="0" err="1">
                <a:solidFill>
                  <a:srgbClr val="020000"/>
                </a:solidFill>
                <a:latin typeface="Arial"/>
              </a:rPr>
              <a:t>Azərbaycan</a:t>
            </a:r>
            <a:r>
              <a:rPr lang="tr-TR" altLang="tr-TR" sz="1200" kern="0" dirty="0">
                <a:solidFill>
                  <a:srgbClr val="020000"/>
                </a:solidFill>
                <a:latin typeface="Arial"/>
              </a:rPr>
              <a:t> </a:t>
            </a:r>
            <a:endParaRPr kumimoji="1" lang="tr-TR" altLang="tr-TR" sz="1200" b="0" i="0" u="none" strike="noStrike" kern="0" cap="none" spc="0" normalizeH="0" baseline="0" noProof="0" dirty="0" smtClean="0">
              <a:ln>
                <a:noFill/>
              </a:ln>
              <a:solidFill>
                <a:srgbClr val="02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ATLAS,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LHeC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FCC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Collaborations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CERN</a:t>
            </a:r>
          </a:p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1" lang="tr-TR" altLang="tr-T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Plenary</a:t>
            </a:r>
            <a:r>
              <a:rPr kumimoji="1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ECFA (Jan 2019 – Jul 2020)</a:t>
            </a:r>
          </a:p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tr-TR" altLang="tr-TR" sz="1400" b="0" i="0" u="none" strike="noStrike" kern="0" cap="none" spc="0" normalizeH="0" baseline="0" noProof="0" dirty="0" smtClean="0">
              <a:ln>
                <a:noFill/>
              </a:ln>
              <a:solidFill>
                <a:srgbClr val="02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865" marR="0" lvl="0" indent="-342865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tr-TR" altLang="tr-TR" sz="1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2853828"/>
            <a:ext cx="3262404" cy="3143383"/>
          </a:xfrm>
          <a:prstGeom prst="rect">
            <a:avLst/>
          </a:prstGeom>
        </p:spPr>
      </p:pic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</a:t>
            </a:fld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37210" y="6057900"/>
            <a:ext cx="316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solidFill>
                  <a:schemeClr val="accent5"/>
                </a:solidFill>
              </a:rPr>
              <a:t>Nucl</a:t>
            </a:r>
            <a:r>
              <a:rPr lang="tr-TR" sz="1200" b="1" dirty="0">
                <a:solidFill>
                  <a:schemeClr val="accent5"/>
                </a:solidFill>
              </a:rPr>
              <a:t>.</a:t>
            </a:r>
            <a:r>
              <a:rPr lang="tr-TR" sz="1200" b="1" dirty="0" smtClean="0">
                <a:solidFill>
                  <a:schemeClr val="accent5"/>
                </a:solidFill>
              </a:rPr>
              <a:t> </a:t>
            </a:r>
            <a:r>
              <a:rPr lang="tr-TR" sz="1200" b="1" dirty="0" err="1" smtClean="0">
                <a:solidFill>
                  <a:schemeClr val="accent5"/>
                </a:solidFill>
              </a:rPr>
              <a:t>Instrum</a:t>
            </a:r>
            <a:r>
              <a:rPr lang="tr-TR" sz="1200" b="1" dirty="0" smtClean="0">
                <a:solidFill>
                  <a:schemeClr val="accent5"/>
                </a:solidFill>
              </a:rPr>
              <a:t>. </a:t>
            </a:r>
            <a:r>
              <a:rPr lang="tr-TR" sz="1200" b="1" dirty="0" err="1" smtClean="0">
                <a:solidFill>
                  <a:schemeClr val="accent5"/>
                </a:solidFill>
              </a:rPr>
              <a:t>and</a:t>
            </a:r>
            <a:r>
              <a:rPr lang="tr-TR" sz="1200" b="1" dirty="0" smtClean="0">
                <a:solidFill>
                  <a:schemeClr val="accent5"/>
                </a:solidFill>
              </a:rPr>
              <a:t> </a:t>
            </a:r>
            <a:r>
              <a:rPr lang="tr-TR" sz="1200" b="1" dirty="0" err="1" smtClean="0">
                <a:solidFill>
                  <a:schemeClr val="accent5"/>
                </a:solidFill>
              </a:rPr>
              <a:t>Meth</a:t>
            </a:r>
            <a:r>
              <a:rPr lang="tr-TR" sz="1200" b="1" dirty="0" smtClean="0">
                <a:solidFill>
                  <a:schemeClr val="accent5"/>
                </a:solidFill>
              </a:rPr>
              <a:t>., A 871 (2017) 47-53</a:t>
            </a:r>
            <a:endParaRPr lang="tr-TR" sz="1200" b="1" dirty="0">
              <a:solidFill>
                <a:schemeClr val="accent5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37" y="3154680"/>
            <a:ext cx="4352925" cy="2514600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038600" y="5867400"/>
            <a:ext cx="384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solidFill>
                  <a:schemeClr val="accent5"/>
                </a:solidFill>
              </a:rPr>
              <a:t>Advances</a:t>
            </a:r>
            <a:r>
              <a:rPr lang="tr-TR" sz="1200" b="1" dirty="0" smtClean="0">
                <a:solidFill>
                  <a:schemeClr val="accent5"/>
                </a:solidFill>
              </a:rPr>
              <a:t> in High </a:t>
            </a:r>
            <a:r>
              <a:rPr lang="tr-TR" sz="1200" b="1" dirty="0" err="1" smtClean="0">
                <a:solidFill>
                  <a:schemeClr val="accent5"/>
                </a:solidFill>
              </a:rPr>
              <a:t>Energy</a:t>
            </a:r>
            <a:r>
              <a:rPr lang="tr-TR" sz="1200" b="1" dirty="0" smtClean="0">
                <a:solidFill>
                  <a:schemeClr val="accent5"/>
                </a:solidFill>
              </a:rPr>
              <a:t> </a:t>
            </a:r>
            <a:r>
              <a:rPr lang="tr-TR" sz="1200" b="1" dirty="0" err="1" smtClean="0">
                <a:solidFill>
                  <a:schemeClr val="accent5"/>
                </a:solidFill>
              </a:rPr>
              <a:t>Physics</a:t>
            </a:r>
            <a:r>
              <a:rPr lang="tr-TR" sz="1200" b="1" dirty="0">
                <a:solidFill>
                  <a:schemeClr val="accent5"/>
                </a:solidFill>
              </a:rPr>
              <a:t> </a:t>
            </a:r>
            <a:r>
              <a:rPr lang="tr-TR" sz="1200" b="1" dirty="0" smtClean="0">
                <a:solidFill>
                  <a:schemeClr val="accent5"/>
                </a:solidFill>
              </a:rPr>
              <a:t>(2017) 4021493</a:t>
            </a:r>
            <a:endParaRPr lang="tr-TR" sz="1200" b="1" dirty="0">
              <a:solidFill>
                <a:schemeClr val="accent5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964" y="2878443"/>
            <a:ext cx="3151916" cy="308148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8587740" y="5981700"/>
            <a:ext cx="316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e-</a:t>
            </a:r>
            <a:r>
              <a:rPr lang="tr-TR" sz="1200" dirty="0" err="1"/>
              <a:t>Print</a:t>
            </a:r>
            <a:r>
              <a:rPr lang="tr-TR" sz="1200" dirty="0"/>
              <a:t>: </a:t>
            </a:r>
            <a:r>
              <a:rPr lang="tr-TR" sz="1200" dirty="0">
                <a:hlinkClick r:id="rId5"/>
              </a:rPr>
              <a:t>1905.05564</a:t>
            </a:r>
            <a:r>
              <a:rPr lang="tr-TR" sz="1200" dirty="0"/>
              <a:t> [</a:t>
            </a:r>
            <a:r>
              <a:rPr lang="tr-TR" sz="1200" dirty="0" err="1"/>
              <a:t>physics.acc-ph</a:t>
            </a:r>
            <a:r>
              <a:rPr lang="tr-TR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93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Energy Frontiers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SppC</a:t>
            </a:r>
            <a:r>
              <a:rPr lang="en-US" sz="2400" b="1" dirty="0" smtClean="0">
                <a:solidFill>
                  <a:srgbClr val="0070C0"/>
                </a:solidFill>
              </a:rPr>
              <a:t> based ep</a:t>
            </a:r>
            <a:r>
              <a:rPr lang="en-US" sz="2400" b="1" dirty="0" smtClean="0">
                <a:solidFill>
                  <a:srgbClr val="0070C0"/>
                </a:solidFill>
              </a:rPr>
              <a:t> and</a:t>
            </a:r>
            <a:r>
              <a:rPr lang="en-US" sz="2400" b="1" dirty="0" smtClean="0">
                <a:solidFill>
                  <a:srgbClr val="0070C0"/>
                </a:solidFill>
              </a:rPr>
              <a:t> µp colliders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6" y="993251"/>
            <a:ext cx="5894726" cy="52625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534" y="3025236"/>
            <a:ext cx="4657725" cy="23241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615" y="5351887"/>
            <a:ext cx="4676775" cy="9715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855" y="1325833"/>
            <a:ext cx="45624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7" y="1561171"/>
            <a:ext cx="5737034" cy="40367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910" y="1610518"/>
            <a:ext cx="5803826" cy="400969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30245" y="100362"/>
            <a:ext cx="7460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Energy Frontiers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SppC</a:t>
            </a:r>
            <a:r>
              <a:rPr lang="en-US" sz="2400" b="1" dirty="0" smtClean="0">
                <a:solidFill>
                  <a:srgbClr val="0070C0"/>
                </a:solidFill>
              </a:rPr>
              <a:t> based ep</a:t>
            </a:r>
            <a:r>
              <a:rPr lang="en-US" sz="2400" b="1" dirty="0" smtClean="0">
                <a:solidFill>
                  <a:srgbClr val="0070C0"/>
                </a:solidFill>
              </a:rPr>
              <a:t> and</a:t>
            </a:r>
            <a:r>
              <a:rPr lang="en-US" sz="2400" b="1" dirty="0" smtClean="0">
                <a:solidFill>
                  <a:srgbClr val="0070C0"/>
                </a:solidFill>
              </a:rPr>
              <a:t> µp colliders 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66909"/>
            <a:ext cx="7460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Energy Frontiers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HL/HE-LHC based µp colliders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8" y="947044"/>
            <a:ext cx="5983671" cy="365118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80567" y="4582484"/>
            <a:ext cx="5453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arxiv.org/ftp/arxiv/papers/1905/1905.05564.pdf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864" y="190504"/>
            <a:ext cx="2658604" cy="222931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33" y="5050574"/>
            <a:ext cx="3330367" cy="135879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70" y="5086581"/>
            <a:ext cx="3315015" cy="13116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544" y="965858"/>
            <a:ext cx="3269778" cy="152062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572" y="2520980"/>
            <a:ext cx="3613980" cy="38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5</a:t>
            </a:r>
            <a:r>
              <a:rPr lang="tr-TR" sz="2800" b="1" dirty="0" smtClean="0">
                <a:solidFill>
                  <a:srgbClr val="0070C0"/>
                </a:solidFill>
              </a:rPr>
              <a:t>. QCD (not H) Explorer(s)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7264" y="950976"/>
            <a:ext cx="118506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mechanism is responsible for 1% of mass of visible universe,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is responsible for remaining 99% !!!</a:t>
            </a:r>
          </a:p>
          <a:p>
            <a:pPr>
              <a:lnSpc>
                <a:spcPct val="150000"/>
              </a:lnSpc>
            </a:pPr>
            <a:endParaRPr lang="en-US" sz="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vs energy in lepton-hadron collisions: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physics requires highest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basics requires highest energy.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ERL60+LHC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 = 1</a:t>
            </a:r>
            <a:r>
              <a:rPr lang="en-US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tr-T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tr-T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tr-T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wall plug power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while even this luminosity may not be sufficient for precision Higgs boson physics.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leave the Higgs boson to the lepton and hadron colliders !</a:t>
            </a:r>
          </a:p>
          <a:p>
            <a:pPr>
              <a:lnSpc>
                <a:spcPct val="150000"/>
              </a:lnSpc>
            </a:pPr>
            <a:endParaRPr lang="en-US" sz="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Clarifying of QCD basics (including confinement hypothesis) may lead to exceptional results (including cosmology and technology) !</a:t>
            </a:r>
            <a:endParaRPr lang="en-US" sz="2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Saleh@DIS-2021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14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6. BSM </a:t>
            </a:r>
            <a:r>
              <a:rPr lang="tr-TR" sz="2800" b="1" dirty="0" err="1" smtClean="0">
                <a:solidFill>
                  <a:srgbClr val="0070C0"/>
                </a:solidFill>
              </a:rPr>
              <a:t>Physics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1600672"/>
            <a:ext cx="6316031" cy="471478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630555"/>
            <a:ext cx="5975223" cy="111956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6597689" y="598670"/>
            <a:ext cx="4908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hlinkClick r:id="rId4"/>
              </a:rPr>
              <a:t>https://</a:t>
            </a:r>
            <a:r>
              <a:rPr lang="tr-TR" sz="1600" dirty="0" smtClean="0">
                <a:hlinkClick r:id="rId4"/>
              </a:rPr>
              <a:t>accelconf.web.cern.ch/p05/PAPERS/TPAT098.PDF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11" name="Dikdörtgen 10"/>
          <p:cNvSpPr/>
          <p:nvPr/>
        </p:nvSpPr>
        <p:spPr>
          <a:xfrm>
            <a:off x="6690980" y="2817614"/>
            <a:ext cx="510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hlinkClick r:id="rId5"/>
              </a:rPr>
              <a:t>http://</a:t>
            </a:r>
            <a:r>
              <a:rPr lang="tr-TR" sz="1600" dirty="0" smtClean="0">
                <a:hlinkClick r:id="rId5"/>
              </a:rPr>
              <a:t>cds.cern.ch/record/798726/files/open-2004-026.pdf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387" y="1347787"/>
            <a:ext cx="5340533" cy="1521193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022592" y="963168"/>
            <a:ext cx="408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See, also: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983" y="3194333"/>
            <a:ext cx="4819269" cy="1603790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6596387" y="4910251"/>
            <a:ext cx="544930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This figure played an important role in the initiation of the </a:t>
            </a:r>
            <a:r>
              <a:rPr lang="en-US" b="1" dirty="0" err="1" smtClean="0"/>
              <a:t>LHeC</a:t>
            </a:r>
            <a:r>
              <a:rPr lang="en-US" b="1" dirty="0" smtClean="0"/>
              <a:t> process.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 would be very useful to do similar work for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FCC based </a:t>
            </a:r>
            <a:r>
              <a:rPr lang="en-US" b="1" dirty="0" err="1" smtClean="0">
                <a:solidFill>
                  <a:srgbClr val="0070C0"/>
                </a:solidFill>
              </a:rPr>
              <a:t>lp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dirty="0" smtClean="0">
                <a:solidFill>
                  <a:srgbClr val="0070C0"/>
                </a:solidFill>
              </a:rPr>
              <a:t>(two examples are shown in slides 9 and 11)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15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7. Conclusion and recommendations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04800" y="678656"/>
            <a:ext cx="11618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Obviously,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frontier lepton-hadron and photon-hadron colliders will essentially enlarge physics search potential of basic hadron colliders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both the SM and BSM phenomena. 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systematic study of accelerator, detector and physics search aspects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LHC/FCC/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energy-frontier ep,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µp,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µA colliders is necessary for long-range planning of HEP.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invite the DIS community to start these studies. Your experience will allow to complete this work in a few years. This will be beneficial for next European Strategy document preparation.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-ring type colliders: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recovery is mandatory for TAC Super-Charm Factory and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GeV ERL may be considered as baseline (but not the sole) option for LHC (E</a:t>
            </a:r>
            <a:r>
              <a:rPr lang="en-US" altLang="tr-TR" baseline="-30000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tr-TR" baseline="-30000" dirty="0" err="1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tr-TR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≈ 120)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tr-TR" sz="800" dirty="0" smtClean="0">
              <a:solidFill>
                <a:srgbClr val="02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60 GeV ERL is not appropriate choice for FCC and </a:t>
            </a:r>
            <a:r>
              <a:rPr lang="en-US" dirty="0" err="1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SppC</a:t>
            </a:r>
            <a:r>
              <a:rPr lang="en-US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since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tr-TR" b="1" baseline="-30000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tr-TR" b="1" baseline="-30000" dirty="0" err="1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tr-TR" b="1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≈ 830 </a:t>
            </a:r>
            <a:r>
              <a:rPr lang="en-US" altLang="tr-TR" dirty="0" smtClean="0">
                <a:solidFill>
                  <a:srgbClr val="02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</a:p>
          <a:p>
            <a:endParaRPr lang="en-US" altLang="tr-TR" sz="1600" dirty="0" smtClean="0">
              <a:solidFill>
                <a:srgbClr val="02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special working group on the LHC/FCC based energy frontier lepton-hadron and photon-hadron colliders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(maximally disentangled from ERL60/PERLE governance) will be very useful.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natural for DESY to take over this job.</a:t>
            </a:r>
            <a:endParaRPr lang="en-US" altLang="tr-TR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tr-TR" sz="1600" dirty="0" smtClean="0">
              <a:solidFill>
                <a:srgbClr val="02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We have to create a table with collider types in columns, physics phenomena (particles, interactions, ...) in rows and fill in it.</a:t>
            </a:r>
          </a:p>
        </p:txBody>
      </p:sp>
    </p:spTree>
    <p:extLst>
      <p:ext uri="{BB962C8B-B14F-4D97-AF65-F5344CB8AC3E}">
        <p14:creationId xmlns:p14="http://schemas.microsoft.com/office/powerpoint/2010/main" val="22404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43" y="550620"/>
            <a:ext cx="8045605" cy="58494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91" y="278435"/>
            <a:ext cx="3970156" cy="149649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83" y="3584698"/>
            <a:ext cx="3166939" cy="27258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9" y="2048173"/>
            <a:ext cx="3065883" cy="71943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17" y="2816733"/>
            <a:ext cx="3203420" cy="38662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10" y="3181235"/>
            <a:ext cx="3183325" cy="29536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341755" y="44607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70C0"/>
                </a:solidFill>
              </a:rPr>
              <a:t>8. </a:t>
            </a:r>
            <a:r>
              <a:rPr lang="tr-TR" sz="2800" b="1" dirty="0" err="1">
                <a:solidFill>
                  <a:srgbClr val="0070C0"/>
                </a:solidFill>
              </a:rPr>
              <a:t>Review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 smtClean="0">
                <a:solidFill>
                  <a:srgbClr val="0070C0"/>
                </a:solidFill>
              </a:rPr>
              <a:t>articles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17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192613" y="42381"/>
            <a:ext cx="180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70C0"/>
                </a:solidFill>
              </a:rPr>
              <a:t>9. Warning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1" y="540337"/>
            <a:ext cx="5821243" cy="43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90" y="713681"/>
            <a:ext cx="5629955" cy="357953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661" y="4200995"/>
            <a:ext cx="5581883" cy="67447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27824" y="5008006"/>
            <a:ext cx="112727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that this consideration was the </a:t>
            </a:r>
            <a:r>
              <a:rPr lang="en-US" b="1" dirty="0"/>
              <a:t>main scientific reason for moving of VLEPP from Novosibirsk to </a:t>
            </a:r>
            <a:r>
              <a:rPr lang="en-US" b="1" dirty="0" err="1"/>
              <a:t>Protvino</a:t>
            </a:r>
            <a:r>
              <a:rPr lang="en-US" b="1" dirty="0"/>
              <a:t>. </a:t>
            </a:r>
            <a:r>
              <a:rPr lang="en-US" dirty="0"/>
              <a:t>Unfortunately, in </a:t>
            </a:r>
            <a:r>
              <a:rPr lang="en-US" b="1" dirty="0"/>
              <a:t>final </a:t>
            </a:r>
            <a:r>
              <a:rPr lang="en-US" b="1" dirty="0" smtClean="0"/>
              <a:t>design</a:t>
            </a:r>
            <a:r>
              <a:rPr lang="tr-TR" b="1" dirty="0" smtClean="0"/>
              <a:t> </a:t>
            </a:r>
            <a:r>
              <a:rPr lang="en-US" b="1" dirty="0"/>
              <a:t>VLEPP placement was chosen to cross the UNK ring, instead of tangential</a:t>
            </a:r>
            <a:r>
              <a:rPr lang="en-US" dirty="0"/>
              <a:t>. Obviously, </a:t>
            </a:r>
            <a:r>
              <a:rPr lang="en-US" b="1" dirty="0"/>
              <a:t>this choice closed ep and </a:t>
            </a:r>
            <a:r>
              <a:rPr lang="en-US" b="1" dirty="0" err="1"/>
              <a:t>γp</a:t>
            </a:r>
            <a:r>
              <a:rPr lang="en-US" b="1" dirty="0"/>
              <a:t> options </a:t>
            </a:r>
            <a:r>
              <a:rPr lang="en-US" b="1" dirty="0">
                <a:solidFill>
                  <a:srgbClr val="FF0000"/>
                </a:solidFill>
              </a:rPr>
              <a:t>(clear indication of collapse of Eastern Block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sz="800" dirty="0" smtClean="0"/>
          </a:p>
        </p:txBody>
      </p:sp>
      <p:sp>
        <p:nvSpPr>
          <p:cNvPr id="13" name="Dikdörtgen 12"/>
          <p:cNvSpPr/>
          <p:nvPr/>
        </p:nvSpPr>
        <p:spPr>
          <a:xfrm>
            <a:off x="2296436" y="5852156"/>
            <a:ext cx="75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Hopefully, CERN will not repeat similar mistake…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0060" y="206444"/>
            <a:ext cx="1129283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>
              <a:lnSpc>
                <a:spcPct val="150000"/>
              </a:lnSpc>
            </a:pPr>
            <a:endParaRPr lang="tr-T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collider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e-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collider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μ-ring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tangential to energy frontier hadron colliders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give opportunity to investigate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lepton-hadron and photon-hadron interactions at tens-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center-of-mass energies. </a:t>
            </a:r>
            <a:endParaRPr lang="tr-TR" sz="20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lepton-hadron and photon-hadron colliders will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essentially enlarge physics search potential of the hadron collider's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host laboratory both in SM and BSM phenomena.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 main parameters of the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LHC/FCC/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SppC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ep,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μp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γp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γA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colliders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discussed, together with their physics search potential.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Certainly, these machines have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potential for clarifying QCD basics. </a:t>
            </a:r>
            <a:endParaRPr lang="tr-TR" sz="20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BSM physics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search, their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exceeds that of corresponding lepton colliders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 and is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 (and complementary)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basic hadron colliders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4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60120" y="491490"/>
            <a:ext cx="525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60 GeV ERL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alternative scenarios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Energy frontiers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QCD (not H) Explorer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BSM Physics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Conclusion and recommendations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Warning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21" y="445770"/>
            <a:ext cx="4272756" cy="47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1. Introduction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6478" y="747875"/>
            <a:ext cx="1168647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 years ago the Standard Model had </a:t>
            </a:r>
            <a:r>
              <a:rPr lang="en-US" sz="2000" b="1" dirty="0" smtClean="0"/>
              <a:t>two experimental missing's</a:t>
            </a:r>
            <a:r>
              <a:rPr lang="en-US" sz="2000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Higgs mechanism in electroweak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Confinement hypothesis in QCD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r>
              <a:rPr lang="en-US" sz="2000" dirty="0" smtClean="0"/>
              <a:t>Electroweak part was completed by discovery of the Higgs boson at the LHC.</a:t>
            </a:r>
          </a:p>
          <a:p>
            <a:endParaRPr lang="en-US" sz="2000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QCD part is still uncompleted, Confinement should be clarified.</a:t>
            </a:r>
          </a:p>
          <a:p>
            <a:endParaRPr lang="en-US" sz="1000" dirty="0" smtClean="0"/>
          </a:p>
          <a:p>
            <a:r>
              <a:rPr lang="en-US" sz="2000" dirty="0" smtClean="0"/>
              <a:t>Two regions are crucial: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Bjorken</a:t>
            </a:r>
            <a:r>
              <a:rPr lang="en-US" sz="2000" b="1" dirty="0" smtClean="0"/>
              <a:t> x close to 1</a:t>
            </a:r>
            <a:r>
              <a:rPr lang="en-US" sz="2000" dirty="0" smtClean="0"/>
              <a:t>, will be investigated at EIC,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Small x (&lt;&lt;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10</a:t>
            </a:r>
            <a:r>
              <a:rPr lang="en-US" altLang="tr-TR" sz="2000" b="1" baseline="30000" dirty="0" smtClean="0">
                <a:cs typeface="Times New Roman" panose="02020603050405020304" pitchFamily="18" charset="0"/>
              </a:rPr>
              <a:t>-4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) at high Q</a:t>
            </a:r>
            <a:r>
              <a:rPr lang="en-US" altLang="tr-TR" sz="2000" b="1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 (&gt;&gt;10</a:t>
            </a:r>
            <a:r>
              <a:rPr lang="en-US" altLang="tr-TR" sz="2000" b="1" baseline="30000" dirty="0" smtClean="0">
                <a:cs typeface="Times New Roman" panose="02020603050405020304" pitchFamily="18" charset="0"/>
              </a:rPr>
              <a:t>2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 GeV</a:t>
            </a:r>
            <a:r>
              <a:rPr lang="en-US" altLang="tr-TR" sz="2000" b="1" baseline="30000" dirty="0" smtClean="0">
                <a:cs typeface="Times New Roman" panose="02020603050405020304" pitchFamily="18" charset="0"/>
              </a:rPr>
              <a:t> 2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), 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will be investigated at </a:t>
            </a:r>
            <a:r>
              <a:rPr lang="en-US" altLang="tr-TR" sz="2000" dirty="0" err="1" smtClean="0">
                <a:cs typeface="Times New Roman" panose="02020603050405020304" pitchFamily="18" charset="0"/>
              </a:rPr>
              <a:t>LHeC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 and energy frontier </a:t>
            </a:r>
            <a:r>
              <a:rPr lang="en-US" altLang="tr-TR" sz="2000" dirty="0" err="1" smtClean="0">
                <a:cs typeface="Times New Roman" panose="02020603050405020304" pitchFamily="18" charset="0"/>
              </a:rPr>
              <a:t>lh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/</a:t>
            </a:r>
            <a:r>
              <a:rPr lang="en-US" altLang="tr-TR" sz="2000" dirty="0" err="1" smtClean="0">
                <a:cs typeface="Times New Roman" panose="02020603050405020304" pitchFamily="18" charset="0"/>
              </a:rPr>
              <a:t>γh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 colliders.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In addition, </a:t>
            </a:r>
            <a:r>
              <a:rPr lang="en-US" altLang="tr-TR" sz="2000" dirty="0" err="1" smtClean="0">
                <a:cs typeface="Times New Roman" panose="02020603050405020304" pitchFamily="18" charset="0"/>
              </a:rPr>
              <a:t>LHeC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 and energy frontier </a:t>
            </a:r>
            <a:r>
              <a:rPr lang="en-US" altLang="tr-TR" sz="2000" dirty="0" err="1" smtClean="0">
                <a:cs typeface="Times New Roman" panose="02020603050405020304" pitchFamily="18" charset="0"/>
              </a:rPr>
              <a:t>lh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/</a:t>
            </a:r>
            <a:r>
              <a:rPr lang="en-US" altLang="tr-TR" sz="2000" dirty="0" err="1" smtClean="0">
                <a:cs typeface="Times New Roman" panose="02020603050405020304" pitchFamily="18" charset="0"/>
              </a:rPr>
              <a:t>γh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 colliders will 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provide pdf’s </a:t>
            </a:r>
            <a:r>
              <a:rPr lang="en-US" altLang="tr-TR" sz="2000" b="1" dirty="0" smtClean="0"/>
              <a:t>for adequate interpretation</a:t>
            </a:r>
            <a:r>
              <a:rPr lang="en-US" altLang="tr-TR" sz="2000" dirty="0" smtClean="0"/>
              <a:t> </a:t>
            </a:r>
            <a:r>
              <a:rPr lang="en-US" altLang="tr-TR" sz="2000" b="1" dirty="0" smtClean="0"/>
              <a:t>of HE-LHC, FCC and </a:t>
            </a:r>
            <a:r>
              <a:rPr lang="en-US" altLang="tr-TR" sz="2000" b="1" dirty="0" err="1" smtClean="0"/>
              <a:t>SppC</a:t>
            </a:r>
            <a:r>
              <a:rPr lang="en-US" altLang="tr-TR" sz="2000" b="1" dirty="0" smtClean="0"/>
              <a:t> data.</a:t>
            </a:r>
          </a:p>
          <a:p>
            <a:endParaRPr lang="en-US" sz="1000" dirty="0" smtClean="0"/>
          </a:p>
          <a:p>
            <a:r>
              <a:rPr lang="en-US" sz="2000" dirty="0" smtClean="0"/>
              <a:t>Concerning </a:t>
            </a:r>
            <a:r>
              <a:rPr lang="en-US" sz="2000" b="1" dirty="0" smtClean="0"/>
              <a:t>BSM physics</a:t>
            </a:r>
            <a:r>
              <a:rPr lang="en-US" sz="2000" dirty="0" smtClean="0"/>
              <a:t>, it should be mentioned that </a:t>
            </a:r>
            <a:r>
              <a:rPr lang="en-US" sz="2000" b="1" dirty="0" smtClean="0"/>
              <a:t>potential of </a:t>
            </a:r>
            <a:r>
              <a:rPr lang="en-US" altLang="tr-TR" sz="2000" b="1" dirty="0" err="1" smtClean="0">
                <a:cs typeface="Times New Roman" panose="02020603050405020304" pitchFamily="18" charset="0"/>
              </a:rPr>
              <a:t>lh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/</a:t>
            </a:r>
            <a:r>
              <a:rPr lang="en-US" altLang="tr-TR" sz="2000" b="1" dirty="0" err="1" smtClean="0">
                <a:cs typeface="Times New Roman" panose="02020603050405020304" pitchFamily="18" charset="0"/>
              </a:rPr>
              <a:t>γh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 colliders: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tr-TR" sz="2000" b="1" dirty="0" smtClean="0">
                <a:cs typeface="Times New Roman" panose="02020603050405020304" pitchFamily="18" charset="0"/>
              </a:rPr>
              <a:t>essentially exceeds 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that of corresponding </a:t>
            </a:r>
            <a:r>
              <a:rPr lang="en-US" altLang="tr-TR" sz="2000" b="1" dirty="0" smtClean="0">
                <a:cs typeface="Times New Roman" panose="02020603050405020304" pitchFamily="18" charset="0"/>
              </a:rPr>
              <a:t>lepton colliders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tr-TR" sz="2000" dirty="0" smtClean="0">
                <a:cs typeface="Times New Roman" panose="02020603050405020304" pitchFamily="18" charset="0"/>
              </a:rPr>
              <a:t>is </a:t>
            </a:r>
            <a:r>
              <a:rPr lang="en-US" altLang="tr-TR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comparable</a:t>
            </a:r>
            <a:r>
              <a:rPr lang="en-US" altLang="tr-TR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with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tr-TR" sz="2000" dirty="0" smtClean="0">
                <a:cs typeface="Times New Roman" panose="02020603050405020304" pitchFamily="18" charset="0"/>
              </a:rPr>
              <a:t>(and</a:t>
            </a:r>
            <a:r>
              <a:rPr lang="en-US" sz="2000" dirty="0" smtClean="0"/>
              <a:t> complementary to) potential of corresponding </a:t>
            </a:r>
            <a:r>
              <a:rPr lang="en-US" sz="2000" b="1" dirty="0" smtClean="0">
                <a:solidFill>
                  <a:srgbClr val="0070C0"/>
                </a:solidFill>
              </a:rPr>
              <a:t>hadron colliders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08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79863" y="55200"/>
            <a:ext cx="110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 Future Energy Frontier Colliders: colliding beams vs collider types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01870"/>
              </p:ext>
            </p:extLst>
          </p:nvPr>
        </p:nvGraphicFramePr>
        <p:xfrm>
          <a:off x="2032000" y="54404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85432093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2045686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17952711"/>
                    </a:ext>
                  </a:extLst>
                </a:gridCol>
                <a:gridCol w="2536190">
                  <a:extLst>
                    <a:ext uri="{9D8B030D-6E8A-4147-A177-3AD203B41FA5}">
                      <a16:colId xmlns:a16="http://schemas.microsoft.com/office/drawing/2014/main" val="410471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Ring-Ring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Linear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Linac</a:t>
                      </a:r>
                      <a:r>
                        <a:rPr lang="en-US" noProof="0" dirty="0" smtClean="0"/>
                        <a:t>-Ring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pp, </a:t>
                      </a:r>
                      <a:r>
                        <a:rPr lang="en-US" noProof="0" dirty="0" err="1" smtClean="0"/>
                        <a:t>pA</a:t>
                      </a:r>
                      <a:r>
                        <a:rPr lang="en-US" noProof="0" dirty="0" smtClean="0"/>
                        <a:t>, AA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HE-LHC, FCC, </a:t>
                      </a:r>
                      <a:r>
                        <a:rPr lang="en-US" noProof="0" dirty="0" err="1" smtClean="0"/>
                        <a:t>SppC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0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ee</a:t>
                      </a:r>
                      <a:r>
                        <a:rPr lang="en-US" noProof="0" dirty="0" smtClean="0"/>
                        <a:t>, </a:t>
                      </a:r>
                      <a:r>
                        <a:rPr lang="en-US" noProof="0" dirty="0" err="1" smtClean="0"/>
                        <a:t>γe</a:t>
                      </a:r>
                      <a:r>
                        <a:rPr lang="en-US" noProof="0" dirty="0" smtClean="0"/>
                        <a:t>, </a:t>
                      </a:r>
                      <a:r>
                        <a:rPr lang="en-US" noProof="0" dirty="0" err="1" smtClean="0"/>
                        <a:t>γγ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ILC, CLIC, PWFA-LC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5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ep, </a:t>
                      </a:r>
                      <a:r>
                        <a:rPr lang="en-US" b="1" noProof="0" dirty="0" err="1" smtClean="0">
                          <a:solidFill>
                            <a:schemeClr val="tx1"/>
                          </a:solidFill>
                        </a:rPr>
                        <a:t>eA</a:t>
                      </a:r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err="1" smtClean="0"/>
                        <a:t>LHeC</a:t>
                      </a:r>
                      <a:r>
                        <a:rPr lang="en-US" b="1" noProof="0" dirty="0" smtClean="0"/>
                        <a:t>, FCC/</a:t>
                      </a:r>
                      <a:r>
                        <a:rPr lang="en-US" b="1" noProof="0" dirty="0" err="1" smtClean="0"/>
                        <a:t>SppC</a:t>
                      </a:r>
                      <a:r>
                        <a:rPr lang="en-US" b="1" noProof="0" dirty="0" smtClean="0"/>
                        <a:t> based</a:t>
                      </a:r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4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err="1" smtClean="0">
                          <a:solidFill>
                            <a:schemeClr val="tx1"/>
                          </a:solidFill>
                        </a:rPr>
                        <a:t>γp</a:t>
                      </a:r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noProof="0" dirty="0" err="1" smtClean="0">
                          <a:solidFill>
                            <a:schemeClr val="tx1"/>
                          </a:solidFill>
                        </a:rPr>
                        <a:t>γA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HE-LHC/FCC/</a:t>
                      </a:r>
                      <a:r>
                        <a:rPr lang="en-US" b="1" noProof="0" dirty="0" err="1" smtClean="0">
                          <a:solidFill>
                            <a:schemeClr val="tx1"/>
                          </a:solidFill>
                        </a:rPr>
                        <a:t>SppC</a:t>
                      </a:r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 based</a:t>
                      </a:r>
                      <a:endParaRPr lang="en-US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9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µµ</a:t>
                      </a:r>
                      <a:endParaRPr lang="en-US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µC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µp,</a:t>
                      </a:r>
                      <a:r>
                        <a:rPr lang="en-US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µA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LHC/FCC/</a:t>
                      </a:r>
                      <a:r>
                        <a:rPr lang="en-US" b="1" noProof="0" dirty="0" err="1" smtClean="0"/>
                        <a:t>SppC</a:t>
                      </a:r>
                      <a:r>
                        <a:rPr lang="en-US" b="1" noProof="0" dirty="0" smtClean="0"/>
                        <a:t> based</a:t>
                      </a:r>
                      <a:endParaRPr lang="en-US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21358"/>
                  </a:ext>
                </a:extLst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5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408" y="3228649"/>
            <a:ext cx="4230822" cy="307443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8" y="3193181"/>
            <a:ext cx="4231655" cy="319483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8412480" y="4082384"/>
            <a:ext cx="37795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→ ILC+FCC/</a:t>
            </a:r>
            <a:r>
              <a:rPr lang="tr-TR" b="1" dirty="0" err="1" smtClean="0"/>
              <a:t>SppC</a:t>
            </a:r>
            <a:r>
              <a:rPr lang="tr-TR" b="1" dirty="0" smtClean="0"/>
              <a:t> </a:t>
            </a:r>
            <a:r>
              <a:rPr lang="tr-TR" b="1" dirty="0"/>
              <a:t>→ </a:t>
            </a:r>
            <a:r>
              <a:rPr lang="tr-TR" b="1" dirty="0" smtClean="0"/>
              <a:t>PWFA+FCC/</a:t>
            </a:r>
            <a:r>
              <a:rPr lang="tr-TR" b="1" dirty="0" err="1" smtClean="0"/>
              <a:t>SppC</a:t>
            </a:r>
            <a:endParaRPr lang="tr-TR" b="1" dirty="0" smtClean="0"/>
          </a:p>
        </p:txBody>
      </p:sp>
      <p:sp>
        <p:nvSpPr>
          <p:cNvPr id="12" name="Metin kutusu 11"/>
          <p:cNvSpPr txBox="1"/>
          <p:nvPr/>
        </p:nvSpPr>
        <p:spPr>
          <a:xfrm>
            <a:off x="9497568" y="4645152"/>
            <a:ext cx="245059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+ HL/HE-LHC based µh</a:t>
            </a:r>
          </a:p>
          <a:p>
            <a:endParaRPr lang="en-US" sz="800" b="1" dirty="0" smtClean="0"/>
          </a:p>
          <a:p>
            <a:r>
              <a:rPr lang="en-US" b="1" dirty="0" smtClean="0"/>
              <a:t>+ FCC/</a:t>
            </a:r>
            <a:r>
              <a:rPr lang="en-US" b="1" dirty="0" err="1" smtClean="0"/>
              <a:t>SppC</a:t>
            </a:r>
            <a:r>
              <a:rPr lang="en-US" b="1" dirty="0" smtClean="0"/>
              <a:t> based µh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94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2. </a:t>
            </a:r>
            <a:r>
              <a:rPr lang="tr-TR" sz="2800" b="1" dirty="0" err="1" smtClean="0">
                <a:solidFill>
                  <a:srgbClr val="0070C0"/>
                </a:solidFill>
              </a:rPr>
              <a:t>LHeC</a:t>
            </a:r>
            <a:r>
              <a:rPr lang="tr-TR" sz="2800" b="1" dirty="0" smtClean="0">
                <a:solidFill>
                  <a:srgbClr val="0070C0"/>
                </a:solidFill>
              </a:rPr>
              <a:t>: 60 </a:t>
            </a:r>
            <a:r>
              <a:rPr lang="tr-TR" sz="2800" b="1" dirty="0" err="1" smtClean="0">
                <a:solidFill>
                  <a:srgbClr val="0070C0"/>
                </a:solidFill>
              </a:rPr>
              <a:t>GeV</a:t>
            </a:r>
            <a:r>
              <a:rPr lang="tr-TR" sz="2800" b="1" dirty="0" smtClean="0">
                <a:solidFill>
                  <a:srgbClr val="0070C0"/>
                </a:solidFill>
              </a:rPr>
              <a:t> ERL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1" y="656401"/>
            <a:ext cx="3675347" cy="56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042" y="729553"/>
            <a:ext cx="3918474" cy="545179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831" y="960276"/>
            <a:ext cx="3788283" cy="254416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827" y="3652299"/>
            <a:ext cx="4517578" cy="20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</a:t>
            </a:r>
            <a:r>
              <a:rPr lang="en-US" dirty="0" smtClean="0"/>
              <a:t>2021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Saleh@DIS-2021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7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51594"/>
            <a:ext cx="746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</a:rPr>
              <a:t>LHeC</a:t>
            </a:r>
            <a:r>
              <a:rPr lang="en-US" sz="2800" b="1" dirty="0" smtClean="0">
                <a:solidFill>
                  <a:srgbClr val="0070C0"/>
                </a:solidFill>
              </a:rPr>
              <a:t>: Alternative Scenarios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1792" y="4740309"/>
            <a:ext cx="560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0070C0"/>
                </a:solidFill>
              </a:rPr>
              <a:t>Next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stage</a:t>
            </a:r>
            <a:r>
              <a:rPr lang="tr-TR" b="1" dirty="0" smtClean="0">
                <a:solidFill>
                  <a:srgbClr val="0070C0"/>
                </a:solidFill>
              </a:rPr>
              <a:t>: 9 </a:t>
            </a:r>
            <a:r>
              <a:rPr lang="tr-TR" b="1" dirty="0" smtClean="0">
                <a:solidFill>
                  <a:srgbClr val="0070C0"/>
                </a:solidFill>
              </a:rPr>
              <a:t>km e-ring </a:t>
            </a:r>
            <a:r>
              <a:rPr lang="tr-TR" b="1" dirty="0">
                <a:solidFill>
                  <a:srgbClr val="0070C0"/>
                </a:solidFill>
              </a:rPr>
              <a:t>→ </a:t>
            </a:r>
            <a:r>
              <a:rPr lang="tr-TR" b="1" dirty="0" smtClean="0">
                <a:solidFill>
                  <a:srgbClr val="0070C0"/>
                </a:solidFill>
              </a:rPr>
              <a:t>µ-ring </a:t>
            </a:r>
            <a:r>
              <a:rPr lang="tr-TR" b="1" dirty="0" err="1" smtClean="0">
                <a:solidFill>
                  <a:srgbClr val="0070C0"/>
                </a:solidFill>
              </a:rPr>
              <a:t>with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altLang="tr-TR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</a:t>
            </a:r>
            <a:r>
              <a:rPr lang="tr-TR" altLang="tr-TR" b="1" baseline="-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µ</a:t>
            </a:r>
            <a:r>
              <a:rPr lang="tr-TR" b="1" dirty="0" smtClean="0">
                <a:solidFill>
                  <a:srgbClr val="0070C0"/>
                </a:solidFill>
              </a:rPr>
              <a:t> = 3 </a:t>
            </a:r>
            <a:r>
              <a:rPr lang="tr-TR" b="1" dirty="0" err="1" smtClean="0">
                <a:solidFill>
                  <a:srgbClr val="0070C0"/>
                </a:solidFill>
              </a:rPr>
              <a:t>TeV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0070C0"/>
                </a:solidFill>
              </a:rPr>
              <a:t>         √S </a:t>
            </a:r>
            <a:r>
              <a:rPr lang="tr-TR" b="1" dirty="0">
                <a:solidFill>
                  <a:srgbClr val="0070C0"/>
                </a:solidFill>
              </a:rPr>
              <a:t>	</a:t>
            </a:r>
            <a:r>
              <a:rPr lang="tr-TR" b="1" dirty="0" smtClean="0">
                <a:solidFill>
                  <a:srgbClr val="0070C0"/>
                </a:solidFill>
              </a:rPr>
              <a:t> :       1.3 </a:t>
            </a:r>
            <a:r>
              <a:rPr lang="tr-TR" b="1" dirty="0" err="1" smtClean="0">
                <a:solidFill>
                  <a:srgbClr val="0070C0"/>
                </a:solidFill>
              </a:rPr>
              <a:t>TeV</a:t>
            </a:r>
            <a:r>
              <a:rPr lang="tr-TR" b="1" dirty="0" smtClean="0">
                <a:solidFill>
                  <a:srgbClr val="0070C0"/>
                </a:solidFill>
              </a:rPr>
              <a:t>  →     9.1 </a:t>
            </a:r>
            <a:r>
              <a:rPr lang="tr-TR" b="1" dirty="0" err="1" smtClean="0">
                <a:solidFill>
                  <a:srgbClr val="0070C0"/>
                </a:solidFill>
              </a:rPr>
              <a:t>TeV</a:t>
            </a:r>
            <a:endParaRPr lang="tr-TR" b="1" dirty="0" smtClean="0">
              <a:solidFill>
                <a:srgbClr val="0070C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" y="544830"/>
            <a:ext cx="6000750" cy="43053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64" y="600165"/>
            <a:ext cx="4620768" cy="168111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6815328" y="2159246"/>
            <a:ext cx="418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Wall plug power is over 160 MW 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792" y="2766822"/>
            <a:ext cx="4284916" cy="3402957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19456" y="5401056"/>
            <a:ext cx="630326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Another alternative, namely, one</a:t>
            </a:r>
            <a:r>
              <a:rPr lang="tr-TR" sz="2000" b="1" dirty="0" smtClean="0">
                <a:solidFill>
                  <a:srgbClr val="0070C0"/>
                </a:solidFill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</a:rPr>
              <a:t>pass </a:t>
            </a:r>
            <a:r>
              <a:rPr lang="en-US" sz="2000" b="1" dirty="0" err="1" smtClean="0">
                <a:solidFill>
                  <a:srgbClr val="0070C0"/>
                </a:solidFill>
              </a:rPr>
              <a:t>linac</a:t>
            </a:r>
            <a:r>
              <a:rPr lang="en-US" sz="2000" b="1" dirty="0" smtClean="0">
                <a:solidFill>
                  <a:srgbClr val="0070C0"/>
                </a:solidFill>
              </a:rPr>
              <a:t> will give opportunity to upgrade electron beam energy, if necessary</a:t>
            </a:r>
            <a:r>
              <a:rPr lang="tr-TR" sz="2000" b="1" dirty="0" smtClean="0">
                <a:solidFill>
                  <a:srgbClr val="0070C0"/>
                </a:solidFill>
              </a:rPr>
              <a:t>!     </a:t>
            </a:r>
            <a:r>
              <a:rPr lang="tr-TR" sz="2000" b="1" dirty="0" smtClean="0"/>
              <a:t>+ </a:t>
            </a:r>
            <a:r>
              <a:rPr lang="en-US" sz="2000" b="1" dirty="0" err="1" smtClean="0"/>
              <a:t>γp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γA</a:t>
            </a:r>
            <a:r>
              <a:rPr lang="en-US" sz="2000" b="1" dirty="0" smtClean="0"/>
              <a:t> options!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77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8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66909"/>
            <a:ext cx="7460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Energy Frontiers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FCC based ep, </a:t>
            </a:r>
            <a:r>
              <a:rPr lang="en-US" sz="2400" b="1" dirty="0" err="1" smtClean="0">
                <a:solidFill>
                  <a:srgbClr val="0070C0"/>
                </a:solidFill>
              </a:rPr>
              <a:t>γp</a:t>
            </a:r>
            <a:r>
              <a:rPr lang="en-US" sz="2400" b="1" dirty="0" smtClean="0">
                <a:solidFill>
                  <a:srgbClr val="0070C0"/>
                </a:solidFill>
              </a:rPr>
              <a:t>, µp, </a:t>
            </a:r>
            <a:r>
              <a:rPr lang="en-US" sz="2400" b="1" dirty="0" err="1" smtClean="0">
                <a:solidFill>
                  <a:srgbClr val="0070C0"/>
                </a:solidFill>
              </a:rPr>
              <a:t>eA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γA</a:t>
            </a:r>
            <a:r>
              <a:rPr lang="en-US" sz="2400" b="1" dirty="0" smtClean="0">
                <a:solidFill>
                  <a:srgbClr val="0070C0"/>
                </a:solidFill>
              </a:rPr>
              <a:t>, µA, FEL </a:t>
            </a:r>
            <a:r>
              <a:rPr lang="en-US" sz="2400" b="1" dirty="0" err="1" smtClean="0">
                <a:solidFill>
                  <a:srgbClr val="0070C0"/>
                </a:solidFill>
              </a:rPr>
              <a:t>γA</a:t>
            </a:r>
            <a:r>
              <a:rPr lang="en-US" sz="2400" b="1" dirty="0" smtClean="0">
                <a:solidFill>
                  <a:srgbClr val="0070C0"/>
                </a:solidFill>
              </a:rPr>
              <a:t> colliders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3" y="1054254"/>
            <a:ext cx="7753177" cy="51012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71" y="1018612"/>
            <a:ext cx="4051145" cy="10766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483" y="2143043"/>
            <a:ext cx="5162533" cy="145880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485" y="3690592"/>
            <a:ext cx="4181475" cy="11049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571" y="4817447"/>
            <a:ext cx="4191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Saleh@DIS-2021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2ADE-03C1-4EA8-9AEB-2C8EC29B060B}" type="slidenum">
              <a:rPr lang="tr-TR" smtClean="0"/>
              <a:t>9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230245" y="100362"/>
            <a:ext cx="7460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Energy Frontiers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FCC based ep, </a:t>
            </a:r>
            <a:r>
              <a:rPr lang="en-US" sz="2400" b="1" dirty="0" err="1" smtClean="0">
                <a:solidFill>
                  <a:srgbClr val="0070C0"/>
                </a:solidFill>
              </a:rPr>
              <a:t>γp</a:t>
            </a:r>
            <a:r>
              <a:rPr lang="en-US" sz="2400" b="1" dirty="0" smtClean="0">
                <a:solidFill>
                  <a:srgbClr val="0070C0"/>
                </a:solidFill>
              </a:rPr>
              <a:t>, µp, </a:t>
            </a:r>
            <a:r>
              <a:rPr lang="en-US" sz="2400" b="1" dirty="0" err="1" smtClean="0">
                <a:solidFill>
                  <a:srgbClr val="0070C0"/>
                </a:solidFill>
              </a:rPr>
              <a:t>eA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γA</a:t>
            </a:r>
            <a:r>
              <a:rPr lang="en-US" sz="2400" b="1" dirty="0" smtClean="0">
                <a:solidFill>
                  <a:srgbClr val="0070C0"/>
                </a:solidFill>
              </a:rPr>
              <a:t>, µA, FEL </a:t>
            </a:r>
            <a:r>
              <a:rPr lang="en-US" sz="2400" b="1" dirty="0" err="1" smtClean="0">
                <a:solidFill>
                  <a:srgbClr val="0070C0"/>
                </a:solidFill>
              </a:rPr>
              <a:t>γA</a:t>
            </a:r>
            <a:r>
              <a:rPr lang="en-US" sz="2400" b="1" dirty="0" smtClean="0">
                <a:solidFill>
                  <a:srgbClr val="0070C0"/>
                </a:solidFill>
              </a:rPr>
              <a:t> colliders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3" y="1054368"/>
            <a:ext cx="11133741" cy="52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1026</Words>
  <Application>Microsoft Office PowerPoint</Application>
  <PresentationFormat>Geniş ekran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Monotype Sorts</vt:lpstr>
      <vt:lpstr>Symbol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Saleh Sultansoy</dc:creator>
  <cp:lastModifiedBy>Saleh Sultansoy</cp:lastModifiedBy>
  <cp:revision>156</cp:revision>
  <dcterms:created xsi:type="dcterms:W3CDTF">2021-04-02T11:37:19Z</dcterms:created>
  <dcterms:modified xsi:type="dcterms:W3CDTF">2021-04-12T23:36:43Z</dcterms:modified>
</cp:coreProperties>
</file>