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4"/>
    <p:sldMasterId id="2147483664" r:id="rId5"/>
  </p:sldMasterIdLst>
  <p:notesMasterIdLst>
    <p:notesMasterId r:id="rId11"/>
  </p:notesMasterIdLst>
  <p:sldIdLst>
    <p:sldId id="256" r:id="rId6"/>
    <p:sldId id="299" r:id="rId7"/>
    <p:sldId id="321" r:id="rId8"/>
    <p:sldId id="322" r:id="rId9"/>
    <p:sldId id="320" r:id="rId10"/>
  </p:sldIdLst>
  <p:sldSz cx="10077450" cy="566896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8" userDrawn="1">
          <p15:clr>
            <a:srgbClr val="A4A3A4"/>
          </p15:clr>
        </p15:guide>
        <p15:guide id="2" pos="46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07DC"/>
    <a:srgbClr val="DC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84" y="528"/>
      </p:cViewPr>
      <p:guideLst>
        <p:guide orient="horz" pos="658"/>
        <p:guide pos="46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18" cy="481878"/>
          </a:xfrm>
          <a:prstGeom prst="rect">
            <a:avLst/>
          </a:prstGeom>
        </p:spPr>
        <p:txBody>
          <a:bodyPr vert="horz" lIns="86749" tIns="43375" rIns="86749" bIns="43375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189" y="1"/>
            <a:ext cx="3170518" cy="481878"/>
          </a:xfrm>
          <a:prstGeom prst="rect">
            <a:avLst/>
          </a:prstGeom>
        </p:spPr>
        <p:txBody>
          <a:bodyPr vert="horz" lIns="86749" tIns="43375" rIns="86749" bIns="43375" rtlCol="0"/>
          <a:lstStyle>
            <a:lvl1pPr algn="r">
              <a:defRPr sz="1100"/>
            </a:lvl1pPr>
          </a:lstStyle>
          <a:p>
            <a:fld id="{72D9C4A2-50F3-4684-9863-CC6EFC207124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749" tIns="43375" rIns="86749" bIns="4337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18" y="4620275"/>
            <a:ext cx="5850965" cy="3780775"/>
          </a:xfrm>
          <a:prstGeom prst="rect">
            <a:avLst/>
          </a:prstGeom>
        </p:spPr>
        <p:txBody>
          <a:bodyPr vert="horz" lIns="86749" tIns="43375" rIns="86749" bIns="4337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322"/>
            <a:ext cx="3170518" cy="481878"/>
          </a:xfrm>
          <a:prstGeom prst="rect">
            <a:avLst/>
          </a:prstGeom>
        </p:spPr>
        <p:txBody>
          <a:bodyPr vert="horz" lIns="86749" tIns="43375" rIns="86749" bIns="43375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189" y="9119322"/>
            <a:ext cx="3170518" cy="481878"/>
          </a:xfrm>
          <a:prstGeom prst="rect">
            <a:avLst/>
          </a:prstGeom>
        </p:spPr>
        <p:txBody>
          <a:bodyPr vert="horz" lIns="86749" tIns="43375" rIns="86749" bIns="43375" rtlCol="0" anchor="b"/>
          <a:lstStyle>
            <a:lvl1pPr algn="r">
              <a:defRPr sz="1100"/>
            </a:lvl1pPr>
          </a:lstStyle>
          <a:p>
            <a:fld id="{A3504082-0BD4-49AC-AF83-8CE3A5974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77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04082-0BD4-49AC-AF83-8CE3A59741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87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FB7240-A7A6-43A5-AB34-236CB902BBA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sz="600" b="0" strike="noStrike" spc="-1">
              <a:latin typeface="Droid Sans Fallback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3A11C4-8061-4704-8DF1-460E45A1B9E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endParaRPr lang="en-US" sz="800" b="0" strike="noStrike" spc="-1">
              <a:latin typeface="Droid Sans Fallback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CFF04-60E6-4A94-B441-D50EEBD387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5608B0B6-C61A-4C22-A1F3-2EF1620E171D}" type="slidenum">
              <a:rPr lang="en-US" sz="1200" b="0" strike="noStrike" spc="-1" smtClean="0">
                <a:latin typeface="Droid Sans Fallback"/>
              </a:rPr>
              <a:t>‹#›</a:t>
            </a:fld>
            <a:endParaRPr lang="en-US" sz="1200" b="0" strike="noStrike" spc="-1" dirty="0">
              <a:latin typeface="Droid Sans Fallback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08D07C-5AE6-40B6-955B-76C421AF5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66CC"/>
              </a:solidFill>
              <a:latin typeface="Droid Sans Fallback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3640" y="3043800"/>
            <a:ext cx="90687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66CC"/>
              </a:solidFill>
              <a:latin typeface="Droid Sans Fallback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687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3640" y="3043800"/>
            <a:ext cx="90687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66CC"/>
              </a:solidFill>
              <a:latin typeface="Droid Sans Fallback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3640" y="3043800"/>
            <a:ext cx="44254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0880" y="3043800"/>
            <a:ext cx="44254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66CC"/>
              </a:solidFill>
              <a:latin typeface="Droid Sans Fallback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29199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0120" y="1326240"/>
            <a:ext cx="29199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6240" y="1326240"/>
            <a:ext cx="29199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3640" y="3043800"/>
            <a:ext cx="29199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0120" y="3043800"/>
            <a:ext cx="29199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6240" y="3043800"/>
            <a:ext cx="29199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32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81" y="927768"/>
            <a:ext cx="7558088" cy="197363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81" y="2977518"/>
            <a:ext cx="7558088" cy="1368687"/>
          </a:xfrm>
        </p:spPr>
        <p:txBody>
          <a:bodyPr/>
          <a:lstStyle>
            <a:lvl1pPr marL="0" indent="0" algn="ctr">
              <a:buNone/>
              <a:defRPr sz="2000"/>
            </a:lvl1pPr>
            <a:lvl2pPr marL="377922" indent="0" algn="ctr">
              <a:buNone/>
              <a:defRPr sz="1700"/>
            </a:lvl2pPr>
            <a:lvl3pPr marL="755843" indent="0" algn="ctr">
              <a:buNone/>
              <a:defRPr sz="1500"/>
            </a:lvl3pPr>
            <a:lvl4pPr marL="1133765" indent="0" algn="ctr">
              <a:buNone/>
              <a:defRPr sz="1300"/>
            </a:lvl4pPr>
            <a:lvl5pPr marL="1511686" indent="0" algn="ctr">
              <a:buNone/>
              <a:defRPr sz="1300"/>
            </a:lvl5pPr>
            <a:lvl6pPr marL="1889608" indent="0" algn="ctr">
              <a:buNone/>
              <a:defRPr sz="1300"/>
            </a:lvl6pPr>
            <a:lvl7pPr marL="2267529" indent="0" algn="ctr">
              <a:buNone/>
              <a:defRPr sz="1300"/>
            </a:lvl7pPr>
            <a:lvl8pPr marL="2645451" indent="0" algn="ctr">
              <a:buNone/>
              <a:defRPr sz="1300"/>
            </a:lvl8pPr>
            <a:lvl9pPr marL="3023372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85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F45DE-021B-41E1-A985-852A41B98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7100"/>
            <a:ext cx="7558088" cy="19748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2E36CA-1689-4E4F-81FE-10D68608D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8088" cy="1368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3915A-8F75-4259-BCCB-6BDF57116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AAFFB-F1BB-4528-A6BC-D3EC1A8F0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79D10-F13C-433A-8213-5F990BC9D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FAF21-6A06-4DA0-9996-1E14180F6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17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41723-80EC-4310-AC39-05ADE1E1D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F270F-1729-48C3-AA30-6AFB7C35C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5A726-6C8D-4759-A63A-CB0B256E0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73183-8B92-4860-9A76-8B83FB34B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B80FB-5553-49A5-A306-A1067C3F3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FAF21-6A06-4DA0-9996-1E14180F6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02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6CF69-8ACB-40DE-A2D8-05E314CA7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2875"/>
            <a:ext cx="8691562" cy="23590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0443F-FFD2-41C0-B9FA-3E27D4B73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1562" cy="12398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94ACC-39D7-4119-A81A-06F6F0B4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ACA8A-9EFE-452F-9EB3-A0B9CDC11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80485-3073-4574-9100-3E381857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FAF21-6A06-4DA0-9996-1E14180F6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05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E96BA-CA63-4FE1-BB2F-13E1B9AF1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735D3-8F6F-47D6-B242-D14104013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150" y="1509713"/>
            <a:ext cx="4270375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E28539-2032-4A30-AA78-3C6EC2D40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509713"/>
            <a:ext cx="4270375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CF9CA8-3888-48E1-9EE7-8BF2203CF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880E6-2FB1-4C1D-9B5D-EED06D27B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843A1-C67C-461C-9D82-D3CFCACB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FAF21-6A06-4DA0-9996-1E14180F6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70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66CC"/>
              </a:solidFill>
              <a:latin typeface="Droid Sans Fallback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320515-C545-4DEC-B59F-711BEA6B58C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sz="600" b="0" strike="noStrike" spc="-1">
              <a:latin typeface="Droid Sans Fallback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93A7BA-A943-4510-8DA4-07258C147AF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endParaRPr lang="en-US" sz="800" b="0" strike="noStrike" spc="-1">
              <a:latin typeface="Droid Sans Fallback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30761-B596-498C-BC4E-5BACCFE9F5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5608B0B6-C61A-4C22-A1F3-2EF1620E171D}" type="slidenum">
              <a:rPr lang="en-US" sz="1200" b="0" strike="noStrike" spc="-1" smtClean="0">
                <a:latin typeface="Droid Sans Fallback"/>
              </a:rPr>
              <a:t>‹#›</a:t>
            </a:fld>
            <a:endParaRPr lang="en-US" sz="1200" b="0" strike="noStrike" spc="-1">
              <a:latin typeface="Droid Sans Fallback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587F7-420A-410D-8FF2-DEE8E217F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1562" cy="10953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B0A45-2A60-42E9-8609-6E6567306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89063"/>
            <a:ext cx="4264025" cy="681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8892D-A0AB-407F-A261-1CE6AB407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0100"/>
            <a:ext cx="4264025" cy="3046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D6A62F-2DF9-4557-B910-0F85C466B9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2225" y="1389063"/>
            <a:ext cx="4283075" cy="681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7889AD-6122-4610-98D8-63C4D28C36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2225" y="2070100"/>
            <a:ext cx="4283075" cy="3046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9CF7C1-C4E6-43EF-A183-6BF9E270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0F5F80-4DD7-4238-88F3-ED350CA6B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732765-6EB8-4F28-BECE-3D6F13E93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FAF21-6A06-4DA0-9996-1E14180F6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36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F9EF8-5140-42E2-87FB-267DA5787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C6BF93-FA9F-4E5C-9177-1469867CE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AF9EAF-0A2C-46BE-8446-62A60C582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42AFDC-4DC5-4FCB-A8DF-F999C3127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FAF21-6A06-4DA0-9996-1E14180F6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60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AAFDAA-AAE5-420D-AE18-9E08850F6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2F2B84-D760-4645-A122-1B4DA0DCF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AE49C-A8B2-48A5-9FD8-76E62C727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FAF21-6A06-4DA0-9996-1E14180F6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20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245C8-49D4-4420-BA07-B832ADD9C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23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E00D6-12FB-4FA9-BE08-BCA196A61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4663" y="815975"/>
            <a:ext cx="5100637" cy="4029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436A9-C9EE-4E50-A449-412A83212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0213"/>
            <a:ext cx="3251200" cy="31511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D68B40-CE4F-482E-8B83-388B346ED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603E7-398B-49E5-A3DD-0FFED79E6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CA5B10-341D-4781-8F12-6F4BCDCE3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FAF21-6A06-4DA0-9996-1E14180F6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76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3B087-3C84-4E18-BA14-3A0F6BDDA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23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0D231F-769E-4911-87F6-C25A270D19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4663" y="815975"/>
            <a:ext cx="5100637" cy="4029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71DE5-66AE-432E-BC48-E5481333A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0213"/>
            <a:ext cx="3251200" cy="31511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0E2293-BB7C-47F8-ACE9-0FAA0CF8B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1A1A8-CADB-4193-9B72-8E04B5FE1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397AC0-EBF2-487A-9F49-E5BA5C3BB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FAF21-6A06-4DA0-9996-1E14180F6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077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56245-5543-4118-AF7D-1723A2F3D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FA3370-1443-43C3-8D7A-2D59F608E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C3D9A-6A26-4F36-83AF-03EEC59D3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3F181-9AB4-4629-8A1E-F6955C053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C083D-4508-4879-AE0E-DFBDDE1B5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FAF21-6A06-4DA0-9996-1E14180F6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46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B61ABF-86C5-4609-8274-696614DEC9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12013" y="301625"/>
            <a:ext cx="2173287" cy="48037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F46313-A238-46A4-A987-742DAFBE4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2150" y="301625"/>
            <a:ext cx="6367463" cy="48037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F8708-1B87-490E-8932-95528D7EB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65073-FB4B-485D-8AA2-54B0E2620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0796C-D8EE-44DF-B0A3-C42A14B17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FAF21-6A06-4DA0-9996-1E14180F6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7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66CC"/>
              </a:solidFill>
              <a:latin typeface="Droid Sans Fallback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147F81E7-BACE-430B-ACFC-ABED5CA5BE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sz="600" b="0" strike="noStrike" spc="-1">
              <a:latin typeface="Droid Sans Fallback"/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EE4ECCFE-5152-4962-892C-D4546CCC7CB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endParaRPr lang="en-US" sz="800" b="0" strike="noStrike" spc="-1">
              <a:latin typeface="Droid Sans Fallback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0721FA4-8711-4828-A748-906646027E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5608B0B6-C61A-4C22-A1F3-2EF1620E171D}" type="slidenum">
              <a:rPr lang="en-US" sz="1200" b="0" strike="noStrike" spc="-1" smtClean="0">
                <a:latin typeface="Droid Sans Fallback"/>
              </a:rPr>
              <a:t>‹#›</a:t>
            </a:fld>
            <a:endParaRPr lang="en-US" sz="1200" b="0" strike="noStrike" spc="-1" dirty="0">
              <a:latin typeface="Droid Sans Fallback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613F-D004-4167-858A-CF66E5886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5F6E7-0898-477C-A123-1C8A86B90D6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sz="600" b="0" strike="noStrike" spc="-1">
              <a:latin typeface="Droid Sans Fallback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5850B-0EC6-48A7-A1F0-A097308D54A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endParaRPr lang="en-US" sz="800" b="0" strike="noStrike" spc="-1">
              <a:latin typeface="Droid Sans Fallback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222E53-34AC-41C3-B354-2B52AEC9C7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5608B0B6-C61A-4C22-A1F3-2EF1620E171D}" type="slidenum">
              <a:rPr lang="en-US" sz="1200" b="0" strike="noStrike" spc="-1" smtClean="0">
                <a:latin typeface="Droid Sans Fallback"/>
              </a:rPr>
              <a:t>‹#›</a:t>
            </a:fld>
            <a:endParaRPr lang="en-US" sz="1200" b="0" strike="noStrike" spc="-1" dirty="0">
              <a:latin typeface="Droid Sans Fallback"/>
            </a:endParaRPr>
          </a:p>
        </p:txBody>
      </p:sp>
    </p:spTree>
    <p:extLst>
      <p:ext uri="{BB962C8B-B14F-4D97-AF65-F5344CB8AC3E}">
        <p14:creationId xmlns:p14="http://schemas.microsoft.com/office/powerpoint/2010/main" val="392817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66CC"/>
              </a:solidFill>
              <a:latin typeface="Droid Sans Fallbac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548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0880" y="1326240"/>
            <a:ext cx="442548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66CC"/>
              </a:solidFill>
              <a:latin typeface="Droid Sans Fallback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3640" y="225720"/>
            <a:ext cx="906876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66CC"/>
              </a:solidFill>
              <a:latin typeface="Droid Sans Fallback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0880" y="1326240"/>
            <a:ext cx="442548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3640" y="3043800"/>
            <a:ext cx="44254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66CC"/>
              </a:solidFill>
              <a:latin typeface="Droid Sans Fallback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548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0880" y="3043800"/>
            <a:ext cx="44254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66CC"/>
                </a:solidFill>
                <a:latin typeface="Droid Sans Fallback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3640" y="5164560"/>
            <a:ext cx="2347560" cy="3906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en-US" sz="600" b="0" strike="noStrike" spc="-1">
              <a:latin typeface="Droid Sans Fallback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2925000" y="5164560"/>
            <a:ext cx="4204800" cy="390600"/>
          </a:xfrm>
          <a:prstGeom prst="rect">
            <a:avLst/>
          </a:prstGeom>
        </p:spPr>
        <p:txBody>
          <a:bodyPr lIns="0" tIns="0" rIns="0" bIns="0" anchor="b"/>
          <a:lstStyle/>
          <a:p>
            <a:pPr algn="ctr"/>
            <a:endParaRPr lang="en-US" sz="800" b="0" strike="noStrike" spc="-1">
              <a:latin typeface="Droid Sans Fallback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4840" y="5164560"/>
            <a:ext cx="2347560" cy="39060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608B0B6-C61A-4C22-A1F3-2EF1620E171D}" type="slidenum">
              <a:rPr lang="en-US" sz="1200" b="0" strike="noStrike" spc="-1">
                <a:latin typeface="Droid Sans Fallback"/>
              </a:rPr>
              <a:t>‹#›</a:t>
            </a:fld>
            <a:endParaRPr lang="en-US" sz="1200" b="0" strike="noStrike" spc="-1" dirty="0">
              <a:latin typeface="Droid Sans Fallbac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8EDD5C-C152-43AB-9BAC-0B9E2B623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301625"/>
            <a:ext cx="8693150" cy="1095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981D1-49CE-4E4B-961F-9EAC858D9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150" y="1509713"/>
            <a:ext cx="8693150" cy="3595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E6163-D2FF-497C-8FFC-79B03F46A0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2150" y="5254625"/>
            <a:ext cx="2268538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32ADA-C9D2-4C7A-8F46-B36FFA1364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8513" y="5254625"/>
            <a:ext cx="3400425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BACF2-C01F-4CC7-ADB9-E312F703AA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6763" y="5254625"/>
            <a:ext cx="2268537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FAF21-6A06-4DA0-9996-1E14180F6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2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DA2166-F31D-42B4-A632-B25D2A95D05E}"/>
              </a:ext>
            </a:extLst>
          </p:cNvPr>
          <p:cNvSpPr/>
          <p:nvPr/>
        </p:nvSpPr>
        <p:spPr>
          <a:xfrm>
            <a:off x="4632960" y="2860611"/>
            <a:ext cx="1169670" cy="402499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17345C9-5365-43D6-8356-208BA53EC0B2}"/>
              </a:ext>
            </a:extLst>
          </p:cNvPr>
          <p:cNvGrpSpPr/>
          <p:nvPr/>
        </p:nvGrpSpPr>
        <p:grpSpPr>
          <a:xfrm>
            <a:off x="541080" y="-114476"/>
            <a:ext cx="9071640" cy="5461024"/>
            <a:chOff x="541080" y="3861"/>
            <a:chExt cx="9071640" cy="2954260"/>
          </a:xfrm>
        </p:grpSpPr>
        <p:sp>
          <p:nvSpPr>
            <p:cNvPr id="46" name="TextShape 6"/>
            <p:cNvSpPr txBox="1"/>
            <p:nvPr/>
          </p:nvSpPr>
          <p:spPr>
            <a:xfrm>
              <a:off x="541080" y="3861"/>
              <a:ext cx="9071640" cy="126216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/>
            <a:p>
              <a:pPr algn="ctr"/>
              <a:r>
                <a:rPr lang="en-US" sz="4400" b="1" spc="-1" dirty="0">
                  <a:solidFill>
                    <a:srgbClr val="FFFFFF"/>
                  </a:solidFill>
                  <a:latin typeface="Calibri Light"/>
                  <a:cs typeface="Calibri Light"/>
                </a:rPr>
                <a:t>Hadron</a:t>
              </a:r>
              <a:r>
                <a:rPr lang="en-US" sz="4400" b="1" strike="noStrike" spc="-1" dirty="0">
                  <a:solidFill>
                    <a:srgbClr val="FFFFFF"/>
                  </a:solidFill>
                  <a:latin typeface="Calibri Light"/>
                  <a:cs typeface="Calibri Light"/>
                </a:rPr>
                <a:t> polarimetry </a:t>
              </a:r>
              <a:endParaRPr lang="en-US" sz="4400" b="1" spc="-1" dirty="0">
                <a:solidFill>
                  <a:srgbClr val="0066CC"/>
                </a:solidFill>
                <a:latin typeface="Calibri Light"/>
                <a:cs typeface="Calibri Light"/>
              </a:endParaRPr>
            </a:p>
            <a:p>
              <a:pPr algn="ctr"/>
              <a:r>
                <a:rPr lang="en-US" sz="4400" b="1" spc="-1" dirty="0">
                  <a:solidFill>
                    <a:srgbClr val="FFFFFF"/>
                  </a:solidFill>
                  <a:latin typeface="Calibri Light"/>
                  <a:cs typeface="Calibri Light"/>
                </a:rPr>
                <a:t>for</a:t>
              </a:r>
              <a:r>
                <a:rPr lang="en-US" sz="4400" b="1" strike="noStrike" spc="-1" dirty="0">
                  <a:solidFill>
                    <a:srgbClr val="FFFFFF"/>
                  </a:solidFill>
                  <a:latin typeface="Calibri Light"/>
                  <a:cs typeface="Calibri Light"/>
                </a:rPr>
                <a:t> the </a:t>
              </a:r>
              <a:r>
                <a:rPr lang="en-US" sz="4400" b="1" spc="-1" dirty="0">
                  <a:solidFill>
                    <a:srgbClr val="FFFFFF"/>
                  </a:solidFill>
                  <a:latin typeface="Calibri Light"/>
                  <a:cs typeface="Calibri Light"/>
                </a:rPr>
                <a:t>Electron-Ion Collider</a:t>
              </a:r>
              <a:endParaRPr lang="en-US" sz="4400" b="1" strike="noStrike" spc="-1" dirty="0">
                <a:solidFill>
                  <a:srgbClr val="0066CC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49" name="TextShape 9"/>
            <p:cNvSpPr txBox="1"/>
            <p:nvPr/>
          </p:nvSpPr>
          <p:spPr>
            <a:xfrm>
              <a:off x="4270786" y="2071801"/>
              <a:ext cx="5341933" cy="88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 anchor="t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 Light"/>
                </a:rPr>
                <a:t>DIS 2021</a:t>
              </a:r>
              <a:endParaRPr lang="en-US" dirty="0">
                <a:solidFill>
                  <a:schemeClr val="bg1"/>
                </a:solidFill>
              </a:endParaRPr>
            </a:p>
            <a:p>
              <a:pPr algn="ctr"/>
              <a:r>
                <a:rPr lang="en-US" spc="-1" dirty="0">
                  <a:solidFill>
                    <a:schemeClr val="bg1"/>
                  </a:solidFill>
                  <a:latin typeface="Calibri Light"/>
                  <a:ea typeface="+mn-lt"/>
                  <a:cs typeface="Calibri Light"/>
                </a:rPr>
                <a:t>12-16 </a:t>
              </a:r>
              <a:r>
                <a:rPr lang="en-US" spc="-1" dirty="0">
                  <a:solidFill>
                    <a:schemeClr val="bg1"/>
                  </a:solidFill>
                  <a:latin typeface="Calibri Light"/>
                  <a:ea typeface="+mn-lt"/>
                  <a:cs typeface="+mn-lt"/>
                </a:rPr>
                <a:t>April 2021 </a:t>
              </a:r>
              <a:endParaRPr lang="en-US" dirty="0">
                <a:solidFill>
                  <a:schemeClr val="bg1"/>
                </a:solidFill>
                <a:latin typeface="Calibri Light"/>
              </a:endParaRPr>
            </a:p>
            <a:p>
              <a:pPr algn="ctr"/>
              <a:r>
                <a:rPr lang="en-US" spc="-1" dirty="0">
                  <a:solidFill>
                    <a:schemeClr val="bg1"/>
                  </a:solidFill>
                  <a:latin typeface="Calibri Light"/>
                  <a:ea typeface="+mn-lt"/>
                  <a:cs typeface="+mn-lt"/>
                </a:rPr>
                <a:t>(virtual @ Stony Brook University, USA)</a:t>
              </a:r>
              <a:endParaRPr lang="en-US" dirty="0">
                <a:solidFill>
                  <a:schemeClr val="bg1"/>
                </a:solidFill>
                <a:latin typeface="Calibri Light"/>
              </a:endParaRPr>
            </a:p>
          </p:txBody>
        </p:sp>
      </p:grpSp>
      <p:sp>
        <p:nvSpPr>
          <p:cNvPr id="43" name="TextShape 3"/>
          <p:cNvSpPr txBox="1"/>
          <p:nvPr/>
        </p:nvSpPr>
        <p:spPr>
          <a:xfrm>
            <a:off x="3971049" y="2478801"/>
            <a:ext cx="2552040" cy="355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1800" b="0" strike="noStrike" spc="-1" dirty="0">
                <a:solidFill>
                  <a:srgbClr val="FFFFFF"/>
                </a:solidFill>
                <a:latin typeface="Calibri Light"/>
                <a:cs typeface="Calibri Light"/>
              </a:rPr>
              <a:t>Ana Sofia Nunes</a:t>
            </a:r>
            <a:endParaRPr lang="en-US" sz="1800" b="0" strike="noStrike" spc="-1" dirty="0">
              <a:latin typeface="Calibri Light"/>
              <a:cs typeface="Calibri Light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90D7530-07FF-4EF8-AD04-8F3489F7B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3739" y="2891091"/>
            <a:ext cx="1093061" cy="4024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BE41A6-E53F-4859-AAF6-EAD63171D314}"/>
              </a:ext>
            </a:extLst>
          </p:cNvPr>
          <p:cNvSpPr/>
          <p:nvPr/>
        </p:nvSpPr>
        <p:spPr>
          <a:xfrm>
            <a:off x="8657617" y="758757"/>
            <a:ext cx="1406863" cy="3177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504000" y="9252"/>
            <a:ext cx="9068760" cy="731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1" spc="-1" dirty="0">
                <a:solidFill>
                  <a:srgbClr val="0D1F63"/>
                </a:solidFill>
                <a:latin typeface="Calibri Light"/>
                <a:cs typeface="Calibri Light"/>
              </a:rPr>
              <a:t>From RHIC to the EIC</a:t>
            </a:r>
            <a:endParaRPr lang="en-US" sz="4400" b="1" strike="noStrike" spc="-1" dirty="0">
              <a:solidFill>
                <a:srgbClr val="0D1F63"/>
              </a:solidFill>
              <a:latin typeface="Calibri Light"/>
              <a:cs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C5D601-E644-4B4D-BABB-64E77C1AAD2C}"/>
              </a:ext>
            </a:extLst>
          </p:cNvPr>
          <p:cNvSpPr txBox="1"/>
          <p:nvPr/>
        </p:nvSpPr>
        <p:spPr>
          <a:xfrm>
            <a:off x="2635649" y="5468908"/>
            <a:ext cx="4805462" cy="2000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dirty="0">
                <a:solidFill>
                  <a:srgbClr val="002060"/>
                </a:solidFill>
                <a:latin typeface="Calibri Light"/>
              </a:rPr>
              <a:t>Ana S. Nunes, Hadron polarimetry for the EIC, DIS 2021, 12-16 April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56A47A-5620-47BF-A13A-F8A382811C61}"/>
              </a:ext>
            </a:extLst>
          </p:cNvPr>
          <p:cNvSpPr txBox="1"/>
          <p:nvPr/>
        </p:nvSpPr>
        <p:spPr>
          <a:xfrm>
            <a:off x="6852782" y="192892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28507F8B-D137-4DE0-8C53-4629FFD11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40" y="26643"/>
            <a:ext cx="1093061" cy="402499"/>
          </a:xfrm>
          <a:prstGeom prst="rect">
            <a:avLst/>
          </a:prstGeom>
        </p:spPr>
      </p:pic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BB7869E-C0A3-4C1A-BE3B-85275D70CCC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181808" y="5121527"/>
            <a:ext cx="2852610" cy="504403"/>
          </a:xfrm>
        </p:spPr>
        <p:txBody>
          <a:bodyPr/>
          <a:lstStyle/>
          <a:p>
            <a:pPr algn="r"/>
            <a:fld id="{5608B0B6-C61A-4C22-A1F3-2EF1620E171D}" type="slidenum">
              <a:rPr lang="en-US" sz="1200" b="0" strike="noStrike" spc="-1" smtClean="0">
                <a:latin typeface="Droid Sans Fallback"/>
              </a:rPr>
              <a:t>2</a:t>
            </a:fld>
            <a:endParaRPr lang="en-US" sz="1200" b="0" strike="noStrike" spc="-1" dirty="0">
              <a:latin typeface="Droid Sans Fallback"/>
            </a:endParaRPr>
          </a:p>
        </p:txBody>
      </p:sp>
      <p:pic>
        <p:nvPicPr>
          <p:cNvPr id="23" name="Picture 22" descr="https://www.bnl.gov/today/body_pics/2020/01/eic-hr.jpg">
            <a:extLst>
              <a:ext uri="{FF2B5EF4-FFF2-40B4-BE49-F238E27FC236}">
                <a16:creationId xmlns:a16="http://schemas.microsoft.com/office/drawing/2014/main" id="{12F4B4D1-69FB-46E9-A4A9-55C9F41D3E2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1308" y="520739"/>
            <a:ext cx="3080315" cy="3749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CA5C2791-16F2-4677-8939-B2CFB8B5BC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251" y="2146703"/>
            <a:ext cx="5101919" cy="323590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BF7F995-DD40-45D3-A4D3-21B92BB58AA3}"/>
              </a:ext>
            </a:extLst>
          </p:cNvPr>
          <p:cNvSpPr txBox="1"/>
          <p:nvPr/>
        </p:nvSpPr>
        <p:spPr>
          <a:xfrm>
            <a:off x="4528969" y="4169153"/>
            <a:ext cx="5412654" cy="1261884"/>
          </a:xfrm>
          <a:prstGeom prst="rect">
            <a:avLst/>
          </a:prstGeom>
          <a:solidFill>
            <a:srgbClr val="FFFFFF">
              <a:shade val="85000"/>
              <a:alpha val="5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Challenges for hadron polarimetry at the EIC: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~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10x more beam bunches 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=&gt; Bunches closer in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Different beam conditions =&gt; 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Higher temperatures 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 C wires in pC polarimeters, may limit their lifetime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Required 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1% systematic uncertainty 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polarization measurement, 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bunch by bunch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aseline="300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beam polarization to be measured for the first time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3849A8-4CC0-401A-8C00-ABF30B97534E}"/>
              </a:ext>
            </a:extLst>
          </p:cNvPr>
          <p:cNvSpPr txBox="1"/>
          <p:nvPr/>
        </p:nvSpPr>
        <p:spPr>
          <a:xfrm>
            <a:off x="186897" y="722485"/>
            <a:ext cx="5509273" cy="1077218"/>
          </a:xfrm>
          <a:prstGeom prst="rect">
            <a:avLst/>
          </a:prstGeom>
          <a:solidFill>
            <a:srgbClr val="FFFFFF">
              <a:shade val="85000"/>
              <a:alpha val="5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Hadron polarimetry at RHIC: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Difficult because there is no process that allows from first principles to relate beam polarization and an observable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Achieved ~1.5% systematic uncertainty in polarization measurement, polarization profile and life time, bunch by bunch</a:t>
            </a:r>
          </a:p>
        </p:txBody>
      </p:sp>
    </p:spTree>
    <p:extLst>
      <p:ext uri="{BB962C8B-B14F-4D97-AF65-F5344CB8AC3E}">
        <p14:creationId xmlns:p14="http://schemas.microsoft.com/office/powerpoint/2010/main" val="42234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504000" y="9252"/>
            <a:ext cx="9068760" cy="731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1" spc="-1" dirty="0">
                <a:solidFill>
                  <a:srgbClr val="0D1F63"/>
                </a:solidFill>
                <a:latin typeface="Calibri Light"/>
                <a:cs typeface="Calibri Light"/>
              </a:rPr>
              <a:t>Hadron polarimetry method</a:t>
            </a:r>
            <a:endParaRPr lang="en-US" sz="4400" b="1" strike="noStrike" spc="-1" dirty="0">
              <a:solidFill>
                <a:srgbClr val="0D1F63"/>
              </a:solidFill>
              <a:latin typeface="Calibri Light"/>
              <a:cs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C5D601-E644-4B4D-BABB-64E77C1AAD2C}"/>
              </a:ext>
            </a:extLst>
          </p:cNvPr>
          <p:cNvSpPr txBox="1"/>
          <p:nvPr/>
        </p:nvSpPr>
        <p:spPr>
          <a:xfrm>
            <a:off x="2635649" y="5468908"/>
            <a:ext cx="4805462" cy="2000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dirty="0">
                <a:solidFill>
                  <a:srgbClr val="002060"/>
                </a:solidFill>
                <a:latin typeface="Calibri Light"/>
              </a:rPr>
              <a:t>Ana S. Nunes, Hadron polarimetry for the EIC, DIS 2021, 12-16 April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56A47A-5620-47BF-A13A-F8A382811C61}"/>
              </a:ext>
            </a:extLst>
          </p:cNvPr>
          <p:cNvSpPr txBox="1"/>
          <p:nvPr/>
        </p:nvSpPr>
        <p:spPr>
          <a:xfrm>
            <a:off x="6852782" y="192892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56AC66-3D99-4187-89A9-9A2DCF570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3" y="1061465"/>
            <a:ext cx="2743200" cy="19088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92F054-0370-4072-830F-789C9DF15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552" y="1282041"/>
            <a:ext cx="1218954" cy="4450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CEAAA0-1945-4757-B417-8E72B2914D30}"/>
              </a:ext>
            </a:extLst>
          </p:cNvPr>
          <p:cNvSpPr txBox="1"/>
          <p:nvPr/>
        </p:nvSpPr>
        <p:spPr>
          <a:xfrm>
            <a:off x="3035921" y="972611"/>
            <a:ext cx="3615926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highlight>
                  <a:srgbClr val="000080"/>
                </a:highlight>
                <a:latin typeface="Calibri Light"/>
                <a:cs typeface="Calibri Light"/>
              </a:rPr>
              <a:t>Basis:</a:t>
            </a:r>
          </a:p>
          <a:p>
            <a:r>
              <a:rPr lang="en-US" sz="1600" b="1" dirty="0">
                <a:solidFill>
                  <a:srgbClr val="002060"/>
                </a:solidFill>
                <a:latin typeface="Calibri Light"/>
                <a:cs typeface="Calibri Light"/>
              </a:rPr>
              <a:t>Elastic scattering in CNI-region</a:t>
            </a:r>
          </a:p>
          <a:p>
            <a:r>
              <a:rPr lang="en-US" sz="1600" dirty="0">
                <a:solidFill>
                  <a:srgbClr val="002060"/>
                </a:solidFill>
                <a:latin typeface="Calibri Light"/>
                <a:cs typeface="Calibri Light"/>
                <a:sym typeface="Wingdings" pitchFamily="2" charset="2"/>
              </a:rPr>
              <a:t></a:t>
            </a:r>
            <a:r>
              <a:rPr lang="en-US" sz="1600" dirty="0">
                <a:solidFill>
                  <a:srgbClr val="002060"/>
                </a:solidFill>
                <a:latin typeface="Calibri Light"/>
                <a:cs typeface="Calibri Light"/>
              </a:rPr>
              <a:t> left-right asymmetry of recoil particles: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D80B9A3E-7E27-434B-B4AC-BBC1798C0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2888" y="2481618"/>
            <a:ext cx="2903178" cy="4915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5EAC8EC-DB65-461F-B93A-B2E4E2F08BD0}"/>
              </a:ext>
            </a:extLst>
          </p:cNvPr>
          <p:cNvSpPr txBox="1"/>
          <p:nvPr/>
        </p:nvSpPr>
        <p:spPr>
          <a:xfrm>
            <a:off x="3067325" y="2257750"/>
            <a:ext cx="506849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Calibri Light"/>
                <a:cs typeface="Calibri Light"/>
              </a:rPr>
              <a:t>When one can polarize the target and </a:t>
            </a:r>
          </a:p>
          <a:p>
            <a:r>
              <a:rPr lang="en-US" sz="1600" dirty="0">
                <a:solidFill>
                  <a:srgbClr val="002060"/>
                </a:solidFill>
                <a:latin typeface="Calibri Light"/>
                <a:cs typeface="Calibri Light"/>
              </a:rPr>
              <a:t>measure its polarization </a:t>
            </a:r>
            <a:r>
              <a:rPr lang="en-US" sz="1600" dirty="0">
                <a:solidFill>
                  <a:srgbClr val="002060"/>
                </a:solidFill>
                <a:latin typeface="Calibri Light"/>
                <a:cs typeface="Calibri Light"/>
                <a:sym typeface="Wingdings" pitchFamily="2" charset="2"/>
              </a:rPr>
              <a:t> absolute</a:t>
            </a:r>
          </a:p>
          <a:p>
            <a:r>
              <a:rPr lang="en-US" sz="1600" dirty="0">
                <a:solidFill>
                  <a:srgbClr val="002060"/>
                </a:solidFill>
                <a:latin typeface="Calibri Light"/>
                <a:cs typeface="Calibri Light"/>
                <a:sym typeface="Wingdings" pitchFamily="2" charset="2"/>
              </a:rPr>
              <a:t> beam polarization </a:t>
            </a:r>
            <a:r>
              <a:rPr lang="en-US" sz="1600" dirty="0">
                <a:solidFill>
                  <a:srgbClr val="002060"/>
                </a:solidFill>
                <a:latin typeface="Calibri Light"/>
                <a:cs typeface="Calibri Light"/>
              </a:rPr>
              <a:t>(as in the HJet):</a:t>
            </a:r>
            <a:endParaRPr lang="en-US" sz="1600" dirty="0">
              <a:latin typeface="Calibri Light"/>
              <a:cs typeface="Calibri Light"/>
            </a:endParaRPr>
          </a:p>
        </p:txBody>
      </p:sp>
      <p:pic>
        <p:nvPicPr>
          <p:cNvPr id="17" name="Picture 4" descr="https://latex2image.joeraut.com/output/img-986e33113abab910.png">
            <a:extLst>
              <a:ext uri="{FF2B5EF4-FFF2-40B4-BE49-F238E27FC236}">
                <a16:creationId xmlns:a16="http://schemas.microsoft.com/office/drawing/2014/main" id="{64D25B72-11DE-4BC9-B54D-8A5C9FC876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174" y="1914236"/>
            <a:ext cx="873808" cy="1924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FA43FB2-EE01-4B24-8F5A-EF5B2F64CBBD}"/>
              </a:ext>
            </a:extLst>
          </p:cNvPr>
          <p:cNvSpPr txBox="1"/>
          <p:nvPr/>
        </p:nvSpPr>
        <p:spPr>
          <a:xfrm>
            <a:off x="3035921" y="1861402"/>
            <a:ext cx="5570499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Calibri Light"/>
                <a:cs typeface="Calibri Light"/>
              </a:rPr>
              <a:t>Asymmetry and polarization are related through </a:t>
            </a:r>
            <a:r>
              <a:rPr lang="en-US" sz="1600" b="1" dirty="0">
                <a:solidFill>
                  <a:srgbClr val="002060"/>
                </a:solidFill>
                <a:latin typeface="Calibri Light"/>
                <a:cs typeface="Calibri Light"/>
              </a:rPr>
              <a:t>analyzing power</a:t>
            </a:r>
            <a:r>
              <a:rPr lang="en-US" sz="1600" dirty="0">
                <a:solidFill>
                  <a:srgbClr val="002060"/>
                </a:solidFill>
                <a:latin typeface="Calibri Light"/>
                <a:cs typeface="Calibri Light"/>
              </a:rPr>
              <a:t>:</a:t>
            </a:r>
          </a:p>
        </p:txBody>
      </p:sp>
      <p:pic>
        <p:nvPicPr>
          <p:cNvPr id="20" name="Picture 7">
            <a:extLst>
              <a:ext uri="{FF2B5EF4-FFF2-40B4-BE49-F238E27FC236}">
                <a16:creationId xmlns:a16="http://schemas.microsoft.com/office/drawing/2014/main" id="{3EF4105A-60F5-4DD1-99A6-9304BD6050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611" y="3340560"/>
            <a:ext cx="2233977" cy="1395835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CF5F4403-133B-4073-8CDC-614FBF8BB6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2782" y="3399943"/>
            <a:ext cx="2982781" cy="16891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EA81E5-A3AD-4AF6-9BCC-79B0B1FC085A}"/>
              </a:ext>
            </a:extLst>
          </p:cNvPr>
          <p:cNvSpPr txBox="1"/>
          <p:nvPr/>
        </p:nvSpPr>
        <p:spPr>
          <a:xfrm>
            <a:off x="7031553" y="5096337"/>
            <a:ext cx="2804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Data from pC polarimeters at RHIC, before calibration</a:t>
            </a:r>
          </a:p>
          <a:p>
            <a:endParaRPr lang="en-US" sz="9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94DDDF-2A62-A746-B461-3DE844E06EB0}"/>
              </a:ext>
            </a:extLst>
          </p:cNvPr>
          <p:cNvSpPr txBox="1"/>
          <p:nvPr/>
        </p:nvSpPr>
        <p:spPr>
          <a:xfrm>
            <a:off x="3035921" y="3305734"/>
            <a:ext cx="3935565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highlight>
                  <a:srgbClr val="000080"/>
                </a:highlight>
                <a:latin typeface="Calibri Light"/>
                <a:cs typeface="Calibri Light"/>
              </a:rPr>
              <a:t>Two-tier measurement @ RHIC: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Calibri Light"/>
                <a:cs typeface="Calibri Light"/>
              </a:rPr>
              <a:t>HJet</a:t>
            </a:r>
            <a:r>
              <a:rPr lang="en-US" sz="1600" dirty="0">
                <a:solidFill>
                  <a:srgbClr val="002060"/>
                </a:solidFill>
                <a:latin typeface="Calibri Light"/>
                <a:cs typeface="Calibri Light"/>
              </a:rPr>
              <a:t> to measure absolute polarization with limited statistical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Calibri Light"/>
                <a:cs typeface="Calibri Light"/>
              </a:rPr>
              <a:t>pC polarimeters</a:t>
            </a:r>
            <a:r>
              <a:rPr lang="en-US" sz="1600" dirty="0">
                <a:solidFill>
                  <a:srgbClr val="002060"/>
                </a:solidFill>
                <a:latin typeface="Calibri Light"/>
                <a:cs typeface="Calibri Light"/>
              </a:rPr>
              <a:t> with high statistical power, to measure online polarization, polarization profile, polarization lifetime and bunch by bunch polarization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28507F8B-D137-4DE0-8C53-4629FFD11F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940" y="26643"/>
            <a:ext cx="1093061" cy="402499"/>
          </a:xfrm>
          <a:prstGeom prst="rect">
            <a:avLst/>
          </a:prstGeom>
        </p:spPr>
      </p:pic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BB7869E-C0A3-4C1A-BE3B-85275D70CCC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181808" y="5121527"/>
            <a:ext cx="2852610" cy="504403"/>
          </a:xfrm>
        </p:spPr>
        <p:txBody>
          <a:bodyPr/>
          <a:lstStyle/>
          <a:p>
            <a:pPr algn="r"/>
            <a:fld id="{5608B0B6-C61A-4C22-A1F3-2EF1620E171D}" type="slidenum">
              <a:rPr lang="en-US" sz="1200" b="0" strike="noStrike" spc="-1" smtClean="0">
                <a:latin typeface="Droid Sans Fallback"/>
              </a:rPr>
              <a:t>3</a:t>
            </a:fld>
            <a:endParaRPr lang="en-US" sz="1200" b="0" strike="noStrike" spc="-1" dirty="0">
              <a:latin typeface="Droid Sans Fallback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9CE456-0B9C-402B-8F80-AA22CE682B7A}"/>
              </a:ext>
            </a:extLst>
          </p:cNvPr>
          <p:cNvSpPr txBox="1"/>
          <p:nvPr/>
        </p:nvSpPr>
        <p:spPr>
          <a:xfrm rot="659240">
            <a:off x="8567536" y="4665683"/>
            <a:ext cx="10360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0432FF"/>
                </a:solidFill>
              </a:rPr>
              <a:t>elastic events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D7025E-4889-436E-A01E-09F4401D3E05}"/>
              </a:ext>
            </a:extLst>
          </p:cNvPr>
          <p:cNvSpPr txBox="1"/>
          <p:nvPr/>
        </p:nvSpPr>
        <p:spPr>
          <a:xfrm>
            <a:off x="7294071" y="4661166"/>
            <a:ext cx="59022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57212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C5D601-E644-4B4D-BABB-64E77C1AAD2C}"/>
              </a:ext>
            </a:extLst>
          </p:cNvPr>
          <p:cNvSpPr txBox="1"/>
          <p:nvPr/>
        </p:nvSpPr>
        <p:spPr>
          <a:xfrm>
            <a:off x="2635649" y="5468908"/>
            <a:ext cx="4805462" cy="2000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dirty="0">
                <a:solidFill>
                  <a:srgbClr val="002060"/>
                </a:solidFill>
                <a:latin typeface="Calibri Light"/>
              </a:rPr>
              <a:t>Ana S. Nunes, Hadron polarimetry for the EIC, DIS 2021, 12-16 April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56A47A-5620-47BF-A13A-F8A382811C61}"/>
              </a:ext>
            </a:extLst>
          </p:cNvPr>
          <p:cNvSpPr txBox="1"/>
          <p:nvPr/>
        </p:nvSpPr>
        <p:spPr>
          <a:xfrm>
            <a:off x="6892314" y="113644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85E6AE-8CB7-4DAC-B67E-713E52B5EEDA}"/>
              </a:ext>
            </a:extLst>
          </p:cNvPr>
          <p:cNvSpPr txBox="1"/>
          <p:nvPr/>
        </p:nvSpPr>
        <p:spPr>
          <a:xfrm>
            <a:off x="2806269" y="3325256"/>
            <a:ext cx="1995557" cy="2148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5581" tIns="37790" rIns="75581" bIns="377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 err="1">
                <a:solidFill>
                  <a:srgbClr val="002060"/>
                </a:solidFill>
                <a:latin typeface="Calibri Light"/>
                <a:ea typeface="+mj-lt"/>
                <a:cs typeface="+mj-lt"/>
              </a:rPr>
              <a:t>T.o.f</a:t>
            </a:r>
            <a:r>
              <a:rPr lang="en-US" sz="900" dirty="0">
                <a:solidFill>
                  <a:srgbClr val="002060"/>
                </a:solidFill>
                <a:latin typeface="Calibri Light"/>
                <a:ea typeface="+mj-lt"/>
                <a:cs typeface="+mj-lt"/>
              </a:rPr>
              <a:t>., 2.0&lt;E&lt;2.4 MeV, by silicon strip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A148629-2C07-4A67-8BEE-093F415E7AD5}"/>
              </a:ext>
            </a:extLst>
          </p:cNvPr>
          <p:cNvSpPr>
            <a:spLocks noGrp="1"/>
          </p:cNvSpPr>
          <p:nvPr/>
        </p:nvSpPr>
        <p:spPr>
          <a:xfrm>
            <a:off x="7762918" y="3204270"/>
            <a:ext cx="2276240" cy="369591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" dirty="0" err="1">
                <a:solidFill>
                  <a:srgbClr val="002060"/>
                </a:solidFill>
                <a:latin typeface="Calibri Light"/>
                <a:ea typeface="+mj-lt"/>
                <a:cs typeface="+mj-lt"/>
              </a:rPr>
              <a:t>T.o.f</a:t>
            </a:r>
            <a:r>
              <a:rPr lang="en-US" sz="900" dirty="0">
                <a:solidFill>
                  <a:srgbClr val="002060"/>
                </a:solidFill>
                <a:latin typeface="Calibri Light"/>
                <a:ea typeface="+mj-lt"/>
                <a:cs typeface="+mj-lt"/>
              </a:rPr>
              <a:t>., 2.0&lt;E&lt;2.4 MeV, by silicon strip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C74FB5-E95A-4745-A672-28388F4A6EF8}"/>
              </a:ext>
            </a:extLst>
          </p:cNvPr>
          <p:cNvSpPr txBox="1"/>
          <p:nvPr/>
        </p:nvSpPr>
        <p:spPr>
          <a:xfrm>
            <a:off x="349213" y="3901222"/>
            <a:ext cx="7091897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  <a:latin typeface="Calibri Light"/>
                <a:cs typeface="Calibri Light"/>
              </a:rPr>
              <a:t>Main data features are reproduced by the simulation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  <a:latin typeface="Calibri Light"/>
                <a:cs typeface="Calibri Light"/>
              </a:rPr>
              <a:t>Low energy, low time of flight background consist of results from charged pions, charged kaons, and a few photons and electron-positron pairs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  <a:latin typeface="Calibri Light"/>
                <a:cs typeface="Calibri Light"/>
              </a:rPr>
              <a:t>Pion background =&gt; motivation for their detection/vetoing with a second layer of silicon sensors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  <a:latin typeface="Calibri Light"/>
                <a:cs typeface="Calibri Light"/>
              </a:rPr>
              <a:t>There is still room for improvement in the background description</a:t>
            </a:r>
          </a:p>
        </p:txBody>
      </p:sp>
      <p:sp>
        <p:nvSpPr>
          <p:cNvPr id="50" name="TextShape 1"/>
          <p:cNvSpPr txBox="1"/>
          <p:nvPr/>
        </p:nvSpPr>
        <p:spPr>
          <a:xfrm>
            <a:off x="0" y="9252"/>
            <a:ext cx="10077450" cy="731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1" spc="-1" dirty="0">
                <a:solidFill>
                  <a:srgbClr val="0D1F63"/>
                </a:solidFill>
                <a:latin typeface="Calibri Light"/>
                <a:cs typeface="Calibri Light"/>
              </a:rPr>
              <a:t>Simulations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1A12DEE-A1FF-4722-BFE0-FD7C7120F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12" y="808727"/>
            <a:ext cx="1525072" cy="670312"/>
          </a:xfrm>
        </p:spPr>
        <p:txBody>
          <a:bodyPr/>
          <a:lstStyle/>
          <a:p>
            <a:pPr algn="ctr"/>
            <a:r>
              <a:rPr lang="en-US" sz="1800" b="1" dirty="0">
                <a:solidFill>
                  <a:schemeClr val="bg1"/>
                </a:solidFill>
                <a:highlight>
                  <a:srgbClr val="000080"/>
                </a:highlight>
                <a:latin typeface="Calibri Light"/>
                <a:cs typeface="Calibri Light"/>
              </a:rPr>
              <a:t>2017 HJet Data</a:t>
            </a:r>
            <a:br>
              <a:rPr lang="en-US" sz="1800" b="1" dirty="0">
                <a:solidFill>
                  <a:schemeClr val="bg1"/>
                </a:solidFill>
                <a:highlight>
                  <a:srgbClr val="000080"/>
                </a:highlight>
                <a:latin typeface="Calibri Light"/>
                <a:cs typeface="Calibri Light"/>
              </a:rPr>
            </a:br>
            <a:r>
              <a:rPr lang="en-US" sz="900" dirty="0">
                <a:latin typeface="Calibri Light"/>
                <a:cs typeface="Calibri Light"/>
              </a:rPr>
              <a:t>Run #</a:t>
            </a:r>
            <a:r>
              <a:rPr lang="en-US" sz="900" dirty="0">
                <a:latin typeface="Calibri Light"/>
                <a:ea typeface="+mj-lt"/>
                <a:cs typeface="+mj-lt"/>
              </a:rPr>
              <a:t>20592</a:t>
            </a:r>
            <a:endParaRPr lang="en-US" sz="900" dirty="0">
              <a:latin typeface="Calibri Light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5B225C2-B980-4C1C-B243-F0F7C1D55190}"/>
              </a:ext>
            </a:extLst>
          </p:cNvPr>
          <p:cNvSpPr txBox="1">
            <a:spLocks/>
          </p:cNvSpPr>
          <p:nvPr/>
        </p:nvSpPr>
        <p:spPr>
          <a:xfrm>
            <a:off x="5858475" y="890653"/>
            <a:ext cx="3799288" cy="59189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solidFill>
                  <a:schemeClr val="bg1"/>
                </a:solidFill>
                <a:highlight>
                  <a:srgbClr val="000080"/>
                </a:highlight>
                <a:latin typeface="Calibri Light"/>
                <a:cs typeface="Calibri Light"/>
              </a:rPr>
              <a:t>Simulation (Pythia6+Geant4) </a:t>
            </a:r>
          </a:p>
          <a:p>
            <a:pPr algn="ctr"/>
            <a:r>
              <a:rPr lang="en-US" sz="900" dirty="0">
                <a:solidFill>
                  <a:srgbClr val="002060"/>
                </a:solidFill>
                <a:latin typeface="Calibri Light"/>
              </a:rPr>
              <a:t>1Bevents. Includes: </a:t>
            </a:r>
            <a:r>
              <a:rPr lang="el-GR" sz="900" dirty="0">
                <a:solidFill>
                  <a:srgbClr val="002060"/>
                </a:solidFill>
                <a:latin typeface="Calibri Light"/>
              </a:rPr>
              <a:t>σ</a:t>
            </a:r>
            <a:r>
              <a:rPr lang="en-US" sz="900" dirty="0">
                <a:solidFill>
                  <a:srgbClr val="002060"/>
                </a:solidFill>
                <a:latin typeface="Calibri Light"/>
              </a:rPr>
              <a:t>=3.5 ns long bunches, </a:t>
            </a:r>
          </a:p>
          <a:p>
            <a:pPr algn="ctr"/>
            <a:r>
              <a:rPr lang="en-US" sz="900" dirty="0">
                <a:solidFill>
                  <a:srgbClr val="002060"/>
                </a:solidFill>
                <a:latin typeface="Calibri Light"/>
              </a:rPr>
              <a:t>material around interaction (</a:t>
            </a:r>
            <a:r>
              <a:rPr lang="en-US" sz="900" dirty="0" err="1">
                <a:solidFill>
                  <a:srgbClr val="002060"/>
                </a:solidFill>
                <a:latin typeface="Calibri Light"/>
              </a:rPr>
              <a:t>HJetSim</a:t>
            </a:r>
            <a:r>
              <a:rPr lang="en-US" sz="900" dirty="0">
                <a:solidFill>
                  <a:srgbClr val="002060"/>
                </a:solidFill>
                <a:latin typeface="Calibri Light"/>
              </a:rPr>
              <a:t>, by O. Eyser)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A5D6F3AE-193E-4953-B9D9-71E4A4300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40" y="26643"/>
            <a:ext cx="1093061" cy="402499"/>
          </a:xfrm>
          <a:prstGeom prst="rect">
            <a:avLst/>
          </a:prstGeom>
        </p:spPr>
      </p:pic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5C6E48FF-1D10-43CE-8CAA-6B221431B59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181808" y="5121527"/>
            <a:ext cx="2852610" cy="504403"/>
          </a:xfrm>
        </p:spPr>
        <p:txBody>
          <a:bodyPr/>
          <a:lstStyle/>
          <a:p>
            <a:pPr algn="r"/>
            <a:fld id="{5608B0B6-C61A-4C22-A1F3-2EF1620E171D}" type="slidenum">
              <a:rPr lang="en-US" sz="1200" b="0" strike="noStrike" spc="-1" smtClean="0">
                <a:latin typeface="Droid Sans Fallback"/>
              </a:rPr>
              <a:t>4</a:t>
            </a:fld>
            <a:endParaRPr lang="en-US" sz="1200" b="0" strike="noStrike" spc="-1" dirty="0">
              <a:latin typeface="Droid Sans Fallback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501A9-B13B-4F9E-B6A5-AA646D57DC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" r="-160"/>
          <a:stretch/>
        </p:blipFill>
        <p:spPr>
          <a:xfrm>
            <a:off x="10668" y="1685172"/>
            <a:ext cx="5038725" cy="15039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8815B5-908A-41D6-88DC-CBBF94B9DD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" r="3394"/>
          <a:stretch/>
        </p:blipFill>
        <p:spPr>
          <a:xfrm>
            <a:off x="5192268" y="1675542"/>
            <a:ext cx="4855464" cy="1517751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57E7F02-B948-4C9D-B10F-C97F53C15E75}"/>
              </a:ext>
            </a:extLst>
          </p:cNvPr>
          <p:cNvCxnSpPr>
            <a:cxnSpLocks/>
          </p:cNvCxnSpPr>
          <p:nvPr/>
        </p:nvCxnSpPr>
        <p:spPr>
          <a:xfrm>
            <a:off x="891540" y="2392680"/>
            <a:ext cx="1836420" cy="0"/>
          </a:xfrm>
          <a:prstGeom prst="straightConnector1">
            <a:avLst/>
          </a:prstGeom>
          <a:ln>
            <a:solidFill>
              <a:srgbClr val="FF07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D811A72-52DF-4DB0-B766-9E3773F962D4}"/>
              </a:ext>
            </a:extLst>
          </p:cNvPr>
          <p:cNvCxnSpPr>
            <a:cxnSpLocks/>
          </p:cNvCxnSpPr>
          <p:nvPr/>
        </p:nvCxnSpPr>
        <p:spPr>
          <a:xfrm>
            <a:off x="6070092" y="2392680"/>
            <a:ext cx="1836420" cy="0"/>
          </a:xfrm>
          <a:prstGeom prst="straightConnector1">
            <a:avLst/>
          </a:prstGeom>
          <a:ln>
            <a:solidFill>
              <a:srgbClr val="FF07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57A4F587-8B4D-41F6-B091-0769076601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" r="3306"/>
          <a:stretch/>
        </p:blipFill>
        <p:spPr>
          <a:xfrm>
            <a:off x="7605828" y="3758158"/>
            <a:ext cx="2478024" cy="15076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96E676-9637-40F8-B523-2A7ACB283228}"/>
              </a:ext>
            </a:extLst>
          </p:cNvPr>
          <p:cNvSpPr txBox="1"/>
          <p:nvPr/>
        </p:nvSpPr>
        <p:spPr>
          <a:xfrm>
            <a:off x="8004545" y="3857551"/>
            <a:ext cx="1285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Calabri Light"/>
              </a:rPr>
              <a:t>Charged pions</a:t>
            </a:r>
          </a:p>
        </p:txBody>
      </p:sp>
    </p:spTree>
    <p:extLst>
      <p:ext uri="{BB962C8B-B14F-4D97-AF65-F5344CB8AC3E}">
        <p14:creationId xmlns:p14="http://schemas.microsoft.com/office/powerpoint/2010/main" val="408523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471632" y="73800"/>
            <a:ext cx="9068760" cy="731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1" strike="noStrike" spc="-1">
                <a:solidFill>
                  <a:srgbClr val="0D1F63"/>
                </a:solidFill>
                <a:latin typeface="Calibri Light"/>
                <a:cs typeface="Calibri Light"/>
              </a:rPr>
              <a:t>Summary and outlook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C5D601-E644-4B4D-BABB-64E77C1AAD2C}"/>
              </a:ext>
            </a:extLst>
          </p:cNvPr>
          <p:cNvSpPr txBox="1"/>
          <p:nvPr/>
        </p:nvSpPr>
        <p:spPr>
          <a:xfrm>
            <a:off x="2635649" y="5468908"/>
            <a:ext cx="4805462" cy="2000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dirty="0">
                <a:solidFill>
                  <a:srgbClr val="002060"/>
                </a:solidFill>
                <a:latin typeface="Calibri Light"/>
              </a:rPr>
              <a:t>Ana S. Nunes, Hadron polarimetry for the EIC, DIS 2021, 12-16 April 2021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EA74FA-7D83-435E-92B6-509B045C6E05}"/>
              </a:ext>
            </a:extLst>
          </p:cNvPr>
          <p:cNvSpPr txBox="1"/>
          <p:nvPr/>
        </p:nvSpPr>
        <p:spPr>
          <a:xfrm>
            <a:off x="466245" y="841630"/>
            <a:ext cx="9068760" cy="477053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Calabri Light"/>
              </a:rPr>
              <a:t>The EIC will be the first collider using polarized electrons and light ion beams (protons and </a:t>
            </a:r>
            <a:r>
              <a:rPr lang="en-US" sz="1600" b="1" baseline="30000" dirty="0">
                <a:solidFill>
                  <a:srgbClr val="002060"/>
                </a:solidFill>
                <a:latin typeface="Calabri Light"/>
              </a:rPr>
              <a:t>3</a:t>
            </a:r>
            <a:r>
              <a:rPr lang="en-US" sz="1600" b="1" dirty="0">
                <a:solidFill>
                  <a:srgbClr val="002060"/>
                </a:solidFill>
                <a:latin typeface="Calabri Light"/>
              </a:rPr>
              <a:t>He)</a:t>
            </a:r>
            <a:br>
              <a:rPr lang="en-US" sz="1600" b="1" dirty="0">
                <a:solidFill>
                  <a:srgbClr val="002060"/>
                </a:solidFill>
                <a:latin typeface="Calabri Light"/>
              </a:rPr>
            </a:br>
            <a:endParaRPr lang="en-US" sz="1600" dirty="0">
              <a:solidFill>
                <a:schemeClr val="accent5">
                  <a:lumMod val="50000"/>
                </a:schemeClr>
              </a:solidFill>
              <a:latin typeface="Cala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Calabri Light"/>
              </a:rPr>
              <a:t>Challenges for the EIC</a:t>
            </a:r>
            <a:r>
              <a:rPr lang="en-US" sz="1600" dirty="0">
                <a:solidFill>
                  <a:srgbClr val="002060"/>
                </a:solidFill>
                <a:latin typeface="Calabri Light"/>
              </a:rPr>
              <a:t>: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Calabri Light"/>
              </a:rPr>
              <a:t>require 1% systematic uncertainty and bunch-by-bunch polarization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aseline="30000" dirty="0">
                <a:solidFill>
                  <a:srgbClr val="002060"/>
                </a:solidFill>
                <a:latin typeface="Calabri Light"/>
              </a:rPr>
              <a:t>3</a:t>
            </a:r>
            <a:r>
              <a:rPr lang="en-US" sz="1600" dirty="0">
                <a:solidFill>
                  <a:srgbClr val="002060"/>
                </a:solidFill>
                <a:latin typeface="Calabri Light"/>
              </a:rPr>
              <a:t>He polarization measurement never done in a high energy collider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Calabri Light"/>
              </a:rPr>
              <a:t>high bunch frequency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Calabri Light"/>
              </a:rPr>
              <a:t>increased background sensitivity </a:t>
            </a:r>
            <a:r>
              <a:rPr lang="en-US" sz="1600" dirty="0">
                <a:solidFill>
                  <a:srgbClr val="002060"/>
                </a:solidFill>
                <a:latin typeface="Calabri Light"/>
                <a:sym typeface="Wingdings" pitchFamily="2" charset="2"/>
              </a:rPr>
              <a:t> vetoing under investigation</a:t>
            </a:r>
            <a:endParaRPr lang="en-US" sz="1600" dirty="0">
              <a:solidFill>
                <a:srgbClr val="002060"/>
              </a:solidFill>
              <a:latin typeface="Calabri Ligh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Calabri Light"/>
              </a:rPr>
              <a:t>increased beam heating of carbon targets </a:t>
            </a:r>
            <a:r>
              <a:rPr lang="en-US" sz="1600" dirty="0">
                <a:solidFill>
                  <a:srgbClr val="002060"/>
                </a:solidFill>
                <a:latin typeface="Calabri Light"/>
                <a:sym typeface="Wingdings" pitchFamily="2" charset="2"/>
              </a:rPr>
              <a:t> new materials to be considered</a:t>
            </a:r>
            <a:br>
              <a:rPr lang="en-US" sz="1600" dirty="0">
                <a:solidFill>
                  <a:srgbClr val="002060"/>
                </a:solidFill>
                <a:latin typeface="Calabri Light"/>
                <a:sym typeface="Wingdings" pitchFamily="2" charset="2"/>
              </a:rPr>
            </a:br>
            <a:endParaRPr lang="en-US" sz="1600" dirty="0">
              <a:solidFill>
                <a:srgbClr val="002060"/>
              </a:solidFill>
              <a:latin typeface="Cala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Calabri Light"/>
              </a:rPr>
              <a:t>Tests can be done at RHIC</a:t>
            </a:r>
            <a:r>
              <a:rPr lang="en-US" sz="1600" dirty="0">
                <a:solidFill>
                  <a:srgbClr val="002060"/>
                </a:solidFill>
                <a:latin typeface="Calabri Light"/>
              </a:rPr>
              <a:t> (APEX)</a:t>
            </a:r>
            <a:r>
              <a:rPr lang="en-US" sz="1600" b="1" dirty="0">
                <a:solidFill>
                  <a:srgbClr val="002060"/>
                </a:solidFill>
                <a:latin typeface="Calabri Light"/>
              </a:rPr>
              <a:t> AND AGS in the next few years: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aseline="30000" dirty="0">
                <a:solidFill>
                  <a:srgbClr val="002060"/>
                </a:solidFill>
                <a:latin typeface="Calabri Light"/>
              </a:rPr>
              <a:t>3</a:t>
            </a:r>
            <a:r>
              <a:rPr lang="en-US" sz="1600" dirty="0">
                <a:solidFill>
                  <a:srgbClr val="002060"/>
                </a:solidFill>
                <a:latin typeface="Calabri Light"/>
              </a:rPr>
              <a:t>He beam, unpolarized and polarized, together with ZDCs @ 18 m from HJet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2060"/>
              </a:solidFill>
              <a:latin typeface="Cala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2060"/>
              </a:solidFill>
              <a:latin typeface="Cala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2060"/>
              </a:solidFill>
              <a:latin typeface="Cala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2060"/>
              </a:solidFill>
              <a:latin typeface="Cala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2060"/>
              </a:solidFill>
              <a:latin typeface="Cala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2060"/>
              </a:solidFill>
              <a:latin typeface="Cala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Calabri Light"/>
              </a:rPr>
              <a:t>Acknowledgements: </a:t>
            </a:r>
          </a:p>
          <a:p>
            <a:r>
              <a:rPr lang="en-US" sz="1600" b="1" dirty="0">
                <a:solidFill>
                  <a:srgbClr val="002060"/>
                </a:solidFill>
                <a:latin typeface="Calabri Light"/>
              </a:rPr>
              <a:t>	</a:t>
            </a:r>
            <a:r>
              <a:rPr lang="en-US" sz="1600" dirty="0">
                <a:solidFill>
                  <a:srgbClr val="002060"/>
                </a:solidFill>
                <a:latin typeface="Calabri Light"/>
              </a:rPr>
              <a:t>Elke Aschenauer, Bill </a:t>
            </a:r>
            <a:r>
              <a:rPr lang="en-US" sz="1600" dirty="0" err="1">
                <a:solidFill>
                  <a:srgbClr val="002060"/>
                </a:solidFill>
                <a:latin typeface="Calabri Light"/>
              </a:rPr>
              <a:t>Schmidke</a:t>
            </a:r>
            <a:r>
              <a:rPr lang="en-US" sz="1600" dirty="0">
                <a:solidFill>
                  <a:srgbClr val="002060"/>
                </a:solidFill>
                <a:latin typeface="Calabri Light"/>
              </a:rPr>
              <a:t>, Oleg Eyser, </a:t>
            </a:r>
            <a:r>
              <a:rPr lang="en-US" sz="1600" dirty="0" err="1">
                <a:solidFill>
                  <a:srgbClr val="002060"/>
                </a:solidFill>
                <a:latin typeface="Calabri Light"/>
              </a:rPr>
              <a:t>Haixin</a:t>
            </a:r>
            <a:r>
              <a:rPr lang="en-US" sz="1600" dirty="0">
                <a:solidFill>
                  <a:srgbClr val="002060"/>
                </a:solidFill>
                <a:latin typeface="Calabri Light"/>
              </a:rPr>
              <a:t> Huang, Andrei </a:t>
            </a:r>
            <a:r>
              <a:rPr lang="en-US" sz="1600" dirty="0" err="1">
                <a:solidFill>
                  <a:srgbClr val="002060"/>
                </a:solidFill>
                <a:latin typeface="Calabri Light"/>
              </a:rPr>
              <a:t>Poblaguev</a:t>
            </a:r>
            <a:r>
              <a:rPr lang="en-US" sz="1600" dirty="0">
                <a:solidFill>
                  <a:srgbClr val="002060"/>
                </a:solidFill>
                <a:latin typeface="Calabri Light"/>
              </a:rPr>
              <a:t>, Anatoli </a:t>
            </a:r>
            <a:r>
              <a:rPr lang="en-US" sz="1600" dirty="0" err="1">
                <a:solidFill>
                  <a:srgbClr val="002060"/>
                </a:solidFill>
                <a:latin typeface="Calabri Light"/>
              </a:rPr>
              <a:t>Zelenski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21C985-EF69-472F-9FF4-492F7C730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064" y="3837063"/>
            <a:ext cx="1503015" cy="96729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5A409E7-59BC-429C-8CB9-3163DC726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940" y="26643"/>
            <a:ext cx="1093061" cy="402499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B44B35F-B40F-4EF7-BB8C-2E9E17A0903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181808" y="5121527"/>
            <a:ext cx="2852610" cy="504403"/>
          </a:xfrm>
        </p:spPr>
        <p:txBody>
          <a:bodyPr/>
          <a:lstStyle/>
          <a:p>
            <a:pPr algn="r"/>
            <a:fld id="{5608B0B6-C61A-4C22-A1F3-2EF1620E171D}" type="slidenum">
              <a:rPr lang="en-US" sz="1200" b="0" strike="noStrike" spc="-1" smtClean="0">
                <a:latin typeface="Droid Sans Fallback"/>
              </a:rPr>
              <a:t>5</a:t>
            </a:fld>
            <a:endParaRPr lang="en-US" sz="1200" b="0" strike="noStrike" spc="-1" dirty="0">
              <a:latin typeface="Droid Sans Fallback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CB29F8-8008-427D-B5E7-C3F6B5421818}"/>
              </a:ext>
            </a:extLst>
          </p:cNvPr>
          <p:cNvSpPr/>
          <p:nvPr/>
        </p:nvSpPr>
        <p:spPr>
          <a:xfrm>
            <a:off x="2020171" y="3643967"/>
            <a:ext cx="2078638" cy="2308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  <a:latin typeface="Calibri Light"/>
                <a:cs typeface="Calibri Light"/>
              </a:rPr>
              <a:t>pC polarimeter RHIC proton beam scan</a:t>
            </a:r>
            <a:endParaRPr lang="en-US" sz="900" b="1" dirty="0">
              <a:latin typeface="Calibri Light"/>
              <a:cs typeface="Calibri Light"/>
            </a:endParaRPr>
          </a:p>
        </p:txBody>
      </p:sp>
      <p:pic>
        <p:nvPicPr>
          <p:cNvPr id="23" name="Picture 22" descr="A picture containing text, blurry, satellite, night&#10;&#10;Description automatically generated">
            <a:extLst>
              <a:ext uri="{FF2B5EF4-FFF2-40B4-BE49-F238E27FC236}">
                <a16:creationId xmlns:a16="http://schemas.microsoft.com/office/drawing/2014/main" id="{50932E48-990F-4E6D-8E88-5362F18604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778" y="3825013"/>
            <a:ext cx="2938023" cy="97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9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FB9AA0D111E54491F82413E30F23BB" ma:contentTypeVersion="10" ma:contentTypeDescription="Create a new document." ma:contentTypeScope="" ma:versionID="7ecdeb79b25b68fbaace6fc6727817a5">
  <xsd:schema xmlns:xsd="http://www.w3.org/2001/XMLSchema" xmlns:xs="http://www.w3.org/2001/XMLSchema" xmlns:p="http://schemas.microsoft.com/office/2006/metadata/properties" xmlns:ns3="44758368-5cdb-4d3d-bcb8-e6d713725c28" xmlns:ns4="ab4dba27-66b5-4ec8-82c4-d769b0e11342" targetNamespace="http://schemas.microsoft.com/office/2006/metadata/properties" ma:root="true" ma:fieldsID="8b7741b186523f9e1860aaebe9ae1a92" ns3:_="" ns4:_="">
    <xsd:import namespace="44758368-5cdb-4d3d-bcb8-e6d713725c28"/>
    <xsd:import namespace="ab4dba27-66b5-4ec8-82c4-d769b0e1134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758368-5cdb-4d3d-bcb8-e6d713725c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4dba27-66b5-4ec8-82c4-d769b0e1134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9B0539-3469-4E80-AD17-9BE9A498A3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388EB7-65D1-481E-A79F-D55ECFFCF015}">
  <ds:schemaRefs>
    <ds:schemaRef ds:uri="44758368-5cdb-4d3d-bcb8-e6d713725c28"/>
    <ds:schemaRef ds:uri="ab4dba27-66b5-4ec8-82c4-d769b0e1134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BC133C2-6611-457B-8F4C-7ED8F944AD0A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ab4dba27-66b5-4ec8-82c4-d769b0e11342"/>
    <ds:schemaRef ds:uri="44758368-5cdb-4d3d-bcb8-e6d713725c2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</TotalTime>
  <Words>549</Words>
  <Application>Microsoft Office PowerPoint</Application>
  <PresentationFormat>Custom</PresentationFormat>
  <Paragraphs>69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Calabri Light</vt:lpstr>
      <vt:lpstr>Calibri</vt:lpstr>
      <vt:lpstr>Calibri Light</vt:lpstr>
      <vt:lpstr>Droid Sans Fallback</vt:lpstr>
      <vt:lpstr>Symbol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2017 HJet Data Run #20592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Nunes, Ana</dc:creator>
  <dc:description/>
  <cp:lastModifiedBy>Nunes, Ana</cp:lastModifiedBy>
  <cp:revision>91</cp:revision>
  <cp:lastPrinted>2020-10-31T19:53:50Z</cp:lastPrinted>
  <dcterms:created xsi:type="dcterms:W3CDTF">2020-06-25T21:58:07Z</dcterms:created>
  <dcterms:modified xsi:type="dcterms:W3CDTF">2021-04-11T20:50:44Z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0x0101006AFB9AA0D111E54491F82413E30F23BB</vt:lpwstr>
  </property>
</Properties>
</file>