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3" r:id="rId3"/>
    <p:sldId id="258" r:id="rId4"/>
    <p:sldId id="259" r:id="rId5"/>
    <p:sldId id="260" r:id="rId6"/>
    <p:sldId id="274" r:id="rId7"/>
    <p:sldId id="269" r:id="rId8"/>
    <p:sldId id="261" r:id="rId9"/>
    <p:sldId id="270" r:id="rId10"/>
    <p:sldId id="262" r:id="rId11"/>
    <p:sldId id="268" r:id="rId12"/>
    <p:sldId id="271" r:id="rId13"/>
    <p:sldId id="263" r:id="rId14"/>
    <p:sldId id="272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AA3-23FF-4523-B6A4-D38982DEAA8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352C4-0A17-4131-A9CE-265EEED96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4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9AA4-C8FC-4C4B-9B9D-88D88D03B065}" type="datetime1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996A2B0F-4EC1-4A99-88AE-EA6B3B6E6D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8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72AE-1006-417A-B424-4F4ADBC01172}" type="datetime1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4A2D-71D7-445B-9A84-14B708F9246C}" type="datetime1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8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5D60-EACA-44C8-BF62-D01A6A36C337}" type="datetime1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84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63E9-BE52-4318-8173-065122E8EBAB}" type="datetime1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0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5155-F6D0-465C-96FE-01A92CC916B0}" type="datetime1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8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2763-7B97-4D8B-AD9F-449CC2A7CD89}" type="datetime1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6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E44E-010C-4463-B071-51534C5977CC}" type="datetime1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35FC-7B44-4B7F-A969-210B90E548CC}" type="datetime1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996A2B0F-4EC1-4A99-88AE-EA6B3B6E6D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7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5F4A-EA01-439F-8271-2CCDAABAFFFB}" type="datetime1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0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C609-AEBA-40DD-9D51-24D63D3DD02C}" type="datetime1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2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A970-1E23-40DC-A28B-8527F058A946}" type="datetime1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2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1A81-21A1-4EC3-BCD5-211BAF5D59AB}" type="datetime1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2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0496-EFF9-4A20-8359-5C203C0E6B9D}" type="datetime1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8490-060C-481C-9AC6-18EC72A83A65}" type="datetime1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4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50F1-4F04-4C3C-A398-1EE7819F7C47}" type="datetime1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9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1531-0A4D-4AA6-AAB7-11C0817262AF}" type="datetime1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B4E3E6-2FC7-49FA-ABAB-EBEF39A71BE2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815927" y="1111348"/>
                <a:ext cx="8707902" cy="2939488"/>
              </a:xfrm>
            </p:spPr>
            <p:txBody>
              <a:bodyPr/>
              <a:lstStyle/>
              <a:p>
                <a:r>
                  <a:rPr lang="en-US" sz="4400" dirty="0"/>
                  <a:t>Quark </a:t>
                </a:r>
                <a:r>
                  <a:rPr lang="en-US" sz="4400" dirty="0" err="1"/>
                  <a:t>Sivers</a:t>
                </a:r>
                <a:r>
                  <a:rPr lang="en-US" sz="4400" dirty="0"/>
                  <a:t> Function at Small-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/>
                  <a:t>: Return of a Spin-Dependent </a:t>
                </a:r>
                <a:r>
                  <a:rPr lang="en-US" sz="4400" dirty="0" err="1"/>
                  <a:t>Odderon</a:t>
                </a:r>
                <a:endParaRPr lang="en-US" sz="4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B4E3E6-2FC7-49FA-ABAB-EBEF39A71B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815927" y="1111348"/>
                <a:ext cx="8707902" cy="2939488"/>
              </a:xfrm>
              <a:blipFill>
                <a:blip r:embed="rId2"/>
                <a:stretch>
                  <a:fillRect l="-980" r="-4762" b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CD63100F-A5FF-4750-86BF-0441282C8A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M. Gabriel Santiago</a:t>
            </a:r>
          </a:p>
          <a:p>
            <a:r>
              <a:rPr lang="en-US" sz="2400" dirty="0"/>
              <a:t>With Yuri </a:t>
            </a:r>
            <a:r>
              <a:rPr lang="en-US" sz="2400" dirty="0" err="1"/>
              <a:t>Kovchegov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A drawing of a stop sign&#10;&#10;Description automatically generated">
            <a:extLst>
              <a:ext uri="{FF2B5EF4-FFF2-40B4-BE49-F238E27FC236}">
                <a16:creationId xmlns:a16="http://schemas.microsoft.com/office/drawing/2014/main" id="{8841B449-D149-4B3D-856B-AC65B22BC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84" y="5949590"/>
            <a:ext cx="586696" cy="76756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64A0D-501F-40EC-9EDF-E5D01E3E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5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95F36F-79E4-40E8-B060-66E3D6AC00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Small-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Sivers</a:t>
                </a:r>
                <a:r>
                  <a:rPr lang="en-US" dirty="0"/>
                  <a:t> function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95F36F-79E4-40E8-B060-66E3D6AC0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8" t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52FE8-4E12-466E-AD21-AA6F3E29D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Apply the formalism to rewrite the </a:t>
            </a:r>
            <a:r>
              <a:rPr lang="en-US" sz="2200" dirty="0" err="1"/>
              <a:t>Sivers</a:t>
            </a:r>
            <a:r>
              <a:rPr lang="en-US" sz="2200" dirty="0"/>
              <a:t> function in terms of polarized transverse Wilson lines</a:t>
            </a:r>
          </a:p>
          <a:p>
            <a:r>
              <a:rPr lang="en-US" sz="2200" dirty="0"/>
              <a:t>Discarding light quark masses, the quark-quark correlator which yields the </a:t>
            </a:r>
            <a:r>
              <a:rPr lang="en-US" sz="2200" dirty="0" err="1"/>
              <a:t>Sivers</a:t>
            </a:r>
            <a:r>
              <a:rPr lang="en-US" sz="2200" dirty="0"/>
              <a:t> function is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Only an </a:t>
            </a:r>
            <a:r>
              <a:rPr lang="en-US" sz="2200" dirty="0" err="1"/>
              <a:t>eikonal</a:t>
            </a:r>
            <a:r>
              <a:rPr lang="en-US" sz="2200" dirty="0"/>
              <a:t> Wilson line correlator remains!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04EA9DE-5358-4BA1-A9F6-8788870F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37" y="3841113"/>
            <a:ext cx="8903587" cy="142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9478F-0FAD-4EC3-BE20-4C47BDE8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3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7659-720C-46A5-B9B9-4CCC6561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</a:t>
            </a:r>
            <a:r>
              <a:rPr lang="en-US" dirty="0" err="1"/>
              <a:t>Odderon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C517F-5B4D-4AAE-99E9-6E59A0F3A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In the color dipole picture, it is the antisymmetric, imaginary piece of a dipole correlator</a:t>
            </a:r>
          </a:p>
          <a:p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530ED67-5B88-4263-96B4-7732501E3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81" y="3065281"/>
            <a:ext cx="2268572" cy="212465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70B4AF4-9AF3-43F5-8F33-371DC2218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839" y="4037474"/>
            <a:ext cx="1441745" cy="35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271DE2D-47AB-41A4-B392-11B9BF4F2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64" y="3597929"/>
            <a:ext cx="2533308" cy="37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ED2924-5084-40E0-99EE-B407C1303CF0}"/>
              </a:ext>
            </a:extLst>
          </p:cNvPr>
          <p:cNvCxnSpPr>
            <a:cxnSpLocks/>
          </p:cNvCxnSpPr>
          <p:nvPr/>
        </p:nvCxnSpPr>
        <p:spPr>
          <a:xfrm flipH="1">
            <a:off x="5570808" y="3973234"/>
            <a:ext cx="1336429" cy="415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8C2CF-15AB-4DEF-BB5E-51126424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5E3E669-59D1-46FF-8065-6A9C2BEDA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9" y="5321163"/>
            <a:ext cx="7653324" cy="113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02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3E906F-9651-457A-857F-F82F3E7378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7250" y="609600"/>
                <a:ext cx="8856752" cy="1320800"/>
              </a:xfrm>
            </p:spPr>
            <p:txBody>
              <a:bodyPr/>
              <a:lstStyle/>
              <a:p>
                <a:r>
                  <a:rPr lang="en-US" dirty="0"/>
                  <a:t>Small-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Sivers</a:t>
                </a:r>
                <a:r>
                  <a:rPr lang="en-US" dirty="0"/>
                  <a:t> = Spin-dependent </a:t>
                </a:r>
                <a:r>
                  <a:rPr lang="en-US" dirty="0" err="1"/>
                  <a:t>Odderon</a:t>
                </a:r>
                <a:r>
                  <a:rPr lang="en-US" dirty="0"/>
                  <a:t>!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3E906F-9651-457A-857F-F82F3E7378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7250" y="609600"/>
                <a:ext cx="8856752" cy="1320800"/>
              </a:xfrm>
              <a:blipFill>
                <a:blip r:embed="rId2"/>
                <a:stretch>
                  <a:fillRect l="-2065" t="-6452" r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24325C-D39A-4BAA-942F-D80348D57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200" dirty="0"/>
                  <a:t>The imaginary correlator in the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function is exactly the </a:t>
                </a:r>
                <a:r>
                  <a:rPr lang="en-US" sz="2200" dirty="0" err="1"/>
                  <a:t>odderon</a:t>
                </a:r>
                <a:r>
                  <a:rPr lang="en-US" sz="2200" dirty="0"/>
                  <a:t> amplitude, so we have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Agreement with the small-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gluon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-odd TMDs, spin-dependent </a:t>
                </a:r>
                <a:r>
                  <a:rPr lang="en-US" sz="2200" dirty="0" err="1"/>
                  <a:t>odderon</a:t>
                </a:r>
                <a:r>
                  <a:rPr lang="en-US" sz="2200" dirty="0"/>
                  <a:t>!</a:t>
                </a:r>
              </a:p>
              <a:p>
                <a:r>
                  <a:rPr lang="en-US" sz="2200" dirty="0"/>
                  <a:t>Intrinsic asymmetry in the proton transverse momentum structure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24325C-D39A-4BAA-942F-D80348D57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26" t="-1884" r="-284" b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C5D9D-2C9B-4E93-9B4C-E22D880D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D499076-0C15-4C16-8221-4A4F5F682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72" y="2991045"/>
            <a:ext cx="8772531" cy="142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87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279C-1163-4729-9CFC-7C6F0EA8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Diquark model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EEC4E-3794-4E0E-BEA2-F1D4F6FAF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89649"/>
                <a:ext cx="8596668" cy="4451713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We can estimate the small-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function in the diquark model, where the interaction between the point-particle proton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200" dirty="0"/>
                  <a:t>, the quark field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200" dirty="0"/>
                  <a:t>, and the scalar diquark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200" dirty="0"/>
                  <a:t> 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EEC4E-3794-4E0E-BEA2-F1D4F6FAF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89649"/>
                <a:ext cx="8596668" cy="4451713"/>
              </a:xfrm>
              <a:blipFill>
                <a:blip r:embed="rId2"/>
                <a:stretch>
                  <a:fillRect l="-426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32649B9E-7F06-4B28-89A4-BBAC0A0FD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3003405"/>
            <a:ext cx="3633927" cy="42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39206-7E79-4C30-9447-471540A2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1B22291-7C23-4A11-95FB-DEF05589C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1" y="3530991"/>
            <a:ext cx="6641239" cy="309182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FA9CC8D-53FF-4C15-B387-E6C6B455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93" y="4078796"/>
            <a:ext cx="3468567" cy="9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3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6EF5-866F-4401-9B29-E4879B86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Diquark model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378FB-DE95-4BD0-A019-E822F4D07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Plugging the diquark model </a:t>
            </a:r>
            <a:r>
              <a:rPr lang="en-US" sz="2200" dirty="0" err="1"/>
              <a:t>odderon</a:t>
            </a:r>
            <a:r>
              <a:rPr lang="en-US" sz="2200" dirty="0"/>
              <a:t> into our </a:t>
            </a:r>
            <a:r>
              <a:rPr lang="en-US" sz="2200" dirty="0" err="1"/>
              <a:t>Sivers</a:t>
            </a:r>
            <a:r>
              <a:rPr lang="en-US" sz="2200" dirty="0"/>
              <a:t> function result gives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Nonzero spin-dependent </a:t>
            </a:r>
            <a:r>
              <a:rPr lang="en-US" sz="2200" dirty="0" err="1"/>
              <a:t>odderon</a:t>
            </a:r>
            <a:r>
              <a:rPr lang="en-US" sz="2200" dirty="0"/>
              <a:t>!</a:t>
            </a:r>
          </a:p>
          <a:p>
            <a:r>
              <a:rPr lang="en-US" sz="2200" dirty="0"/>
              <a:t>Interesting behavior as                            , </a:t>
            </a:r>
            <a:r>
              <a:rPr lang="en-US" sz="2200" dirty="0" err="1"/>
              <a:t>Sivers</a:t>
            </a:r>
            <a:r>
              <a:rPr lang="en-US" sz="2200" dirty="0"/>
              <a:t> function does not vanish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44F1D4-1772-4002-A7DE-1996190E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3057476"/>
            <a:ext cx="4339400" cy="74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CFB6-33B1-4D36-9808-45B81456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EFB418-C136-4536-A77E-19FA9474F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29" y="4478628"/>
            <a:ext cx="2235250" cy="28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806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6E8C-7552-4293-AA26-B73AAA01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82A03-5884-418C-B417-22B8442295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17785"/>
                <a:ext cx="8596668" cy="5050301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Small-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function is dominated by </a:t>
                </a:r>
                <a:r>
                  <a:rPr lang="en-US" sz="2200" dirty="0" err="1"/>
                  <a:t>eikonal</a:t>
                </a:r>
                <a:r>
                  <a:rPr lang="en-US" sz="2200" dirty="0"/>
                  <a:t> spin-dependent </a:t>
                </a:r>
                <a:r>
                  <a:rPr lang="en-US" sz="2200" dirty="0" err="1"/>
                  <a:t>odderon</a:t>
                </a:r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 err="1"/>
                  <a:t>Odderon</a:t>
                </a:r>
                <a:r>
                  <a:rPr lang="en-US" sz="2200" dirty="0"/>
                  <a:t> small-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evolution is known to have a zero intercept at LO and NLO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/>
                  <a:t> (</a:t>
                </a:r>
                <a:r>
                  <a:rPr lang="en-US" sz="2200" i="1" dirty="0"/>
                  <a:t>Bartels, </a:t>
                </a:r>
                <a:r>
                  <a:rPr lang="en-US" sz="2200" i="1" dirty="0" err="1"/>
                  <a:t>Lipatov</a:t>
                </a:r>
                <a:r>
                  <a:rPr lang="en-US" sz="2200" i="1" dirty="0"/>
                  <a:t>, Vacca </a:t>
                </a:r>
                <a:r>
                  <a:rPr lang="en-US" sz="2200" dirty="0"/>
                  <a:t>(2000), </a:t>
                </a:r>
                <a:r>
                  <a:rPr lang="en-US" sz="2200" i="1" dirty="0" err="1"/>
                  <a:t>Kovchegov</a:t>
                </a:r>
                <a:r>
                  <a:rPr lang="en-US" sz="2200" i="1" dirty="0"/>
                  <a:t> </a:t>
                </a:r>
                <a:r>
                  <a:rPr lang="en-US" sz="2200" dirty="0"/>
                  <a:t>(2013)),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/>
                  <a:t> (</a:t>
                </a:r>
                <a:r>
                  <a:rPr lang="en-US" sz="2200" i="1" dirty="0"/>
                  <a:t>Bartels and Vacca </a:t>
                </a:r>
                <a:r>
                  <a:rPr lang="en-US" sz="2200" dirty="0"/>
                  <a:t>(2013)), and in            supersymmetric Yang-Mills (</a:t>
                </a:r>
                <a:r>
                  <a:rPr lang="en-US" sz="2200" i="1" dirty="0"/>
                  <a:t>Brower, Djuric, Tan </a:t>
                </a:r>
                <a:r>
                  <a:rPr lang="en-US" sz="2200" dirty="0"/>
                  <a:t>(2009),</a:t>
                </a:r>
                <a:r>
                  <a:rPr lang="en-US" sz="2200" i="1" dirty="0"/>
                  <a:t> Caron-</a:t>
                </a:r>
                <a:r>
                  <a:rPr lang="en-US" sz="2200" i="1" dirty="0" err="1"/>
                  <a:t>Huot</a:t>
                </a:r>
                <a:r>
                  <a:rPr lang="en-US" sz="2200" i="1" dirty="0"/>
                  <a:t> and </a:t>
                </a:r>
                <a:r>
                  <a:rPr lang="en-US" sz="2200" i="1" dirty="0" err="1"/>
                  <a:t>Herranen</a:t>
                </a:r>
                <a:r>
                  <a:rPr lang="en-US" sz="2200" i="1" dirty="0"/>
                  <a:t> </a:t>
                </a:r>
                <a:r>
                  <a:rPr lang="en-US" sz="2200" dirty="0"/>
                  <a:t>(2018)), so we expect no suppression of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at very small-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Opens the possibility to see spin-dependent </a:t>
                </a:r>
                <a:r>
                  <a:rPr lang="en-US" sz="2200" dirty="0" err="1"/>
                  <a:t>odderon</a:t>
                </a:r>
                <a:r>
                  <a:rPr lang="en-US" sz="2200" dirty="0"/>
                  <a:t> in spin asymmetries of SIDIS (and DY) with future colliders such as EIC!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82A03-5884-418C-B417-22B8442295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17785"/>
                <a:ext cx="8596668" cy="5050301"/>
              </a:xfrm>
              <a:blipFill>
                <a:blip r:embed="rId2"/>
                <a:stretch>
                  <a:fillRect l="-426" t="-844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8BFC5646-D7CA-4E70-9183-0924B5F4F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666" y="3621882"/>
            <a:ext cx="842495" cy="27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4FBEA-E897-4819-B314-6CFC8F14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F8BB2D9-172D-41C8-8F46-5C0C331A9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2158398"/>
            <a:ext cx="1195754" cy="67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170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E0054-AFDA-496B-B712-58ED25A5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17F2E-086C-43FE-980D-6B1074FE2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D. Boer, M. G. Echevarria, P. Mulders, and J. Zhou, Phys. Rev. Lett. 116, 122001 (2016), arXiv:1511.03485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L. </a:t>
            </a:r>
            <a:r>
              <a:rPr lang="en-US" dirty="0" err="1"/>
              <a:t>Szymanowski</a:t>
            </a:r>
            <a:r>
              <a:rPr lang="en-US" dirty="0"/>
              <a:t> and J. Zhou, Phys. Lett. B760, 249 (2016), arXiv:1604.03207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Y. V. </a:t>
            </a:r>
            <a:r>
              <a:rPr lang="en-US" dirty="0" err="1"/>
              <a:t>Kovchegov</a:t>
            </a:r>
            <a:r>
              <a:rPr lang="en-US" dirty="0"/>
              <a:t> and M. D. Sievert, Phys. Rev. D99, 054032 (2019), arXiv:1808.09010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Y. V. </a:t>
            </a:r>
            <a:r>
              <a:rPr lang="en-US" dirty="0" err="1"/>
              <a:t>Kovchegov</a:t>
            </a:r>
            <a:r>
              <a:rPr lang="en-US" dirty="0"/>
              <a:t> and M. D. Sievert, Phys. Rev. D99, 054033 (2019), arXiv:1808.10354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V. M. </a:t>
            </a:r>
            <a:r>
              <a:rPr lang="en-US" dirty="0" err="1"/>
              <a:t>Abazov</a:t>
            </a:r>
            <a:r>
              <a:rPr lang="en-US" dirty="0"/>
              <a:t> et al. (D0, TOTEM), (2020), arXiv:2012.03981 [hep-ex].</a:t>
            </a:r>
          </a:p>
          <a:p>
            <a:r>
              <a:rPr lang="en-US" dirty="0"/>
              <a:t>J. Bartels, L. </a:t>
            </a:r>
            <a:r>
              <a:rPr lang="en-US" dirty="0" err="1"/>
              <a:t>Lipatov</a:t>
            </a:r>
            <a:r>
              <a:rPr lang="en-US" dirty="0"/>
              <a:t>, and G. Vacca, </a:t>
            </a:r>
            <a:r>
              <a:rPr lang="en-US" dirty="0" err="1"/>
              <a:t>Phys.Lett</a:t>
            </a:r>
            <a:r>
              <a:rPr lang="en-US" dirty="0"/>
              <a:t>. B477, 178 (2000), </a:t>
            </a:r>
            <a:r>
              <a:rPr lang="en-US" dirty="0" err="1"/>
              <a:t>arXiv:hep-ph</a:t>
            </a:r>
            <a:r>
              <a:rPr lang="en-US" dirty="0"/>
              <a:t>/9912423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Y. V. </a:t>
            </a:r>
            <a:r>
              <a:rPr lang="en-US" dirty="0" err="1"/>
              <a:t>Kovchegov</a:t>
            </a:r>
            <a:r>
              <a:rPr lang="en-US" dirty="0"/>
              <a:t>, AIP Conf. Proc. 1523, 335 (2013), arXiv:1212.2113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J. Bartels and G. P. Vacca, Eur. Phys. J. C 73, 2602 (2013), arXiv:1307.3985 [hep-</a:t>
            </a:r>
            <a:r>
              <a:rPr lang="en-US" dirty="0" err="1"/>
              <a:t>th</a:t>
            </a:r>
            <a:r>
              <a:rPr lang="en-US" dirty="0"/>
              <a:t>].</a:t>
            </a:r>
          </a:p>
          <a:p>
            <a:r>
              <a:rPr lang="en-US" dirty="0"/>
              <a:t>R. C. Brower, M. Djuric, and C.-I. Tan, JHEP 0907, 063 (2009), arXiv:0812.0354 [hep-</a:t>
            </a:r>
            <a:r>
              <a:rPr lang="en-US" dirty="0" err="1"/>
              <a:t>th</a:t>
            </a:r>
            <a:r>
              <a:rPr lang="en-US" dirty="0"/>
              <a:t>].</a:t>
            </a:r>
          </a:p>
          <a:p>
            <a:r>
              <a:rPr lang="en-US" dirty="0"/>
              <a:t>S. Caron-</a:t>
            </a:r>
            <a:r>
              <a:rPr lang="en-US" dirty="0" err="1"/>
              <a:t>Huot</a:t>
            </a:r>
            <a:r>
              <a:rPr lang="en-US" dirty="0"/>
              <a:t> and M. </a:t>
            </a:r>
            <a:r>
              <a:rPr lang="en-US" dirty="0" err="1"/>
              <a:t>Herranen</a:t>
            </a:r>
            <a:r>
              <a:rPr lang="en-US" dirty="0"/>
              <a:t>, JHEP 02, 058 (2018), arXiv:1604.07417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83F3D-B9DC-4E40-866B-C74FBD4C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2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7699-5206-4AC8-8ABC-E292FDE3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014" y="2379394"/>
            <a:ext cx="6243971" cy="2099212"/>
          </a:xfrm>
        </p:spPr>
        <p:txBody>
          <a:bodyPr>
            <a:normAutofit/>
          </a:bodyPr>
          <a:lstStyle/>
          <a:p>
            <a:r>
              <a:rPr lang="en-US" sz="8800" dirty="0"/>
              <a:t>Thank You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082EB4-A372-408D-9E65-61A502C0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6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BA9D-2288-4C33-8EEA-4DD79AC6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</a:t>
            </a:r>
            <a:r>
              <a:rPr lang="en-US" dirty="0" err="1"/>
              <a:t>Sivers</a:t>
            </a:r>
            <a:r>
              <a:rPr lang="en-US" dirty="0"/>
              <a:t>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E1AEC-73EC-4628-918E-E5A9645636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64567"/>
                <a:ext cx="8596668" cy="535979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dirty="0"/>
                  <a:t>TMDs give the transverse momentum part of the three-dimensional structure of hadrons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Finding the small-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asymptotics</a:t>
                </a:r>
                <a:r>
                  <a:rPr lang="en-US" sz="2200" dirty="0"/>
                  <a:t> of these functions is an ongoing effort</a:t>
                </a:r>
              </a:p>
              <a:p>
                <a:r>
                  <a:rPr lang="en-US" sz="2200" dirty="0"/>
                  <a:t>The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TMD is the density of unpolarized quarks with transverse momentum      and longitudinal momentum fraction     in a proton with transverse polarization </a:t>
                </a:r>
              </a:p>
              <a:p>
                <a:endParaRPr lang="en-US" sz="2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E1AEC-73EC-4628-918E-E5A9645636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64567"/>
                <a:ext cx="8596668" cy="5359790"/>
              </a:xfrm>
              <a:blipFill>
                <a:blip r:embed="rId2"/>
                <a:stretch>
                  <a:fillRect l="-426" t="-1479" r="-3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A5607-3598-46D8-A776-741ABB0C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AD205E-531F-4DAF-8DF7-EECE55529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38" y="2141120"/>
            <a:ext cx="4493305" cy="255128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8D4A6E5-F035-4EB5-9A09-F6A7D1782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88" y="5760384"/>
            <a:ext cx="326223" cy="26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74A0567-39C2-4428-A514-59D9486EE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052" y="5820965"/>
            <a:ext cx="196950" cy="1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641E8E9-1B3A-411D-99ED-2C16236D2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04" y="6069498"/>
            <a:ext cx="351693" cy="27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22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9D40-5C9B-4BD1-A9F9-022BE6C6B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</a:t>
            </a:r>
            <a:r>
              <a:rPr lang="en-US" dirty="0" err="1"/>
              <a:t>Sivers</a:t>
            </a:r>
            <a:r>
              <a:rPr lang="en-US" dirty="0"/>
              <a:t>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6F765B-8FFE-4562-9099-F6C862DEED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66692"/>
                <a:ext cx="8596668" cy="5091308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The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function captures orbital angular momentum and spin-orbit coupling as seen in single spin asymmetries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The unintegrated quark density       and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function        are defined by the non-local operator product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Analogous TMD for gluons has known small-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asymptotics!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6F765B-8FFE-4562-9099-F6C862DEED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66692"/>
                <a:ext cx="8596668" cy="5091308"/>
              </a:xfrm>
              <a:blipFill>
                <a:blip r:embed="rId2"/>
                <a:stretch>
                  <a:fillRect l="-426" t="-958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4ED63F96-B1D3-4135-A7CA-2ECD6E02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4" y="4903227"/>
            <a:ext cx="8775211" cy="61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C428B43-80C9-49B2-8BCE-F713A15AE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50" y="4018331"/>
            <a:ext cx="267286" cy="29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0F2AAF9-D821-453C-A340-4322868A3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31" y="3993887"/>
            <a:ext cx="422032" cy="34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1B70396-18F7-4FED-A33D-4153194D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3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EB5CF15-33F2-43D7-A337-E2BA6DA49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0891" y="2546901"/>
            <a:ext cx="3314777" cy="141959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DD4F380-AEAC-4E67-9DC2-E3CC699D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9" y="3092870"/>
            <a:ext cx="2508344" cy="4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25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18E19-BCB1-48B8-AF1E-B774A8C5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Spin-Dependent </a:t>
            </a:r>
            <a:r>
              <a:rPr lang="en-US" dirty="0" err="1"/>
              <a:t>Odderon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01471D-8F8C-42B7-A8C1-C9FDDB8DB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33378"/>
                <a:ext cx="8596668" cy="471502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i="1" dirty="0"/>
                  <a:t>Boer et al </a:t>
                </a:r>
                <a:r>
                  <a:rPr lang="en-US" sz="2400" dirty="0"/>
                  <a:t>(2016) showed that at small-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-odd gluon TMDs are generated by a gauge link which couples an </a:t>
                </a:r>
                <a:r>
                  <a:rPr lang="en-US" sz="2400" dirty="0" err="1"/>
                  <a:t>odderon</a:t>
                </a:r>
                <a:r>
                  <a:rPr lang="en-US" sz="2400" dirty="0"/>
                  <a:t> exchange to the proton’s spin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 </a:t>
                </a:r>
                <a:r>
                  <a:rPr lang="en-US" sz="2400" dirty="0" err="1"/>
                  <a:t>odderon</a:t>
                </a:r>
                <a:r>
                  <a:rPr lang="en-US" sz="2400" dirty="0"/>
                  <a:t> is an elusive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-odd three gluon exchange</a:t>
                </a:r>
              </a:p>
              <a:p>
                <a:r>
                  <a:rPr lang="en-US" sz="2400" i="1" dirty="0" err="1"/>
                  <a:t>Szymanowski</a:t>
                </a:r>
                <a:r>
                  <a:rPr lang="en-US" sz="2400" i="1" dirty="0"/>
                  <a:t> and Zhou </a:t>
                </a:r>
                <a:r>
                  <a:rPr lang="en-US" sz="2400" dirty="0"/>
                  <a:t>(2016)</a:t>
                </a:r>
                <a:r>
                  <a:rPr lang="en-US" sz="2400" i="1" dirty="0"/>
                  <a:t> </a:t>
                </a:r>
                <a:r>
                  <a:rPr lang="en-US" sz="2400" dirty="0"/>
                  <a:t>showed that the </a:t>
                </a:r>
                <a:r>
                  <a:rPr lang="en-US" sz="2400" dirty="0" err="1"/>
                  <a:t>odderon</a:t>
                </a:r>
                <a:r>
                  <a:rPr lang="en-US" sz="2400" dirty="0"/>
                  <a:t> contributes to cross sections when the proton’s wave function is asymmetric in the transverse plane</a:t>
                </a:r>
              </a:p>
              <a:p>
                <a:r>
                  <a:rPr lang="en-US" sz="2400" dirty="0"/>
                  <a:t>The D0 and TOTEM collaborations recently announced </a:t>
                </a:r>
                <a:r>
                  <a:rPr lang="en-US" sz="2400" dirty="0" err="1"/>
                  <a:t>odderon</a:t>
                </a:r>
                <a:r>
                  <a:rPr lang="en-US" sz="2400" dirty="0"/>
                  <a:t> in  the asymmetry between        and        collisions [2012.03981 [hep-ex]]</a:t>
                </a:r>
                <a:endParaRPr lang="en-US" sz="2400" i="1" dirty="0"/>
              </a:p>
              <a:p>
                <a:r>
                  <a:rPr lang="en-US" sz="2400" dirty="0"/>
                  <a:t>Does the quark </a:t>
                </a:r>
                <a:r>
                  <a:rPr lang="en-US" sz="2400" dirty="0" err="1"/>
                  <a:t>Sivers</a:t>
                </a:r>
                <a:r>
                  <a:rPr lang="en-US" sz="2400" dirty="0"/>
                  <a:t> function have this same contribution?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01471D-8F8C-42B7-A8C1-C9FDDB8DB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33378"/>
                <a:ext cx="8596668" cy="4715022"/>
              </a:xfrm>
              <a:blipFill>
                <a:blip r:embed="rId2"/>
                <a:stretch>
                  <a:fillRect l="-426" t="-2458" r="-1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D13AE54-7294-4E71-9CAF-B02AB9432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29" y="2609559"/>
            <a:ext cx="3751880" cy="4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872101A-A9C4-49E0-A9CE-BDDAEAEC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23" y="4916139"/>
            <a:ext cx="420023" cy="2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424F08C-6A3E-4840-9CC7-7ABABB799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64" y="4877955"/>
            <a:ext cx="420023" cy="30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CB0EE-EE53-481F-B94C-D66D8F61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3A5676A-501C-4007-BF07-0BB97B34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08" y="2723575"/>
            <a:ext cx="1443244" cy="34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80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99D98D-869D-48FB-967A-0122F47DFB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Small-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TMDs from polarized Wilson lines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99D98D-869D-48FB-967A-0122F47DFB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8" t="-6452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D3666-CC94-45B9-B82F-ECDB2FBFA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318000"/>
          </a:xfrm>
        </p:spPr>
        <p:txBody>
          <a:bodyPr>
            <a:normAutofit/>
          </a:bodyPr>
          <a:lstStyle/>
          <a:p>
            <a:r>
              <a:rPr lang="en-US" sz="2200" i="1" dirty="0" err="1"/>
              <a:t>Kovchegov</a:t>
            </a:r>
            <a:r>
              <a:rPr lang="en-US" sz="2200" i="1" dirty="0"/>
              <a:t> and Sievert </a:t>
            </a:r>
            <a:r>
              <a:rPr lang="en-US" sz="2200" dirty="0"/>
              <a:t>(2019) constructed the helicity and quark </a:t>
            </a:r>
            <a:r>
              <a:rPr lang="en-US" sz="2200" dirty="0" err="1"/>
              <a:t>transversity</a:t>
            </a:r>
            <a:r>
              <a:rPr lang="en-US" sz="2200" dirty="0"/>
              <a:t> TMDs using a high-energy scattering operator formalism</a:t>
            </a:r>
          </a:p>
          <a:p>
            <a:r>
              <a:rPr lang="en-US" sz="2200" dirty="0"/>
              <a:t>The strategy is to rewrite the TMD operator definitions as dipole correlators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362B4298-B687-462E-B2B7-3488695D8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85" y="3570053"/>
            <a:ext cx="2903618" cy="15743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F2A618-5199-42C5-95D0-E8D35B778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66" y="3907471"/>
            <a:ext cx="1641096" cy="45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C0FBD-D101-47BD-A248-034D14C8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4A1304-C553-475D-A0EB-B9C481A127FB}"/>
              </a:ext>
            </a:extLst>
          </p:cNvPr>
          <p:cNvSpPr txBox="1"/>
          <p:nvPr/>
        </p:nvSpPr>
        <p:spPr>
          <a:xfrm>
            <a:off x="6288258" y="5666104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*in </a:t>
            </a:r>
          </a:p>
          <a:p>
            <a:r>
              <a:rPr lang="en-US" sz="2200" dirty="0"/>
              <a:t> or             gauge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F95579-4704-40CB-AFA8-3D23CD647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75" y="5694264"/>
            <a:ext cx="1204176" cy="30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60FC8B7-6D72-401C-8234-191C067BF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92" y="6027065"/>
            <a:ext cx="868474" cy="41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F34A8AD-D562-40CD-9DB7-AF6E46B66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64" y="5332974"/>
            <a:ext cx="5062789" cy="10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A64965C-5A64-47B7-8CF2-7DD96FD1A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90" y="6471790"/>
            <a:ext cx="1905494" cy="26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90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3BE7D-C4B7-4B9A-A25C-F2D780E712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Small-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TMDs from polarized Wilson lines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3BE7D-C4B7-4B9A-A25C-F2D780E712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8" t="-6452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E7DA0-FD6B-4D28-A6DE-2E4CAC980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77836"/>
          </a:xfrm>
        </p:spPr>
        <p:txBody>
          <a:bodyPr>
            <a:normAutofit/>
          </a:bodyPr>
          <a:lstStyle/>
          <a:p>
            <a:r>
              <a:rPr lang="en-US" sz="2200" dirty="0"/>
              <a:t>The quark correlator can be rewritten in terms of Wilson lines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The polarized Wilson line               makes the correlator a transverse polarized dipole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B7FA4-68BE-486E-BEA4-F9D30467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C5C5FB-BE55-4EDA-88E3-8F84EA61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2" y="2592364"/>
            <a:ext cx="9339403" cy="301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909EAB5-0827-40A4-B1C5-FF7D8972D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22" y="5894793"/>
            <a:ext cx="1068212" cy="4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33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E9E66D-63D7-4F74-9D27-390F402E4B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Small-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TMDs from polarized Wilson lines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E9E66D-63D7-4F74-9D27-390F402E4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8" t="-6452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82F2-3A8C-4D09-9E8E-FB0F54753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8462"/>
            <a:ext cx="8596668" cy="4937760"/>
          </a:xfrm>
        </p:spPr>
        <p:txBody>
          <a:bodyPr>
            <a:noAutofit/>
          </a:bodyPr>
          <a:lstStyle/>
          <a:p>
            <a:r>
              <a:rPr lang="en-US" sz="2200" dirty="0"/>
              <a:t>Define new polarized dipoles by adding spin-dependent interaction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Helicity interaction comes at sub-</a:t>
            </a:r>
            <a:r>
              <a:rPr lang="en-US" sz="2200" dirty="0" err="1"/>
              <a:t>eikonal</a:t>
            </a:r>
            <a:r>
              <a:rPr lang="en-US" sz="2200" dirty="0"/>
              <a:t>  level, </a:t>
            </a:r>
            <a:r>
              <a:rPr lang="en-US" sz="2200" dirty="0" err="1"/>
              <a:t>transversity</a:t>
            </a:r>
            <a:r>
              <a:rPr lang="en-US" sz="2200" dirty="0"/>
              <a:t> at sub-sub-</a:t>
            </a:r>
            <a:r>
              <a:rPr lang="en-US" sz="2200" dirty="0" err="1"/>
              <a:t>eikonal</a:t>
            </a:r>
            <a:endParaRPr lang="en-US" sz="2200" dirty="0"/>
          </a:p>
          <a:p>
            <a:r>
              <a:rPr lang="en-US" sz="2200" dirty="0"/>
              <a:t>Define evolution for new polarized dipoles to get TMD evolution!</a:t>
            </a:r>
          </a:p>
          <a:p>
            <a:r>
              <a:rPr lang="en-US" sz="2200" dirty="0"/>
              <a:t>Can we apply this formalism to the </a:t>
            </a:r>
            <a:r>
              <a:rPr lang="en-US" sz="2200" dirty="0" err="1"/>
              <a:t>Sivers</a:t>
            </a:r>
            <a:r>
              <a:rPr lang="en-US" sz="2200" dirty="0"/>
              <a:t> function?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20E5C4-1C01-4D6F-93EA-9B12729E5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62" y="3710104"/>
            <a:ext cx="2347463" cy="51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C483B3D9-E464-4951-8959-BCD6E6094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9" y="2487737"/>
            <a:ext cx="3745651" cy="27700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0EEF8-45DE-4679-A7E0-97D10C28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4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588-111B-4E1B-B6A4-3DD20E95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polarized Wilson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DF6C-BF04-4773-A8BB-895D059E5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860562" cy="3880773"/>
          </a:xfrm>
        </p:spPr>
        <p:txBody>
          <a:bodyPr/>
          <a:lstStyle/>
          <a:p>
            <a:r>
              <a:rPr lang="en-US" sz="2200" dirty="0"/>
              <a:t>Insert sub- or sub-sub-</a:t>
            </a:r>
            <a:r>
              <a:rPr lang="en-US" sz="2200" dirty="0" err="1"/>
              <a:t>eikonal</a:t>
            </a:r>
            <a:r>
              <a:rPr lang="en-US" sz="2200" dirty="0"/>
              <a:t> operator into ordinary Wilson lines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3C2093A-1C75-404F-A1AD-3E768BAFC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8" y="2620363"/>
            <a:ext cx="5457345" cy="1360793"/>
          </a:xfrm>
          <a:prstGeom prst="rect">
            <a:avLst/>
          </a:prstGeom>
        </p:spPr>
      </p:pic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4D33504B-2110-4A0F-9E8B-20723F730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9" y="4149075"/>
            <a:ext cx="5537114" cy="145036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B6287D9-5C7E-4B03-9AE3-05F46DC5D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70" y="3031529"/>
            <a:ext cx="3535526" cy="42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D73EF51-EA13-4FE5-9DD8-6C7D3BBFE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70" y="4647635"/>
            <a:ext cx="4203076" cy="42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E4594-736C-46B4-BE7D-2A8E96AD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3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box and whisker chart&#10;&#10;Description automatically generated">
            <a:extLst>
              <a:ext uri="{FF2B5EF4-FFF2-40B4-BE49-F238E27FC236}">
                <a16:creationId xmlns:a16="http://schemas.microsoft.com/office/drawing/2014/main" id="{2E4CCE26-D448-4004-888B-0E8799D76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72" y="2700523"/>
            <a:ext cx="2329506" cy="1810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06EA65-551C-40BA-8105-05A87EAA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polarized Wilson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AF13F-0EAE-41B3-A4E2-9A520A38F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Full sub-sub-</a:t>
            </a:r>
            <a:r>
              <a:rPr lang="en-US" sz="2200" dirty="0" err="1"/>
              <a:t>eikonal</a:t>
            </a:r>
            <a:r>
              <a:rPr lang="en-US" sz="2200" dirty="0"/>
              <a:t> polarized fundamental Wilson line for TMDs which depend on the proton’s transverse spin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FFF9E9-188C-4C49-8980-FF1C86A26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4" y="2930712"/>
            <a:ext cx="7606982" cy="345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25A21-86F0-4299-9D5B-B1C9912D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FC213F-BBEB-4F81-9D32-0C6E38A7DB65}"/>
                  </a:ext>
                </a:extLst>
              </p:cNvPr>
              <p:cNvSpPr txBox="1"/>
              <p:nvPr/>
            </p:nvSpPr>
            <p:spPr>
              <a:xfrm>
                <a:off x="8537561" y="3707832"/>
                <a:ext cx="2539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FC213F-BBEB-4F81-9D32-0C6E38A7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561" y="3707832"/>
                <a:ext cx="253916" cy="276999"/>
              </a:xfrm>
              <a:prstGeom prst="rect">
                <a:avLst/>
              </a:prstGeom>
              <a:blipFill>
                <a:blip r:embed="rId4"/>
                <a:stretch>
                  <a:fillRect l="-1951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1858A-9D44-4691-807A-063CCA2B8CA7}"/>
                  </a:ext>
                </a:extLst>
              </p:cNvPr>
              <p:cNvSpPr txBox="1"/>
              <p:nvPr/>
            </p:nvSpPr>
            <p:spPr>
              <a:xfrm>
                <a:off x="10352485" y="3706837"/>
                <a:ext cx="262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1858A-9D44-4691-807A-063CCA2B8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485" y="3706837"/>
                <a:ext cx="262892" cy="276999"/>
              </a:xfrm>
              <a:prstGeom prst="rect">
                <a:avLst/>
              </a:prstGeom>
              <a:blipFill>
                <a:blip r:embed="rId5"/>
                <a:stretch>
                  <a:fillRect l="-27907" t="-4348" r="-3255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B81B5A-80C0-4EFA-A720-F0EAB1980246}"/>
                  </a:ext>
                </a:extLst>
              </p:cNvPr>
              <p:cNvSpPr txBox="1"/>
              <p:nvPr/>
            </p:nvSpPr>
            <p:spPr>
              <a:xfrm>
                <a:off x="8779330" y="3753897"/>
                <a:ext cx="1952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u="sng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B81B5A-80C0-4EFA-A720-F0EAB1980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330" y="3753897"/>
                <a:ext cx="195246" cy="276999"/>
              </a:xfrm>
              <a:prstGeom prst="rect">
                <a:avLst/>
              </a:prstGeom>
              <a:blipFill>
                <a:blip r:embed="rId6"/>
                <a:stretch>
                  <a:fillRect l="-21875" r="-250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5045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1406</TotalTime>
  <Words>930</Words>
  <Application>Microsoft Office PowerPoint</Application>
  <PresentationFormat>Widescreen</PresentationFormat>
  <Paragraphs>132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Trebuchet MS</vt:lpstr>
      <vt:lpstr>Wingdings 3</vt:lpstr>
      <vt:lpstr>Facet</vt:lpstr>
      <vt:lpstr>Quark Sivers Function at Small-x: Return of a Spin-Dependent Odderon</vt:lpstr>
      <vt:lpstr>Quark Sivers function</vt:lpstr>
      <vt:lpstr>Quark Sivers function</vt:lpstr>
      <vt:lpstr>Spin-Dependent Odderon</vt:lpstr>
      <vt:lpstr>Small-x TMDs from polarized Wilson lines</vt:lpstr>
      <vt:lpstr>Small-x TMDs from polarized Wilson lines</vt:lpstr>
      <vt:lpstr>Small-x TMDs from polarized Wilson lines</vt:lpstr>
      <vt:lpstr>Transverse polarized Wilson line</vt:lpstr>
      <vt:lpstr>Transverse polarized Wilson line</vt:lpstr>
      <vt:lpstr>Small-x Sivers function</vt:lpstr>
      <vt:lpstr>Dipole Odderon</vt:lpstr>
      <vt:lpstr>Small-x Sivers = Spin-dependent Odderon!</vt:lpstr>
      <vt:lpstr>Diquark model calculation</vt:lpstr>
      <vt:lpstr>Diquark model calculation</vt:lpstr>
      <vt:lpstr>Outlook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 Sivers Function at Small-x: Return of a Spin-Dependent Odderon</dc:title>
  <dc:creator>Santiago, Melvin</dc:creator>
  <cp:lastModifiedBy>Melvin Gabriel Santiago</cp:lastModifiedBy>
  <cp:revision>127</cp:revision>
  <dcterms:created xsi:type="dcterms:W3CDTF">2021-04-08T02:23:32Z</dcterms:created>
  <dcterms:modified xsi:type="dcterms:W3CDTF">2021-04-13T14:48:10Z</dcterms:modified>
</cp:coreProperties>
</file>