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1111" r:id="rId2"/>
    <p:sldId id="1741" r:id="rId3"/>
    <p:sldId id="1336" r:id="rId4"/>
    <p:sldId id="2241" r:id="rId5"/>
    <p:sldId id="1365" r:id="rId6"/>
    <p:sldId id="2280" r:id="rId7"/>
    <p:sldId id="2281" r:id="rId8"/>
    <p:sldId id="2282" r:id="rId9"/>
    <p:sldId id="2283" r:id="rId10"/>
    <p:sldId id="2284" r:id="rId11"/>
    <p:sldId id="489" r:id="rId12"/>
    <p:sldId id="481" r:id="rId13"/>
    <p:sldId id="2285" r:id="rId14"/>
    <p:sldId id="2256" r:id="rId15"/>
    <p:sldId id="2286" r:id="rId16"/>
    <p:sldId id="2287" r:id="rId17"/>
    <p:sldId id="2279" r:id="rId18"/>
    <p:sldId id="1788" r:id="rId19"/>
    <p:sldId id="294" r:id="rId20"/>
    <p:sldId id="1730" r:id="rId21"/>
    <p:sldId id="2253" r:id="rId22"/>
    <p:sldId id="2242" r:id="rId23"/>
    <p:sldId id="1737" r:id="rId24"/>
    <p:sldId id="2227" r:id="rId25"/>
    <p:sldId id="2225" r:id="rId26"/>
    <p:sldId id="1738" r:id="rId27"/>
    <p:sldId id="1744" r:id="rId28"/>
    <p:sldId id="1723" r:id="rId29"/>
    <p:sldId id="1727" r:id="rId30"/>
    <p:sldId id="17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000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200B4"/>
    <a:srgbClr val="FF40FF"/>
    <a:srgbClr val="011893"/>
    <a:srgbClr val="FFD579"/>
    <a:srgbClr val="FF7E79"/>
    <a:srgbClr val="0096FF"/>
    <a:srgbClr val="FF9300"/>
    <a:srgbClr val="FF26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/>
    <p:restoredTop sz="96190"/>
  </p:normalViewPr>
  <p:slideViewPr>
    <p:cSldViewPr snapToGrid="0" snapToObjects="1">
      <p:cViewPr varScale="1">
        <p:scale>
          <a:sx n="119" d="100"/>
          <a:sy n="119" d="100"/>
        </p:scale>
        <p:origin x="1824" y="184"/>
      </p:cViewPr>
      <p:guideLst>
        <p:guide orient="horz" pos="30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45EDC-326A-DC46-A236-B4FC4FF83B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+mj-lt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+mj-lt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+mj-lt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+mj-lt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+mj-lt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1322" y="6592566"/>
            <a:ext cx="2342678" cy="26051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1429" y="6597486"/>
            <a:ext cx="3818417" cy="26051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011893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14D44D-CCE6-9649-A20F-3A57D51B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2853" y="6581935"/>
            <a:ext cx="2471147" cy="26051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3DE20D-7521-C048-99DE-9A7F0C0A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8915" y="6592568"/>
            <a:ext cx="3911493" cy="26051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F10ECB2-F125-BC44-B899-BE532383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5752" y="6592567"/>
            <a:ext cx="2418248" cy="26051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491063-0D79-EE40-A1B0-BB4D4E6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30563" y="6592568"/>
            <a:ext cx="3942377" cy="26051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93735D-ABCE-C340-B377-B62A5859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619076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028950" y="6524312"/>
            <a:ext cx="3086100" cy="365125"/>
          </a:xfrm>
        </p:spPr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78885" y="6486527"/>
            <a:ext cx="2057400" cy="365125"/>
          </a:xfrm>
        </p:spPr>
        <p:txBody>
          <a:bodyPr/>
          <a:lstStyle>
            <a:lvl1pPr algn="r">
              <a:defRPr sz="1200"/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291F7B-3135-8E46-B568-29F110F8E932}"/>
              </a:ext>
            </a:extLst>
          </p:cNvPr>
          <p:cNvSpPr txBox="1">
            <a:spLocks/>
          </p:cNvSpPr>
          <p:nvPr userDrawn="1"/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indico.bnl.gov/event/8552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35163"/>
            <a:ext cx="9118359" cy="2935702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IR1@EIC Detector concept/implementation </a:t>
            </a:r>
            <a:br>
              <a:rPr lang="en-US" b="1" dirty="0">
                <a:effectLst/>
              </a:rPr>
            </a:br>
            <a:r>
              <a:rPr lang="en-US" b="1" dirty="0">
                <a:effectLst/>
              </a:rPr>
              <a:t>&amp; </a:t>
            </a:r>
            <a:r>
              <a:rPr lang="en-US" b="1" dirty="0" err="1">
                <a:effectLst/>
              </a:rPr>
              <a:t>EoI</a:t>
            </a:r>
            <a:br>
              <a:rPr lang="en-US" b="1" dirty="0">
                <a:effectLst/>
              </a:rPr>
            </a:br>
            <a:endParaRPr lang="en-US" sz="27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495" y="4404872"/>
            <a:ext cx="4195864" cy="934925"/>
          </a:xfrm>
        </p:spPr>
        <p:txBody>
          <a:bodyPr>
            <a:noAutofit/>
          </a:bodyPr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</a:t>
            </a:r>
          </a:p>
          <a:p>
            <a:r>
              <a:rPr lang="en-US" dirty="0"/>
              <a:t>in collaboration with </a:t>
            </a:r>
          </a:p>
          <a:p>
            <a:r>
              <a:rPr lang="en-US" dirty="0"/>
              <a:t>Rolf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19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9897-6AB8-E541-A0A5-55F9F365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integrated in EIC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DB26D-E0AC-024F-9500-D0762342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CAD0A-DB3E-6540-8DE5-29075CFD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80F3E-73B0-F54B-9D56-4555F419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F921068-1E2B-8447-B0E1-6616039D8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155"/>
            <a:ext cx="6486861" cy="278008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73F6E03-FADB-BE46-973C-90B9F97A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807" y="3336397"/>
            <a:ext cx="6250193" cy="3521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863E1-9ED7-E34D-A747-0F704178C83C}"/>
              </a:ext>
            </a:extLst>
          </p:cNvPr>
          <p:cNvSpPr txBox="1"/>
          <p:nvPr/>
        </p:nvSpPr>
        <p:spPr>
          <a:xfrm>
            <a:off x="1" y="3840480"/>
            <a:ext cx="3227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2-d and 3-d representation of the reference detector</a:t>
            </a:r>
          </a:p>
          <a:p>
            <a:pPr algn="l"/>
            <a:endParaRPr lang="en-US" dirty="0">
              <a:latin typeface="Comic Sans MS" panose="030F0902030302020204" pitchFamily="66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</a:rPr>
              <a:t>basis for integration work into IR</a:t>
            </a:r>
          </a:p>
        </p:txBody>
      </p:sp>
    </p:spTree>
    <p:extLst>
      <p:ext uri="{BB962C8B-B14F-4D97-AF65-F5344CB8AC3E}">
        <p14:creationId xmlns:p14="http://schemas.microsoft.com/office/powerpoint/2010/main" val="92983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1751-BA96-473A-8B29-5302939F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Interaction Region Boundary Conditions</a:t>
            </a:r>
            <a:endParaRPr lang="en-US" sz="32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3D234-EF9F-49A5-881F-BB26A6E6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0304-C40F-4B56-B036-B6E7D3937D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96107"/>
            <a:ext cx="9279133" cy="55110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rgbClr val="0432FF"/>
              </a:buClr>
              <a:buNone/>
            </a:pPr>
            <a:r>
              <a:rPr lang="en-US" sz="2000" b="1" dirty="0">
                <a:solidFill>
                  <a:srgbClr val="0432FF"/>
                </a:solidFill>
                <a:latin typeface="Comic Sans MS" panose="030F0902030302020204" pitchFamily="66" charset="0"/>
                <a:cs typeface="Arial"/>
              </a:rPr>
              <a:t>High Luminosity:</a:t>
            </a:r>
          </a:p>
          <a:p>
            <a:pPr marL="0" indent="0">
              <a:buClr>
                <a:srgbClr val="0432FF"/>
              </a:buClr>
              <a:buNone/>
            </a:pPr>
            <a:r>
              <a:rPr lang="en-US" sz="1800" dirty="0">
                <a:latin typeface="Comic Sans MS" panose="030F0902030302020204" pitchFamily="66" charset="0"/>
                <a:cs typeface="Arial"/>
              </a:rPr>
              <a:t>What are the main ingredients to achieve high Lumi ~ 10</a:t>
            </a:r>
            <a:r>
              <a:rPr lang="en-US" sz="1800" baseline="30000" dirty="0">
                <a:latin typeface="Comic Sans MS" panose="030F0902030302020204" pitchFamily="66" charset="0"/>
                <a:cs typeface="Arial"/>
              </a:rPr>
              <a:t>34 </a:t>
            </a:r>
            <a:r>
              <a:rPr lang="en-US" sz="1800" dirty="0">
                <a:latin typeface="Comic Sans MS" panose="030F0902030302020204" pitchFamily="66" charset="0"/>
                <a:cs typeface="Arial"/>
              </a:rPr>
              <a:t>cm</a:t>
            </a:r>
            <a:r>
              <a:rPr lang="en-US" sz="1800" baseline="30000" dirty="0">
                <a:latin typeface="Comic Sans MS" panose="030F0902030302020204" pitchFamily="66" charset="0"/>
                <a:cs typeface="Arial"/>
              </a:rPr>
              <a:t>-2</a:t>
            </a:r>
            <a:r>
              <a:rPr lang="en-US" sz="1800" dirty="0">
                <a:latin typeface="Comic Sans MS" panose="030F0902030302020204" pitchFamily="66" charset="0"/>
                <a:cs typeface="Arial"/>
              </a:rPr>
              <a:t>s</a:t>
            </a:r>
            <a:r>
              <a:rPr lang="en-US" sz="1800" baseline="30000" dirty="0">
                <a:latin typeface="Comic Sans MS" panose="030F0902030302020204" pitchFamily="66" charset="0"/>
                <a:cs typeface="Arial"/>
              </a:rPr>
              <a:t>-1 </a:t>
            </a:r>
            <a:r>
              <a:rPr lang="en-US" sz="1800" dirty="0">
                <a:latin typeface="Comic Sans MS" panose="030F0902030302020204" pitchFamily="66" charset="0"/>
                <a:cs typeface="Arial"/>
              </a:rPr>
              <a:t>at EIC</a:t>
            </a:r>
          </a:p>
          <a:p>
            <a:pPr marL="0" indent="0">
              <a:buClr>
                <a:srgbClr val="0432FF"/>
              </a:buClr>
              <a:buNone/>
            </a:pPr>
            <a:endParaRPr lang="en-US" sz="1800" dirty="0">
              <a:latin typeface="Comic Sans MS" panose="030F0902030302020204" pitchFamily="66" charset="0"/>
              <a:cs typeface="Arial"/>
            </a:endParaRPr>
          </a:p>
          <a:p>
            <a:pPr marL="0" indent="0">
              <a:buClr>
                <a:srgbClr val="0432FF"/>
              </a:buClr>
              <a:buNone/>
            </a:pPr>
            <a:endParaRPr lang="en-US" sz="1200" dirty="0">
              <a:latin typeface="Comic Sans MS" panose="030F0902030302020204" pitchFamily="66" charset="0"/>
              <a:cs typeface="Arial"/>
            </a:endParaRP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b="1" dirty="0">
                <a:latin typeface="Comic Sans MS" panose="030F0902030302020204" pitchFamily="66" charset="0"/>
              </a:rPr>
              <a:t> Large bunch charges  </a:t>
            </a:r>
            <a:r>
              <a:rPr lang="en-US" sz="1800" dirty="0">
                <a:latin typeface="Comic Sans MS" panose="030F0902030302020204" pitchFamily="66" charset="0"/>
              </a:rPr>
              <a:t>N</a:t>
            </a:r>
            <a:r>
              <a:rPr lang="en-US" sz="1800" baseline="-25000" dirty="0">
                <a:latin typeface="Comic Sans MS" panose="030F0902030302020204" pitchFamily="66" charset="0"/>
              </a:rPr>
              <a:t>e</a:t>
            </a:r>
            <a:r>
              <a:rPr lang="en-US" sz="1800" dirty="0">
                <a:latin typeface="Comic Sans MS" panose="030F0902030302020204" pitchFamily="66" charset="0"/>
              </a:rPr>
              <a:t> ≤ 1.7·10</a:t>
            </a:r>
            <a:r>
              <a:rPr lang="en-US" sz="1800" baseline="30000" dirty="0">
                <a:latin typeface="Comic Sans MS" panose="030F0902030302020204" pitchFamily="66" charset="0"/>
              </a:rPr>
              <a:t>11</a:t>
            </a:r>
            <a:r>
              <a:rPr lang="en-US" sz="1800" dirty="0">
                <a:latin typeface="Comic Sans MS" panose="030F0902030302020204" pitchFamily="66" charset="0"/>
              </a:rPr>
              <a:t>, N</a:t>
            </a:r>
            <a:r>
              <a:rPr lang="en-US" sz="1800" baseline="-25000" dirty="0">
                <a:latin typeface="Comic Sans MS" panose="030F0902030302020204" pitchFamily="66" charset="0"/>
              </a:rPr>
              <a:t>p</a:t>
            </a:r>
            <a:r>
              <a:rPr lang="en-US" sz="1800" dirty="0">
                <a:latin typeface="Comic Sans MS" panose="030F0902030302020204" pitchFamily="66" charset="0"/>
              </a:rPr>
              <a:t> ≤ 0.69·10</a:t>
            </a:r>
            <a:r>
              <a:rPr lang="en-US" sz="1800" baseline="30000" dirty="0">
                <a:latin typeface="Comic Sans MS" panose="030F0902030302020204" pitchFamily="66" charset="0"/>
              </a:rPr>
              <a:t>11</a:t>
            </a:r>
            <a:r>
              <a:rPr lang="en-US" sz="1800" dirty="0">
                <a:latin typeface="Comic Sans MS" panose="030F0902030302020204" pitchFamily="66" charset="0"/>
              </a:rPr>
              <a:t> 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impact on beam backgrounds (SR, beam gas)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b="1" dirty="0">
                <a:latin typeface="Comic Sans MS" panose="030F0902030302020204" pitchFamily="66" charset="0"/>
                <a:cs typeface="Arial"/>
              </a:rPr>
              <a:t> Large Number of bunches for a fixed accelerator circumference, </a:t>
            </a:r>
            <a:r>
              <a:rPr lang="en-US" sz="1800" dirty="0" err="1">
                <a:latin typeface="Comic Sans MS" panose="030F0902030302020204" pitchFamily="66" charset="0"/>
                <a:cs typeface="Arial"/>
              </a:rPr>
              <a:t>n</a:t>
            </a:r>
            <a:r>
              <a:rPr lang="en-US" sz="1800" baseline="-25000" dirty="0" err="1">
                <a:latin typeface="Comic Sans MS" panose="030F0902030302020204" pitchFamily="66" charset="0"/>
                <a:cs typeface="Arial"/>
              </a:rPr>
              <a:t>b</a:t>
            </a:r>
            <a:r>
              <a:rPr lang="en-US" sz="1800" dirty="0">
                <a:latin typeface="Comic Sans MS" panose="030F0902030302020204" pitchFamily="66" charset="0"/>
                <a:cs typeface="Arial"/>
              </a:rPr>
              <a:t>=1160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requires a crossing angle collision geometry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impact on detector acceptance, not symmetric in rapidity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 total beam currents large 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impact on beam backgrounds (SR, beam gas)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b="1" dirty="0">
                <a:latin typeface="Comic Sans MS" panose="030F0902030302020204" pitchFamily="66" charset="0"/>
                <a:sym typeface="Wingdings" panose="05000000000000000000" pitchFamily="2" charset="2"/>
              </a:rPr>
              <a:t> Small beam size </a:t>
            </a:r>
            <a:r>
              <a:rPr lang="en-US" sz="1800" dirty="0">
                <a:latin typeface="Comic Sans MS" panose="030F0902030302020204" pitchFamily="66" charset="0"/>
                <a:sym typeface="Wingdings" panose="05000000000000000000" pitchFamily="2" charset="2"/>
              </a:rPr>
              <a:t>at collision point achieved by 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small emittance,</a:t>
            </a:r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requiring either: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strong hadron cooling to prevent emittance growth </a:t>
            </a:r>
            <a:r>
              <a:rPr lang="en-US" sz="1400" b="1" dirty="0">
                <a:latin typeface="Comic Sans MS" panose="030F0902030302020204" pitchFamily="66" charset="0"/>
                <a:sym typeface="Wingdings" panose="05000000000000000000" pitchFamily="2" charset="2"/>
              </a:rPr>
              <a:t>or</a:t>
            </a:r>
            <a:r>
              <a:rPr lang="en-US" sz="1400" i="1" dirty="0">
                <a:latin typeface="Comic Sans MS" panose="030F0902030302020204" pitchFamily="66" charset="0"/>
                <a:sym typeface="Wingdings" panose="05000000000000000000" pitchFamily="2" charset="2"/>
              </a:rPr>
              <a:t>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frequent injection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 </a:t>
            </a:r>
            <a:r>
              <a:rPr lang="en-US" sz="1200" dirty="0">
                <a:latin typeface="Comic Sans MS" panose="030F0902030302020204" pitchFamily="66" charset="0"/>
                <a:sym typeface="Wingdings" panose="05000000000000000000" pitchFamily="2" charset="2"/>
              </a:rPr>
              <a:t>needs to be integrated from the beginning in detector design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and strong focusing at interaction point (small </a:t>
            </a:r>
            <a:r>
              <a:rPr lang="en-US" sz="1600" dirty="0">
                <a:latin typeface="Symbol" pitchFamily="2" charset="2"/>
                <a:sym typeface="Wingdings" panose="05000000000000000000" pitchFamily="2" charset="2"/>
              </a:rPr>
              <a:t>b</a:t>
            </a:r>
            <a:r>
              <a:rPr lang="en-US" sz="1600" baseline="30000" dirty="0">
                <a:latin typeface="Comic Sans MS" panose="030F09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sz="1600" dirty="0">
                <a:latin typeface="Comic Sans MS" panose="030F0902030302020204" pitchFamily="66" charset="0"/>
                <a:sym typeface="Wingdings" panose="05000000000000000000" pitchFamily="2" charset="2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cs typeface="Arial"/>
                <a:sym typeface="Wingdings" panose="05000000000000000000" pitchFamily="2" charset="2"/>
              </a:rPr>
              <a:t>quadrupoles as close to the detector as possible  distance IP to the first FFQs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cs typeface="Arial"/>
                <a:sym typeface="Wingdings" panose="05000000000000000000" pitchFamily="2" charset="2"/>
              </a:rPr>
              <a:t> L*</a:t>
            </a:r>
            <a:endParaRPr lang="en-US" sz="1400" dirty="0">
              <a:solidFill>
                <a:srgbClr val="0432FF"/>
              </a:solidFill>
              <a:latin typeface="Comic Sans MS" panose="030F0902030302020204" pitchFamily="66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sym typeface="Wingdings" panose="05000000000000000000" pitchFamily="2" charset="2"/>
              </a:rPr>
              <a:t>limits overall space for the detector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Detector Size directly coupled to Luminosity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Ø"/>
            </a:pPr>
            <a:endParaRPr lang="en-US" sz="1600" dirty="0">
              <a:latin typeface="Comic Sans MS" panose="030F09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CFB50-1D9E-0940-ABB8-1BBDCE81A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8682" y="6581935"/>
            <a:ext cx="2205318" cy="26051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84BB39-9991-604D-8C4B-25ADA0536116}"/>
                  </a:ext>
                </a:extLst>
              </p:cNvPr>
              <p:cNvSpPr txBox="1"/>
              <p:nvPr/>
            </p:nvSpPr>
            <p:spPr>
              <a:xfrm>
                <a:off x="2702138" y="1413423"/>
                <a:ext cx="3113032" cy="7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1600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84BB39-9991-604D-8C4B-25ADA0536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138" y="1413423"/>
                <a:ext cx="3113032" cy="7517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3615A-7DE6-4B4B-A326-92458393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5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8DA5-A316-4E08-9310-6D06F60B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Interaction Region Boundary Conditions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3CA22-FC8E-C147-95D9-7C92EA03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2FDC7-BE31-004F-A80B-C556E87B5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B2C9FD-0294-42BF-95B5-6454D12F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C1FF3-9770-4A7F-9CCA-4E65331CE380}"/>
              </a:ext>
            </a:extLst>
          </p:cNvPr>
          <p:cNvSpPr txBox="1"/>
          <p:nvPr/>
        </p:nvSpPr>
        <p:spPr>
          <a:xfrm>
            <a:off x="21516" y="3014316"/>
            <a:ext cx="439735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However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, crossing angle causes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Low luminosity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more challenging Beam dynamics</a:t>
            </a:r>
          </a:p>
          <a:p>
            <a:pPr lvl="1">
              <a:buClr>
                <a:srgbClr val="0432FF"/>
              </a:buClr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avoided by Crab Crossing </a:t>
            </a:r>
            <a:endParaRPr lang="en-US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5B8CC-E8C9-44D6-B30E-6626FC267D69}"/>
              </a:ext>
            </a:extLst>
          </p:cNvPr>
          <p:cNvSpPr txBox="1"/>
          <p:nvPr/>
        </p:nvSpPr>
        <p:spPr>
          <a:xfrm>
            <a:off x="23786" y="4334001"/>
            <a:ext cx="90018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2000" b="1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Impact on Physics: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Size of crab angle directly impacts angular opening of the first forward spectrometer dipole B0 (polar angle)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Impact on main detector acceptance 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 beams not back to back  solenoid aligned with electron beam  very small charged particle bending on one side of the outgoing hadron beam line  poor momentum resolution (and a strong functional azimuthal asymmetry of the acceptance at high h)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Roman Pots only possible between IP and Crab Cavities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79CE9-AD5A-41E5-8B71-12E136E2C481}"/>
              </a:ext>
            </a:extLst>
          </p:cNvPr>
          <p:cNvSpPr/>
          <p:nvPr/>
        </p:nvSpPr>
        <p:spPr>
          <a:xfrm>
            <a:off x="6573993" y="2835909"/>
            <a:ext cx="800669" cy="173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E6A4FD-F1D1-415D-956C-8CC4B016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83" y="1461122"/>
            <a:ext cx="3887558" cy="29028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156322-371F-4AB6-BE0F-9E87DCF0F5FE}"/>
              </a:ext>
            </a:extLst>
          </p:cNvPr>
          <p:cNvSpPr/>
          <p:nvPr/>
        </p:nvSpPr>
        <p:spPr>
          <a:xfrm>
            <a:off x="32269" y="555353"/>
            <a:ext cx="87782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2000" b="1" dirty="0">
                <a:solidFill>
                  <a:srgbClr val="0432FF"/>
                </a:solidFill>
                <a:latin typeface="Comic Sans MS" panose="030F0902030302020204" pitchFamily="66" charset="0"/>
              </a:rPr>
              <a:t>Consequences of Crossing Angle</a:t>
            </a:r>
            <a:endParaRPr lang="en-US" sz="2000" b="1" dirty="0">
              <a:solidFill>
                <a:srgbClr val="0432FF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Crossing angle of 25 mrad </a:t>
            </a:r>
            <a:r>
              <a:rPr lang="en-US" sz="2000" dirty="0">
                <a:latin typeface="Comic Sans MS" panose="030F0902030302020204" pitchFamily="66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allows to bring focusing quads close to IP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avoid parasitic collisions due to short bunch spacing,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reduce detector background</a:t>
            </a:r>
          </a:p>
          <a:p>
            <a:pPr lvl="2">
              <a:buClr>
                <a:srgbClr val="0432FF"/>
              </a:buClr>
            </a:pP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beams less in one common beam pipe</a:t>
            </a:r>
            <a:endParaRPr lang="en-US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Multi-staged separation  separate beam 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    from particles needed for physics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space for forward equipment along beam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FC26A-811E-455C-BAED-4B2444881D1D}"/>
              </a:ext>
            </a:extLst>
          </p:cNvPr>
          <p:cNvSpPr txBox="1"/>
          <p:nvPr/>
        </p:nvSpPr>
        <p:spPr>
          <a:xfrm>
            <a:off x="7679464" y="2666312"/>
            <a:ext cx="105387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25 mrad</a:t>
            </a:r>
          </a:p>
        </p:txBody>
      </p:sp>
    </p:spTree>
    <p:extLst>
      <p:ext uri="{BB962C8B-B14F-4D97-AF65-F5344CB8AC3E}">
        <p14:creationId xmlns:p14="http://schemas.microsoft.com/office/powerpoint/2010/main" val="331517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BB6A-3AD6-0848-90CF-BBA956F10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C8AA5-6031-194E-AA33-BD3B8D70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EC38F-0D4A-4941-BEFC-AF9AC59F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D31EE-5206-274C-B6FD-6E016223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17F2CC2-B625-6247-97E8-2365D971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78"/>
            <a:ext cx="6505946" cy="4369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FAC4D-3E55-FE4F-A5C9-790A1AA7E17A}"/>
              </a:ext>
            </a:extLst>
          </p:cNvPr>
          <p:cNvSpPr txBox="1"/>
          <p:nvPr/>
        </p:nvSpPr>
        <p:spPr>
          <a:xfrm>
            <a:off x="118334" y="688489"/>
            <a:ext cx="3494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</a:rPr>
              <a:t>Requirements from Physics: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8AA68-761D-2247-9DC6-A81B4B18A72E}"/>
              </a:ext>
            </a:extLst>
          </p:cNvPr>
          <p:cNvSpPr txBox="1"/>
          <p:nvPr/>
        </p:nvSpPr>
        <p:spPr>
          <a:xfrm>
            <a:off x="6400800" y="1473797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Impacts Luminosity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space -4.5 m -- + 5 m</a:t>
            </a:r>
            <a:endParaRPr lang="en-US" sz="1400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C58AD-FAEC-7848-B57E-7159567FDD15}"/>
              </a:ext>
            </a:extLst>
          </p:cNvPr>
          <p:cNvSpPr txBox="1"/>
          <p:nvPr/>
        </p:nvSpPr>
        <p:spPr>
          <a:xfrm>
            <a:off x="6174889" y="2874084"/>
            <a:ext cx="3184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low 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sz="1400" baseline="-25000" dirty="0" err="1"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:</a:t>
            </a:r>
            <a:r>
              <a:rPr lang="en-US" sz="1400" baseline="-25000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Impact on divergences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high 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sz="1400" baseline="-25000" dirty="0" err="1"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: magnet bore size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x</a:t>
            </a:r>
            <a:r>
              <a:rPr lang="en-US" sz="1400" baseline="-25000" dirty="0" err="1">
                <a:latin typeface="Comic Sans MS" panose="030F0902030302020204" pitchFamily="66" charset="0"/>
                <a:sym typeface="Wingdings" pitchFamily="2" charset="2"/>
              </a:rPr>
              <a:t>L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: impact on beam dispersion</a:t>
            </a:r>
            <a:endParaRPr lang="en-US" sz="1400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EAA50-D043-074E-ADC4-522494E22196}"/>
              </a:ext>
            </a:extLst>
          </p:cNvPr>
          <p:cNvSpPr txBox="1"/>
          <p:nvPr/>
        </p:nvSpPr>
        <p:spPr>
          <a:xfrm>
            <a:off x="6165925" y="3607397"/>
            <a:ext cx="3184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Impact on crossing angle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hadron dipoles</a:t>
            </a:r>
            <a:endParaRPr lang="en-US" sz="1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AEC8C-2266-1C45-B7EF-66106324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A3BAD-162D-5A46-901E-CE0885D1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B2CD08-D237-9C45-8775-A3E603B1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 Detector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EF59A-4035-A542-AE32-59BF9A21F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34520" y="645460"/>
            <a:ext cx="4609480" cy="2065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1E707-7123-D14E-B6EE-826765307D93}"/>
              </a:ext>
            </a:extLst>
          </p:cNvPr>
          <p:cNvSpPr txBox="1"/>
          <p:nvPr/>
        </p:nvSpPr>
        <p:spPr>
          <a:xfrm>
            <a:off x="0" y="535258"/>
            <a:ext cx="43098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GEANT Simulation of Interaction Region</a:t>
            </a:r>
          </a:p>
          <a:p>
            <a:pPr algn="l"/>
            <a:r>
              <a:rPr lang="en-US" b="1" dirty="0">
                <a:solidFill>
                  <a:srgbClr val="0000DB"/>
                </a:solidFill>
                <a:latin typeface="+mj-lt"/>
              </a:rPr>
              <a:t>Including:</a:t>
            </a:r>
          </a:p>
          <a:p>
            <a:pPr marL="285750" indent="-285750" algn="l">
              <a:buClr>
                <a:srgbClr val="0000DB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angular divergence of beam</a:t>
            </a:r>
          </a:p>
          <a:p>
            <a:pPr marL="285750" indent="-285750">
              <a:buClr>
                <a:srgbClr val="0000DB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Primary vertex smearing from </a:t>
            </a:r>
          </a:p>
          <a:p>
            <a:pPr>
              <a:buClr>
                <a:srgbClr val="0000DB"/>
              </a:buClr>
            </a:pPr>
            <a:r>
              <a:rPr lang="en-US" sz="1600" dirty="0">
                <a:latin typeface="+mj-lt"/>
              </a:rPr>
              <a:t>     crab cavity rotation</a:t>
            </a:r>
          </a:p>
          <a:p>
            <a:pPr marL="285750" indent="-285750">
              <a:buClr>
                <a:srgbClr val="0000DB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detector technology and performance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B31CE-3078-9743-B3B6-C2EE9ABDD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5" t="10967" b="8579"/>
          <a:stretch/>
        </p:blipFill>
        <p:spPr>
          <a:xfrm>
            <a:off x="3037496" y="936705"/>
            <a:ext cx="1053414" cy="412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82A595-ACC8-F641-BA33-B8D17BD1E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365" y="1315844"/>
            <a:ext cx="1075661" cy="725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C324E-35D5-E442-BE45-D2091F513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08" b="38456"/>
          <a:stretch/>
        </p:blipFill>
        <p:spPr>
          <a:xfrm>
            <a:off x="2090589" y="4527394"/>
            <a:ext cx="7053411" cy="230830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35E167E-C042-0B43-BA15-15C69CF47FFD}"/>
              </a:ext>
            </a:extLst>
          </p:cNvPr>
          <p:cNvGraphicFramePr>
            <a:graphicFrameLocks noGrp="1"/>
          </p:cNvGraphicFramePr>
          <p:nvPr/>
        </p:nvGraphicFramePr>
        <p:xfrm>
          <a:off x="0" y="2180359"/>
          <a:ext cx="3785463" cy="250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553">
                  <a:extLst>
                    <a:ext uri="{9D8B030D-6E8A-4147-A177-3AD203B41FA5}">
                      <a16:colId xmlns:a16="http://schemas.microsoft.com/office/drawing/2014/main" val="1464374880"/>
                    </a:ext>
                  </a:extLst>
                </a:gridCol>
                <a:gridCol w="1183334">
                  <a:extLst>
                    <a:ext uri="{9D8B030D-6E8A-4147-A177-3AD203B41FA5}">
                      <a16:colId xmlns:a16="http://schemas.microsoft.com/office/drawing/2014/main" val="2334621023"/>
                    </a:ext>
                  </a:extLst>
                </a:gridCol>
                <a:gridCol w="1277576">
                  <a:extLst>
                    <a:ext uri="{9D8B030D-6E8A-4147-A177-3AD203B41FA5}">
                      <a16:colId xmlns:a16="http://schemas.microsoft.com/office/drawing/2014/main" val="1785727378"/>
                    </a:ext>
                  </a:extLst>
                </a:gridCol>
              </a:tblGrid>
              <a:tr h="40672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j-lt"/>
                        </a:rPr>
                        <a:t>Detector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j-lt"/>
                        </a:rPr>
                        <a:t>Angular </a:t>
                      </a:r>
                      <a:r>
                        <a:rPr lang="en-US" sz="1200" b="0" dirty="0" err="1">
                          <a:latin typeface="+mj-lt"/>
                        </a:rPr>
                        <a:t>Accep</a:t>
                      </a:r>
                      <a:r>
                        <a:rPr lang="en-US" sz="1200" b="0" dirty="0">
                          <a:latin typeface="+mj-lt"/>
                        </a:rPr>
                        <a:t>.[</a:t>
                      </a:r>
                      <a:r>
                        <a:rPr lang="en-US" sz="1200" b="0" dirty="0" err="1">
                          <a:latin typeface="+mj-lt"/>
                        </a:rPr>
                        <a:t>mrad</a:t>
                      </a:r>
                      <a:r>
                        <a:rPr lang="en-US" sz="1200" b="0" dirty="0">
                          <a:latin typeface="+mj-lt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j-lt"/>
                        </a:rPr>
                        <a:t>P</a:t>
                      </a:r>
                      <a:r>
                        <a:rPr lang="en-US" sz="1200" b="0" baseline="-25000" dirty="0">
                          <a:latin typeface="+mj-lt"/>
                        </a:rPr>
                        <a:t>t</a:t>
                      </a:r>
                      <a:r>
                        <a:rPr lang="en-US" sz="1200" b="0" dirty="0">
                          <a:latin typeface="+mj-lt"/>
                        </a:rPr>
                        <a:t> coverage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813616"/>
                  </a:ext>
                </a:extLst>
              </a:tr>
              <a:tr h="3119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ZDC @ ~30m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𝜽 &lt; 5.5 (𝜂 &gt; 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</a:rPr>
                        <a:t>pT</a:t>
                      </a:r>
                      <a:r>
                        <a:rPr lang="en-US" sz="1200" dirty="0">
                          <a:latin typeface="+mj-lt"/>
                        </a:rPr>
                        <a:t>&lt;1.3 GeV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591294"/>
                  </a:ext>
                </a:extLst>
              </a:tr>
              <a:tr h="4225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Roman Pots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0.0* &lt; 𝜽 &lt; 5.0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(𝜂 &gt; 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Low </a:t>
                      </a:r>
                      <a:r>
                        <a:rPr lang="en-US" sz="1200" dirty="0" err="1">
                          <a:latin typeface="+mj-lt"/>
                        </a:rPr>
                        <a:t>pT</a:t>
                      </a:r>
                      <a:r>
                        <a:rPr lang="en-US" sz="1200" dirty="0">
                          <a:latin typeface="+mj-lt"/>
                        </a:rPr>
                        <a:t> (t) (*cutoff </a:t>
                      </a:r>
                      <a:r>
                        <a:rPr lang="en-US" sz="1200" dirty="0">
                          <a:latin typeface="+mj-lt"/>
                          <a:sym typeface="Wingdings" pitchFamily="2" charset="2"/>
                        </a:rPr>
                        <a:t> </a:t>
                      </a:r>
                      <a:r>
                        <a:rPr lang="en-US" sz="1200" dirty="0">
                          <a:latin typeface="+mj-lt"/>
                        </a:rPr>
                        <a:t>beam optics)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381985"/>
                  </a:ext>
                </a:extLst>
              </a:tr>
              <a:tr h="4548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Off-Momentum Detectors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0.0 &lt; 𝜽 &lt; 5.0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(𝜂 &gt; 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Low-rigidity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particles from nuclear breakup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9800951"/>
                  </a:ext>
                </a:extLst>
              </a:tr>
              <a:tr h="4225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B0-Forward spectrometer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5.5 &lt; 𝜽 &lt; 20.0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(4.6 &lt; 𝜂 &lt; 5.9)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High </a:t>
                      </a:r>
                      <a:r>
                        <a:rPr lang="en-US" sz="1200" dirty="0" err="1">
                          <a:latin typeface="+mj-lt"/>
                        </a:rPr>
                        <a:t>pT</a:t>
                      </a:r>
                      <a:r>
                        <a:rPr lang="en-US" sz="1200" dirty="0">
                          <a:latin typeface="+mj-lt"/>
                        </a:rPr>
                        <a:t> (t)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05654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A28ABD4-1F4B-124B-BF15-AA7603F8F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693" y="2072374"/>
            <a:ext cx="2540692" cy="2498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005E82-5E3A-2446-B968-0CF28D0A2EF8}"/>
              </a:ext>
            </a:extLst>
          </p:cNvPr>
          <p:cNvSpPr txBox="1"/>
          <p:nvPr/>
        </p:nvSpPr>
        <p:spPr>
          <a:xfrm>
            <a:off x="5746983" y="2446050"/>
            <a:ext cx="128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200000"/>
              <a:buFontTx/>
              <a:buChar char="-"/>
            </a:pPr>
            <a:r>
              <a:rPr lang="en-US" sz="1200" b="1" dirty="0"/>
              <a:t>Generated</a:t>
            </a:r>
            <a:endParaRPr lang="en-US" sz="1200" b="1" dirty="0">
              <a:solidFill>
                <a:srgbClr val="FF0000"/>
              </a:solidFill>
            </a:endParaRPr>
          </a:p>
          <a:p>
            <a:pPr marL="285750" indent="-285750">
              <a:buSzPct val="200000"/>
              <a:buFontTx/>
              <a:buChar char="-"/>
            </a:pPr>
            <a:r>
              <a:rPr lang="en-US" sz="1200" b="1" dirty="0">
                <a:solidFill>
                  <a:srgbClr val="FF0000"/>
                </a:solidFill>
              </a:rPr>
              <a:t>Roman Pots</a:t>
            </a:r>
          </a:p>
          <a:p>
            <a:pPr marL="285750" indent="-285750">
              <a:buSzPct val="200000"/>
              <a:buFontTx/>
              <a:buChar char="-"/>
            </a:pPr>
            <a:r>
              <a:rPr lang="en-US" sz="1200" b="1" dirty="0">
                <a:solidFill>
                  <a:srgbClr val="1108FA"/>
                </a:solidFill>
              </a:rPr>
              <a:t>B0 Det.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21C7026-AA47-884D-B6FF-7207CCCC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9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C2D9-3D0C-C747-A942-D5580B03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9FA66-9593-EA4D-86FF-8B6C1A8D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B9BD7-3514-8743-8C44-83558A5B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EB8C9-0B1D-A343-9F7D-4C32BC32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1E7C2A-A1EA-0740-91F9-AF6FF7B9207E}"/>
              </a:ext>
            </a:extLst>
          </p:cNvPr>
          <p:cNvSpPr txBox="1"/>
          <p:nvPr/>
        </p:nvSpPr>
        <p:spPr>
          <a:xfrm>
            <a:off x="59167" y="398034"/>
            <a:ext cx="9025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  <a:latin typeface="Comic Sans MS" panose="030F0902030302020204" pitchFamily="66" charset="0"/>
              </a:rPr>
              <a:t>Boundary Conditions: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Note IP shifted 80 cm to ring inside compared to RHIC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RCS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limits radial size of detector to &lt; 3.7 m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distance end of h-endcap to B0: ~50 cm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fit interaction region layout in collider hall and tunnel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choose experimental hall with best conditions for detector assembly and maintenance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choose interaction region which needs least modifications and allows fastest start of installation of IR accelerator equipment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A827A66-48A0-BC40-A426-1FCE294E0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8807"/>
            <a:ext cx="3359431" cy="30340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BD5234-E731-0145-9908-977159EA57D8}"/>
              </a:ext>
            </a:extLst>
          </p:cNvPr>
          <p:cNvSpPr/>
          <p:nvPr/>
        </p:nvSpPr>
        <p:spPr>
          <a:xfrm>
            <a:off x="1157040" y="5064699"/>
            <a:ext cx="684700" cy="1437438"/>
          </a:xfrm>
          <a:prstGeom prst="rect">
            <a:avLst/>
          </a:prstGeom>
          <a:solidFill>
            <a:srgbClr val="FF0000">
              <a:alpha val="5000"/>
            </a:srgbClr>
          </a:solidFill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E0E956-BD91-5344-B7ED-0A0DFA75CD52}"/>
              </a:ext>
            </a:extLst>
          </p:cNvPr>
          <p:cNvSpPr/>
          <p:nvPr/>
        </p:nvSpPr>
        <p:spPr>
          <a:xfrm>
            <a:off x="1204726" y="3903739"/>
            <a:ext cx="1401250" cy="761257"/>
          </a:xfrm>
          <a:prstGeom prst="rect">
            <a:avLst/>
          </a:prstGeom>
          <a:solidFill>
            <a:srgbClr val="00E100">
              <a:alpha val="10000"/>
            </a:srgbClr>
          </a:solidFill>
          <a:ln w="190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A3C05BC-59BF-294C-9171-70C5B0C2E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270621"/>
              </p:ext>
            </p:extLst>
          </p:nvPr>
        </p:nvGraphicFramePr>
        <p:xfrm>
          <a:off x="2331076" y="5043046"/>
          <a:ext cx="1969359" cy="13373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27963">
                  <a:extLst>
                    <a:ext uri="{9D8B030D-6E8A-4147-A177-3AD203B41FA5}">
                      <a16:colId xmlns:a16="http://schemas.microsoft.com/office/drawing/2014/main" val="153039043"/>
                    </a:ext>
                  </a:extLst>
                </a:gridCol>
                <a:gridCol w="1041396">
                  <a:extLst>
                    <a:ext uri="{9D8B030D-6E8A-4147-A177-3AD203B41FA5}">
                      <a16:colId xmlns:a16="http://schemas.microsoft.com/office/drawing/2014/main" val="3374262795"/>
                    </a:ext>
                  </a:extLst>
                </a:gridCol>
              </a:tblGrid>
              <a:tr h="33433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Hall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~3200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934848"/>
                  </a:ext>
                </a:extLst>
              </a:tr>
              <a:tr h="33433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Hall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~1615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11511"/>
                  </a:ext>
                </a:extLst>
              </a:tr>
              <a:tr h="3343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Door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823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510951"/>
                  </a:ext>
                </a:extLst>
              </a:tr>
              <a:tr h="3343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Door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823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2096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A8C0FFE-69A1-9943-BC11-305DE374EC13}"/>
              </a:ext>
            </a:extLst>
          </p:cNvPr>
          <p:cNvSpPr txBox="1"/>
          <p:nvPr/>
        </p:nvSpPr>
        <p:spPr>
          <a:xfrm>
            <a:off x="1481950" y="3324188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IP-6</a:t>
            </a:r>
          </a:p>
        </p:txBody>
      </p:sp>
      <p:pic>
        <p:nvPicPr>
          <p:cNvPr id="14" name="Picture 1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14E8A892-D83E-DE42-8F8C-C9657AC6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863" y="3581777"/>
            <a:ext cx="4586278" cy="259124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59A9E7-960D-4C44-BA44-8914ADB5E5CD}"/>
              </a:ext>
            </a:extLst>
          </p:cNvPr>
          <p:cNvCxnSpPr>
            <a:cxnSpLocks/>
          </p:cNvCxnSpPr>
          <p:nvPr/>
        </p:nvCxnSpPr>
        <p:spPr>
          <a:xfrm flipH="1" flipV="1">
            <a:off x="7463187" y="5130880"/>
            <a:ext cx="465199" cy="7643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94CEAA-536D-0C45-8BA3-D09D458E373A}"/>
              </a:ext>
            </a:extLst>
          </p:cNvPr>
          <p:cNvCxnSpPr>
            <a:cxnSpLocks/>
          </p:cNvCxnSpPr>
          <p:nvPr/>
        </p:nvCxnSpPr>
        <p:spPr>
          <a:xfrm>
            <a:off x="7355609" y="3904506"/>
            <a:ext cx="101709" cy="103632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CA2349-74BA-5645-9745-006B8E0C80B3}"/>
              </a:ext>
            </a:extLst>
          </p:cNvPr>
          <p:cNvCxnSpPr/>
          <p:nvPr/>
        </p:nvCxnSpPr>
        <p:spPr>
          <a:xfrm>
            <a:off x="7468401" y="5040579"/>
            <a:ext cx="0" cy="8832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BB0D87-E685-AD40-9FE5-D5B2372693DB}"/>
              </a:ext>
            </a:extLst>
          </p:cNvPr>
          <p:cNvSpPr txBox="1"/>
          <p:nvPr/>
        </p:nvSpPr>
        <p:spPr>
          <a:xfrm>
            <a:off x="7856569" y="583743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RCS</a:t>
            </a:r>
          </a:p>
        </p:txBody>
      </p:sp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D4842BA4-884C-2944-9618-778A899F385D}"/>
              </a:ext>
            </a:extLst>
          </p:cNvPr>
          <p:cNvSpPr/>
          <p:nvPr/>
        </p:nvSpPr>
        <p:spPr bwMode="auto">
          <a:xfrm>
            <a:off x="252120" y="2700475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C9E4CD-B21D-9D45-B5A1-3BDC93CFA1C6}"/>
              </a:ext>
            </a:extLst>
          </p:cNvPr>
          <p:cNvSpPr txBox="1"/>
          <p:nvPr/>
        </p:nvSpPr>
        <p:spPr>
          <a:xfrm>
            <a:off x="710003" y="2581836"/>
            <a:ext cx="8175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Project risks on schedule due to installation schedule and possible reuse of solenoid</a:t>
            </a:r>
          </a:p>
          <a:p>
            <a:pPr algn="ctr"/>
            <a:r>
              <a:rPr lang="en-US" sz="1600" dirty="0">
                <a:latin typeface="Comic Sans MS" panose="030F0902030302020204" pitchFamily="66" charset="0"/>
              </a:rPr>
              <a:t>strongly point to IP-6 as location and a new magnet </a:t>
            </a:r>
          </a:p>
        </p:txBody>
      </p:sp>
    </p:spTree>
    <p:extLst>
      <p:ext uri="{BB962C8B-B14F-4D97-AF65-F5344CB8AC3E}">
        <p14:creationId xmlns:p14="http://schemas.microsoft.com/office/powerpoint/2010/main" val="203513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2776-0C00-D449-8853-3039840D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5785C-230F-DD44-8B37-CD6C4EB6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B9C63-A724-0449-8C7B-53AE5FA6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34372-AA0D-BE41-A473-1749A598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Online Media 5" descr="Movie-IP-6">
            <a:hlinkClick r:id="" action="ppaction://media"/>
            <a:extLst>
              <a:ext uri="{FF2B5EF4-FFF2-40B4-BE49-F238E27FC236}">
                <a16:creationId xmlns:a16="http://schemas.microsoft.com/office/drawing/2014/main" id="{2B16189E-163A-3B49-919A-4FD3E178F3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6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6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60332-D1C8-994D-A7E8-C9A23FC0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Expressions of Interests for EIC Experimental Equipment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70426-E56B-3546-8AF9-8710324B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A2066-D349-4942-B6EA-08E5225C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BE545-1615-F945-A02A-F81E74F6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CFCB8-7579-3244-BC0F-B9932D0A9D08}"/>
              </a:ext>
            </a:extLst>
          </p:cNvPr>
          <p:cNvSpPr txBox="1"/>
          <p:nvPr/>
        </p:nvSpPr>
        <p:spPr>
          <a:xfrm>
            <a:off x="0" y="548640"/>
            <a:ext cx="9082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Received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47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  <a:r>
              <a:rPr lang="en-US" sz="1600" dirty="0" err="1">
                <a:latin typeface="Comic Sans MS" panose="030F0902030302020204" pitchFamily="66" charset="0"/>
              </a:rPr>
              <a:t>EoIs</a:t>
            </a:r>
            <a:r>
              <a:rPr lang="en-US" sz="1600" dirty="0">
                <a:latin typeface="Comic Sans MS" panose="030F0902030302020204" pitchFamily="66" charset="0"/>
              </a:rPr>
              <a:t> and assessment 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publicly available here: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https://indico.bnl.gov/event/8552/</a:t>
            </a: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Accelerator and as such 2</a:t>
            </a:r>
            <a:r>
              <a:rPr lang="en-US" sz="1600" baseline="30000" dirty="0">
                <a:latin typeface="Comic Sans MS" panose="030F0902030302020204" pitchFamily="66" charset="0"/>
                <a:sym typeface="Wingdings" pitchFamily="2" charset="2"/>
              </a:rPr>
              <a:t>nd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IR are considered not addressed by this call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double counting removed as good as possible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72AC104-F503-F74B-98D1-38E4FC523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4"/>
          <a:stretch/>
        </p:blipFill>
        <p:spPr>
          <a:xfrm>
            <a:off x="290456" y="1854964"/>
            <a:ext cx="3399299" cy="229661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50513E87-71F0-604D-878D-D4BE2A2E8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909" y="1968656"/>
            <a:ext cx="3594609" cy="2172202"/>
          </a:xfrm>
          <a:prstGeom prst="rect">
            <a:avLst/>
          </a:prstGeom>
        </p:spPr>
      </p:pic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616583D4-E452-8445-8753-CA8A9ABD5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75" y="4478895"/>
            <a:ext cx="3577099" cy="21294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F261C8-410E-A649-9723-46D8756FF9D6}"/>
              </a:ext>
            </a:extLst>
          </p:cNvPr>
          <p:cNvSpPr txBox="1"/>
          <p:nvPr/>
        </p:nvSpPr>
        <p:spPr>
          <a:xfrm>
            <a:off x="1032734" y="4313817"/>
            <a:ext cx="2638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517 FTEs with 100 being technical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D75D0C-6C0C-7C43-A089-0C4BBA8A4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652" y="4410639"/>
            <a:ext cx="3650567" cy="21367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08ABE8-546D-674E-92C9-1A1AD7E36643}"/>
              </a:ext>
            </a:extLst>
          </p:cNvPr>
          <p:cNvSpPr txBox="1"/>
          <p:nvPr/>
        </p:nvSpPr>
        <p:spPr>
          <a:xfrm>
            <a:off x="5174429" y="4273257"/>
            <a:ext cx="3390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>
                <a:latin typeface="Comic Sans MS" panose="030F0902030302020204" pitchFamily="66" charset="0"/>
                <a:cs typeface="Arial" panose="020B0604020202020204" pitchFamily="34" charset="0"/>
              </a:rPr>
              <a:t>Ranges have some judgement factor involved</a:t>
            </a:r>
          </a:p>
        </p:txBody>
      </p:sp>
      <p:sp>
        <p:nvSpPr>
          <p:cNvPr id="13" name="Curved Right Arrow 12">
            <a:extLst>
              <a:ext uri="{FF2B5EF4-FFF2-40B4-BE49-F238E27FC236}">
                <a16:creationId xmlns:a16="http://schemas.microsoft.com/office/drawing/2014/main" id="{9FDB418F-5E88-4A4B-BC9A-C012FA90D656}"/>
              </a:ext>
            </a:extLst>
          </p:cNvPr>
          <p:cNvSpPr/>
          <p:nvPr/>
        </p:nvSpPr>
        <p:spPr bwMode="auto">
          <a:xfrm>
            <a:off x="1284854" y="1312738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075B9-5D3D-7C42-955D-A121778AAE46}"/>
              </a:ext>
            </a:extLst>
          </p:cNvPr>
          <p:cNvSpPr txBox="1"/>
          <p:nvPr/>
        </p:nvSpPr>
        <p:spPr>
          <a:xfrm>
            <a:off x="1710466" y="1355464"/>
            <a:ext cx="5489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EoI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 response very encouraging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You/we did very well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00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AB64449-B48D-1A44-9CB7-11349A305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378" b="10884"/>
          <a:stretch/>
        </p:blipFill>
        <p:spPr>
          <a:xfrm>
            <a:off x="4572000" y="-643713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4EA1F2D3-6CA5-6940-85E6-BD6C02CA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65" r="17348"/>
          <a:stretch/>
        </p:blipFill>
        <p:spPr>
          <a:xfrm>
            <a:off x="4567428" y="2175184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34289"/>
            <a:ext cx="3602727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sz="3500" b="1" kern="12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63BAA-4D15-624F-B302-FB902AA1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211" y="6503403"/>
            <a:ext cx="428046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BDF01C0-5B7B-C64A-AA31-B58EA6F5C6E2}" type="slidenum"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18</a:t>
            </a:fld>
            <a:endParaRPr lang="en-U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A5DAE-BF5A-014D-ACC3-36442324828C}"/>
              </a:ext>
            </a:extLst>
          </p:cNvPr>
          <p:cNvSpPr txBox="1"/>
          <p:nvPr/>
        </p:nvSpPr>
        <p:spPr>
          <a:xfrm>
            <a:off x="4855044" y="6185647"/>
            <a:ext cx="4116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1200B4"/>
                </a:solidFill>
                <a:latin typeface="Comic Sans MS" panose="030F0902030302020204" pitchFamily="66" charset="0"/>
              </a:rPr>
              <a:t>two detectors for EIC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DE31C-68D6-3C49-88EC-FE8BB752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CD474-24C0-F746-81D6-A6FE5639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EB4998-5777-994D-BACD-CB76FE13705D}"/>
              </a:ext>
            </a:extLst>
          </p:cNvPr>
          <p:cNvSpPr txBox="1"/>
          <p:nvPr/>
        </p:nvSpPr>
        <p:spPr>
          <a:xfrm>
            <a:off x="75304" y="1226369"/>
            <a:ext cx="44966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 Essential to robustness of  science program to have two detectors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 Current reference detector and ”project IR” design follow as closely as possible the requirements defined in the YR initiative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400" dirty="0"/>
              <a:t> 2nd IR funding as of yet unclear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5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2A6C71-B910-0C4A-B81D-B168B52D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0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97C1-5A4D-3048-8788-F1C60AA5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3C57A-7103-714A-9770-EAB3A9DE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39B19-9E26-3647-92AC-65836D3A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121DF-E470-6B4C-BEA9-FC384597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F995A-335E-BE4A-94A2-6073D8592CDE}"/>
              </a:ext>
            </a:extLst>
          </p:cNvPr>
          <p:cNvSpPr txBox="1"/>
          <p:nvPr/>
        </p:nvSpPr>
        <p:spPr>
          <a:xfrm>
            <a:off x="228503" y="806823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EIC facility </a:t>
            </a:r>
            <a:r>
              <a:rPr lang="en-US" dirty="0">
                <a:latin typeface="Comic Sans MS" panose="030F0902030302020204" pitchFamily="66" charset="0"/>
              </a:rPr>
              <a:t>is capable to support two interaction regions with a detector each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615C1-76A1-CA4A-B537-C775C01FBDC2}"/>
              </a:ext>
            </a:extLst>
          </p:cNvPr>
          <p:cNvSpPr txBox="1"/>
          <p:nvPr/>
        </p:nvSpPr>
        <p:spPr>
          <a:xfrm>
            <a:off x="-6" y="1366221"/>
            <a:ext cx="913423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The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EIC project </a:t>
            </a:r>
            <a:r>
              <a:rPr lang="en-US" dirty="0">
                <a:latin typeface="Comic Sans MS" panose="030F0902030302020204" pitchFamily="66" charset="0"/>
              </a:rPr>
              <a:t>includes:</a:t>
            </a:r>
          </a:p>
          <a:p>
            <a:pPr algn="l"/>
            <a:endParaRPr lang="en-US" dirty="0">
              <a:latin typeface="Comic Sans MS" panose="030F0902030302020204" pitchFamily="66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the accelerator capable of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ep and </a:t>
            </a:r>
            <a:r>
              <a:rPr lang="en-US" dirty="0" err="1">
                <a:latin typeface="Comic Sans MS" panose="030F0902030302020204" pitchFamily="66" charset="0"/>
                <a:cs typeface="Arial" panose="020B0604020202020204" pitchFamily="34" charset="0"/>
              </a:rPr>
              <a:t>eA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 collisions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High Luminosity: 10</a:t>
            </a:r>
            <a:r>
              <a:rPr lang="en-US" baseline="30000" dirty="0">
                <a:latin typeface="Comic Sans MS" panose="030F0902030302020204" pitchFamily="66" charset="0"/>
                <a:cs typeface="Arial" panose="020B0604020202020204" pitchFamily="34" charset="0"/>
              </a:rPr>
              <a:t>33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-10</a:t>
            </a:r>
            <a:r>
              <a:rPr lang="en-US" baseline="30000" dirty="0">
                <a:latin typeface="Comic Sans MS" panose="030F0902030302020204" pitchFamily="66" charset="0"/>
                <a:cs typeface="Arial" panose="020B0604020202020204" pitchFamily="34" charset="0"/>
              </a:rPr>
              <a:t>34 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cm</a:t>
            </a:r>
            <a:r>
              <a:rPr lang="en-US" baseline="30000" dirty="0">
                <a:latin typeface="Comic Sans MS" panose="030F0902030302020204" pitchFamily="66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s</a:t>
            </a:r>
            <a:r>
              <a:rPr lang="en-US" baseline="30000" dirty="0">
                <a:latin typeface="Comic Sans MS" panose="030F0902030302020204" pitchFamily="66" charset="0"/>
                <a:cs typeface="Arial" panose="020B0604020202020204" pitchFamily="34" charset="0"/>
              </a:rPr>
              <a:t>-1 </a:t>
            </a:r>
            <a:endParaRPr lang="en-US" baseline="30000" dirty="0">
              <a:solidFill>
                <a:srgbClr val="0000FF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Variable center of mass energies from  20− 100 GeV, upgradable to 140 GeV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Electrons and protons/light nuclei highly polarized (70%)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Ion beams from deuteron to the heaviest nuclei (d to U)</a:t>
            </a:r>
          </a:p>
          <a:p>
            <a:pPr lvl="1">
              <a:buClr>
                <a:srgbClr val="0000FF"/>
              </a:buClr>
            </a:pPr>
            <a:endParaRPr lang="en-US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one interaction region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one detector capable doing the science described in the WP and NAS review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Project $150 M + contingency $50 M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Assumed in-kind: $~100M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dirty="0">
              <a:latin typeface="Comic Sans MS" panose="030F0902030302020204" pitchFamily="66" charset="0"/>
            </a:endParaRPr>
          </a:p>
          <a:p>
            <a:pPr>
              <a:buClr>
                <a:srgbClr val="0432FF"/>
              </a:buClr>
            </a:pP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AA592B-43D4-6142-B05E-F8EDD2A1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56669-997C-7948-8A47-9D480053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D8548-8200-4B44-A8C8-7E64D57B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4022C-1B92-4342-A7F7-95BB15BB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DC8D3-6C8F-624D-A30E-FFB5D0699F9C}"/>
              </a:ext>
            </a:extLst>
          </p:cNvPr>
          <p:cNvSpPr txBox="1"/>
          <p:nvPr/>
        </p:nvSpPr>
        <p:spPr>
          <a:xfrm>
            <a:off x="9331" y="483411"/>
            <a:ext cx="21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Interaction Region: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612A64-CCAC-C64D-AA48-6BBB2BBAD6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61831" y="-1286590"/>
            <a:ext cx="4420337" cy="894617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C7263-F025-3D41-AFC6-84A8150EB4DD}"/>
              </a:ext>
            </a:extLst>
          </p:cNvPr>
          <p:cNvSpPr txBox="1">
            <a:spLocks/>
          </p:cNvSpPr>
          <p:nvPr/>
        </p:nvSpPr>
        <p:spPr>
          <a:xfrm>
            <a:off x="8469" y="5427565"/>
            <a:ext cx="4507873" cy="1060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Comic Sans MS" panose="030F0902030302020204" pitchFamily="66" charset="0"/>
              </a:rPr>
              <a:t>All beams transport over full energy range</a:t>
            </a: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Comic Sans MS" panose="030F0902030302020204" pitchFamily="66" charset="0"/>
              </a:rPr>
              <a:t>Magnet aperture-edge fields &lt; 4.6 T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100" dirty="0">
                <a:latin typeface="Comic Sans MS" panose="030F0902030302020204" pitchFamily="66" charset="0"/>
              </a:rPr>
              <a:t>Detune low-beta or do not run for E</a:t>
            </a:r>
            <a:r>
              <a:rPr lang="en-US" sz="1100" baseline="-25000" dirty="0">
                <a:latin typeface="Comic Sans MS" panose="030F0902030302020204" pitchFamily="66" charset="0"/>
              </a:rPr>
              <a:t>p</a:t>
            </a:r>
            <a:r>
              <a:rPr lang="en-US" sz="1100" dirty="0">
                <a:latin typeface="Comic Sans MS" panose="030F0902030302020204" pitchFamily="66" charset="0"/>
              </a:rPr>
              <a:t>&gt;~180 GeV</a:t>
            </a: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Comic Sans MS" panose="030F0902030302020204" pitchFamily="66" charset="0"/>
              </a:rPr>
              <a:t>Sufficient DA and momentum aperture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403E3-52EE-1149-A7B7-DD83A0926896}"/>
              </a:ext>
            </a:extLst>
          </p:cNvPr>
          <p:cNvSpPr txBox="1"/>
          <p:nvPr/>
        </p:nvSpPr>
        <p:spPr>
          <a:xfrm>
            <a:off x="4333460" y="5430740"/>
            <a:ext cx="433804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Comic Sans MS" panose="030F0902030302020204" pitchFamily="66" charset="0"/>
              </a:rPr>
              <a:t>Total beam-beam &lt; 0.03 (p), 0.1 (e)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Comic Sans MS" panose="030F0902030302020204" pitchFamily="66" charset="0"/>
              </a:rPr>
              <a:t>Beam aperture &gt;10</a:t>
            </a:r>
            <a:r>
              <a:rPr lang="en-US" sz="1200" dirty="0">
                <a:latin typeface="Symbol" pitchFamily="2" charset="2"/>
              </a:rPr>
              <a:t>s</a:t>
            </a:r>
            <a:r>
              <a:rPr lang="en-US" sz="1200" dirty="0">
                <a:latin typeface="Comic Sans MS" panose="030F0902030302020204" pitchFamily="66" charset="0"/>
              </a:rPr>
              <a:t> (p); &gt;15</a:t>
            </a:r>
            <a:r>
              <a:rPr lang="en-US" sz="1200" dirty="0">
                <a:latin typeface="Symbol" pitchFamily="2" charset="2"/>
              </a:rPr>
              <a:t>s</a:t>
            </a:r>
            <a:r>
              <a:rPr lang="en-US" sz="1200" baseline="-25000" dirty="0">
                <a:latin typeface="Comic Sans MS" panose="030F0902030302020204" pitchFamily="66" charset="0"/>
              </a:rPr>
              <a:t>x</a:t>
            </a:r>
            <a:r>
              <a:rPr lang="en-US" sz="1200" dirty="0">
                <a:latin typeface="Comic Sans MS" panose="030F0902030302020204" pitchFamily="66" charset="0"/>
              </a:rPr>
              <a:t>/20</a:t>
            </a:r>
            <a:r>
              <a:rPr lang="en-US" sz="1200" dirty="0">
                <a:latin typeface="Symbol" pitchFamily="2" charset="2"/>
              </a:rPr>
              <a:t>s</a:t>
            </a:r>
            <a:r>
              <a:rPr lang="en-US" sz="1200" baseline="-25000" dirty="0">
                <a:latin typeface="Comic Sans MS" panose="030F0902030302020204" pitchFamily="66" charset="0"/>
              </a:rPr>
              <a:t>x</a:t>
            </a:r>
            <a:r>
              <a:rPr lang="en-US" sz="1200" dirty="0">
                <a:latin typeface="Comic Sans MS" panose="030F0902030302020204" pitchFamily="66" charset="0"/>
              </a:rPr>
              <a:t> H/V (e)</a:t>
            </a:r>
          </a:p>
          <a:p>
            <a:pPr marL="628650" lvl="2" indent="-17145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100" dirty="0">
                <a:latin typeface="Comic Sans MS" panose="030F0902030302020204" pitchFamily="66" charset="0"/>
              </a:rPr>
              <a:t>Electron aperture accommodates non-Gaussian tails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Comic Sans MS" panose="030F0902030302020204" pitchFamily="66" charset="0"/>
              </a:rPr>
              <a:t>Dispersion and dispersion’ constraints at crab cavities</a:t>
            </a:r>
          </a:p>
        </p:txBody>
      </p:sp>
    </p:spTree>
    <p:extLst>
      <p:ext uri="{BB962C8B-B14F-4D97-AF65-F5344CB8AC3E}">
        <p14:creationId xmlns:p14="http://schemas.microsoft.com/office/powerpoint/2010/main" val="96414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C63-43AA-A04B-A2B5-EE89916D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General Purpose Detector: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08B8E-42DD-C64E-A9ED-706CBC86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A4E84-7BF5-8A47-9FF8-F238D484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4C3391-09F1-B044-A41D-C0E88A03E9B1}"/>
              </a:ext>
            </a:extLst>
          </p:cNvPr>
          <p:cNvSpPr txBox="1"/>
          <p:nvPr/>
        </p:nvSpPr>
        <p:spPr>
          <a:xfrm>
            <a:off x="5434402" y="891166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Forward-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FC9DB-FA17-AA49-B3AA-E189CD89E2B3}"/>
              </a:ext>
            </a:extLst>
          </p:cNvPr>
          <p:cNvSpPr txBox="1"/>
          <p:nvPr/>
        </p:nvSpPr>
        <p:spPr>
          <a:xfrm>
            <a:off x="2664426" y="911796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Backward-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400B77-0EAD-B24B-A617-D15253F861A5}"/>
              </a:ext>
            </a:extLst>
          </p:cNvPr>
          <p:cNvSpPr txBox="1"/>
          <p:nvPr/>
        </p:nvSpPr>
        <p:spPr>
          <a:xfrm>
            <a:off x="-83446" y="4425627"/>
            <a:ext cx="15872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very low Q</a:t>
            </a:r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</a:t>
            </a:r>
          </a:p>
          <a:p>
            <a:pPr algn="ctr"/>
            <a:r>
              <a:rPr lang="en-US" sz="1100" dirty="0">
                <a:latin typeface="+mj-lt"/>
              </a:rPr>
              <a:t>scattered lepton</a:t>
            </a:r>
          </a:p>
          <a:p>
            <a:pPr algn="ctr"/>
            <a:endParaRPr lang="en-US" sz="800" dirty="0">
              <a:latin typeface="+mj-lt"/>
            </a:endParaRPr>
          </a:p>
          <a:p>
            <a:pPr algn="ctr"/>
            <a:r>
              <a:rPr lang="en-US" sz="1100" dirty="0">
                <a:latin typeface="+mj-lt"/>
              </a:rPr>
              <a:t>Bethe-</a:t>
            </a:r>
            <a:r>
              <a:rPr lang="en-US" sz="1100" dirty="0" err="1">
                <a:latin typeface="+mj-lt"/>
              </a:rPr>
              <a:t>Heitler</a:t>
            </a:r>
            <a:r>
              <a:rPr lang="en-US" sz="1100" dirty="0">
                <a:latin typeface="+mj-lt"/>
              </a:rPr>
              <a:t> photons </a:t>
            </a:r>
          </a:p>
          <a:p>
            <a:pPr algn="ctr"/>
            <a:r>
              <a:rPr lang="en-US" sz="1100" dirty="0">
                <a:latin typeface="+mj-lt"/>
              </a:rPr>
              <a:t>for luminosity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D01692-7F8C-CC4C-BD45-49EDA9C21F40}"/>
              </a:ext>
            </a:extLst>
          </p:cNvPr>
          <p:cNvSpPr txBox="1"/>
          <p:nvPr/>
        </p:nvSpPr>
        <p:spPr>
          <a:xfrm>
            <a:off x="7514350" y="4608245"/>
            <a:ext cx="17171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particles from nuclear</a:t>
            </a:r>
          </a:p>
          <a:p>
            <a:pPr algn="ctr"/>
            <a:r>
              <a:rPr lang="en-US" sz="1100" dirty="0">
                <a:latin typeface="+mj-lt"/>
              </a:rPr>
              <a:t>breakup and</a:t>
            </a:r>
          </a:p>
          <a:p>
            <a:pPr algn="ctr"/>
            <a:r>
              <a:rPr lang="en-US" sz="1100" dirty="0">
                <a:latin typeface="+mj-lt"/>
              </a:rPr>
              <a:t>from diffractive reactions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BBFC9FE-4B11-1149-B93A-54EEFB349975}"/>
              </a:ext>
            </a:extLst>
          </p:cNvPr>
          <p:cNvCxnSpPr>
            <a:cxnSpLocks/>
          </p:cNvCxnSpPr>
          <p:nvPr/>
        </p:nvCxnSpPr>
        <p:spPr>
          <a:xfrm flipV="1">
            <a:off x="2573646" y="880645"/>
            <a:ext cx="1661036" cy="29294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7E2AD79-2859-9446-82AE-A812C90F51EC}"/>
              </a:ext>
            </a:extLst>
          </p:cNvPr>
          <p:cNvCxnSpPr>
            <a:cxnSpLocks/>
          </p:cNvCxnSpPr>
          <p:nvPr/>
        </p:nvCxnSpPr>
        <p:spPr>
          <a:xfrm flipH="1">
            <a:off x="4916532" y="864627"/>
            <a:ext cx="1864961" cy="80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2583C50-F27E-784B-AF43-CF5E1C891E7C}"/>
              </a:ext>
            </a:extLst>
          </p:cNvPr>
          <p:cNvSpPr txBox="1"/>
          <p:nvPr/>
        </p:nvSpPr>
        <p:spPr>
          <a:xfrm>
            <a:off x="5063710" y="55663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electron beam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D425BCF-9EC7-D941-B595-7C7FB2D61B38}"/>
              </a:ext>
            </a:extLst>
          </p:cNvPr>
          <p:cNvSpPr txBox="1"/>
          <p:nvPr/>
        </p:nvSpPr>
        <p:spPr>
          <a:xfrm>
            <a:off x="2651767" y="581048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p/A beam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6014F0D-659E-2645-BDC9-20B63D401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2" r="18018" b="10531"/>
          <a:stretch/>
        </p:blipFill>
        <p:spPr>
          <a:xfrm flipH="1">
            <a:off x="4224583" y="602834"/>
            <a:ext cx="703100" cy="538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D4939-81BA-A342-B1D8-9AB05537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0349" y="1201124"/>
            <a:ext cx="7112327" cy="3999453"/>
          </a:xfrm>
          <a:prstGeom prst="rect">
            <a:avLst/>
          </a:prstGeom>
        </p:spPr>
      </p:pic>
      <p:pic>
        <p:nvPicPr>
          <p:cNvPr id="85" name="Picture 3">
            <a:extLst>
              <a:ext uri="{FF2B5EF4-FFF2-40B4-BE49-F238E27FC236}">
                <a16:creationId xmlns:a16="http://schemas.microsoft.com/office/drawing/2014/main" id="{21ADCCE9-5CE3-A04F-902D-0A200D86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94996" y="1104164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1B3ABDC-C7FE-074F-A537-24E56EC646C3}"/>
              </a:ext>
            </a:extLst>
          </p:cNvPr>
          <p:cNvSpPr txBox="1"/>
          <p:nvPr/>
        </p:nvSpPr>
        <p:spPr>
          <a:xfrm>
            <a:off x="30917" y="758099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inclusive DIS: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5EC051D-3B2D-C847-8A91-164F1EA8189D}"/>
              </a:ext>
            </a:extLst>
          </p:cNvPr>
          <p:cNvSpPr txBox="1"/>
          <p:nvPr/>
        </p:nvSpPr>
        <p:spPr>
          <a:xfrm>
            <a:off x="0" y="5856889"/>
            <a:ext cx="15869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40FF"/>
                </a:solidFill>
                <a:latin typeface="+mj-lt"/>
              </a:rPr>
              <a:t>Low Q</a:t>
            </a:r>
            <a:r>
              <a:rPr lang="en-US" sz="1600" baseline="30000" dirty="0">
                <a:solidFill>
                  <a:srgbClr val="FF40FF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FF40FF"/>
                </a:solidFill>
                <a:latin typeface="+mj-lt"/>
              </a:rPr>
              <a:t>-Tagger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0DB3884-5A1D-074C-920A-6FBC78EF0DBB}"/>
              </a:ext>
            </a:extLst>
          </p:cNvPr>
          <p:cNvSpPr txBox="1"/>
          <p:nvPr/>
        </p:nvSpPr>
        <p:spPr>
          <a:xfrm>
            <a:off x="0" y="5477661"/>
            <a:ext cx="199766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+mj-lt"/>
              </a:rPr>
              <a:t>Luminosity Detector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5ACEC41-D2DC-2941-A94E-84E50DE75DB7}"/>
              </a:ext>
            </a:extLst>
          </p:cNvPr>
          <p:cNvSpPr/>
          <p:nvPr/>
        </p:nvSpPr>
        <p:spPr>
          <a:xfrm>
            <a:off x="3456633" y="3763947"/>
            <a:ext cx="2240782" cy="1085976"/>
          </a:xfrm>
          <a:prstGeom prst="rect">
            <a:avLst/>
          </a:prstGeom>
          <a:gradFill>
            <a:gsLst>
              <a:gs pos="0">
                <a:srgbClr val="0432FF">
                  <a:alpha val="50000"/>
                </a:srgbClr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4242786-17E7-DB4F-A1BC-53EAE6D0A05E}"/>
              </a:ext>
            </a:extLst>
          </p:cNvPr>
          <p:cNvSpPr/>
          <p:nvPr/>
        </p:nvSpPr>
        <p:spPr>
          <a:xfrm>
            <a:off x="3925712" y="4412371"/>
            <a:ext cx="1292576" cy="430301"/>
          </a:xfrm>
          <a:prstGeom prst="rect">
            <a:avLst/>
          </a:prstGeom>
          <a:gradFill>
            <a:gsLst>
              <a:gs pos="0">
                <a:srgbClr val="011893"/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11893"/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136016E-E296-0946-82CE-388B209E33CC}"/>
              </a:ext>
            </a:extLst>
          </p:cNvPr>
          <p:cNvSpPr txBox="1"/>
          <p:nvPr/>
        </p:nvSpPr>
        <p:spPr>
          <a:xfrm>
            <a:off x="4063687" y="3001824"/>
            <a:ext cx="1016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Central</a:t>
            </a:r>
          </a:p>
          <a:p>
            <a:pPr algn="ctr"/>
            <a:r>
              <a:rPr lang="en-US" sz="1600" b="1" dirty="0">
                <a:latin typeface="+mj-lt"/>
              </a:rPr>
              <a:t>Detector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E19368-5A79-2A4E-B368-4D78C1D2F970}"/>
              </a:ext>
            </a:extLst>
          </p:cNvPr>
          <p:cNvSpPr txBox="1"/>
          <p:nvPr/>
        </p:nvSpPr>
        <p:spPr>
          <a:xfrm>
            <a:off x="1989529" y="3879864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Lepton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A316918-95CD-F246-8577-A8B898B2A149}"/>
              </a:ext>
            </a:extLst>
          </p:cNvPr>
          <p:cNvGrpSpPr/>
          <p:nvPr/>
        </p:nvGrpSpPr>
        <p:grpSpPr>
          <a:xfrm>
            <a:off x="2938404" y="3583093"/>
            <a:ext cx="338554" cy="1226638"/>
            <a:chOff x="2938404" y="3412965"/>
            <a:chExt cx="338554" cy="122663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8F08572-A47B-9543-8BA1-4B3D061F615D}"/>
                </a:ext>
              </a:extLst>
            </p:cNvPr>
            <p:cNvSpPr/>
            <p:nvPr/>
          </p:nvSpPr>
          <p:spPr>
            <a:xfrm>
              <a:off x="2991940" y="3412965"/>
              <a:ext cx="236406" cy="1226638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514C6A9-21D2-CE4A-BEE5-8647A4AEF1FA}"/>
                </a:ext>
              </a:extLst>
            </p:cNvPr>
            <p:cNvSpPr txBox="1"/>
            <p:nvPr/>
          </p:nvSpPr>
          <p:spPr>
            <a:xfrm rot="16200000">
              <a:off x="2748448" y="3948235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414B932-D925-A346-AA95-01422EFF1499}"/>
              </a:ext>
            </a:extLst>
          </p:cNvPr>
          <p:cNvGrpSpPr/>
          <p:nvPr/>
        </p:nvGrpSpPr>
        <p:grpSpPr>
          <a:xfrm>
            <a:off x="2739930" y="3343973"/>
            <a:ext cx="338554" cy="1459839"/>
            <a:chOff x="2739930" y="3173845"/>
            <a:chExt cx="338554" cy="1459839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86FB4EA-ADB8-AC4B-8A76-5D6B6F18D44C}"/>
                </a:ext>
              </a:extLst>
            </p:cNvPr>
            <p:cNvSpPr/>
            <p:nvPr/>
          </p:nvSpPr>
          <p:spPr>
            <a:xfrm>
              <a:off x="2755680" y="3173845"/>
              <a:ext cx="236406" cy="145983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D27318C-2E9F-2641-A7EE-8E7EEBE824F9}"/>
                </a:ext>
              </a:extLst>
            </p:cNvPr>
            <p:cNvSpPr txBox="1"/>
            <p:nvPr/>
          </p:nvSpPr>
          <p:spPr>
            <a:xfrm rot="16200000">
              <a:off x="2544363" y="3941147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300EF15-6FC8-A24A-A94C-409CEACF50FE}"/>
              </a:ext>
            </a:extLst>
          </p:cNvPr>
          <p:cNvSpPr/>
          <p:nvPr/>
        </p:nvSpPr>
        <p:spPr>
          <a:xfrm>
            <a:off x="4582274" y="3767116"/>
            <a:ext cx="1120391" cy="1085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4DCC81D-9522-8C46-98A2-D77C4B12A780}"/>
              </a:ext>
            </a:extLst>
          </p:cNvPr>
          <p:cNvGrpSpPr/>
          <p:nvPr/>
        </p:nvGrpSpPr>
        <p:grpSpPr>
          <a:xfrm rot="16200000">
            <a:off x="3093794" y="4147643"/>
            <a:ext cx="976872" cy="370427"/>
            <a:chOff x="5895033" y="6114223"/>
            <a:chExt cx="1292576" cy="48296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60FFD7A-815E-3343-8E66-F6F682204952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851FEB1-01E7-194E-B13C-005970E8BD36}"/>
                </a:ext>
              </a:extLst>
            </p:cNvPr>
            <p:cNvSpPr txBox="1"/>
            <p:nvPr/>
          </p:nvSpPr>
          <p:spPr>
            <a:xfrm>
              <a:off x="5899436" y="6114223"/>
              <a:ext cx="1273574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793886EF-4991-AA4C-9E6B-AD603CFFBAC2}"/>
              </a:ext>
            </a:extLst>
          </p:cNvPr>
          <p:cNvSpPr txBox="1"/>
          <p:nvPr/>
        </p:nvSpPr>
        <p:spPr>
          <a:xfrm>
            <a:off x="4207156" y="3663835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HCAL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BFABFC-45E2-544D-914B-727DA4CDC903}"/>
              </a:ext>
            </a:extLst>
          </p:cNvPr>
          <p:cNvSpPr txBox="1"/>
          <p:nvPr/>
        </p:nvSpPr>
        <p:spPr>
          <a:xfrm>
            <a:off x="4221583" y="4002331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ECAL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470DBA-C74E-EC41-BC6F-EAC4A607B3E9}"/>
              </a:ext>
            </a:extLst>
          </p:cNvPr>
          <p:cNvSpPr txBox="1"/>
          <p:nvPr/>
        </p:nvSpPr>
        <p:spPr>
          <a:xfrm>
            <a:off x="4073405" y="4426547"/>
            <a:ext cx="962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Tracking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DC8795A-0C47-EA48-B9C4-1C69AF085845}"/>
              </a:ext>
            </a:extLst>
          </p:cNvPr>
          <p:cNvSpPr txBox="1"/>
          <p:nvPr/>
        </p:nvSpPr>
        <p:spPr>
          <a:xfrm>
            <a:off x="4123800" y="3814657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Magnet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9A9F919-94FE-E04F-8C3D-C8FC61A24F8F}"/>
              </a:ext>
            </a:extLst>
          </p:cNvPr>
          <p:cNvSpPr txBox="1"/>
          <p:nvPr/>
        </p:nvSpPr>
        <p:spPr>
          <a:xfrm>
            <a:off x="6389895" y="3869769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Hadron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F9788EA-C2CA-8044-B813-28C50818A3D5}"/>
              </a:ext>
            </a:extLst>
          </p:cNvPr>
          <p:cNvGrpSpPr/>
          <p:nvPr/>
        </p:nvGrpSpPr>
        <p:grpSpPr>
          <a:xfrm>
            <a:off x="5678060" y="3768503"/>
            <a:ext cx="338554" cy="1055405"/>
            <a:chOff x="5678060" y="3258119"/>
            <a:chExt cx="338554" cy="1055405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3CF6F99-1BB5-C14B-9EB9-3C98689696F4}"/>
                </a:ext>
              </a:extLst>
            </p:cNvPr>
            <p:cNvSpPr/>
            <p:nvPr/>
          </p:nvSpPr>
          <p:spPr>
            <a:xfrm>
              <a:off x="5707317" y="3258119"/>
              <a:ext cx="211013" cy="1055405"/>
            </a:xfrm>
            <a:prstGeom prst="rect">
              <a:avLst/>
            </a:prstGeom>
            <a:gradFill>
              <a:gsLst>
                <a:gs pos="0">
                  <a:srgbClr val="008F0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88B4BB6-8617-384E-B256-5ADD19146120}"/>
                </a:ext>
              </a:extLst>
            </p:cNvPr>
            <p:cNvSpPr txBox="1"/>
            <p:nvPr/>
          </p:nvSpPr>
          <p:spPr>
            <a:xfrm rot="16200000">
              <a:off x="5584284" y="3636334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1B61BA-08BD-464D-ADFE-6603186E8F77}"/>
              </a:ext>
            </a:extLst>
          </p:cNvPr>
          <p:cNvGrpSpPr/>
          <p:nvPr/>
        </p:nvGrpSpPr>
        <p:grpSpPr>
          <a:xfrm>
            <a:off x="3182951" y="3758044"/>
            <a:ext cx="338554" cy="1055405"/>
            <a:chOff x="3182951" y="3247660"/>
            <a:chExt cx="338554" cy="105540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968C89-8352-F142-8154-B7E8E73651D3}"/>
                </a:ext>
              </a:extLst>
            </p:cNvPr>
            <p:cNvSpPr/>
            <p:nvPr/>
          </p:nvSpPr>
          <p:spPr>
            <a:xfrm>
              <a:off x="3235569" y="3247660"/>
              <a:ext cx="211013" cy="1055405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BA732F1-2CB4-0143-9C1A-70D7ED9D9780}"/>
                </a:ext>
              </a:extLst>
            </p:cNvPr>
            <p:cNvSpPr txBox="1"/>
            <p:nvPr/>
          </p:nvSpPr>
          <p:spPr>
            <a:xfrm rot="16200000">
              <a:off x="3089175" y="3661143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212C21E-92F1-2A46-8387-DD264BD4679B}"/>
              </a:ext>
            </a:extLst>
          </p:cNvPr>
          <p:cNvGrpSpPr/>
          <p:nvPr/>
        </p:nvGrpSpPr>
        <p:grpSpPr>
          <a:xfrm>
            <a:off x="5908435" y="3583093"/>
            <a:ext cx="338554" cy="1226638"/>
            <a:chOff x="5908435" y="3072709"/>
            <a:chExt cx="338554" cy="122663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C37997B-BFA4-5D4B-812E-1466904234C8}"/>
                </a:ext>
              </a:extLst>
            </p:cNvPr>
            <p:cNvSpPr/>
            <p:nvPr/>
          </p:nvSpPr>
          <p:spPr>
            <a:xfrm>
              <a:off x="5941673" y="3072709"/>
              <a:ext cx="236406" cy="1226638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E7A7783-E08B-8D4F-AE67-944C40FD18CF}"/>
                </a:ext>
              </a:extLst>
            </p:cNvPr>
            <p:cNvSpPr txBox="1"/>
            <p:nvPr/>
          </p:nvSpPr>
          <p:spPr>
            <a:xfrm rot="16200000">
              <a:off x="5718479" y="3611522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F432BD0-B567-C14D-A237-FD02553C5405}"/>
              </a:ext>
            </a:extLst>
          </p:cNvPr>
          <p:cNvGrpSpPr/>
          <p:nvPr/>
        </p:nvGrpSpPr>
        <p:grpSpPr>
          <a:xfrm>
            <a:off x="6156527" y="3339844"/>
            <a:ext cx="338554" cy="1459839"/>
            <a:chOff x="6156527" y="2829460"/>
            <a:chExt cx="338554" cy="145983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0D6ADA5-63A8-5B42-B322-2B8A30312A75}"/>
                </a:ext>
              </a:extLst>
            </p:cNvPr>
            <p:cNvSpPr/>
            <p:nvPr/>
          </p:nvSpPr>
          <p:spPr>
            <a:xfrm>
              <a:off x="6196205" y="2829460"/>
              <a:ext cx="236406" cy="145983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E4C2553-6E5D-DF43-8392-3835A18F9EE7}"/>
                </a:ext>
              </a:extLst>
            </p:cNvPr>
            <p:cNvSpPr txBox="1"/>
            <p:nvPr/>
          </p:nvSpPr>
          <p:spPr>
            <a:xfrm rot="16200000">
              <a:off x="5960960" y="3551272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6F507DF3-1439-2942-A8F2-3F9AFBA36CD9}"/>
              </a:ext>
            </a:extLst>
          </p:cNvPr>
          <p:cNvSpPr txBox="1"/>
          <p:nvPr/>
        </p:nvSpPr>
        <p:spPr>
          <a:xfrm>
            <a:off x="4296123" y="417370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PID</a:t>
            </a:r>
          </a:p>
        </p:txBody>
      </p:sp>
      <p:pic>
        <p:nvPicPr>
          <p:cNvPr id="121" name="Picture 30" descr="sidis-diagram.eps">
            <a:extLst>
              <a:ext uri="{FF2B5EF4-FFF2-40B4-BE49-F238E27FC236}">
                <a16:creationId xmlns:a16="http://schemas.microsoft.com/office/drawing/2014/main" id="{F1494F66-DF69-4243-B116-27B49A6B78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6880" y="1128466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71E43B83-63A9-D345-B7D2-B02A0BD3A49C}"/>
              </a:ext>
            </a:extLst>
          </p:cNvPr>
          <p:cNvSpPr txBox="1"/>
          <p:nvPr/>
        </p:nvSpPr>
        <p:spPr>
          <a:xfrm>
            <a:off x="7025372" y="753328"/>
            <a:ext cx="20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semi-inclusive DIS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C65CB56-583A-A949-9EFA-480CE3D4CDB6}"/>
              </a:ext>
            </a:extLst>
          </p:cNvPr>
          <p:cNvGrpSpPr/>
          <p:nvPr/>
        </p:nvGrpSpPr>
        <p:grpSpPr>
          <a:xfrm rot="16200000">
            <a:off x="5013905" y="4177147"/>
            <a:ext cx="984302" cy="370428"/>
            <a:chOff x="5885202" y="6114222"/>
            <a:chExt cx="1302407" cy="482962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DF4BB2D-6016-5C49-9955-EAFDB2B6119B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B050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BFE0AB-D39C-1244-986A-CBF0723A7AB2}"/>
                </a:ext>
              </a:extLst>
            </p:cNvPr>
            <p:cNvSpPr txBox="1"/>
            <p:nvPr/>
          </p:nvSpPr>
          <p:spPr>
            <a:xfrm>
              <a:off x="5885202" y="6114222"/>
              <a:ext cx="1273573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E8805FFD-2304-1849-92D1-E26487E1FF3A}"/>
              </a:ext>
            </a:extLst>
          </p:cNvPr>
          <p:cNvSpPr txBox="1"/>
          <p:nvPr/>
        </p:nvSpPr>
        <p:spPr>
          <a:xfrm>
            <a:off x="8330842" y="5260849"/>
            <a:ext cx="60465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79"/>
                </a:solidFill>
                <a:latin typeface="+mj-lt"/>
              </a:rPr>
              <a:t>ZDC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0418D26-106D-DA45-9225-9DD4B130F88F}"/>
              </a:ext>
            </a:extLst>
          </p:cNvPr>
          <p:cNvSpPr txBox="1"/>
          <p:nvPr/>
        </p:nvSpPr>
        <p:spPr>
          <a:xfrm>
            <a:off x="7166667" y="5626246"/>
            <a:ext cx="17683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+mj-lt"/>
              </a:rPr>
              <a:t>Forward Tracking</a:t>
            </a:r>
          </a:p>
        </p:txBody>
      </p:sp>
      <p:pic>
        <p:nvPicPr>
          <p:cNvPr id="128" name="Picture 127" descr="GPD.png">
            <a:extLst>
              <a:ext uri="{FF2B5EF4-FFF2-40B4-BE49-F238E27FC236}">
                <a16:creationId xmlns:a16="http://schemas.microsoft.com/office/drawing/2014/main" id="{C2C88161-3DCE-0B47-97C1-1A36B89E4B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9" y="5393543"/>
            <a:ext cx="2110740" cy="125730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D6DD4211-CE19-1D49-A209-3E49392F2CF2}"/>
              </a:ext>
            </a:extLst>
          </p:cNvPr>
          <p:cNvSpPr txBox="1"/>
          <p:nvPr/>
        </p:nvSpPr>
        <p:spPr>
          <a:xfrm>
            <a:off x="5327882" y="5062480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exclusive DIS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6EB3A-6D7B-E146-9CF0-8DA1C569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1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 animBg="1"/>
      <p:bldP spid="89" grpId="0" animBg="1"/>
      <p:bldP spid="90" grpId="0" animBg="1"/>
      <p:bldP spid="95" grpId="0"/>
      <p:bldP spid="96" grpId="0"/>
      <p:bldP spid="106" grpId="0" animBg="1"/>
      <p:bldP spid="106" grpId="1" animBg="1"/>
      <p:bldP spid="106" grpId="2" animBg="1"/>
      <p:bldP spid="106" grpId="3" animBg="1"/>
      <p:bldP spid="91" grpId="0"/>
      <p:bldP spid="92" grpId="0"/>
      <p:bldP spid="93" grpId="0"/>
      <p:bldP spid="94" grpId="0"/>
      <p:bldP spid="107" grpId="0"/>
      <p:bldP spid="120" grpId="0"/>
      <p:bldP spid="122" grpId="0"/>
      <p:bldP spid="126" grpId="0" animBg="1"/>
      <p:bldP spid="127" grpId="0" animBg="1"/>
      <p:bldP spid="1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42E9-3EFE-5840-8A95-72AC6CBE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EIC: A Unique Collider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5E0F4-0FCD-174B-863E-1BDD14E6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3B1CB-5053-444A-A764-97CA0B6D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E7C077-BF62-914D-A5CB-6A5A52CC62D1}"/>
              </a:ext>
            </a:extLst>
          </p:cNvPr>
          <p:cNvCxnSpPr>
            <a:cxnSpLocks/>
          </p:cNvCxnSpPr>
          <p:nvPr/>
        </p:nvCxnSpPr>
        <p:spPr>
          <a:xfrm>
            <a:off x="4572000" y="522900"/>
            <a:ext cx="0" cy="552785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A7FB0E-6B4C-5E44-B62B-750ECFE9AAB2}"/>
              </a:ext>
            </a:extLst>
          </p:cNvPr>
          <p:cNvCxnSpPr>
            <a:cxnSpLocks/>
          </p:cNvCxnSpPr>
          <p:nvPr/>
        </p:nvCxnSpPr>
        <p:spPr>
          <a:xfrm>
            <a:off x="192505" y="915720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850121-26E9-944C-8D16-BBA47F66AA0F}"/>
              </a:ext>
            </a:extLst>
          </p:cNvPr>
          <p:cNvSpPr txBox="1"/>
          <p:nvPr/>
        </p:nvSpPr>
        <p:spPr>
          <a:xfrm>
            <a:off x="1863748" y="500166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0432FF"/>
                </a:solidFill>
                <a:latin typeface="+mj-lt"/>
              </a:rPr>
              <a:t>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04204-91D5-4E4C-8529-B1156E2357B1}"/>
              </a:ext>
            </a:extLst>
          </p:cNvPr>
          <p:cNvSpPr txBox="1"/>
          <p:nvPr/>
        </p:nvSpPr>
        <p:spPr>
          <a:xfrm>
            <a:off x="5850556" y="508866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0432FF"/>
                </a:solidFill>
                <a:latin typeface="+mj-lt"/>
              </a:rPr>
              <a:t>LHC /RHIC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D8B9A-8F4D-D945-9DFF-AE34F1828941}"/>
              </a:ext>
            </a:extLst>
          </p:cNvPr>
          <p:cNvSpPr txBox="1"/>
          <p:nvPr/>
        </p:nvSpPr>
        <p:spPr>
          <a:xfrm>
            <a:off x="150741" y="1015066"/>
            <a:ext cx="4320413" cy="505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collide different beam species: ep &amp; </a:t>
            </a:r>
            <a:r>
              <a:rPr lang="en-US" dirty="0" err="1">
                <a:latin typeface="+mj-lt"/>
              </a:rPr>
              <a:t>eA</a:t>
            </a:r>
            <a:endParaRPr lang="en-US" dirty="0">
              <a:latin typeface="+mj-lt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consequences for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dirty="0">
                <a:latin typeface="+mj-lt"/>
                <a:sym typeface="Wingdings" pitchFamily="2" charset="2"/>
              </a:rPr>
              <a:t>     i.e. beam gas events</a:t>
            </a:r>
          </a:p>
          <a:p>
            <a:pPr lvl="1"/>
            <a:r>
              <a:rPr lang="en-US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 </a:t>
            </a:r>
            <a:r>
              <a:rPr lang="en-US" dirty="0">
                <a:latin typeface="+mj-lt"/>
                <a:sym typeface="Wingdings" pitchFamily="2" charset="2"/>
              </a:rPr>
              <a:t>synchrotron radiation</a:t>
            </a:r>
            <a:endParaRPr lang="en-US" dirty="0">
              <a:latin typeface="+mj-lt"/>
            </a:endParaRPr>
          </a:p>
          <a:p>
            <a:pPr algn="l"/>
            <a:endParaRPr lang="en-US" sz="1050" dirty="0">
              <a:latin typeface="+mj-lt"/>
            </a:endParaRPr>
          </a:p>
          <a:p>
            <a:pPr algn="l"/>
            <a:r>
              <a:rPr lang="en-US" dirty="0">
                <a:latin typeface="+mj-lt"/>
              </a:rPr>
              <a:t>asymmetric beam energies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boosted kinematics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high activity at high |</a:t>
            </a:r>
            <a:r>
              <a:rPr lang="en-US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dirty="0">
                <a:latin typeface="+mj-lt"/>
                <a:sym typeface="Wingdings" pitchFamily="2" charset="2"/>
              </a:rPr>
              <a:t>|</a:t>
            </a:r>
          </a:p>
          <a:p>
            <a:pPr>
              <a:buClr>
                <a:srgbClr val="0432FF"/>
              </a:buClr>
            </a:pPr>
            <a:endParaRPr lang="en-US" sz="105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dirty="0">
                <a:latin typeface="+mj-lt"/>
                <a:sym typeface="Wingdings" pitchFamily="2" charset="2"/>
              </a:rPr>
              <a:t>Small bunch spacing:  &gt;= 9ns</a:t>
            </a:r>
          </a:p>
          <a:p>
            <a:pPr>
              <a:buClr>
                <a:srgbClr val="0432FF"/>
              </a:buClr>
            </a:pPr>
            <a:endParaRPr lang="en-US" sz="105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dirty="0">
                <a:latin typeface="+mj-lt"/>
                <a:sym typeface="Wingdings" pitchFamily="2" charset="2"/>
              </a:rPr>
              <a:t>crossing angle: 25mrad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+mj-lt"/>
                <a:sym typeface="Wingdings" pitchFamily="2" charset="2"/>
              </a:rPr>
              <a:t> impact on acceptance close to beam</a:t>
            </a:r>
            <a:endParaRPr lang="en-US" dirty="0">
              <a:latin typeface="+mj-lt"/>
            </a:endParaRPr>
          </a:p>
          <a:p>
            <a:pPr marL="742950" lvl="1" indent="-285750">
              <a:buFont typeface="Wingdings" pitchFamily="2" charset="2"/>
              <a:buChar char="à"/>
            </a:pPr>
            <a:endParaRPr lang="en-US" sz="1050" dirty="0">
              <a:latin typeface="+mj-lt"/>
            </a:endParaRPr>
          </a:p>
          <a:p>
            <a:r>
              <a:rPr lang="en-US" dirty="0">
                <a:latin typeface="+mj-lt"/>
              </a:rPr>
              <a:t>wide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factor 6</a:t>
            </a:r>
          </a:p>
          <a:p>
            <a:pPr>
              <a:buClr>
                <a:srgbClr val="0432FF"/>
              </a:buClr>
            </a:pPr>
            <a:endParaRPr lang="en-US" sz="105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dirty="0">
                <a:latin typeface="+mj-lt"/>
                <a:sym typeface="Wingdings" pitchFamily="2" charset="2"/>
              </a:rPr>
              <a:t>both beams are polarized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+mj-lt"/>
                <a:sym typeface="Wingdings" pitchFamily="2" charset="2"/>
              </a:rPr>
              <a:t> stat uncertainty: </a:t>
            </a:r>
            <a:r>
              <a:rPr lang="en-US" b="1" i="1" dirty="0">
                <a:latin typeface="+mj-lt"/>
                <a:sym typeface="Symbol" charset="2"/>
              </a:rPr>
              <a:t>~ 1/(P</a:t>
            </a:r>
            <a:r>
              <a:rPr lang="en-US" b="1" i="1" baseline="-25000" dirty="0">
                <a:latin typeface="+mj-lt"/>
                <a:sym typeface="Symbol" charset="2"/>
              </a:rPr>
              <a:t>1</a:t>
            </a:r>
            <a:r>
              <a:rPr lang="en-US" b="1" i="1" dirty="0">
                <a:latin typeface="+mj-lt"/>
                <a:sym typeface="Symbol" charset="2"/>
              </a:rPr>
              <a:t>P</a:t>
            </a:r>
            <a:r>
              <a:rPr lang="en-US" b="1" i="1" baseline="-25000" dirty="0">
                <a:latin typeface="+mj-lt"/>
                <a:sym typeface="Symbol" charset="2"/>
              </a:rPr>
              <a:t>2</a:t>
            </a:r>
            <a:r>
              <a:rPr lang="en-US" b="1" i="1" baseline="38000" dirty="0">
                <a:latin typeface="+mj-lt"/>
                <a:sym typeface="Symbol" charset="2"/>
              </a:rPr>
              <a:t> </a:t>
            </a:r>
            <a:r>
              <a:rPr lang="en-US" b="1" i="1" dirty="0">
                <a:latin typeface="+mj-lt"/>
                <a:sym typeface="Symbol" charset="2"/>
              </a:rPr>
              <a:t>(L </a:t>
            </a:r>
            <a:r>
              <a:rPr lang="en-US" b="1" i="1" dirty="0" err="1">
                <a:latin typeface="+mj-lt"/>
                <a:sym typeface="Symbol" charset="2"/>
              </a:rPr>
              <a:t>dt</a:t>
            </a:r>
            <a:r>
              <a:rPr lang="en-US" b="1" i="1" dirty="0">
                <a:latin typeface="+mj-lt"/>
                <a:sym typeface="Symbol" charset="2"/>
              </a:rPr>
              <a:t> )</a:t>
            </a:r>
            <a:r>
              <a:rPr lang="en-US" b="1" i="1" baseline="38000" dirty="0">
                <a:latin typeface="+mj-lt"/>
                <a:sym typeface="Symbol" charset="2"/>
              </a:rPr>
              <a:t>1/2</a:t>
            </a:r>
            <a:r>
              <a:rPr lang="en-US" b="1" i="1" dirty="0">
                <a:latin typeface="+mj-lt"/>
                <a:sym typeface="Symbol" charset="2"/>
              </a:rPr>
              <a:t>)</a:t>
            </a:r>
            <a:r>
              <a:rPr lang="en-US" b="1" dirty="0">
                <a:latin typeface="+mj-lt"/>
                <a:sym typeface="Symbol" charset="2"/>
              </a:rPr>
              <a:t> </a:t>
            </a:r>
            <a:endParaRPr lang="en-US" dirty="0">
              <a:latin typeface="+mj-lt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E655D-7234-2C4A-AC2D-BFB3E2EEC81F}"/>
              </a:ext>
            </a:extLst>
          </p:cNvPr>
          <p:cNvSpPr txBox="1"/>
          <p:nvPr/>
        </p:nvSpPr>
        <p:spPr>
          <a:xfrm>
            <a:off x="4692991" y="1003221"/>
            <a:ext cx="4557723" cy="505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collide the same beam species: pp, </a:t>
            </a:r>
            <a:r>
              <a:rPr lang="en-US" dirty="0" err="1">
                <a:latin typeface="+mj-lt"/>
              </a:rPr>
              <a:t>pA</a:t>
            </a:r>
            <a:r>
              <a:rPr lang="en-US" dirty="0">
                <a:latin typeface="+mj-lt"/>
              </a:rPr>
              <a:t>, AA</a:t>
            </a:r>
          </a:p>
          <a:p>
            <a:r>
              <a:rPr lang="en-US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dirty="0">
                <a:latin typeface="+mj-lt"/>
                <a:sym typeface="Wingdings" pitchFamily="2" charset="2"/>
              </a:rPr>
              <a:t>     i.e. beam gas events, high pile up</a:t>
            </a:r>
          </a:p>
          <a:p>
            <a:pPr algn="l"/>
            <a:endParaRPr lang="en-US" dirty="0">
              <a:latin typeface="+mj-lt"/>
            </a:endParaRPr>
          </a:p>
          <a:p>
            <a:pPr algn="l"/>
            <a:endParaRPr lang="en-US" sz="1050" dirty="0">
              <a:latin typeface="+mj-lt"/>
            </a:endParaRPr>
          </a:p>
          <a:p>
            <a:pPr algn="l"/>
            <a:r>
              <a:rPr lang="en-US" dirty="0">
                <a:latin typeface="+mj-lt"/>
              </a:rPr>
              <a:t>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kinematics is not boosted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most activity at midrapidity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50" dirty="0">
              <a:latin typeface="+mj-lt"/>
              <a:sym typeface="Wingdings" pitchFamily="2" charset="2"/>
            </a:endParaRPr>
          </a:p>
          <a:p>
            <a:r>
              <a:rPr lang="en-US" dirty="0">
                <a:latin typeface="+mj-lt"/>
              </a:rPr>
              <a:t>moderate bunch spacing: 25 ns</a:t>
            </a:r>
          </a:p>
          <a:p>
            <a:endParaRPr lang="en-US" sz="1050" dirty="0">
              <a:latin typeface="+mj-lt"/>
            </a:endParaRPr>
          </a:p>
          <a:p>
            <a:r>
              <a:rPr lang="en-US" dirty="0">
                <a:latin typeface="+mj-lt"/>
              </a:rPr>
              <a:t>no significant crossing angle yet</a:t>
            </a:r>
          </a:p>
          <a:p>
            <a:endParaRPr lang="en-US" sz="1050" dirty="0">
              <a:latin typeface="+mj-lt"/>
            </a:endParaRPr>
          </a:p>
          <a:p>
            <a:r>
              <a:rPr lang="en-US" dirty="0">
                <a:latin typeface="+mj-lt"/>
              </a:rPr>
              <a:t>limited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LHC: factor 2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sym typeface="Wingdings" pitchFamily="2" charset="2"/>
              </a:rPr>
              <a:t>RHIC: factor 26 in AA and 8 in pp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5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dirty="0">
                <a:latin typeface="+mj-lt"/>
                <a:sym typeface="Wingdings" pitchFamily="2" charset="2"/>
              </a:rPr>
              <a:t>no beam polarization</a:t>
            </a:r>
          </a:p>
          <a:p>
            <a:r>
              <a:rPr lang="en-US" dirty="0">
                <a:latin typeface="+mj-lt"/>
                <a:sym typeface="Wingdings" pitchFamily="2" charset="2"/>
              </a:rPr>
              <a:t> stat uncertainty: ~1/</a:t>
            </a:r>
            <a:r>
              <a:rPr lang="en-US" b="1" i="1" dirty="0">
                <a:latin typeface="+mj-lt"/>
                <a:sym typeface="Symbol" charset="2"/>
              </a:rPr>
              <a:t>(L </a:t>
            </a:r>
            <a:r>
              <a:rPr lang="en-US" b="1" i="1" dirty="0" err="1">
                <a:latin typeface="+mj-lt"/>
                <a:sym typeface="Symbol" charset="2"/>
              </a:rPr>
              <a:t>dt</a:t>
            </a:r>
            <a:r>
              <a:rPr lang="en-US" b="1" i="1" dirty="0">
                <a:latin typeface="+mj-lt"/>
                <a:sym typeface="Symbol" charset="2"/>
              </a:rPr>
              <a:t> )</a:t>
            </a:r>
            <a:r>
              <a:rPr lang="en-US" b="1" i="1" baseline="38000" dirty="0">
                <a:latin typeface="+mj-lt"/>
                <a:sym typeface="Symbol" charset="2"/>
              </a:rPr>
              <a:t>1/2</a:t>
            </a:r>
            <a:endParaRPr lang="en-US" dirty="0">
              <a:latin typeface="+mj-lt"/>
              <a:sym typeface="Wingdings" pitchFamily="2" charset="2"/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DA42FB49-25E3-8949-A1DB-677404CBF4C9}"/>
              </a:ext>
            </a:extLst>
          </p:cNvPr>
          <p:cNvSpPr/>
          <p:nvPr/>
        </p:nvSpPr>
        <p:spPr bwMode="auto">
          <a:xfrm>
            <a:off x="22532" y="6022161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DB492-0725-A04D-A841-2E0E6602DC3F}"/>
              </a:ext>
            </a:extLst>
          </p:cNvPr>
          <p:cNvSpPr txBox="1"/>
          <p:nvPr/>
        </p:nvSpPr>
        <p:spPr>
          <a:xfrm>
            <a:off x="516788" y="6189216"/>
            <a:ext cx="84016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00" b="1" dirty="0">
                <a:solidFill>
                  <a:srgbClr val="0432FF"/>
                </a:solidFill>
                <a:latin typeface="+mj-lt"/>
              </a:rPr>
              <a:t>Differences can impact detector acceptance and detector technologies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9A1C6-7C67-8446-85F2-6C771E92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96B5-EF6F-A04E-A314-30CB2DFE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7F4E6-95C0-F342-9633-0A672F7C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668D9-DEE9-464E-A15E-C06A9310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1169B-6035-9C49-9171-B2E5B665175B}"/>
              </a:ext>
            </a:extLst>
          </p:cNvPr>
          <p:cNvSpPr/>
          <p:nvPr/>
        </p:nvSpPr>
        <p:spPr>
          <a:xfrm>
            <a:off x="0" y="5565104"/>
            <a:ext cx="9144000" cy="9271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CDB9CD-E7AD-0646-B18C-66C831F0C346}"/>
              </a:ext>
            </a:extLst>
          </p:cNvPr>
          <p:cNvGrpSpPr/>
          <p:nvPr/>
        </p:nvGrpSpPr>
        <p:grpSpPr>
          <a:xfrm>
            <a:off x="426" y="3629162"/>
            <a:ext cx="8561674" cy="1961885"/>
            <a:chOff x="58317" y="837405"/>
            <a:chExt cx="11415564" cy="261584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E21E1A-A862-1045-81C6-386DD4A0C6D3}"/>
                </a:ext>
              </a:extLst>
            </p:cNvPr>
            <p:cNvSpPr/>
            <p:nvPr/>
          </p:nvSpPr>
          <p:spPr>
            <a:xfrm>
              <a:off x="144381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D6D5CC-ED75-E642-9A2C-ACB984493218}"/>
                </a:ext>
              </a:extLst>
            </p:cNvPr>
            <p:cNvSpPr/>
            <p:nvPr/>
          </p:nvSpPr>
          <p:spPr>
            <a:xfrm>
              <a:off x="2353383" y="837405"/>
              <a:ext cx="495702" cy="1491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00A23B-860A-484A-8A99-77CE807F343D}"/>
                </a:ext>
              </a:extLst>
            </p:cNvPr>
            <p:cNvSpPr/>
            <p:nvPr/>
          </p:nvSpPr>
          <p:spPr>
            <a:xfrm>
              <a:off x="2906835" y="837405"/>
              <a:ext cx="1434166" cy="1491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9F825B-B693-7743-9107-31B4CCE336FA}"/>
                </a:ext>
              </a:extLst>
            </p:cNvPr>
            <p:cNvSpPr/>
            <p:nvPr/>
          </p:nvSpPr>
          <p:spPr>
            <a:xfrm>
              <a:off x="4406771" y="837405"/>
              <a:ext cx="819754" cy="1491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441268-3AB8-7741-AA38-B6683AB67DC8}"/>
                </a:ext>
              </a:extLst>
            </p:cNvPr>
            <p:cNvSpPr/>
            <p:nvPr/>
          </p:nvSpPr>
          <p:spPr>
            <a:xfrm>
              <a:off x="5337214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A60896-6A90-EE45-A2CF-404ABEA1AD4F}"/>
                </a:ext>
              </a:extLst>
            </p:cNvPr>
            <p:cNvSpPr/>
            <p:nvPr/>
          </p:nvSpPr>
          <p:spPr>
            <a:xfrm>
              <a:off x="6750524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1D5780-776F-1342-A66A-0B0A39D508CD}"/>
                </a:ext>
              </a:extLst>
            </p:cNvPr>
            <p:cNvSpPr/>
            <p:nvPr/>
          </p:nvSpPr>
          <p:spPr>
            <a:xfrm>
              <a:off x="8961124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13F202-C963-4546-B87B-97E406A7FCDC}"/>
                </a:ext>
              </a:extLst>
            </p:cNvPr>
            <p:cNvSpPr/>
            <p:nvPr/>
          </p:nvSpPr>
          <p:spPr>
            <a:xfrm>
              <a:off x="10374433" y="1289793"/>
              <a:ext cx="683393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1E58E0-E89F-6940-B715-5134901A18C3}"/>
                </a:ext>
              </a:extLst>
            </p:cNvPr>
            <p:cNvSpPr txBox="1"/>
            <p:nvPr/>
          </p:nvSpPr>
          <p:spPr>
            <a:xfrm>
              <a:off x="58317" y="2388127"/>
              <a:ext cx="14149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far-backward </a:t>
              </a:r>
            </a:p>
            <a:p>
              <a:r>
                <a:rPr lang="en-US" sz="1350" dirty="0"/>
                <a:t>e-detection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B83741-D2DC-5246-9C0A-2A509E626AE4}"/>
                </a:ext>
              </a:extLst>
            </p:cNvPr>
            <p:cNvSpPr txBox="1"/>
            <p:nvPr/>
          </p:nvSpPr>
          <p:spPr>
            <a:xfrm>
              <a:off x="2324695" y="2388127"/>
              <a:ext cx="28731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“Central detector”, includes e-endcap, central, and p/ion endcap detectors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2B4B8F-C3B3-5D40-ADE7-2DDF8E41DA2A}"/>
                </a:ext>
              </a:extLst>
            </p:cNvPr>
            <p:cNvSpPr txBox="1"/>
            <p:nvPr/>
          </p:nvSpPr>
          <p:spPr>
            <a:xfrm>
              <a:off x="6733158" y="2222188"/>
              <a:ext cx="14224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Ion final-focus quads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80C5FE-CB27-DE43-BC11-99A5D56FB2B8}"/>
                </a:ext>
              </a:extLst>
            </p:cNvPr>
            <p:cNvSpPr/>
            <p:nvPr/>
          </p:nvSpPr>
          <p:spPr>
            <a:xfrm>
              <a:off x="1559302" y="1289793"/>
              <a:ext cx="683393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567370-1F2C-F44A-A7A6-3C6FA8692C77}"/>
                </a:ext>
              </a:extLst>
            </p:cNvPr>
            <p:cNvSpPr txBox="1"/>
            <p:nvPr/>
          </p:nvSpPr>
          <p:spPr>
            <a:xfrm>
              <a:off x="1379393" y="2388127"/>
              <a:ext cx="9354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 final-focus quads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8426BC-909A-3241-99DB-751869062E1E}"/>
                </a:ext>
              </a:extLst>
            </p:cNvPr>
            <p:cNvSpPr txBox="1"/>
            <p:nvPr/>
          </p:nvSpPr>
          <p:spPr>
            <a:xfrm>
              <a:off x="5494746" y="2222144"/>
              <a:ext cx="116971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forward dipole</a:t>
              </a:r>
            </a:p>
            <a:p>
              <a:r>
                <a:rPr lang="en-US" sz="1350" dirty="0"/>
                <a:t>incl. h-detection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55C8C0-C4E3-2746-8FF0-DC1EFEECFB09}"/>
                </a:ext>
              </a:extLst>
            </p:cNvPr>
            <p:cNvSpPr txBox="1"/>
            <p:nvPr/>
          </p:nvSpPr>
          <p:spPr>
            <a:xfrm>
              <a:off x="8918199" y="2237097"/>
              <a:ext cx="129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far-forward h detection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D4823A-FD01-8549-8932-E6882ADB7748}"/>
                </a:ext>
              </a:extLst>
            </p:cNvPr>
            <p:cNvSpPr/>
            <p:nvPr/>
          </p:nvSpPr>
          <p:spPr>
            <a:xfrm>
              <a:off x="8163833" y="1289793"/>
              <a:ext cx="683393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76F99D-9526-3B4A-97BF-542615700286}"/>
                </a:ext>
              </a:extLst>
            </p:cNvPr>
            <p:cNvSpPr txBox="1"/>
            <p:nvPr/>
          </p:nvSpPr>
          <p:spPr>
            <a:xfrm>
              <a:off x="8001645" y="2219907"/>
              <a:ext cx="10283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forward dipole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3DD10-A415-9A4D-9D76-1DE74FCA8F0E}"/>
                </a:ext>
              </a:extLst>
            </p:cNvPr>
            <p:cNvSpPr txBox="1"/>
            <p:nvPr/>
          </p:nvSpPr>
          <p:spPr>
            <a:xfrm>
              <a:off x="10174470" y="2222707"/>
              <a:ext cx="129941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far-forward </a:t>
              </a:r>
            </a:p>
            <a:p>
              <a:r>
                <a:rPr lang="en-US" sz="1350" dirty="0"/>
                <a:t>h-detection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771576-2374-974F-997A-CC30EB6EF9A2}"/>
              </a:ext>
            </a:extLst>
          </p:cNvPr>
          <p:cNvGrpSpPr/>
          <p:nvPr/>
        </p:nvGrpSpPr>
        <p:grpSpPr>
          <a:xfrm>
            <a:off x="71711" y="5629879"/>
            <a:ext cx="8807327" cy="858585"/>
            <a:chOff x="153365" y="3859660"/>
            <a:chExt cx="11743106" cy="11447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51FBE8-F953-724D-ABCC-48EE16573C41}"/>
                </a:ext>
              </a:extLst>
            </p:cNvPr>
            <p:cNvSpPr txBox="1"/>
            <p:nvPr/>
          </p:nvSpPr>
          <p:spPr>
            <a:xfrm>
              <a:off x="153365" y="3896447"/>
              <a:ext cx="13430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Low-Q</a:t>
              </a:r>
              <a:r>
                <a:rPr lang="en-US" sz="1200" baseline="30000" dirty="0"/>
                <a:t>2</a:t>
              </a:r>
            </a:p>
            <a:p>
              <a:r>
                <a:rPr lang="en-US" sz="1200" dirty="0"/>
                <a:t>spectroscopy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9E60BA-63C4-2946-81AC-5208AE1D038F}"/>
                </a:ext>
              </a:extLst>
            </p:cNvPr>
            <p:cNvSpPr txBox="1"/>
            <p:nvPr/>
          </p:nvSpPr>
          <p:spPr>
            <a:xfrm>
              <a:off x="9038389" y="3969331"/>
              <a:ext cx="15411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Baryon decay</a:t>
              </a:r>
            </a:p>
            <a:p>
              <a:r>
                <a:rPr lang="en-US" sz="1200" dirty="0">
                  <a:latin typeface="Symbol" panose="05050102010706020507" pitchFamily="18" charset="2"/>
                </a:rPr>
                <a:t>p</a:t>
              </a:r>
              <a:r>
                <a:rPr lang="en-US" sz="1200" dirty="0"/>
                <a:t>/K structure</a:t>
              </a:r>
            </a:p>
            <a:p>
              <a:r>
                <a:rPr lang="en-US" sz="1200" dirty="0"/>
                <a:t>evaporated 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E874EF-8332-8640-9BE9-17CFD3B7784E}"/>
                </a:ext>
              </a:extLst>
            </p:cNvPr>
            <p:cNvSpPr txBox="1"/>
            <p:nvPr/>
          </p:nvSpPr>
          <p:spPr>
            <a:xfrm>
              <a:off x="2336538" y="3896445"/>
              <a:ext cx="271664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Inclusive Structure Functions, TMDs, heavy flavors and jets, electrons for GPDs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4114A5-6DD6-0246-A767-1359F9AACDCE}"/>
                </a:ext>
              </a:extLst>
            </p:cNvPr>
            <p:cNvSpPr txBox="1"/>
            <p:nvPr/>
          </p:nvSpPr>
          <p:spPr>
            <a:xfrm>
              <a:off x="10355316" y="3859660"/>
              <a:ext cx="154115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GPDs/DVCS, tagging, diffraction</a:t>
              </a:r>
            </a:p>
            <a:p>
              <a:r>
                <a:rPr lang="en-US" sz="1200" dirty="0"/>
                <a:t>lowest-t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500A16-9DD4-7C4E-9852-8FBF88D2A309}"/>
              </a:ext>
            </a:extLst>
          </p:cNvPr>
          <p:cNvCxnSpPr>
            <a:cxnSpLocks/>
          </p:cNvCxnSpPr>
          <p:nvPr/>
        </p:nvCxnSpPr>
        <p:spPr>
          <a:xfrm>
            <a:off x="1872963" y="4192091"/>
            <a:ext cx="8662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1D3B4A7-BF5A-5944-ADEE-D1F021C5CDE9}"/>
              </a:ext>
            </a:extLst>
          </p:cNvPr>
          <p:cNvCxnSpPr>
            <a:cxnSpLocks/>
          </p:cNvCxnSpPr>
          <p:nvPr/>
        </p:nvCxnSpPr>
        <p:spPr>
          <a:xfrm flipH="1">
            <a:off x="2739238" y="4192091"/>
            <a:ext cx="859054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5451E1-6BE0-2D4E-ADBC-C3B23FB1A2E1}"/>
              </a:ext>
            </a:extLst>
          </p:cNvPr>
          <p:cNvCxnSpPr>
            <a:cxnSpLocks/>
          </p:cNvCxnSpPr>
          <p:nvPr/>
        </p:nvCxnSpPr>
        <p:spPr>
          <a:xfrm flipH="1">
            <a:off x="626253" y="4202849"/>
            <a:ext cx="859054" cy="0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BE2F7F-0F9D-1C4C-98DF-ED622AB813FF}"/>
              </a:ext>
            </a:extLst>
          </p:cNvPr>
          <p:cNvCxnSpPr>
            <a:cxnSpLocks/>
          </p:cNvCxnSpPr>
          <p:nvPr/>
        </p:nvCxnSpPr>
        <p:spPr>
          <a:xfrm>
            <a:off x="4343228" y="4202849"/>
            <a:ext cx="86627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1115731-2BE1-3640-BD3F-17A9EA5DEA68}"/>
              </a:ext>
            </a:extLst>
          </p:cNvPr>
          <p:cNvSpPr txBox="1"/>
          <p:nvPr/>
        </p:nvSpPr>
        <p:spPr>
          <a:xfrm>
            <a:off x="1735824" y="4192365"/>
            <a:ext cx="1003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p/ion beam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9FD975-4B16-044F-8041-DB522CBD8583}"/>
              </a:ext>
            </a:extLst>
          </p:cNvPr>
          <p:cNvSpPr txBox="1"/>
          <p:nvPr/>
        </p:nvSpPr>
        <p:spPr>
          <a:xfrm>
            <a:off x="2824794" y="3912667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 beam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9A0784-5FB1-F340-BB33-E8600A620084}"/>
              </a:ext>
            </a:extLst>
          </p:cNvPr>
          <p:cNvSpPr txBox="1"/>
          <p:nvPr/>
        </p:nvSpPr>
        <p:spPr>
          <a:xfrm>
            <a:off x="0" y="53191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</a:rPr>
              <a:t>Boundary Conditions:</a:t>
            </a:r>
          </a:p>
          <a:p>
            <a:pPr algn="l"/>
            <a:endParaRPr lang="en-US" sz="800" dirty="0">
              <a:solidFill>
                <a:srgbClr val="0432FF"/>
              </a:solidFill>
              <a:latin typeface="Comic Sans MS" panose="030F0902030302020204" pitchFamily="66" charset="0"/>
            </a:endParaRP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Experimental Equipment fully integrated in IR spans +/- ~40 m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length of Central Detector impacts luminosity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Distance 1</a:t>
            </a:r>
            <a:r>
              <a:rPr lang="en-US" sz="1600" baseline="300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st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 focusing quad to IP  L*</a:t>
            </a:r>
          </a:p>
          <a:p>
            <a:r>
              <a:rPr lang="en-US" dirty="0">
                <a:latin typeface="Comic Sans MS" panose="030F0902030302020204" pitchFamily="66" charset="0"/>
              </a:rPr>
              <a:t>Beam elements / magnet structures limit central detector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Main detector -4.5/+5m &amp; IR-instrumentation needs to be before Crabs</a:t>
            </a:r>
          </a:p>
          <a:p>
            <a:r>
              <a:rPr lang="en-US" dirty="0">
                <a:latin typeface="Comic Sans MS" panose="030F0902030302020204" pitchFamily="66" charset="0"/>
              </a:rPr>
              <a:t>Synchrotron fan, crossing angle 25 </a:t>
            </a:r>
            <a:r>
              <a:rPr lang="en-US" dirty="0" err="1">
                <a:latin typeface="Comic Sans MS" panose="030F0902030302020204" pitchFamily="66" charset="0"/>
              </a:rPr>
              <a:t>mrad</a:t>
            </a:r>
            <a:r>
              <a:rPr lang="en-US" dirty="0">
                <a:latin typeface="Comic Sans MS" panose="030F0902030302020204" pitchFamily="66" charset="0"/>
              </a:rPr>
              <a:t> determine angular acceptance for main detector and beam-line / IR instrumentation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IR instrumentation angular range to &lt;  1.5</a:t>
            </a:r>
            <a:r>
              <a:rPr lang="en-US" sz="1600" baseline="300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o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 (20 </a:t>
            </a:r>
            <a:r>
              <a:rPr lang="en-US" sz="1600" dirty="0" err="1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mrad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)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Main detector instrumentation to |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| ~ 3.5 – 4.0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B8D0B2-5C3B-D449-B771-5CA7500AB397}"/>
              </a:ext>
            </a:extLst>
          </p:cNvPr>
          <p:cNvSpPr txBox="1"/>
          <p:nvPr/>
        </p:nvSpPr>
        <p:spPr>
          <a:xfrm>
            <a:off x="4142296" y="5613366"/>
            <a:ext cx="1155866" cy="83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GPDs/DVCS, tagging, diffraction</a:t>
            </a:r>
          </a:p>
          <a:p>
            <a:r>
              <a:rPr lang="en-US" sz="1200" dirty="0"/>
              <a:t>high/medium 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0475B-91FF-8945-A026-26BF60E21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2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1D4FB-197E-49AC-9295-33E4FC65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737" y="6451601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A70BD2A3-C8EB-4EB6-82B2-BAF4ED77216C}"/>
              </a:ext>
            </a:extLst>
          </p:cNvPr>
          <p:cNvGraphicFramePr>
            <a:graphicFrameLocks noGrp="1"/>
          </p:cNvGraphicFramePr>
          <p:nvPr/>
        </p:nvGraphicFramePr>
        <p:xfrm>
          <a:off x="33343" y="28575"/>
          <a:ext cx="9082082" cy="68509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275">
                  <a:extLst>
                    <a:ext uri="{9D8B030D-6E8A-4147-A177-3AD203B41FA5}">
                      <a16:colId xmlns:a16="http://schemas.microsoft.com/office/drawing/2014/main" val="1879849983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3358872747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189478877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935043587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524957605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425317552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388261120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7926355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367260299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62281380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452262898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776376001"/>
                    </a:ext>
                  </a:extLst>
                </a:gridCol>
                <a:gridCol w="501173">
                  <a:extLst>
                    <a:ext uri="{9D8B030D-6E8A-4147-A177-3AD203B41FA5}">
                      <a16:colId xmlns:a16="http://schemas.microsoft.com/office/drawing/2014/main" val="2322244791"/>
                    </a:ext>
                  </a:extLst>
                </a:gridCol>
                <a:gridCol w="488578">
                  <a:extLst>
                    <a:ext uri="{9D8B030D-6E8A-4147-A177-3AD203B41FA5}">
                      <a16:colId xmlns:a16="http://schemas.microsoft.com/office/drawing/2014/main" val="3864072907"/>
                    </a:ext>
                  </a:extLst>
                </a:gridCol>
                <a:gridCol w="488578">
                  <a:extLst>
                    <a:ext uri="{9D8B030D-6E8A-4147-A177-3AD203B41FA5}">
                      <a16:colId xmlns:a16="http://schemas.microsoft.com/office/drawing/2014/main" val="2486073527"/>
                    </a:ext>
                  </a:extLst>
                </a:gridCol>
                <a:gridCol w="488578">
                  <a:extLst>
                    <a:ext uri="{9D8B030D-6E8A-4147-A177-3AD203B41FA5}">
                      <a16:colId xmlns:a16="http://schemas.microsoft.com/office/drawing/2014/main" val="591394593"/>
                    </a:ext>
                  </a:extLst>
                </a:gridCol>
              </a:tblGrid>
              <a:tr h="3828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 Name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162143"/>
                  </a:ext>
                </a:extLst>
              </a:tr>
              <a:tr h="382837">
                <a:tc rowSpan="6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CD-0 Mission 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2329707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CD-1 Preliminary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77575159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CD-2 Performance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96606457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CD-3 Construction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71826396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CD-4A Initial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6173036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CD-4 Project Complete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607859"/>
                  </a:ext>
                </a:extLst>
              </a:tr>
              <a:tr h="382837">
                <a:tc rowSpan="5"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Physics/Detector book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60781960"/>
                  </a:ext>
                </a:extLst>
              </a:tr>
              <a:tr h="386223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Detectors/ Collaboration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53148100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of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20988867"/>
                  </a:ext>
                </a:extLst>
              </a:tr>
              <a:tr h="386223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Down-select to Two Full-Size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54544558"/>
                  </a:ext>
                </a:extLst>
              </a:tr>
              <a:tr h="386223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Detector/IR TDRs, Detector/IR construction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205788"/>
                  </a:ext>
                </a:extLst>
              </a:tr>
              <a:tr h="386223">
                <a:tc rowSpan="6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Expressions of Interest for Detectors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7597794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 workshop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51685541"/>
                  </a:ext>
                </a:extLst>
              </a:tr>
              <a:tr h="32740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 conceptual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03382745"/>
                  </a:ext>
                </a:extLst>
              </a:tr>
              <a:tr h="331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 accelerator R&amp;D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24781442"/>
                  </a:ext>
                </a:extLst>
              </a:tr>
              <a:tr h="382837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 engineering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84669291"/>
                  </a:ext>
                </a:extLst>
              </a:tr>
              <a:tr h="386223"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 construction &amp; installation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073212"/>
                  </a:ext>
                </a:extLst>
              </a:tr>
            </a:tbl>
          </a:graphicData>
        </a:graphic>
      </p:graphicFrame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61667E8-B034-4252-8B01-229DB51D6661}"/>
              </a:ext>
            </a:extLst>
          </p:cNvPr>
          <p:cNvSpPr/>
          <p:nvPr/>
        </p:nvSpPr>
        <p:spPr>
          <a:xfrm>
            <a:off x="2503805" y="491014"/>
            <a:ext cx="199390" cy="198120"/>
          </a:xfrm>
          <a:prstGeom prst="star5">
            <a:avLst/>
          </a:prstGeom>
          <a:solidFill>
            <a:srgbClr val="0080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F2F3BD2-7C1D-49F4-9D15-957AC9B4C891}"/>
              </a:ext>
            </a:extLst>
          </p:cNvPr>
          <p:cNvSpPr/>
          <p:nvPr/>
        </p:nvSpPr>
        <p:spPr>
          <a:xfrm>
            <a:off x="3199130" y="910114"/>
            <a:ext cx="199390" cy="198120"/>
          </a:xfrm>
          <a:prstGeom prst="star5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347481D-89E2-40ED-859A-D486EBF7739E}"/>
              </a:ext>
            </a:extLst>
          </p:cNvPr>
          <p:cNvSpPr/>
          <p:nvPr/>
        </p:nvSpPr>
        <p:spPr>
          <a:xfrm>
            <a:off x="3865880" y="1281589"/>
            <a:ext cx="199390" cy="198120"/>
          </a:xfrm>
          <a:prstGeom prst="star5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C703A77-0751-4243-A4CB-951ADCD4D0E1}"/>
              </a:ext>
            </a:extLst>
          </p:cNvPr>
          <p:cNvSpPr/>
          <p:nvPr/>
        </p:nvSpPr>
        <p:spPr>
          <a:xfrm>
            <a:off x="4351655" y="1660684"/>
            <a:ext cx="199390" cy="198120"/>
          </a:xfrm>
          <a:prstGeom prst="star5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6D253DC-9954-4D74-8B26-25C6DEB63AD8}"/>
              </a:ext>
            </a:extLst>
          </p:cNvPr>
          <p:cNvSpPr/>
          <p:nvPr/>
        </p:nvSpPr>
        <p:spPr>
          <a:xfrm>
            <a:off x="7856220" y="2041684"/>
            <a:ext cx="199390" cy="198120"/>
          </a:xfrm>
          <a:prstGeom prst="star5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60982F92-4602-4093-8D79-E80D1EA30805}"/>
              </a:ext>
            </a:extLst>
          </p:cNvPr>
          <p:cNvSpPr/>
          <p:nvPr/>
        </p:nvSpPr>
        <p:spPr>
          <a:xfrm>
            <a:off x="8799195" y="2411254"/>
            <a:ext cx="199390" cy="198120"/>
          </a:xfrm>
          <a:prstGeom prst="star5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F4A8C6-2D41-41FF-8C57-375DD05521B6}"/>
              </a:ext>
            </a:extLst>
          </p:cNvPr>
          <p:cNvCxnSpPr>
            <a:cxnSpLocks/>
          </p:cNvCxnSpPr>
          <p:nvPr/>
        </p:nvCxnSpPr>
        <p:spPr>
          <a:xfrm>
            <a:off x="2686510" y="2895600"/>
            <a:ext cx="447675" cy="0"/>
          </a:xfrm>
          <a:prstGeom prst="line">
            <a:avLst/>
          </a:prstGeom>
          <a:ln w="152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2C607396-26E2-4227-A553-5597869F7BB7}"/>
              </a:ext>
            </a:extLst>
          </p:cNvPr>
          <p:cNvSpPr/>
          <p:nvPr/>
        </p:nvSpPr>
        <p:spPr>
          <a:xfrm>
            <a:off x="3199130" y="3197037"/>
            <a:ext cx="199390" cy="198120"/>
          </a:xfrm>
          <a:prstGeom prst="star5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831160-29FE-4D29-BF57-CAF886C10B61}"/>
              </a:ext>
            </a:extLst>
          </p:cNvPr>
          <p:cNvCxnSpPr>
            <a:cxnSpLocks/>
          </p:cNvCxnSpPr>
          <p:nvPr/>
        </p:nvCxnSpPr>
        <p:spPr>
          <a:xfrm>
            <a:off x="3317875" y="3673475"/>
            <a:ext cx="1141095" cy="0"/>
          </a:xfrm>
          <a:prstGeom prst="line">
            <a:avLst/>
          </a:prstGeom>
          <a:ln w="152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6BA83180-4E09-45A9-9CAB-3AB5A2292035}"/>
              </a:ext>
            </a:extLst>
          </p:cNvPr>
          <p:cNvSpPr/>
          <p:nvPr/>
        </p:nvSpPr>
        <p:spPr>
          <a:xfrm>
            <a:off x="3579948" y="3984101"/>
            <a:ext cx="199390" cy="198120"/>
          </a:xfrm>
          <a:prstGeom prst="star5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DAC1BF-6FB2-40E6-B37E-E51DEAE2F274}"/>
              </a:ext>
            </a:extLst>
          </p:cNvPr>
          <p:cNvCxnSpPr>
            <a:cxnSpLocks/>
          </p:cNvCxnSpPr>
          <p:nvPr/>
        </p:nvCxnSpPr>
        <p:spPr>
          <a:xfrm>
            <a:off x="3679643" y="4476750"/>
            <a:ext cx="3159307" cy="0"/>
          </a:xfrm>
          <a:prstGeom prst="line">
            <a:avLst/>
          </a:prstGeom>
          <a:ln w="152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D4CCA8B5-0E74-4294-B9BE-DE50AE2BA073}"/>
              </a:ext>
            </a:extLst>
          </p:cNvPr>
          <p:cNvSpPr/>
          <p:nvPr/>
        </p:nvSpPr>
        <p:spPr>
          <a:xfrm>
            <a:off x="3118485" y="5140167"/>
            <a:ext cx="199390" cy="198120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3EA303-F5DA-4ADD-9CD1-C4C2E3951B8E}"/>
              </a:ext>
            </a:extLst>
          </p:cNvPr>
          <p:cNvCxnSpPr>
            <a:cxnSpLocks/>
          </p:cNvCxnSpPr>
          <p:nvPr/>
        </p:nvCxnSpPr>
        <p:spPr>
          <a:xfrm>
            <a:off x="3423129" y="5610225"/>
            <a:ext cx="1472721" cy="0"/>
          </a:xfrm>
          <a:prstGeom prst="line">
            <a:avLst/>
          </a:prstGeom>
          <a:ln w="152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770DEA-21DE-4C0E-ABAB-D3445F17A85E}"/>
              </a:ext>
            </a:extLst>
          </p:cNvPr>
          <p:cNvCxnSpPr>
            <a:cxnSpLocks/>
          </p:cNvCxnSpPr>
          <p:nvPr/>
        </p:nvCxnSpPr>
        <p:spPr>
          <a:xfrm>
            <a:off x="4895850" y="6286500"/>
            <a:ext cx="1472721" cy="0"/>
          </a:xfrm>
          <a:prstGeom prst="line">
            <a:avLst/>
          </a:prstGeom>
          <a:ln w="152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30B4D1-BE1A-4D5D-BEF3-B7DEE9A1F2D0}"/>
              </a:ext>
            </a:extLst>
          </p:cNvPr>
          <p:cNvCxnSpPr>
            <a:cxnSpLocks/>
          </p:cNvCxnSpPr>
          <p:nvPr/>
        </p:nvCxnSpPr>
        <p:spPr>
          <a:xfrm>
            <a:off x="6368571" y="6686550"/>
            <a:ext cx="1775304" cy="0"/>
          </a:xfrm>
          <a:prstGeom prst="line">
            <a:avLst/>
          </a:prstGeom>
          <a:ln w="152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D9D4AE-9E60-4A7D-83E9-BC31443F1998}"/>
              </a:ext>
            </a:extLst>
          </p:cNvPr>
          <p:cNvCxnSpPr>
            <a:cxnSpLocks/>
          </p:cNvCxnSpPr>
          <p:nvPr/>
        </p:nvCxnSpPr>
        <p:spPr>
          <a:xfrm>
            <a:off x="2739234" y="4876800"/>
            <a:ext cx="289716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6B8C25-913E-42FF-9436-CB6AE52363D4}"/>
              </a:ext>
            </a:extLst>
          </p:cNvPr>
          <p:cNvCxnSpPr>
            <a:cxnSpLocks/>
          </p:cNvCxnSpPr>
          <p:nvPr/>
        </p:nvCxnSpPr>
        <p:spPr>
          <a:xfrm>
            <a:off x="4411345" y="3711575"/>
            <a:ext cx="110363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5A231A-2843-46CD-B45B-76C30ECD4C56}"/>
              </a:ext>
            </a:extLst>
          </p:cNvPr>
          <p:cNvCxnSpPr>
            <a:cxnSpLocks/>
          </p:cNvCxnSpPr>
          <p:nvPr/>
        </p:nvCxnSpPr>
        <p:spPr>
          <a:xfrm>
            <a:off x="6838950" y="4514850"/>
            <a:ext cx="110363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B82BF70E-3533-4BEE-BC40-53DA8CC510AD}"/>
              </a:ext>
            </a:extLst>
          </p:cNvPr>
          <p:cNvSpPr/>
          <p:nvPr/>
        </p:nvSpPr>
        <p:spPr>
          <a:xfrm>
            <a:off x="8825865" y="6568440"/>
            <a:ext cx="199390" cy="198120"/>
          </a:xfrm>
          <a:prstGeom prst="star5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E9B027-CCD3-414D-84AA-6B336B9725BD}"/>
              </a:ext>
            </a:extLst>
          </p:cNvPr>
          <p:cNvSpPr txBox="1"/>
          <p:nvPr/>
        </p:nvSpPr>
        <p:spPr>
          <a:xfrm rot="16200000">
            <a:off x="-460155" y="1448722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 Driven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64EB76-CAC4-4BD6-AE04-D859DF11D2A8}"/>
              </a:ext>
            </a:extLst>
          </p:cNvPr>
          <p:cNvSpPr txBox="1"/>
          <p:nvPr/>
        </p:nvSpPr>
        <p:spPr>
          <a:xfrm rot="16200000">
            <a:off x="-579625" y="3608973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EICUG Driven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81BC0A-A2CC-4FB0-B2D9-90D7552C8ABA}"/>
              </a:ext>
            </a:extLst>
          </p:cNvPr>
          <p:cNvSpPr txBox="1"/>
          <p:nvPr/>
        </p:nvSpPr>
        <p:spPr>
          <a:xfrm rot="16200000">
            <a:off x="-502724" y="5534797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IR Driven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068E9D4-96F2-4F40-ABB7-C876EDB6832B}"/>
              </a:ext>
            </a:extLst>
          </p:cNvPr>
          <p:cNvCxnSpPr>
            <a:cxnSpLocks/>
          </p:cNvCxnSpPr>
          <p:nvPr/>
        </p:nvCxnSpPr>
        <p:spPr>
          <a:xfrm>
            <a:off x="8143875" y="6728460"/>
            <a:ext cx="466725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4AE4D02-66EA-41E3-80D7-4ED59EC337D9}"/>
              </a:ext>
            </a:extLst>
          </p:cNvPr>
          <p:cNvSpPr txBox="1"/>
          <p:nvPr/>
        </p:nvSpPr>
        <p:spPr>
          <a:xfrm rot="-1800000">
            <a:off x="6995555" y="4852962"/>
            <a:ext cx="1920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dirty="0">
                <a:latin typeface="+mj-lt"/>
              </a:rPr>
              <a:t>DRAFT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2DC17-0A5D-42CA-B407-34487303F431}"/>
              </a:ext>
            </a:extLst>
          </p:cNvPr>
          <p:cNvCxnSpPr/>
          <p:nvPr/>
        </p:nvCxnSpPr>
        <p:spPr>
          <a:xfrm>
            <a:off x="7942580" y="2420779"/>
            <a:ext cx="0" cy="197084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9BB2147-9A33-4A01-9BD0-9A8C70D1BA76}"/>
              </a:ext>
            </a:extLst>
          </p:cNvPr>
          <p:cNvCxnSpPr>
            <a:cxnSpLocks/>
          </p:cNvCxnSpPr>
          <p:nvPr/>
        </p:nvCxnSpPr>
        <p:spPr>
          <a:xfrm>
            <a:off x="8895080" y="2792826"/>
            <a:ext cx="0" cy="36587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75D897-70A2-409F-8611-1993192E5AD5}"/>
              </a:ext>
            </a:extLst>
          </p:cNvPr>
          <p:cNvCxnSpPr>
            <a:cxnSpLocks/>
          </p:cNvCxnSpPr>
          <p:nvPr/>
        </p:nvCxnSpPr>
        <p:spPr>
          <a:xfrm>
            <a:off x="3408498" y="5926584"/>
            <a:ext cx="2335077" cy="0"/>
          </a:xfrm>
          <a:prstGeom prst="line">
            <a:avLst/>
          </a:prstGeom>
          <a:ln w="152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B291B-C584-D245-AB34-A8BD57AF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FD60-4208-C946-88E8-2E74CFA4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8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2">
            <a:extLst>
              <a:ext uri="{FF2B5EF4-FFF2-40B4-BE49-F238E27FC236}">
                <a16:creationId xmlns:a16="http://schemas.microsoft.com/office/drawing/2014/main" id="{71FA37F0-544F-475C-8158-DA7788EDE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IR Flowchart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13D0A-F0D4-624E-90B4-0162C55D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CDC28-6547-4663-A93D-0710B99ADA5A}"/>
              </a:ext>
            </a:extLst>
          </p:cNvPr>
          <p:cNvSpPr txBox="1"/>
          <p:nvPr/>
        </p:nvSpPr>
        <p:spPr>
          <a:xfrm>
            <a:off x="142873" y="653002"/>
            <a:ext cx="284797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11/20 Call for Expression of Interest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757DE9-1D37-487C-BEA7-01C6188F16DB}"/>
              </a:ext>
            </a:extLst>
          </p:cNvPr>
          <p:cNvSpPr txBox="1"/>
          <p:nvPr/>
        </p:nvSpPr>
        <p:spPr>
          <a:xfrm>
            <a:off x="142874" y="2748122"/>
            <a:ext cx="28479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06/21 Survey international engagement in EIC Accelerator &amp;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 design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4BAE995-119B-4E3B-B264-201D82DEA617}"/>
              </a:ext>
            </a:extLst>
          </p:cNvPr>
          <p:cNvGrpSpPr/>
          <p:nvPr/>
        </p:nvGrpSpPr>
        <p:grpSpPr>
          <a:xfrm>
            <a:off x="519112" y="1775965"/>
            <a:ext cx="3181350" cy="975845"/>
            <a:chOff x="1047750" y="1357780"/>
            <a:chExt cx="3181350" cy="975845"/>
          </a:xfrm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59FD5A16-B22B-4D9D-9FAF-D635E38B0050}"/>
                </a:ext>
              </a:extLst>
            </p:cNvPr>
            <p:cNvSpPr/>
            <p:nvPr/>
          </p:nvSpPr>
          <p:spPr>
            <a:xfrm>
              <a:off x="1047750" y="1357780"/>
              <a:ext cx="2057400" cy="697990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914360-C8E3-4991-A7B2-9758012AED15}"/>
                </a:ext>
              </a:extLst>
            </p:cNvPr>
            <p:cNvSpPr txBox="1"/>
            <p:nvPr/>
          </p:nvSpPr>
          <p:spPr>
            <a:xfrm>
              <a:off x="1400176" y="1556916"/>
              <a:ext cx="1485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Sufficient interest to decide on 2</a:t>
              </a:r>
              <a:r>
                <a:rPr lang="en-US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 detector and IR?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E5E0FD5-27A6-443E-ABE1-831DE4735804}"/>
                </a:ext>
              </a:extLst>
            </p:cNvPr>
            <p:cNvCxnSpPr>
              <a:stCxn id="37" idx="3"/>
            </p:cNvCxnSpPr>
            <p:nvPr/>
          </p:nvCxnSpPr>
          <p:spPr>
            <a:xfrm flipV="1">
              <a:off x="3105150" y="1697916"/>
              <a:ext cx="1123950" cy="8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F62D52D-CA0A-4468-A990-567E1CDF0CC9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2076450" y="2055770"/>
              <a:ext cx="0" cy="2778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BB0D591-C91A-40DC-9D44-1627E3ACA8E5}"/>
              </a:ext>
            </a:extLst>
          </p:cNvPr>
          <p:cNvCxnSpPr/>
          <p:nvPr/>
        </p:nvCxnSpPr>
        <p:spPr>
          <a:xfrm>
            <a:off x="1566861" y="941663"/>
            <a:ext cx="0" cy="277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19B7E88-8A74-45B0-8B91-66E978607717}"/>
              </a:ext>
            </a:extLst>
          </p:cNvPr>
          <p:cNvSpPr txBox="1"/>
          <p:nvPr/>
        </p:nvSpPr>
        <p:spPr>
          <a:xfrm>
            <a:off x="142874" y="1221111"/>
            <a:ext cx="284797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02/21 EICUG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 workshop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7697CB7-6427-4D08-9F74-685D2A62FC7A}"/>
              </a:ext>
            </a:extLst>
          </p:cNvPr>
          <p:cNvCxnSpPr/>
          <p:nvPr/>
        </p:nvCxnSpPr>
        <p:spPr>
          <a:xfrm>
            <a:off x="1557337" y="1498110"/>
            <a:ext cx="0" cy="277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B821D37-BA48-4B7E-A364-772BB0E1AAF2}"/>
              </a:ext>
            </a:extLst>
          </p:cNvPr>
          <p:cNvCxnSpPr/>
          <p:nvPr/>
        </p:nvCxnSpPr>
        <p:spPr>
          <a:xfrm>
            <a:off x="1547812" y="3200208"/>
            <a:ext cx="0" cy="277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457809-E958-4545-871A-97DAE5A2B27C}"/>
              </a:ext>
            </a:extLst>
          </p:cNvPr>
          <p:cNvGrpSpPr/>
          <p:nvPr/>
        </p:nvGrpSpPr>
        <p:grpSpPr>
          <a:xfrm>
            <a:off x="519112" y="4450940"/>
            <a:ext cx="6738937" cy="2006515"/>
            <a:chOff x="1038225" y="3631741"/>
            <a:chExt cx="6738937" cy="2006515"/>
          </a:xfrm>
        </p:grpSpPr>
        <p:sp>
          <p:nvSpPr>
            <p:cNvPr id="38" name="Diamond 37">
              <a:extLst>
                <a:ext uri="{FF2B5EF4-FFF2-40B4-BE49-F238E27FC236}">
                  <a16:creationId xmlns:a16="http://schemas.microsoft.com/office/drawing/2014/main" id="{C23F542E-C293-4970-8793-8FAE6F4EBCBB}"/>
                </a:ext>
              </a:extLst>
            </p:cNvPr>
            <p:cNvSpPr/>
            <p:nvPr/>
          </p:nvSpPr>
          <p:spPr>
            <a:xfrm>
              <a:off x="1038225" y="3631741"/>
              <a:ext cx="2057400" cy="697990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6F96DF-9943-4A31-A984-893033ADA821}"/>
                </a:ext>
              </a:extLst>
            </p:cNvPr>
            <p:cNvSpPr txBox="1"/>
            <p:nvPr/>
          </p:nvSpPr>
          <p:spPr>
            <a:xfrm>
              <a:off x="1443041" y="3813305"/>
              <a:ext cx="1266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Sufficient interest to continue 2</a:t>
              </a:r>
              <a:r>
                <a:rPr lang="en-US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 IR design?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6CAB4BB-A57D-482B-85F0-D2DBBA678574}"/>
                </a:ext>
              </a:extLst>
            </p:cNvPr>
            <p:cNvCxnSpPr/>
            <p:nvPr/>
          </p:nvCxnSpPr>
          <p:spPr>
            <a:xfrm flipV="1">
              <a:off x="3105150" y="3971877"/>
              <a:ext cx="1123950" cy="8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7710A47-D822-4EB0-B63E-644BD54BED2F}"/>
                </a:ext>
              </a:extLst>
            </p:cNvPr>
            <p:cNvCxnSpPr/>
            <p:nvPr/>
          </p:nvCxnSpPr>
          <p:spPr>
            <a:xfrm>
              <a:off x="2066926" y="4320872"/>
              <a:ext cx="0" cy="2778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3AFB8E6-91AB-4C89-8E28-B2EEC6179C12}"/>
                </a:ext>
              </a:extLst>
            </p:cNvPr>
            <p:cNvSpPr txBox="1"/>
            <p:nvPr/>
          </p:nvSpPr>
          <p:spPr>
            <a:xfrm>
              <a:off x="4219575" y="3633502"/>
              <a:ext cx="2847975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Continue conceptual design of 2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IR, Initiate R&amp;D plan to validate concept.</a:t>
              </a:r>
            </a:p>
          </p:txBody>
        </p:sp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831CA68B-D8C8-4A21-B3B3-CB6E08C7A044}"/>
                </a:ext>
              </a:extLst>
            </p:cNvPr>
            <p:cNvSpPr/>
            <p:nvPr/>
          </p:nvSpPr>
          <p:spPr>
            <a:xfrm>
              <a:off x="4614862" y="4940266"/>
              <a:ext cx="2057400" cy="697990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57FBC21-00AA-45BF-9A62-ABA75318707E}"/>
                </a:ext>
              </a:extLst>
            </p:cNvPr>
            <p:cNvSpPr txBox="1"/>
            <p:nvPr/>
          </p:nvSpPr>
          <p:spPr>
            <a:xfrm>
              <a:off x="5064125" y="5120412"/>
              <a:ext cx="1312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06/24 Sufficient non-DOE interest in 2</a:t>
              </a:r>
              <a:r>
                <a:rPr lang="en-US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 IR? 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468FC94-A5A0-4EAD-A9C2-FEBBA7CC65E4}"/>
                </a:ext>
              </a:extLst>
            </p:cNvPr>
            <p:cNvCxnSpPr/>
            <p:nvPr/>
          </p:nvCxnSpPr>
          <p:spPr>
            <a:xfrm flipV="1">
              <a:off x="6653212" y="5284831"/>
              <a:ext cx="1123950" cy="8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B3FA648-CE0E-4896-82F7-FFA696C59388}"/>
              </a:ext>
            </a:extLst>
          </p:cNvPr>
          <p:cNvSpPr txBox="1"/>
          <p:nvPr/>
        </p:nvSpPr>
        <p:spPr>
          <a:xfrm>
            <a:off x="3700462" y="1894127"/>
            <a:ext cx="28479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with DOE/NP how to do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detector and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 scope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57400DA-2796-4902-9D0C-044D32F067D3}"/>
              </a:ext>
            </a:extLst>
          </p:cNvPr>
          <p:cNvCxnSpPr/>
          <p:nvPr/>
        </p:nvCxnSpPr>
        <p:spPr>
          <a:xfrm>
            <a:off x="5124449" y="4927612"/>
            <a:ext cx="0" cy="277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60364AE-90C8-4FBF-9E8A-A635CA938C10}"/>
              </a:ext>
            </a:extLst>
          </p:cNvPr>
          <p:cNvSpPr txBox="1"/>
          <p:nvPr/>
        </p:nvSpPr>
        <p:spPr>
          <a:xfrm>
            <a:off x="3700462" y="5205467"/>
            <a:ext cx="284797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Complete conceptual design of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4DF5057-22EB-4F19-B6AB-104A451F3B62}"/>
              </a:ext>
            </a:extLst>
          </p:cNvPr>
          <p:cNvCxnSpPr/>
          <p:nvPr/>
        </p:nvCxnSpPr>
        <p:spPr>
          <a:xfrm>
            <a:off x="5124449" y="5482466"/>
            <a:ext cx="0" cy="277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BF7C6E9-E376-413E-9057-67008121BE44}"/>
              </a:ext>
            </a:extLst>
          </p:cNvPr>
          <p:cNvCxnSpPr>
            <a:cxnSpLocks/>
          </p:cNvCxnSpPr>
          <p:nvPr/>
        </p:nvCxnSpPr>
        <p:spPr>
          <a:xfrm>
            <a:off x="5121273" y="6457455"/>
            <a:ext cx="0" cy="15289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A2D3E4B-F730-4130-8D20-C84D8968E61A}"/>
              </a:ext>
            </a:extLst>
          </p:cNvPr>
          <p:cNvGrpSpPr/>
          <p:nvPr/>
        </p:nvGrpSpPr>
        <p:grpSpPr>
          <a:xfrm>
            <a:off x="528637" y="3478063"/>
            <a:ext cx="3181350" cy="975845"/>
            <a:chOff x="1047750" y="1357780"/>
            <a:chExt cx="3181350" cy="975845"/>
          </a:xfrm>
        </p:grpSpPr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1A5FBEF7-7AA5-4316-8210-8520F0AFDC84}"/>
                </a:ext>
              </a:extLst>
            </p:cNvPr>
            <p:cNvSpPr/>
            <p:nvPr/>
          </p:nvSpPr>
          <p:spPr>
            <a:xfrm>
              <a:off x="1047750" y="1357780"/>
              <a:ext cx="2057400" cy="697990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BD0E4E4-FB55-4474-B4F3-051543969DA8}"/>
                </a:ext>
              </a:extLst>
            </p:cNvPr>
            <p:cNvSpPr txBox="1"/>
            <p:nvPr/>
          </p:nvSpPr>
          <p:spPr>
            <a:xfrm>
              <a:off x="1443041" y="1536376"/>
              <a:ext cx="1485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Sufficient interest to request integration of 2</a:t>
              </a:r>
              <a:r>
                <a:rPr lang="en-US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 IR?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ABF715A-1EBF-4254-A15F-1CBD64DE6FD2}"/>
                </a:ext>
              </a:extLst>
            </p:cNvPr>
            <p:cNvCxnSpPr>
              <a:stCxn id="62" idx="3"/>
            </p:cNvCxnSpPr>
            <p:nvPr/>
          </p:nvCxnSpPr>
          <p:spPr>
            <a:xfrm flipV="1">
              <a:off x="3105150" y="1697916"/>
              <a:ext cx="1123950" cy="8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F45A314-24F3-45AC-8609-6B544FDF3A5E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2076450" y="2055770"/>
              <a:ext cx="0" cy="2778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39ECB8B-26F7-4F06-80C1-0FB563EC7C7E}"/>
              </a:ext>
            </a:extLst>
          </p:cNvPr>
          <p:cNvSpPr txBox="1"/>
          <p:nvPr/>
        </p:nvSpPr>
        <p:spPr>
          <a:xfrm>
            <a:off x="3697285" y="3587366"/>
            <a:ext cx="28479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with DOE/NP possibility of integration of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 scope in EIC TPC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559C7B-4454-49CE-88F5-FB5EE5B37368}"/>
              </a:ext>
            </a:extLst>
          </p:cNvPr>
          <p:cNvSpPr txBox="1"/>
          <p:nvPr/>
        </p:nvSpPr>
        <p:spPr>
          <a:xfrm>
            <a:off x="142874" y="5423364"/>
            <a:ext cx="28479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 at CD-4B timescale is not within the range of EIC possibilities</a:t>
            </a: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2C6BF234-9284-4C6C-904E-043066282313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2990849" y="5654197"/>
            <a:ext cx="2133600" cy="956153"/>
          </a:xfrm>
          <a:prstGeom prst="bentConnector3">
            <a:avLst>
              <a:gd name="adj1" fmla="val 32887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69D98E8-5F03-452E-8CF9-C9F84A6D2F81}"/>
              </a:ext>
            </a:extLst>
          </p:cNvPr>
          <p:cNvSpPr txBox="1"/>
          <p:nvPr/>
        </p:nvSpPr>
        <p:spPr>
          <a:xfrm>
            <a:off x="7258050" y="5901440"/>
            <a:ext cx="174307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with DOE/NP how to do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 scope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A147FE1-E483-477D-BD8D-C73040BCAD3C}"/>
              </a:ext>
            </a:extLst>
          </p:cNvPr>
          <p:cNvSpPr txBox="1"/>
          <p:nvPr/>
        </p:nvSpPr>
        <p:spPr>
          <a:xfrm>
            <a:off x="1275934" y="248266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3FCB2A-EC3F-4C82-9C6B-DA8F860ADC30}"/>
              </a:ext>
            </a:extLst>
          </p:cNvPr>
          <p:cNvSpPr txBox="1"/>
          <p:nvPr/>
        </p:nvSpPr>
        <p:spPr>
          <a:xfrm>
            <a:off x="2514137" y="1937737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DD3BE18-E31C-4BA9-825E-DF06003FB27B}"/>
              </a:ext>
            </a:extLst>
          </p:cNvPr>
          <p:cNvSpPr txBox="1"/>
          <p:nvPr/>
        </p:nvSpPr>
        <p:spPr>
          <a:xfrm>
            <a:off x="2519828" y="3645765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8B50B43-F228-4077-A363-935405B1CC65}"/>
              </a:ext>
            </a:extLst>
          </p:cNvPr>
          <p:cNvSpPr txBox="1"/>
          <p:nvPr/>
        </p:nvSpPr>
        <p:spPr>
          <a:xfrm>
            <a:off x="2576512" y="4612031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A90AD15-ED6F-40D9-AA1D-0AE00EB5D0F4}"/>
              </a:ext>
            </a:extLst>
          </p:cNvPr>
          <p:cNvSpPr txBox="1"/>
          <p:nvPr/>
        </p:nvSpPr>
        <p:spPr>
          <a:xfrm>
            <a:off x="6092167" y="5916828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F5E6524-E51D-4911-AB52-81A48009E2A3}"/>
              </a:ext>
            </a:extLst>
          </p:cNvPr>
          <p:cNvSpPr txBox="1"/>
          <p:nvPr/>
        </p:nvSpPr>
        <p:spPr>
          <a:xfrm>
            <a:off x="1275934" y="4177476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94028C3-43F8-4413-8C41-E1C0B22D322D}"/>
              </a:ext>
            </a:extLst>
          </p:cNvPr>
          <p:cNvSpPr txBox="1"/>
          <p:nvPr/>
        </p:nvSpPr>
        <p:spPr>
          <a:xfrm>
            <a:off x="1275934" y="5148930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4F8744B-23DC-4C75-A43A-03AF8CF7E9F5}"/>
              </a:ext>
            </a:extLst>
          </p:cNvPr>
          <p:cNvSpPr txBox="1"/>
          <p:nvPr/>
        </p:nvSpPr>
        <p:spPr>
          <a:xfrm>
            <a:off x="4835829" y="6421301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7A92C-C909-2541-8E0F-C62C1879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E823F-2A01-0543-8F85-0F066CCF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8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1793-286F-024B-ADDA-8BEB4367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important to define Complementarity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C4A0D-864A-AE46-9F69-C89B7C69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C61D3-A2B2-0247-9DB3-83A852D9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CB2BE-51FE-844B-B014-587E11B5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B4372-5AF8-4C4E-AD61-CF25EBFBCE2C}"/>
              </a:ext>
            </a:extLst>
          </p:cNvPr>
          <p:cNvSpPr txBox="1"/>
          <p:nvPr/>
        </p:nvSpPr>
        <p:spPr>
          <a:xfrm>
            <a:off x="15923" y="613228"/>
            <a:ext cx="911215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Different CMS energies, luminosities can place emphasis on complementary kinematic regions (possible staging?) …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most physics topics require a wide range in (x,Q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  <a:r>
              <a:rPr lang="en-US" dirty="0">
                <a:latin typeface="Comic Sans MS" panose="030F0902030302020204" pitchFamily="66" charset="0"/>
              </a:rPr>
              <a:t>) 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   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need to run at different √s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     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Vary x-Q</a:t>
            </a:r>
            <a:r>
              <a:rPr lang="en-US" baseline="30000" dirty="0">
                <a:latin typeface="Comic Sans MS" panose="030F0902030302020204" pitchFamily="66" charset="0"/>
                <a:sym typeface="Wingdings" pitchFamily="2" charset="2"/>
              </a:rPr>
              <a:t>2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/ </a:t>
            </a:r>
            <a:r>
              <a:rPr lang="en-US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correlation for </a:t>
            </a:r>
            <a:r>
              <a:rPr lang="en-US" dirty="0" err="1">
                <a:latin typeface="Comic Sans MS" panose="030F0902030302020204" pitchFamily="66" charset="0"/>
                <a:sym typeface="Wingdings" pitchFamily="2" charset="2"/>
              </a:rPr>
              <a:t>SiDIS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, HF, exclusives …</a:t>
            </a:r>
          </a:p>
          <a:p>
            <a:pPr lvl="1">
              <a:buClr>
                <a:srgbClr val="0432FF"/>
              </a:buClr>
            </a:pPr>
            <a:endParaRPr lang="en-US" baseline="300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Some topics (</a:t>
            </a:r>
            <a:r>
              <a:rPr lang="en-US" dirty="0" err="1">
                <a:latin typeface="Comic Sans MS" panose="030F0902030302020204" pitchFamily="66" charset="0"/>
              </a:rPr>
              <a:t>eg</a:t>
            </a:r>
            <a:r>
              <a:rPr lang="en-US" dirty="0">
                <a:latin typeface="Comic Sans MS" panose="030F0902030302020204" pitchFamily="66" charset="0"/>
              </a:rPr>
              <a:t> far forward) may require dedicated set-up of detector or interaction region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synchrotron radiation fan and crossing angle define acceptance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solenoid aligned with lepton beam </a:t>
            </a:r>
          </a:p>
          <a:p>
            <a:pPr marL="1657350" lvl="3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asymmetric acceptance in central detector in hadron beam direction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gaps between different detectors along beamlines can be optimized differently in both IRs</a:t>
            </a:r>
          </a:p>
          <a:p>
            <a:pPr lvl="3">
              <a:buClr>
                <a:srgbClr val="0432FF"/>
              </a:buClr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Other possible key parameters: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Material budgets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Solenoid / forward magnetic field strength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Space for detector (minimum: +/-4.5m longitudinally)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Beamline instrumentation vs. IR design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Technology readiness</a:t>
            </a:r>
          </a:p>
        </p:txBody>
      </p:sp>
    </p:spTree>
    <p:extLst>
      <p:ext uri="{BB962C8B-B14F-4D97-AF65-F5344CB8AC3E}">
        <p14:creationId xmlns:p14="http://schemas.microsoft.com/office/powerpoint/2010/main" val="243177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736E-8E4E-7143-947D-A8CB2443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Working Group Activities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CF1E4-F476-E345-9177-4922E642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88C3E-BD5B-E445-A619-EEC3310B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81BDC-1C74-AD48-9175-E2225A9C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19FE4-0C4C-4F4A-BE85-895706F09812}"/>
              </a:ext>
            </a:extLst>
          </p:cNvPr>
          <p:cNvSpPr txBox="1"/>
          <p:nvPr/>
        </p:nvSpPr>
        <p:spPr>
          <a:xfrm>
            <a:off x="88952" y="597264"/>
            <a:ext cx="88721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Discuss detailed aims and needs with Physics Working  Group conveners</a:t>
            </a:r>
          </a:p>
          <a:p>
            <a:pPr algn="ctr"/>
            <a:r>
              <a:rPr lang="en-US" sz="2000" i="1" dirty="0">
                <a:sym typeface="Wingdings" pitchFamily="2" charset="2"/>
              </a:rPr>
              <a:t>“</a:t>
            </a:r>
            <a:r>
              <a:rPr lang="en-US" sz="2000" i="1" dirty="0"/>
              <a:t>Have you identified key physics aims that conflict with </a:t>
            </a:r>
          </a:p>
          <a:p>
            <a:pPr algn="ctr"/>
            <a:r>
              <a:rPr lang="en-US" sz="2000" i="1" dirty="0"/>
              <a:t>the current baseline /schematic detector and IR design?”</a:t>
            </a:r>
          </a:p>
          <a:p>
            <a:endParaRPr lang="en-US" sz="2000" dirty="0">
              <a:solidFill>
                <a:srgbClr val="C00000"/>
              </a:solidFill>
              <a:sym typeface="Wingdings" pitchFamily="2" charset="2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sym typeface="Wingdings" pitchFamily="2" charset="2"/>
              </a:rPr>
              <a:t>Discuss with Detector Working Group conveners</a:t>
            </a:r>
          </a:p>
          <a:p>
            <a:pPr algn="ctr"/>
            <a:r>
              <a:rPr lang="en-US" sz="2000" i="1" dirty="0">
                <a:sym typeface="Wingdings" pitchFamily="2" charset="2"/>
              </a:rPr>
              <a:t>“</a:t>
            </a:r>
            <a:r>
              <a:rPr lang="en-GB" sz="2000" i="1" dirty="0">
                <a:sym typeface="Wingdings" pitchFamily="2" charset="2"/>
              </a:rPr>
              <a:t>Assuming</a:t>
            </a:r>
            <a:r>
              <a:rPr lang="en-GB" sz="2000" i="1" dirty="0"/>
              <a:t> we have two detectors, how you could build in complementarity </a:t>
            </a:r>
          </a:p>
          <a:p>
            <a:pPr algn="ctr"/>
            <a:r>
              <a:rPr lang="en-GB" sz="2000" i="1" dirty="0"/>
              <a:t>within the overall constraints imposed by the accelerator </a:t>
            </a:r>
          </a:p>
          <a:p>
            <a:pPr algn="ctr"/>
            <a:r>
              <a:rPr lang="en-GB" sz="2000" i="1" dirty="0"/>
              <a:t>and associated considerations?”</a:t>
            </a:r>
          </a:p>
          <a:p>
            <a:pPr algn="ctr"/>
            <a:endParaRPr lang="en-GB" sz="1200" dirty="0">
              <a:solidFill>
                <a:srgbClr val="C00000"/>
              </a:solidFill>
              <a:sym typeface="Wingdings" pitchFamily="2" charset="2"/>
            </a:endParaRPr>
          </a:p>
          <a:p>
            <a:pPr algn="ctr"/>
            <a:r>
              <a:rPr lang="en-GB" sz="2000" dirty="0">
                <a:sym typeface="Wingdings" pitchFamily="2" charset="2"/>
              </a:rPr>
              <a:t>Many subsidiary questions</a:t>
            </a:r>
          </a:p>
          <a:p>
            <a:pPr algn="ctr"/>
            <a:endParaRPr lang="en-GB" sz="1200" dirty="0">
              <a:solidFill>
                <a:srgbClr val="C00000"/>
              </a:solidFill>
              <a:sym typeface="Wingdings" pitchFamily="2" charset="2"/>
            </a:endParaRPr>
          </a:p>
          <a:p>
            <a:pPr algn="ctr"/>
            <a:r>
              <a:rPr lang="en-GB" sz="2000" dirty="0">
                <a:solidFill>
                  <a:srgbClr val="0432FF"/>
                </a:solidFill>
                <a:sym typeface="Wingdings" pitchFamily="2" charset="2"/>
              </a:rPr>
              <a:t>… no compelling argument (yet) for a second detector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  <a:sym typeface="Wingdings" pitchFamily="2" charset="2"/>
              </a:rPr>
              <a:t>with specialised / limited physics focus. </a:t>
            </a:r>
          </a:p>
          <a:p>
            <a:pPr algn="ctr"/>
            <a:r>
              <a:rPr lang="en-GB" sz="2000" b="1" dirty="0">
                <a:solidFill>
                  <a:srgbClr val="0432FF"/>
                </a:solidFill>
                <a:sym typeface="Wingdings" pitchFamily="2" charset="2"/>
              </a:rPr>
              <a:t> Working assumption is two complementary GPDs </a:t>
            </a:r>
            <a:endParaRPr lang="en-US" sz="2000" b="1" dirty="0">
              <a:solidFill>
                <a:srgbClr val="0432FF"/>
              </a:solidFill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F191D-1940-0A4C-AEF8-4091B0AB56CC}"/>
              </a:ext>
            </a:extLst>
          </p:cNvPr>
          <p:cNvSpPr txBox="1"/>
          <p:nvPr/>
        </p:nvSpPr>
        <p:spPr>
          <a:xfrm>
            <a:off x="0" y="4772095"/>
            <a:ext cx="4883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Advantage:</a:t>
            </a:r>
          </a:p>
          <a:p>
            <a:r>
              <a:rPr lang="en-US" sz="2000" dirty="0"/>
              <a:t>one device for all physics, better back-</a:t>
            </a:r>
          </a:p>
          <a:p>
            <a:r>
              <a:rPr lang="en-US" sz="2000" dirty="0"/>
              <a:t>ground rejection and systematic control</a:t>
            </a:r>
          </a:p>
          <a:p>
            <a:r>
              <a:rPr lang="en-US" sz="2000" dirty="0"/>
              <a:t>Lifetime = Facility lifetime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63B24-7100-2249-A4E3-94B680BE3825}"/>
              </a:ext>
            </a:extLst>
          </p:cNvPr>
          <p:cNvSpPr txBox="1"/>
          <p:nvPr/>
        </p:nvSpPr>
        <p:spPr>
          <a:xfrm>
            <a:off x="4572000" y="4784648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Disadvantage:</a:t>
            </a:r>
          </a:p>
          <a:p>
            <a:r>
              <a:rPr lang="en-US" sz="2000" dirty="0"/>
              <a:t>More challenging to design</a:t>
            </a:r>
          </a:p>
        </p:txBody>
      </p:sp>
    </p:spTree>
    <p:extLst>
      <p:ext uri="{BB962C8B-B14F-4D97-AF65-F5344CB8AC3E}">
        <p14:creationId xmlns:p14="http://schemas.microsoft.com/office/powerpoint/2010/main" val="364917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Some`Bold</a:t>
            </a: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’ Summary Statements:</a:t>
            </a:r>
            <a:b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</a:b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Common features of two detectors</a:t>
            </a:r>
            <a:endParaRPr lang="en-GB" sz="2400" b="1" dirty="0"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55DFF-186A-F643-B02C-CCEB56FA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B0CFF-C3FD-3048-8B04-FA7EFB43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19974-55C4-EA42-9984-830FC127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67638A-3B83-E34A-9CA3-71AC64ABCA65}"/>
                  </a:ext>
                </a:extLst>
              </p:cNvPr>
              <p:cNvSpPr txBox="1"/>
              <p:nvPr/>
            </p:nvSpPr>
            <p:spPr>
              <a:xfrm>
                <a:off x="-3" y="711785"/>
                <a:ext cx="9144000" cy="5809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dirty="0"/>
                  <a:t>Wide range of topics require hermiticity of central detector elements</a:t>
                </a:r>
              </a:p>
              <a:p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   </a:t>
                </a:r>
                <a:r>
                  <a:rPr lang="en-US" sz="2000" b="1" dirty="0">
                    <a:sym typeface="Wingdings" pitchFamily="2" charset="2"/>
                  </a:rPr>
                  <a:t>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2000" dirty="0">
                    <a:sym typeface="Wingdings" pitchFamily="2" charset="2"/>
                  </a:rPr>
                  <a:t>maximal acceptance for </a:t>
                </a:r>
                <a:r>
                  <a:rPr lang="en-US" sz="2000" dirty="0" err="1">
                    <a:sym typeface="Wingdings" pitchFamily="2" charset="2"/>
                  </a:rPr>
                  <a:t>SiDIS</a:t>
                </a:r>
                <a:r>
                  <a:rPr lang="en-US" sz="2000" dirty="0">
                    <a:sym typeface="Wingdings" pitchFamily="2" charset="2"/>
                  </a:rPr>
                  <a:t>, exclusives, charm, jets …</a:t>
                </a:r>
                <a:br>
                  <a:rPr lang="en-US" sz="2000" dirty="0">
                    <a:sym typeface="Wingdings" pitchFamily="2" charset="2"/>
                  </a:rPr>
                </a:br>
                <a:r>
                  <a:rPr lang="en-US" sz="2000" dirty="0">
                    <a:sym typeface="Wingdings" pitchFamily="2" charset="2"/>
                  </a:rPr>
                  <a:t>     resolution for kinematic </a:t>
                </a:r>
                <a:r>
                  <a:rPr lang="en-US" sz="2000" dirty="0" err="1">
                    <a:sym typeface="Wingdings" pitchFamily="2" charset="2"/>
                  </a:rPr>
                  <a:t>reconstruc’n</a:t>
                </a:r>
                <a:r>
                  <a:rPr lang="en-US" sz="2000" dirty="0">
                    <a:sym typeface="Wingdings" pitchFamily="2" charset="2"/>
                  </a:rPr>
                  <a:t> using both electrons &amp; hadrons. 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B</a:t>
                </a:r>
                <a:r>
                  <a:rPr lang="en-US" sz="2000" dirty="0">
                    <a:solidFill>
                      <a:srgbClr val="0432FF"/>
                    </a:solidFill>
                  </a:rPr>
                  <a:t>oth detectors should have tracking, EM and HAD calorimeter coverage, PID and heavy flavor identification to large |</a:t>
                </a:r>
                <a:r>
                  <a:rPr lang="en-US" sz="2000" b="1" dirty="0">
                    <a:solidFill>
                      <a:srgbClr val="0432FF"/>
                    </a:solidFill>
                    <a:latin typeface="Symbol" pitchFamily="2" charset="2"/>
                  </a:rPr>
                  <a:t>h</a:t>
                </a:r>
                <a:r>
                  <a:rPr lang="en-US" sz="2000" dirty="0">
                    <a:solidFill>
                      <a:srgbClr val="0432FF"/>
                    </a:solidFill>
                  </a:rPr>
                  <a:t>| (typically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 4)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>
                    <a:solidFill>
                      <a:srgbClr val="0432FF"/>
                    </a:solidFill>
                  </a:rPr>
                  <a:t>Operate both detectors in parallel at the full √s – luminosity range of EIC</a:t>
                </a:r>
              </a:p>
              <a:p>
                <a:endParaRPr lang="en-US" sz="1000" dirty="0"/>
              </a:p>
              <a:p>
                <a:pPr marL="342900"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dirty="0">
                    <a:sym typeface="Wingdings" pitchFamily="2" charset="2"/>
                  </a:rPr>
                  <a:t>Wide range of topics require beamline instrumentation in both outgoing proton (p, n) and electron (e, g) directions</a:t>
                </a:r>
              </a:p>
              <a:p>
                <a:r>
                  <a:rPr lang="en-US" sz="2000" dirty="0">
                    <a:sym typeface="Wingdings" pitchFamily="2" charset="2"/>
                  </a:rPr>
                  <a:t>      exclusive and diffractive processes, including (in)coherent </a:t>
                </a:r>
                <a:r>
                  <a:rPr lang="en-US" sz="2000" dirty="0" err="1">
                    <a:sym typeface="Wingdings" pitchFamily="2" charset="2"/>
                  </a:rPr>
                  <a:t>eA</a:t>
                </a:r>
                <a:endParaRPr lang="en-US" sz="20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      kinematic coverage to Q</a:t>
                </a:r>
                <a:r>
                  <a:rPr lang="en-US" sz="2000" baseline="30000" dirty="0">
                    <a:sym typeface="Wingdings" pitchFamily="2" charset="2"/>
                  </a:rPr>
                  <a:t>2</a:t>
                </a:r>
                <a:r>
                  <a:rPr lang="en-US" sz="2000" dirty="0">
                    <a:sym typeface="Wingdings" pitchFamily="2" charset="2"/>
                  </a:rPr>
                  <a:t>0 and </a:t>
                </a:r>
                <a:r>
                  <a:rPr lang="en-US" sz="2000" dirty="0" err="1">
                    <a:sym typeface="Wingdings" pitchFamily="2" charset="2"/>
                  </a:rPr>
                  <a:t>lumi</a:t>
                </a:r>
                <a:r>
                  <a:rPr lang="en-US" sz="2000" dirty="0">
                    <a:sym typeface="Wingdings" pitchFamily="2" charset="2"/>
                  </a:rPr>
                  <a:t> monitoring with Bethe-</a:t>
                </a:r>
                <a:r>
                  <a:rPr lang="en-US" sz="2000" dirty="0" err="1">
                    <a:sym typeface="Wingdings" pitchFamily="2" charset="2"/>
                  </a:rPr>
                  <a:t>Heitler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Should be a baseline feature of both detectors 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Angular range more or less fixed by synchrotron fan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>
                    <a:solidFill>
                      <a:srgbClr val="0432FF"/>
                    </a:solidFill>
                  </a:rPr>
                  <a:t>Both interaction regions need to be compatible with the current accelerator design</a:t>
                </a:r>
                <a:endParaRPr lang="en-US" sz="2000" dirty="0">
                  <a:solidFill>
                    <a:srgbClr val="0432FF"/>
                  </a:solidFill>
                  <a:sym typeface="Wingdings" pitchFamily="2" charset="2"/>
                </a:endParaRPr>
              </a:p>
              <a:p>
                <a:endParaRPr lang="en-US" sz="10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/>
                    </a:solidFill>
                  </a:rPr>
                  <a:t>Wide range of topics require high luminosity and polarization</a:t>
                </a:r>
              </a:p>
              <a:p>
                <a:pPr marL="171450" indent="-171450">
                  <a:buClr>
                    <a:srgbClr val="0432FF"/>
                  </a:buClr>
                  <a:buFont typeface="Wingdings" pitchFamily="2" charset="2"/>
                  <a:buChar char="q"/>
                </a:pPr>
                <a:endParaRPr lang="en-US" sz="10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/>
                    </a:solidFill>
                    <a:sym typeface="Wingdings" pitchFamily="2" charset="2"/>
                  </a:rPr>
                  <a:t>EIC physics is best realized with a variation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√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𝑠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sym typeface="Wingdings" pitchFamily="2" charset="2"/>
                  </a:rPr>
                  <a:t> </a:t>
                </a:r>
              </a:p>
              <a:p>
                <a:r>
                  <a:rPr lang="en-US" sz="2000" dirty="0">
                    <a:sym typeface="Wingdings" pitchFamily="2" charset="2"/>
                  </a:rPr>
                  <a:t>    </a:t>
                </a: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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Maximize kinematic range in (x, Q</a:t>
                </a:r>
                <a:r>
                  <a:rPr lang="en-US" sz="2000" baseline="30000" dirty="0">
                    <a:solidFill>
                      <a:srgbClr val="0432FF"/>
                    </a:solidFill>
                    <a:sym typeface="Wingdings" pitchFamily="2" charset="2"/>
                  </a:rPr>
                  <a:t>2</a:t>
                </a: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) for all measurements </a:t>
                </a:r>
              </a:p>
              <a:p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     Vary x / </a:t>
                </a:r>
                <a:r>
                  <a:rPr lang="en-US" sz="2000" dirty="0">
                    <a:solidFill>
                      <a:srgbClr val="0432FF"/>
                    </a:solidFill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 correlation for </a:t>
                </a:r>
                <a:r>
                  <a:rPr lang="en-US" sz="2000" dirty="0" err="1">
                    <a:solidFill>
                      <a:srgbClr val="0432FF"/>
                    </a:solidFill>
                    <a:sym typeface="Wingdings" pitchFamily="2" charset="2"/>
                  </a:rPr>
                  <a:t>SiDIS</a:t>
                </a:r>
                <a:r>
                  <a:rPr lang="en-US" sz="2000" dirty="0">
                    <a:solidFill>
                      <a:srgbClr val="0432FF"/>
                    </a:solidFill>
                    <a:sym typeface="Wingdings" pitchFamily="2" charset="2"/>
                  </a:rPr>
                  <a:t>, HF, exclusives …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67638A-3B83-E34A-9CA3-71AC64ABC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" y="711785"/>
                <a:ext cx="9144000" cy="5809219"/>
              </a:xfrm>
              <a:prstGeom prst="rect">
                <a:avLst/>
              </a:prstGeom>
              <a:blipFill>
                <a:blip r:embed="rId2"/>
                <a:stretch>
                  <a:fillRect l="-417" t="-437" r="-1250" b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572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0466"/>
            <a:ext cx="9144000" cy="5846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Some`Bold</a:t>
            </a:r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’ Summary Statements:</a:t>
            </a:r>
            <a:b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</a:br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Opportunities for Complementarity</a:t>
            </a:r>
            <a:b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</a:br>
            <a:endParaRPr lang="en-GB" sz="2400" b="1" dirty="0"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3FA99A-A3B2-1A49-A7E8-6AFC4EB8314D}"/>
                  </a:ext>
                </a:extLst>
              </p:cNvPr>
              <p:cNvSpPr txBox="1"/>
              <p:nvPr/>
            </p:nvSpPr>
            <p:spPr>
              <a:xfrm>
                <a:off x="0" y="773991"/>
                <a:ext cx="9144000" cy="5562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rgbClr val="0432FF"/>
                    </a:solidFill>
                    <a:sym typeface="Wingdings" pitchFamily="2" charset="2"/>
                  </a:rPr>
                  <a:t>Solenoid field</a:t>
                </a:r>
              </a:p>
              <a:p>
                <a:pPr>
                  <a:buClr>
                    <a:srgbClr val="0432FF"/>
                  </a:buClr>
                </a:pPr>
                <a:r>
                  <a:rPr lang="en-US" sz="2000" dirty="0">
                    <a:sym typeface="Wingdings" pitchFamily="2" charset="2"/>
                  </a:rPr>
                  <a:t> High field for precise measurement of high </a:t>
                </a:r>
                <a:r>
                  <a:rPr lang="en-US" sz="2000" dirty="0" err="1">
                    <a:sym typeface="Wingdings" pitchFamily="2" charset="2"/>
                  </a:rPr>
                  <a:t>p</a:t>
                </a:r>
                <a:r>
                  <a:rPr lang="en-US" sz="2000" baseline="-25000" dirty="0" err="1">
                    <a:sym typeface="Wingdings" pitchFamily="2" charset="2"/>
                  </a:rPr>
                  <a:t>T</a:t>
                </a:r>
                <a:r>
                  <a:rPr lang="en-US" sz="2000" dirty="0">
                    <a:sym typeface="Wingdings" pitchFamily="2" charset="2"/>
                  </a:rPr>
                  <a:t> charged particles (scattered electron, leading particles in </a:t>
                </a:r>
                <a:r>
                  <a:rPr lang="en-US" sz="2000" dirty="0" err="1">
                    <a:sym typeface="Wingdings" pitchFamily="2" charset="2"/>
                  </a:rPr>
                  <a:t>SiDIS</a:t>
                </a:r>
                <a:r>
                  <a:rPr lang="en-US" sz="2000" dirty="0">
                    <a:sym typeface="Wingdings" pitchFamily="2" charset="2"/>
                  </a:rPr>
                  <a:t> …)</a:t>
                </a:r>
              </a:p>
              <a:p>
                <a:pPr>
                  <a:buClr>
                    <a:srgbClr val="0432FF"/>
                  </a:buClr>
                </a:pPr>
                <a:r>
                  <a:rPr lang="en-US" sz="2000" dirty="0">
                    <a:sym typeface="Wingdings" pitchFamily="2" charset="2"/>
                  </a:rPr>
                  <a:t> Lower field for acceptance of lower </a:t>
                </a:r>
                <a:r>
                  <a:rPr lang="en-US" sz="2000" dirty="0" err="1">
                    <a:sym typeface="Wingdings" pitchFamily="2" charset="2"/>
                  </a:rPr>
                  <a:t>p</a:t>
                </a:r>
                <a:r>
                  <a:rPr lang="en-US" sz="2000" baseline="-25000" dirty="0" err="1">
                    <a:sym typeface="Wingdings" pitchFamily="2" charset="2"/>
                  </a:rPr>
                  <a:t>T</a:t>
                </a:r>
                <a:r>
                  <a:rPr lang="en-US" sz="2000" dirty="0">
                    <a:sym typeface="Wingdings" pitchFamily="2" charset="2"/>
                  </a:rPr>
                  <a:t> charged particles (spectroscopy, some charm decays …)  </a:t>
                </a:r>
              </a:p>
              <a:p>
                <a:pPr>
                  <a:buClr>
                    <a:srgbClr val="0432FF"/>
                  </a:buClr>
                </a:pPr>
                <a:endParaRPr lang="en-US" sz="1000" dirty="0">
                  <a:sym typeface="Wingdings" pitchFamily="2" charset="2"/>
                </a:endParaRPr>
              </a:p>
              <a:p>
                <a:pPr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rgbClr val="0432FF"/>
                    </a:solidFill>
                    <a:sym typeface="Wingdings" pitchFamily="2" charset="2"/>
                  </a:rPr>
                  <a:t>Dipole and low Q</a:t>
                </a:r>
                <a:r>
                  <a:rPr lang="en-US" sz="2000" b="1" baseline="30000" dirty="0">
                    <a:solidFill>
                      <a:srgbClr val="0432FF"/>
                    </a:solidFill>
                    <a:sym typeface="Wingdings" pitchFamily="2" charset="2"/>
                  </a:rPr>
                  <a:t>2</a:t>
                </a:r>
                <a:r>
                  <a:rPr lang="en-US" sz="2000" b="1" dirty="0">
                    <a:solidFill>
                      <a:srgbClr val="0432FF"/>
                    </a:solidFill>
                    <a:sym typeface="Wingdings" pitchFamily="2" charset="2"/>
                  </a:rPr>
                  <a:t> tagger set-up</a:t>
                </a:r>
              </a:p>
              <a:p>
                <a:pPr>
                  <a:buClr>
                    <a:srgbClr val="0432FF"/>
                  </a:buClr>
                </a:pPr>
                <a:r>
                  <a:rPr lang="en-US" sz="2000" dirty="0">
                    <a:sym typeface="Wingdings" pitchFamily="2" charset="2"/>
                  </a:rPr>
                  <a:t> Is it possible to place Q</a:t>
                </a:r>
                <a:r>
                  <a:rPr lang="en-US" sz="2000" baseline="30000" dirty="0">
                    <a:sym typeface="Wingdings" pitchFamily="2" charset="2"/>
                  </a:rPr>
                  <a:t>2</a:t>
                </a:r>
                <a:r>
                  <a:rPr lang="en-US" sz="2000" dirty="0">
                    <a:sym typeface="Wingdings" pitchFamily="2" charset="2"/>
                  </a:rPr>
                  <a:t> gap in different places? </a:t>
                </a:r>
              </a:p>
              <a:p>
                <a:pPr marL="342900" indent="-342900">
                  <a:buClr>
                    <a:srgbClr val="0432FF"/>
                  </a:buClr>
                  <a:buFont typeface="Wingdings" pitchFamily="2" charset="2"/>
                  <a:buChar char="à"/>
                </a:pPr>
                <a:r>
                  <a:rPr lang="en-US" sz="2000" dirty="0">
                    <a:sym typeface="Wingdings" pitchFamily="2" charset="2"/>
                  </a:rPr>
                  <a:t>Would have implications for IR design? </a:t>
                </a:r>
              </a:p>
              <a:p>
                <a:pPr>
                  <a:buClr>
                    <a:srgbClr val="0432FF"/>
                  </a:buClr>
                </a:pPr>
                <a:endParaRPr lang="en-US" sz="1200" dirty="0">
                  <a:sym typeface="Wingdings" pitchFamily="2" charset="2"/>
                </a:endParaRPr>
              </a:p>
              <a:p>
                <a:pPr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rgbClr val="0432FF"/>
                    </a:solidFill>
                    <a:sym typeface="Wingdings" pitchFamily="2" charset="2"/>
                  </a:rPr>
                  <a:t>Beamline proton and neutron instrumentation</a:t>
                </a:r>
              </a:p>
              <a:p>
                <a:pPr>
                  <a:buClr>
                    <a:srgbClr val="0432FF"/>
                  </a:buClr>
                </a:pPr>
                <a:r>
                  <a:rPr lang="en-US" sz="2000" dirty="0">
                    <a:sym typeface="Wingdings" pitchFamily="2" charset="2"/>
                  </a:rPr>
                  <a:t> Need better understanding for </a:t>
                </a:r>
                <a:r>
                  <a:rPr lang="en-US" sz="2000" dirty="0" err="1">
                    <a:sym typeface="Wingdings" pitchFamily="2" charset="2"/>
                  </a:rPr>
                  <a:t>eA</a:t>
                </a:r>
                <a:r>
                  <a:rPr lang="en-US" sz="2000" dirty="0">
                    <a:sym typeface="Wingdings" pitchFamily="2" charset="2"/>
                  </a:rPr>
                  <a:t> (dissociation models)</a:t>
                </a:r>
              </a:p>
              <a:p>
                <a:pPr>
                  <a:buClr>
                    <a:srgbClr val="0432FF"/>
                  </a:buClr>
                </a:pPr>
                <a:r>
                  <a:rPr lang="en-US" sz="2000" dirty="0">
                    <a:sym typeface="Wingdings" pitchFamily="2" charset="2"/>
                  </a:rPr>
                  <a:t> Roman pots at secondary beam focus to extend </a:t>
                </a:r>
                <a:r>
                  <a:rPr lang="en-US" sz="2000" dirty="0" err="1">
                    <a:sym typeface="Wingdings" pitchFamily="2" charset="2"/>
                  </a:rPr>
                  <a:t>x</a:t>
                </a:r>
                <a:r>
                  <a:rPr lang="en-US" sz="2000" baseline="-25000" dirty="0" err="1">
                    <a:sym typeface="Wingdings" pitchFamily="2" charset="2"/>
                  </a:rPr>
                  <a:t>L</a:t>
                </a:r>
                <a:r>
                  <a:rPr lang="en-US" sz="2000" dirty="0">
                    <a:sym typeface="Wingdings" pitchFamily="2" charset="2"/>
                  </a:rPr>
                  <a:t> acceptance?</a:t>
                </a:r>
              </a:p>
              <a:p>
                <a:pPr marL="342900" indent="-342900">
                  <a:buClr>
                    <a:srgbClr val="0432FF"/>
                  </a:buClr>
                  <a:buFont typeface="Wingdings" pitchFamily="2" charset="2"/>
                  <a:buChar char="à"/>
                </a:pPr>
                <a:r>
                  <a:rPr lang="en-US" sz="2000" dirty="0">
                    <a:sym typeface="Wingdings" pitchFamily="2" charset="2"/>
                  </a:rPr>
                  <a:t>Also has implications for IR design</a:t>
                </a:r>
              </a:p>
              <a:p>
                <a:pPr>
                  <a:buClr>
                    <a:srgbClr val="0432FF"/>
                  </a:buClr>
                </a:pPr>
                <a:endParaRPr lang="en-US" sz="1200" dirty="0">
                  <a:sym typeface="Wingdings" pitchFamily="2" charset="2"/>
                </a:endParaRPr>
              </a:p>
              <a:p>
                <a:pPr marL="342900" indent="-342900">
                  <a:buClr>
                    <a:srgbClr val="0432FF"/>
                  </a:buClr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rgbClr val="0432FF"/>
                    </a:solidFill>
                    <a:sym typeface="Wingdings" pitchFamily="2" charset="2"/>
                  </a:rPr>
                  <a:t>Optimise to Performance at different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√</m:t>
                    </m:r>
                    <m:r>
                      <a:rPr lang="en-GB" sz="20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𝒔</m:t>
                    </m:r>
                  </m:oMath>
                </a14:m>
                <a:r>
                  <a:rPr lang="en-US" sz="2000" b="1" dirty="0">
                    <a:solidFill>
                      <a:srgbClr val="0432FF"/>
                    </a:solidFill>
                    <a:sym typeface="Wingdings" pitchFamily="2" charset="2"/>
                  </a:rPr>
                  <a:t> </a:t>
                </a:r>
              </a:p>
              <a:p>
                <a:r>
                  <a:rPr lang="en-US" sz="2000" dirty="0"/>
                  <a:t>EIC runs with varying (staged?) CMS energies …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/>
                  <a:t>Automatic complementary of kinematic regions corresponding to central acceptance</a:t>
                </a:r>
              </a:p>
              <a:p>
                <a:pPr>
                  <a:buClr>
                    <a:srgbClr val="0432FF"/>
                  </a:buClr>
                </a:pPr>
                <a:r>
                  <a:rPr lang="en-US" sz="2000" dirty="0">
                    <a:sym typeface="Wingdings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3FA99A-A3B2-1A49-A7E8-6AFC4EB83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73991"/>
                <a:ext cx="9144000" cy="5562998"/>
              </a:xfrm>
              <a:prstGeom prst="rect">
                <a:avLst/>
              </a:prstGeom>
              <a:blipFill>
                <a:blip r:embed="rId2"/>
                <a:stretch>
                  <a:fillRect l="-556" t="-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2129C4F-5F75-F249-99AC-EE9E5F760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" t="4831" r="3557" b="3096"/>
          <a:stretch/>
        </p:blipFill>
        <p:spPr>
          <a:xfrm>
            <a:off x="6815099" y="2726871"/>
            <a:ext cx="2134974" cy="20356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45CB4-824E-384D-B2E6-AB63FF33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8887" y="6581935"/>
            <a:ext cx="2275113" cy="26051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C3EBB-067B-4F4E-BA0A-48964383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9F3F5-7C80-BA4A-B5FD-2F6CFB5D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2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/>
          </p:cNvSpPr>
          <p:nvPr/>
        </p:nvSpPr>
        <p:spPr bwMode="auto">
          <a:xfrm>
            <a:off x="1315470" y="571500"/>
            <a:ext cx="6527428" cy="27699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experimental measurements categories to address EIC physics: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>
                <a:latin typeface="+mj-lt"/>
              </a:rPr>
              <a:t>What is needed experimentally?       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095503" y="459986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95503" y="459986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val 30">
            <a:extLst>
              <a:ext uri="{FF2B5EF4-FFF2-40B4-BE49-F238E27FC236}">
                <a16:creationId xmlns:a16="http://schemas.microsoft.com/office/drawing/2014/main" id="{7D7A38A8-37B2-CE43-9413-62A5B1E56E6D}"/>
              </a:ext>
            </a:extLst>
          </p:cNvPr>
          <p:cNvSpPr/>
          <p:nvPr/>
        </p:nvSpPr>
        <p:spPr>
          <a:xfrm>
            <a:off x="-19641" y="968191"/>
            <a:ext cx="1891467" cy="83503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Parton Distributions in nucleons and nuclei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3D1A14D-7331-034F-9011-FB9E5D57F1DE}"/>
              </a:ext>
            </a:extLst>
          </p:cNvPr>
          <p:cNvSpPr/>
          <p:nvPr/>
        </p:nvSpPr>
        <p:spPr>
          <a:xfrm>
            <a:off x="2627413" y="966483"/>
            <a:ext cx="1912311" cy="856571"/>
          </a:xfrm>
          <a:prstGeom prst="ellipse">
            <a:avLst/>
          </a:prstGeom>
          <a:solidFill>
            <a:srgbClr val="CCFFCC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Spin and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Flavor structure of nucleons and nuclei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3B2212-A6D8-934D-BA04-B84D6A4CAF78}"/>
              </a:ext>
            </a:extLst>
          </p:cNvPr>
          <p:cNvSpPr/>
          <p:nvPr/>
        </p:nvSpPr>
        <p:spPr>
          <a:xfrm>
            <a:off x="5956816" y="967086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QCD at Extreme Parton Densities - Saturation 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373EB7-59A9-6740-BB73-DC9C4319E6A9}"/>
              </a:ext>
            </a:extLst>
          </p:cNvPr>
          <p:cNvSpPr/>
          <p:nvPr/>
        </p:nvSpPr>
        <p:spPr>
          <a:xfrm>
            <a:off x="7491073" y="969307"/>
            <a:ext cx="1631412" cy="819666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Spatial Imaging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6358985-825A-5B4A-91B6-E71828720209}"/>
              </a:ext>
            </a:extLst>
          </p:cNvPr>
          <p:cNvSpPr/>
          <p:nvPr/>
        </p:nvSpPr>
        <p:spPr>
          <a:xfrm>
            <a:off x="4181804" y="970843"/>
            <a:ext cx="1788687" cy="841782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 Transverse Momentum Dist.</a:t>
            </a:r>
          </a:p>
        </p:txBody>
      </p:sp>
      <p:sp>
        <p:nvSpPr>
          <p:cNvPr id="41" name="Rectangle 15">
            <a:extLst>
              <a:ext uri="{FF2B5EF4-FFF2-40B4-BE49-F238E27FC236}">
                <a16:creationId xmlns:a16="http://schemas.microsoft.com/office/drawing/2014/main" id="{D6A1DD78-CAB1-794C-8CDC-C56B1E30DD2D}"/>
              </a:ext>
            </a:extLst>
          </p:cNvPr>
          <p:cNvSpPr>
            <a:spLocks/>
          </p:cNvSpPr>
          <p:nvPr/>
        </p:nvSpPr>
        <p:spPr bwMode="auto">
          <a:xfrm>
            <a:off x="127963" y="3629362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inclusive DIS</a:t>
            </a:r>
          </a:p>
        </p:txBody>
      </p:sp>
      <p:sp>
        <p:nvSpPr>
          <p:cNvPr id="45" name="Rectangle 8">
            <a:extLst>
              <a:ext uri="{FF2B5EF4-FFF2-40B4-BE49-F238E27FC236}">
                <a16:creationId xmlns:a16="http://schemas.microsoft.com/office/drawing/2014/main" id="{0D6FA077-3BCC-4149-9B55-17B1CDA2CB61}"/>
              </a:ext>
            </a:extLst>
          </p:cNvPr>
          <p:cNvSpPr>
            <a:spLocks/>
          </p:cNvSpPr>
          <p:nvPr/>
        </p:nvSpPr>
        <p:spPr bwMode="auto">
          <a:xfrm>
            <a:off x="113537" y="3896265"/>
            <a:ext cx="281166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reach to lowest x, Q</a:t>
            </a:r>
            <a:r>
              <a:rPr lang="en-US" sz="1400" baseline="300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2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impacts </a:t>
            </a:r>
          </a:p>
          <a:p>
            <a:pPr marL="457200">
              <a:buClr>
                <a:srgbClr val="000000"/>
              </a:buClr>
              <a:buSzPct val="125000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Interaction Region design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   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Wingdings" pitchFamily="2" charset="2"/>
              </a:rPr>
              <a:t> low mass detectors,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Wingdings" pitchFamily="2" charset="2"/>
              </a:rPr>
              <a:t>         excellent e/h separation</a:t>
            </a:r>
            <a:endParaRPr lang="en-US" sz="1400" dirty="0">
              <a:solidFill>
                <a:srgbClr val="0432FF"/>
              </a:solidFill>
              <a:latin typeface="+mj-lt"/>
              <a:ea typeface="ＭＳ Ｐゴシック" charset="0"/>
              <a:cs typeface="Symbol" charset="2"/>
              <a:sym typeface="Corbel" charset="0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34169C2C-91D4-184D-B0F7-5DF6A287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337" t="5580" r="1112" b="697"/>
          <a:stretch>
            <a:fillRect/>
          </a:stretch>
        </p:blipFill>
        <p:spPr bwMode="auto">
          <a:xfrm>
            <a:off x="178447" y="1989441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7">
            <a:extLst>
              <a:ext uri="{FF2B5EF4-FFF2-40B4-BE49-F238E27FC236}">
                <a16:creationId xmlns:a16="http://schemas.microsoft.com/office/drawing/2014/main" id="{AC90763E-B5F7-274E-8BE3-3C3648ECEF84}"/>
              </a:ext>
            </a:extLst>
          </p:cNvPr>
          <p:cNvSpPr>
            <a:spLocks/>
          </p:cNvSpPr>
          <p:nvPr/>
        </p:nvSpPr>
        <p:spPr bwMode="auto">
          <a:xfrm>
            <a:off x="3194116" y="3629050"/>
            <a:ext cx="1897654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semi-inclusive DIS</a:t>
            </a:r>
          </a:p>
        </p:txBody>
      </p:sp>
      <p:sp>
        <p:nvSpPr>
          <p:cNvPr id="51" name="Rectangle 8">
            <a:extLst>
              <a:ext uri="{FF2B5EF4-FFF2-40B4-BE49-F238E27FC236}">
                <a16:creationId xmlns:a16="http://schemas.microsoft.com/office/drawing/2014/main" id="{3D9B6DD4-6BEC-1049-99CB-2CBCF2C85486}"/>
              </a:ext>
            </a:extLst>
          </p:cNvPr>
          <p:cNvSpPr>
            <a:spLocks/>
          </p:cNvSpPr>
          <p:nvPr/>
        </p:nvSpPr>
        <p:spPr bwMode="auto">
          <a:xfrm>
            <a:off x="3194116" y="3903688"/>
            <a:ext cx="28409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and hadrons in coincidence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z, </a:t>
            </a:r>
            <a:r>
              <a:rPr lang="en-US" sz="14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particle identification over entire region is critical</a:t>
            </a:r>
          </a:p>
        </p:txBody>
      </p:sp>
      <p:pic>
        <p:nvPicPr>
          <p:cNvPr id="49" name="Picture 30" descr="sidis-diagram.eps">
            <a:extLst>
              <a:ext uri="{FF2B5EF4-FFF2-40B4-BE49-F238E27FC236}">
                <a16:creationId xmlns:a16="http://schemas.microsoft.com/office/drawing/2014/main" id="{54D46718-1FD9-A842-85FB-14631866BF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3068" y="1991171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1">
            <a:extLst>
              <a:ext uri="{FF2B5EF4-FFF2-40B4-BE49-F238E27FC236}">
                <a16:creationId xmlns:a16="http://schemas.microsoft.com/office/drawing/2014/main" id="{F69E9600-0096-C24C-ADB7-3E4B46C1FA2F}"/>
              </a:ext>
            </a:extLst>
          </p:cNvPr>
          <p:cNvSpPr>
            <a:spLocks/>
          </p:cNvSpPr>
          <p:nvPr/>
        </p:nvSpPr>
        <p:spPr bwMode="auto">
          <a:xfrm>
            <a:off x="6514494" y="3626220"/>
            <a:ext cx="2155828" cy="2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exclusive processes </a:t>
            </a: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DF69565E-3EB1-FE4D-9203-D1E719F9BDC5}"/>
              </a:ext>
            </a:extLst>
          </p:cNvPr>
          <p:cNvSpPr>
            <a:spLocks/>
          </p:cNvSpPr>
          <p:nvPr/>
        </p:nvSpPr>
        <p:spPr bwMode="auto">
          <a:xfrm>
            <a:off x="6514495" y="3914869"/>
            <a:ext cx="262950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all particles in event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t,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proton </a:t>
            </a:r>
            <a:r>
              <a:rPr lang="en-US" sz="14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:  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0.2 - 1.3 GeV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cannot be detected in main detector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strong impact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Corbel" charset="0"/>
              </a:rPr>
              <a:t>on Interaction Region design</a:t>
            </a:r>
          </a:p>
        </p:txBody>
      </p:sp>
      <p:pic>
        <p:nvPicPr>
          <p:cNvPr id="54" name="Picture 53" descr="GPD.png">
            <a:extLst>
              <a:ext uri="{FF2B5EF4-FFF2-40B4-BE49-F238E27FC236}">
                <a16:creationId xmlns:a16="http://schemas.microsoft.com/office/drawing/2014/main" id="{9CA04896-6081-0E49-8E24-892D7B6C0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16" y="1991959"/>
            <a:ext cx="2110740" cy="12573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4AED634-2012-334C-9FF2-DB46960909F3}"/>
              </a:ext>
            </a:extLst>
          </p:cNvPr>
          <p:cNvGrpSpPr/>
          <p:nvPr/>
        </p:nvGrpSpPr>
        <p:grpSpPr>
          <a:xfrm rot="16200000">
            <a:off x="4003809" y="3978839"/>
            <a:ext cx="1176883" cy="4550773"/>
            <a:chOff x="5538607" y="819097"/>
            <a:chExt cx="1176883" cy="4550773"/>
          </a:xfrm>
        </p:grpSpPr>
        <p:sp>
          <p:nvSpPr>
            <p:cNvPr id="58" name="AutoShape 19">
              <a:extLst>
                <a:ext uri="{FF2B5EF4-FFF2-40B4-BE49-F238E27FC236}">
                  <a16:creationId xmlns:a16="http://schemas.microsoft.com/office/drawing/2014/main" id="{E866973C-D855-DD48-AD9A-6FEDB826A25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51662" y="2506042"/>
              <a:ext cx="4550773" cy="1176883"/>
            </a:xfrm>
            <a:prstGeom prst="rightArrow">
              <a:avLst>
                <a:gd name="adj1" fmla="val 32000"/>
                <a:gd name="adj2" fmla="val 63778"/>
              </a:avLst>
            </a:prstGeom>
            <a:gradFill flip="none"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A50CCCB1-A575-664E-93C7-4D22B47971D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98966" y="2758964"/>
              <a:ext cx="3433031" cy="27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600" b="1" dirty="0">
                  <a:solidFill>
                    <a:schemeClr val="bg1"/>
                  </a:solidFill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machine &amp; detector </a:t>
              </a:r>
              <a:r>
                <a:rPr lang="en-US" sz="1600" b="1" dirty="0"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requirements</a:t>
              </a: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47DDB5A-0054-404B-96D7-0922E4A1736B}"/>
              </a:ext>
            </a:extLst>
          </p:cNvPr>
          <p:cNvSpPr/>
          <p:nvPr/>
        </p:nvSpPr>
        <p:spPr>
          <a:xfrm>
            <a:off x="8276837" y="2791429"/>
            <a:ext cx="505047" cy="470441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9537AE-561E-B44C-A934-E70B336A211C}"/>
              </a:ext>
            </a:extLst>
          </p:cNvPr>
          <p:cNvSpPr txBox="1"/>
          <p:nvPr/>
        </p:nvSpPr>
        <p:spPr>
          <a:xfrm>
            <a:off x="202202" y="5595710"/>
            <a:ext cx="100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∫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Ldt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12C521C-28DE-E947-B4D1-734D60D12571}"/>
              </a:ext>
            </a:extLst>
          </p:cNvPr>
          <p:cNvSpPr txBox="1"/>
          <p:nvPr/>
        </p:nvSpPr>
        <p:spPr>
          <a:xfrm>
            <a:off x="948569" y="5677671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FEA3616-6A3F-8146-B0DC-21B190D717A5}"/>
              </a:ext>
            </a:extLst>
          </p:cNvPr>
          <p:cNvSpPr txBox="1"/>
          <p:nvPr/>
        </p:nvSpPr>
        <p:spPr>
          <a:xfrm>
            <a:off x="3670516" y="568618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F29F66-E2ED-CC46-91FB-8D4F01F587BD}"/>
              </a:ext>
            </a:extLst>
          </p:cNvPr>
          <p:cNvSpPr txBox="1"/>
          <p:nvPr/>
        </p:nvSpPr>
        <p:spPr>
          <a:xfrm>
            <a:off x="6907298" y="568315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10 - 100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DD95AAF-C041-284E-A1EE-BF0C352D5CF8}"/>
              </a:ext>
            </a:extLst>
          </p:cNvPr>
          <p:cNvSpPr/>
          <p:nvPr/>
        </p:nvSpPr>
        <p:spPr>
          <a:xfrm>
            <a:off x="1172396" y="969307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QCD at Extreme Parton Densities - Saturation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E8162-714B-DC44-A6EE-E87295870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586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More In-built Complementarity </a:t>
            </a:r>
            <a:endParaRPr lang="en-GB" sz="2400" b="1" dirty="0"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9F3F5-7C80-BA4A-B5FD-2F6CFB5D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DFCB20-6814-EA4B-8D25-1E589FFF4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07"/>
          <a:stretch/>
        </p:blipFill>
        <p:spPr>
          <a:xfrm>
            <a:off x="1459861" y="3122241"/>
            <a:ext cx="6226797" cy="3280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EE3A3-7711-AC46-8633-CA0CB0B93F5B}"/>
              </a:ext>
            </a:extLst>
          </p:cNvPr>
          <p:cNvSpPr txBox="1"/>
          <p:nvPr/>
        </p:nvSpPr>
        <p:spPr>
          <a:xfrm>
            <a:off x="0" y="738039"/>
            <a:ext cx="903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Integrate possibility of fixed target mode into detectors (based on either e- or p-beam) to emphasize new kinematic ranges that would normally be very forward or backward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High x physics in ep / </a:t>
            </a:r>
            <a:r>
              <a:rPr lang="en-US" sz="2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eA</a:t>
            </a:r>
            <a:endParaRPr 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 Novel regions for pp / </a:t>
            </a:r>
            <a:r>
              <a:rPr lang="en-US" sz="2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pA</a:t>
            </a:r>
            <a:endParaRPr 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Successfully done previously at ALICE,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LHCb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STAR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4AC9C-5968-D844-B388-176A113E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BD603-9585-924E-B2B2-24BD5A66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5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935B09DB-6188-AC4D-8BD1-54FAE0D42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85" t="2984" r="34606" b="20968"/>
          <a:stretch/>
        </p:blipFill>
        <p:spPr>
          <a:xfrm>
            <a:off x="5211150" y="1302790"/>
            <a:ext cx="3996648" cy="3801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66A49-2FEB-A749-A466-BC42AE01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EIC Experimental Equipment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F509B7-C493-6745-BD83-4801E754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FAF7F-3418-4845-BCE4-D3180F9A642E}"/>
              </a:ext>
            </a:extLst>
          </p:cNvPr>
          <p:cNvSpPr txBox="1"/>
          <p:nvPr/>
        </p:nvSpPr>
        <p:spPr>
          <a:xfrm>
            <a:off x="0" y="598231"/>
            <a:ext cx="639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j-lt"/>
              </a:rPr>
              <a:t>Any general purpose EIC Detector is complex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B58A5-A19A-CF44-B9D0-B534B09D6DE9}"/>
              </a:ext>
            </a:extLst>
          </p:cNvPr>
          <p:cNvSpPr txBox="1"/>
          <p:nvPr/>
        </p:nvSpPr>
        <p:spPr>
          <a:xfrm>
            <a:off x="0" y="954198"/>
            <a:ext cx="58402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Overall detector requirements:</a:t>
            </a:r>
            <a:endParaRPr lang="en-US" sz="2000" dirty="0">
              <a:solidFill>
                <a:srgbClr val="322F31"/>
              </a:solidFill>
              <a:latin typeface="+mj-lt"/>
              <a:ea typeface="Comic Sans MS" charset="0"/>
              <a:cs typeface="Comic Sans MS" charset="0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Large rapidity (-4 &lt; </a:t>
            </a:r>
            <a:r>
              <a:rPr lang="en-US" dirty="0">
                <a:solidFill>
                  <a:srgbClr val="322F31"/>
                </a:solidFill>
                <a:latin typeface="Symbol" pitchFamily="2" charset="2"/>
                <a:ea typeface="Comic Sans MS" charset="0"/>
                <a:cs typeface="Comic Sans MS" charset="0"/>
              </a:rPr>
              <a:t>h</a:t>
            </a: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&lt; 4) coverage; and far beyond in especially far-forward detector regions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precision low mass tracking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small (</a:t>
            </a:r>
            <a:r>
              <a:rPr lang="en-US" sz="1600" dirty="0">
                <a:solidFill>
                  <a:srgbClr val="322F31"/>
                </a:solidFill>
                <a:latin typeface="Symbol" pitchFamily="2" charset="2"/>
                <a:ea typeface="Comic Sans MS" charset="0"/>
                <a:cs typeface="Comic Sans MS" charset="0"/>
              </a:rPr>
              <a:t>m</a:t>
            </a: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-vertex) and large radius (gaseous-based) tracking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Electromagnetic and Hadronic Calorimetry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equal coverage of tracking and EM-calorimetry</a:t>
            </a: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performance PID to separate </a:t>
            </a:r>
            <a:r>
              <a:rPr lang="en-US" dirty="0">
                <a:solidFill>
                  <a:srgbClr val="322F31"/>
                </a:solidFill>
                <a:latin typeface="Symbol" pitchFamily="2" charset="2"/>
                <a:ea typeface="Symbol" charset="2"/>
                <a:cs typeface="Symbol" charset="2"/>
              </a:rPr>
              <a:t>p</a:t>
            </a: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, K, p on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     track level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also need good e</a:t>
            </a:r>
            <a:r>
              <a:rPr lang="en-US" sz="1600" dirty="0">
                <a:solidFill>
                  <a:srgbClr val="322F31"/>
                </a:solidFill>
                <a:latin typeface="Symbol" pitchFamily="2" charset="2"/>
                <a:ea typeface="Comic Sans MS" charset="0"/>
                <a:cs typeface="Comic Sans MS" charset="0"/>
              </a:rPr>
              <a:t>/p </a:t>
            </a: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separation for scattered electron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Large acceptance for diffraction, tagging, neutrons from nuclear breakup: critical for physics program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Many ancillary detector integrated in the beam line: low-Q</a:t>
            </a:r>
            <a:r>
              <a:rPr lang="en-US" sz="1600" baseline="300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tagger, Roman Pots, Zero-Degree Calorimeter, ….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control of systematics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luminosity monitor, electron &amp; hadron Polarimetry</a:t>
            </a:r>
            <a:endParaRPr lang="en-US" sz="1600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860B1578-7A14-E44C-904C-16D7434F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EB485-47F8-C548-8276-9C085A05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C71D0-4E5A-0748-B885-47520C67712D}"/>
              </a:ext>
            </a:extLst>
          </p:cNvPr>
          <p:cNvSpPr txBox="1"/>
          <p:nvPr/>
        </p:nvSpPr>
        <p:spPr>
          <a:xfrm rot="21000000">
            <a:off x="94207" y="2936784"/>
            <a:ext cx="8979702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Comic Sans MS"/>
              </a:rPr>
              <a:t>For the success of the EIC science it is critical the Detector is fully integrated in the Interaction Region</a:t>
            </a:r>
            <a:endParaRPr lang="en-US" sz="2000" dirty="0">
              <a:solidFill>
                <a:schemeClr val="bg1"/>
              </a:solidFill>
              <a:latin typeface="+mj-lt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8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535E-6C91-E143-96FF-20A83D69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Highly integrated detector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579A8-88BB-3645-A36B-0300A005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4D0115-1A69-1748-B2E1-08E76693995A}"/>
              </a:ext>
            </a:extLst>
          </p:cNvPr>
          <p:cNvSpPr/>
          <p:nvPr/>
        </p:nvSpPr>
        <p:spPr>
          <a:xfrm>
            <a:off x="4454855" y="847508"/>
            <a:ext cx="45555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Wingdings" charset="2"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size detector: ~75m</a:t>
            </a:r>
          </a:p>
          <a:p>
            <a:pPr>
              <a:buSzPct val="45000"/>
            </a:pPr>
            <a:r>
              <a:rPr lang="en-US" alt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detector: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~10m</a:t>
            </a:r>
            <a:endParaRPr lang="en-US" alt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45000"/>
              <a:buFont typeface="Wingdings" charset="2"/>
              <a:buNone/>
            </a:pPr>
            <a:r>
              <a:rPr lang="en-US" altLang="en-US" sz="2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electron detection:  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~35m</a:t>
            </a:r>
          </a:p>
          <a:p>
            <a:pPr>
              <a:buSzPct val="45000"/>
            </a:pPr>
            <a:r>
              <a:rPr lang="en-US" altLang="en-US" sz="2000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hadron spectrometer: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438D4-ADD4-0741-8A9E-209A700B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588"/>
            <a:ext cx="4304007" cy="2407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1BC67-EDB8-8F4E-B1C2-5B55160EE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9" t="9889" r="9550" b="3194"/>
          <a:stretch/>
        </p:blipFill>
        <p:spPr>
          <a:xfrm>
            <a:off x="1520575" y="3051644"/>
            <a:ext cx="7623425" cy="38014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349A5D9-8799-6D4C-9030-1F89804DA5F6}"/>
              </a:ext>
            </a:extLst>
          </p:cNvPr>
          <p:cNvSpPr/>
          <p:nvPr/>
        </p:nvSpPr>
        <p:spPr>
          <a:xfrm>
            <a:off x="5589141" y="3729519"/>
            <a:ext cx="883578" cy="33904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4B6C78-80A4-3F42-B630-99C7573147BF}"/>
              </a:ext>
            </a:extLst>
          </p:cNvPr>
          <p:cNvSpPr/>
          <p:nvPr/>
        </p:nvSpPr>
        <p:spPr>
          <a:xfrm>
            <a:off x="7015537" y="4296592"/>
            <a:ext cx="392130" cy="281411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32E5C9-FFE7-194C-9C55-AC1AA98840F0}"/>
              </a:ext>
            </a:extLst>
          </p:cNvPr>
          <p:cNvSpPr/>
          <p:nvPr/>
        </p:nvSpPr>
        <p:spPr>
          <a:xfrm rot="16200000">
            <a:off x="6290856" y="3685279"/>
            <a:ext cx="883578" cy="33904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61EAC3-A6D7-6D4E-8A3F-AD7CB357B01A}"/>
              </a:ext>
            </a:extLst>
          </p:cNvPr>
          <p:cNvSpPr/>
          <p:nvPr/>
        </p:nvSpPr>
        <p:spPr>
          <a:xfrm rot="16200000">
            <a:off x="6588986" y="3599202"/>
            <a:ext cx="883578" cy="260633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52EDF9-24F1-C044-A5C3-D5D91A856C73}"/>
              </a:ext>
            </a:extLst>
          </p:cNvPr>
          <p:cNvSpPr/>
          <p:nvPr/>
        </p:nvSpPr>
        <p:spPr>
          <a:xfrm rot="16200000">
            <a:off x="3373852" y="3865191"/>
            <a:ext cx="883578" cy="260633"/>
          </a:xfrm>
          <a:prstGeom prst="ellipse">
            <a:avLst/>
          </a:prstGeom>
          <a:noFill/>
          <a:ln w="190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98121A-9F15-5841-A023-7E7DB2DAC64F}"/>
              </a:ext>
            </a:extLst>
          </p:cNvPr>
          <p:cNvSpPr/>
          <p:nvPr/>
        </p:nvSpPr>
        <p:spPr>
          <a:xfrm rot="16200000">
            <a:off x="3013577" y="3716204"/>
            <a:ext cx="883578" cy="260633"/>
          </a:xfrm>
          <a:prstGeom prst="ellipse">
            <a:avLst/>
          </a:prstGeom>
          <a:noFill/>
          <a:ln w="190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99B880-EC49-1C41-8BF6-1542B0EB1747}"/>
              </a:ext>
            </a:extLst>
          </p:cNvPr>
          <p:cNvSpPr/>
          <p:nvPr/>
        </p:nvSpPr>
        <p:spPr>
          <a:xfrm rot="16200000">
            <a:off x="3129625" y="4973884"/>
            <a:ext cx="942888" cy="260635"/>
          </a:xfrm>
          <a:prstGeom prst="ellipse">
            <a:avLst/>
          </a:prstGeom>
          <a:noFill/>
          <a:ln w="190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6C0C00-FA57-1F4D-8E24-85204CC90007}"/>
              </a:ext>
            </a:extLst>
          </p:cNvPr>
          <p:cNvSpPr txBox="1"/>
          <p:nvPr/>
        </p:nvSpPr>
        <p:spPr>
          <a:xfrm>
            <a:off x="5696274" y="600664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electron 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58DE7-3C3D-254D-94E3-4625F2482078}"/>
              </a:ext>
            </a:extLst>
          </p:cNvPr>
          <p:cNvSpPr txBox="1"/>
          <p:nvPr/>
        </p:nvSpPr>
        <p:spPr>
          <a:xfrm>
            <a:off x="3284331" y="6031059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p/A beam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9B954D-68A6-2D41-AADC-1F5C766ED3D2}"/>
              </a:ext>
            </a:extLst>
          </p:cNvPr>
          <p:cNvCxnSpPr>
            <a:cxnSpLocks/>
          </p:cNvCxnSpPr>
          <p:nvPr/>
        </p:nvCxnSpPr>
        <p:spPr>
          <a:xfrm flipV="1">
            <a:off x="3206210" y="6330656"/>
            <a:ext cx="1661036" cy="29294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24DEB3-2A7A-7249-84F2-247FA82FDAE2}"/>
              </a:ext>
            </a:extLst>
          </p:cNvPr>
          <p:cNvCxnSpPr>
            <a:cxnSpLocks/>
          </p:cNvCxnSpPr>
          <p:nvPr/>
        </p:nvCxnSpPr>
        <p:spPr>
          <a:xfrm flipH="1">
            <a:off x="5549096" y="6314638"/>
            <a:ext cx="1864961" cy="80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704C94-E8B8-9B4A-B980-AD412D575F50}"/>
              </a:ext>
            </a:extLst>
          </p:cNvPr>
          <p:cNvSpPr txBox="1"/>
          <p:nvPr/>
        </p:nvSpPr>
        <p:spPr>
          <a:xfrm>
            <a:off x="2028984" y="3147643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Backward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044D1B-0826-9749-A90F-035D53A9D039}"/>
              </a:ext>
            </a:extLst>
          </p:cNvPr>
          <p:cNvSpPr txBox="1"/>
          <p:nvPr/>
        </p:nvSpPr>
        <p:spPr>
          <a:xfrm>
            <a:off x="8102911" y="5936037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Forward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60F04C3-9C5B-BA4C-9A25-22BCE407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0D05E-F79B-E947-B739-5896FB4F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5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212A-B72A-9443-8255-3AAB8047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integrated in EIC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461FA-690F-ED40-BFF5-BB2CEAAF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D6B58-E821-AE49-988F-18F0DC96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1F2DF-B975-DA47-8DD7-6B5C190C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703C4-8972-A141-9BFC-F2DDDD58ACB2}"/>
              </a:ext>
            </a:extLst>
          </p:cNvPr>
          <p:cNvSpPr txBox="1"/>
          <p:nvPr/>
        </p:nvSpPr>
        <p:spPr>
          <a:xfrm>
            <a:off x="0" y="59167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Needs to follow CD schedule and achieve KPPs for CD-4a and CD-4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Detector and IR are strongly nested into each other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should not diverge to much in their design majority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endParaRPr lang="en-US" sz="800" dirty="0">
              <a:latin typeface="Comic Sans MS" panose="030F0902030302020204" pitchFamily="66" charset="0"/>
            </a:endParaRPr>
          </a:p>
          <a:p>
            <a:pPr algn="ctr">
              <a:buClr>
                <a:srgbClr val="0432FF"/>
              </a:buClr>
            </a:pPr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</a:rPr>
              <a:t>General purpose detector realizing the YR requirements</a:t>
            </a:r>
          </a:p>
          <a:p>
            <a:pPr algn="ctr">
              <a:buClr>
                <a:srgbClr val="0432FF"/>
              </a:buClr>
            </a:pPr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</a:rPr>
              <a:t>Physics requirements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E9C05-FDB5-CB4A-A798-4A60E087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2059039"/>
            <a:ext cx="7984538" cy="47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8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030D-E2E7-9E45-818C-0C5175EE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integrated in EIC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4AC6F-5AD3-3B40-9550-D785552E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8FD95-F67E-2A49-B697-FD5485B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BCB78-C92A-9944-B0DA-D5AF185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7A362-BC80-834C-A3CC-4DD1DE2A1809}"/>
              </a:ext>
            </a:extLst>
          </p:cNvPr>
          <p:cNvSpPr txBox="1"/>
          <p:nvPr/>
        </p:nvSpPr>
        <p:spPr>
          <a:xfrm>
            <a:off x="75304" y="570155"/>
            <a:ext cx="4445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Space considerations versus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Magnet size: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D98745E-7C6B-9F41-A46C-A4F80413B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398"/>
            <a:ext cx="6085731" cy="3342491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42C23DD4-3F86-4B4B-B305-1235015A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03" y="4194246"/>
            <a:ext cx="7561397" cy="26637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FA23F5-F9A2-3640-AF75-22AEB37030B2}"/>
              </a:ext>
            </a:extLst>
          </p:cNvPr>
          <p:cNvSpPr/>
          <p:nvPr/>
        </p:nvSpPr>
        <p:spPr>
          <a:xfrm>
            <a:off x="4550484" y="4324574"/>
            <a:ext cx="1850315" cy="2420471"/>
          </a:xfrm>
          <a:prstGeom prst="rect">
            <a:avLst/>
          </a:prstGeom>
          <a:solidFill>
            <a:srgbClr val="0432FF">
              <a:alpha val="29000"/>
            </a:srgbClr>
          </a:solidFill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EC8A-2FA6-3A44-AA0B-75FBE46A0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integrated in EIC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1FE23-AF1D-1B44-9162-B20F68CE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843C6-1A64-7D4E-9243-70D0DD55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61752-F1C9-C74D-8484-4E2E097B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5169B-14CF-A240-9965-7551A2C6F6BA}"/>
              </a:ext>
            </a:extLst>
          </p:cNvPr>
          <p:cNvSpPr txBox="1"/>
          <p:nvPr/>
        </p:nvSpPr>
        <p:spPr>
          <a:xfrm>
            <a:off x="-10275" y="592671"/>
            <a:ext cx="9164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B"/>
              </a:buClr>
            </a:pPr>
            <a:r>
              <a:rPr lang="en-US" b="1" dirty="0">
                <a:solidFill>
                  <a:srgbClr val="0000DB"/>
                </a:solidFill>
                <a:latin typeface="Comic Sans MS" panose="030F0902030302020204" pitchFamily="66" charset="0"/>
              </a:rPr>
              <a:t>Follow closely EIC-UG Yellow Report results for detector performance:</a:t>
            </a:r>
          </a:p>
          <a:p>
            <a:pPr marL="285750" indent="-285750">
              <a:buClr>
                <a:srgbClr val="0000DB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Detailed detector simulations and technology performance evaluations tabulated</a:t>
            </a:r>
          </a:p>
          <a:p>
            <a:pPr marL="742950" lvl="1" indent="-285750">
              <a:buClr>
                <a:srgbClr val="0000DB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performance for 3 Tesla field</a:t>
            </a:r>
          </a:p>
        </p:txBody>
      </p:sp>
      <p:pic>
        <p:nvPicPr>
          <p:cNvPr id="10" name="Picture 9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655F36F-E549-7241-88E7-5CCD87629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6" y="1613646"/>
            <a:ext cx="8960440" cy="49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3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C650-57D2-E04C-A3DB-6CACEAAB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integrated in EIC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F666-7C13-954E-81FD-91FE77E4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30EA8-5528-6E49-921A-7BC313A9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Interaction Region at the EIC,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AB5A9-7B79-CB4E-8E38-0C6DCB84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0ECC384-A1F7-9C46-924D-9D34B26E6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577"/>
            <a:ext cx="9144000" cy="52346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1BCF66-5040-1B49-866F-7CC41CA22DC1}"/>
              </a:ext>
            </a:extLst>
          </p:cNvPr>
          <p:cNvSpPr/>
          <p:nvPr/>
        </p:nvSpPr>
        <p:spPr>
          <a:xfrm>
            <a:off x="2011679" y="1527585"/>
            <a:ext cx="2409714" cy="3657600"/>
          </a:xfrm>
          <a:prstGeom prst="rect">
            <a:avLst/>
          </a:prstGeom>
          <a:solidFill>
            <a:srgbClr val="0432FF">
              <a:alpha val="29000"/>
            </a:srgbClr>
          </a:solidFill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FBD1A-FF45-AE48-9167-9B4AA3C56274}"/>
              </a:ext>
            </a:extLst>
          </p:cNvPr>
          <p:cNvSpPr txBox="1"/>
          <p:nvPr/>
        </p:nvSpPr>
        <p:spPr>
          <a:xfrm>
            <a:off x="-10275" y="592671"/>
            <a:ext cx="9164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B"/>
              </a:buClr>
            </a:pPr>
            <a:r>
              <a:rPr lang="en-US" b="1" dirty="0">
                <a:solidFill>
                  <a:srgbClr val="0000DB"/>
                </a:solidFill>
                <a:latin typeface="Comic Sans MS" panose="030F0902030302020204" pitchFamily="66" charset="0"/>
              </a:rPr>
              <a:t>EIC-UG Yellow Report results for detector performance:</a:t>
            </a:r>
          </a:p>
          <a:p>
            <a:pPr marL="285750" indent="-285750">
              <a:buClr>
                <a:srgbClr val="0000DB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Detailed detector simulations and technology performance evaluations tabulated</a:t>
            </a:r>
          </a:p>
          <a:p>
            <a:pPr marL="742950" lvl="1" indent="-285750">
              <a:buClr>
                <a:srgbClr val="0000DB"/>
              </a:buClr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performance for 3 Tesla field</a:t>
            </a:r>
          </a:p>
        </p:txBody>
      </p:sp>
    </p:spTree>
    <p:extLst>
      <p:ext uri="{BB962C8B-B14F-4D97-AF65-F5344CB8AC3E}">
        <p14:creationId xmlns:p14="http://schemas.microsoft.com/office/powerpoint/2010/main" val="151908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3186</Words>
  <Application>Microsoft Macintosh PowerPoint</Application>
  <PresentationFormat>On-screen Show (4:3)</PresentationFormat>
  <Paragraphs>566</Paragraphs>
  <Slides>30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PingFangSC-Regular</vt:lpstr>
      <vt:lpstr>Arial</vt:lpstr>
      <vt:lpstr>Calibri</vt:lpstr>
      <vt:lpstr>Cambria Math</vt:lpstr>
      <vt:lpstr>Comic Sans MS</vt:lpstr>
      <vt:lpstr>Corbel</vt:lpstr>
      <vt:lpstr>Courier New</vt:lpstr>
      <vt:lpstr>Symbol</vt:lpstr>
      <vt:lpstr>Times New Roman</vt:lpstr>
      <vt:lpstr>Trebuchet MS</vt:lpstr>
      <vt:lpstr>Wingdings</vt:lpstr>
      <vt:lpstr>Office Theme</vt:lpstr>
      <vt:lpstr>Equation</vt:lpstr>
      <vt:lpstr>IR1@EIC Detector concept/implementation  &amp; EoI </vt:lpstr>
      <vt:lpstr>Background</vt:lpstr>
      <vt:lpstr>What is needed experimentally?         </vt:lpstr>
      <vt:lpstr>EIC Experimental Equipment</vt:lpstr>
      <vt:lpstr>Highly integrated detector system</vt:lpstr>
      <vt:lpstr>Detector integrated in EIC Project</vt:lpstr>
      <vt:lpstr>Detector integrated in EIC Project</vt:lpstr>
      <vt:lpstr>Detector integrated in EIC Project</vt:lpstr>
      <vt:lpstr>Detector integrated in EIC Project</vt:lpstr>
      <vt:lpstr>Detector integrated in EIC Project</vt:lpstr>
      <vt:lpstr>Interaction Region Boundary Conditions</vt:lpstr>
      <vt:lpstr>Interaction Region Boundary Conditions</vt:lpstr>
      <vt:lpstr>Interaction Region</vt:lpstr>
      <vt:lpstr>Interaction Region Detector Requirements</vt:lpstr>
      <vt:lpstr>Integration</vt:lpstr>
      <vt:lpstr>Integration</vt:lpstr>
      <vt:lpstr>Expressions of Interests for EIC Experimental Equipment</vt:lpstr>
      <vt:lpstr>Summary</vt:lpstr>
      <vt:lpstr>PowerPoint Presentation</vt:lpstr>
      <vt:lpstr>Boundary Conditions</vt:lpstr>
      <vt:lpstr>EIC General Purpose Detector: Concept</vt:lpstr>
      <vt:lpstr>The EIC: A Unique Collider</vt:lpstr>
      <vt:lpstr>Interaction Region</vt:lpstr>
      <vt:lpstr>PowerPoint Presentation</vt:lpstr>
      <vt:lpstr>2nd IR Flowchart</vt:lpstr>
      <vt:lpstr>What is important to define Complementarity</vt:lpstr>
      <vt:lpstr>Complementary Working Group Activities</vt:lpstr>
      <vt:lpstr>Some`Bold’ Summary Statements: Common features of two detectors</vt:lpstr>
      <vt:lpstr>Some`Bold’ Summary Statements: Opportunities for Complementarity </vt:lpstr>
      <vt:lpstr>More In-built Complementarity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Complementary   Detectors at EIC  What we plan to  integrate into the YR</dc:title>
  <dc:creator>Elke-Caroline Aschenauer</dc:creator>
  <cp:lastModifiedBy>Elke-Caroline Aschenauer</cp:lastModifiedBy>
  <cp:revision>117</cp:revision>
  <dcterms:created xsi:type="dcterms:W3CDTF">2020-11-20T04:18:37Z</dcterms:created>
  <dcterms:modified xsi:type="dcterms:W3CDTF">2020-12-15T18:47:09Z</dcterms:modified>
</cp:coreProperties>
</file>