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0"/>
  </p:notesMasterIdLst>
  <p:sldIdLst>
    <p:sldId id="256" r:id="rId5"/>
    <p:sldId id="282" r:id="rId6"/>
    <p:sldId id="258" r:id="rId7"/>
    <p:sldId id="278" r:id="rId8"/>
    <p:sldId id="259" r:id="rId9"/>
    <p:sldId id="284" r:id="rId10"/>
    <p:sldId id="283" r:id="rId11"/>
    <p:sldId id="265" r:id="rId12"/>
    <p:sldId id="268" r:id="rId13"/>
    <p:sldId id="280" r:id="rId14"/>
    <p:sldId id="269" r:id="rId15"/>
    <p:sldId id="281" r:id="rId16"/>
    <p:sldId id="287" r:id="rId17"/>
    <p:sldId id="260" r:id="rId18"/>
    <p:sldId id="286" r:id="rId19"/>
    <p:sldId id="290" r:id="rId20"/>
    <p:sldId id="293" r:id="rId21"/>
    <p:sldId id="276" r:id="rId22"/>
    <p:sldId id="294" r:id="rId23"/>
    <p:sldId id="285" r:id="rId24"/>
    <p:sldId id="288" r:id="rId25"/>
    <p:sldId id="289" r:id="rId26"/>
    <p:sldId id="291" r:id="rId27"/>
    <p:sldId id="292"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828FF"/>
    <a:srgbClr val="0066FF"/>
    <a:srgbClr val="0432FF"/>
    <a:srgbClr val="0735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4646"/>
  </p:normalViewPr>
  <p:slideViewPr>
    <p:cSldViewPr snapToGrid="0" snapToObjects="1">
      <p:cViewPr varScale="1">
        <p:scale>
          <a:sx n="113" d="100"/>
          <a:sy n="113" d="100"/>
        </p:scale>
        <p:origin x="122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255C-AFDB-4D22-8373-2F4CFC10746D}" type="datetimeFigureOut">
              <a:rPr lang="en-US" smtClean="0"/>
              <a:t>12/14/2020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146D-72E3-4D17-8794-005420F3EB37}" type="slidenum">
              <a:rPr lang="en-US" smtClean="0"/>
              <a:t>‹#›</a:t>
            </a:fld>
            <a:endParaRPr lang="en-US"/>
          </a:p>
        </p:txBody>
      </p:sp>
    </p:spTree>
    <p:extLst>
      <p:ext uri="{BB962C8B-B14F-4D97-AF65-F5344CB8AC3E}">
        <p14:creationId xmlns:p14="http://schemas.microsoft.com/office/powerpoint/2010/main" val="9585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400192"/>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543300" y="6349480"/>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3543300" y="631031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0691"/>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6954"/>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C4BE9006-42DF-4C65-9314-FEB6DE8658B3}" type="datetime1">
              <a:rPr lang="en-US" smtClean="0"/>
              <a:t>12/14/2020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F7AFC-E7DF-47B5-8351-8143A48E09EB}"/>
              </a:ext>
            </a:extLst>
          </p:cNvPr>
          <p:cNvSpPr txBox="1"/>
          <p:nvPr/>
        </p:nvSpPr>
        <p:spPr>
          <a:xfrm>
            <a:off x="2790614" y="1717767"/>
            <a:ext cx="5966178" cy="2923877"/>
          </a:xfrm>
          <a:prstGeom prst="rect">
            <a:avLst/>
          </a:prstGeom>
          <a:noFill/>
        </p:spPr>
        <p:txBody>
          <a:bodyPr wrap="square" rtlCol="0">
            <a:spAutoFit/>
          </a:bodyPr>
          <a:lstStyle/>
          <a:p>
            <a:pPr algn="r"/>
            <a:r>
              <a:rPr lang="en-US" sz="3600" dirty="0">
                <a:solidFill>
                  <a:schemeClr val="bg1"/>
                </a:solidFill>
              </a:rPr>
              <a:t>IR2@EIC </a:t>
            </a:r>
            <a:r>
              <a:rPr lang="en-US" sz="3600" dirty="0" smtClean="0">
                <a:solidFill>
                  <a:schemeClr val="bg1"/>
                </a:solidFill>
              </a:rPr>
              <a:t>Design Status</a:t>
            </a:r>
            <a:r>
              <a:rPr lang="en-US" sz="3600" dirty="0">
                <a:solidFill>
                  <a:schemeClr val="bg1"/>
                </a:solidFill>
              </a:rPr>
              <a:t>, </a:t>
            </a:r>
            <a:r>
              <a:rPr lang="en-US" sz="3600" dirty="0" smtClean="0">
                <a:solidFill>
                  <a:schemeClr val="bg1"/>
                </a:solidFill>
              </a:rPr>
              <a:t>Luminosity </a:t>
            </a:r>
            <a:r>
              <a:rPr lang="en-US" sz="3600" dirty="0">
                <a:solidFill>
                  <a:schemeClr val="bg1"/>
                </a:solidFill>
              </a:rPr>
              <a:t>vs </a:t>
            </a:r>
            <a:r>
              <a:rPr lang="en-US" sz="3600" dirty="0" smtClean="0">
                <a:solidFill>
                  <a:schemeClr val="bg1"/>
                </a:solidFill>
              </a:rPr>
              <a:t>CM Energy</a:t>
            </a:r>
            <a:r>
              <a:rPr lang="en-US" sz="3600" dirty="0">
                <a:solidFill>
                  <a:schemeClr val="bg1"/>
                </a:solidFill>
              </a:rPr>
              <a:t>, </a:t>
            </a:r>
            <a:r>
              <a:rPr lang="en-US" sz="3600" dirty="0" smtClean="0">
                <a:solidFill>
                  <a:schemeClr val="bg1"/>
                </a:solidFill>
              </a:rPr>
              <a:t>Polarization</a:t>
            </a:r>
          </a:p>
          <a:p>
            <a:pPr algn="r"/>
            <a:endParaRPr lang="en-US" sz="1600" dirty="0" smtClean="0">
              <a:solidFill>
                <a:schemeClr val="bg1"/>
              </a:solidFill>
            </a:endParaRPr>
          </a:p>
          <a:p>
            <a:pPr algn="r"/>
            <a:r>
              <a:rPr lang="en-US" sz="2800" dirty="0" smtClean="0">
                <a:solidFill>
                  <a:schemeClr val="bg1"/>
                </a:solidFill>
              </a:rPr>
              <a:t>Vasiliy Morozov </a:t>
            </a:r>
          </a:p>
          <a:p>
            <a:pPr algn="r"/>
            <a:r>
              <a:rPr lang="en-US" sz="2800" dirty="0" smtClean="0">
                <a:solidFill>
                  <a:schemeClr val="bg1"/>
                </a:solidFill>
              </a:rPr>
              <a:t>on behalf of 2</a:t>
            </a:r>
            <a:r>
              <a:rPr lang="en-US" sz="2800" baseline="30000" dirty="0" smtClean="0">
                <a:solidFill>
                  <a:schemeClr val="bg1"/>
                </a:solidFill>
              </a:rPr>
              <a:t>nd</a:t>
            </a:r>
            <a:r>
              <a:rPr lang="en-US" sz="2800" dirty="0" smtClean="0">
                <a:solidFill>
                  <a:schemeClr val="bg1"/>
                </a:solidFill>
              </a:rPr>
              <a:t> IR Design Team</a:t>
            </a:r>
            <a:endParaRPr lang="en-US" sz="2000" dirty="0">
              <a:solidFill>
                <a:schemeClr val="bg1"/>
              </a:solidFill>
            </a:endParaRPr>
          </a:p>
        </p:txBody>
      </p:sp>
      <p:sp>
        <p:nvSpPr>
          <p:cNvPr id="3" name="TextBox 2">
            <a:extLst>
              <a:ext uri="{FF2B5EF4-FFF2-40B4-BE49-F238E27FC236}">
                <a16:creationId xmlns:a16="http://schemas.microsoft.com/office/drawing/2014/main" id="{15C2086C-C6B9-4FA6-8204-B2C0BE13B7CC}"/>
              </a:ext>
            </a:extLst>
          </p:cNvPr>
          <p:cNvSpPr txBox="1"/>
          <p:nvPr/>
        </p:nvSpPr>
        <p:spPr>
          <a:xfrm>
            <a:off x="4700692" y="4658292"/>
            <a:ext cx="4056099" cy="1015663"/>
          </a:xfrm>
          <a:prstGeom prst="rect">
            <a:avLst/>
          </a:prstGeom>
          <a:noFill/>
        </p:spPr>
        <p:txBody>
          <a:bodyPr wrap="square" rtlCol="0">
            <a:spAutoFit/>
          </a:bodyPr>
          <a:lstStyle/>
          <a:p>
            <a:pPr algn="r"/>
            <a:r>
              <a:rPr lang="en-US" sz="2000" dirty="0">
                <a:solidFill>
                  <a:schemeClr val="bg1"/>
                </a:solidFill>
              </a:rPr>
              <a:t>Workshop Series on </a:t>
            </a:r>
            <a:r>
              <a:rPr lang="en-US" sz="2000" dirty="0" smtClean="0">
                <a:solidFill>
                  <a:schemeClr val="bg1"/>
                </a:solidFill>
              </a:rPr>
              <a:t/>
            </a:r>
            <a:br>
              <a:rPr lang="en-US" sz="2000" dirty="0" smtClean="0">
                <a:solidFill>
                  <a:schemeClr val="bg1"/>
                </a:solidFill>
              </a:rPr>
            </a:br>
            <a:r>
              <a:rPr lang="en-US" sz="2000" dirty="0" smtClean="0">
                <a:solidFill>
                  <a:schemeClr val="bg1"/>
                </a:solidFill>
              </a:rPr>
              <a:t>the </a:t>
            </a:r>
            <a:r>
              <a:rPr lang="en-US" sz="2000" dirty="0">
                <a:solidFill>
                  <a:schemeClr val="bg1"/>
                </a:solidFill>
              </a:rPr>
              <a:t>2nd Interaction Region at the EIC</a:t>
            </a:r>
          </a:p>
          <a:p>
            <a:pPr algn="r"/>
            <a:r>
              <a:rPr lang="en-US" sz="2000" dirty="0" smtClean="0">
                <a:solidFill>
                  <a:schemeClr val="bg1"/>
                </a:solidFill>
              </a:rPr>
              <a:t>December 15-16, </a:t>
            </a:r>
            <a:r>
              <a:rPr lang="en-US" sz="2000" dirty="0">
                <a:solidFill>
                  <a:schemeClr val="bg1"/>
                </a:solidFill>
              </a:rPr>
              <a:t>2020</a:t>
            </a:r>
          </a:p>
        </p:txBody>
      </p:sp>
    </p:spTree>
    <p:extLst>
      <p:ext uri="{BB962C8B-B14F-4D97-AF65-F5344CB8AC3E}">
        <p14:creationId xmlns:p14="http://schemas.microsoft.com/office/powerpoint/2010/main" val="109204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903345"/>
          </a:xfrm>
        </p:spPr>
        <p:txBody>
          <a:bodyPr>
            <a:noAutofit/>
          </a:bodyPr>
          <a:lstStyle/>
          <a:p>
            <a:r>
              <a:rPr lang="en-US" sz="2800" dirty="0"/>
              <a:t>2nd IR Geometry and Optics Matching and </a:t>
            </a:r>
            <a:br>
              <a:rPr lang="en-US" sz="2800" dirty="0"/>
            </a:br>
            <a:r>
              <a:rPr lang="en-US" sz="2800" dirty="0"/>
              <a:t>Component Integration</a:t>
            </a:r>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964394"/>
            <a:ext cx="8897067" cy="1477328"/>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Beam crossing </a:t>
            </a:r>
            <a:r>
              <a:rPr lang="en-US" sz="1600" dirty="0" smtClean="0">
                <a:solidFill>
                  <a:srgbClr val="0000FF"/>
                </a:solidFill>
                <a:latin typeface="Arial" charset="0"/>
                <a:cs typeface="Arial" panose="020B0604020202020204" pitchFamily="34" charset="0"/>
              </a:rPr>
              <a:t>direction flipped</a:t>
            </a:r>
            <a:r>
              <a:rPr lang="en-US" sz="1600" dirty="0" smtClean="0">
                <a:solidFill>
                  <a:srgbClr val="000000"/>
                </a:solidFill>
                <a:latin typeface="Arial" charset="0"/>
                <a:cs typeface="Arial" panose="020B0604020202020204" pitchFamily="34" charset="0"/>
              </a:rPr>
              <a:t> compared to the 1</a:t>
            </a:r>
            <a:r>
              <a:rPr lang="en-US" sz="1600" baseline="30000" dirty="0" smtClean="0">
                <a:solidFill>
                  <a:srgbClr val="000000"/>
                </a:solidFill>
                <a:latin typeface="Arial" charset="0"/>
                <a:cs typeface="Arial" panose="020B0604020202020204" pitchFamily="34" charset="0"/>
              </a:rPr>
              <a:t>st</a:t>
            </a:r>
            <a:r>
              <a:rPr lang="en-US" sz="1600" dirty="0" smtClean="0">
                <a:solidFill>
                  <a:srgbClr val="000000"/>
                </a:solidFill>
                <a:latin typeface="Arial" charset="0"/>
                <a:cs typeface="Arial" panose="020B0604020202020204" pitchFamily="34" charset="0"/>
              </a:rPr>
              <a:t> IR</a:t>
            </a:r>
          </a:p>
          <a:p>
            <a:pPr marL="228600" lvl="0" indent="-228600">
              <a:spcAft>
                <a:spcPts val="300"/>
              </a:spcAft>
              <a:buFont typeface="Arial" panose="020B0604020202020204" pitchFamily="34" charset="0"/>
              <a:buChar char="•"/>
            </a:pPr>
            <a:r>
              <a:rPr lang="en-US" sz="1600" dirty="0" smtClean="0">
                <a:solidFill>
                  <a:srgbClr val="0000FF"/>
                </a:solidFill>
                <a:latin typeface="Arial" charset="0"/>
                <a:cs typeface="Arial" panose="020B0604020202020204" pitchFamily="34" charset="0"/>
              </a:rPr>
              <a:t>Not much flexibility in electron geometry</a:t>
            </a:r>
            <a:r>
              <a:rPr lang="en-US" sz="1600" dirty="0" smtClean="0">
                <a:solidFill>
                  <a:srgbClr val="000000"/>
                </a:solidFill>
                <a:latin typeface="Arial" charset="0"/>
                <a:cs typeface="Arial" panose="020B0604020202020204" pitchFamily="34" charset="0"/>
              </a:rPr>
              <a:t> because of electron spin rotator requirements</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Electron beam line is a slightly modified baseline design</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Enough knobs integrated into the ion beam line design to </a:t>
            </a:r>
            <a:r>
              <a:rPr lang="en-US" sz="1600" dirty="0" smtClean="0">
                <a:solidFill>
                  <a:srgbClr val="0000FF"/>
                </a:solidFill>
                <a:latin typeface="Arial" charset="0"/>
                <a:cs typeface="Arial" panose="020B0604020202020204" pitchFamily="34" charset="0"/>
              </a:rPr>
              <a:t>allow testing of different geometries</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Started with 50 mrad crossing angle and plan to optimize it along with other parameters</a:t>
            </a:r>
            <a:endParaRPr lang="en-US" sz="1600" dirty="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10</a:t>
            </a:fld>
            <a:endParaRPr lang="en-US" dirty="0"/>
          </a:p>
        </p:txBody>
      </p:sp>
      <p:pic>
        <p:nvPicPr>
          <p:cNvPr id="3" name="Picture 2"/>
          <p:cNvPicPr>
            <a:picLocks noChangeAspect="1"/>
          </p:cNvPicPr>
          <p:nvPr/>
        </p:nvPicPr>
        <p:blipFill>
          <a:blip r:embed="rId2"/>
          <a:stretch>
            <a:fillRect/>
          </a:stretch>
        </p:blipFill>
        <p:spPr>
          <a:xfrm>
            <a:off x="1478785" y="2518666"/>
            <a:ext cx="7258817" cy="3855835"/>
          </a:xfrm>
          <a:prstGeom prst="rect">
            <a:avLst/>
          </a:prstGeom>
          <a:solidFill>
            <a:schemeClr val="bg1"/>
          </a:solidFill>
        </p:spPr>
      </p:pic>
      <p:cxnSp>
        <p:nvCxnSpPr>
          <p:cNvPr id="5" name="Straight Arrow Connector 4"/>
          <p:cNvCxnSpPr/>
          <p:nvPr/>
        </p:nvCxnSpPr>
        <p:spPr>
          <a:xfrm flipV="1">
            <a:off x="6746240" y="3921760"/>
            <a:ext cx="521547" cy="108373"/>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67787" y="3722356"/>
            <a:ext cx="1605889"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To ion spin rotator</a:t>
            </a:r>
            <a:endParaRPr lang="en-US" sz="14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flipV="1">
            <a:off x="1808480" y="3690087"/>
            <a:ext cx="503233" cy="34004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2591" y="3460017"/>
            <a:ext cx="1605889"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To ion spin rotator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96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Ion 2</a:t>
            </a:r>
            <a:r>
              <a:rPr lang="en-US" sz="3600" baseline="30000" dirty="0"/>
              <a:t>nd</a:t>
            </a:r>
            <a:r>
              <a:rPr lang="en-US" sz="3600" dirty="0"/>
              <a:t> IR Optics </a:t>
            </a:r>
            <a:r>
              <a:rPr lang="en-US" sz="3600" dirty="0" smtClean="0"/>
              <a:t>from 135 </a:t>
            </a:r>
            <a:r>
              <a:rPr lang="en-US" sz="3600" dirty="0"/>
              <a:t>to </a:t>
            </a:r>
            <a:r>
              <a:rPr lang="en-US" sz="3600" dirty="0" smtClean="0"/>
              <a:t>275 </a:t>
            </a:r>
            <a:r>
              <a:rPr lang="en-US" sz="3600" dirty="0"/>
              <a:t>GeV</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63200" cy="4089068"/>
              </a:xfrm>
              <a:prstGeom prst="rect">
                <a:avLst/>
              </a:prstGeom>
              <a:noFill/>
            </p:spPr>
            <p:txBody>
              <a:bodyPr wrap="square" rtlCol="0">
                <a:spAutoFit/>
              </a:bodyPr>
              <a:lstStyle/>
              <a:p>
                <a:pPr marL="228600" lvl="0" indent="-228600">
                  <a:spcAft>
                    <a:spcPts val="12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Lengths of downstream final focusing quadrupoles optimized to provide </a:t>
                </a:r>
                <a:br>
                  <a:rPr lang="en-US" dirty="0" smtClean="0">
                    <a:solidFill>
                      <a:srgbClr val="000000"/>
                    </a:solidFill>
                    <a:latin typeface="Arial" charset="0"/>
                    <a:cs typeface="Arial" panose="020B0604020202020204" pitchFamily="34" charset="0"/>
                  </a:rPr>
                </a:br>
                <a:r>
                  <a:rPr lang="en-US" dirty="0" smtClean="0">
                    <a:solidFill>
                      <a:srgbClr val="0000FF"/>
                    </a:solidFill>
                    <a:latin typeface="Arial" charset="0"/>
                    <a:cs typeface="Arial" panose="020B0604020202020204" pitchFamily="34" charset="0"/>
                  </a:rPr>
                  <a:t>10 </a:t>
                </a:r>
                <a:r>
                  <a:rPr lang="en-US" dirty="0">
                    <a:solidFill>
                      <a:srgbClr val="0000FF"/>
                    </a:solidFill>
                    <a:latin typeface="Arial" charset="0"/>
                    <a:cs typeface="Arial" panose="020B0604020202020204" pitchFamily="34" charset="0"/>
                  </a:rPr>
                  <a:t>mrad polar angle</a:t>
                </a:r>
                <a:r>
                  <a:rPr lang="en-US" dirty="0">
                    <a:solidFill>
                      <a:srgbClr val="000000"/>
                    </a:solidFill>
                    <a:latin typeface="Arial" charset="0"/>
                    <a:cs typeface="Arial" panose="020B0604020202020204" pitchFamily="34" charset="0"/>
                  </a:rPr>
                  <a:t> acceptance with aperture-edge fields below </a:t>
                </a:r>
                <a:r>
                  <a:rPr lang="en-US" dirty="0">
                    <a:solidFill>
                      <a:srgbClr val="0000FF"/>
                    </a:solidFill>
                    <a:latin typeface="Arial" charset="0"/>
                    <a:cs typeface="Arial" panose="020B0604020202020204" pitchFamily="34" charset="0"/>
                  </a:rPr>
                  <a:t>4.6 T</a:t>
                </a:r>
              </a:p>
              <a:p>
                <a:pPr marL="228600" lvl="0" indent="-228600">
                  <a:spcAft>
                    <a:spcPts val="1200"/>
                  </a:spcAft>
                  <a:buFont typeface="Arial" panose="020B0604020202020204" pitchFamily="34" charset="0"/>
                  <a:buChar char="•"/>
                </a:pPr>
                <a:r>
                  <a:rPr lang="en-US" dirty="0">
                    <a:solidFill>
                      <a:srgbClr val="000000"/>
                    </a:solidFill>
                    <a:latin typeface="Arial" charset="0"/>
                    <a:cs typeface="Arial" panose="020B0604020202020204" pitchFamily="34" charset="0"/>
                  </a:rPr>
                  <a:t>Use constraints on </a:t>
                </a:r>
                <a14:m>
                  <m:oMath xmlns:m="http://schemas.openxmlformats.org/officeDocument/2006/math">
                    <m:sSubSup>
                      <m:sSubSupPr>
                        <m:ctrlPr>
                          <a:rPr lang="en-US" i="1" smtClean="0">
                            <a:solidFill>
                              <a:srgbClr val="0000FF"/>
                            </a:solidFill>
                            <a:latin typeface="Cambria Math" panose="02040503050406030204" pitchFamily="18" charset="0"/>
                          </a:rPr>
                        </m:ctrlPr>
                      </m:sSubSupPr>
                      <m:e>
                        <m:r>
                          <a:rPr lang="en-US" i="1">
                            <a:solidFill>
                              <a:srgbClr val="0000FF"/>
                            </a:solidFill>
                            <a:latin typeface="Cambria Math" panose="02040503050406030204" pitchFamily="18" charset="0"/>
                          </a:rPr>
                          <m:t>𝛽</m:t>
                        </m:r>
                      </m:e>
                      <m:sub>
                        <m:r>
                          <a:rPr lang="en-US" i="1">
                            <a:solidFill>
                              <a:srgbClr val="0000FF"/>
                            </a:solidFill>
                            <a:latin typeface="Cambria Math" panose="02040503050406030204" pitchFamily="18" charset="0"/>
                          </a:rPr>
                          <m:t>𝑥</m:t>
                        </m:r>
                      </m:sub>
                      <m:sup>
                        <m:r>
                          <a:rPr lang="en-US" i="1">
                            <a:solidFill>
                              <a:srgbClr val="0000FF"/>
                            </a:solidFill>
                            <a:latin typeface="Cambria Math" panose="02040503050406030204" pitchFamily="18" charset="0"/>
                          </a:rPr>
                          <m:t>𝑚𝑎𝑥</m:t>
                        </m:r>
                      </m:sup>
                    </m:sSubSup>
                    <m:r>
                      <a:rPr lang="en-US" i="1">
                        <a:solidFill>
                          <a:srgbClr val="0000FF"/>
                        </a:solidFill>
                        <a:latin typeface="Cambria Math" panose="02040503050406030204" pitchFamily="18" charset="0"/>
                      </a:rPr>
                      <m:t>=1.2</m:t>
                    </m:r>
                  </m:oMath>
                </a14:m>
                <a:r>
                  <a:rPr lang="en-US" dirty="0">
                    <a:solidFill>
                      <a:srgbClr val="0000FF"/>
                    </a:solidFill>
                    <a:latin typeface="Arial" charset="0"/>
                    <a:cs typeface="Arial" panose="020B0604020202020204" pitchFamily="34" charset="0"/>
                  </a:rPr>
                  <a:t> km </a:t>
                </a:r>
                <a:r>
                  <a:rPr lang="en-US" dirty="0" smtClean="0">
                    <a:solidFill>
                      <a:srgbClr val="000000"/>
                    </a:solidFill>
                    <a:latin typeface="Arial" charset="0"/>
                    <a:cs typeface="Arial" panose="020B0604020202020204" pitchFamily="34" charset="0"/>
                  </a:rPr>
                  <a:t>and </a:t>
                </a:r>
                <a14:m>
                  <m:oMath xmlns:m="http://schemas.openxmlformats.org/officeDocument/2006/math">
                    <m:sSubSup>
                      <m:sSubSupPr>
                        <m:ctrlPr>
                          <a:rPr lang="en-US" i="1" smtClean="0">
                            <a:solidFill>
                              <a:srgbClr val="0000FF"/>
                            </a:solidFill>
                            <a:latin typeface="Cambria Math" panose="02040503050406030204" pitchFamily="18" charset="0"/>
                          </a:rPr>
                        </m:ctrlPr>
                      </m:sSubSupPr>
                      <m:e>
                        <m:r>
                          <a:rPr lang="en-US" i="1">
                            <a:solidFill>
                              <a:srgbClr val="0000FF"/>
                            </a:solidFill>
                            <a:latin typeface="Cambria Math" panose="02040503050406030204" pitchFamily="18" charset="0"/>
                          </a:rPr>
                          <m:t>𝛽</m:t>
                        </m:r>
                      </m:e>
                      <m:sub>
                        <m:r>
                          <a:rPr lang="en-US" i="1">
                            <a:solidFill>
                              <a:srgbClr val="0000FF"/>
                            </a:solidFill>
                            <a:latin typeface="Cambria Math" panose="02040503050406030204" pitchFamily="18" charset="0"/>
                          </a:rPr>
                          <m:t>𝑦</m:t>
                        </m:r>
                      </m:sub>
                      <m:sup>
                        <m:r>
                          <a:rPr lang="en-US" i="1">
                            <a:solidFill>
                              <a:srgbClr val="0000FF"/>
                            </a:solidFill>
                            <a:latin typeface="Cambria Math" panose="02040503050406030204" pitchFamily="18" charset="0"/>
                          </a:rPr>
                          <m:t>𝑚𝑎𝑥</m:t>
                        </m:r>
                      </m:sup>
                    </m:sSubSup>
                    <m:r>
                      <a:rPr lang="en-US" i="1">
                        <a:solidFill>
                          <a:srgbClr val="0000FF"/>
                        </a:solidFill>
                        <a:latin typeface="Cambria Math" panose="02040503050406030204" pitchFamily="18" charset="0"/>
                      </a:rPr>
                      <m:t>=2</m:t>
                    </m:r>
                  </m:oMath>
                </a14:m>
                <a:r>
                  <a:rPr lang="en-US" dirty="0">
                    <a:solidFill>
                      <a:srgbClr val="0000FF"/>
                    </a:solidFill>
                    <a:latin typeface="Arial" charset="0"/>
                    <a:cs typeface="Arial" panose="020B0604020202020204" pitchFamily="34" charset="0"/>
                  </a:rPr>
                  <a:t> km</a:t>
                </a:r>
                <a:r>
                  <a:rPr lang="en-US" dirty="0">
                    <a:solidFill>
                      <a:srgbClr val="000000"/>
                    </a:solidFill>
                    <a:latin typeface="Arial" charset="0"/>
                    <a:cs typeface="Arial" panose="020B0604020202020204" pitchFamily="34" charset="0"/>
                  </a:rPr>
                  <a:t> as in the 1</a:t>
                </a:r>
                <a:r>
                  <a:rPr lang="en-US" baseline="30000" dirty="0">
                    <a:solidFill>
                      <a:srgbClr val="000000"/>
                    </a:solidFill>
                    <a:latin typeface="Arial" charset="0"/>
                    <a:cs typeface="Arial" panose="020B0604020202020204" pitchFamily="34" charset="0"/>
                  </a:rPr>
                  <a:t>st</a:t>
                </a:r>
                <a:r>
                  <a:rPr lang="en-US" dirty="0">
                    <a:solidFill>
                      <a:srgbClr val="000000"/>
                    </a:solidFill>
                    <a:latin typeface="Arial" charset="0"/>
                    <a:cs typeface="Arial" panose="020B0604020202020204" pitchFamily="34" charset="0"/>
                  </a:rPr>
                  <a:t> IR</a:t>
                </a:r>
              </a:p>
              <a:p>
                <a:pPr marL="228600" lvl="0" indent="-228600">
                  <a:spcAft>
                    <a:spcPts val="1200"/>
                  </a:spcAft>
                  <a:buFont typeface="Arial" panose="020B0604020202020204" pitchFamily="34" charset="0"/>
                  <a:buChar char="•"/>
                </a:pPr>
                <a:r>
                  <a:rPr lang="en-US" dirty="0">
                    <a:solidFill>
                      <a:srgbClr val="000000"/>
                    </a:solidFill>
                    <a:latin typeface="Arial" charset="0"/>
                    <a:cs typeface="Arial" panose="020B0604020202020204" pitchFamily="34" charset="0"/>
                  </a:rPr>
                  <a:t>Upstream section is based on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the 1</a:t>
                </a:r>
                <a:r>
                  <a:rPr lang="en-US" baseline="30000" dirty="0">
                    <a:solidFill>
                      <a:srgbClr val="000000"/>
                    </a:solidFill>
                    <a:latin typeface="Arial" charset="0"/>
                    <a:cs typeface="Arial" panose="020B0604020202020204" pitchFamily="34" charset="0"/>
                  </a:rPr>
                  <a:t>st</a:t>
                </a:r>
                <a:r>
                  <a:rPr lang="en-US" dirty="0">
                    <a:solidFill>
                      <a:srgbClr val="000000"/>
                    </a:solidFill>
                    <a:latin typeface="Arial" charset="0"/>
                    <a:cs typeface="Arial" panose="020B0604020202020204" pitchFamily="34" charset="0"/>
                  </a:rPr>
                  <a:t> IR </a:t>
                </a:r>
              </a:p>
              <a:p>
                <a:pPr marL="228600" lvl="0" indent="-228600">
                  <a:spcAft>
                    <a:spcPts val="1200"/>
                  </a:spcAft>
                  <a:buFont typeface="Arial" panose="020B0604020202020204" pitchFamily="34" charset="0"/>
                  <a:buChar char="•"/>
                </a:pPr>
                <a:r>
                  <a:rPr lang="en-US" dirty="0">
                    <a:solidFill>
                      <a:srgbClr val="0000FF"/>
                    </a:solidFill>
                    <a:latin typeface="Arial" charset="0"/>
                    <a:cs typeface="Arial" panose="020B0604020202020204" pitchFamily="34" charset="0"/>
                  </a:rPr>
                  <a:t>Doublet optics with reversible </a:t>
                </a:r>
                <a:br>
                  <a:rPr lang="en-US" dirty="0">
                    <a:solidFill>
                      <a:srgbClr val="0000FF"/>
                    </a:solidFill>
                    <a:latin typeface="Arial" charset="0"/>
                    <a:cs typeface="Arial" panose="020B0604020202020204" pitchFamily="34" charset="0"/>
                  </a:rPr>
                </a:br>
                <a:r>
                  <a:rPr lang="en-US" dirty="0">
                    <a:solidFill>
                      <a:srgbClr val="0000FF"/>
                    </a:solidFill>
                    <a:latin typeface="Arial" charset="0"/>
                    <a:cs typeface="Arial" panose="020B0604020202020204" pitchFamily="34" charset="0"/>
                  </a:rPr>
                  <a:t>polarity</a:t>
                </a:r>
                <a:r>
                  <a:rPr lang="en-US" dirty="0">
                    <a:solidFill>
                      <a:srgbClr val="000000"/>
                    </a:solidFill>
                    <a:latin typeface="Arial" charset="0"/>
                    <a:cs typeface="Arial" panose="020B0604020202020204" pitchFamily="34" charset="0"/>
                  </a:rPr>
                  <a:t> of the second quad </a:t>
                </a:r>
                <a:br>
                  <a:rPr lang="en-US" dirty="0">
                    <a:solidFill>
                      <a:srgbClr val="000000"/>
                    </a:solidFill>
                    <a:latin typeface="Arial" charset="0"/>
                    <a:cs typeface="Arial" panose="020B0604020202020204" pitchFamily="34" charset="0"/>
                  </a:rPr>
                </a:br>
                <a:r>
                  <a:rPr lang="en-US" dirty="0">
                    <a:solidFill>
                      <a:srgbClr val="000000"/>
                    </a:solidFill>
                    <a:latin typeface="Arial" charset="0"/>
                    <a:cs typeface="Arial" panose="020B0604020202020204" pitchFamily="34" charset="0"/>
                  </a:rPr>
                  <a:t>depending on the </a:t>
                </a:r>
                <a:r>
                  <a:rPr lang="en-US" dirty="0" smtClean="0">
                    <a:solidFill>
                      <a:srgbClr val="000000"/>
                    </a:solidFill>
                    <a:latin typeface="Arial" charset="0"/>
                    <a:cs typeface="Arial" panose="020B0604020202020204" pitchFamily="34" charset="0"/>
                  </a:rPr>
                  <a:t>energy</a:t>
                </a:r>
                <a:r>
                  <a:rPr lang="en-US" i="1" dirty="0" smtClean="0">
                    <a:solidFill>
                      <a:srgbClr val="000000"/>
                    </a:solidFill>
                    <a:latin typeface="Cambria Math" panose="02040503050406030204" pitchFamily="18" charset="0"/>
                    <a:cs typeface="Arial" panose="020B0604020202020204" pitchFamily="34" charset="0"/>
                  </a:rPr>
                  <a:t/>
                </a:r>
                <a:br>
                  <a:rPr lang="en-US" i="1" dirty="0" smtClean="0">
                    <a:solidFill>
                      <a:srgbClr val="000000"/>
                    </a:solidFill>
                    <a:latin typeface="Cambria Math" panose="02040503050406030204" pitchFamily="18" charset="0"/>
                    <a:cs typeface="Arial" panose="020B0604020202020204" pitchFamily="34" charset="0"/>
                  </a:rPr>
                </a:br>
                <a14:m>
                  <m:oMath xmlns:m="http://schemas.openxmlformats.org/officeDocument/2006/math">
                    <m:sSubSup>
                      <m:sSubSupPr>
                        <m:ctrlPr>
                          <a:rPr lang="en-US" i="1">
                            <a:solidFill>
                              <a:srgbClr val="000000"/>
                            </a:solidFill>
                            <a:latin typeface="Cambria Math" panose="02040503050406030204" pitchFamily="18" charset="0"/>
                            <a:cs typeface="Arial" panose="020B0604020202020204" pitchFamily="34" charset="0"/>
                          </a:rPr>
                        </m:ctrlPr>
                      </m:sSubSupPr>
                      <m:e>
                        <m:r>
                          <a:rPr lang="en-US" i="1">
                            <a:solidFill>
                              <a:srgbClr val="000000"/>
                            </a:solidFill>
                            <a:latin typeface="Cambria Math" panose="02040503050406030204" pitchFamily="18" charset="0"/>
                            <a:cs typeface="Arial" panose="020B0604020202020204" pitchFamily="34" charset="0"/>
                          </a:rPr>
                          <m:t>𝛽</m:t>
                        </m:r>
                      </m:e>
                      <m:sub>
                        <m:f>
                          <m:fPr>
                            <m:type m:val="lin"/>
                            <m:ctrlPr>
                              <a:rPr lang="en-US" i="1">
                                <a:solidFill>
                                  <a:srgbClr val="000000"/>
                                </a:solidFill>
                                <a:latin typeface="Cambria Math" panose="02040503050406030204" pitchFamily="18" charset="0"/>
                                <a:cs typeface="Arial" panose="020B0604020202020204" pitchFamily="34" charset="0"/>
                              </a:rPr>
                            </m:ctrlPr>
                          </m:fPr>
                          <m:num>
                            <m:r>
                              <a:rPr lang="en-US" i="1">
                                <a:solidFill>
                                  <a:srgbClr val="000000"/>
                                </a:solidFill>
                                <a:latin typeface="Cambria Math" panose="02040503050406030204" pitchFamily="18" charset="0"/>
                                <a:cs typeface="Arial" panose="020B0604020202020204" pitchFamily="34" charset="0"/>
                              </a:rPr>
                              <m:t>𝑥</m:t>
                            </m:r>
                          </m:num>
                          <m:den>
                            <m:r>
                              <a:rPr lang="en-US" i="1">
                                <a:solidFill>
                                  <a:srgbClr val="000000"/>
                                </a:solidFill>
                                <a:latin typeface="Cambria Math" panose="02040503050406030204" pitchFamily="18" charset="0"/>
                                <a:cs typeface="Arial" panose="020B0604020202020204" pitchFamily="34" charset="0"/>
                              </a:rPr>
                              <m:t>𝑦</m:t>
                            </m:r>
                          </m:den>
                        </m:f>
                      </m:sub>
                      <m:sup>
                        <m:r>
                          <a:rPr lang="en-US" i="1">
                            <a:solidFill>
                              <a:srgbClr val="000000"/>
                            </a:solidFill>
                            <a:latin typeface="Cambria Math" panose="02040503050406030204" pitchFamily="18" charset="0"/>
                            <a:cs typeface="Arial" panose="020B0604020202020204" pitchFamily="34" charset="0"/>
                          </a:rPr>
                          <m:t>∗</m:t>
                        </m:r>
                      </m:sup>
                    </m:sSubSup>
                    <m:r>
                      <a:rPr lang="en-US" i="1">
                        <a:solidFill>
                          <a:srgbClr val="000000"/>
                        </a:solidFill>
                        <a:latin typeface="Cambria Math" panose="02040503050406030204" pitchFamily="18" charset="0"/>
                        <a:cs typeface="Arial" panose="020B0604020202020204" pitchFamily="34" charset="0"/>
                      </a:rPr>
                      <m:t>=</m:t>
                    </m:r>
                    <m:r>
                      <a:rPr lang="en-US" i="1">
                        <a:solidFill>
                          <a:srgbClr val="000000"/>
                        </a:solidFill>
                        <a:latin typeface="Cambria Math" panose="02040503050406030204" pitchFamily="18" charset="0"/>
                      </a:rPr>
                      <m:t>96/3.3</m:t>
                    </m:r>
                  </m:oMath>
                </a14:m>
                <a:r>
                  <a:rPr lang="en-US" dirty="0" smtClean="0">
                    <a:solidFill>
                      <a:srgbClr val="000000"/>
                    </a:solidFill>
                    <a:latin typeface="Arial" charset="0"/>
                    <a:cs typeface="Arial" panose="020B0604020202020204" pitchFamily="34" charset="0"/>
                  </a:rPr>
                  <a:t> cm (&gt;135 GeV)</a:t>
                </a:r>
                <a:br>
                  <a:rPr lang="en-US" dirty="0" smtClean="0">
                    <a:solidFill>
                      <a:srgbClr val="000000"/>
                    </a:solidFill>
                    <a:latin typeface="Arial" charset="0"/>
                    <a:cs typeface="Arial" panose="020B0604020202020204" pitchFamily="34" charset="0"/>
                  </a:rPr>
                </a:br>
                <a14:m>
                  <m:oMath xmlns:m="http://schemas.openxmlformats.org/officeDocument/2006/math">
                    <m:sSubSup>
                      <m:sSubSupPr>
                        <m:ctrlPr>
                          <a:rPr lang="en-US" i="1" smtClean="0">
                            <a:solidFill>
                              <a:schemeClr val="tx1"/>
                            </a:solidFill>
                            <a:latin typeface="Cambria Math" panose="02040503050406030204" pitchFamily="18" charset="0"/>
                            <a:cs typeface="Arial" panose="020B0604020202020204" pitchFamily="34" charset="0"/>
                          </a:rPr>
                        </m:ctrlPr>
                      </m:sSubSupPr>
                      <m:e>
                        <m:r>
                          <a:rPr lang="en-US" i="1">
                            <a:solidFill>
                              <a:schemeClr val="tx1"/>
                            </a:solidFill>
                            <a:latin typeface="Cambria Math" panose="02040503050406030204" pitchFamily="18" charset="0"/>
                            <a:cs typeface="Arial" panose="020B0604020202020204" pitchFamily="34" charset="0"/>
                          </a:rPr>
                          <m:t>𝛽</m:t>
                        </m:r>
                      </m:e>
                      <m:sub>
                        <m:f>
                          <m:fPr>
                            <m:type m:val="lin"/>
                            <m:ctrlPr>
                              <a:rPr lang="en-US" i="1">
                                <a:solidFill>
                                  <a:schemeClr val="tx1"/>
                                </a:solidFill>
                                <a:latin typeface="Cambria Math" panose="02040503050406030204" pitchFamily="18" charset="0"/>
                                <a:cs typeface="Arial" panose="020B0604020202020204" pitchFamily="34" charset="0"/>
                              </a:rPr>
                            </m:ctrlPr>
                          </m:fPr>
                          <m:num>
                            <m:r>
                              <a:rPr lang="en-US" i="1">
                                <a:solidFill>
                                  <a:schemeClr val="tx1"/>
                                </a:solidFill>
                                <a:latin typeface="Cambria Math" panose="02040503050406030204" pitchFamily="18" charset="0"/>
                                <a:cs typeface="Arial" panose="020B0604020202020204" pitchFamily="34" charset="0"/>
                              </a:rPr>
                              <m:t>𝑥</m:t>
                            </m:r>
                          </m:num>
                          <m:den>
                            <m:r>
                              <a:rPr lang="en-US" i="1">
                                <a:solidFill>
                                  <a:schemeClr val="tx1"/>
                                </a:solidFill>
                                <a:latin typeface="Cambria Math" panose="02040503050406030204" pitchFamily="18" charset="0"/>
                                <a:cs typeface="Arial" panose="020B0604020202020204" pitchFamily="34" charset="0"/>
                              </a:rPr>
                              <m:t>𝑦</m:t>
                            </m:r>
                          </m:den>
                        </m:f>
                      </m:sub>
                      <m:sup>
                        <m:r>
                          <a:rPr lang="en-US" i="1">
                            <a:solidFill>
                              <a:schemeClr val="tx1"/>
                            </a:solidFill>
                            <a:latin typeface="Cambria Math" panose="02040503050406030204" pitchFamily="18" charset="0"/>
                            <a:cs typeface="Arial" panose="020B0604020202020204" pitchFamily="34" charset="0"/>
                          </a:rPr>
                          <m:t>∗</m:t>
                        </m:r>
                      </m:sup>
                    </m:sSubSup>
                    <m:r>
                      <a:rPr lang="en-US" i="1">
                        <a:solidFill>
                          <a:schemeClr val="tx1"/>
                        </a:solidFill>
                        <a:latin typeface="Cambria Math" panose="02040503050406030204" pitchFamily="18" charset="0"/>
                        <a:cs typeface="Arial" panose="020B0604020202020204" pitchFamily="34" charset="0"/>
                      </a:rPr>
                      <m:t>=37/2.5</m:t>
                    </m:r>
                  </m:oMath>
                </a14:m>
                <a:r>
                  <a:rPr lang="en-US" dirty="0">
                    <a:solidFill>
                      <a:schemeClr val="tx1"/>
                    </a:solidFill>
                    <a:latin typeface="Arial" charset="0"/>
                    <a:cs typeface="Arial" panose="020B0604020202020204" pitchFamily="34" charset="0"/>
                  </a:rPr>
                  <a:t> </a:t>
                </a:r>
                <a:r>
                  <a:rPr lang="en-US" dirty="0" smtClean="0">
                    <a:solidFill>
                      <a:schemeClr val="tx1"/>
                    </a:solidFill>
                    <a:latin typeface="Arial" charset="0"/>
                    <a:cs typeface="Arial" panose="020B0604020202020204" pitchFamily="34" charset="0"/>
                  </a:rPr>
                  <a:t>cm (&lt;</a:t>
                </a:r>
                <a:r>
                  <a:rPr lang="en-US" dirty="0" smtClean="0">
                    <a:solidFill>
                      <a:srgbClr val="000000"/>
                    </a:solidFill>
                    <a:latin typeface="Arial" charset="0"/>
                    <a:cs typeface="Arial" panose="020B0604020202020204" pitchFamily="34" charset="0"/>
                  </a:rPr>
                  <a:t>135 </a:t>
                </a:r>
                <a:r>
                  <a:rPr lang="en-US" dirty="0">
                    <a:solidFill>
                      <a:srgbClr val="000000"/>
                    </a:solidFill>
                    <a:latin typeface="Arial" charset="0"/>
                    <a:cs typeface="Arial" panose="020B0604020202020204" pitchFamily="34" charset="0"/>
                  </a:rPr>
                  <a:t>GeV)</a:t>
                </a:r>
              </a:p>
              <a:p>
                <a:pPr marL="228600" lvl="0" indent="-228600">
                  <a:spcAft>
                    <a:spcPts val="1200"/>
                  </a:spcAft>
                  <a:buFont typeface="Arial" panose="020B0604020202020204" pitchFamily="34" charset="0"/>
                  <a:buChar char="•"/>
                </a:pPr>
                <a:r>
                  <a:rPr lang="en-US" dirty="0" smtClean="0">
                    <a:solidFill>
                      <a:srgbClr val="0000FF"/>
                    </a:solidFill>
                    <a:latin typeface="Arial" charset="0"/>
                    <a:cs typeface="Arial" panose="020B0604020202020204" pitchFamily="34" charset="0"/>
                  </a:rPr>
                  <a:t>Secondary </a:t>
                </a:r>
                <a:r>
                  <a:rPr lang="en-US" dirty="0">
                    <a:solidFill>
                      <a:srgbClr val="0000FF"/>
                    </a:solidFill>
                    <a:latin typeface="Arial" charset="0"/>
                    <a:cs typeface="Arial" panose="020B0604020202020204" pitchFamily="34" charset="0"/>
                  </a:rPr>
                  <a:t>focus</a:t>
                </a:r>
                <a:r>
                  <a:rPr lang="en-US" dirty="0">
                    <a:solidFill>
                      <a:srgbClr val="000000"/>
                    </a:solidFill>
                    <a:latin typeface="Arial" charset="0"/>
                    <a:cs typeface="Arial" panose="020B0604020202020204" pitchFamily="34" charset="0"/>
                  </a:rPr>
                  <a:t> with </a:t>
                </a:r>
                <a:br>
                  <a:rPr lang="en-US" dirty="0">
                    <a:solidFill>
                      <a:srgbClr val="000000"/>
                    </a:solidFill>
                    <a:latin typeface="Arial" charset="0"/>
                    <a:cs typeface="Arial" panose="020B0604020202020204" pitchFamily="34" charset="0"/>
                  </a:rPr>
                </a:br>
                <a14:m>
                  <m:oMath xmlns:m="http://schemas.openxmlformats.org/officeDocument/2006/math">
                    <m:d>
                      <m:dPr>
                        <m:ctrlPr>
                          <a:rPr lang="en-US" i="1" dirty="0" smtClean="0">
                            <a:solidFill>
                              <a:srgbClr val="0000FF"/>
                            </a:solidFill>
                            <a:latin typeface="Cambria Math" panose="02040503050406030204" pitchFamily="18" charset="0"/>
                          </a:rPr>
                        </m:ctrlPr>
                      </m:dPr>
                      <m:e>
                        <m:r>
                          <a:rPr lang="en-US" i="1" dirty="0">
                            <a:solidFill>
                              <a:srgbClr val="0000FF"/>
                            </a:solidFill>
                            <a:latin typeface="Cambria Math" panose="02040503050406030204" pitchFamily="18" charset="0"/>
                          </a:rPr>
                          <m:t>1−</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𝑥</m:t>
                            </m:r>
                          </m:e>
                          <m:sub>
                            <m:r>
                              <a:rPr lang="en-US" i="1" dirty="0">
                                <a:solidFill>
                                  <a:srgbClr val="0000FF"/>
                                </a:solidFill>
                                <a:latin typeface="Cambria Math" panose="02040503050406030204" pitchFamily="18" charset="0"/>
                              </a:rPr>
                              <m:t>𝐿</m:t>
                            </m:r>
                          </m:sub>
                        </m:sSub>
                      </m:e>
                    </m:d>
                    <m:r>
                      <a:rPr lang="en-US" i="1" dirty="0">
                        <a:solidFill>
                          <a:srgbClr val="0000FF"/>
                        </a:solidFill>
                        <a:latin typeface="Cambria Math" panose="02040503050406030204" pitchFamily="18" charset="0"/>
                      </a:rPr>
                      <m:t>&gt;7⋅</m:t>
                    </m:r>
                    <m:sSup>
                      <m:sSupPr>
                        <m:ctrlPr>
                          <a:rPr lang="en-US" i="1" dirty="0">
                            <a:solidFill>
                              <a:srgbClr val="0000FF"/>
                            </a:solidFill>
                            <a:latin typeface="Cambria Math" panose="02040503050406030204" pitchFamily="18" charset="0"/>
                          </a:rPr>
                        </m:ctrlPr>
                      </m:sSupPr>
                      <m:e>
                        <m:r>
                          <a:rPr lang="en-US" i="1" dirty="0">
                            <a:solidFill>
                              <a:srgbClr val="0000FF"/>
                            </a:solidFill>
                            <a:latin typeface="Cambria Math" panose="02040503050406030204" pitchFamily="18" charset="0"/>
                          </a:rPr>
                          <m:t>10</m:t>
                        </m:r>
                      </m:e>
                      <m:sup>
                        <m:r>
                          <a:rPr lang="en-US" i="1" dirty="0">
                            <a:solidFill>
                              <a:srgbClr val="0000FF"/>
                            </a:solidFill>
                            <a:latin typeface="Cambria Math" panose="02040503050406030204" pitchFamily="18" charset="0"/>
                          </a:rPr>
                          <m:t>−3</m:t>
                        </m:r>
                      </m:sup>
                    </m:sSup>
                  </m:oMath>
                </a14:m>
                <a:r>
                  <a:rPr lang="en-US" dirty="0">
                    <a:solidFill>
                      <a:srgbClr val="0000FF"/>
                    </a:solidFill>
                    <a:latin typeface="Arial" charset="0"/>
                    <a:cs typeface="Arial" panose="020B0604020202020204" pitchFamily="34" charset="0"/>
                  </a:rPr>
                  <a:t> </a:t>
                </a:r>
                <a:r>
                  <a:rPr lang="en-US" dirty="0" smtClean="0">
                    <a:solidFill>
                      <a:srgbClr val="0000FF"/>
                    </a:solidFill>
                    <a:latin typeface="Arial" charset="0"/>
                    <a:cs typeface="Arial" panose="020B0604020202020204" pitchFamily="34" charset="0"/>
                  </a:rPr>
                  <a:t>acceptance</a:t>
                </a:r>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98261"/>
                <a:ext cx="8863200" cy="4089068"/>
              </a:xfrm>
              <a:prstGeom prst="rect">
                <a:avLst/>
              </a:prstGeom>
              <a:blipFill>
                <a:blip r:embed="rId2"/>
                <a:stretch>
                  <a:fillRect l="-413" t="-894" b="-2235"/>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11</a:t>
            </a:fld>
            <a:endParaRPr lang="en-US" dirty="0"/>
          </a:p>
        </p:txBody>
      </p:sp>
      <p:pic>
        <p:nvPicPr>
          <p:cNvPr id="3" name="Picture 2"/>
          <p:cNvPicPr>
            <a:picLocks noChangeAspect="1"/>
          </p:cNvPicPr>
          <p:nvPr/>
        </p:nvPicPr>
        <p:blipFill>
          <a:blip r:embed="rId3"/>
          <a:stretch>
            <a:fillRect/>
          </a:stretch>
        </p:blipFill>
        <p:spPr>
          <a:xfrm>
            <a:off x="3709334" y="3099941"/>
            <a:ext cx="5272106" cy="3190485"/>
          </a:xfrm>
          <a:prstGeom prst="rect">
            <a:avLst/>
          </a:prstGeom>
        </p:spPr>
      </p:pic>
      <p:cxnSp>
        <p:nvCxnSpPr>
          <p:cNvPr id="7" name="Straight Arrow Connector 6"/>
          <p:cNvCxnSpPr/>
          <p:nvPr/>
        </p:nvCxnSpPr>
        <p:spPr>
          <a:xfrm>
            <a:off x="7030720" y="4411932"/>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83134" y="3888712"/>
            <a:ext cx="1095172"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Roman pot</a:t>
            </a:r>
          </a:p>
          <a:p>
            <a:r>
              <a:rPr lang="en-US" sz="1400" dirty="0" smtClean="0">
                <a:latin typeface="Arial" panose="020B0604020202020204" pitchFamily="34" charset="0"/>
                <a:cs typeface="Arial" panose="020B0604020202020204" pitchFamily="34" charset="0"/>
              </a:rPr>
              <a:t>at 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focus</a:t>
            </a:r>
            <a:endParaRPr lang="en-US" sz="14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6255174" y="3909810"/>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77882" y="3583835"/>
            <a:ext cx="35458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IP</a:t>
            </a:r>
            <a:endParaRPr lang="en-US" sz="1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4355254" y="2878667"/>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66853" y="2878667"/>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50174" y="2881477"/>
            <a:ext cx="3916679" cy="0"/>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55548" y="2529841"/>
            <a:ext cx="0" cy="351636"/>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08855" y="2212483"/>
            <a:ext cx="345799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Same optics and geometry as in baseline</a:t>
            </a:r>
            <a:endParaRPr lang="en-US" sz="1400" dirty="0">
              <a:latin typeface="Arial" panose="020B0604020202020204" pitchFamily="34" charset="0"/>
              <a:cs typeface="Arial" panose="020B0604020202020204" pitchFamily="34" charset="0"/>
            </a:endParaRPr>
          </a:p>
        </p:txBody>
      </p:sp>
      <p:sp>
        <p:nvSpPr>
          <p:cNvPr id="23" name="Rectangle 22"/>
          <p:cNvSpPr/>
          <p:nvPr/>
        </p:nvSpPr>
        <p:spPr>
          <a:xfrm>
            <a:off x="6355210" y="3086395"/>
            <a:ext cx="255847" cy="316989"/>
          </a:xfrm>
          <a:prstGeom prst="rect">
            <a:avLst/>
          </a:prstGeom>
          <a:noFill/>
          <a:ln w="19050">
            <a:solidFill>
              <a:srgbClr val="0432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3467947" y="3301883"/>
            <a:ext cx="1869441" cy="412316"/>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337388" y="3403981"/>
            <a:ext cx="1017822" cy="310218"/>
          </a:xfrm>
          <a:prstGeom prst="straightConnector1">
            <a:avLst/>
          </a:prstGeom>
          <a:ln w="1270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19" name="Line 5"/>
          <p:cNvSpPr>
            <a:spLocks noChangeShapeType="1"/>
          </p:cNvSpPr>
          <p:nvPr/>
        </p:nvSpPr>
        <p:spPr bwMode="auto">
          <a:xfrm flipH="1" flipV="1">
            <a:off x="3753236" y="3253904"/>
            <a:ext cx="463183" cy="0"/>
          </a:xfrm>
          <a:prstGeom prst="line">
            <a:avLst/>
          </a:prstGeom>
          <a:noFill/>
          <a:ln w="38100">
            <a:solidFill>
              <a:srgbClr val="0432FF"/>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p:cNvSpPr txBox="1"/>
          <p:nvPr/>
        </p:nvSpPr>
        <p:spPr>
          <a:xfrm>
            <a:off x="3773230" y="2880393"/>
            <a:ext cx="423193" cy="276999"/>
          </a:xfrm>
          <a:prstGeom prst="rect">
            <a:avLst/>
          </a:prstGeom>
          <a:noFill/>
        </p:spPr>
        <p:txBody>
          <a:bodyPr wrap="none" lIns="0" tIns="0" rIns="0" bIns="0" rtlCol="0">
            <a:spAutoFit/>
          </a:bodyPr>
          <a:lstStyle/>
          <a:p>
            <a:r>
              <a:rPr lang="en-US" dirty="0" smtClean="0">
                <a:solidFill>
                  <a:srgbClr val="0432FF"/>
                </a:solidFill>
                <a:latin typeface="Arial" panose="020B0604020202020204" pitchFamily="34" charset="0"/>
                <a:cs typeface="Arial" panose="020B0604020202020204" pitchFamily="34" charset="0"/>
              </a:rPr>
              <a:t>ions</a:t>
            </a:r>
            <a:endParaRPr lang="en-US"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93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Acceptance Simulations Under Way</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94" y="966392"/>
            <a:ext cx="8710506" cy="17327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787" y="3429989"/>
            <a:ext cx="6394718" cy="23027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4" y="2943834"/>
            <a:ext cx="2620433" cy="2788950"/>
          </a:xfrm>
          <a:prstGeom prst="rect">
            <a:avLst/>
          </a:prstGeom>
        </p:spPr>
      </p:pic>
    </p:spTree>
    <p:extLst>
      <p:ext uri="{BB962C8B-B14F-4D97-AF65-F5344CB8AC3E}">
        <p14:creationId xmlns:p14="http://schemas.microsoft.com/office/powerpoint/2010/main" val="332819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a:t>Engineering Feasibility</a:t>
            </a:r>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1015663"/>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dirty="0">
                <a:solidFill>
                  <a:srgbClr val="000000"/>
                </a:solidFill>
                <a:latin typeface="Arial" charset="0"/>
                <a:cs typeface="Arial" panose="020B0604020202020204" pitchFamily="34" charset="0"/>
              </a:rPr>
              <a:t>Engineering feasibility of the most challenging magnets</a:t>
            </a:r>
          </a:p>
          <a:p>
            <a:pPr marL="685800" lvl="1" indent="-228600">
              <a:spcAft>
                <a:spcPts val="600"/>
              </a:spcAft>
              <a:buFont typeface="PingFangSC-Regular" charset="-122"/>
              <a:buChar char="－"/>
            </a:pPr>
            <a:r>
              <a:rPr lang="en-US" sz="1600" dirty="0">
                <a:solidFill>
                  <a:srgbClr val="000000"/>
                </a:solidFill>
                <a:latin typeface="Arial" charset="0"/>
                <a:cs typeface="Arial" panose="020B0604020202020204" pitchFamily="34" charset="0"/>
              </a:rPr>
              <a:t>Largest-aperture forward ion quad</a:t>
            </a:r>
          </a:p>
          <a:p>
            <a:pPr marL="685800" lvl="1" indent="-228600">
              <a:spcAft>
                <a:spcPts val="600"/>
              </a:spcAft>
              <a:buFont typeface="PingFangSC-Regular" charset="-122"/>
              <a:buChar char="－"/>
            </a:pPr>
            <a:r>
              <a:rPr lang="en-US" sz="1600" dirty="0">
                <a:solidFill>
                  <a:srgbClr val="000000"/>
                </a:solidFill>
                <a:latin typeface="Arial" charset="0"/>
                <a:cs typeface="Arial" panose="020B0604020202020204" pitchFamily="34" charset="0"/>
              </a:rPr>
              <a:t>Forward spectrometer dipole</a:t>
            </a: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13</a:t>
            </a:fld>
            <a:endParaRPr lang="en-US" dirty="0"/>
          </a:p>
        </p:txBody>
      </p:sp>
      <p:pic>
        <p:nvPicPr>
          <p:cNvPr id="1026" name="Picture 2" descr="qpole coil field_design 3_cold bore"/>
          <p:cNvPicPr>
            <a:picLocks noChangeAspect="1" noChangeArrowheads="1"/>
          </p:cNvPicPr>
          <p:nvPr/>
        </p:nvPicPr>
        <p:blipFill rotWithShape="1">
          <a:blip r:embed="rId2">
            <a:extLst>
              <a:ext uri="{28A0092B-C50C-407E-A947-70E740481C1C}">
                <a14:useLocalDpi xmlns:a14="http://schemas.microsoft.com/office/drawing/2010/main" val="0"/>
              </a:ext>
            </a:extLst>
          </a:blip>
          <a:srcRect l="8152" t="17340" r="29920" b="12810"/>
          <a:stretch/>
        </p:blipFill>
        <p:spPr bwMode="auto">
          <a:xfrm>
            <a:off x="234828" y="2869331"/>
            <a:ext cx="5168056" cy="28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3"/>
          <p:cNvGraphicFramePr>
            <a:graphicFrameLocks/>
          </p:cNvGraphicFramePr>
          <p:nvPr>
            <p:extLst>
              <p:ext uri="{D42A27DB-BD31-4B8C-83A1-F6EECF244321}">
                <p14:modId xmlns:p14="http://schemas.microsoft.com/office/powerpoint/2010/main" val="878830879"/>
              </p:ext>
            </p:extLst>
          </p:nvPr>
        </p:nvGraphicFramePr>
        <p:xfrm>
          <a:off x="3982721" y="1762170"/>
          <a:ext cx="4996484" cy="1859280"/>
        </p:xfrm>
        <a:graphic>
          <a:graphicData uri="http://schemas.openxmlformats.org/drawingml/2006/table">
            <a:tbl>
              <a:tblPr/>
              <a:tblGrid>
                <a:gridCol w="2238964">
                  <a:extLst>
                    <a:ext uri="{9D8B030D-6E8A-4147-A177-3AD203B41FA5}">
                      <a16:colId xmlns:a16="http://schemas.microsoft.com/office/drawing/2014/main" val="20000"/>
                    </a:ext>
                  </a:extLst>
                </a:gridCol>
                <a:gridCol w="1378760">
                  <a:extLst>
                    <a:ext uri="{9D8B030D-6E8A-4147-A177-3AD203B41FA5}">
                      <a16:colId xmlns:a16="http://schemas.microsoft.com/office/drawing/2014/main" val="20001"/>
                    </a:ext>
                  </a:extLst>
                </a:gridCol>
                <a:gridCol w="1378760">
                  <a:extLst>
                    <a:ext uri="{9D8B030D-6E8A-4147-A177-3AD203B41FA5}">
                      <a16:colId xmlns:a16="http://schemas.microsoft.com/office/drawing/2014/main" val="1813388470"/>
                    </a:ext>
                  </a:extLst>
                </a:gridCol>
              </a:tblGrid>
              <a:tr h="258690">
                <a:tc>
                  <a:txBody>
                    <a:bodyPr/>
                    <a:lstStyle/>
                    <a:p>
                      <a:pPr marL="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Parameter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Quadrupole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Dipole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9978938"/>
                  </a:ext>
                </a:extLst>
              </a:tr>
              <a:tr h="258690">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Magnet name</a:t>
                      </a: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QFFDS02B</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BXDS01B</a:t>
                      </a: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7423091"/>
                  </a:ext>
                </a:extLst>
              </a:tr>
              <a:tr h="258690">
                <a:tc>
                  <a:txBody>
                    <a:bodyPr/>
                    <a:lstStyle/>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Aperture radius (cm)</a:t>
                      </a: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29</a:t>
                      </a: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28177449"/>
                  </a:ext>
                </a:extLst>
              </a:tr>
              <a:tr h="258690">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Gradient/Field </a:t>
                      </a: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13.92 T/m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4.59 T</a:t>
                      </a: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121137902"/>
                  </a:ext>
                </a:extLst>
              </a:tr>
              <a:tr h="258690">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Length (m)</a:t>
                      </a: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a:t>
                      </a: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2989246"/>
                  </a:ext>
                </a:extLst>
              </a:tr>
            </a:tbl>
          </a:graphicData>
        </a:graphic>
      </p:graphicFrame>
    </p:spTree>
    <p:extLst>
      <p:ext uri="{BB962C8B-B14F-4D97-AF65-F5344CB8AC3E}">
        <p14:creationId xmlns:p14="http://schemas.microsoft.com/office/powerpoint/2010/main" val="394775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Design Optimization</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2769989"/>
          </a:xfrm>
          <a:prstGeom prst="rect">
            <a:avLst/>
          </a:prstGeom>
          <a:noFill/>
        </p:spPr>
        <p:txBody>
          <a:bodyPr wrap="square" rtlCol="0">
            <a:spAutoFit/>
          </a:bodyPr>
          <a:lstStyle/>
          <a:p>
            <a:pPr marL="228600" lvl="0" indent="-228600">
              <a:buFont typeface="Arial" panose="020B0604020202020204" pitchFamily="34" charset="0"/>
              <a:buChar char="•"/>
            </a:pPr>
            <a:r>
              <a:rPr lang="en-US" dirty="0">
                <a:solidFill>
                  <a:srgbClr val="000000"/>
                </a:solidFill>
                <a:latin typeface="Arial" charset="0"/>
                <a:cs typeface="Arial" panose="020B0604020202020204" pitchFamily="34" charset="0"/>
              </a:rPr>
              <a:t>Grid search and optimization </a:t>
            </a:r>
            <a:r>
              <a:rPr lang="en-US" dirty="0" smtClean="0">
                <a:solidFill>
                  <a:srgbClr val="000000"/>
                </a:solidFill>
                <a:latin typeface="Arial" charset="0"/>
                <a:cs typeface="Arial" panose="020B0604020202020204" pitchFamily="34" charset="0"/>
              </a:rPr>
              <a:t>in </a:t>
            </a:r>
            <a:r>
              <a:rPr lang="en-US" dirty="0">
                <a:solidFill>
                  <a:srgbClr val="000000"/>
                </a:solidFill>
                <a:latin typeface="Arial" charset="0"/>
                <a:cs typeface="Arial" panose="020B0604020202020204" pitchFamily="34" charset="0"/>
              </a:rPr>
              <a:t>the </a:t>
            </a:r>
            <a:r>
              <a:rPr lang="en-US" dirty="0" smtClean="0">
                <a:solidFill>
                  <a:srgbClr val="000000"/>
                </a:solidFill>
                <a:latin typeface="Arial" charset="0"/>
                <a:cs typeface="Arial" panose="020B0604020202020204" pitchFamily="34" charset="0"/>
              </a:rPr>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luminosity</a:t>
            </a:r>
            <a:r>
              <a:rPr lang="en-US" dirty="0">
                <a:solidFill>
                  <a:srgbClr val="000000"/>
                </a:solidFill>
                <a:latin typeface="Arial" charset="0"/>
                <a:cs typeface="Arial" panose="020B0604020202020204" pitchFamily="34" charset="0"/>
              </a:rPr>
              <a:t>/ </a:t>
            </a:r>
            <a:r>
              <a:rPr lang="en-US" dirty="0" smtClean="0">
                <a:solidFill>
                  <a:srgbClr val="000000"/>
                </a:solidFill>
                <a:latin typeface="Arial" charset="0"/>
                <a:cs typeface="Arial" panose="020B0604020202020204" pitchFamily="34" charset="0"/>
              </a:rPr>
              <a:t>detector acceptance</a:t>
            </a:r>
            <a:r>
              <a:rPr lang="en-US" dirty="0">
                <a:solidFill>
                  <a:srgbClr val="000000"/>
                </a:solidFill>
                <a:latin typeface="Arial" charset="0"/>
                <a:cs typeface="Arial" panose="020B0604020202020204" pitchFamily="34" charset="0"/>
              </a:rPr>
              <a:t>/ beam </a:t>
            </a:r>
            <a:r>
              <a:rPr lang="en-US" dirty="0" smtClean="0">
                <a:solidFill>
                  <a:srgbClr val="000000"/>
                </a:solidFill>
                <a:latin typeface="Arial" charset="0"/>
                <a:cs typeface="Arial" panose="020B0604020202020204" pitchFamily="34" charset="0"/>
              </a:rPr>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parameter phase </a:t>
            </a:r>
            <a:r>
              <a:rPr lang="en-US" dirty="0">
                <a:solidFill>
                  <a:srgbClr val="000000"/>
                </a:solidFill>
                <a:latin typeface="Arial" charset="0"/>
                <a:cs typeface="Arial" panose="020B0604020202020204" pitchFamily="34" charset="0"/>
              </a:rPr>
              <a:t>space</a:t>
            </a:r>
          </a:p>
          <a:p>
            <a:pPr marL="228600" lvl="0" indent="-228600">
              <a:buFont typeface="Arial" panose="020B0604020202020204" pitchFamily="34" charset="0"/>
              <a:buChar char="•"/>
            </a:pPr>
            <a:r>
              <a:rPr lang="en-US" dirty="0">
                <a:solidFill>
                  <a:srgbClr val="000000"/>
                </a:solidFill>
                <a:latin typeface="Arial" charset="0"/>
                <a:cs typeface="Arial" panose="020B0604020202020204" pitchFamily="34" charset="0"/>
              </a:rPr>
              <a:t>Each iteration involves</a:t>
            </a:r>
          </a:p>
          <a:p>
            <a:pPr marL="685800" lvl="1" indent="-228600">
              <a:buFont typeface="PingFangSC-Regular" charset="-122"/>
              <a:buChar char="－"/>
            </a:pPr>
            <a:r>
              <a:rPr lang="en-US" sz="1600" dirty="0">
                <a:solidFill>
                  <a:srgbClr val="000000"/>
                </a:solidFill>
                <a:latin typeface="Arial" charset="0"/>
                <a:cs typeface="Arial" panose="020B0604020202020204" pitchFamily="34" charset="0"/>
              </a:rPr>
              <a:t>Lattice design update</a:t>
            </a:r>
          </a:p>
          <a:p>
            <a:pPr marL="685800" lvl="1" indent="-228600">
              <a:buFont typeface="PingFangSC-Regular" charset="-122"/>
              <a:buChar char="－"/>
            </a:pPr>
            <a:r>
              <a:rPr lang="en-US" sz="1600" dirty="0">
                <a:solidFill>
                  <a:srgbClr val="000000"/>
                </a:solidFill>
                <a:latin typeface="Arial" charset="0"/>
                <a:cs typeface="Arial" panose="020B0604020202020204" pitchFamily="34" charset="0"/>
              </a:rPr>
              <a:t>Luminosity estimate</a:t>
            </a:r>
          </a:p>
          <a:p>
            <a:pPr marL="685800" lvl="1" indent="-228600">
              <a:buFont typeface="PingFangSC-Regular" charset="-122"/>
              <a:buChar char="－"/>
            </a:pPr>
            <a:r>
              <a:rPr lang="en-US" sz="1600" dirty="0">
                <a:solidFill>
                  <a:srgbClr val="000000"/>
                </a:solidFill>
                <a:latin typeface="Arial" charset="0"/>
                <a:cs typeface="Arial" panose="020B0604020202020204" pitchFamily="34" charset="0"/>
              </a:rPr>
              <a:t>Acceptance simulation</a:t>
            </a:r>
          </a:p>
          <a:p>
            <a:pPr marL="228600" lvl="0" indent="-228600">
              <a:buFont typeface="Arial" panose="020B0604020202020204" pitchFamily="34" charset="0"/>
              <a:buChar char="•"/>
            </a:pPr>
            <a:r>
              <a:rPr lang="en-US" dirty="0" smtClean="0">
                <a:solidFill>
                  <a:srgbClr val="000000"/>
                </a:solidFill>
                <a:latin typeface="Arial" charset="0"/>
                <a:cs typeface="Arial" panose="020B0604020202020204" pitchFamily="34" charset="0"/>
              </a:rPr>
              <a:t>Streamline </a:t>
            </a:r>
            <a:r>
              <a:rPr lang="en-US" dirty="0">
                <a:solidFill>
                  <a:srgbClr val="000000"/>
                </a:solidFill>
                <a:latin typeface="Arial" charset="0"/>
                <a:cs typeface="Arial" panose="020B0604020202020204" pitchFamily="34" charset="0"/>
              </a:rPr>
              <a:t>the </a:t>
            </a:r>
            <a:r>
              <a:rPr lang="en-US" dirty="0" smtClean="0">
                <a:solidFill>
                  <a:srgbClr val="000000"/>
                </a:solidFill>
                <a:latin typeface="Arial" charset="0"/>
                <a:cs typeface="Arial" panose="020B0604020202020204" pitchFamily="34" charset="0"/>
              </a:rPr>
              <a:t>process </a:t>
            </a:r>
            <a:r>
              <a:rPr lang="en-US" dirty="0">
                <a:solidFill>
                  <a:srgbClr val="000000"/>
                </a:solidFill>
                <a:latin typeface="Arial" charset="0"/>
                <a:cs typeface="Arial" panose="020B0604020202020204" pitchFamily="34" charset="0"/>
              </a:rPr>
              <a:t>as </a:t>
            </a:r>
            <a:r>
              <a:rPr lang="en-US" dirty="0" smtClean="0">
                <a:solidFill>
                  <a:srgbClr val="000000"/>
                </a:solidFill>
                <a:latin typeface="Arial" charset="0"/>
                <a:cs typeface="Arial" panose="020B0604020202020204" pitchFamily="34" charset="0"/>
              </a:rPr>
              <a:t>much as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possible</a:t>
            </a:r>
            <a:endParaRPr lang="en-US" dirty="0">
              <a:solidFill>
                <a:srgbClr val="000000"/>
              </a:solidFill>
              <a:latin typeface="Arial" charset="0"/>
              <a:cs typeface="Arial" panose="020B0604020202020204" pitchFamily="34" charset="0"/>
            </a:endParaRPr>
          </a:p>
          <a:p>
            <a:pPr marL="228600" lvl="0" indent="-228600">
              <a:buFont typeface="Arial" panose="020B0604020202020204" pitchFamily="34" charset="0"/>
              <a:buChar char="•"/>
            </a:pPr>
            <a:r>
              <a:rPr lang="en-US" dirty="0">
                <a:solidFill>
                  <a:srgbClr val="000000"/>
                </a:solidFill>
                <a:latin typeface="Arial" charset="0"/>
                <a:cs typeface="Arial" panose="020B0604020202020204" pitchFamily="34" charset="0"/>
              </a:rPr>
              <a:t>IRs optimized individually</a:t>
            </a: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42" y="3688529"/>
            <a:ext cx="4436890" cy="2689484"/>
          </a:xfrm>
          <a:prstGeom prst="rect">
            <a:avLst/>
          </a:prstGeom>
        </p:spPr>
      </p:pic>
      <p:pic>
        <p:nvPicPr>
          <p:cNvPr id="7" name="Picture 6"/>
          <p:cNvPicPr>
            <a:picLocks noChangeAspect="1"/>
          </p:cNvPicPr>
          <p:nvPr/>
        </p:nvPicPr>
        <p:blipFill rotWithShape="1">
          <a:blip r:embed="rId3"/>
          <a:srcRect t="5276"/>
          <a:stretch/>
        </p:blipFill>
        <p:spPr>
          <a:xfrm>
            <a:off x="4603532" y="918540"/>
            <a:ext cx="4486973" cy="3586303"/>
          </a:xfrm>
          <a:prstGeom prst="rect">
            <a:avLst/>
          </a:prstGeom>
        </p:spPr>
      </p:pic>
      <p:grpSp>
        <p:nvGrpSpPr>
          <p:cNvPr id="61" name="Group 60"/>
          <p:cNvGrpSpPr/>
          <p:nvPr/>
        </p:nvGrpSpPr>
        <p:grpSpPr>
          <a:xfrm>
            <a:off x="2448251" y="4355248"/>
            <a:ext cx="1822817" cy="812117"/>
            <a:chOff x="2488817" y="4355248"/>
            <a:chExt cx="1822817" cy="812117"/>
          </a:xfrm>
        </p:grpSpPr>
        <p:cxnSp>
          <p:nvCxnSpPr>
            <p:cNvPr id="5" name="Straight Connector 4"/>
            <p:cNvCxnSpPr/>
            <p:nvPr/>
          </p:nvCxnSpPr>
          <p:spPr>
            <a:xfrm flipV="1">
              <a:off x="2488817" y="4355248"/>
              <a:ext cx="35155" cy="4484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88817" y="4355248"/>
              <a:ext cx="122779" cy="15660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91203" y="4355248"/>
              <a:ext cx="295641" cy="37709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88817" y="4355248"/>
              <a:ext cx="473275" cy="60367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00647"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675895"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51143"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26391"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488817" y="4355248"/>
              <a:ext cx="210403" cy="2683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8817" y="4355248"/>
              <a:ext cx="385651" cy="4919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488817" y="4355248"/>
              <a:ext cx="560899" cy="71543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88271"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63519"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38767"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114015"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201639"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89263"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376887"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552135"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727383" y="4428990"/>
              <a:ext cx="578880" cy="7383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02631" y="4645672"/>
              <a:ext cx="409003" cy="52169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7879" y="4876963"/>
              <a:ext cx="227672" cy="29040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253127" y="5109373"/>
              <a:ext cx="45465" cy="5799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464511"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639759" y="4355248"/>
              <a:ext cx="636693" cy="812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815007" y="4541664"/>
              <a:ext cx="490544" cy="6257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90255" y="4773211"/>
              <a:ext cx="309013" cy="39415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65503" y="4992364"/>
              <a:ext cx="137199" cy="1750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7" name="Right Brace 66"/>
          <p:cNvSpPr/>
          <p:nvPr/>
        </p:nvSpPr>
        <p:spPr>
          <a:xfrm rot="5400000">
            <a:off x="3275808" y="4368325"/>
            <a:ext cx="187078" cy="1871315"/>
          </a:xfrm>
          <a:prstGeom prst="rightBrace">
            <a:avLst>
              <a:gd name="adj1" fmla="val 65168"/>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1731476" y="5446408"/>
                <a:ext cx="2817246" cy="307777"/>
              </a:xfrm>
              <a:prstGeom prst="rect">
                <a:avLst/>
              </a:prstGeom>
              <a:noFill/>
            </p:spPr>
            <p:txBody>
              <a:bodyPr wrap="none" rtlCol="0">
                <a:spAutoFit/>
              </a:bodyPr>
              <a:lstStyle/>
              <a:p>
                <a:r>
                  <a:rPr lang="en-US" sz="1400" b="0" dirty="0" smtClean="0">
                    <a:solidFill>
                      <a:srgbClr val="FF0000"/>
                    </a:solidFill>
                    <a:latin typeface="Arial" panose="020B0604020202020204" pitchFamily="34" charset="0"/>
                    <a:cs typeface="Arial" panose="020B0604020202020204" pitchFamily="34" charset="0"/>
                  </a:rPr>
                  <a:t>2</a:t>
                </a:r>
                <a:r>
                  <a:rPr lang="en-US" sz="1400" b="0" baseline="30000" dirty="0" smtClean="0">
                    <a:solidFill>
                      <a:srgbClr val="FF0000"/>
                    </a:solidFill>
                    <a:latin typeface="Arial" panose="020B0604020202020204" pitchFamily="34" charset="0"/>
                    <a:cs typeface="Arial" panose="020B0604020202020204" pitchFamily="34" charset="0"/>
                  </a:rPr>
                  <a:t>nd</a:t>
                </a:r>
                <a:r>
                  <a:rPr lang="en-US" sz="1400" b="0" dirty="0" smtClean="0">
                    <a:solidFill>
                      <a:srgbClr val="FF0000"/>
                    </a:solidFill>
                    <a:latin typeface="Arial" panose="020B0604020202020204" pitchFamily="34" charset="0"/>
                    <a:cs typeface="Arial" panose="020B0604020202020204" pitchFamily="34" charset="0"/>
                  </a:rPr>
                  <a:t> IR </a:t>
                </a:r>
                <a14:m>
                  <m:oMath xmlns:m="http://schemas.openxmlformats.org/officeDocument/2006/math">
                    <m:r>
                      <a:rPr lang="en-US" sz="1400" b="0" i="1" smtClean="0">
                        <a:solidFill>
                          <a:srgbClr val="FF0000"/>
                        </a:solidFill>
                        <a:latin typeface="Cambria Math" panose="02040503050406030204" pitchFamily="18" charset="0"/>
                      </a:rPr>
                      <m:t>𝐿</m:t>
                    </m:r>
                  </m:oMath>
                </a14:m>
                <a:r>
                  <a:rPr lang="en-US" sz="1400" dirty="0" smtClean="0">
                    <a:solidFill>
                      <a:srgbClr val="FF0000"/>
                    </a:solidFill>
                    <a:latin typeface="Arial" panose="020B0604020202020204" pitchFamily="34" charset="0"/>
                    <a:cs typeface="Arial" panose="020B0604020202020204" pitchFamily="34" charset="0"/>
                  </a:rPr>
                  <a:t> analysis to be completed</a:t>
                </a:r>
                <a:endParaRPr lang="en-US" sz="1400" dirty="0">
                  <a:solidFill>
                    <a:srgbClr val="FF0000"/>
                  </a:solidFill>
                  <a:latin typeface="Arial" panose="020B0604020202020204" pitchFamily="34" charset="0"/>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731476" y="5446408"/>
                <a:ext cx="2817246" cy="307777"/>
              </a:xfrm>
              <a:prstGeom prst="rect">
                <a:avLst/>
              </a:prstGeom>
              <a:blipFill>
                <a:blip r:embed="rId4"/>
                <a:stretch>
                  <a:fillRect l="-649" t="-1961" b="-19608"/>
                </a:stretch>
              </a:blipFill>
            </p:spPr>
            <p:txBody>
              <a:bodyPr/>
              <a:lstStyle/>
              <a:p>
                <a:r>
                  <a:rPr lang="en-US">
                    <a:noFill/>
                  </a:rPr>
                  <a:t> </a:t>
                </a:r>
              </a:p>
            </p:txBody>
          </p:sp>
        </mc:Fallback>
      </mc:AlternateContent>
      <p:sp>
        <p:nvSpPr>
          <p:cNvPr id="70" name="TextBox 69"/>
          <p:cNvSpPr txBox="1"/>
          <p:nvPr/>
        </p:nvSpPr>
        <p:spPr>
          <a:xfrm>
            <a:off x="1186914" y="4662511"/>
            <a:ext cx="433132" cy="307777"/>
          </a:xfrm>
          <a:prstGeom prst="rect">
            <a:avLst/>
          </a:prstGeom>
          <a:noFill/>
        </p:spPr>
        <p:txBody>
          <a:bodyPr wrap="none" rtlCol="0">
            <a:spAutoFit/>
          </a:bodyPr>
          <a:lstStyle/>
          <a:p>
            <a:r>
              <a:rPr lang="en-US" sz="1400" dirty="0" smtClean="0">
                <a:solidFill>
                  <a:srgbClr val="FF0000"/>
                </a:solidFill>
                <a:latin typeface="Arial" panose="020B0604020202020204" pitchFamily="34" charset="0"/>
                <a:cs typeface="Arial" panose="020B0604020202020204" pitchFamily="34" charset="0"/>
              </a:rPr>
              <a:t>2.3</a:t>
            </a:r>
            <a:endParaRPr lang="en-US" sz="1400" dirty="0">
              <a:solidFill>
                <a:srgbClr val="FF0000"/>
              </a:solidFill>
              <a:latin typeface="Arial" panose="020B0604020202020204" pitchFamily="34" charset="0"/>
              <a:cs typeface="Arial" panose="020B0604020202020204" pitchFamily="34" charset="0"/>
            </a:endParaRPr>
          </a:p>
        </p:txBody>
      </p:sp>
      <p:sp>
        <p:nvSpPr>
          <p:cNvPr id="71" name="TextBox 70"/>
          <p:cNvSpPr txBox="1"/>
          <p:nvPr/>
        </p:nvSpPr>
        <p:spPr>
          <a:xfrm>
            <a:off x="1652729" y="4186931"/>
            <a:ext cx="532518" cy="307777"/>
          </a:xfrm>
          <a:prstGeom prst="rect">
            <a:avLst/>
          </a:prstGeom>
          <a:noFill/>
        </p:spPr>
        <p:txBody>
          <a:bodyPr wrap="none" rtlCol="0">
            <a:spAutoFit/>
          </a:bodyPr>
          <a:lstStyle/>
          <a:p>
            <a:r>
              <a:rPr lang="en-US" sz="1400" dirty="0" smtClean="0">
                <a:solidFill>
                  <a:srgbClr val="FF0000"/>
                </a:solidFill>
                <a:latin typeface="Arial" panose="020B0604020202020204" pitchFamily="34" charset="0"/>
                <a:cs typeface="Arial" panose="020B0604020202020204" pitchFamily="34" charset="0"/>
              </a:rPr>
              <a:t>10.0</a:t>
            </a:r>
            <a:endParaRPr lang="en-US" sz="1400" dirty="0">
              <a:solidFill>
                <a:srgbClr val="FF0000"/>
              </a:solidFill>
              <a:latin typeface="Arial" panose="020B0604020202020204" pitchFamily="34" charset="0"/>
              <a:cs typeface="Arial" panose="020B0604020202020204" pitchFamily="34" charset="0"/>
            </a:endParaRPr>
          </a:p>
        </p:txBody>
      </p:sp>
      <p:sp>
        <p:nvSpPr>
          <p:cNvPr id="72" name="TextBox 71"/>
          <p:cNvSpPr txBox="1"/>
          <p:nvPr/>
        </p:nvSpPr>
        <p:spPr>
          <a:xfrm>
            <a:off x="2262380" y="4279264"/>
            <a:ext cx="340799" cy="215444"/>
          </a:xfrm>
          <a:prstGeom prst="rect">
            <a:avLst/>
          </a:prstGeom>
          <a:noFill/>
        </p:spPr>
        <p:txBody>
          <a:bodyPr wrap="none" lIns="45720" tIns="0" rIns="45720" bIns="0" rtlCol="0">
            <a:spAutoFit/>
          </a:bodyPr>
          <a:lstStyle/>
          <a:p>
            <a:r>
              <a:rPr lang="en-US" sz="1400" dirty="0" smtClean="0">
                <a:solidFill>
                  <a:srgbClr val="FF0000"/>
                </a:solidFill>
                <a:latin typeface="Arial" panose="020B0604020202020204" pitchFamily="34" charset="0"/>
                <a:cs typeface="Arial" panose="020B0604020202020204" pitchFamily="34" charset="0"/>
              </a:rPr>
              <a:t>9.0</a:t>
            </a:r>
            <a:endParaRPr lang="en-US" sz="1400" dirty="0">
              <a:solidFill>
                <a:srgbClr val="FF0000"/>
              </a:solidFill>
              <a:latin typeface="Arial" panose="020B0604020202020204" pitchFamily="34" charset="0"/>
              <a:cs typeface="Arial" panose="020B0604020202020204" pitchFamily="34" charset="0"/>
            </a:endParaRPr>
          </a:p>
        </p:txBody>
      </p:sp>
      <p:sp>
        <p:nvSpPr>
          <p:cNvPr id="73" name="TextBox 72"/>
          <p:cNvSpPr txBox="1"/>
          <p:nvPr/>
        </p:nvSpPr>
        <p:spPr>
          <a:xfrm>
            <a:off x="1298344" y="5503617"/>
            <a:ext cx="433132" cy="307777"/>
          </a:xfrm>
          <a:prstGeom prst="rect">
            <a:avLst/>
          </a:prstGeom>
          <a:noFill/>
        </p:spPr>
        <p:txBody>
          <a:bodyPr wrap="none" rtlCol="0">
            <a:spAutoFit/>
          </a:bodyPr>
          <a:lstStyle/>
          <a:p>
            <a:r>
              <a:rPr lang="en-US" sz="1400" dirty="0" smtClean="0">
                <a:solidFill>
                  <a:srgbClr val="0000FF"/>
                </a:solidFill>
                <a:latin typeface="Arial" panose="020B0604020202020204" pitchFamily="34" charset="0"/>
                <a:cs typeface="Arial" panose="020B0604020202020204" pitchFamily="34" charset="0"/>
              </a:rPr>
              <a:t>0.4</a:t>
            </a:r>
            <a:endParaRPr lang="en-US" sz="1400" dirty="0">
              <a:solidFill>
                <a:srgbClr val="0000FF"/>
              </a:solidFill>
              <a:latin typeface="Arial" panose="020B0604020202020204" pitchFamily="34" charset="0"/>
              <a:cs typeface="Arial" panose="020B0604020202020204" pitchFamily="34" charset="0"/>
            </a:endParaRPr>
          </a:p>
        </p:txBody>
      </p:sp>
      <p:sp>
        <p:nvSpPr>
          <p:cNvPr id="74" name="TextBox 73"/>
          <p:cNvSpPr txBox="1"/>
          <p:nvPr/>
        </p:nvSpPr>
        <p:spPr>
          <a:xfrm>
            <a:off x="1819286" y="4876963"/>
            <a:ext cx="433132" cy="307777"/>
          </a:xfrm>
          <a:prstGeom prst="rect">
            <a:avLst/>
          </a:prstGeom>
          <a:noFill/>
        </p:spPr>
        <p:txBody>
          <a:bodyPr wrap="none" rtlCol="0">
            <a:spAutoFit/>
          </a:bodyPr>
          <a:lstStyle/>
          <a:p>
            <a:r>
              <a:rPr lang="en-US" sz="1400" dirty="0" smtClean="0">
                <a:solidFill>
                  <a:srgbClr val="0000FF"/>
                </a:solidFill>
                <a:latin typeface="Arial" panose="020B0604020202020204" pitchFamily="34" charset="0"/>
                <a:cs typeface="Arial" panose="020B0604020202020204" pitchFamily="34" charset="0"/>
              </a:rPr>
              <a:t>3.7</a:t>
            </a:r>
            <a:endParaRPr lang="en-US" sz="1400" dirty="0">
              <a:solidFill>
                <a:srgbClr val="0000FF"/>
              </a:solidFill>
              <a:latin typeface="Arial" panose="020B0604020202020204" pitchFamily="34" charset="0"/>
              <a:cs typeface="Arial" panose="020B0604020202020204" pitchFamily="34" charset="0"/>
            </a:endParaRPr>
          </a:p>
        </p:txBody>
      </p:sp>
      <p:sp>
        <p:nvSpPr>
          <p:cNvPr id="75" name="TextBox 74"/>
          <p:cNvSpPr txBox="1"/>
          <p:nvPr/>
        </p:nvSpPr>
        <p:spPr>
          <a:xfrm>
            <a:off x="2202584" y="4754037"/>
            <a:ext cx="433132" cy="307777"/>
          </a:xfrm>
          <a:prstGeom prst="rect">
            <a:avLst/>
          </a:prstGeom>
          <a:noFill/>
        </p:spPr>
        <p:txBody>
          <a:bodyPr wrap="none" rtlCol="0">
            <a:spAutoFit/>
          </a:bodyPr>
          <a:lstStyle/>
          <a:p>
            <a:r>
              <a:rPr lang="en-US" sz="1400" dirty="0" smtClean="0">
                <a:solidFill>
                  <a:srgbClr val="0000FF"/>
                </a:solidFill>
                <a:latin typeface="Arial" panose="020B0604020202020204" pitchFamily="34" charset="0"/>
                <a:cs typeface="Arial" panose="020B0604020202020204" pitchFamily="34" charset="0"/>
              </a:rPr>
              <a:t>4.5</a:t>
            </a:r>
            <a:endParaRPr lang="en-US" sz="1400" dirty="0">
              <a:solidFill>
                <a:srgbClr val="0000F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6" name="TextBox 75"/>
              <p:cNvSpPr txBox="1"/>
              <p:nvPr/>
            </p:nvSpPr>
            <p:spPr>
              <a:xfrm>
                <a:off x="996612" y="5086467"/>
                <a:ext cx="74975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33</m:t>
                          </m:r>
                        </m:sup>
                      </m:sSup>
                    </m:oMath>
                  </m:oMathPara>
                </a14:m>
                <a:endParaRPr lang="en-US"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996612" y="5086467"/>
                <a:ext cx="749757" cy="30777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88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a:t>2nd IR Configurations for Parameter Scan</a:t>
            </a: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15</a:t>
            </a:fld>
            <a:endParaRPr lang="en-US" dirty="0"/>
          </a:p>
        </p:txBody>
      </p:sp>
      <p:graphicFrame>
        <p:nvGraphicFramePr>
          <p:cNvPr id="5" name="Group 3"/>
          <p:cNvGraphicFramePr>
            <a:graphicFrameLocks/>
          </p:cNvGraphicFramePr>
          <p:nvPr>
            <p:extLst>
              <p:ext uri="{D42A27DB-BD31-4B8C-83A1-F6EECF244321}">
                <p14:modId xmlns:p14="http://schemas.microsoft.com/office/powerpoint/2010/main" val="3634021631"/>
              </p:ext>
            </p:extLst>
          </p:nvPr>
        </p:nvGraphicFramePr>
        <p:xfrm>
          <a:off x="80692" y="1253330"/>
          <a:ext cx="9003040" cy="3737845"/>
        </p:xfrm>
        <a:graphic>
          <a:graphicData uri="http://schemas.openxmlformats.org/drawingml/2006/table">
            <a:tbl>
              <a:tblPr/>
              <a:tblGrid>
                <a:gridCol w="2946128">
                  <a:extLst>
                    <a:ext uri="{9D8B030D-6E8A-4147-A177-3AD203B41FA5}">
                      <a16:colId xmlns:a16="http://schemas.microsoft.com/office/drawing/2014/main" val="20000"/>
                    </a:ext>
                  </a:extLst>
                </a:gridCol>
                <a:gridCol w="757114">
                  <a:extLst>
                    <a:ext uri="{9D8B030D-6E8A-4147-A177-3AD203B41FA5}">
                      <a16:colId xmlns:a16="http://schemas.microsoft.com/office/drawing/2014/main" val="20001"/>
                    </a:ext>
                  </a:extLst>
                </a:gridCol>
                <a:gridCol w="757114">
                  <a:extLst>
                    <a:ext uri="{9D8B030D-6E8A-4147-A177-3AD203B41FA5}">
                      <a16:colId xmlns:a16="http://schemas.microsoft.com/office/drawing/2014/main" val="1813388470"/>
                    </a:ext>
                  </a:extLst>
                </a:gridCol>
                <a:gridCol w="757114">
                  <a:extLst>
                    <a:ext uri="{9D8B030D-6E8A-4147-A177-3AD203B41FA5}">
                      <a16:colId xmlns:a16="http://schemas.microsoft.com/office/drawing/2014/main" val="2806285458"/>
                    </a:ext>
                  </a:extLst>
                </a:gridCol>
                <a:gridCol w="757114">
                  <a:extLst>
                    <a:ext uri="{9D8B030D-6E8A-4147-A177-3AD203B41FA5}">
                      <a16:colId xmlns:a16="http://schemas.microsoft.com/office/drawing/2014/main" val="1983218891"/>
                    </a:ext>
                  </a:extLst>
                </a:gridCol>
                <a:gridCol w="757114">
                  <a:extLst>
                    <a:ext uri="{9D8B030D-6E8A-4147-A177-3AD203B41FA5}">
                      <a16:colId xmlns:a16="http://schemas.microsoft.com/office/drawing/2014/main" val="1325543781"/>
                    </a:ext>
                  </a:extLst>
                </a:gridCol>
                <a:gridCol w="757114">
                  <a:extLst>
                    <a:ext uri="{9D8B030D-6E8A-4147-A177-3AD203B41FA5}">
                      <a16:colId xmlns:a16="http://schemas.microsoft.com/office/drawing/2014/main" val="19064149"/>
                    </a:ext>
                  </a:extLst>
                </a:gridCol>
                <a:gridCol w="757114">
                  <a:extLst>
                    <a:ext uri="{9D8B030D-6E8A-4147-A177-3AD203B41FA5}">
                      <a16:colId xmlns:a16="http://schemas.microsoft.com/office/drawing/2014/main" val="1144331973"/>
                    </a:ext>
                  </a:extLst>
                </a:gridCol>
                <a:gridCol w="757114">
                  <a:extLst>
                    <a:ext uri="{9D8B030D-6E8A-4147-A177-3AD203B41FA5}">
                      <a16:colId xmlns:a16="http://schemas.microsoft.com/office/drawing/2014/main" val="3261865988"/>
                    </a:ext>
                  </a:extLst>
                </a:gridCol>
              </a:tblGrid>
              <a:tr h="415497">
                <a:tc>
                  <a:txBody>
                    <a:bodyPr/>
                    <a:lstStyle>
                      <a:lvl1pPr marL="0" algn="l" defTabSz="457200" rtl="0" eaLnBrk="1" latinLnBrk="0" hangingPunct="1">
                        <a:spcBef>
                          <a:spcPct val="20000"/>
                        </a:spcBef>
                        <a:defRPr sz="2000" kern="1200">
                          <a:solidFill>
                            <a:schemeClr val="tx1"/>
                          </a:solidFill>
                          <a:latin typeface="Times" pitchFamily="18" charset="0"/>
                        </a:defRPr>
                      </a:lvl1pPr>
                      <a:lvl2pPr marL="742950" indent="-285750" algn="l" defTabSz="457200" rtl="0" eaLnBrk="1" latinLnBrk="0" hangingPunct="1">
                        <a:spcBef>
                          <a:spcPct val="20000"/>
                        </a:spcBef>
                        <a:defRPr sz="2000" kern="1200">
                          <a:solidFill>
                            <a:schemeClr val="tx1"/>
                          </a:solidFill>
                          <a:latin typeface="Times" pitchFamily="18" charset="0"/>
                        </a:defRPr>
                      </a:lvl2pPr>
                      <a:lvl3pPr marL="1143000" indent="-228600" algn="l" defTabSz="457200" rtl="0" eaLnBrk="1" latinLnBrk="0" hangingPunct="1">
                        <a:spcBef>
                          <a:spcPct val="20000"/>
                        </a:spcBef>
                        <a:defRPr sz="2000" kern="1200">
                          <a:solidFill>
                            <a:schemeClr val="tx1"/>
                          </a:solidFill>
                          <a:latin typeface="Times" pitchFamily="18" charset="0"/>
                        </a:defRPr>
                      </a:lvl3pPr>
                      <a:lvl4pPr marL="1600200" indent="-228600" algn="l" defTabSz="457200" rtl="0" eaLnBrk="1" latinLnBrk="0" hangingPunct="1">
                        <a:spcBef>
                          <a:spcPct val="20000"/>
                        </a:spcBef>
                        <a:defRPr sz="2000" kern="1200">
                          <a:solidFill>
                            <a:schemeClr val="tx1"/>
                          </a:solidFill>
                          <a:latin typeface="Times" pitchFamily="18" charset="0"/>
                        </a:defRPr>
                      </a:lvl4pPr>
                      <a:lvl5pPr marL="2057400" indent="-228600" algn="l" defTabSz="457200" rtl="0" eaLnBrk="1" latinLnBrk="0" hangingPunct="1">
                        <a:spcBef>
                          <a:spcPct val="20000"/>
                        </a:spcBef>
                        <a:defRPr sz="2000" kern="1200">
                          <a:solidFill>
                            <a:schemeClr val="tx1"/>
                          </a:solidFill>
                          <a:latin typeface="Times" pitchFamily="18" charset="0"/>
                        </a:defRPr>
                      </a:lvl5pPr>
                      <a:lvl6pPr marL="2514600" indent="-228600" algn="l" defTabSz="457200" rtl="0" eaLnBrk="1" fontAlgn="base" latinLnBrk="0" hangingPunct="1">
                        <a:spcBef>
                          <a:spcPct val="20000"/>
                        </a:spcBef>
                        <a:spcAft>
                          <a:spcPct val="0"/>
                        </a:spcAft>
                        <a:defRPr sz="2000" kern="1200">
                          <a:solidFill>
                            <a:schemeClr val="tx1"/>
                          </a:solidFill>
                          <a:latin typeface="Times" pitchFamily="18" charset="0"/>
                        </a:defRPr>
                      </a:lvl6pPr>
                      <a:lvl7pPr marL="2971800" indent="-228600" algn="l" defTabSz="457200" rtl="0" eaLnBrk="1" fontAlgn="base" latinLnBrk="0" hangingPunct="1">
                        <a:spcBef>
                          <a:spcPct val="20000"/>
                        </a:spcBef>
                        <a:spcAft>
                          <a:spcPct val="0"/>
                        </a:spcAft>
                        <a:defRPr sz="2000" kern="1200">
                          <a:solidFill>
                            <a:schemeClr val="tx1"/>
                          </a:solidFill>
                          <a:latin typeface="Times" pitchFamily="18" charset="0"/>
                        </a:defRPr>
                      </a:lvl7pPr>
                      <a:lvl8pPr marL="3429000" indent="-228600" algn="l" defTabSz="457200" rtl="0" eaLnBrk="1" fontAlgn="base" latinLnBrk="0" hangingPunct="1">
                        <a:spcBef>
                          <a:spcPct val="20000"/>
                        </a:spcBef>
                        <a:spcAft>
                          <a:spcPct val="0"/>
                        </a:spcAft>
                        <a:defRPr sz="2000" kern="1200">
                          <a:solidFill>
                            <a:schemeClr val="tx1"/>
                          </a:solidFill>
                          <a:latin typeface="Times" pitchFamily="18" charset="0"/>
                        </a:defRPr>
                      </a:lvl8pPr>
                      <a:lvl9pPr marL="3886200" indent="-228600" algn="l" defTabSz="457200" rtl="0" eaLnBrk="1" fontAlgn="base" latinLnBrk="0" hangingPunct="1">
                        <a:spcBef>
                          <a:spcPct val="20000"/>
                        </a:spcBef>
                        <a:spcAft>
                          <a:spcPct val="0"/>
                        </a:spcAft>
                        <a:defRPr sz="2000" kern="1200">
                          <a:solidFill>
                            <a:schemeClr val="tx1"/>
                          </a:solidFill>
                          <a:latin typeface="Times"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0" marR="0" marT="45722" marB="4572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Configuration #</a:t>
                      </a:r>
                    </a:p>
                  </a:txBody>
                  <a:tcPr marL="0" marR="0" marT="45722" marB="45722"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1978367"/>
                  </a:ext>
                </a:extLst>
              </a:tr>
              <a:tr h="2586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4950" algn="l"/>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Parameter</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1</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3</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4</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6</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7</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9978938"/>
                  </a:ext>
                </a:extLst>
              </a:tr>
              <a:tr h="2586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4950" algn="l"/>
                        </a:tabLst>
                      </a:pPr>
                      <a:r>
                        <a:rPr lang="en-US" sz="1600" dirty="0" smtClean="0">
                          <a:latin typeface="Arial" panose="020B0604020202020204" pitchFamily="34" charset="0"/>
                          <a:cs typeface="Arial" panose="020B0604020202020204" pitchFamily="34" charset="0"/>
                        </a:rPr>
                        <a:t>1. Solenoid shift</a:t>
                      </a:r>
                      <a:r>
                        <a:rPr lang="en-US" sz="1600" baseline="0" dirty="0" smtClean="0">
                          <a:latin typeface="Arial" panose="020B0604020202020204" pitchFamily="34" charset="0"/>
                          <a:cs typeface="Arial" panose="020B0604020202020204" pitchFamily="34" charset="0"/>
                        </a:rPr>
                        <a:t> [m]</a:t>
                      </a: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0.5</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TBD</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TBD</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107423091"/>
                  </a:ext>
                </a:extLst>
              </a:tr>
              <a:tr h="258690">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tab pos="234950" algn="l"/>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Full crossing angle [mrad]</a:t>
                      </a: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50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35</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50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28177449"/>
                  </a:ext>
                </a:extLst>
              </a:tr>
              <a:tr h="258690">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tab pos="234950" algn="l"/>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r>
                        <a:rPr lang="en-US" sz="1600" dirty="0" smtClean="0">
                          <a:latin typeface="Arial" panose="020B0604020202020204" pitchFamily="34" charset="0"/>
                          <a:cs typeface="Arial" panose="020B0604020202020204" pitchFamily="34"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Forward acceptance polar angle [mrad]</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53</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53</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37</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53</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25</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53</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121137902"/>
                  </a:ext>
                </a:extLst>
              </a:tr>
              <a:tr h="258690">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tab pos="234950" algn="l"/>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Far-forward acceptance polar angle [mrad]</a:t>
                      </a: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10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10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7</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10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10</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7</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852989246"/>
                  </a:ext>
                </a:extLst>
              </a:tr>
              <a:tr h="258690">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tab pos="234950" algn="l"/>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r>
                        <a:rPr lang="en-US" sz="1600" dirty="0" smtClean="0">
                          <a:latin typeface="Arial" panose="020B0604020202020204" pitchFamily="34" charset="0"/>
                          <a:cs typeface="Arial" panose="020B0604020202020204" pitchFamily="34" charset="0"/>
                        </a:rPr>
                        <a:t> 	</a:t>
                      </a: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bunches relative to baseline</a:t>
                      </a:r>
                      <a:endPar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x2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x2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x2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x1</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x2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x2</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56157309"/>
                  </a:ext>
                </a:extLst>
              </a:tr>
              <a:tr h="258690">
                <a:tc>
                  <a:txBody>
                    <a:bodyPr/>
                    <a:lstStyle/>
                    <a:p>
                      <a:r>
                        <a:rPr lang="en-US" sz="1600" dirty="0" smtClean="0">
                          <a:latin typeface="Arial" panose="020B0604020202020204" pitchFamily="34" charset="0"/>
                          <a:cs typeface="Arial" panose="020B0604020202020204" pitchFamily="34" charset="0"/>
                        </a:rPr>
                        <a:t>Luminosity re-optimization needed?</a:t>
                      </a:r>
                      <a:endParaRPr lang="en-US" sz="1600" dirty="0">
                        <a:latin typeface="Arial" panose="020B0604020202020204" pitchFamily="34" charset="0"/>
                        <a:cs typeface="Arial" panose="020B0604020202020204" pitchFamily="34" charset="0"/>
                      </a:endParaRPr>
                    </a:p>
                  </a:txBody>
                  <a:tcPr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dirty="0" smtClean="0">
                          <a:latin typeface="Arial" panose="020B0604020202020204" pitchFamily="34" charset="0"/>
                          <a:cs typeface="Arial" panose="020B0604020202020204" pitchFamily="34" charset="0"/>
                        </a:rPr>
                        <a:t>In progress</a:t>
                      </a:r>
                      <a:endParaRPr lang="en-US" sz="1200" dirty="0">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latin typeface="Arial" panose="020B0604020202020204" pitchFamily="34" charset="0"/>
                          <a:cs typeface="Arial" panose="020B0604020202020204" pitchFamily="34" charset="0"/>
                        </a:rPr>
                        <a:t>No</a:t>
                      </a:r>
                      <a:endParaRPr lang="en-US" sz="1600" dirty="0">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Yes</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Yes</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No</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Yes</a:t>
                      </a: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45722" marB="4572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6525015"/>
                  </a:ext>
                </a:extLst>
              </a:tr>
            </a:tbl>
          </a:graphicData>
        </a:graphic>
      </p:graphicFrame>
    </p:spTree>
    <p:extLst>
      <p:ext uri="{BB962C8B-B14F-4D97-AF65-F5344CB8AC3E}">
        <p14:creationId xmlns:p14="http://schemas.microsoft.com/office/powerpoint/2010/main" val="383491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Two IR Operation</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4844916"/>
          </a:xfrm>
          <a:prstGeom prst="rect">
            <a:avLst/>
          </a:prstGeom>
          <a:noFill/>
        </p:spPr>
        <p:txBody>
          <a:bodyPr wrap="square" rtlCol="0">
            <a:spAutoFit/>
          </a:bodyPr>
          <a:lstStyle/>
          <a:p>
            <a:pPr marL="228600" lvl="0" indent="-228600">
              <a:spcAft>
                <a:spcPts val="1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Possible scenarios </a:t>
            </a:r>
            <a:endParaRPr lang="en-US" sz="2000"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Only one IR is operated at a time (conceivable if other scenarios not available for some reason or performance is better than in other scenarios)</a:t>
            </a:r>
            <a:endParaRPr lang="en-US"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One IR operates in its optimum configuration in its optimum energy region while the other IR runs in parasitic mode</a:t>
            </a: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Combined operation of the two IRs is globally optimized</a:t>
            </a:r>
          </a:p>
          <a:p>
            <a:pPr marL="228600" lvl="0" indent="-228600">
              <a:spcAft>
                <a:spcPts val="100"/>
              </a:spcAft>
              <a:buFont typeface="Arial" panose="020B0604020202020204" pitchFamily="34" charset="0"/>
              <a:buChar char="•"/>
            </a:pPr>
            <a:endParaRPr lang="en-US" sz="2000" dirty="0" smtClean="0">
              <a:solidFill>
                <a:srgbClr val="000000"/>
              </a:solidFill>
              <a:latin typeface="Arial" charset="0"/>
              <a:cs typeface="Arial" panose="020B0604020202020204" pitchFamily="34" charset="0"/>
            </a:endParaRPr>
          </a:p>
          <a:p>
            <a:pPr marL="228600" lvl="0" indent="-228600">
              <a:spcAft>
                <a:spcPts val="100"/>
              </a:spcAft>
              <a:buFont typeface="Arial" panose="020B0604020202020204" pitchFamily="34" charset="0"/>
              <a:buChar char="•"/>
            </a:pPr>
            <a:r>
              <a:rPr lang="en-US" sz="2000" dirty="0">
                <a:solidFill>
                  <a:srgbClr val="000000"/>
                </a:solidFill>
                <a:latin typeface="Arial" charset="0"/>
                <a:cs typeface="Arial" panose="020B0604020202020204" pitchFamily="34" charset="0"/>
              </a:rPr>
              <a:t>Additional machine </a:t>
            </a:r>
            <a:r>
              <a:rPr lang="en-US" sz="2000" dirty="0" smtClean="0">
                <a:solidFill>
                  <a:srgbClr val="000000"/>
                </a:solidFill>
                <a:latin typeface="Arial" charset="0"/>
                <a:cs typeface="Arial" panose="020B0604020202020204" pitchFamily="34" charset="0"/>
              </a:rPr>
              <a:t>components for the 2</a:t>
            </a:r>
            <a:r>
              <a:rPr lang="en-US" sz="2000" baseline="30000" dirty="0" smtClean="0">
                <a:solidFill>
                  <a:srgbClr val="000000"/>
                </a:solidFill>
                <a:latin typeface="Arial" charset="0"/>
                <a:cs typeface="Arial" panose="020B0604020202020204" pitchFamily="34" charset="0"/>
              </a:rPr>
              <a:t>nd</a:t>
            </a:r>
            <a:r>
              <a:rPr lang="en-US" sz="2000" dirty="0" smtClean="0">
                <a:solidFill>
                  <a:srgbClr val="000000"/>
                </a:solidFill>
                <a:latin typeface="Arial" charset="0"/>
                <a:cs typeface="Arial" panose="020B0604020202020204" pitchFamily="34" charset="0"/>
              </a:rPr>
              <a:t> IR</a:t>
            </a:r>
            <a:endParaRPr lang="en-US" sz="2000"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IR magnets</a:t>
            </a: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Spin rotators</a:t>
            </a: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Crab cavities</a:t>
            </a:r>
          </a:p>
          <a:p>
            <a:pPr marL="228600" lvl="0" indent="-228600">
              <a:spcAft>
                <a:spcPts val="100"/>
              </a:spcAft>
              <a:buFont typeface="Arial" panose="020B0604020202020204" pitchFamily="34" charset="0"/>
              <a:buChar char="•"/>
            </a:pPr>
            <a:endParaRPr lang="en-US" sz="2000" dirty="0" smtClean="0">
              <a:solidFill>
                <a:srgbClr val="000000"/>
              </a:solidFill>
              <a:latin typeface="Arial" charset="0"/>
              <a:cs typeface="Arial" panose="020B0604020202020204" pitchFamily="34" charset="0"/>
            </a:endParaRPr>
          </a:p>
          <a:p>
            <a:pPr marL="228600" lvl="0" indent="-228600">
              <a:spcAft>
                <a:spcPts val="1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Main constraints for simultaneous operation of the two IRs</a:t>
            </a:r>
            <a:endParaRPr lang="en-US" sz="2000"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Beam-beam tune shift</a:t>
            </a:r>
            <a:endParaRPr lang="en-US"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Total chromaticity</a:t>
            </a:r>
          </a:p>
          <a:p>
            <a:pPr marL="685800" lvl="1" indent="-228600">
              <a:spcAft>
                <a:spcPts val="100"/>
              </a:spcAft>
              <a:buFont typeface="PingFangSC-Regular" charset="-122"/>
              <a:buChar char="－"/>
            </a:pPr>
            <a:r>
              <a:rPr lang="en-US" dirty="0" smtClean="0">
                <a:solidFill>
                  <a:srgbClr val="000000"/>
                </a:solidFill>
                <a:latin typeface="Arial" charset="0"/>
                <a:cs typeface="Arial" panose="020B0604020202020204" pitchFamily="34" charset="0"/>
              </a:rPr>
              <a:t>Limits such as beam divergences at the IPs</a:t>
            </a:r>
            <a:endParaRPr lang="en-US" dirty="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16</a:t>
            </a:fld>
            <a:endParaRPr lang="en-US" dirty="0"/>
          </a:p>
        </p:txBody>
      </p:sp>
    </p:spTree>
    <p:extLst>
      <p:ext uri="{BB962C8B-B14F-4D97-AF65-F5344CB8AC3E}">
        <p14:creationId xmlns:p14="http://schemas.microsoft.com/office/powerpoint/2010/main" val="28861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Comments on Polarization at 2</a:t>
            </a:r>
            <a:r>
              <a:rPr lang="en-US" sz="3600" baseline="30000" dirty="0" smtClean="0"/>
              <a:t>nd</a:t>
            </a:r>
            <a:r>
              <a:rPr lang="en-US" sz="3600" dirty="0" smtClean="0"/>
              <a:t> IP</a:t>
            </a:r>
            <a:endParaRPr lang="en-US" sz="36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1" y="918540"/>
                <a:ext cx="5048328" cy="3724096"/>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The same techniques are used to control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the polarization at the 2</a:t>
                </a:r>
                <a:r>
                  <a:rPr lang="en-US" baseline="30000" dirty="0" smtClean="0">
                    <a:solidFill>
                      <a:srgbClr val="000000"/>
                    </a:solidFill>
                    <a:latin typeface="Arial" charset="0"/>
                    <a:cs typeface="Arial" panose="020B0604020202020204" pitchFamily="34" charset="0"/>
                  </a:rPr>
                  <a:t>nd</a:t>
                </a:r>
                <a:r>
                  <a:rPr lang="en-US" dirty="0" smtClean="0">
                    <a:solidFill>
                      <a:srgbClr val="000000"/>
                    </a:solidFill>
                    <a:latin typeface="Arial" charset="0"/>
                    <a:cs typeface="Arial" panose="020B0604020202020204" pitchFamily="34" charset="0"/>
                  </a:rPr>
                  <a:t> IP as at the 1</a:t>
                </a:r>
                <a:r>
                  <a:rPr lang="en-US" baseline="30000" dirty="0" smtClean="0">
                    <a:solidFill>
                      <a:srgbClr val="000000"/>
                    </a:solidFill>
                    <a:latin typeface="Arial" charset="0"/>
                    <a:cs typeface="Arial" panose="020B0604020202020204" pitchFamily="34" charset="0"/>
                  </a:rPr>
                  <a:t>st</a:t>
                </a:r>
                <a:r>
                  <a:rPr lang="en-US" dirty="0" smtClean="0">
                    <a:solidFill>
                      <a:srgbClr val="000000"/>
                    </a:solidFill>
                    <a:latin typeface="Arial" charset="0"/>
                    <a:cs typeface="Arial" panose="020B0604020202020204" pitchFamily="34" charset="0"/>
                  </a:rPr>
                  <a:t> one</a:t>
                </a:r>
              </a:p>
              <a:p>
                <a:pPr marL="228600" lvl="0" indent="-228600">
                  <a:spcAft>
                    <a:spcPts val="6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The same polarization options are available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at the 2</a:t>
                </a:r>
                <a:r>
                  <a:rPr lang="en-US" baseline="30000" dirty="0" smtClean="0">
                    <a:solidFill>
                      <a:srgbClr val="000000"/>
                    </a:solidFill>
                    <a:latin typeface="Arial" charset="0"/>
                    <a:cs typeface="Arial" panose="020B0604020202020204" pitchFamily="34" charset="0"/>
                  </a:rPr>
                  <a:t>nd</a:t>
                </a:r>
                <a:r>
                  <a:rPr lang="en-US" dirty="0" smtClean="0">
                    <a:solidFill>
                      <a:srgbClr val="000000"/>
                    </a:solidFill>
                    <a:latin typeface="Arial" charset="0"/>
                    <a:cs typeface="Arial" panose="020B0604020202020204" pitchFamily="34" charset="0"/>
                  </a:rPr>
                  <a:t> IP as at the first one</a:t>
                </a:r>
              </a:p>
              <a:p>
                <a:pPr marL="228600" lvl="0" indent="-228600">
                  <a:spcAft>
                    <a:spcPts val="600"/>
                  </a:spcAft>
                  <a:buFont typeface="Arial" panose="020B0604020202020204" pitchFamily="34" charset="0"/>
                  <a:buChar char="•"/>
                </a:pPr>
                <a:r>
                  <a:rPr lang="en-US" dirty="0" smtClean="0">
                    <a:solidFill>
                      <a:srgbClr val="000000"/>
                    </a:solidFill>
                    <a:latin typeface="Arial" charset="0"/>
                    <a:cs typeface="Arial" panose="020B0604020202020204" pitchFamily="34" charset="0"/>
                  </a:rPr>
                  <a:t>The only special case is longitudinal deuteron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polarization</a:t>
                </a:r>
                <a:endParaRPr lang="en-US" dirty="0">
                  <a:solidFill>
                    <a:srgbClr val="000000"/>
                  </a:solidFill>
                  <a:latin typeface="Arial" charset="0"/>
                  <a:cs typeface="Arial" panose="020B0604020202020204" pitchFamily="34" charset="0"/>
                </a:endParaRPr>
              </a:p>
              <a:p>
                <a:pPr marL="742950" lvl="1" indent="-285750">
                  <a:spcAft>
                    <a:spcPts val="600"/>
                  </a:spcAft>
                  <a:buFont typeface="Symbol" panose="05050102010706020507" pitchFamily="18" charset="2"/>
                  <a:buChar char="-"/>
                </a:pPr>
                <a:r>
                  <a:rPr lang="en-US" dirty="0" smtClean="0">
                    <a:solidFill>
                      <a:srgbClr val="000000"/>
                    </a:solidFill>
                    <a:latin typeface="Arial" charset="0"/>
                    <a:cs typeface="Arial" panose="020B0604020202020204" pitchFamily="34" charset="0"/>
                  </a:rPr>
                  <a:t>Available at </a:t>
                </a: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𝐺</m:t>
                    </m:r>
                    <m:r>
                      <a:rPr lang="en-US" b="0" i="1" smtClean="0">
                        <a:solidFill>
                          <a:srgbClr val="000000"/>
                        </a:solidFill>
                        <a:latin typeface="Cambria Math" panose="02040503050406030204" pitchFamily="18" charset="0"/>
                        <a:cs typeface="Arial" panose="020B0604020202020204" pitchFamily="34" charset="0"/>
                      </a:rPr>
                      <m:t>𝛾</m:t>
                    </m:r>
                    <m:r>
                      <a:rPr lang="en-US" b="0" i="1" smtClean="0">
                        <a:solidFill>
                          <a:srgbClr val="000000"/>
                        </a:solidFill>
                        <a:latin typeface="Cambria Math" panose="02040503050406030204" pitchFamily="18" charset="0"/>
                        <a:cs typeface="Arial" panose="020B0604020202020204" pitchFamily="34" charset="0"/>
                      </a:rPr>
                      <m:t>=</m:t>
                    </m:r>
                    <m:r>
                      <a:rPr lang="en-US" b="0" i="1" smtClean="0">
                        <a:solidFill>
                          <a:srgbClr val="000000"/>
                        </a:solidFill>
                        <a:latin typeface="Cambria Math" panose="02040503050406030204" pitchFamily="18" charset="0"/>
                        <a:cs typeface="Arial" panose="020B0604020202020204" pitchFamily="34" charset="0"/>
                      </a:rPr>
                      <m:t>𝑘</m:t>
                    </m:r>
                  </m:oMath>
                </a14:m>
                <a:r>
                  <a:rPr lang="en-US" dirty="0" smtClean="0">
                    <a:solidFill>
                      <a:srgbClr val="000000"/>
                    </a:solidFill>
                    <a:latin typeface="Arial" charset="0"/>
                    <a:cs typeface="Arial" panose="020B0604020202020204" pitchFamily="34" charset="0"/>
                  </a:rPr>
                  <a:t> energy points</a:t>
                </a:r>
              </a:p>
              <a:p>
                <a:pPr marL="742950" lvl="1" indent="-285750">
                  <a:spcAft>
                    <a:spcPts val="600"/>
                  </a:spcAft>
                  <a:buFont typeface="Symbol" panose="05050102010706020507" pitchFamily="18" charset="2"/>
                  <a:buChar char="-"/>
                </a:pPr>
                <a:r>
                  <a:rPr lang="en-US" dirty="0">
                    <a:solidFill>
                      <a:srgbClr val="000000"/>
                    </a:solidFill>
                    <a:latin typeface="Arial" charset="0"/>
                    <a:cs typeface="Arial" panose="020B0604020202020204" pitchFamily="34" charset="0"/>
                  </a:rPr>
                  <a:t>The two IPs are separated by 1/6th of the ring. </a:t>
                </a:r>
                <a:r>
                  <a:rPr lang="en-US" dirty="0" smtClean="0">
                    <a:solidFill>
                      <a:srgbClr val="000000"/>
                    </a:solidFill>
                    <a:latin typeface="Arial" charset="0"/>
                    <a:cs typeface="Arial" panose="020B0604020202020204" pitchFamily="34" charset="0"/>
                  </a:rPr>
                  <a:t>If </a:t>
                </a:r>
                <a:r>
                  <a:rPr lang="en-US" dirty="0">
                    <a:solidFill>
                      <a:srgbClr val="000000"/>
                    </a:solidFill>
                    <a:latin typeface="Arial" charset="0"/>
                    <a:cs typeface="Arial" panose="020B0604020202020204" pitchFamily="34" charset="0"/>
                  </a:rPr>
                  <a:t>spin is longitudinal at one IP, it will be longitudinal </a:t>
                </a:r>
                <a:r>
                  <a:rPr lang="en-US" dirty="0" smtClean="0">
                    <a:solidFill>
                      <a:srgbClr val="000000"/>
                    </a:solidFill>
                    <a:latin typeface="Arial" charset="0"/>
                    <a:cs typeface="Arial" panose="020B0604020202020204" pitchFamily="34" charset="0"/>
                  </a:rPr>
                  <a:t>at </a:t>
                </a:r>
                <a:r>
                  <a:rPr lang="en-US" dirty="0">
                    <a:solidFill>
                      <a:srgbClr val="000000"/>
                    </a:solidFill>
                    <a:latin typeface="Arial" charset="0"/>
                    <a:cs typeface="Arial" panose="020B0604020202020204" pitchFamily="34" charset="0"/>
                  </a:rPr>
                  <a:t>the second IP if the spin precession between the </a:t>
                </a:r>
                <a:r>
                  <a:rPr lang="en-US" dirty="0" smtClean="0">
                    <a:solidFill>
                      <a:srgbClr val="000000"/>
                    </a:solidFill>
                    <a:latin typeface="Arial" charset="0"/>
                    <a:cs typeface="Arial" panose="020B0604020202020204" pitchFamily="34" charset="0"/>
                  </a:rPr>
                  <a:t>two </a:t>
                </a:r>
                <a:r>
                  <a:rPr lang="en-US" dirty="0">
                    <a:solidFill>
                      <a:srgbClr val="000000"/>
                    </a:solidFill>
                    <a:latin typeface="Arial" charset="0"/>
                    <a:cs typeface="Arial" panose="020B0604020202020204" pitchFamily="34" charset="0"/>
                  </a:rPr>
                  <a:t>IPs in an integer number of </a:t>
                </a:r>
                <a:r>
                  <a:rPr lang="en-US" dirty="0" smtClean="0">
                    <a:solidFill>
                      <a:srgbClr val="000000"/>
                    </a:solidFill>
                    <a:latin typeface="Arial" charset="0"/>
                    <a:cs typeface="Arial" panose="020B0604020202020204" pitchFamily="34" charset="0"/>
                  </a:rPr>
                  <a:t>𝜋 </a:t>
                </a:r>
                <a:r>
                  <a:rPr lang="en-US" dirty="0" smtClean="0">
                    <a:solidFill>
                      <a:srgbClr val="000000"/>
                    </a:solidFill>
                    <a:latin typeface="Arial" charset="0"/>
                    <a:cs typeface="Arial" panose="020B0604020202020204" pitchFamily="34" charset="0"/>
                    <a:sym typeface="Symbol" panose="05050102010706020507" pitchFamily="18" charset="2"/>
                  </a:rPr>
                  <a:t> </a:t>
                </a:r>
                <a14:m>
                  <m:oMath xmlns:m="http://schemas.openxmlformats.org/officeDocument/2006/math">
                    <m:r>
                      <a:rPr lang="en-US" i="1">
                        <a:solidFill>
                          <a:srgbClr val="000000"/>
                        </a:solidFill>
                        <a:latin typeface="Cambria Math" panose="02040503050406030204" pitchFamily="18" charset="0"/>
                        <a:cs typeface="Arial" panose="020B0604020202020204" pitchFamily="34" charset="0"/>
                      </a:rPr>
                      <m:t>𝐺</m:t>
                    </m:r>
                    <m:r>
                      <a:rPr lang="en-US" i="1">
                        <a:solidFill>
                          <a:srgbClr val="000000"/>
                        </a:solidFill>
                        <a:latin typeface="Cambria Math" panose="02040503050406030204" pitchFamily="18" charset="0"/>
                        <a:cs typeface="Arial" panose="020B0604020202020204" pitchFamily="34" charset="0"/>
                      </a:rPr>
                      <m:t>𝛾</m:t>
                    </m:r>
                    <m:r>
                      <a:rPr lang="en-US" i="1">
                        <a:solidFill>
                          <a:srgbClr val="000000"/>
                        </a:solidFill>
                        <a:latin typeface="Cambria Math" panose="02040503050406030204" pitchFamily="18" charset="0"/>
                        <a:cs typeface="Arial" panose="020B0604020202020204" pitchFamily="34" charset="0"/>
                      </a:rPr>
                      <m:t>=3</m:t>
                    </m:r>
                    <m:r>
                      <a:rPr lang="en-US" i="1">
                        <a:solidFill>
                          <a:srgbClr val="000000"/>
                        </a:solidFill>
                        <a:latin typeface="Cambria Math" panose="02040503050406030204" pitchFamily="18" charset="0"/>
                        <a:cs typeface="Arial" panose="020B0604020202020204" pitchFamily="34" charset="0"/>
                      </a:rPr>
                      <m:t>𝑘</m:t>
                    </m:r>
                  </m:oMath>
                </a14:m>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1" y="918540"/>
                <a:ext cx="5048328" cy="3724096"/>
              </a:xfrm>
              <a:prstGeom prst="rect">
                <a:avLst/>
              </a:prstGeom>
              <a:blipFill>
                <a:blip r:embed="rId2"/>
                <a:stretch>
                  <a:fillRect l="-724" t="-982" r="-1809" b="-1800"/>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17</a:t>
            </a:fld>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229461994"/>
                  </p:ext>
                </p:extLst>
              </p:nvPr>
            </p:nvGraphicFramePr>
            <p:xfrm>
              <a:off x="5166568" y="1021964"/>
              <a:ext cx="3868287" cy="5034192"/>
            </p:xfrm>
            <a:graphic>
              <a:graphicData uri="http://schemas.openxmlformats.org/drawingml/2006/table">
                <a:tbl>
                  <a:tblPr firstRow="1" firstCol="1" bandRow="1"/>
                  <a:tblGrid>
                    <a:gridCol w="684819">
                      <a:extLst>
                        <a:ext uri="{9D8B030D-6E8A-4147-A177-3AD203B41FA5}">
                          <a16:colId xmlns:a16="http://schemas.microsoft.com/office/drawing/2014/main" val="416316977"/>
                        </a:ext>
                      </a:extLst>
                    </a:gridCol>
                    <a:gridCol w="826347">
                      <a:extLst>
                        <a:ext uri="{9D8B030D-6E8A-4147-A177-3AD203B41FA5}">
                          <a16:colId xmlns:a16="http://schemas.microsoft.com/office/drawing/2014/main" val="3057364497"/>
                        </a:ext>
                      </a:extLst>
                    </a:gridCol>
                    <a:gridCol w="1029547">
                      <a:extLst>
                        <a:ext uri="{9D8B030D-6E8A-4147-A177-3AD203B41FA5}">
                          <a16:colId xmlns:a16="http://schemas.microsoft.com/office/drawing/2014/main" val="1570605624"/>
                        </a:ext>
                      </a:extLst>
                    </a:gridCol>
                    <a:gridCol w="1327574">
                      <a:extLst>
                        <a:ext uri="{9D8B030D-6E8A-4147-A177-3AD203B41FA5}">
                          <a16:colId xmlns:a16="http://schemas.microsoft.com/office/drawing/2014/main" val="2587247995"/>
                        </a:ext>
                      </a:extLst>
                    </a:gridCol>
                  </a:tblGrid>
                  <a:tr h="42369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b="0" i="1" dirty="0" smtClean="0">
                                    <a:effectLst/>
                                    <a:latin typeface="Cambria Math" panose="02040503050406030204" pitchFamily="18" charset="0"/>
                                    <a:ea typeface="Calibri" panose="020F0502020204030204" pitchFamily="34" charset="0"/>
                                    <a:cs typeface="Times New Roman" panose="02020603050405020304" pitchFamily="18" charset="0"/>
                                  </a:rPr>
                                  <m:t>𝐺</m:t>
                                </m:r>
                                <m:r>
                                  <a:rPr lang="en-US" sz="1400" b="0" i="1" dirty="0" smtClean="0">
                                    <a:effectLst/>
                                    <a:latin typeface="Cambria Math" panose="02040503050406030204" pitchFamily="18" charset="0"/>
                                    <a:ea typeface="Calibri" panose="020F0502020204030204" pitchFamily="34" charset="0"/>
                                    <a:cs typeface="Times New Roman" panose="02020603050405020304" pitchFamily="18" charset="0"/>
                                  </a:rPr>
                                  <m:t>𝛾</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𝑛𝑢𝑐𝑙𝑒𝑜𝑛</m:t>
                                    </m:r>
                                  </m:sub>
                                  <m: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𝑑</m:t>
                                    </m:r>
                                  </m:sup>
                                </m:sSubSup>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Within</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range?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Longitudinal at both IPs?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328479"/>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244269583"/>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68977725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199308088"/>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77120529"/>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875787894"/>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2962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5311495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416087221"/>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457618117"/>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830317589"/>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608308465"/>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9392624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02177308"/>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1489902857"/>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2234048158"/>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137.7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39776264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229461994"/>
                  </p:ext>
                </p:extLst>
              </p:nvPr>
            </p:nvGraphicFramePr>
            <p:xfrm>
              <a:off x="5166568" y="1021964"/>
              <a:ext cx="3868287" cy="5034192"/>
            </p:xfrm>
            <a:graphic>
              <a:graphicData uri="http://schemas.openxmlformats.org/drawingml/2006/table">
                <a:tbl>
                  <a:tblPr firstRow="1" firstCol="1" bandRow="1"/>
                  <a:tblGrid>
                    <a:gridCol w="684819">
                      <a:extLst>
                        <a:ext uri="{9D8B030D-6E8A-4147-A177-3AD203B41FA5}">
                          <a16:colId xmlns:a16="http://schemas.microsoft.com/office/drawing/2014/main" val="416316977"/>
                        </a:ext>
                      </a:extLst>
                    </a:gridCol>
                    <a:gridCol w="826347">
                      <a:extLst>
                        <a:ext uri="{9D8B030D-6E8A-4147-A177-3AD203B41FA5}">
                          <a16:colId xmlns:a16="http://schemas.microsoft.com/office/drawing/2014/main" val="3057364497"/>
                        </a:ext>
                      </a:extLst>
                    </a:gridCol>
                    <a:gridCol w="1029547">
                      <a:extLst>
                        <a:ext uri="{9D8B030D-6E8A-4147-A177-3AD203B41FA5}">
                          <a16:colId xmlns:a16="http://schemas.microsoft.com/office/drawing/2014/main" val="1570605624"/>
                        </a:ext>
                      </a:extLst>
                    </a:gridCol>
                    <a:gridCol w="1327574">
                      <a:extLst>
                        <a:ext uri="{9D8B030D-6E8A-4147-A177-3AD203B41FA5}">
                          <a16:colId xmlns:a16="http://schemas.microsoft.com/office/drawing/2014/main" val="2587247995"/>
                        </a:ext>
                      </a:extLst>
                    </a:gridCol>
                  </a:tblGrid>
                  <a:tr h="426720">
                    <a:tc>
                      <a:txBody>
                        <a:bodyPr/>
                        <a:lstStyle/>
                        <a:p>
                          <a:endParaRPr lang="en-US"/>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85" t="-12857" r="-464602" b="-1098571"/>
                          </a:stretch>
                        </a:blipFill>
                      </a:tcPr>
                    </a:tc>
                    <a:tc>
                      <a:txBody>
                        <a:bodyPr/>
                        <a:lstStyle/>
                        <a:p>
                          <a:endParaRPr lang="en-US"/>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444" t="-12857" r="-288889" b="-1098571"/>
                          </a:stretch>
                        </a:blip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Within</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range?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Longitudinal at both IPs?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328479"/>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244269583"/>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68977725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199308088"/>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77120529"/>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875787894"/>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2962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5311495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416087221"/>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457618117"/>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830317589"/>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608308465"/>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939262402"/>
                      </a:ext>
                    </a:extLst>
                  </a:tr>
                  <a:tr h="287967">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02177308"/>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1489902857"/>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2234048158"/>
                      </a:ext>
                    </a:extLst>
                  </a:tr>
                  <a:tr h="287967">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137.7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397762647"/>
                      </a:ext>
                    </a:extLst>
                  </a:tr>
                </a:tbl>
              </a:graphicData>
            </a:graphic>
          </p:graphicFrame>
        </mc:Fallback>
      </mc:AlternateContent>
    </p:spTree>
    <p:extLst>
      <p:ext uri="{BB962C8B-B14F-4D97-AF65-F5344CB8AC3E}">
        <p14:creationId xmlns:p14="http://schemas.microsoft.com/office/powerpoint/2010/main" val="439320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200" dirty="0"/>
              <a:t>2nd IR Feasibility </a:t>
            </a:r>
            <a:r>
              <a:rPr lang="en-US" sz="3200" dirty="0" smtClean="0"/>
              <a:t>Study Plan</a:t>
            </a:r>
            <a:endParaRPr lang="en-US" sz="32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5309146"/>
          </a:xfrm>
          <a:prstGeom prst="rect">
            <a:avLst/>
          </a:prstGeom>
          <a:noFill/>
        </p:spPr>
        <p:txBody>
          <a:bodyPr wrap="square" rtlCol="0">
            <a:spAutoFit/>
          </a:bodyPr>
          <a:lstStyle/>
          <a:p>
            <a:pPr marL="342900" indent="-342900">
              <a:lnSpc>
                <a:spcPct val="100000"/>
              </a:lnSpc>
              <a:spcBef>
                <a:spcPts val="0"/>
              </a:spcBef>
              <a:spcAft>
                <a:spcPts val="300"/>
              </a:spcAft>
              <a:buFont typeface="+mj-lt"/>
              <a:buAutoNum type="arabicPeriod"/>
            </a:pPr>
            <a:r>
              <a:rPr lang="en-US" dirty="0">
                <a:latin typeface="Arial" panose="020B0604020202020204" pitchFamily="34" charset="0"/>
                <a:cs typeface="Arial" panose="020B0604020202020204" pitchFamily="34" charset="0"/>
              </a:rPr>
              <a:t>Completion of </a:t>
            </a:r>
            <a:r>
              <a:rPr lang="en-US" dirty="0">
                <a:solidFill>
                  <a:srgbClr val="0000FF"/>
                </a:solidFill>
                <a:latin typeface="Arial" panose="020B0604020202020204" pitchFamily="34" charset="0"/>
                <a:cs typeface="Arial" panose="020B0604020202020204" pitchFamily="34" charset="0"/>
              </a:rPr>
              <a:t>conceptual linear design</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Footprint </a:t>
            </a:r>
            <a:r>
              <a:rPr lang="en-US" sz="1600" dirty="0">
                <a:latin typeface="Arial" panose="020B0604020202020204" pitchFamily="34" charset="0"/>
                <a:cs typeface="Arial" panose="020B0604020202020204" pitchFamily="34" charset="0"/>
              </a:rPr>
              <a:t>with optimization knobs developed</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Conceptual </a:t>
            </a:r>
            <a:r>
              <a:rPr lang="en-US" sz="1600" dirty="0">
                <a:latin typeface="Arial" panose="020B0604020202020204" pitchFamily="34" charset="0"/>
                <a:cs typeface="Arial" panose="020B0604020202020204" pitchFamily="34" charset="0"/>
              </a:rPr>
              <a:t>linear optics design developed</a:t>
            </a:r>
          </a:p>
          <a:p>
            <a:pPr marL="342900" indent="-342900">
              <a:lnSpc>
                <a:spcPct val="100000"/>
              </a:lnSpc>
              <a:spcBef>
                <a:spcPts val="0"/>
              </a:spcBef>
              <a:spcAft>
                <a:spcPts val="300"/>
              </a:spcAft>
              <a:buFont typeface="+mj-lt"/>
              <a:buAutoNum type="arabicPeriod" startAt="2"/>
            </a:pPr>
            <a:r>
              <a:rPr lang="en-US" dirty="0">
                <a:latin typeface="Arial" panose="020B0604020202020204" pitchFamily="34" charset="0"/>
                <a:cs typeface="Arial" panose="020B0604020202020204" pitchFamily="34" charset="0"/>
              </a:rPr>
              <a:t>Proof-of-principle studies of </a:t>
            </a:r>
            <a:r>
              <a:rPr lang="en-US" dirty="0">
                <a:solidFill>
                  <a:srgbClr val="0000FF"/>
                </a:solidFill>
                <a:latin typeface="Arial" panose="020B0604020202020204" pitchFamily="34" charset="0"/>
                <a:cs typeface="Arial" panose="020B0604020202020204" pitchFamily="34" charset="0"/>
              </a:rPr>
              <a:t>chromatic compensation</a:t>
            </a:r>
            <a:r>
              <a:rPr lang="en-US" dirty="0">
                <a:latin typeface="Arial" panose="020B0604020202020204" pitchFamily="34" charset="0"/>
                <a:cs typeface="Arial" panose="020B0604020202020204" pitchFamily="34" charset="0"/>
              </a:rPr>
              <a:t> schemes in the ion collider ring</a:t>
            </a:r>
          </a:p>
          <a:p>
            <a:pPr marL="684213" lvl="1" indent="-223838">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Identify </a:t>
            </a:r>
            <a:r>
              <a:rPr lang="en-US" sz="1600" dirty="0">
                <a:latin typeface="Arial" panose="020B0604020202020204" pitchFamily="34" charset="0"/>
                <a:cs typeface="Arial" panose="020B0604020202020204" pitchFamily="34" charset="0"/>
              </a:rPr>
              <a:t>and use tracking to evaluate compensation schemes of the chromatic effect of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IR alone</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Develop </a:t>
            </a:r>
            <a:r>
              <a:rPr lang="en-US" sz="1600" dirty="0">
                <a:latin typeface="Arial" panose="020B0604020202020204" pitchFamily="34" charset="0"/>
                <a:cs typeface="Arial" panose="020B0604020202020204" pitchFamily="34" charset="0"/>
              </a:rPr>
              <a:t>and evaluate by tracking a scheme for mutual compensation of the two IRs</a:t>
            </a:r>
          </a:p>
          <a:p>
            <a:pPr marL="342900" indent="-342900">
              <a:lnSpc>
                <a:spcPct val="100000"/>
              </a:lnSpc>
              <a:spcBef>
                <a:spcPts val="0"/>
              </a:spcBef>
              <a:spcAft>
                <a:spcPts val="300"/>
              </a:spcAft>
              <a:buFont typeface="+mj-lt"/>
              <a:buAutoNum type="arabicPeriod" startAt="3"/>
            </a:pPr>
            <a:r>
              <a:rPr lang="en-US" dirty="0">
                <a:latin typeface="Arial" panose="020B0604020202020204" pitchFamily="34" charset="0"/>
                <a:cs typeface="Arial" panose="020B0604020202020204" pitchFamily="34" charset="0"/>
              </a:rPr>
              <a:t>Conceptual </a:t>
            </a:r>
            <a:r>
              <a:rPr lang="en-US" dirty="0">
                <a:solidFill>
                  <a:srgbClr val="0000FF"/>
                </a:solidFill>
                <a:latin typeface="Arial" panose="020B0604020202020204" pitchFamily="34" charset="0"/>
                <a:cs typeface="Arial" panose="020B0604020202020204" pitchFamily="34" charset="0"/>
              </a:rPr>
              <a:t>engineering assessment</a:t>
            </a:r>
            <a:r>
              <a:rPr lang="en-US" dirty="0">
                <a:latin typeface="Arial" panose="020B0604020202020204" pitchFamily="34" charset="0"/>
                <a:cs typeface="Arial" panose="020B0604020202020204" pitchFamily="34" charset="0"/>
              </a:rPr>
              <a:t> for critical/challenging components</a:t>
            </a:r>
            <a:endParaRPr lang="en-US" dirty="0">
              <a:solidFill>
                <a:srgbClr val="0432FF"/>
              </a:solidFill>
              <a:latin typeface="Arial" panose="020B0604020202020204" pitchFamily="34" charset="0"/>
              <a:cs typeface="Arial" panose="020B0604020202020204" pitchFamily="34" charset="0"/>
            </a:endParaRPr>
          </a:p>
          <a:p>
            <a:pPr marL="342900" indent="-342900">
              <a:lnSpc>
                <a:spcPct val="100000"/>
              </a:lnSpc>
              <a:spcBef>
                <a:spcPts val="0"/>
              </a:spcBef>
              <a:spcAft>
                <a:spcPts val="300"/>
              </a:spcAft>
              <a:buFont typeface="+mj-lt"/>
              <a:buAutoNum type="arabicPeriod" startAt="4"/>
            </a:pPr>
            <a:r>
              <a:rPr lang="en-US" dirty="0">
                <a:latin typeface="Arial" panose="020B0604020202020204" pitchFamily="34" charset="0"/>
                <a:cs typeface="Arial" panose="020B0604020202020204" pitchFamily="34" charset="0"/>
              </a:rPr>
              <a:t>Beam </a:t>
            </a:r>
            <a:r>
              <a:rPr lang="en-US" dirty="0">
                <a:solidFill>
                  <a:srgbClr val="0000FF"/>
                </a:solidFill>
                <a:latin typeface="Arial" panose="020B0604020202020204" pitchFamily="34" charset="0"/>
                <a:cs typeface="Arial" panose="020B0604020202020204" pitchFamily="34" charset="0"/>
              </a:rPr>
              <a:t>parameter optimization</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Single-mode </a:t>
            </a:r>
            <a:r>
              <a:rPr lang="en-US" sz="1600" dirty="0">
                <a:latin typeface="Arial" panose="020B0604020202020204" pitchFamily="34" charset="0"/>
                <a:cs typeface="Arial" panose="020B0604020202020204" pitchFamily="34" charset="0"/>
              </a:rPr>
              <a:t>operation of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IR</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Operation </a:t>
            </a:r>
            <a:r>
              <a:rPr lang="en-US" sz="1600" dirty="0">
                <a:latin typeface="Arial" panose="020B0604020202020204" pitchFamily="34" charset="0"/>
                <a:cs typeface="Arial" panose="020B0604020202020204" pitchFamily="34" charset="0"/>
              </a:rPr>
              <a:t>in parallel with the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IR</a:t>
            </a:r>
          </a:p>
          <a:p>
            <a:pPr marL="342900" indent="-342900">
              <a:lnSpc>
                <a:spcPct val="100000"/>
              </a:lnSpc>
              <a:spcBef>
                <a:spcPts val="0"/>
              </a:spcBef>
              <a:spcAft>
                <a:spcPts val="300"/>
              </a:spcAft>
              <a:buFont typeface="+mj-lt"/>
              <a:buAutoNum type="arabicPeriod" startAt="5"/>
            </a:pPr>
            <a:r>
              <a:rPr lang="en-US" dirty="0">
                <a:latin typeface="Arial" panose="020B0604020202020204" pitchFamily="34" charset="0"/>
                <a:cs typeface="Arial" panose="020B0604020202020204" pitchFamily="34" charset="0"/>
              </a:rPr>
              <a:t>Simulation of </a:t>
            </a:r>
            <a:r>
              <a:rPr lang="en-US" dirty="0">
                <a:solidFill>
                  <a:srgbClr val="0000FF"/>
                </a:solidFill>
                <a:latin typeface="Arial" panose="020B0604020202020204" pitchFamily="34" charset="0"/>
                <a:cs typeface="Arial" panose="020B0604020202020204" pitchFamily="34" charset="0"/>
              </a:rPr>
              <a:t>detector acceptance</a:t>
            </a:r>
          </a:p>
          <a:p>
            <a:pPr marL="342900" indent="-342900">
              <a:lnSpc>
                <a:spcPct val="100000"/>
              </a:lnSpc>
              <a:spcBef>
                <a:spcPts val="0"/>
              </a:spcBef>
              <a:spcAft>
                <a:spcPts val="300"/>
              </a:spcAft>
              <a:buFont typeface="+mj-lt"/>
              <a:buAutoNum type="arabicPeriod" startAt="6"/>
            </a:pPr>
            <a:r>
              <a:rPr lang="en-US" dirty="0">
                <a:solidFill>
                  <a:srgbClr val="0000FF"/>
                </a:solidFill>
                <a:latin typeface="Arial" panose="020B0604020202020204" pitchFamily="34" charset="0"/>
                <a:cs typeface="Arial" panose="020B0604020202020204" pitchFamily="34" charset="0"/>
              </a:rPr>
              <a:t>Parameter scan</a:t>
            </a:r>
          </a:p>
          <a:p>
            <a:pPr marL="684213" lvl="1" indent="-223838">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Identify </a:t>
            </a:r>
            <a:r>
              <a:rPr lang="en-US" sz="1600" dirty="0">
                <a:latin typeface="Arial" panose="020B0604020202020204" pitchFamily="34" charset="0"/>
                <a:cs typeface="Arial" panose="020B0604020202020204" pitchFamily="34" charset="0"/>
              </a:rPr>
              <a:t>scan parameters and choose ~3-4 configurations of, e.g., crossing angle, repetition rate, and forward/ far-forward acceptance using nuclear physics input</a:t>
            </a:r>
          </a:p>
          <a:p>
            <a:pPr marL="460375" lvl="1">
              <a:lnSpc>
                <a:spcPct val="100000"/>
              </a:lnSpc>
              <a:spcBef>
                <a:spcPts val="0"/>
              </a:spcBef>
              <a:spcAft>
                <a:spcPts val="300"/>
              </a:spcAft>
              <a:buFont typeface="+mj-lt"/>
              <a:buAutoNum type="alphaLcPeriod"/>
            </a:pPr>
            <a:r>
              <a:rPr lang="en-US" sz="1600" dirty="0" smtClean="0">
                <a:latin typeface="Arial" panose="020B0604020202020204" pitchFamily="34" charset="0"/>
                <a:cs typeface="Arial" panose="020B0604020202020204" pitchFamily="34" charset="0"/>
              </a:rPr>
              <a:t> Repeat </a:t>
            </a:r>
            <a:r>
              <a:rPr lang="en-US" sz="1600" dirty="0">
                <a:latin typeface="Arial" panose="020B0604020202020204" pitchFamily="34" charset="0"/>
                <a:cs typeface="Arial" panose="020B0604020202020204" pitchFamily="34" charset="0"/>
              </a:rPr>
              <a:t>items 4 and 5 for all of the different configurations</a:t>
            </a:r>
          </a:p>
          <a:p>
            <a:pPr marL="342900" indent="-342900">
              <a:lnSpc>
                <a:spcPct val="100000"/>
              </a:lnSpc>
              <a:spcBef>
                <a:spcPts val="0"/>
              </a:spcBef>
              <a:spcAft>
                <a:spcPts val="300"/>
              </a:spcAft>
              <a:buFont typeface="+mj-lt"/>
              <a:buAutoNum type="arabicPeriod" startAt="7"/>
            </a:pPr>
            <a:r>
              <a:rPr lang="en-US" dirty="0">
                <a:latin typeface="Arial" panose="020B0604020202020204" pitchFamily="34" charset="0"/>
                <a:cs typeface="Arial" panose="020B0604020202020204" pitchFamily="34" charset="0"/>
              </a:rPr>
              <a:t>Summarize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IR concepts </a:t>
            </a:r>
            <a:endParaRPr lang="en-US" dirty="0">
              <a:solidFill>
                <a:srgbClr val="0432FF"/>
              </a:solidFill>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18</a:t>
            </a:fld>
            <a:endParaRPr lang="en-US" dirty="0"/>
          </a:p>
        </p:txBody>
      </p:sp>
    </p:spTree>
    <p:extLst>
      <p:ext uri="{BB962C8B-B14F-4D97-AF65-F5344CB8AC3E}">
        <p14:creationId xmlns:p14="http://schemas.microsoft.com/office/powerpoint/2010/main" val="282890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198965" y="3049764"/>
            <a:ext cx="8746071" cy="758472"/>
          </a:xfrm>
        </p:spPr>
        <p:txBody>
          <a:bodyPr>
            <a:noAutofit/>
          </a:bodyPr>
          <a:lstStyle/>
          <a:p>
            <a:pPr algn="ctr"/>
            <a:r>
              <a:rPr lang="en-US" sz="3200" dirty="0" smtClean="0"/>
              <a:t>Backup</a:t>
            </a:r>
            <a:endParaRPr lang="en-US" sz="32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19</a:t>
            </a:fld>
            <a:endParaRPr lang="en-US" dirty="0"/>
          </a:p>
        </p:txBody>
      </p:sp>
    </p:spTree>
    <p:extLst>
      <p:ext uri="{BB962C8B-B14F-4D97-AF65-F5344CB8AC3E}">
        <p14:creationId xmlns:p14="http://schemas.microsoft.com/office/powerpoint/2010/main" val="183423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Design Team</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60965" cy="4555093"/>
          </a:xfrm>
          <a:prstGeom prst="rect">
            <a:avLst/>
          </a:prstGeom>
          <a:noFill/>
        </p:spPr>
        <p:txBody>
          <a:bodyPr wrap="square" rtlCol="0">
            <a:spAutoFit/>
          </a:bodyPr>
          <a:lstStyle/>
          <a:p>
            <a:pPr lvl="0">
              <a:lnSpc>
                <a:spcPct val="150000"/>
              </a:lnSpc>
              <a:spcBef>
                <a:spcPts val="600"/>
              </a:spcBef>
              <a:spcAft>
                <a:spcPts val="600"/>
              </a:spcAft>
            </a:pPr>
            <a:r>
              <a:rPr lang="en-US" sz="2000" dirty="0" smtClean="0">
                <a:solidFill>
                  <a:srgbClr val="0432FF"/>
                </a:solidFill>
                <a:latin typeface="Arial" charset="0"/>
                <a:cs typeface="Arial" panose="020B0604020202020204" pitchFamily="34" charset="0"/>
              </a:rPr>
              <a:t>Jefferson Lab:</a:t>
            </a:r>
            <a:r>
              <a:rPr lang="en-US" sz="2000" dirty="0" smtClean="0">
                <a:solidFill>
                  <a:srgbClr val="000000"/>
                </a:solidFill>
                <a:latin typeface="Arial" charset="0"/>
                <a:cs typeface="Arial" panose="020B0604020202020204" pitchFamily="34" charset="0"/>
              </a:rPr>
              <a:t>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V</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Burkert</a:t>
            </a:r>
            <a:r>
              <a:rPr lang="en-US" sz="2000" dirty="0">
                <a:solidFill>
                  <a:srgbClr val="000000"/>
                </a:solidFill>
                <a:latin typeface="Arial" charset="0"/>
                <a:cs typeface="Arial" panose="020B0604020202020204" pitchFamily="34" charset="0"/>
              </a:rPr>
              <a:t>, R. Ent, Y. </a:t>
            </a:r>
            <a:r>
              <a:rPr lang="en-US" sz="2000" dirty="0" err="1">
                <a:solidFill>
                  <a:srgbClr val="000000"/>
                </a:solidFill>
                <a:latin typeface="Arial" charset="0"/>
                <a:cs typeface="Arial" panose="020B0604020202020204" pitchFamily="34" charset="0"/>
              </a:rPr>
              <a:t>Furletova</a:t>
            </a:r>
            <a:r>
              <a:rPr lang="en-US" sz="2000" dirty="0">
                <a:solidFill>
                  <a:srgbClr val="000000"/>
                </a:solidFill>
                <a:latin typeface="Arial" charset="0"/>
                <a:cs typeface="Arial" panose="020B0604020202020204" pitchFamily="34" charset="0"/>
              </a:rPr>
              <a:t>, R. </a:t>
            </a:r>
            <a:r>
              <a:rPr lang="en-US" sz="2000" dirty="0" err="1">
                <a:solidFill>
                  <a:srgbClr val="000000"/>
                </a:solidFill>
                <a:latin typeface="Arial" charset="0"/>
                <a:cs typeface="Arial" panose="020B0604020202020204" pitchFamily="34" charset="0"/>
              </a:rPr>
              <a:t>Gamage</a:t>
            </a:r>
            <a:r>
              <a:rPr lang="en-US" sz="2000" dirty="0">
                <a:solidFill>
                  <a:srgbClr val="000000"/>
                </a:solidFill>
                <a:latin typeface="Arial" charset="0"/>
                <a:cs typeface="Arial" panose="020B0604020202020204" pitchFamily="34" charset="0"/>
              </a:rPr>
              <a:t>, D. </a:t>
            </a:r>
            <a:r>
              <a:rPr lang="en-US" sz="2000" dirty="0" err="1">
                <a:solidFill>
                  <a:srgbClr val="000000"/>
                </a:solidFill>
                <a:latin typeface="Arial" charset="0"/>
                <a:cs typeface="Arial" panose="020B0604020202020204" pitchFamily="34" charset="0"/>
              </a:rPr>
              <a:t>Higinbotham</a:t>
            </a:r>
            <a:r>
              <a:rPr lang="en-US" sz="2000" dirty="0">
                <a:solidFill>
                  <a:srgbClr val="000000"/>
                </a:solidFill>
                <a:latin typeface="Arial" charset="0"/>
                <a:cs typeface="Arial" panose="020B0604020202020204" pitchFamily="34" charset="0"/>
              </a:rPr>
              <a:t>, A. Hutton, </a:t>
            </a:r>
            <a:r>
              <a:rPr lang="en-US" sz="2000" dirty="0" smtClean="0">
                <a:solidFill>
                  <a:srgbClr val="000000"/>
                </a:solidFill>
                <a:latin typeface="Arial" charset="0"/>
                <a:cs typeface="Arial" panose="020B0604020202020204" pitchFamily="34" charset="0"/>
              </a:rPr>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C</a:t>
            </a:r>
            <a:r>
              <a:rPr lang="en-US" sz="2000" dirty="0">
                <a:solidFill>
                  <a:srgbClr val="000000"/>
                </a:solidFill>
                <a:latin typeface="Arial" charset="0"/>
                <a:cs typeface="Arial" panose="020B0604020202020204" pitchFamily="34" charset="0"/>
              </a:rPr>
              <a:t>. Hyde, F. Lin, T. Michalski, V.S. </a:t>
            </a:r>
            <a:r>
              <a:rPr lang="en-US" sz="2000" dirty="0" smtClean="0">
                <a:solidFill>
                  <a:srgbClr val="000000"/>
                </a:solidFill>
                <a:latin typeface="Arial" charset="0"/>
                <a:cs typeface="Arial" panose="020B0604020202020204" pitchFamily="34" charset="0"/>
              </a:rPr>
              <a:t>Morozov, </a:t>
            </a:r>
            <a:r>
              <a:rPr lang="en-US" sz="2000" dirty="0">
                <a:solidFill>
                  <a:srgbClr val="000000"/>
                </a:solidFill>
                <a:latin typeface="Arial" charset="0"/>
                <a:cs typeface="Arial" panose="020B0604020202020204" pitchFamily="34" charset="0"/>
              </a:rPr>
              <a:t>R. Rajput-</a:t>
            </a:r>
            <a:r>
              <a:rPr lang="en-US" sz="2000" dirty="0" err="1">
                <a:solidFill>
                  <a:srgbClr val="000000"/>
                </a:solidFill>
                <a:latin typeface="Arial" charset="0"/>
                <a:cs typeface="Arial" panose="020B0604020202020204" pitchFamily="34" charset="0"/>
              </a:rPr>
              <a:t>Ghoshal</a:t>
            </a:r>
            <a:r>
              <a:rPr lang="en-US" sz="2000" dirty="0">
                <a:solidFill>
                  <a:srgbClr val="000000"/>
                </a:solidFill>
                <a:latin typeface="Arial" charset="0"/>
                <a:cs typeface="Arial" panose="020B0604020202020204" pitchFamily="34" charset="0"/>
              </a:rPr>
              <a:t>, A. </a:t>
            </a:r>
            <a:r>
              <a:rPr lang="en-US" sz="2000" dirty="0" err="1">
                <a:solidFill>
                  <a:srgbClr val="000000"/>
                </a:solidFill>
                <a:latin typeface="Arial" charset="0"/>
                <a:cs typeface="Arial" panose="020B0604020202020204" pitchFamily="34" charset="0"/>
              </a:rPr>
              <a:t>Seryi</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A</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Sy</a:t>
            </a:r>
            <a:r>
              <a:rPr lang="en-US" sz="2000" dirty="0">
                <a:solidFill>
                  <a:srgbClr val="000000"/>
                </a:solidFill>
                <a:latin typeface="Arial" charset="0"/>
                <a:cs typeface="Arial" panose="020B0604020202020204" pitchFamily="34" charset="0"/>
              </a:rPr>
              <a:t>, C. Weiss, </a:t>
            </a:r>
            <a:r>
              <a:rPr lang="en-US" sz="2000" dirty="0" smtClean="0">
                <a:solidFill>
                  <a:srgbClr val="000000"/>
                </a:solidFill>
                <a:latin typeface="Arial" charset="0"/>
                <a:cs typeface="Arial" panose="020B0604020202020204" pitchFamily="34" charset="0"/>
              </a:rPr>
              <a:t>M</a:t>
            </a:r>
            <a:r>
              <a:rPr lang="en-US" sz="2000" dirty="0">
                <a:solidFill>
                  <a:srgbClr val="000000"/>
                </a:solidFill>
                <a:latin typeface="Arial" charset="0"/>
                <a:cs typeface="Arial" panose="020B0604020202020204" pitchFamily="34" charset="0"/>
              </a:rPr>
              <a:t>. Wiseman, W. </a:t>
            </a:r>
            <a:r>
              <a:rPr lang="en-US" sz="2000" dirty="0" err="1">
                <a:solidFill>
                  <a:srgbClr val="000000"/>
                </a:solidFill>
                <a:latin typeface="Arial" charset="0"/>
                <a:cs typeface="Arial" panose="020B0604020202020204" pitchFamily="34" charset="0"/>
              </a:rPr>
              <a:t>Wittmer</a:t>
            </a:r>
            <a:r>
              <a:rPr lang="en-US" sz="2000" dirty="0">
                <a:solidFill>
                  <a:srgbClr val="000000"/>
                </a:solidFill>
                <a:latin typeface="Arial" charset="0"/>
                <a:cs typeface="Arial" panose="020B0604020202020204" pitchFamily="34" charset="0"/>
              </a:rPr>
              <a:t>, Y. </a:t>
            </a:r>
            <a:r>
              <a:rPr lang="en-US" sz="2000" dirty="0" smtClean="0">
                <a:solidFill>
                  <a:srgbClr val="000000"/>
                </a:solidFill>
                <a:latin typeface="Arial" charset="0"/>
                <a:cs typeface="Arial" panose="020B0604020202020204" pitchFamily="34" charset="0"/>
              </a:rPr>
              <a:t>Zhang </a:t>
            </a:r>
            <a:endParaRPr lang="en-US" sz="2000" dirty="0">
              <a:solidFill>
                <a:srgbClr val="000000"/>
              </a:solidFill>
              <a:latin typeface="Arial" charset="0"/>
              <a:cs typeface="Arial" panose="020B0604020202020204" pitchFamily="34" charset="0"/>
            </a:endParaRPr>
          </a:p>
          <a:p>
            <a:pPr lvl="0">
              <a:lnSpc>
                <a:spcPct val="150000"/>
              </a:lnSpc>
              <a:spcBef>
                <a:spcPts val="600"/>
              </a:spcBef>
              <a:spcAft>
                <a:spcPts val="600"/>
              </a:spcAft>
            </a:pPr>
            <a:r>
              <a:rPr lang="en-US" sz="2000" dirty="0" smtClean="0">
                <a:solidFill>
                  <a:srgbClr val="0432FF"/>
                </a:solidFill>
                <a:latin typeface="Arial" charset="0"/>
                <a:cs typeface="Arial" panose="020B0604020202020204" pitchFamily="34" charset="0"/>
              </a:rPr>
              <a:t>BNL:</a:t>
            </a:r>
            <a:r>
              <a:rPr lang="en-US" sz="2000" dirty="0">
                <a:solidFill>
                  <a:srgbClr val="000000"/>
                </a:solidFill>
                <a:latin typeface="Arial" charset="0"/>
                <a:cs typeface="Arial" panose="020B0604020202020204" pitchFamily="34" charset="0"/>
              </a:rPr>
              <a:t/>
            </a:r>
            <a:br>
              <a:rPr lang="en-US" sz="2000" dirty="0">
                <a:solidFill>
                  <a:srgbClr val="000000"/>
                </a:solidFill>
                <a:latin typeface="Arial" charset="0"/>
                <a:cs typeface="Arial" panose="020B0604020202020204" pitchFamily="34" charset="0"/>
              </a:rPr>
            </a:br>
            <a:r>
              <a:rPr lang="en-US" sz="2000" dirty="0">
                <a:solidFill>
                  <a:srgbClr val="000000"/>
                </a:solidFill>
                <a:latin typeface="Arial" charset="0"/>
                <a:cs typeface="Arial" panose="020B0604020202020204" pitchFamily="34" charset="0"/>
              </a:rPr>
              <a:t>E.-C. </a:t>
            </a:r>
            <a:r>
              <a:rPr lang="en-US" sz="2000" dirty="0" err="1">
                <a:solidFill>
                  <a:srgbClr val="000000"/>
                </a:solidFill>
                <a:latin typeface="Arial" charset="0"/>
                <a:cs typeface="Arial" panose="020B0604020202020204" pitchFamily="34" charset="0"/>
              </a:rPr>
              <a:t>Aschenauer</a:t>
            </a:r>
            <a:r>
              <a:rPr lang="en-US" sz="2000" dirty="0">
                <a:solidFill>
                  <a:srgbClr val="000000"/>
                </a:solidFill>
                <a:latin typeface="Arial" charset="0"/>
                <a:cs typeface="Arial" panose="020B0604020202020204" pitchFamily="34" charset="0"/>
              </a:rPr>
              <a:t>, A. </a:t>
            </a:r>
            <a:r>
              <a:rPr lang="en-US" sz="2000" dirty="0" err="1">
                <a:solidFill>
                  <a:srgbClr val="000000"/>
                </a:solidFill>
                <a:latin typeface="Arial" charset="0"/>
                <a:cs typeface="Arial" panose="020B0604020202020204" pitchFamily="34" charset="0"/>
              </a:rPr>
              <a:t>Kiselev</a:t>
            </a:r>
            <a:r>
              <a:rPr lang="en-US" sz="2000" dirty="0">
                <a:solidFill>
                  <a:srgbClr val="000000"/>
                </a:solidFill>
                <a:latin typeface="Arial" charset="0"/>
                <a:cs typeface="Arial" panose="020B0604020202020204" pitchFamily="34" charset="0"/>
              </a:rPr>
              <a:t>, C. </a:t>
            </a:r>
            <a:r>
              <a:rPr lang="en-US" sz="2000" dirty="0" smtClean="0">
                <a:solidFill>
                  <a:srgbClr val="000000"/>
                </a:solidFill>
                <a:latin typeface="Arial" charset="0"/>
                <a:cs typeface="Arial" panose="020B0604020202020204" pitchFamily="34" charset="0"/>
              </a:rPr>
              <a:t>Montag, R</a:t>
            </a:r>
            <a:r>
              <a:rPr lang="en-US" sz="2000" dirty="0">
                <a:solidFill>
                  <a:srgbClr val="000000"/>
                </a:solidFill>
                <a:latin typeface="Arial" charset="0"/>
                <a:cs typeface="Arial" panose="020B0604020202020204" pitchFamily="34" charset="0"/>
              </a:rPr>
              <a:t>. Palmer, B. Parker, V. </a:t>
            </a:r>
            <a:r>
              <a:rPr lang="en-US" sz="2000" dirty="0" err="1" smtClean="0">
                <a:solidFill>
                  <a:srgbClr val="000000"/>
                </a:solidFill>
                <a:latin typeface="Arial" charset="0"/>
                <a:cs typeface="Arial" panose="020B0604020202020204" pitchFamily="34" charset="0"/>
              </a:rPr>
              <a:t>Ptitsyn</a:t>
            </a:r>
            <a:r>
              <a:rPr lang="en-US" sz="2000" dirty="0">
                <a:solidFill>
                  <a:srgbClr val="000000"/>
                </a:solidFill>
                <a:latin typeface="Arial" charset="0"/>
                <a:cs typeface="Arial" panose="020B0604020202020204" pitchFamily="34" charset="0"/>
              </a:rPr>
              <a:t>, </a:t>
            </a:r>
            <a:r>
              <a:rPr lang="en-US" sz="2000" dirty="0" smtClean="0">
                <a:solidFill>
                  <a:srgbClr val="000000"/>
                </a:solidFill>
                <a:latin typeface="Arial" charset="0"/>
                <a:cs typeface="Arial" panose="020B0604020202020204" pitchFamily="34" charset="0"/>
              </a:rPr>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F</a:t>
            </a:r>
            <a:r>
              <a:rPr lang="en-US" sz="2000" dirty="0">
                <a:solidFill>
                  <a:srgbClr val="000000"/>
                </a:solidFill>
                <a:latin typeface="Arial" charset="0"/>
                <a:cs typeface="Arial" panose="020B0604020202020204" pitchFamily="34" charset="0"/>
              </a:rPr>
              <a:t>. </a:t>
            </a:r>
            <a:r>
              <a:rPr lang="en-US" sz="2000" dirty="0" err="1">
                <a:solidFill>
                  <a:srgbClr val="000000"/>
                </a:solidFill>
                <a:latin typeface="Arial" charset="0"/>
                <a:cs typeface="Arial" panose="020B0604020202020204" pitchFamily="34" charset="0"/>
              </a:rPr>
              <a:t>Willeke</a:t>
            </a:r>
            <a:r>
              <a:rPr lang="en-US" sz="2000" dirty="0">
                <a:solidFill>
                  <a:srgbClr val="000000"/>
                </a:solidFill>
                <a:latin typeface="Arial" charset="0"/>
                <a:cs typeface="Arial" panose="020B0604020202020204" pitchFamily="34" charset="0"/>
              </a:rPr>
              <a:t>, H. </a:t>
            </a:r>
            <a:r>
              <a:rPr lang="en-US" sz="2000" dirty="0" smtClean="0">
                <a:solidFill>
                  <a:srgbClr val="000000"/>
                </a:solidFill>
                <a:latin typeface="Arial" charset="0"/>
                <a:cs typeface="Arial" panose="020B0604020202020204" pitchFamily="34" charset="0"/>
              </a:rPr>
              <a:t>Witte</a:t>
            </a:r>
          </a:p>
          <a:p>
            <a:pPr lvl="0">
              <a:lnSpc>
                <a:spcPct val="150000"/>
              </a:lnSpc>
              <a:spcBef>
                <a:spcPts val="600"/>
              </a:spcBef>
              <a:spcAft>
                <a:spcPts val="600"/>
              </a:spcAft>
            </a:pPr>
            <a:r>
              <a:rPr lang="en-US" sz="2000" dirty="0">
                <a:solidFill>
                  <a:srgbClr val="0432FF"/>
                </a:solidFill>
                <a:latin typeface="Arial" charset="0"/>
                <a:cs typeface="Arial" panose="020B0604020202020204" pitchFamily="34" charset="0"/>
              </a:rPr>
              <a:t>Stony Brook </a:t>
            </a:r>
            <a:r>
              <a:rPr lang="en-US" sz="2000" dirty="0" smtClean="0">
                <a:solidFill>
                  <a:srgbClr val="0432FF"/>
                </a:solidFill>
                <a:latin typeface="Arial" charset="0"/>
                <a:cs typeface="Arial" panose="020B0604020202020204" pitchFamily="34" charset="0"/>
              </a:rPr>
              <a:t>University:</a:t>
            </a:r>
            <a:r>
              <a:rPr lang="en-US" sz="2000" dirty="0">
                <a:solidFill>
                  <a:srgbClr val="000000"/>
                </a:solidFill>
                <a:latin typeface="Arial" charset="0"/>
                <a:cs typeface="Arial" panose="020B0604020202020204" pitchFamily="34" charset="0"/>
              </a:rPr>
              <a:t/>
            </a:r>
            <a:br>
              <a:rPr lang="en-US" sz="2000" dirty="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P. </a:t>
            </a:r>
            <a:r>
              <a:rPr lang="en-US" sz="2000" dirty="0" err="1">
                <a:solidFill>
                  <a:srgbClr val="000000"/>
                </a:solidFill>
                <a:latin typeface="Arial" charset="0"/>
                <a:cs typeface="Arial" panose="020B0604020202020204" pitchFamily="34" charset="0"/>
              </a:rPr>
              <a:t>Nadel-Turonski</a:t>
            </a:r>
            <a:endParaRPr lang="en-US" sz="2000" dirty="0" smtClean="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a:t>
            </a:fld>
            <a:endParaRPr lang="en-US" dirty="0"/>
          </a:p>
        </p:txBody>
      </p:sp>
    </p:spTree>
    <p:extLst>
      <p:ext uri="{BB962C8B-B14F-4D97-AF65-F5344CB8AC3E}">
        <p14:creationId xmlns:p14="http://schemas.microsoft.com/office/powerpoint/2010/main" val="3396788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20</a:t>
            </a:fld>
            <a:endParaRPr lang="en-US"/>
          </a:p>
        </p:txBody>
      </p:sp>
      <p:sp>
        <p:nvSpPr>
          <p:cNvPr id="17" name="Title 1">
            <a:extLst>
              <a:ext uri="{FF2B5EF4-FFF2-40B4-BE49-F238E27FC236}">
                <a16:creationId xmlns:a16="http://schemas.microsoft.com/office/drawing/2014/main" id="{6BABFC0E-7058-4FBC-B22E-72EB06E7FC4A}"/>
              </a:ext>
            </a:extLst>
          </p:cNvPr>
          <p:cNvSpPr txBox="1">
            <a:spLocks/>
          </p:cNvSpPr>
          <p:nvPr/>
        </p:nvSpPr>
        <p:spPr>
          <a:xfrm>
            <a:off x="344434" y="160068"/>
            <a:ext cx="8746071" cy="758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smtClean="0"/>
              <a:t>Detection Issues with Crossing Angle</a:t>
            </a:r>
            <a:endParaRPr lang="en-US" sz="3200" dirty="0"/>
          </a:p>
        </p:txBody>
      </p:sp>
      <mc:AlternateContent xmlns:mc="http://schemas.openxmlformats.org/markup-compatibility/2006" xmlns:a14="http://schemas.microsoft.com/office/drawing/2010/main">
        <mc:Choice Requires="a14">
          <p:sp>
            <p:nvSpPr>
              <p:cNvPr id="12" name="Content Placeholder 2"/>
              <p:cNvSpPr>
                <a:spLocks noGrp="1"/>
              </p:cNvSpPr>
              <p:nvPr>
                <p:ph idx="1"/>
              </p:nvPr>
            </p:nvSpPr>
            <p:spPr>
              <a:xfrm>
                <a:off x="293019" y="808709"/>
                <a:ext cx="8661328" cy="5381694"/>
              </a:xfrm>
            </p:spPr>
            <p:txBody>
              <a:bodyPr>
                <a:noAutofit/>
              </a:bodyPr>
              <a:lstStyle/>
              <a:p>
                <a:pPr>
                  <a:lnSpc>
                    <a:spcPct val="100000"/>
                  </a:lnSpc>
                  <a:spcBef>
                    <a:spcPts val="0"/>
                  </a:spcBef>
                  <a:spcAft>
                    <a:spcPts val="300"/>
                  </a:spcAft>
                </a:pPr>
                <a:r>
                  <a:rPr lang="en-US" sz="1800" dirty="0" smtClean="0"/>
                  <a:t>Crabbing causes apparent smear of transverse beam size at the IP</a:t>
                </a:r>
              </a:p>
              <a:p>
                <a:pPr>
                  <a:lnSpc>
                    <a:spcPct val="100000"/>
                  </a:lnSpc>
                  <a:spcBef>
                    <a:spcPts val="0"/>
                  </a:spcBef>
                  <a:spcAft>
                    <a:spcPts val="300"/>
                  </a:spcAft>
                </a:pPr>
                <a:endParaRPr lang="en-US" sz="1800" dirty="0"/>
              </a:p>
              <a:p>
                <a:pPr>
                  <a:lnSpc>
                    <a:spcPct val="100000"/>
                  </a:lnSpc>
                  <a:spcBef>
                    <a:spcPts val="0"/>
                  </a:spcBef>
                  <a:spcAft>
                    <a:spcPts val="300"/>
                  </a:spcAft>
                </a:pPr>
                <a:endParaRPr lang="en-US" sz="1800" dirty="0" smtClean="0"/>
              </a:p>
              <a:p>
                <a:pPr>
                  <a:lnSpc>
                    <a:spcPct val="100000"/>
                  </a:lnSpc>
                  <a:spcBef>
                    <a:spcPts val="0"/>
                  </a:spcBef>
                  <a:spcAft>
                    <a:spcPts val="300"/>
                  </a:spcAft>
                </a:pPr>
                <a:endParaRPr lang="en-US" sz="1800" dirty="0"/>
              </a:p>
              <a:p>
                <a:pPr>
                  <a:lnSpc>
                    <a:spcPct val="100000"/>
                  </a:lnSpc>
                  <a:spcBef>
                    <a:spcPts val="0"/>
                  </a:spcBef>
                  <a:spcAft>
                    <a:spcPts val="300"/>
                  </a:spcAft>
                </a:pPr>
                <a:endParaRPr lang="en-US" sz="1800" dirty="0" smtClean="0"/>
              </a:p>
              <a:p>
                <a:pPr>
                  <a:lnSpc>
                    <a:spcPct val="100000"/>
                  </a:lnSpc>
                  <a:spcBef>
                    <a:spcPts val="0"/>
                  </a:spcBef>
                  <a:spcAft>
                    <a:spcPts val="300"/>
                  </a:spcAft>
                </a:pPr>
                <a:endParaRPr lang="en-US" sz="1800" dirty="0"/>
              </a:p>
              <a:p>
                <a:pPr>
                  <a:lnSpc>
                    <a:spcPct val="100000"/>
                  </a:lnSpc>
                  <a:spcBef>
                    <a:spcPts val="0"/>
                  </a:spcBef>
                  <a:spcAft>
                    <a:spcPts val="300"/>
                  </a:spcAft>
                </a:pPr>
                <a:r>
                  <a:rPr lang="en-US" sz="1800" dirty="0"/>
                  <a:t>Transverse vertex position can be found by</a:t>
                </a:r>
              </a:p>
              <a:p>
                <a:pPr marL="460375" lvl="1">
                  <a:lnSpc>
                    <a:spcPct val="100000"/>
                  </a:lnSpc>
                  <a:spcBef>
                    <a:spcPts val="0"/>
                  </a:spcBef>
                  <a:spcAft>
                    <a:spcPts val="300"/>
                  </a:spcAft>
                  <a:buFont typeface="Symbol" panose="05050102010706020507" pitchFamily="18" charset="2"/>
                  <a:buChar char="-"/>
                </a:pPr>
                <a:r>
                  <a:rPr lang="en-US" sz="1600" dirty="0"/>
                  <a:t>narrowing down its longitudinal position </a:t>
                </a:r>
                <a:r>
                  <a:rPr lang="en-US" sz="1600" dirty="0" smtClean="0"/>
                  <a:t/>
                </a:r>
                <a:br>
                  <a:rPr lang="en-US" sz="1600" dirty="0" smtClean="0"/>
                </a:br>
                <a:r>
                  <a:rPr lang="en-US" sz="1600" dirty="0" smtClean="0"/>
                  <a:t>through </a:t>
                </a:r>
                <a:r>
                  <a:rPr lang="en-US" sz="1600" dirty="0"/>
                  <a:t>precise timing of ~35 </a:t>
                </a:r>
                <a:r>
                  <a:rPr lang="en-US" sz="1600" dirty="0" err="1"/>
                  <a:t>ps</a:t>
                </a:r>
                <a:endParaRPr lang="en-US" sz="1600" dirty="0"/>
              </a:p>
              <a:p>
                <a:pPr marL="460375" lvl="1">
                  <a:lnSpc>
                    <a:spcPct val="100000"/>
                  </a:lnSpc>
                  <a:spcBef>
                    <a:spcPts val="0"/>
                  </a:spcBef>
                  <a:spcAft>
                    <a:spcPts val="300"/>
                  </a:spcAft>
                  <a:buFont typeface="Symbol" panose="05050102010706020507" pitchFamily="18" charset="2"/>
                  <a:buChar char="-"/>
                </a:pPr>
                <a:r>
                  <a:rPr lang="en-US" sz="1600" dirty="0"/>
                  <a:t>simultaneously measuring particle’s position, </a:t>
                </a:r>
                <a:r>
                  <a:rPr lang="en-US" sz="1600" dirty="0" smtClean="0"/>
                  <a:t/>
                </a:r>
                <a:br>
                  <a:rPr lang="en-US" sz="1600" dirty="0" smtClean="0"/>
                </a:br>
                <a:r>
                  <a:rPr lang="en-US" sz="1600" dirty="0" smtClean="0"/>
                  <a:t>angle </a:t>
                </a:r>
                <a:r>
                  <a:rPr lang="en-US" sz="1600" dirty="0"/>
                  <a:t>and energy in the far-forward section</a:t>
                </a:r>
                <a:endParaRPr lang="en-US" sz="1400" dirty="0"/>
              </a:p>
              <a:p>
                <a:pPr>
                  <a:lnSpc>
                    <a:spcPct val="100000"/>
                  </a:lnSpc>
                  <a:spcBef>
                    <a:spcPts val="0"/>
                  </a:spcBef>
                  <a:spcAft>
                    <a:spcPts val="300"/>
                  </a:spcAft>
                </a:pPr>
                <a:endParaRPr lang="en-US" sz="1800" dirty="0" smtClean="0"/>
              </a:p>
              <a:p>
                <a:pPr>
                  <a:lnSpc>
                    <a:spcPct val="100000"/>
                  </a:lnSpc>
                  <a:spcBef>
                    <a:spcPts val="0"/>
                  </a:spcBef>
                  <a:spcAft>
                    <a:spcPts val="300"/>
                  </a:spcAft>
                </a:pPr>
                <a:r>
                  <a:rPr lang="en-US" sz="1800" dirty="0" smtClean="0"/>
                  <a:t>Crossing angle increases the gap in </a:t>
                </a:r>
                <a:br>
                  <a:rPr lang="en-US" sz="1800" dirty="0" smtClean="0"/>
                </a:br>
                <a:r>
                  <a:rPr lang="en-US" sz="1800" dirty="0" smtClean="0"/>
                  <a:t>the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sup>
                    </m:sSup>
                  </m:oMath>
                </a14:m>
                <a:r>
                  <a:rPr lang="en-US" sz="1800" dirty="0" smtClean="0"/>
                  <a:t> rapidity coverage in </a:t>
                </a:r>
                <a:r>
                  <a:rPr lang="en-US" sz="1800" dirty="0"/>
                  <a:t>the rear </a:t>
                </a:r>
                <a:r>
                  <a:rPr lang="en-US" sz="1800" dirty="0" smtClean="0"/>
                  <a:t>direction</a:t>
                </a:r>
                <a:endParaRPr lang="en-US" sz="1600" dirty="0"/>
              </a:p>
            </p:txBody>
          </p:sp>
        </mc:Choice>
        <mc:Fallback xmlns="">
          <p:sp>
            <p:nvSpPr>
              <p:cNvPr id="12" name="Content Placeholder 2"/>
              <p:cNvSpPr>
                <a:spLocks noGrp="1" noRot="1" noChangeAspect="1" noMove="1" noResize="1" noEditPoints="1" noAdjustHandles="1" noChangeArrowheads="1" noChangeShapeType="1" noTextEdit="1"/>
              </p:cNvSpPr>
              <p:nvPr>
                <p:ph idx="1"/>
              </p:nvPr>
            </p:nvSpPr>
            <p:spPr>
              <a:xfrm>
                <a:off x="293019" y="808709"/>
                <a:ext cx="8661328" cy="5381694"/>
              </a:xfrm>
              <a:blipFill>
                <a:blip r:embed="rId2"/>
                <a:stretch>
                  <a:fillRect l="-422" t="-680"/>
                </a:stretch>
              </a:blipFill>
            </p:spPr>
            <p:txBody>
              <a:bodyPr/>
              <a:lstStyle/>
              <a:p>
                <a:r>
                  <a:rPr lang="en-US">
                    <a:noFill/>
                  </a:rPr>
                  <a:t> </a:t>
                </a:r>
              </a:p>
            </p:txBody>
          </p:sp>
        </mc:Fallback>
      </mc:AlternateContent>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72" y="1176826"/>
            <a:ext cx="6325148" cy="1585097"/>
          </a:xfrm>
          <a:prstGeom prst="rect">
            <a:avLst/>
          </a:prstGeom>
        </p:spPr>
      </p:pic>
      <p:pic>
        <p:nvPicPr>
          <p:cNvPr id="5" name="Picture 4"/>
          <p:cNvPicPr>
            <a:picLocks noChangeAspect="1"/>
          </p:cNvPicPr>
          <p:nvPr/>
        </p:nvPicPr>
        <p:blipFill>
          <a:blip r:embed="rId4"/>
          <a:stretch>
            <a:fillRect/>
          </a:stretch>
        </p:blipFill>
        <p:spPr>
          <a:xfrm>
            <a:off x="5313948" y="2811067"/>
            <a:ext cx="3465138" cy="3465138"/>
          </a:xfrm>
          <a:prstGeom prst="rect">
            <a:avLst/>
          </a:prstGeom>
        </p:spPr>
      </p:pic>
      <p:cxnSp>
        <p:nvCxnSpPr>
          <p:cNvPr id="36" name="Straight Arrow Connector 35"/>
          <p:cNvCxnSpPr/>
          <p:nvPr/>
        </p:nvCxnSpPr>
        <p:spPr>
          <a:xfrm flipH="1">
            <a:off x="5019041" y="4985173"/>
            <a:ext cx="1171786" cy="616374"/>
          </a:xfrm>
          <a:prstGeom prst="straightConnector1">
            <a:avLst/>
          </a:prstGeom>
          <a:ln w="19050">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1014424" y="5291791"/>
                <a:ext cx="4036105" cy="646331"/>
              </a:xfrm>
              <a:prstGeom prst="rect">
                <a:avLst/>
              </a:prstGeom>
              <a:noFill/>
            </p:spPr>
            <p:txBody>
              <a:bodyPr wrap="none" rtlCol="0">
                <a:spAutoFit/>
              </a:bodyPr>
              <a:lstStyle/>
              <a:p>
                <a:pPr algn="r"/>
                <a:r>
                  <a:rPr lang="en-US" dirty="0" smtClean="0"/>
                  <a:t>Gap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oMath>
                </a14:m>
                <a:r>
                  <a:rPr lang="en-US" dirty="0" smtClean="0"/>
                  <a:t> rapidity coverage:</a:t>
                </a:r>
              </a:p>
              <a:p>
                <a:pPr algn="r"/>
                <a14:m>
                  <m:oMath xmlns:m="http://schemas.openxmlformats.org/officeDocument/2006/math">
                    <m:r>
                      <a:rPr lang="en-US" b="0" i="1" smtClean="0">
                        <a:latin typeface="Cambria Math" panose="02040503050406030204" pitchFamily="18" charset="0"/>
                      </a:rPr>
                      <m:t>𝑝</m:t>
                    </m:r>
                  </m:oMath>
                </a14:m>
                <a:r>
                  <a:rPr lang="en-US" dirty="0" smtClean="0"/>
                  <a:t> beam pipe solid angle (~20 mrad)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𝑐𝑟</m:t>
                        </m:r>
                      </m:sub>
                    </m:sSub>
                  </m:oMath>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014424" y="5291791"/>
                <a:ext cx="4036105" cy="646331"/>
              </a:xfrm>
              <a:prstGeom prst="rect">
                <a:avLst/>
              </a:prstGeom>
              <a:blipFill>
                <a:blip r:embed="rId5"/>
                <a:stretch>
                  <a:fillRect t="-4717" r="-1360" b="-14151"/>
                </a:stretch>
              </a:blipFill>
            </p:spPr>
            <p:txBody>
              <a:bodyPr/>
              <a:lstStyle/>
              <a:p>
                <a:r>
                  <a:rPr lang="en-US">
                    <a:noFill/>
                  </a:rPr>
                  <a:t> </a:t>
                </a:r>
              </a:p>
            </p:txBody>
          </p:sp>
        </mc:Fallback>
      </mc:AlternateContent>
    </p:spTree>
    <p:extLst>
      <p:ext uri="{BB962C8B-B14F-4D97-AF65-F5344CB8AC3E}">
        <p14:creationId xmlns:p14="http://schemas.microsoft.com/office/powerpoint/2010/main" val="309426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Ion 2</a:t>
            </a:r>
            <a:r>
              <a:rPr lang="en-US" sz="3600" baseline="30000" dirty="0"/>
              <a:t>nd</a:t>
            </a:r>
            <a:r>
              <a:rPr lang="en-US" sz="3600" dirty="0"/>
              <a:t> IR Optics </a:t>
            </a:r>
            <a:r>
              <a:rPr lang="en-US" sz="3600" dirty="0" smtClean="0"/>
              <a:t>up </a:t>
            </a:r>
            <a:r>
              <a:rPr lang="en-US" sz="3600" dirty="0"/>
              <a:t>to </a:t>
            </a:r>
            <a:r>
              <a:rPr lang="en-US" sz="3600" dirty="0" smtClean="0"/>
              <a:t>135 </a:t>
            </a:r>
            <a:r>
              <a:rPr lang="en-US" sz="3600" dirty="0"/>
              <a:t>GeV</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39778"/>
                <a:ext cx="8863200" cy="823944"/>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All aperture-edge fields below 4.6 T</a:t>
                </a:r>
              </a:p>
              <a:p>
                <a:pPr marL="228600" lvl="0" indent="-228600">
                  <a:spcAft>
                    <a:spcPts val="600"/>
                  </a:spcAft>
                  <a:buFont typeface="Arial" panose="020B0604020202020204" pitchFamily="34" charset="0"/>
                  <a:buChar char="•"/>
                </a:pP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a:rPr lang="en-US" sz="2000" i="1">
                            <a:solidFill>
                              <a:srgbClr val="000000"/>
                            </a:solidFill>
                            <a:latin typeface="Cambria Math" panose="02040503050406030204" pitchFamily="18" charset="0"/>
                            <a:cs typeface="Arial" panose="020B0604020202020204" pitchFamily="34" charset="0"/>
                          </a:rPr>
                          <m:t>𝛽</m:t>
                        </m:r>
                      </m:e>
                      <m:sub>
                        <m:f>
                          <m:fPr>
                            <m:type m:val="lin"/>
                            <m:ctrlPr>
                              <a:rPr lang="en-US" sz="2000" i="1">
                                <a:solidFill>
                                  <a:srgbClr val="000000"/>
                                </a:solidFill>
                                <a:latin typeface="Cambria Math" panose="02040503050406030204" pitchFamily="18" charset="0"/>
                                <a:cs typeface="Arial" panose="020B0604020202020204" pitchFamily="34" charset="0"/>
                              </a:rPr>
                            </m:ctrlPr>
                          </m:fPr>
                          <m:num>
                            <m:r>
                              <a:rPr lang="en-US" sz="2000" i="1">
                                <a:solidFill>
                                  <a:srgbClr val="000000"/>
                                </a:solidFill>
                                <a:latin typeface="Cambria Math" panose="02040503050406030204" pitchFamily="18" charset="0"/>
                                <a:cs typeface="Arial" panose="020B0604020202020204" pitchFamily="34" charset="0"/>
                              </a:rPr>
                              <m:t>𝑥</m:t>
                            </m:r>
                          </m:num>
                          <m:den>
                            <m:r>
                              <a:rPr lang="en-US" sz="2000" i="1">
                                <a:solidFill>
                                  <a:srgbClr val="000000"/>
                                </a:solidFill>
                                <a:latin typeface="Cambria Math" panose="02040503050406030204" pitchFamily="18" charset="0"/>
                                <a:cs typeface="Arial" panose="020B0604020202020204" pitchFamily="34" charset="0"/>
                              </a:rPr>
                              <m:t>𝑦</m:t>
                            </m:r>
                          </m:den>
                        </m:f>
                      </m:sub>
                      <m:sup>
                        <m:r>
                          <a:rPr lang="en-US" sz="2000" i="1">
                            <a:solidFill>
                              <a:srgbClr val="000000"/>
                            </a:solidFill>
                            <a:latin typeface="Cambria Math" panose="02040503050406030204" pitchFamily="18" charset="0"/>
                            <a:cs typeface="Arial" panose="020B0604020202020204" pitchFamily="34" charset="0"/>
                          </a:rPr>
                          <m:t>∗</m:t>
                        </m:r>
                      </m:sup>
                    </m:sSubSup>
                    <m:r>
                      <a:rPr lang="en-US" sz="2000" i="1">
                        <a:solidFill>
                          <a:srgbClr val="000000"/>
                        </a:solidFill>
                        <a:latin typeface="Cambria Math" panose="02040503050406030204" pitchFamily="18" charset="0"/>
                        <a:cs typeface="Arial" panose="020B0604020202020204" pitchFamily="34" charset="0"/>
                      </a:rPr>
                      <m:t>=</m:t>
                    </m:r>
                    <m:r>
                      <a:rPr lang="en-US" sz="2000" b="0" i="1" smtClean="0">
                        <a:solidFill>
                          <a:srgbClr val="2828FF"/>
                        </a:solidFill>
                        <a:latin typeface="Cambria Math" panose="02040503050406030204" pitchFamily="18" charset="0"/>
                        <a:cs typeface="Arial" panose="020B0604020202020204" pitchFamily="34" charset="0"/>
                      </a:rPr>
                      <m:t>37</m:t>
                    </m:r>
                    <m:r>
                      <a:rPr lang="en-US" sz="2000" i="1">
                        <a:solidFill>
                          <a:srgbClr val="2828FF"/>
                        </a:solidFill>
                        <a:latin typeface="Cambria Math" panose="02040503050406030204" pitchFamily="18" charset="0"/>
                        <a:cs typeface="Arial" panose="020B0604020202020204" pitchFamily="34" charset="0"/>
                      </a:rPr>
                      <m:t>/</m:t>
                    </m:r>
                    <m:r>
                      <a:rPr lang="en-US" sz="2000" b="0" i="1" smtClean="0">
                        <a:solidFill>
                          <a:srgbClr val="2828FF"/>
                        </a:solidFill>
                        <a:latin typeface="Cambria Math" panose="02040503050406030204" pitchFamily="18" charset="0"/>
                        <a:cs typeface="Arial" panose="020B0604020202020204" pitchFamily="34" charset="0"/>
                      </a:rPr>
                      <m:t>2.5</m:t>
                    </m:r>
                  </m:oMath>
                </a14:m>
                <a:r>
                  <a:rPr lang="en-US" sz="2000" dirty="0">
                    <a:solidFill>
                      <a:srgbClr val="2828FF"/>
                    </a:solidFill>
                    <a:latin typeface="Arial" charset="0"/>
                    <a:cs typeface="Arial" panose="020B0604020202020204" pitchFamily="34" charset="0"/>
                  </a:rPr>
                  <a:t> </a:t>
                </a:r>
                <a:r>
                  <a:rPr lang="en-US" sz="2000" dirty="0" smtClean="0">
                    <a:solidFill>
                      <a:srgbClr val="2828FF"/>
                    </a:solidFill>
                    <a:latin typeface="Arial" charset="0"/>
                    <a:cs typeface="Arial" panose="020B0604020202020204" pitchFamily="34" charset="0"/>
                  </a:rPr>
                  <a:t>cm</a:t>
                </a:r>
                <a:r>
                  <a:rPr lang="en-US" sz="2000" dirty="0">
                    <a:solidFill>
                      <a:srgbClr val="000000"/>
                    </a:solidFill>
                    <a:latin typeface="Arial" charset="0"/>
                    <a:cs typeface="Arial" panose="020B0604020202020204" pitchFamily="34" charset="0"/>
                  </a:rPr>
                  <a:t> with on </a:t>
                </a:r>
                <a14:m>
                  <m:oMath xmlns:m="http://schemas.openxmlformats.org/officeDocument/2006/math">
                    <m:sSubSup>
                      <m:sSubSupPr>
                        <m:ctrlPr>
                          <a:rPr lang="en-US" sz="2000" i="1">
                            <a:solidFill>
                              <a:srgbClr val="0000FF"/>
                            </a:solidFill>
                            <a:latin typeface="Cambria Math" panose="02040503050406030204" pitchFamily="18" charset="0"/>
                          </a:rPr>
                        </m:ctrlPr>
                      </m:sSubSupPr>
                      <m:e>
                        <m:r>
                          <a:rPr lang="en-US" sz="2000" i="1">
                            <a:solidFill>
                              <a:srgbClr val="0000FF"/>
                            </a:solidFill>
                            <a:latin typeface="Cambria Math" panose="02040503050406030204" pitchFamily="18" charset="0"/>
                          </a:rPr>
                          <m:t>𝛽</m:t>
                        </m:r>
                      </m:e>
                      <m:sub>
                        <m:r>
                          <a:rPr lang="en-US" sz="2000" i="1">
                            <a:solidFill>
                              <a:srgbClr val="0000FF"/>
                            </a:solidFill>
                            <a:latin typeface="Cambria Math" panose="02040503050406030204" pitchFamily="18" charset="0"/>
                          </a:rPr>
                          <m:t>𝑥</m:t>
                        </m:r>
                      </m:sub>
                      <m:sup>
                        <m:r>
                          <a:rPr lang="en-US" sz="2000" i="1">
                            <a:solidFill>
                              <a:srgbClr val="0000FF"/>
                            </a:solidFill>
                            <a:latin typeface="Cambria Math" panose="02040503050406030204" pitchFamily="18" charset="0"/>
                          </a:rPr>
                          <m:t>𝑚𝑎𝑥</m:t>
                        </m:r>
                      </m:sup>
                    </m:sSubSup>
                    <m:r>
                      <a:rPr lang="en-US" sz="2000" i="1">
                        <a:solidFill>
                          <a:srgbClr val="0000FF"/>
                        </a:solidFill>
                        <a:latin typeface="Cambria Math" panose="02040503050406030204" pitchFamily="18" charset="0"/>
                      </a:rPr>
                      <m:t>=1.2</m:t>
                    </m:r>
                  </m:oMath>
                </a14:m>
                <a:r>
                  <a:rPr lang="en-US" sz="2000" dirty="0">
                    <a:solidFill>
                      <a:srgbClr val="0000FF"/>
                    </a:solidFill>
                    <a:latin typeface="Arial" charset="0"/>
                    <a:cs typeface="Arial" panose="020B0604020202020204" pitchFamily="34" charset="0"/>
                  </a:rPr>
                  <a:t> km </a:t>
                </a:r>
                <a:r>
                  <a:rPr lang="en-US" sz="2000" dirty="0">
                    <a:solidFill>
                      <a:srgbClr val="000000"/>
                    </a:solidFill>
                    <a:latin typeface="Arial" charset="0"/>
                    <a:cs typeface="Arial" panose="020B0604020202020204" pitchFamily="34" charset="0"/>
                  </a:rPr>
                  <a:t>and </a:t>
                </a:r>
                <a14:m>
                  <m:oMath xmlns:m="http://schemas.openxmlformats.org/officeDocument/2006/math">
                    <m:sSubSup>
                      <m:sSubSupPr>
                        <m:ctrlPr>
                          <a:rPr lang="en-US" sz="2000" i="1">
                            <a:solidFill>
                              <a:srgbClr val="0000FF"/>
                            </a:solidFill>
                            <a:latin typeface="Cambria Math" panose="02040503050406030204" pitchFamily="18" charset="0"/>
                          </a:rPr>
                        </m:ctrlPr>
                      </m:sSubSupPr>
                      <m:e>
                        <m:r>
                          <a:rPr lang="en-US" sz="2000" i="1">
                            <a:solidFill>
                              <a:srgbClr val="0000FF"/>
                            </a:solidFill>
                            <a:latin typeface="Cambria Math" panose="02040503050406030204" pitchFamily="18" charset="0"/>
                          </a:rPr>
                          <m:t>𝛽</m:t>
                        </m:r>
                      </m:e>
                      <m:sub>
                        <m:r>
                          <a:rPr lang="en-US" sz="2000" i="1">
                            <a:solidFill>
                              <a:srgbClr val="0000FF"/>
                            </a:solidFill>
                            <a:latin typeface="Cambria Math" panose="02040503050406030204" pitchFamily="18" charset="0"/>
                          </a:rPr>
                          <m:t>𝑦</m:t>
                        </m:r>
                      </m:sub>
                      <m:sup>
                        <m:r>
                          <a:rPr lang="en-US" sz="2000" i="1">
                            <a:solidFill>
                              <a:srgbClr val="0000FF"/>
                            </a:solidFill>
                            <a:latin typeface="Cambria Math" panose="02040503050406030204" pitchFamily="18" charset="0"/>
                          </a:rPr>
                          <m:t>𝑚𝑎𝑥</m:t>
                        </m:r>
                      </m:sup>
                    </m:sSubSup>
                    <m:r>
                      <a:rPr lang="en-US" sz="2000" i="1">
                        <a:solidFill>
                          <a:srgbClr val="0000FF"/>
                        </a:solidFill>
                        <a:latin typeface="Cambria Math" panose="02040503050406030204" pitchFamily="18" charset="0"/>
                      </a:rPr>
                      <m:t>=2</m:t>
                    </m:r>
                  </m:oMath>
                </a14:m>
                <a:r>
                  <a:rPr lang="en-US" sz="2000" dirty="0">
                    <a:solidFill>
                      <a:srgbClr val="0000FF"/>
                    </a:solidFill>
                    <a:latin typeface="Arial" charset="0"/>
                    <a:cs typeface="Arial" panose="020B0604020202020204" pitchFamily="34" charset="0"/>
                  </a:rPr>
                  <a:t> km</a:t>
                </a:r>
                <a:endParaRPr lang="en-US" sz="2000" dirty="0">
                  <a:solidFill>
                    <a:srgbClr val="000000"/>
                  </a:solidFill>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39778"/>
                <a:ext cx="8863200" cy="823944"/>
              </a:xfrm>
              <a:prstGeom prst="rect">
                <a:avLst/>
              </a:prstGeom>
              <a:blipFill>
                <a:blip r:embed="rId2"/>
                <a:stretch>
                  <a:fillRect l="-619" t="-2963" b="-66667"/>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21</a:t>
            </a:fld>
            <a:endParaRPr lang="en-US" dirty="0"/>
          </a:p>
        </p:txBody>
      </p:sp>
      <p:pic>
        <p:nvPicPr>
          <p:cNvPr id="4" name="Picture 3"/>
          <p:cNvPicPr>
            <a:picLocks noChangeAspect="1"/>
          </p:cNvPicPr>
          <p:nvPr/>
        </p:nvPicPr>
        <p:blipFill>
          <a:blip r:embed="rId3"/>
          <a:stretch>
            <a:fillRect/>
          </a:stretch>
        </p:blipFill>
        <p:spPr>
          <a:xfrm>
            <a:off x="1259525" y="2060214"/>
            <a:ext cx="6915888" cy="4159972"/>
          </a:xfrm>
          <a:prstGeom prst="rect">
            <a:avLst/>
          </a:prstGeom>
        </p:spPr>
      </p:pic>
      <p:cxnSp>
        <p:nvCxnSpPr>
          <p:cNvPr id="7" name="Straight Arrow Connector 6"/>
          <p:cNvCxnSpPr/>
          <p:nvPr/>
        </p:nvCxnSpPr>
        <p:spPr>
          <a:xfrm>
            <a:off x="5621019" y="3938635"/>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73433" y="3415415"/>
            <a:ext cx="1095172"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Roman pot</a:t>
            </a:r>
          </a:p>
          <a:p>
            <a:r>
              <a:rPr lang="en-US" sz="1400" dirty="0" smtClean="0">
                <a:latin typeface="Arial" panose="020B0604020202020204" pitchFamily="34" charset="0"/>
                <a:cs typeface="Arial" panose="020B0604020202020204" pitchFamily="34" charset="0"/>
              </a:rPr>
              <a:t>at 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focus</a:t>
            </a:r>
            <a:endParaRPr lang="en-US" sz="1400"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4595708" y="3022503"/>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8416" y="2696528"/>
            <a:ext cx="35458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IP</a:t>
            </a: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4741334" y="2042007"/>
            <a:ext cx="332100" cy="415926"/>
          </a:xfrm>
          <a:prstGeom prst="rect">
            <a:avLst/>
          </a:prstGeom>
          <a:noFill/>
          <a:ln w="19050">
            <a:solidFill>
              <a:srgbClr val="0432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98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Electron 2</a:t>
            </a:r>
            <a:r>
              <a:rPr lang="en-US" sz="3600" baseline="30000" dirty="0"/>
              <a:t>nd</a:t>
            </a:r>
            <a:r>
              <a:rPr lang="en-US" sz="3600" dirty="0"/>
              <a:t> IR Optics</a:t>
            </a:r>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876887"/>
            <a:ext cx="8863200" cy="1723549"/>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Based on 1</a:t>
            </a:r>
            <a:r>
              <a:rPr lang="en-US" sz="1600" baseline="30000" dirty="0" smtClean="0">
                <a:solidFill>
                  <a:srgbClr val="000000"/>
                </a:solidFill>
                <a:latin typeface="Arial" panose="020B0604020202020204" pitchFamily="34" charset="0"/>
                <a:cs typeface="Arial" panose="020B0604020202020204" pitchFamily="34" charset="0"/>
              </a:rPr>
              <a:t>st</a:t>
            </a:r>
            <a:r>
              <a:rPr lang="en-US" sz="1600" dirty="0" smtClean="0">
                <a:solidFill>
                  <a:srgbClr val="000000"/>
                </a:solidFill>
                <a:latin typeface="Arial" panose="020B0604020202020204" pitchFamily="34" charset="0"/>
                <a:cs typeface="Arial" panose="020B0604020202020204" pitchFamily="34" charset="0"/>
              </a:rPr>
              <a:t> IR electron optics design and modified to account for different crossing geometry</a:t>
            </a:r>
          </a:p>
          <a:p>
            <a:pPr marL="228600" lvl="0" indent="-228600">
              <a:spcAft>
                <a:spcPts val="6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The bending angle between the spin rotator solenoids on each side and the IP are constrained by the polarization rotation requirements</a:t>
            </a:r>
          </a:p>
          <a:p>
            <a:pPr marL="228600" lvl="0" indent="-228600">
              <a:spcAft>
                <a:spcPts val="6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Room for optimization in case of a larger than 25 mrad crossing angle due to larger transverse spacing of the electron ion beam, e.g. electron quads moved closer to the IP or aperture of the ion quads increased if beneficial</a:t>
            </a:r>
            <a:endParaRPr lang="en-US" sz="1600" dirty="0">
              <a:solidFill>
                <a:srgbClr val="000000"/>
              </a:solidFill>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22</a:t>
            </a:fld>
            <a:endParaRPr lang="en-US" dirty="0"/>
          </a:p>
        </p:txBody>
      </p:sp>
      <p:pic>
        <p:nvPicPr>
          <p:cNvPr id="3" name="Picture 2"/>
          <p:cNvPicPr>
            <a:picLocks noChangeAspect="1"/>
          </p:cNvPicPr>
          <p:nvPr/>
        </p:nvPicPr>
        <p:blipFill>
          <a:blip r:embed="rId2"/>
          <a:stretch>
            <a:fillRect/>
          </a:stretch>
        </p:blipFill>
        <p:spPr>
          <a:xfrm>
            <a:off x="616057" y="2998902"/>
            <a:ext cx="5588316" cy="3363104"/>
          </a:xfrm>
          <a:prstGeom prst="rect">
            <a:avLst/>
          </a:prstGeom>
        </p:spPr>
      </p:pic>
      <p:cxnSp>
        <p:nvCxnSpPr>
          <p:cNvPr id="7" name="Straight Arrow Connector 6"/>
          <p:cNvCxnSpPr/>
          <p:nvPr/>
        </p:nvCxnSpPr>
        <p:spPr>
          <a:xfrm>
            <a:off x="3417147" y="4140102"/>
            <a:ext cx="0" cy="654522"/>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9855" y="3814127"/>
            <a:ext cx="354584" cy="307777"/>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IP</a:t>
            </a:r>
            <a:endParaRPr lang="en-US" sz="1400"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1239520" y="2702560"/>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57519" y="2702560"/>
            <a:ext cx="0" cy="351636"/>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234441" y="2705370"/>
            <a:ext cx="5267959" cy="0"/>
          </a:xfrm>
          <a:prstGeom prst="straightConnector1">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19549" y="2440950"/>
            <a:ext cx="2363147" cy="523220"/>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Same optics and geometry </a:t>
            </a:r>
          </a:p>
          <a:p>
            <a:r>
              <a:rPr lang="en-US" sz="1400" dirty="0" smtClean="0">
                <a:latin typeface="Arial" panose="020B0604020202020204" pitchFamily="34" charset="0"/>
                <a:cs typeface="Arial" panose="020B0604020202020204" pitchFamily="34" charset="0"/>
              </a:rPr>
              <a:t>as in baseline</a:t>
            </a:r>
            <a:endParaRPr lang="en-US" sz="1400" dirty="0">
              <a:latin typeface="Arial" panose="020B0604020202020204" pitchFamily="34" charset="0"/>
              <a:cs typeface="Arial" panose="020B0604020202020204" pitchFamily="34" charset="0"/>
            </a:endParaRPr>
          </a:p>
        </p:txBody>
      </p:sp>
      <p:sp>
        <p:nvSpPr>
          <p:cNvPr id="16" name="Line 5"/>
          <p:cNvSpPr>
            <a:spLocks noChangeShapeType="1"/>
          </p:cNvSpPr>
          <p:nvPr/>
        </p:nvSpPr>
        <p:spPr bwMode="auto">
          <a:xfrm flipV="1">
            <a:off x="5625029" y="3159841"/>
            <a:ext cx="463183" cy="0"/>
          </a:xfrm>
          <a:prstGeom prst="line">
            <a:avLst/>
          </a:prstGeom>
          <a:noFill/>
          <a:ln w="38100">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7" name="TextBox 16"/>
              <p:cNvSpPr txBox="1"/>
              <p:nvPr/>
            </p:nvSpPr>
            <p:spPr>
              <a:xfrm>
                <a:off x="6163993" y="3001022"/>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cs typeface="Arial" panose="020B0604020202020204" pitchFamily="34" charset="0"/>
                            </a:rPr>
                          </m:ctrlPr>
                        </m:sSupPr>
                        <m:e>
                          <m:r>
                            <a:rPr lang="en-US" b="1" i="1" smtClean="0">
                              <a:solidFill>
                                <a:srgbClr val="FF0000"/>
                              </a:solidFill>
                              <a:latin typeface="Cambria Math" panose="02040503050406030204" pitchFamily="18" charset="0"/>
                              <a:cs typeface="Arial" panose="020B0604020202020204" pitchFamily="34" charset="0"/>
                            </a:rPr>
                            <m:t>𝒆</m:t>
                          </m:r>
                        </m:e>
                        <m:sup>
                          <m:r>
                            <a:rPr lang="en-US" b="1" i="1" smtClean="0">
                              <a:solidFill>
                                <a:srgbClr val="FF0000"/>
                              </a:solidFill>
                              <a:latin typeface="Cambria Math" panose="02040503050406030204" pitchFamily="18" charset="0"/>
                              <a:cs typeface="Arial" panose="020B0604020202020204" pitchFamily="34" charset="0"/>
                            </a:rPr>
                            <m:t>−</m:t>
                          </m:r>
                        </m:sup>
                      </m:sSup>
                    </m:oMath>
                  </m:oMathPara>
                </a14:m>
                <a:endParaRPr lang="en-US" b="1" dirty="0">
                  <a:solidFill>
                    <a:srgbClr val="FF0000"/>
                  </a:solidFill>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163993" y="3001022"/>
                <a:ext cx="321691" cy="276999"/>
              </a:xfrm>
              <a:prstGeom prst="rect">
                <a:avLst/>
              </a:prstGeom>
              <a:blipFill>
                <a:blip r:embed="rId3"/>
                <a:stretch>
                  <a:fillRect l="-9434"/>
                </a:stretch>
              </a:blipFill>
            </p:spPr>
            <p:txBody>
              <a:bodyPr/>
              <a:lstStyle/>
              <a:p>
                <a:r>
                  <a:rPr lang="en-US">
                    <a:noFill/>
                  </a:rPr>
                  <a:t> </a:t>
                </a:r>
              </a:p>
            </p:txBody>
          </p:sp>
        </mc:Fallback>
      </mc:AlternateContent>
    </p:spTree>
    <p:extLst>
      <p:ext uri="{BB962C8B-B14F-4D97-AF65-F5344CB8AC3E}">
        <p14:creationId xmlns:p14="http://schemas.microsoft.com/office/powerpoint/2010/main" val="3972646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Constraints on Two IR Operation</a:t>
            </a:r>
            <a:endParaRPr lang="en-US" sz="36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2760243"/>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Fundamental dynamical constraint: </a:t>
                </a:r>
                <a:r>
                  <a:rPr lang="en-US" sz="1600" dirty="0">
                    <a:solidFill>
                      <a:srgbClr val="0000FF"/>
                    </a:solidFill>
                    <a:latin typeface="Arial" charset="0"/>
                    <a:cs typeface="Arial" panose="020B0604020202020204" pitchFamily="34" charset="0"/>
                  </a:rPr>
                  <a:t>beam-beam tune shift</a:t>
                </a:r>
                <a:r>
                  <a:rPr lang="en-US" sz="1600" dirty="0">
                    <a:solidFill>
                      <a:srgbClr val="000000"/>
                    </a:solidFill>
                    <a:latin typeface="Arial" charset="0"/>
                    <a:cs typeface="Arial" panose="020B0604020202020204" pitchFamily="34" charset="0"/>
                  </a:rPr>
                  <a:t> </a:t>
                </a:r>
              </a:p>
              <a:p>
                <a:pPr marL="685800" lvl="1" indent="-228600">
                  <a:spcAft>
                    <a:spcPts val="300"/>
                  </a:spcAft>
                  <a:buFont typeface="PingFangSC-Regular" charset="-122"/>
                  <a:buChar char="－"/>
                </a:pPr>
                <a14:m>
                  <m:oMath xmlns:m="http://schemas.openxmlformats.org/officeDocument/2006/math">
                    <m:sSup>
                      <m:sSupPr>
                        <m:ctrlPr>
                          <a:rPr lang="en-US" sz="1400" i="1">
                            <a:solidFill>
                              <a:srgbClr val="000000"/>
                            </a:solidFill>
                            <a:latin typeface="Cambria Math" panose="02040503050406030204" pitchFamily="18" charset="0"/>
                            <a:ea typeface="Cambria Math" panose="02040503050406030204" pitchFamily="18" charset="0"/>
                          </a:rPr>
                        </m:ctrlPr>
                      </m:sSupPr>
                      <m:e>
                        <m:r>
                          <a:rPr lang="en-US" sz="1400" i="1">
                            <a:solidFill>
                              <a:srgbClr val="000000"/>
                            </a:solidFill>
                            <a:latin typeface="Cambria Math" panose="02040503050406030204" pitchFamily="18" charset="0"/>
                            <a:ea typeface="Cambria Math" panose="02040503050406030204" pitchFamily="18" charset="0"/>
                          </a:rPr>
                          <m:t>𝜉</m:t>
                        </m:r>
                      </m:e>
                      <m:sup>
                        <m:r>
                          <a:rPr lang="en-US" sz="1400" i="1">
                            <a:solidFill>
                              <a:srgbClr val="000000"/>
                            </a:solidFill>
                            <a:latin typeface="Cambria Math" panose="02040503050406030204" pitchFamily="18" charset="0"/>
                            <a:ea typeface="Cambria Math" panose="02040503050406030204" pitchFamily="18" charset="0"/>
                          </a:rPr>
                          <m:t>𝑝</m:t>
                        </m:r>
                      </m:sup>
                    </m:sSup>
                    <m:r>
                      <a:rPr lang="en-US" sz="1400" i="1">
                        <a:solidFill>
                          <a:srgbClr val="000000"/>
                        </a:solidFill>
                        <a:latin typeface="Cambria Math" panose="02040503050406030204" pitchFamily="18" charset="0"/>
                        <a:ea typeface="Cambria Math" panose="02040503050406030204" pitchFamily="18" charset="0"/>
                      </a:rPr>
                      <m:t>≲0.015</m:t>
                    </m:r>
                  </m:oMath>
                </a14:m>
                <a:endParaRPr lang="en-US" sz="1400" dirty="0">
                  <a:solidFill>
                    <a:srgbClr val="000000"/>
                  </a:solidFill>
                  <a:latin typeface="Arial" charset="0"/>
                  <a:cs typeface="Arial" panose="020B0604020202020204" pitchFamily="34" charset="0"/>
                </a:endParaRPr>
              </a:p>
              <a:p>
                <a:pPr marL="685800" lvl="1" indent="-228600">
                  <a:spcAft>
                    <a:spcPts val="300"/>
                  </a:spcAft>
                  <a:buFont typeface="PingFangSC-Regular" charset="-122"/>
                  <a:buChar char="－"/>
                </a:pPr>
                <a14:m>
                  <m:oMath xmlns:m="http://schemas.openxmlformats.org/officeDocument/2006/math">
                    <m:sSup>
                      <m:sSupPr>
                        <m:ctrlPr>
                          <a:rPr lang="en-US" sz="1400" i="1">
                            <a:solidFill>
                              <a:srgbClr val="000000"/>
                            </a:solidFill>
                            <a:latin typeface="Cambria Math" panose="02040503050406030204" pitchFamily="18" charset="0"/>
                            <a:ea typeface="Cambria Math" panose="02040503050406030204" pitchFamily="18" charset="0"/>
                          </a:rPr>
                        </m:ctrlPr>
                      </m:sSupPr>
                      <m:e>
                        <m:r>
                          <a:rPr lang="en-US" sz="1400" i="1">
                            <a:solidFill>
                              <a:srgbClr val="000000"/>
                            </a:solidFill>
                            <a:latin typeface="Cambria Math" panose="02040503050406030204" pitchFamily="18" charset="0"/>
                            <a:ea typeface="Cambria Math" panose="02040503050406030204" pitchFamily="18" charset="0"/>
                          </a:rPr>
                          <m:t>𝜉</m:t>
                        </m:r>
                      </m:e>
                      <m:sup>
                        <m:r>
                          <a:rPr lang="en-US" sz="1400" i="1">
                            <a:solidFill>
                              <a:srgbClr val="000000"/>
                            </a:solidFill>
                            <a:latin typeface="Cambria Math" panose="02040503050406030204" pitchFamily="18" charset="0"/>
                            <a:ea typeface="Cambria Math" panose="02040503050406030204" pitchFamily="18" charset="0"/>
                          </a:rPr>
                          <m:t>𝑒</m:t>
                        </m:r>
                      </m:sup>
                    </m:sSup>
                    <m:r>
                      <a:rPr lang="en-US" sz="1400" i="1">
                        <a:solidFill>
                          <a:srgbClr val="000000"/>
                        </a:solidFill>
                        <a:latin typeface="Cambria Math" panose="02040503050406030204" pitchFamily="18" charset="0"/>
                        <a:ea typeface="Cambria Math" panose="02040503050406030204" pitchFamily="18" charset="0"/>
                      </a:rPr>
                      <m:t>≲0.1</m:t>
                    </m:r>
                  </m:oMath>
                </a14:m>
                <a:endParaRPr lang="en-US" sz="1400" dirty="0">
                  <a:solidFill>
                    <a:srgbClr val="000000"/>
                  </a:solidFill>
                  <a:latin typeface="Arial" charset="0"/>
                  <a:cs typeface="Arial" panose="020B0604020202020204" pitchFamily="34" charset="0"/>
                </a:endParaRPr>
              </a:p>
              <a:p>
                <a:pPr marL="230188" lvl="0">
                  <a:spcAft>
                    <a:spcPts val="300"/>
                  </a:spcAft>
                </a:pPr>
                <a:r>
                  <a:rPr lang="en-US" sz="1600" dirty="0">
                    <a:solidFill>
                      <a:srgbClr val="000000"/>
                    </a:solidFill>
                    <a:latin typeface="Arial" charset="0"/>
                    <a:cs typeface="Arial" panose="020B0604020202020204" pitchFamily="34" charset="0"/>
                  </a:rPr>
                  <a:t>An empirical quantity that sets a limit on how much non-linearity originating from the beam-beam interaction can be tolerated by the beam before it </a:t>
                </a:r>
                <a:r>
                  <a:rPr lang="en-US" sz="1600" dirty="0" smtClean="0">
                    <a:solidFill>
                      <a:srgbClr val="000000"/>
                    </a:solidFill>
                    <a:latin typeface="Arial" charset="0"/>
                    <a:cs typeface="Arial" panose="020B0604020202020204" pitchFamily="34" charset="0"/>
                  </a:rPr>
                  <a:t>loses </a:t>
                </a:r>
                <a:r>
                  <a:rPr lang="en-US" sz="1600" dirty="0">
                    <a:solidFill>
                      <a:srgbClr val="000000"/>
                    </a:solidFill>
                    <a:latin typeface="Arial" charset="0"/>
                    <a:cs typeface="Arial" panose="020B0604020202020204" pitchFamily="34" charset="0"/>
                  </a:rPr>
                  <a:t>stability</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May result in </a:t>
                </a:r>
                <a:r>
                  <a:rPr lang="en-US" sz="1600" dirty="0" smtClean="0">
                    <a:solidFill>
                      <a:srgbClr val="0000FF"/>
                    </a:solidFill>
                    <a:latin typeface="Arial" charset="0"/>
                    <a:cs typeface="Arial" panose="020B0604020202020204" pitchFamily="34" charset="0"/>
                  </a:rPr>
                  <a:t>luminosity sharing</a:t>
                </a:r>
              </a:p>
              <a:p>
                <a:pPr marL="228600" lvl="0" indent="-228600">
                  <a:spcAft>
                    <a:spcPts val="300"/>
                  </a:spcAft>
                  <a:buFont typeface="Arial" panose="020B0604020202020204" pitchFamily="34" charset="0"/>
                  <a:buChar char="•"/>
                </a:pPr>
                <a:r>
                  <a:rPr lang="en-US" sz="1600" dirty="0" smtClean="0">
                    <a:solidFill>
                      <a:srgbClr val="000000"/>
                    </a:solidFill>
                    <a:latin typeface="Arial" charset="0"/>
                    <a:cs typeface="Arial" panose="020B0604020202020204" pitchFamily="34" charset="0"/>
                  </a:rPr>
                  <a:t>Scaling </a:t>
                </a:r>
                <a:r>
                  <a:rPr lang="en-US" sz="1600" dirty="0">
                    <a:solidFill>
                      <a:srgbClr val="000000"/>
                    </a:solidFill>
                    <a:latin typeface="Arial" charset="0"/>
                    <a:cs typeface="Arial" panose="020B0604020202020204" pitchFamily="34" charset="0"/>
                  </a:rPr>
                  <a:t>of luminosity when beam-beam tune shift </a:t>
                </a:r>
                <a:r>
                  <a:rPr lang="en-US" sz="1600" dirty="0" smtClean="0">
                    <a:solidFill>
                      <a:srgbClr val="000000"/>
                    </a:solidFill>
                    <a:latin typeface="Arial" charset="0"/>
                    <a:cs typeface="Arial" panose="020B0604020202020204" pitchFamily="34" charset="0"/>
                  </a:rPr>
                  <a:t>limited: </a:t>
                </a:r>
                <a14:m>
                  <m:oMath xmlns:m="http://schemas.openxmlformats.org/officeDocument/2006/math">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m:t>
                    </m:r>
                    <m:f>
                      <m:fPr>
                        <m:type m:val="lin"/>
                        <m:ctrlPr>
                          <a:rPr lang="en-US" sz="1600" i="1">
                            <a:solidFill>
                              <a:srgbClr val="000000"/>
                            </a:solidFill>
                            <a:latin typeface="Cambria Math" panose="02040503050406030204" pitchFamily="18" charset="0"/>
                          </a:rPr>
                        </m:ctrlPr>
                      </m:fPr>
                      <m:num>
                        <m:func>
                          <m:funcPr>
                            <m:ctrlPr>
                              <a:rPr lang="en-US" sz="1600" i="1">
                                <a:solidFill>
                                  <a:srgbClr val="000000"/>
                                </a:solidFill>
                                <a:latin typeface="Cambria Math" panose="02040503050406030204" pitchFamily="18" charset="0"/>
                              </a:rPr>
                            </m:ctrlPr>
                          </m:funcPr>
                          <m:fName>
                            <m:r>
                              <m:rPr>
                                <m:sty m:val="p"/>
                              </m:rPr>
                              <a:rPr lang="en-US" sz="1600">
                                <a:solidFill>
                                  <a:srgbClr val="000000"/>
                                </a:solidFill>
                                <a:latin typeface="Cambria Math" panose="02040503050406030204" pitchFamily="18" charset="0"/>
                              </a:rPr>
                              <m:t>max</m:t>
                            </m:r>
                          </m:fName>
                          <m:e>
                            <m:d>
                              <m:dPr>
                                <m:begChr m:val="{"/>
                                <m:endChr m:val="}"/>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𝜉</m:t>
                                    </m:r>
                                  </m:e>
                                  <m:sub>
                                    <m:r>
                                      <a:rPr lang="en-US" sz="1600" i="1">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𝜉</m:t>
                                    </m:r>
                                  </m:e>
                                  <m:sub>
                                    <m:r>
                                      <a:rPr lang="en-US" sz="1600" i="1">
                                        <a:solidFill>
                                          <a:srgbClr val="000000"/>
                                        </a:solidFill>
                                        <a:latin typeface="Cambria Math" panose="02040503050406030204" pitchFamily="18" charset="0"/>
                                      </a:rPr>
                                      <m:t>𝑦</m:t>
                                    </m:r>
                                  </m:sub>
                                </m:sSub>
                              </m:e>
                            </m:d>
                          </m:e>
                        </m:func>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𝜉</m:t>
                            </m:r>
                          </m:e>
                          <m:sub>
                            <m:r>
                              <a:rPr lang="en-US" sz="1600" i="1">
                                <a:solidFill>
                                  <a:srgbClr val="000000"/>
                                </a:solidFill>
                                <a:latin typeface="Cambria Math" panose="02040503050406030204" pitchFamily="18" charset="0"/>
                              </a:rPr>
                              <m:t>𝑚𝑎𝑥</m:t>
                            </m:r>
                          </m:sub>
                        </m:sSub>
                      </m:den>
                    </m:f>
                  </m:oMath>
                </a14:m>
                <a:r>
                  <a:rPr lang="en-US" sz="1600" dirty="0" smtClean="0">
                    <a:solidFill>
                      <a:srgbClr val="000000"/>
                    </a:solidFill>
                    <a:latin typeface="Arial" charset="0"/>
                    <a:cs typeface="Arial" panose="020B0604020202020204" pitchFamily="34" charset="0"/>
                  </a:rPr>
                  <a:t> where </a:t>
                </a:r>
                <a14:m>
                  <m:oMath xmlns:m="http://schemas.openxmlformats.org/officeDocument/2006/math">
                    <m:r>
                      <a:rPr lang="en-US" sz="1600" i="1">
                        <a:solidFill>
                          <a:srgbClr val="000000"/>
                        </a:solidFill>
                        <a:latin typeface="Cambria Math" panose="02040503050406030204" pitchFamily="18" charset="0"/>
                      </a:rPr>
                      <m:t>𝜉</m:t>
                    </m:r>
                    <m:r>
                      <a:rPr lang="en-US" sz="1600" i="1">
                        <a:solidFill>
                          <a:srgbClr val="000000"/>
                        </a:solidFill>
                        <a:latin typeface="Cambria Math" panose="02040503050406030204" pitchFamily="18" charset="0"/>
                      </a:rPr>
                      <m:t>&lt;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𝜉</m:t>
                        </m:r>
                      </m:e>
                      <m:sub>
                        <m:r>
                          <a:rPr lang="en-US" sz="1600" i="1">
                            <a:solidFill>
                              <a:srgbClr val="000000"/>
                            </a:solidFill>
                            <a:latin typeface="Cambria Math" panose="02040503050406030204" pitchFamily="18" charset="0"/>
                          </a:rPr>
                          <m:t>𝑚𝑎𝑥</m:t>
                        </m:r>
                      </m:sub>
                    </m:sSub>
                    <m:r>
                      <a:rPr lang="en-US" sz="1600" i="1">
                        <a:solidFill>
                          <a:srgbClr val="000000"/>
                        </a:solidFill>
                        <a:latin typeface="Cambria Math" panose="02040503050406030204" pitchFamily="18" charset="0"/>
                      </a:rPr>
                      <m:t>∼0.015</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𝑝</m:t>
                        </m:r>
                      </m:e>
                    </m:d>
                    <m:r>
                      <a:rPr lang="en-US" sz="1600" i="1">
                        <a:solidFill>
                          <a:srgbClr val="000000"/>
                        </a:solidFill>
                        <a:latin typeface="Cambria Math" panose="02040503050406030204" pitchFamily="18" charset="0"/>
                      </a:rPr>
                      <m:t>, 0.1(</m:t>
                    </m:r>
                    <m:r>
                      <a:rPr lang="en-US" sz="1600" i="1">
                        <a:solidFill>
                          <a:srgbClr val="000000"/>
                        </a:solidFill>
                        <a:latin typeface="Cambria Math" panose="02040503050406030204" pitchFamily="18" charset="0"/>
                      </a:rPr>
                      <m:t>𝑒</m:t>
                    </m:r>
                    <m:r>
                      <a:rPr lang="en-US" sz="1600" i="1">
                        <a:solidFill>
                          <a:srgbClr val="000000"/>
                        </a:solidFill>
                        <a:latin typeface="Cambria Math" panose="02040503050406030204" pitchFamily="18" charset="0"/>
                      </a:rPr>
                      <m:t>)</m:t>
                    </m:r>
                  </m:oMath>
                </a14:m>
                <a:r>
                  <a:rPr lang="en-US" sz="1600" dirty="0">
                    <a:solidFill>
                      <a:srgbClr val="000000"/>
                    </a:solidFill>
                    <a:latin typeface="Arial" charset="0"/>
                    <a:cs typeface="Arial" panose="020B0604020202020204" pitchFamily="34" charset="0"/>
                  </a:rPr>
                  <a:t> is the beam-beam tune shift of the beam-beam limited </a:t>
                </a:r>
                <a:r>
                  <a:rPr lang="en-US" sz="1600" dirty="0" smtClean="0">
                    <a:solidFill>
                      <a:srgbClr val="000000"/>
                    </a:solidFill>
                    <a:latin typeface="Arial" charset="0"/>
                    <a:cs typeface="Arial" panose="020B0604020202020204" pitchFamily="34" charset="0"/>
                  </a:rPr>
                  <a:t>beam.</a:t>
                </a:r>
                <a:endParaRPr lang="en-US" sz="1600" dirty="0">
                  <a:solidFill>
                    <a:srgbClr val="000000"/>
                  </a:solidFill>
                  <a:latin typeface="Arial" charset="0"/>
                  <a:cs typeface="Arial" panose="020B0604020202020204" pitchFamily="34" charset="0"/>
                </a:endParaRPr>
              </a:p>
              <a:p>
                <a:pPr marL="228600" lvl="0" indent="-228600">
                  <a:spcAft>
                    <a:spcPts val="300"/>
                  </a:spcAft>
                  <a:buFont typeface="Arial" panose="020B0604020202020204" pitchFamily="34" charset="0"/>
                  <a:buChar char="•"/>
                </a:pPr>
                <a:r>
                  <a:rPr lang="en-US" sz="1600" dirty="0">
                    <a:solidFill>
                      <a:srgbClr val="000000"/>
                    </a:solidFill>
                    <a:latin typeface="Arial" charset="0"/>
                    <a:cs typeface="Arial" panose="020B0604020202020204" pitchFamily="34" charset="0"/>
                  </a:rPr>
                  <a:t>When not limited by beam-beam, can potentially have a greater combined luminosity than with a single IR</a:t>
                </a:r>
                <a:r>
                  <a:rPr lang="en-US" sz="1600" dirty="0" smtClean="0">
                    <a:solidFill>
                      <a:srgbClr val="000000"/>
                    </a:solidFill>
                    <a:latin typeface="Arial" charset="0"/>
                    <a:cs typeface="Arial" panose="020B0604020202020204" pitchFamily="34" charset="0"/>
                  </a:rPr>
                  <a:t>.</a:t>
                </a:r>
                <a:endParaRPr lang="en-US" sz="1600"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826787"/>
                <a:ext cx="8860965" cy="2760243"/>
              </a:xfrm>
              <a:prstGeom prst="rect">
                <a:avLst/>
              </a:prstGeom>
              <a:blipFill>
                <a:blip r:embed="rId2"/>
                <a:stretch>
                  <a:fillRect l="-275" t="-664" b="-2212"/>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284115" y="3659024"/>
            <a:ext cx="8695090" cy="2630987"/>
          </a:xfrm>
          <a:prstGeom prst="rect">
            <a:avLst/>
          </a:prstGeom>
        </p:spPr>
      </p:pic>
    </p:spTree>
    <p:extLst>
      <p:ext uri="{BB962C8B-B14F-4D97-AF65-F5344CB8AC3E}">
        <p14:creationId xmlns:p14="http://schemas.microsoft.com/office/powerpoint/2010/main" val="4033236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Other Constraints</a:t>
            </a:r>
            <a:endParaRPr lang="en-US" sz="36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826787"/>
                <a:ext cx="8860965" cy="3739485"/>
              </a:xfrm>
              <a:prstGeom prst="rect">
                <a:avLst/>
              </a:prstGeom>
              <a:noFill/>
            </p:spPr>
            <p:txBody>
              <a:bodyPr wrap="square" rtlCol="0">
                <a:spAutoFit/>
              </a:bodyPr>
              <a:lstStyle/>
              <a:p>
                <a:pPr marL="228600" lvl="0" indent="-228600">
                  <a:spcAft>
                    <a:spcPts val="1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Somewhat more loosely defined but critical dynamical constraint: </a:t>
                </a:r>
                <a:br>
                  <a:rPr lang="en-US" sz="2000" dirty="0" smtClean="0">
                    <a:solidFill>
                      <a:srgbClr val="000000"/>
                    </a:solidFill>
                    <a:latin typeface="Arial" charset="0"/>
                    <a:cs typeface="Arial" panose="020B0604020202020204" pitchFamily="34" charset="0"/>
                  </a:rPr>
                </a:br>
                <a:r>
                  <a:rPr lang="en-US" sz="2000" dirty="0" smtClean="0">
                    <a:solidFill>
                      <a:srgbClr val="000000"/>
                    </a:solidFill>
                    <a:latin typeface="Arial" charset="0"/>
                    <a:cs typeface="Arial" panose="020B0604020202020204" pitchFamily="34" charset="0"/>
                  </a:rPr>
                  <a:t>natural </a:t>
                </a:r>
                <a:r>
                  <a:rPr lang="en-US" sz="2000" dirty="0">
                    <a:solidFill>
                      <a:srgbClr val="0000FF"/>
                    </a:solidFill>
                    <a:latin typeface="Arial" charset="0"/>
                    <a:cs typeface="Arial" panose="020B0604020202020204" pitchFamily="34" charset="0"/>
                  </a:rPr>
                  <a:t>chromaticity</a:t>
                </a:r>
                <a:r>
                  <a:rPr lang="en-US" sz="2000" dirty="0">
                    <a:solidFill>
                      <a:srgbClr val="000000"/>
                    </a:solidFill>
                    <a:latin typeface="Arial" charset="0"/>
                    <a:cs typeface="Arial" panose="020B0604020202020204" pitchFamily="34" charset="0"/>
                  </a:rPr>
                  <a:t> </a:t>
                </a:r>
                <a:br>
                  <a:rPr lang="en-US" sz="2000" dirty="0">
                    <a:solidFill>
                      <a:srgbClr val="000000"/>
                    </a:solidFill>
                    <a:latin typeface="Arial" charset="0"/>
                    <a:cs typeface="Arial" panose="020B0604020202020204" pitchFamily="34" charset="0"/>
                  </a:rPr>
                </a:br>
                <a:r>
                  <a:rPr lang="en-US" sz="2000" dirty="0">
                    <a:solidFill>
                      <a:srgbClr val="000000"/>
                    </a:solidFill>
                    <a:latin typeface="Arial" charset="0"/>
                    <a:cs typeface="Arial" panose="020B0604020202020204" pitchFamily="34" charset="0"/>
                  </a:rPr>
                  <a:t>Momentum dependent tune shift that is inversely proportional to </a:t>
                </a:r>
                <a14:m>
                  <m:oMath xmlns:m="http://schemas.openxmlformats.org/officeDocument/2006/math">
                    <m:sSup>
                      <m:sSupPr>
                        <m:ctrlPr>
                          <a:rPr lang="en-US" sz="2000" i="1" dirty="0" smtClean="0">
                            <a:solidFill>
                              <a:srgbClr val="000000"/>
                            </a:solidFill>
                            <a:latin typeface="Cambria Math" panose="02040503050406030204" pitchFamily="18" charset="0"/>
                            <a:cs typeface="Arial" panose="020B0604020202020204" pitchFamily="34" charset="0"/>
                          </a:rPr>
                        </m:ctrlPr>
                      </m:sSupPr>
                      <m:e>
                        <m:r>
                          <a:rPr lang="en-US" sz="2000" i="1" dirty="0" smtClean="0">
                            <a:solidFill>
                              <a:srgbClr val="000000"/>
                            </a:solidFill>
                            <a:latin typeface="Cambria Math" panose="02040503050406030204" pitchFamily="18" charset="0"/>
                            <a:cs typeface="Arial" panose="020B0604020202020204" pitchFamily="34" charset="0"/>
                          </a:rPr>
                          <m:t>𝛽</m:t>
                        </m:r>
                      </m:e>
                      <m:sup>
                        <m:r>
                          <a:rPr lang="en-US" sz="2000" i="1" dirty="0" smtClean="0">
                            <a:solidFill>
                              <a:srgbClr val="000000"/>
                            </a:solidFill>
                            <a:latin typeface="Cambria Math" panose="02040503050406030204" pitchFamily="18" charset="0"/>
                            <a:cs typeface="Arial" panose="020B0604020202020204" pitchFamily="34" charset="0"/>
                          </a:rPr>
                          <m:t>∗</m:t>
                        </m:r>
                      </m:sup>
                    </m:sSup>
                  </m:oMath>
                </a14:m>
                <a:r>
                  <a:rPr lang="en-US" sz="2000" dirty="0">
                    <a:solidFill>
                      <a:srgbClr val="000000"/>
                    </a:solidFill>
                    <a:latin typeface="Arial" charset="0"/>
                    <a:cs typeface="Arial" panose="020B0604020202020204" pitchFamily="34" charset="0"/>
                  </a:rPr>
                  <a:t/>
                </a:r>
                <a:br>
                  <a:rPr lang="en-US" sz="2000" dirty="0">
                    <a:solidFill>
                      <a:srgbClr val="000000"/>
                    </a:solidFill>
                    <a:latin typeface="Arial" charset="0"/>
                    <a:cs typeface="Arial" panose="020B0604020202020204" pitchFamily="34" charset="0"/>
                  </a:rPr>
                </a:br>
                <a:r>
                  <a:rPr lang="en-US" sz="2000" dirty="0">
                    <a:solidFill>
                      <a:srgbClr val="000000"/>
                    </a:solidFill>
                    <a:latin typeface="Arial" charset="0"/>
                    <a:cs typeface="Arial" panose="020B0604020202020204" pitchFamily="34" charset="0"/>
                  </a:rPr>
                  <a:t>No specific limiting value. Usually a few tens to a little over a hundred.</a:t>
                </a:r>
              </a:p>
              <a:p>
                <a:pPr marL="228600" lvl="0" indent="-228600">
                  <a:spcAft>
                    <a:spcPts val="100"/>
                  </a:spcAft>
                  <a:buFont typeface="Arial" panose="020B0604020202020204" pitchFamily="34" charset="0"/>
                  <a:buChar char="•"/>
                </a:pPr>
                <a:endParaRPr lang="en-US" sz="2000" dirty="0" smtClean="0">
                  <a:solidFill>
                    <a:srgbClr val="000000"/>
                  </a:solidFill>
                  <a:latin typeface="Arial" charset="0"/>
                  <a:cs typeface="Arial" panose="020B0604020202020204" pitchFamily="34" charset="0"/>
                </a:endParaRPr>
              </a:p>
              <a:p>
                <a:pPr marL="228600" lvl="0" indent="-228600">
                  <a:spcAft>
                    <a:spcPts val="1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Stronger focusing at the IP may help with beam-beam tune shift but in addition to increasing chromaticity produces a larger beam divergence at the IP leading to further limitations associated with</a:t>
                </a:r>
                <a:endParaRPr lang="en-US" sz="2000" dirty="0">
                  <a:solidFill>
                    <a:srgbClr val="000000"/>
                  </a:solidFill>
                  <a:latin typeface="Arial" charset="0"/>
                  <a:cs typeface="Arial" panose="020B0604020202020204" pitchFamily="34" charset="0"/>
                </a:endParaRP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Synchrotron radiation pattern</a:t>
                </a: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Beam pipe and magnet apertures</a:t>
                </a: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Limit on the beam size aspect ratio due to beam-beam</a:t>
                </a:r>
              </a:p>
              <a:p>
                <a:pPr marL="685800" lvl="1" indent="-228600">
                  <a:spcAft>
                    <a:spcPts val="100"/>
                  </a:spcAft>
                  <a:buFont typeface="PingFangSC-Regular" charset="-122"/>
                  <a:buChar char="－"/>
                </a:pPr>
                <a:r>
                  <a:rPr lang="en-US" dirty="0">
                    <a:solidFill>
                      <a:srgbClr val="000000"/>
                    </a:solidFill>
                    <a:latin typeface="Arial" charset="0"/>
                    <a:cs typeface="Arial" panose="020B0604020202020204" pitchFamily="34" charset="0"/>
                  </a:rPr>
                  <a:t>Detector </a:t>
                </a:r>
                <a:r>
                  <a:rPr lang="en-US" dirty="0" smtClean="0">
                    <a:solidFill>
                      <a:srgbClr val="000000"/>
                    </a:solidFill>
                    <a:latin typeface="Arial" charset="0"/>
                    <a:cs typeface="Arial" panose="020B0604020202020204" pitchFamily="34" charset="0"/>
                  </a:rPr>
                  <a:t>acceptance</a:t>
                </a:r>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826787"/>
                <a:ext cx="8860965" cy="3739485"/>
              </a:xfrm>
              <a:prstGeom prst="rect">
                <a:avLst/>
              </a:prstGeom>
              <a:blipFill>
                <a:blip r:embed="rId2"/>
                <a:stretch>
                  <a:fillRect l="-619" t="-816" b="-1794"/>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24</a:t>
            </a:fld>
            <a:endParaRPr lang="en-US" dirty="0"/>
          </a:p>
        </p:txBody>
      </p:sp>
    </p:spTree>
    <p:extLst>
      <p:ext uri="{BB962C8B-B14F-4D97-AF65-F5344CB8AC3E}">
        <p14:creationId xmlns:p14="http://schemas.microsoft.com/office/powerpoint/2010/main" val="3757673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Issues with Doubling of Bunch Numbers</a:t>
            </a:r>
            <a:endParaRPr lang="en-US" sz="36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18540"/>
                <a:ext cx="8860965" cy="3784882"/>
              </a:xfrm>
              <a:prstGeom prst="rect">
                <a:avLst/>
              </a:prstGeom>
              <a:noFill/>
            </p:spPr>
            <p:txBody>
              <a:bodyPr wrap="square" rtlCol="0">
                <a:spAutoFit/>
              </a:bodyPr>
              <a:lstStyle/>
              <a:p>
                <a:pPr marL="228600" lvl="0" indent="-228600">
                  <a:spcAft>
                    <a:spcPts val="6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At a fixed luminosity, chromaticities </a:t>
                </a:r>
                <a:r>
                  <a:rPr lang="en-US" sz="2000" dirty="0">
                    <a:solidFill>
                      <a:srgbClr val="000000"/>
                    </a:solidFill>
                    <a:latin typeface="Arial" charset="0"/>
                    <a:cs typeface="Arial" panose="020B0604020202020204" pitchFamily="34" charset="0"/>
                  </a:rPr>
                  <a:t>of each IR are doubled</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Beam angular divergences are increased by </a:t>
                </a:r>
                <a14:m>
                  <m:oMath xmlns:m="http://schemas.openxmlformats.org/officeDocument/2006/math">
                    <m:rad>
                      <m:radPr>
                        <m:degHide m:val="on"/>
                        <m:ctrlPr>
                          <a:rPr lang="en-US" sz="2000" i="1" dirty="0" smtClean="0">
                            <a:solidFill>
                              <a:srgbClr val="000000"/>
                            </a:solidFill>
                            <a:latin typeface="Cambria Math" panose="02040503050406030204" pitchFamily="18" charset="0"/>
                            <a:cs typeface="Arial" panose="020B0604020202020204" pitchFamily="34" charset="0"/>
                          </a:rPr>
                        </m:ctrlPr>
                      </m:radPr>
                      <m:deg/>
                      <m:e>
                        <m:r>
                          <a:rPr lang="en-US" sz="2000" i="1" dirty="0" smtClean="0">
                            <a:solidFill>
                              <a:srgbClr val="000000"/>
                            </a:solidFill>
                            <a:latin typeface="Cambria Math" panose="02040503050406030204" pitchFamily="18" charset="0"/>
                            <a:cs typeface="Arial" panose="020B0604020202020204" pitchFamily="34" charset="0"/>
                          </a:rPr>
                          <m:t>2</m:t>
                        </m:r>
                      </m:e>
                    </m:rad>
                  </m:oMath>
                </a14:m>
                <a:endParaRPr lang="en-US" sz="2000" dirty="0">
                  <a:solidFill>
                    <a:srgbClr val="000000"/>
                  </a:solidFill>
                  <a:latin typeface="Arial" charset="0"/>
                  <a:cs typeface="Arial" panose="020B0604020202020204" pitchFamily="34" charset="0"/>
                </a:endParaRP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Larger synchrotron ration cone</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More challenging polarimetry due to shorter bunch spacing</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Faster kicker for bunch swap in the electron collider ring</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Impedance and instabilities need to be re-evaluated due to change of beam spectrum</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Background due to events coming from parasitic collisions</a:t>
                </a:r>
              </a:p>
              <a:p>
                <a:pPr marL="228600" lvl="0" indent="-228600">
                  <a:spcAft>
                    <a:spcPts val="600"/>
                  </a:spcAft>
                  <a:buFont typeface="Arial" panose="020B0604020202020204" pitchFamily="34" charset="0"/>
                  <a:buChar char="•"/>
                </a:pPr>
                <a:r>
                  <a:rPr lang="en-US" sz="2000" dirty="0">
                    <a:solidFill>
                      <a:srgbClr val="000000"/>
                    </a:solidFill>
                    <a:latin typeface="Arial" charset="0"/>
                    <a:cs typeface="Arial" panose="020B0604020202020204" pitchFamily="34" charset="0"/>
                  </a:rPr>
                  <a:t>Crabbing parameters need re-optimization</a:t>
                </a:r>
              </a:p>
              <a:p>
                <a:pPr marL="228600" lvl="0" indent="-228600">
                  <a:spcAft>
                    <a:spcPts val="600"/>
                  </a:spcAft>
                  <a:buFont typeface="Arial" panose="020B0604020202020204" pitchFamily="34" charset="0"/>
                  <a:buChar char="•"/>
                </a:pPr>
                <a:endParaRPr lang="en-US" sz="2000"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18540"/>
                <a:ext cx="8860965" cy="3784882"/>
              </a:xfrm>
              <a:prstGeom prst="rect">
                <a:avLst/>
              </a:prstGeom>
              <a:blipFill>
                <a:blip r:embed="rId2"/>
                <a:stretch>
                  <a:fillRect l="-619" t="-805"/>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25</a:t>
            </a:fld>
            <a:endParaRPr lang="en-US" dirty="0"/>
          </a:p>
        </p:txBody>
      </p:sp>
    </p:spTree>
    <p:extLst>
      <p:ext uri="{BB962C8B-B14F-4D97-AF65-F5344CB8AC3E}">
        <p14:creationId xmlns:p14="http://schemas.microsoft.com/office/powerpoint/2010/main" val="2606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Considerations</a:t>
            </a:r>
            <a:endParaRPr lang="en-US" sz="3600" dirty="0"/>
          </a:p>
        </p:txBody>
      </p:sp>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97067" cy="5109091"/>
          </a:xfrm>
          <a:prstGeom prst="rect">
            <a:avLst/>
          </a:prstGeom>
          <a:noFill/>
        </p:spPr>
        <p:txBody>
          <a:bodyPr wrap="square" rtlCol="0">
            <a:spAutoFit/>
          </a:bodyPr>
          <a:lstStyle/>
          <a:p>
            <a:pPr marL="228600" lvl="0" indent="-228600">
              <a:spcBef>
                <a:spcPts val="300"/>
              </a:spcBef>
              <a:spcAft>
                <a:spcPts val="300"/>
              </a:spcAft>
              <a:buFont typeface="Arial" panose="020B0604020202020204" pitchFamily="34" charset="0"/>
              <a:buChar char="•"/>
            </a:pPr>
            <a:r>
              <a:rPr lang="en-US" sz="2000" dirty="0">
                <a:solidFill>
                  <a:srgbClr val="000000"/>
                </a:solidFill>
                <a:latin typeface="Arial" charset="0"/>
                <a:cs typeface="Arial" panose="020B0604020202020204" pitchFamily="34" charset="0"/>
              </a:rPr>
              <a:t>2</a:t>
            </a:r>
            <a:r>
              <a:rPr lang="en-US" sz="2000" baseline="30000" dirty="0">
                <a:solidFill>
                  <a:srgbClr val="000000"/>
                </a:solidFill>
                <a:latin typeface="Arial" charset="0"/>
                <a:cs typeface="Arial" panose="020B0604020202020204" pitchFamily="34" charset="0"/>
              </a:rPr>
              <a:t>nd</a:t>
            </a:r>
            <a:r>
              <a:rPr lang="en-US" sz="2000" dirty="0">
                <a:solidFill>
                  <a:srgbClr val="000000"/>
                </a:solidFill>
                <a:latin typeface="Arial" charset="0"/>
                <a:cs typeface="Arial" panose="020B0604020202020204" pitchFamily="34" charset="0"/>
              </a:rPr>
              <a:t> IR of the EIC</a:t>
            </a:r>
          </a:p>
          <a:p>
            <a:pPr marL="460375" lvl="1" indent="-228600">
              <a:spcBef>
                <a:spcPts val="300"/>
              </a:spcBef>
              <a:spcAft>
                <a:spcPts val="300"/>
              </a:spcAft>
              <a:buFont typeface="PingFangSC-Regular" charset="-122"/>
              <a:buChar char="－"/>
            </a:pPr>
            <a:r>
              <a:rPr lang="en-US" dirty="0">
                <a:solidFill>
                  <a:srgbClr val="0735FF"/>
                </a:solidFill>
                <a:latin typeface="Arial" charset="0"/>
                <a:cs typeface="Arial" panose="020B0604020202020204" pitchFamily="34" charset="0"/>
              </a:rPr>
              <a:t>Off </a:t>
            </a:r>
            <a:r>
              <a:rPr lang="en-US" dirty="0" smtClean="0">
                <a:solidFill>
                  <a:srgbClr val="0735FF"/>
                </a:solidFill>
                <a:latin typeface="Arial" charset="0"/>
                <a:cs typeface="Arial" panose="020B0604020202020204" pitchFamily="34" charset="0"/>
              </a:rPr>
              <a:t>project</a:t>
            </a:r>
          </a:p>
          <a:p>
            <a:pPr marL="460375" lvl="1" indent="-228600">
              <a:spcBef>
                <a:spcPts val="300"/>
              </a:spcBef>
              <a:spcAft>
                <a:spcPts val="300"/>
              </a:spcAft>
              <a:buFont typeface="PingFangSC-Regular" charset="-122"/>
              <a:buChar char="－"/>
            </a:pPr>
            <a:r>
              <a:rPr lang="en-US" dirty="0">
                <a:solidFill>
                  <a:srgbClr val="000000"/>
                </a:solidFill>
                <a:latin typeface="Arial" charset="0"/>
                <a:cs typeface="Arial" panose="020B0604020202020204" pitchFamily="34" charset="0"/>
              </a:rPr>
              <a:t>Consider </a:t>
            </a:r>
            <a:r>
              <a:rPr lang="en-US" dirty="0">
                <a:solidFill>
                  <a:srgbClr val="0735FF"/>
                </a:solidFill>
                <a:latin typeface="Arial" charset="0"/>
                <a:cs typeface="Arial" panose="020B0604020202020204" pitchFamily="34" charset="0"/>
              </a:rPr>
              <a:t>alternative</a:t>
            </a:r>
            <a:r>
              <a:rPr lang="en-US" dirty="0">
                <a:solidFill>
                  <a:srgbClr val="000000"/>
                </a:solidFill>
                <a:latin typeface="Arial" charset="0"/>
                <a:cs typeface="Arial" panose="020B0604020202020204" pitchFamily="34" charset="0"/>
              </a:rPr>
              <a:t> design </a:t>
            </a:r>
            <a:r>
              <a:rPr lang="en-US" dirty="0" smtClean="0">
                <a:solidFill>
                  <a:srgbClr val="000000"/>
                </a:solidFill>
                <a:latin typeface="Arial" charset="0"/>
                <a:cs typeface="Arial" panose="020B0604020202020204" pitchFamily="34" charset="0"/>
              </a:rPr>
              <a:t>choices</a:t>
            </a:r>
            <a:endParaRPr lang="en-US" sz="1600" dirty="0">
              <a:solidFill>
                <a:srgbClr val="000000"/>
              </a:solidFill>
              <a:latin typeface="Arial" charset="0"/>
              <a:cs typeface="Arial" panose="020B0604020202020204" pitchFamily="34" charset="0"/>
            </a:endParaRPr>
          </a:p>
          <a:p>
            <a:pPr marL="460375" lvl="1" indent="-228600">
              <a:spcBef>
                <a:spcPts val="300"/>
              </a:spcBef>
              <a:spcAft>
                <a:spcPts val="300"/>
              </a:spcAft>
              <a:buFont typeface="PingFangSC-Regular" charset="-122"/>
              <a:buChar char="－"/>
            </a:pPr>
            <a:r>
              <a:rPr lang="en-US" dirty="0">
                <a:solidFill>
                  <a:srgbClr val="000000"/>
                </a:solidFill>
                <a:latin typeface="Arial" charset="0"/>
                <a:cs typeface="Arial" panose="020B0604020202020204" pitchFamily="34" charset="0"/>
              </a:rPr>
              <a:t>Capability of having a 2nd IR is one </a:t>
            </a:r>
            <a:r>
              <a:rPr lang="en-US" dirty="0" smtClean="0">
                <a:solidFill>
                  <a:srgbClr val="000000"/>
                </a:solidFill>
                <a:latin typeface="Arial" charset="0"/>
                <a:cs typeface="Arial" panose="020B0604020202020204" pitchFamily="34" charset="0"/>
              </a:rPr>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of </a:t>
            </a:r>
            <a:r>
              <a:rPr lang="en-US" dirty="0">
                <a:solidFill>
                  <a:srgbClr val="000000"/>
                </a:solidFill>
                <a:latin typeface="Arial" charset="0"/>
                <a:cs typeface="Arial" panose="020B0604020202020204" pitchFamily="34" charset="0"/>
              </a:rPr>
              <a:t>the EIC </a:t>
            </a:r>
            <a:r>
              <a:rPr lang="en-US" dirty="0" smtClean="0">
                <a:solidFill>
                  <a:srgbClr val="0735FF"/>
                </a:solidFill>
                <a:latin typeface="Arial" charset="0"/>
                <a:cs typeface="Arial" panose="020B0604020202020204" pitchFamily="34" charset="0"/>
              </a:rPr>
              <a:t>design </a:t>
            </a:r>
            <a:r>
              <a:rPr lang="en-US" dirty="0">
                <a:solidFill>
                  <a:srgbClr val="0735FF"/>
                </a:solidFill>
                <a:latin typeface="Arial" charset="0"/>
                <a:cs typeface="Arial" panose="020B0604020202020204" pitchFamily="34" charset="0"/>
              </a:rPr>
              <a:t>specification</a:t>
            </a:r>
            <a:r>
              <a:rPr lang="en-US" dirty="0">
                <a:solidFill>
                  <a:srgbClr val="000000"/>
                </a:solidFill>
                <a:latin typeface="Arial" charset="0"/>
                <a:cs typeface="Arial" panose="020B0604020202020204" pitchFamily="34" charset="0"/>
              </a:rPr>
              <a:t>s</a:t>
            </a:r>
            <a:endParaRPr lang="en-US" dirty="0" smtClean="0">
              <a:solidFill>
                <a:srgbClr val="000000"/>
              </a:solidFill>
              <a:latin typeface="Arial" charset="0"/>
              <a:cs typeface="Arial" panose="020B0604020202020204" pitchFamily="34" charset="0"/>
            </a:endParaRPr>
          </a:p>
          <a:p>
            <a:pPr marL="460375" lvl="1" indent="-228600">
              <a:spcBef>
                <a:spcPts val="300"/>
              </a:spcBef>
              <a:spcAft>
                <a:spcPts val="300"/>
              </a:spcAft>
              <a:buFont typeface="PingFangSC-Regular" charset="-122"/>
              <a:buChar char="－"/>
            </a:pPr>
            <a:r>
              <a:rPr lang="en-US" dirty="0" smtClean="0">
                <a:solidFill>
                  <a:srgbClr val="000000"/>
                </a:solidFill>
                <a:latin typeface="Arial" charset="0"/>
                <a:cs typeface="Arial" panose="020B0604020202020204" pitchFamily="34" charset="0"/>
              </a:rPr>
              <a:t>Complementary measurements and</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capabilities to 1</a:t>
            </a:r>
            <a:r>
              <a:rPr lang="en-US" baseline="30000" dirty="0" smtClean="0">
                <a:solidFill>
                  <a:srgbClr val="000000"/>
                </a:solidFill>
                <a:latin typeface="Arial" charset="0"/>
                <a:cs typeface="Arial" panose="020B0604020202020204" pitchFamily="34" charset="0"/>
              </a:rPr>
              <a:t>st</a:t>
            </a:r>
            <a:r>
              <a:rPr lang="en-US" dirty="0" smtClean="0">
                <a:solidFill>
                  <a:srgbClr val="000000"/>
                </a:solidFill>
                <a:latin typeface="Arial" charset="0"/>
                <a:cs typeface="Arial" panose="020B0604020202020204" pitchFamily="34" charset="0"/>
              </a:rPr>
              <a:t> IR</a:t>
            </a:r>
            <a:endParaRPr lang="en-US" dirty="0">
              <a:solidFill>
                <a:srgbClr val="000000"/>
              </a:solidFill>
              <a:latin typeface="Arial" charset="0"/>
              <a:cs typeface="Arial" panose="020B0604020202020204" pitchFamily="34" charset="0"/>
            </a:endParaRPr>
          </a:p>
          <a:p>
            <a:pPr marL="460375" lvl="1" indent="-228600">
              <a:spcBef>
                <a:spcPts val="300"/>
              </a:spcBef>
              <a:spcAft>
                <a:spcPts val="300"/>
              </a:spcAft>
              <a:buFont typeface="PingFangSC-Regular" charset="-122"/>
              <a:buChar char="－"/>
            </a:pPr>
            <a:r>
              <a:rPr lang="en-US" dirty="0">
                <a:solidFill>
                  <a:srgbClr val="000000"/>
                </a:solidFill>
                <a:latin typeface="Arial" charset="0"/>
                <a:cs typeface="Arial" panose="020B0604020202020204" pitchFamily="34" charset="0"/>
              </a:rPr>
              <a:t>Interest and </a:t>
            </a:r>
            <a:r>
              <a:rPr lang="en-US" dirty="0">
                <a:solidFill>
                  <a:srgbClr val="0735FF"/>
                </a:solidFill>
                <a:latin typeface="Arial" charset="0"/>
                <a:cs typeface="Arial" panose="020B0604020202020204" pitchFamily="34" charset="0"/>
              </a:rPr>
              <a:t>support of</a:t>
            </a:r>
            <a:r>
              <a:rPr lang="en-US" dirty="0">
                <a:solidFill>
                  <a:srgbClr val="000000"/>
                </a:solidFill>
                <a:latin typeface="Arial" charset="0"/>
                <a:cs typeface="Arial" panose="020B0604020202020204" pitchFamily="34" charset="0"/>
              </a:rPr>
              <a:t> </a:t>
            </a:r>
            <a:r>
              <a:rPr lang="en-US" dirty="0" smtClean="0">
                <a:solidFill>
                  <a:srgbClr val="000000"/>
                </a:solidFill>
                <a:latin typeface="Arial" charset="0"/>
                <a:cs typeface="Arial" panose="020B0604020202020204" pitchFamily="34" charset="0"/>
              </a:rPr>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the </a:t>
            </a:r>
            <a:r>
              <a:rPr lang="en-US" dirty="0">
                <a:solidFill>
                  <a:srgbClr val="000000"/>
                </a:solidFill>
                <a:latin typeface="Arial" charset="0"/>
                <a:cs typeface="Arial" panose="020B0604020202020204" pitchFamily="34" charset="0"/>
              </a:rPr>
              <a:t>nuclear </a:t>
            </a:r>
            <a:r>
              <a:rPr lang="en-US" dirty="0" smtClean="0">
                <a:solidFill>
                  <a:srgbClr val="000000"/>
                </a:solidFill>
                <a:latin typeface="Arial" charset="0"/>
                <a:cs typeface="Arial" panose="020B0604020202020204" pitchFamily="34" charset="0"/>
              </a:rPr>
              <a:t>physics </a:t>
            </a:r>
            <a:r>
              <a:rPr lang="en-US" dirty="0" smtClean="0">
                <a:solidFill>
                  <a:srgbClr val="0735FF"/>
                </a:solidFill>
                <a:latin typeface="Arial" charset="0"/>
                <a:cs typeface="Arial" panose="020B0604020202020204" pitchFamily="34" charset="0"/>
              </a:rPr>
              <a:t>community</a:t>
            </a:r>
            <a:endParaRPr lang="en-US" sz="2000" dirty="0">
              <a:solidFill>
                <a:srgbClr val="0735FF"/>
              </a:solidFill>
              <a:latin typeface="Arial" charset="0"/>
              <a:cs typeface="Arial" panose="020B0604020202020204" pitchFamily="34" charset="0"/>
            </a:endParaRPr>
          </a:p>
          <a:p>
            <a:pPr marL="228600" lvl="0" indent="-228600">
              <a:spcBef>
                <a:spcPts val="300"/>
              </a:spcBef>
              <a:spcAft>
                <a:spcPts val="300"/>
              </a:spcAft>
              <a:buFont typeface="Arial" panose="020B0604020202020204" pitchFamily="34" charset="0"/>
              <a:buChar char="•"/>
            </a:pPr>
            <a:endParaRPr lang="en-US" sz="2000" dirty="0" smtClean="0">
              <a:solidFill>
                <a:srgbClr val="000000"/>
              </a:solidFill>
              <a:latin typeface="Arial" charset="0"/>
              <a:cs typeface="Arial" panose="020B0604020202020204" pitchFamily="34" charset="0"/>
            </a:endParaRPr>
          </a:p>
          <a:p>
            <a:pPr marL="228600" lvl="0" indent="-228600">
              <a:spcBef>
                <a:spcPts val="300"/>
              </a:spcBef>
              <a:spcAft>
                <a:spcPts val="300"/>
              </a:spcAft>
              <a:buFont typeface="Arial" panose="020B0604020202020204" pitchFamily="34" charset="0"/>
              <a:buChar char="•"/>
            </a:pPr>
            <a:r>
              <a:rPr lang="en-US" sz="2000" dirty="0" smtClean="0">
                <a:solidFill>
                  <a:srgbClr val="000000"/>
                </a:solidFill>
                <a:latin typeface="Arial" charset="0"/>
                <a:cs typeface="Arial" panose="020B0604020202020204" pitchFamily="34" charset="0"/>
              </a:rPr>
              <a:t>High-level </a:t>
            </a:r>
            <a:r>
              <a:rPr lang="en-US" sz="2000" dirty="0">
                <a:solidFill>
                  <a:srgbClr val="000000"/>
                </a:solidFill>
                <a:latin typeface="Arial" charset="0"/>
                <a:cs typeface="Arial" panose="020B0604020202020204" pitchFamily="34" charset="0"/>
              </a:rPr>
              <a:t>requirements</a:t>
            </a:r>
          </a:p>
          <a:p>
            <a:pPr marL="460375" lvl="1" indent="-228600">
              <a:spcBef>
                <a:spcPts val="300"/>
              </a:spcBef>
              <a:spcAft>
                <a:spcPts val="300"/>
              </a:spcAft>
              <a:buFont typeface="PingFangSC-Regular" charset="-122"/>
              <a:buChar char="－"/>
            </a:pPr>
            <a:r>
              <a:rPr lang="en-US" dirty="0">
                <a:solidFill>
                  <a:srgbClr val="000000"/>
                </a:solidFill>
                <a:latin typeface="Arial" charset="0"/>
                <a:cs typeface="Arial" panose="020B0604020202020204" pitchFamily="34" charset="0"/>
              </a:rPr>
              <a:t>High luminosity at </a:t>
            </a:r>
            <a:r>
              <a:rPr lang="en-US" dirty="0" smtClean="0">
                <a:solidFill>
                  <a:srgbClr val="0432FF"/>
                </a:solidFill>
                <a:latin typeface="Arial" charset="0"/>
                <a:cs typeface="Arial" panose="020B0604020202020204" pitchFamily="34" charset="0"/>
              </a:rPr>
              <a:t>low and medium </a:t>
            </a:r>
            <a:r>
              <a:rPr lang="en-US" dirty="0">
                <a:solidFill>
                  <a:srgbClr val="0432FF"/>
                </a:solidFill>
                <a:latin typeface="Arial" charset="0"/>
                <a:cs typeface="Arial" panose="020B0604020202020204" pitchFamily="34" charset="0"/>
              </a:rPr>
              <a:t>CM </a:t>
            </a:r>
            <a:r>
              <a:rPr lang="en-US" dirty="0" smtClean="0">
                <a:solidFill>
                  <a:srgbClr val="0432FF"/>
                </a:solidFill>
                <a:latin typeface="Arial" charset="0"/>
                <a:cs typeface="Arial" panose="020B0604020202020204" pitchFamily="34" charset="0"/>
              </a:rPr>
              <a:t>energies</a:t>
            </a:r>
            <a:r>
              <a:rPr lang="en-US" dirty="0" smtClean="0">
                <a:solidFill>
                  <a:srgbClr val="000000"/>
                </a:solidFill>
                <a:latin typeface="Arial" charset="0"/>
                <a:cs typeface="Arial" panose="020B0604020202020204" pitchFamily="34" charset="0"/>
              </a:rPr>
              <a:t> </a:t>
            </a:r>
            <a:r>
              <a:rPr lang="en-US" dirty="0">
                <a:solidFill>
                  <a:srgbClr val="000000"/>
                </a:solidFill>
                <a:latin typeface="Arial" charset="0"/>
                <a:cs typeface="Arial" panose="020B0604020202020204" pitchFamily="34" charset="0"/>
              </a:rPr>
              <a:t>of </a:t>
            </a:r>
            <a:r>
              <a:rPr lang="en-US" dirty="0" smtClean="0">
                <a:solidFill>
                  <a:srgbClr val="000000"/>
                </a:solidFill>
                <a:latin typeface="Arial" charset="0"/>
                <a:cs typeface="Arial" panose="020B0604020202020204" pitchFamily="34" charset="0"/>
              </a:rPr>
              <a:t>~</a:t>
            </a:r>
            <a:r>
              <a:rPr lang="en-US" dirty="0">
                <a:solidFill>
                  <a:srgbClr val="000000"/>
                </a:solidFill>
                <a:latin typeface="Arial" charset="0"/>
                <a:cs typeface="Arial" panose="020B0604020202020204" pitchFamily="34" charset="0"/>
              </a:rPr>
              <a:t>60 GeV</a:t>
            </a:r>
          </a:p>
          <a:p>
            <a:pPr marL="460375" lvl="1" indent="-228600">
              <a:spcBef>
                <a:spcPts val="300"/>
              </a:spcBef>
              <a:spcAft>
                <a:spcPts val="300"/>
              </a:spcAft>
              <a:buFont typeface="PingFangSC-Regular" charset="-122"/>
              <a:buChar char="－"/>
            </a:pPr>
            <a:r>
              <a:rPr lang="en-US" dirty="0">
                <a:solidFill>
                  <a:srgbClr val="0432FF"/>
                </a:solidFill>
                <a:latin typeface="Arial" charset="0"/>
                <a:cs typeface="Arial" panose="020B0604020202020204" pitchFamily="34" charset="0"/>
              </a:rPr>
              <a:t>Detector acceptance</a:t>
            </a:r>
            <a:r>
              <a:rPr lang="en-US" dirty="0">
                <a:solidFill>
                  <a:srgbClr val="000000"/>
                </a:solidFill>
                <a:latin typeface="Arial" charset="0"/>
                <a:cs typeface="Arial" panose="020B0604020202020204" pitchFamily="34" charset="0"/>
              </a:rPr>
              <a:t> satisfying physics </a:t>
            </a:r>
            <a:r>
              <a:rPr lang="en-US" dirty="0" smtClean="0">
                <a:solidFill>
                  <a:srgbClr val="000000"/>
                </a:solidFill>
                <a:latin typeface="Arial" charset="0"/>
                <a:cs typeface="Arial" panose="020B0604020202020204" pitchFamily="34" charset="0"/>
              </a:rPr>
              <a:t>requirements at low and medium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CM energies</a:t>
            </a:r>
            <a:endParaRPr lang="en-US" dirty="0">
              <a:solidFill>
                <a:srgbClr val="000000"/>
              </a:solidFill>
              <a:latin typeface="Arial" charset="0"/>
              <a:cs typeface="Arial" panose="020B0604020202020204" pitchFamily="34" charset="0"/>
            </a:endParaRPr>
          </a:p>
          <a:p>
            <a:pPr marL="460375" lvl="1" indent="-228600">
              <a:spcBef>
                <a:spcPts val="300"/>
              </a:spcBef>
              <a:spcAft>
                <a:spcPts val="300"/>
              </a:spcAft>
              <a:buFont typeface="PingFangSC-Regular" charset="-122"/>
              <a:buChar char="－"/>
            </a:pPr>
            <a:r>
              <a:rPr lang="en-US" dirty="0" smtClean="0">
                <a:solidFill>
                  <a:srgbClr val="000000"/>
                </a:solidFill>
                <a:latin typeface="Arial" charset="0"/>
                <a:cs typeface="Arial" panose="020B0604020202020204" pitchFamily="34" charset="0"/>
              </a:rPr>
              <a:t>Compatibility with </a:t>
            </a:r>
            <a:r>
              <a:rPr lang="en-US" dirty="0" smtClean="0">
                <a:solidFill>
                  <a:srgbClr val="0432FF"/>
                </a:solidFill>
                <a:latin typeface="Arial" charset="0"/>
                <a:cs typeface="Arial" panose="020B0604020202020204" pitchFamily="34" charset="0"/>
              </a:rPr>
              <a:t>running </a:t>
            </a:r>
            <a:r>
              <a:rPr lang="en-US" dirty="0">
                <a:solidFill>
                  <a:srgbClr val="0432FF"/>
                </a:solidFill>
                <a:latin typeface="Arial" charset="0"/>
                <a:cs typeface="Arial" panose="020B0604020202020204" pitchFamily="34" charset="0"/>
              </a:rPr>
              <a:t>in parallel</a:t>
            </a:r>
            <a:r>
              <a:rPr lang="en-US" dirty="0">
                <a:solidFill>
                  <a:srgbClr val="000000"/>
                </a:solidFill>
                <a:latin typeface="Arial" charset="0"/>
                <a:cs typeface="Arial" panose="020B0604020202020204" pitchFamily="34" charset="0"/>
              </a:rPr>
              <a:t> with </a:t>
            </a:r>
            <a:r>
              <a:rPr lang="en-US" dirty="0" smtClean="0">
                <a:solidFill>
                  <a:srgbClr val="000000"/>
                </a:solidFill>
                <a:latin typeface="Arial" charset="0"/>
                <a:cs typeface="Arial" panose="020B0604020202020204" pitchFamily="34" charset="0"/>
              </a:rPr>
              <a:t>the 1</a:t>
            </a:r>
            <a:r>
              <a:rPr lang="en-US" baseline="30000" dirty="0" smtClean="0">
                <a:solidFill>
                  <a:srgbClr val="000000"/>
                </a:solidFill>
                <a:latin typeface="Arial" charset="0"/>
                <a:cs typeface="Arial" panose="020B0604020202020204" pitchFamily="34" charset="0"/>
              </a:rPr>
              <a:t>st</a:t>
            </a:r>
            <a:r>
              <a:rPr lang="en-US" dirty="0" smtClean="0">
                <a:solidFill>
                  <a:srgbClr val="000000"/>
                </a:solidFill>
                <a:latin typeface="Arial" charset="0"/>
                <a:cs typeface="Arial" panose="020B0604020202020204" pitchFamily="34" charset="0"/>
              </a:rPr>
              <a:t> IR</a:t>
            </a:r>
            <a:endParaRPr lang="en-US" dirty="0">
              <a:solidFill>
                <a:srgbClr val="000000"/>
              </a:solidFill>
              <a:latin typeface="Arial" charset="0"/>
              <a:cs typeface="Arial" panose="020B0604020202020204" pitchFamily="34" charset="0"/>
            </a:endParaRP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3</a:t>
            </a:fld>
            <a:endParaRPr lang="en-US" dirty="0"/>
          </a:p>
        </p:txBody>
      </p:sp>
      <p:pic>
        <p:nvPicPr>
          <p:cNvPr id="13" name="Picture 12"/>
          <p:cNvPicPr>
            <a:picLocks noChangeAspect="1"/>
          </p:cNvPicPr>
          <p:nvPr/>
        </p:nvPicPr>
        <p:blipFill>
          <a:blip r:embed="rId2"/>
          <a:stretch>
            <a:fillRect/>
          </a:stretch>
        </p:blipFill>
        <p:spPr>
          <a:xfrm>
            <a:off x="4530829" y="823713"/>
            <a:ext cx="4559676" cy="3190799"/>
          </a:xfrm>
          <a:prstGeom prst="rect">
            <a:avLst/>
          </a:prstGeom>
        </p:spPr>
      </p:pic>
    </p:spTree>
    <p:extLst>
      <p:ext uri="{BB962C8B-B14F-4D97-AF65-F5344CB8AC3E}">
        <p14:creationId xmlns:p14="http://schemas.microsoft.com/office/powerpoint/2010/main" val="314122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2</a:t>
            </a:r>
            <a:r>
              <a:rPr lang="en-US" sz="3600" baseline="30000" dirty="0" smtClean="0"/>
              <a:t>nd</a:t>
            </a:r>
            <a:r>
              <a:rPr lang="en-US" sz="3600" dirty="0" smtClean="0"/>
              <a:t> IR Schematic</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3" name="Picture 2"/>
          <p:cNvPicPr>
            <a:picLocks/>
          </p:cNvPicPr>
          <p:nvPr/>
        </p:nvPicPr>
        <p:blipFill>
          <a:blip r:embed="rId2"/>
          <a:stretch>
            <a:fillRect/>
          </a:stretch>
        </p:blipFill>
        <p:spPr>
          <a:xfrm>
            <a:off x="228600" y="1143000"/>
            <a:ext cx="8686800" cy="4572000"/>
          </a:xfrm>
          <a:prstGeom prst="rect">
            <a:avLst/>
          </a:prstGeom>
          <a:solidFill>
            <a:schemeClr val="bg1"/>
          </a:solidFill>
        </p:spPr>
      </p:pic>
    </p:spTree>
    <p:extLst>
      <p:ext uri="{BB962C8B-B14F-4D97-AF65-F5344CB8AC3E}">
        <p14:creationId xmlns:p14="http://schemas.microsoft.com/office/powerpoint/2010/main" val="257631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smtClean="0"/>
              <a:t>Complementarity to 1</a:t>
            </a:r>
            <a:r>
              <a:rPr lang="en-US" sz="3600" baseline="30000" dirty="0" smtClean="0"/>
              <a:t>st</a:t>
            </a:r>
            <a:r>
              <a:rPr lang="en-US" sz="3600" dirty="0" smtClean="0"/>
              <a:t> IR</a:t>
            </a:r>
            <a:endParaRPr lang="en-US" sz="3600" dirty="0"/>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5</a:t>
            </a:fld>
            <a:endParaRPr lang="en-US" dirty="0"/>
          </a:p>
        </p:txBody>
      </p:sp>
      <p:pic>
        <p:nvPicPr>
          <p:cNvPr id="3" name="Picture 2"/>
          <p:cNvPicPr>
            <a:picLocks noChangeAspect="1"/>
          </p:cNvPicPr>
          <p:nvPr/>
        </p:nvPicPr>
        <p:blipFill>
          <a:blip r:embed="rId2"/>
          <a:stretch>
            <a:fillRect/>
          </a:stretch>
        </p:blipFill>
        <p:spPr>
          <a:xfrm>
            <a:off x="188596" y="1012393"/>
            <a:ext cx="8766808" cy="5090601"/>
          </a:xfrm>
          <a:prstGeom prst="rect">
            <a:avLst/>
          </a:prstGeom>
        </p:spPr>
      </p:pic>
      <p:sp>
        <p:nvSpPr>
          <p:cNvPr id="5" name="Rectangle 4"/>
          <p:cNvSpPr/>
          <p:nvPr/>
        </p:nvSpPr>
        <p:spPr>
          <a:xfrm>
            <a:off x="344434" y="3569547"/>
            <a:ext cx="8494766" cy="164592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434" y="2157307"/>
            <a:ext cx="8494766" cy="11532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10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340951-9A66-453B-9CD6-913F6C6C6171}"/>
              </a:ext>
            </a:extLst>
          </p:cNvPr>
          <p:cNvPicPr>
            <a:picLocks noChangeAspect="1"/>
          </p:cNvPicPr>
          <p:nvPr/>
        </p:nvPicPr>
        <p:blipFill rotWithShape="1">
          <a:blip r:embed="rId2"/>
          <a:srcRect t="12945"/>
          <a:stretch/>
        </p:blipFill>
        <p:spPr>
          <a:xfrm>
            <a:off x="4656654" y="4004203"/>
            <a:ext cx="4378972" cy="2445224"/>
          </a:xfrm>
          <a:prstGeom prst="rect">
            <a:avLst/>
          </a:prstGeom>
        </p:spPr>
      </p:pic>
      <p:sp>
        <p:nvSpPr>
          <p:cNvPr id="4" name="Slide Number Placeholder 3"/>
          <p:cNvSpPr>
            <a:spLocks noGrp="1"/>
          </p:cNvSpPr>
          <p:nvPr>
            <p:ph type="sldNum" sz="quarter" idx="12"/>
          </p:nvPr>
        </p:nvSpPr>
        <p:spPr/>
        <p:txBody>
          <a:bodyPr/>
          <a:lstStyle/>
          <a:p>
            <a:fld id="{893C5830-40F3-F04E-B2E3-10E6672BA8FF}" type="slidenum">
              <a:rPr lang="en-US" smtClean="0"/>
              <a:pPr/>
              <a:t>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4C1FF3-9770-4A7F-9CCA-4E65331CE380}"/>
                  </a:ext>
                </a:extLst>
              </p:cNvPr>
              <p:cNvSpPr txBox="1"/>
              <p:nvPr/>
            </p:nvSpPr>
            <p:spPr>
              <a:xfrm>
                <a:off x="211464" y="3257174"/>
                <a:ext cx="3722814" cy="2008242"/>
              </a:xfrm>
              <a:prstGeom prst="rect">
                <a:avLst/>
              </a:prstGeom>
              <a:noFill/>
            </p:spPr>
            <p:txBody>
              <a:bodyPr wrap="none" rtlCol="0">
                <a:spAutoFit/>
              </a:bodyPr>
              <a:lstStyle/>
              <a:p>
                <a:pPr>
                  <a:spcAft>
                    <a:spcPts val="300"/>
                  </a:spcAft>
                </a:pPr>
                <a:r>
                  <a:rPr lang="en-US" sz="1600" b="1" dirty="0" smtClean="0">
                    <a:latin typeface="Arial" panose="020B0604020202020204" pitchFamily="34" charset="0"/>
                    <a:cs typeface="Arial" panose="020B0604020202020204" pitchFamily="34" charset="0"/>
                  </a:rPr>
                  <a:t>However</a:t>
                </a:r>
                <a:r>
                  <a:rPr lang="en-US" sz="1600" dirty="0">
                    <a:latin typeface="Arial" panose="020B0604020202020204" pitchFamily="34" charset="0"/>
                    <a:cs typeface="Arial" panose="020B0604020202020204" pitchFamily="34" charset="0"/>
                  </a:rPr>
                  <a:t>, crossing </a:t>
                </a:r>
                <a:r>
                  <a:rPr lang="en-US" sz="1600" dirty="0" smtClean="0">
                    <a:latin typeface="Arial" panose="020B0604020202020204" pitchFamily="34" charset="0"/>
                    <a:cs typeface="Arial" panose="020B0604020202020204" pitchFamily="34" charset="0"/>
                  </a:rPr>
                  <a:t>angle may cause </a:t>
                </a:r>
                <a:endParaRPr lang="en-US" sz="1600" dirty="0">
                  <a:latin typeface="Arial" panose="020B0604020202020204" pitchFamily="34" charset="0"/>
                  <a:cs typeface="Arial" panose="020B0604020202020204" pitchFamily="34" charset="0"/>
                </a:endParaRPr>
              </a:p>
              <a:p>
                <a:pPr marL="169863">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Luminosity loss</a:t>
                </a:r>
                <a:endParaRPr lang="en-US" sz="1600" dirty="0">
                  <a:latin typeface="Arial" panose="020B0604020202020204" pitchFamily="34" charset="0"/>
                  <a:cs typeface="Arial" panose="020B0604020202020204" pitchFamily="34" charset="0"/>
                </a:endParaRPr>
              </a:p>
              <a:p>
                <a:pPr marL="284163" indent="-114300">
                  <a:spcAft>
                    <a:spcPts val="300"/>
                  </a:spcAft>
                  <a:buFontTx/>
                  <a:buChar char="-"/>
                </a:pPr>
                <a:r>
                  <a:rPr lang="en-US" sz="1600" dirty="0" smtClean="0">
                    <a:latin typeface="Arial" panose="020B0604020202020204" pitchFamily="34" charset="0"/>
                    <a:cs typeface="Arial" panose="020B0604020202020204" pitchFamily="34" charset="0"/>
                  </a:rPr>
                  <a:t>Beam </a:t>
                </a:r>
                <a:r>
                  <a:rPr lang="en-US" sz="1600" dirty="0">
                    <a:latin typeface="Arial" panose="020B0604020202020204" pitchFamily="34" charset="0"/>
                    <a:cs typeface="Arial" panose="020B0604020202020204" pitchFamily="34" charset="0"/>
                  </a:rPr>
                  <a:t>dynamics </a:t>
                </a:r>
                <a:r>
                  <a:rPr lang="en-US" sz="1600" dirty="0" smtClean="0">
                    <a:latin typeface="Arial" panose="020B0604020202020204" pitchFamily="34" charset="0"/>
                    <a:cs typeface="Arial" panose="020B0604020202020204" pitchFamily="34" charset="0"/>
                  </a:rPr>
                  <a:t>issues</a:t>
                </a:r>
              </a:p>
              <a:p>
                <a:pPr marL="284163" indent="-114300">
                  <a:spcAft>
                    <a:spcPts val="300"/>
                  </a:spcAft>
                  <a:buFontTx/>
                  <a:buChar char="-"/>
                </a:pPr>
                <a:r>
                  <a:rPr lang="en-US" sz="1600" dirty="0" smtClean="0">
                    <a:latin typeface="Arial" panose="020B0604020202020204" pitchFamily="34" charset="0"/>
                    <a:cs typeface="Arial" panose="020B0604020202020204" pitchFamily="34" charset="0"/>
                  </a:rPr>
                  <a:t>Negative impact on certain aspects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of the detector performance</a:t>
                </a:r>
              </a:p>
              <a:p>
                <a:pPr marL="568325" lvl="1" indent="-223838">
                  <a:spcAft>
                    <a:spcPts val="300"/>
                  </a:spcAft>
                  <a:buFont typeface="Arial" panose="020B0604020202020204" pitchFamily="34" charset="0"/>
                  <a:buChar char="•"/>
                </a:pPr>
                <a14:m>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𝑝</m:t>
                        </m:r>
                      </m:e>
                      <m:sub>
                        <m:r>
                          <a:rPr lang="en-US" sz="1600" b="0" i="1" smtClean="0">
                            <a:latin typeface="Cambria Math" panose="02040503050406030204" pitchFamily="18" charset="0"/>
                            <a:cs typeface="Arial" panose="020B0604020202020204" pitchFamily="34" charset="0"/>
                          </a:rPr>
                          <m:t>𝑇</m:t>
                        </m:r>
                      </m:sub>
                    </m:sSub>
                  </m:oMath>
                </a14:m>
                <a:r>
                  <a:rPr lang="en-US" sz="1600" dirty="0" smtClean="0">
                    <a:latin typeface="Arial" panose="020B0604020202020204" pitchFamily="34" charset="0"/>
                    <a:cs typeface="Arial" panose="020B0604020202020204" pitchFamily="34" charset="0"/>
                  </a:rPr>
                  <a:t> resolution</a:t>
                </a:r>
              </a:p>
              <a:p>
                <a:pPr marL="568325" lvl="1" indent="-223838">
                  <a:spcAft>
                    <a:spcPts val="300"/>
                  </a:spcAft>
                  <a:buFont typeface="Arial" panose="020B0604020202020204" pitchFamily="34" charset="0"/>
                  <a:buChar char="•"/>
                </a:pPr>
                <a14:m>
                  <m:oMath xmlns:m="http://schemas.openxmlformats.org/officeDocument/2006/math">
                    <m:sSup>
                      <m:sSupPr>
                        <m:ctrlPr>
                          <a:rPr lang="en-US" sz="1600" b="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𝑒</m:t>
                        </m:r>
                      </m:e>
                      <m:sup>
                        <m:r>
                          <a:rPr lang="en-US" sz="1600" b="0" i="1" smtClean="0">
                            <a:latin typeface="Cambria Math" panose="02040503050406030204" pitchFamily="18" charset="0"/>
                            <a:cs typeface="Arial" panose="020B0604020202020204" pitchFamily="34" charset="0"/>
                          </a:rPr>
                          <m:t>−</m:t>
                        </m:r>
                      </m:sup>
                    </m:sSup>
                  </m:oMath>
                </a14:m>
                <a:r>
                  <a:rPr lang="en-US" sz="1600" dirty="0" smtClean="0">
                    <a:latin typeface="Arial" panose="020B0604020202020204" pitchFamily="34" charset="0"/>
                    <a:cs typeface="Arial" panose="020B0604020202020204" pitchFamily="34" charset="0"/>
                  </a:rPr>
                  <a:t> rapidity coverage</a:t>
                </a:r>
                <a:endParaRPr lang="en-US" sz="16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04C1FF3-9770-4A7F-9CCA-4E65331CE380}"/>
                  </a:ext>
                </a:extLst>
              </p:cNvPr>
              <p:cNvSpPr txBox="1">
                <a:spLocks noRot="1" noChangeAspect="1" noMove="1" noResize="1" noEditPoints="1" noAdjustHandles="1" noChangeArrowheads="1" noChangeShapeType="1" noTextEdit="1"/>
              </p:cNvSpPr>
              <p:nvPr/>
            </p:nvSpPr>
            <p:spPr>
              <a:xfrm>
                <a:off x="211464" y="3257174"/>
                <a:ext cx="3722814" cy="2008242"/>
              </a:xfrm>
              <a:prstGeom prst="rect">
                <a:avLst/>
              </a:prstGeom>
              <a:blipFill>
                <a:blip r:embed="rId3"/>
                <a:stretch>
                  <a:fillRect l="-984" t="-909" b="-303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1D156322-371F-4AB6-BE0F-9E87DCF0F5FE}"/>
              </a:ext>
            </a:extLst>
          </p:cNvPr>
          <p:cNvSpPr/>
          <p:nvPr/>
        </p:nvSpPr>
        <p:spPr>
          <a:xfrm>
            <a:off x="163470" y="917438"/>
            <a:ext cx="8778239" cy="2292935"/>
          </a:xfrm>
          <a:prstGeom prst="rect">
            <a:avLst/>
          </a:prstGeom>
        </p:spPr>
        <p:txBody>
          <a:bodyPr wrap="square">
            <a:spAutoFit/>
          </a:bodyPr>
          <a:lstStyle/>
          <a:p>
            <a:pPr>
              <a:spcAft>
                <a:spcPts val="300"/>
              </a:spcAft>
            </a:pPr>
            <a:r>
              <a:rPr lang="en-US" sz="1600" b="1" dirty="0" smtClean="0">
                <a:latin typeface="Arial" panose="020B0604020202020204" pitchFamily="34" charset="0"/>
                <a:cs typeface="Arial" panose="020B0604020202020204" pitchFamily="34" charset="0"/>
              </a:rPr>
              <a:t>Crossing angle </a:t>
            </a:r>
            <a:r>
              <a:rPr lang="en-US" sz="1600" dirty="0" smtClean="0">
                <a:latin typeface="Arial" panose="020B0604020202020204" pitchFamily="34" charset="0"/>
                <a:cs typeface="Arial" panose="020B0604020202020204" pitchFamily="34" charset="0"/>
              </a:rPr>
              <a:t>allows one to</a:t>
            </a:r>
            <a:endParaRPr lang="en-US" sz="1600" dirty="0">
              <a:latin typeface="Arial" panose="020B0604020202020204" pitchFamily="34" charset="0"/>
              <a:cs typeface="Arial" panose="020B0604020202020204" pitchFamily="34" charset="0"/>
            </a:endParaRPr>
          </a:p>
          <a:p>
            <a:pPr marL="230188" indent="-230188">
              <a:spcAft>
                <a:spcPts val="300"/>
              </a:spcAft>
            </a:pPr>
            <a:r>
              <a:rPr lang="en-US" sz="1600" dirty="0">
                <a:latin typeface="Arial" panose="020B0604020202020204" pitchFamily="34" charset="0"/>
                <a:cs typeface="Arial" panose="020B0604020202020204" pitchFamily="34" charset="0"/>
              </a:rPr>
              <a:t>	- </a:t>
            </a:r>
            <a:r>
              <a:rPr lang="en-US" sz="1600" dirty="0">
                <a:solidFill>
                  <a:srgbClr val="0000FF"/>
                </a:solidFill>
                <a:latin typeface="Arial" panose="020B0604020202020204" pitchFamily="34" charset="0"/>
                <a:cs typeface="Arial" panose="020B0604020202020204" pitchFamily="34" charset="0"/>
              </a:rPr>
              <a:t>avoid parasitic collisions</a:t>
            </a:r>
            <a:r>
              <a:rPr lang="en-US" sz="1600" dirty="0">
                <a:latin typeface="Arial" panose="020B0604020202020204" pitchFamily="34" charset="0"/>
                <a:cs typeface="Arial" panose="020B0604020202020204" pitchFamily="34" charset="0"/>
              </a:rPr>
              <a:t> due to short bunch </a:t>
            </a:r>
            <a:r>
              <a:rPr lang="en-US" sz="1600" dirty="0" smtClean="0">
                <a:latin typeface="Arial" panose="020B0604020202020204" pitchFamily="34" charset="0"/>
                <a:cs typeface="Arial" panose="020B0604020202020204" pitchFamily="34" charset="0"/>
              </a:rPr>
              <a:t>spacing </a:t>
            </a:r>
            <a:endParaRPr lang="en-US" sz="1600" dirty="0">
              <a:latin typeface="Arial" panose="020B0604020202020204" pitchFamily="34" charset="0"/>
              <a:cs typeface="Arial" panose="020B0604020202020204" pitchFamily="34" charset="0"/>
            </a:endParaRPr>
          </a:p>
          <a:p>
            <a:pPr marL="230188" indent="-230188">
              <a:spcAft>
                <a:spcPts val="300"/>
              </a:spcAft>
            </a:pP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place electron and ion machine elements side by side </a:t>
            </a:r>
            <a:r>
              <a:rPr lang="en-US" sz="1600" dirty="0" smtClean="0">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0000FF"/>
                </a:solidFill>
                <a:latin typeface="Arial" panose="020B0604020202020204" pitchFamily="34" charset="0"/>
                <a:cs typeface="Arial" panose="020B0604020202020204" pitchFamily="34" charset="0"/>
                <a:sym typeface="Symbol" panose="05050102010706020507" pitchFamily="18" charset="2"/>
              </a:rPr>
              <a:t>independent beam energies</a:t>
            </a:r>
          </a:p>
          <a:p>
            <a:pPr marL="230188" indent="-230188">
              <a:spcAft>
                <a:spcPts val="300"/>
              </a:spcAft>
            </a:pP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move final focusing quadrupoles close to the IP </a:t>
            </a:r>
            <a:r>
              <a:rPr lang="en-US" sz="1600" dirty="0">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0000FF"/>
                </a:solidFill>
                <a:latin typeface="Arial" panose="020B0604020202020204" pitchFamily="34" charset="0"/>
                <a:cs typeface="Arial" panose="020B0604020202020204" pitchFamily="34" charset="0"/>
                <a:sym typeface="Symbol" panose="05050102010706020507" pitchFamily="18" charset="2"/>
              </a:rPr>
              <a:t>high luminosity</a:t>
            </a:r>
          </a:p>
          <a:p>
            <a:pPr marL="346075" indent="-117475">
              <a:spcAft>
                <a:spcPts val="300"/>
              </a:spcAft>
              <a:buFontTx/>
              <a:buChar char="-"/>
            </a:pPr>
            <a:r>
              <a:rPr lang="en-US" sz="1600" dirty="0" smtClean="0">
                <a:latin typeface="Arial" panose="020B0604020202020204" pitchFamily="34" charset="0"/>
                <a:cs typeface="Arial" panose="020B0604020202020204" pitchFamily="34" charset="0"/>
              </a:rPr>
              <a:t>separate forward particle form the incoming electron beam and </a:t>
            </a:r>
            <a:r>
              <a:rPr lang="en-US" sz="1600" dirty="0">
                <a:latin typeface="Arial" panose="020B0604020202020204" pitchFamily="34" charset="0"/>
                <a:cs typeface="Arial" panose="020B0604020202020204" pitchFamily="34" charset="0"/>
              </a:rPr>
              <a:t>use large apertures in the forward ion quads and </a:t>
            </a:r>
            <a:r>
              <a:rPr lang="en-US" sz="1600" dirty="0" smtClean="0">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0000FF"/>
                </a:solidFill>
                <a:latin typeface="Arial" panose="020B0604020202020204" pitchFamily="34" charset="0"/>
                <a:cs typeface="Arial" panose="020B0604020202020204" pitchFamily="34" charset="0"/>
                <a:sym typeface="Symbol" panose="05050102010706020507" pitchFamily="18" charset="2"/>
              </a:rPr>
              <a:t>improved </a:t>
            </a:r>
            <a:r>
              <a:rPr lang="en-US" sz="1600" dirty="0" smtClean="0">
                <a:solidFill>
                  <a:srgbClr val="0000FF"/>
                </a:solidFill>
                <a:latin typeface="Arial" panose="020B0604020202020204" pitchFamily="34" charset="0"/>
                <a:cs typeface="Arial" panose="020B0604020202020204" pitchFamily="34" charset="0"/>
              </a:rPr>
              <a:t>forward and far-forward detection</a:t>
            </a:r>
          </a:p>
          <a:p>
            <a:pPr marL="346075" indent="-117475">
              <a:spcAft>
                <a:spcPts val="300"/>
              </a:spcAft>
              <a:buFontTx/>
              <a:buChar char="-"/>
            </a:pPr>
            <a:r>
              <a:rPr lang="en-US" sz="1600" dirty="0" smtClean="0">
                <a:latin typeface="Arial" panose="020B0604020202020204" pitchFamily="34" charset="0"/>
                <a:cs typeface="Arial" panose="020B0604020202020204" pitchFamily="34" charset="0"/>
              </a:rPr>
              <a:t>move forward particles away from solenoid axis </a:t>
            </a:r>
            <a:r>
              <a:rPr lang="en-US" sz="1600" dirty="0">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0000FF"/>
                </a:solidFill>
                <a:latin typeface="Arial" panose="020B0604020202020204" pitchFamily="34" charset="0"/>
                <a:cs typeface="Arial" panose="020B0604020202020204" pitchFamily="34" charset="0"/>
                <a:sym typeface="Symbol" panose="05050102010706020507" pitchFamily="18" charset="2"/>
              </a:rPr>
              <a:t>improved momentum resolution</a:t>
            </a:r>
            <a:endParaRPr lang="en-US" sz="1600" dirty="0">
              <a:solidFill>
                <a:srgbClr val="0000FF"/>
              </a:solidFill>
              <a:latin typeface="Arial" panose="020B0604020202020204" pitchFamily="34" charset="0"/>
              <a:cs typeface="Arial" panose="020B0604020202020204" pitchFamily="34" charset="0"/>
            </a:endParaRPr>
          </a:p>
          <a:p>
            <a:pPr marL="346075" indent="-115888">
              <a:spcAft>
                <a:spcPts val="300"/>
              </a:spcAft>
            </a:pPr>
            <a:r>
              <a:rPr lang="en-US" sz="1600" dirty="0" smtClean="0">
                <a:latin typeface="Arial" panose="020B0604020202020204" pitchFamily="34" charset="0"/>
                <a:cs typeface="Arial" panose="020B0604020202020204" pitchFamily="34" charset="0"/>
              </a:rPr>
              <a:t>- shorten the common section of the detector beam pipe </a:t>
            </a:r>
            <a:r>
              <a:rPr lang="en-US" sz="1600" dirty="0">
                <a:latin typeface="Arial" panose="020B0604020202020204" pitchFamily="34" charset="0"/>
                <a:cs typeface="Arial" panose="020B0604020202020204" pitchFamily="34" charset="0"/>
                <a:sym typeface="Symbol" panose="05050102010706020507" pitchFamily="18" charset="2"/>
              </a:rPr>
              <a:t> </a:t>
            </a:r>
            <a:r>
              <a:rPr lang="en-US" sz="1600" dirty="0" smtClean="0">
                <a:solidFill>
                  <a:srgbClr val="0000FF"/>
                </a:solidFill>
                <a:latin typeface="Arial" panose="020B0604020202020204" pitchFamily="34" charset="0"/>
                <a:cs typeface="Arial" panose="020B0604020202020204" pitchFamily="34" charset="0"/>
              </a:rPr>
              <a:t>reduced </a:t>
            </a:r>
            <a:r>
              <a:rPr lang="en-US" sz="1600" dirty="0">
                <a:solidFill>
                  <a:srgbClr val="0000FF"/>
                </a:solidFill>
                <a:latin typeface="Arial" panose="020B0604020202020204" pitchFamily="34" charset="0"/>
                <a:cs typeface="Arial" panose="020B0604020202020204" pitchFamily="34" charset="0"/>
              </a:rPr>
              <a:t>detector </a:t>
            </a:r>
            <a:r>
              <a:rPr lang="en-US" sz="1600" dirty="0" smtClean="0">
                <a:solidFill>
                  <a:srgbClr val="0000FF"/>
                </a:solidFill>
                <a:latin typeface="Arial" panose="020B0604020202020204" pitchFamily="34" charset="0"/>
                <a:cs typeface="Arial" panose="020B0604020202020204" pitchFamily="34" charset="0"/>
              </a:rPr>
              <a:t>background</a:t>
            </a:r>
            <a:endParaRPr lang="en-US" sz="1600" dirty="0">
              <a:solidFill>
                <a:srgbClr val="0000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9B2E15-9A64-4028-A325-985211D2C6E5}"/>
              </a:ext>
            </a:extLst>
          </p:cNvPr>
          <p:cNvSpPr txBox="1"/>
          <p:nvPr/>
        </p:nvSpPr>
        <p:spPr>
          <a:xfrm>
            <a:off x="3146047" y="3665649"/>
            <a:ext cx="5889579"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eliminated </a:t>
            </a:r>
            <a:r>
              <a:rPr lang="en-US" sz="1600" dirty="0">
                <a:solidFill>
                  <a:srgbClr val="0000FF"/>
                </a:solidFill>
                <a:latin typeface="Arial" panose="020B0604020202020204" pitchFamily="34" charset="0"/>
                <a:cs typeface="Arial" panose="020B0604020202020204" pitchFamily="34" charset="0"/>
              </a:rPr>
              <a:t>by Crab </a:t>
            </a:r>
            <a:r>
              <a:rPr lang="en-US" sz="1600" dirty="0" smtClean="0">
                <a:solidFill>
                  <a:srgbClr val="0000FF"/>
                </a:solidFill>
                <a:latin typeface="Arial" panose="020B0604020202020204" pitchFamily="34" charset="0"/>
                <a:cs typeface="Arial" panose="020B0604020202020204" pitchFamily="34" charset="0"/>
              </a:rPr>
              <a:t>Crossing:</a:t>
            </a:r>
            <a:r>
              <a:rPr lang="en-US" sz="1600" dirty="0" smtClean="0">
                <a:solidFill>
                  <a:srgbClr val="0066FF"/>
                </a:solidFill>
                <a:latin typeface="Arial" panose="020B0604020202020204" pitchFamily="34" charset="0"/>
                <a:cs typeface="Arial" panose="020B0604020202020204" pitchFamily="34" charset="0"/>
              </a:rPr>
              <a:t> </a:t>
            </a:r>
          </a:p>
        </p:txBody>
      </p:sp>
      <p:sp>
        <p:nvSpPr>
          <p:cNvPr id="11" name="Arrow: Right 9">
            <a:extLst>
              <a:ext uri="{FF2B5EF4-FFF2-40B4-BE49-F238E27FC236}">
                <a16:creationId xmlns:a16="http://schemas.microsoft.com/office/drawing/2014/main" id="{DFEF990F-83C1-4F21-86AB-ECC5CF4B68A1}"/>
              </a:ext>
            </a:extLst>
          </p:cNvPr>
          <p:cNvSpPr/>
          <p:nvPr/>
        </p:nvSpPr>
        <p:spPr>
          <a:xfrm rot="5400000">
            <a:off x="3570315" y="4620184"/>
            <a:ext cx="1321788" cy="180355"/>
          </a:xfrm>
          <a:prstGeom prst="rightArrow">
            <a:avLst>
              <a:gd name="adj1" fmla="val 50000"/>
              <a:gd name="adj2" fmla="val 975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6BABFC0E-7058-4FBC-B22E-72EB06E7FC4A}"/>
              </a:ext>
            </a:extLst>
          </p:cNvPr>
          <p:cNvSpPr txBox="1">
            <a:spLocks/>
          </p:cNvSpPr>
          <p:nvPr/>
        </p:nvSpPr>
        <p:spPr>
          <a:xfrm>
            <a:off x="344434" y="160068"/>
            <a:ext cx="8746071" cy="758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600" dirty="0" smtClean="0"/>
              <a:t>Crossing Angle</a:t>
            </a:r>
            <a:endParaRPr lang="en-US" sz="3600" dirty="0"/>
          </a:p>
        </p:txBody>
      </p:sp>
      <p:sp>
        <p:nvSpPr>
          <p:cNvPr id="2" name="Right Brace 1"/>
          <p:cNvSpPr/>
          <p:nvPr/>
        </p:nvSpPr>
        <p:spPr>
          <a:xfrm>
            <a:off x="2817706" y="3596105"/>
            <a:ext cx="209973" cy="499534"/>
          </a:xfrm>
          <a:prstGeom prst="rightBrace">
            <a:avLst>
              <a:gd name="adj1" fmla="val 41440"/>
              <a:gd name="adj2" fmla="val 50000"/>
            </a:avLst>
          </a:prstGeom>
          <a:ln w="1905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13" name="TextBox 12">
            <a:extLst>
              <a:ext uri="{FF2B5EF4-FFF2-40B4-BE49-F238E27FC236}">
                <a16:creationId xmlns:a16="http://schemas.microsoft.com/office/drawing/2014/main" id="{7A9B2E15-9A64-4028-A325-985211D2C6E5}"/>
              </a:ext>
            </a:extLst>
          </p:cNvPr>
          <p:cNvSpPr txBox="1"/>
          <p:nvPr/>
        </p:nvSpPr>
        <p:spPr>
          <a:xfrm>
            <a:off x="1225973" y="5371256"/>
            <a:ext cx="3430681" cy="584775"/>
          </a:xfrm>
          <a:prstGeom prst="rect">
            <a:avLst/>
          </a:prstGeom>
          <a:noFill/>
        </p:spPr>
        <p:txBody>
          <a:bodyPr wrap="square" rtlCol="0">
            <a:spAutoFit/>
          </a:bodyPr>
          <a:lstStyle/>
          <a:p>
            <a:pPr algn="r"/>
            <a:r>
              <a:rPr lang="en-US" sz="1600" dirty="0" smtClean="0">
                <a:solidFill>
                  <a:srgbClr val="0000FF"/>
                </a:solidFill>
                <a:latin typeface="Arial" panose="020B0604020202020204" pitchFamily="34" charset="0"/>
                <a:cs typeface="Arial" panose="020B0604020202020204" pitchFamily="34" charset="0"/>
              </a:rPr>
              <a:t>Effective </a:t>
            </a:r>
            <a:r>
              <a:rPr lang="en-US" sz="1600" dirty="0">
                <a:solidFill>
                  <a:srgbClr val="0000FF"/>
                </a:solidFill>
                <a:latin typeface="Arial" panose="020B0604020202020204" pitchFamily="34" charset="0"/>
                <a:cs typeface="Arial" panose="020B0604020202020204" pitchFamily="34" charset="0"/>
              </a:rPr>
              <a:t>head-on collision </a:t>
            </a:r>
            <a:r>
              <a:rPr lang="en-US" sz="1600" dirty="0" smtClean="0">
                <a:solidFill>
                  <a:srgbClr val="0000FF"/>
                </a:solidFill>
                <a:latin typeface="Arial" panose="020B0604020202020204" pitchFamily="34" charset="0"/>
                <a:cs typeface="Arial" panose="020B0604020202020204" pitchFamily="34" charset="0"/>
              </a:rPr>
              <a:t>restored</a:t>
            </a:r>
          </a:p>
          <a:p>
            <a:pPr algn="r"/>
            <a:r>
              <a:rPr lang="en-US" sz="1600" dirty="0">
                <a:solidFill>
                  <a:srgbClr val="0000FF"/>
                </a:solidFill>
                <a:latin typeface="Arial" panose="020B0604020202020204" pitchFamily="34" charset="0"/>
                <a:cs typeface="Arial" panose="020B0604020202020204" pitchFamily="34" charset="0"/>
              </a:rPr>
              <a:t>B</a:t>
            </a:r>
            <a:r>
              <a:rPr lang="en-US" sz="1600" dirty="0" smtClean="0">
                <a:solidFill>
                  <a:srgbClr val="0000FF"/>
                </a:solidFill>
                <a:latin typeface="Arial" panose="020B0604020202020204" pitchFamily="34" charset="0"/>
                <a:cs typeface="Arial" panose="020B0604020202020204" pitchFamily="34" charset="0"/>
              </a:rPr>
              <a:t>eam </a:t>
            </a:r>
            <a:r>
              <a:rPr lang="en-US" sz="1600" dirty="0">
                <a:solidFill>
                  <a:srgbClr val="0000FF"/>
                </a:solidFill>
                <a:latin typeface="Arial" panose="020B0604020202020204" pitchFamily="34" charset="0"/>
                <a:cs typeface="Arial" panose="020B0604020202020204" pitchFamily="34" charset="0"/>
              </a:rPr>
              <a:t>dynamic issues resolved</a:t>
            </a:r>
            <a:r>
              <a:rPr lang="en-US" sz="1600" b="1" dirty="0" smtClean="0">
                <a:solidFill>
                  <a:srgbClr val="0066FF"/>
                </a:solidFill>
                <a:latin typeface="Arial" panose="020B0604020202020204" pitchFamily="34" charset="0"/>
                <a:cs typeface="Arial" panose="020B0604020202020204" pitchFamily="34" charset="0"/>
                <a:sym typeface="Symbol" panose="05050102010706020507" pitchFamily="18" charset="2"/>
              </a:rPr>
              <a:t> </a:t>
            </a:r>
            <a:r>
              <a:rPr lang="en-US" sz="1600" b="1" dirty="0" smtClean="0">
                <a:solidFill>
                  <a:srgbClr val="0066FF"/>
                </a:solidFill>
                <a:latin typeface="Arial" panose="020B0604020202020204" pitchFamily="34" charset="0"/>
                <a:cs typeface="Arial" panose="020B0604020202020204" pitchFamily="34" charset="0"/>
              </a:rPr>
              <a:t> </a:t>
            </a:r>
            <a:endParaRPr lang="en-US" sz="16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62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Acceptance as Function of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𝑥</m:t>
                        </m:r>
                      </m:e>
                      <m:sub>
                        <m:r>
                          <a:rPr lang="en-US" sz="3600" i="1" dirty="0">
                            <a:latin typeface="Cambria Math" panose="02040503050406030204" pitchFamily="18" charset="0"/>
                          </a:rPr>
                          <m:t>𝐿</m:t>
                        </m:r>
                      </m:sub>
                    </m:sSub>
                  </m:oMath>
                </a14:m>
                <a:r>
                  <a:rPr lang="en-US" sz="3600" dirty="0"/>
                  <a:t> and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𝑝</m:t>
                        </m:r>
                      </m:e>
                      <m:sub>
                        <m:r>
                          <a:rPr lang="en-US" sz="3600" i="1" dirty="0">
                            <a:latin typeface="Cambria Math" panose="02040503050406030204" pitchFamily="18" charset="0"/>
                          </a:rPr>
                          <m:t>𝑇</m:t>
                        </m:r>
                      </m:sub>
                    </m:sSub>
                  </m:oMath>
                </a14:m>
                <a:r>
                  <a:rPr lang="en-US" sz="3600" dirty="0"/>
                  <a:t> </a:t>
                </a:r>
              </a:p>
            </p:txBody>
          </p:sp>
        </mc:Choice>
        <mc:Fallback xmlns="">
          <p:sp>
            <p:nvSpPr>
              <p:cNvPr id="2" name="Title 1">
                <a:extLst>
                  <a:ext uri="{FF2B5EF4-FFF2-40B4-BE49-F238E27FC236}">
                    <a16:creationId xmlns:a16="http://schemas.microsoft.com/office/drawing/2014/main" id="{6BABFC0E-7058-4FBC-B22E-72EB06E7FC4A}"/>
                  </a:ext>
                </a:extLst>
              </p:cNvPr>
              <p:cNvSpPr>
                <a:spLocks noGrp="1" noRot="1" noChangeAspect="1" noMove="1" noResize="1" noEditPoints="1" noAdjustHandles="1" noChangeArrowheads="1" noChangeShapeType="1" noTextEdit="1"/>
              </p:cNvSpPr>
              <p:nvPr>
                <p:ph type="title"/>
              </p:nvPr>
            </p:nvSpPr>
            <p:spPr>
              <a:xfrm>
                <a:off x="344434" y="160068"/>
                <a:ext cx="8746071" cy="758472"/>
              </a:xfrm>
              <a:blipFill>
                <a:blip r:embed="rId2"/>
                <a:stretch>
                  <a:fillRect l="-2162" t="-80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6113227" cy="5226815"/>
              </a:xfrm>
              <a:prstGeom prst="rect">
                <a:avLst/>
              </a:prstGeom>
              <a:noFill/>
            </p:spPr>
            <p:txBody>
              <a:bodyPr wrap="square" rtlCol="0">
                <a:spAutoFit/>
              </a:bodyPr>
              <a:lstStyle/>
              <a:p>
                <a:pPr marL="228600" lvl="0" indent="-228600">
                  <a:spcBef>
                    <a:spcPts val="600"/>
                  </a:spcBef>
                  <a:spcAft>
                    <a:spcPts val="600"/>
                  </a:spcAft>
                  <a:buFont typeface="Arial" panose="020B0604020202020204" pitchFamily="34" charset="0"/>
                  <a:buChar char="•"/>
                </a:pP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Sub>
                  </m:oMath>
                </a14:m>
                <a:r>
                  <a:rPr lang="en-US" sz="2000" dirty="0">
                    <a:solidFill>
                      <a:srgbClr val="000000"/>
                    </a:solidFill>
                    <a:latin typeface="Arial" charset="0"/>
                    <a:cs typeface="Arial" panose="020B0604020202020204" pitchFamily="34" charset="0"/>
                  </a:rPr>
                  <a:t> acceptance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=1</m:t>
                    </m:r>
                  </m:oMath>
                </a14:m>
                <a:endParaRPr lang="en-US" sz="2000" dirty="0">
                  <a:solidFill>
                    <a:srgbClr val="000000"/>
                  </a:solidFill>
                  <a:latin typeface="Arial" charset="0"/>
                  <a:cs typeface="Arial" panose="020B0604020202020204" pitchFamily="34" charset="0"/>
                </a:endParaRPr>
              </a:p>
              <a:p>
                <a:pPr marL="914400" lvl="0">
                  <a:spcBef>
                    <a:spcPts val="600"/>
                  </a:spcBef>
                  <a:spcAft>
                    <a:spcPts val="600"/>
                  </a:spcAft>
                </a:pPr>
                <a14:m>
                  <m:oMathPara xmlns:m="http://schemas.openxmlformats.org/officeDocument/2006/math">
                    <m:oMathParaPr>
                      <m:jc m:val="left"/>
                    </m:oMathParaPr>
                    <m:oMath xmlns:m="http://schemas.openxmlformats.org/officeDocument/2006/math">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𝑚𝑖𝑛</m:t>
                          </m:r>
                        </m:sup>
                      </m:sSubSup>
                      <m:r>
                        <a:rPr lang="en-US" sz="2000" i="1">
                          <a:solidFill>
                            <a:srgbClr val="000000"/>
                          </a:solidFill>
                          <a:latin typeface="Cambria Math" panose="02040503050406030204" pitchFamily="18" charset="0"/>
                        </a:rPr>
                        <m:t>&gt;10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𝐼𝑃</m:t>
                          </m:r>
                        </m:sub>
                      </m:sSub>
                      <m:r>
                        <a:rPr lang="en-US" sz="2000" i="1">
                          <a:solidFill>
                            <a:srgbClr val="000000"/>
                          </a:solidFill>
                          <a:latin typeface="Cambria Math" panose="02040503050406030204" pitchFamily="18" charset="0"/>
                        </a:rPr>
                        <m:t>=10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𝜀</m:t>
                              </m:r>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𝛽</m:t>
                                  </m:r>
                                </m:e>
                                <m:sup>
                                  <m:r>
                                    <a:rPr lang="en-US" sz="2000" i="1">
                                      <a:solidFill>
                                        <a:srgbClr val="000000"/>
                                      </a:solidFill>
                                      <a:latin typeface="Cambria Math" panose="02040503050406030204" pitchFamily="18" charset="0"/>
                                    </a:rPr>
                                    <m:t>∗</m:t>
                                  </m:r>
                                </m:sup>
                              </m:sSup>
                            </m:den>
                          </m:f>
                        </m:e>
                      </m:rad>
                    </m:oMath>
                  </m:oMathPara>
                </a14:m>
                <a:endParaRPr lang="en-US" sz="2000" dirty="0">
                  <a:solidFill>
                    <a:srgbClr val="000000"/>
                  </a:solidFill>
                  <a:latin typeface="Arial" charset="0"/>
                  <a:cs typeface="Arial" panose="020B0604020202020204" pitchFamily="34" charset="0"/>
                </a:endParaRPr>
              </a:p>
              <a:p>
                <a:pPr marL="228600" lvl="0" indent="-228600">
                  <a:spcBef>
                    <a:spcPts val="600"/>
                  </a:spcBef>
                  <a:spcAft>
                    <a:spcPts val="600"/>
                  </a:spcAft>
                  <a:buFont typeface="Arial" panose="020B0604020202020204" pitchFamily="34" charset="0"/>
                  <a:buChar char="•"/>
                </a:pP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𝐿</m:t>
                        </m:r>
                      </m:sub>
                    </m:sSub>
                  </m:oMath>
                </a14:m>
                <a:r>
                  <a:rPr lang="en-US" sz="2000" dirty="0">
                    <a:solidFill>
                      <a:srgbClr val="000000"/>
                    </a:solidFill>
                    <a:latin typeface="Arial" charset="0"/>
                    <a:cs typeface="Arial" panose="020B0604020202020204" pitchFamily="34" charset="0"/>
                  </a:rPr>
                  <a:t> acceptance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𝑇</m:t>
                        </m:r>
                      </m:sub>
                    </m:sSub>
                    <m:r>
                      <a:rPr lang="en-US" sz="2000" i="1">
                        <a:solidFill>
                          <a:srgbClr val="000000"/>
                        </a:solidFill>
                        <a:latin typeface="Cambria Math" panose="02040503050406030204" pitchFamily="18" charset="0"/>
                      </a:rPr>
                      <m:t>=0</m:t>
                    </m:r>
                  </m:oMath>
                </a14:m>
                <a:endParaRPr lang="en-US" sz="2000" dirty="0">
                  <a:solidFill>
                    <a:srgbClr val="000000"/>
                  </a:solidFill>
                  <a:latin typeface="Arial" charset="0"/>
                  <a:cs typeface="Arial" panose="020B0604020202020204" pitchFamily="34" charset="0"/>
                </a:endParaRPr>
              </a:p>
              <a:p>
                <a:pPr marL="685800" lvl="1" indent="-228600">
                  <a:spcBef>
                    <a:spcPts val="600"/>
                  </a:spcBef>
                  <a:spcAft>
                    <a:spcPts val="600"/>
                  </a:spcAft>
                  <a:buFont typeface="PingFangSC-Regular" charset="-122"/>
                  <a:buChar char="－"/>
                </a:pPr>
                <a:r>
                  <a:rPr lang="en-US" dirty="0">
                    <a:solidFill>
                      <a:srgbClr val="000000"/>
                    </a:solidFill>
                    <a:latin typeface="Arial" charset="0"/>
                    <a:cs typeface="Arial" panose="020B0604020202020204" pitchFamily="34" charset="0"/>
                  </a:rPr>
                  <a:t>Requires dispersion </a:t>
                </a:r>
                <a14:m>
                  <m:oMath xmlns:m="http://schemas.openxmlformats.org/officeDocument/2006/math">
                    <m:r>
                      <a:rPr lang="en-US" i="1">
                        <a:solidFill>
                          <a:srgbClr val="000000"/>
                        </a:solidFill>
                        <a:latin typeface="Cambria Math" panose="02040503050406030204" pitchFamily="18" charset="0"/>
                      </a:rPr>
                      <m:t>𝐷</m:t>
                    </m:r>
                  </m:oMath>
                </a14:m>
                <a:endParaRPr lang="en-US" dirty="0">
                  <a:solidFill>
                    <a:srgbClr val="000000"/>
                  </a:solidFill>
                  <a:latin typeface="Arial" charset="0"/>
                  <a:cs typeface="Arial" panose="020B0604020202020204" pitchFamily="34" charset="0"/>
                </a:endParaRPr>
              </a:p>
              <a:p>
                <a:pPr marL="914400" lvl="1">
                  <a:spcBef>
                    <a:spcPts val="600"/>
                  </a:spcBef>
                  <a:spcAft>
                    <a:spcPts val="600"/>
                  </a:spcAft>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&gt;10</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𝜎</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=10</m:t>
                      </m:r>
                      <m:f>
                        <m:fPr>
                          <m:ctrlPr>
                            <a:rPr lang="en-US" i="1">
                              <a:solidFill>
                                <a:srgbClr val="000000"/>
                              </a:solidFill>
                              <a:latin typeface="Cambria Math" panose="02040503050406030204" pitchFamily="18" charset="0"/>
                            </a:rPr>
                          </m:ctrlPr>
                        </m:fPr>
                        <m:num>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𝛽𝜀</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2</m:t>
                                  </m:r>
                                </m:sup>
                              </m:sSup>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𝛿</m:t>
                                  </m:r>
                                </m:sub>
                                <m:sup>
                                  <m:r>
                                    <a:rPr lang="en-US" i="1">
                                      <a:solidFill>
                                        <a:srgbClr val="000000"/>
                                      </a:solidFill>
                                      <a:latin typeface="Cambria Math" panose="02040503050406030204" pitchFamily="18" charset="0"/>
                                    </a:rPr>
                                    <m:t>2</m:t>
                                  </m:r>
                                </m:sup>
                              </m:sSubSup>
                            </m:e>
                          </m:rad>
                        </m:num>
                        <m:den>
                          <m:r>
                            <a:rPr lang="en-US" i="1">
                              <a:solidFill>
                                <a:srgbClr val="000000"/>
                              </a:solidFill>
                              <a:latin typeface="Cambria Math" panose="02040503050406030204" pitchFamily="18" charset="0"/>
                            </a:rPr>
                            <m:t>𝐷</m:t>
                          </m:r>
                        </m:den>
                      </m:f>
                    </m:oMath>
                  </m:oMathPara>
                </a14:m>
                <a:endParaRPr lang="en-US" dirty="0">
                  <a:solidFill>
                    <a:srgbClr val="000000"/>
                  </a:solidFill>
                  <a:latin typeface="Arial" charset="0"/>
                  <a:cs typeface="Arial" panose="020B0604020202020204" pitchFamily="34" charset="0"/>
                </a:endParaRPr>
              </a:p>
              <a:p>
                <a:pPr marL="685800" lvl="1" indent="-228600">
                  <a:spcBef>
                    <a:spcPts val="600"/>
                  </a:spcBef>
                  <a:spcAft>
                    <a:spcPts val="600"/>
                  </a:spcAft>
                  <a:buFont typeface="PingFangSC-Regular" charset="-122"/>
                  <a:buChar char="－"/>
                </a:pPr>
                <a:r>
                  <a:rPr lang="en-US" sz="2000" dirty="0">
                    <a:solidFill>
                      <a:srgbClr val="000000"/>
                    </a:solidFill>
                    <a:latin typeface="Arial" charset="0"/>
                    <a:cs typeface="Arial" panose="020B0604020202020204" pitchFamily="34" charset="0"/>
                  </a:rPr>
                  <a:t>Secondary focus allows for </a:t>
                </a:r>
              </a:p>
              <a:p>
                <a:pPr marL="914400" lvl="1">
                  <a:spcBef>
                    <a:spcPts val="600"/>
                  </a:spcBef>
                  <a:spcAft>
                    <a:spcPts val="600"/>
                  </a:spcAft>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𝐷</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𝜎</m:t>
                              </m:r>
                            </m:e>
                            <m:sub>
                              <m:r>
                                <a:rPr lang="en-US" sz="2000" i="1">
                                  <a:solidFill>
                                    <a:srgbClr val="000000"/>
                                  </a:solidFill>
                                  <a:latin typeface="Cambria Math" panose="02040503050406030204" pitchFamily="18" charset="0"/>
                                </a:rPr>
                                <m:t>𝛿</m:t>
                              </m:r>
                            </m:sub>
                          </m:sSub>
                        </m:e>
                      </m:d>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𝛽𝜀</m:t>
                          </m:r>
                        </m:e>
                      </m:rad>
                    </m:oMath>
                  </m:oMathPara>
                </a14:m>
                <a:endParaRPr lang="en-US" sz="2000" dirty="0">
                  <a:solidFill>
                    <a:srgbClr val="000000"/>
                  </a:solidFill>
                  <a:latin typeface="Arial" charset="0"/>
                  <a:cs typeface="Arial" panose="020B0604020202020204" pitchFamily="34" charset="0"/>
                </a:endParaRPr>
              </a:p>
              <a:p>
                <a:pPr marL="685800" lvl="1" indent="-228600">
                  <a:spcBef>
                    <a:spcPts val="600"/>
                  </a:spcBef>
                  <a:spcAft>
                    <a:spcPts val="600"/>
                  </a:spcAft>
                  <a:buFont typeface="PingFangSC-Regular" charset="-122"/>
                  <a:buChar char="－"/>
                </a:pPr>
                <a:r>
                  <a:rPr lang="en-US" dirty="0">
                    <a:solidFill>
                      <a:srgbClr val="000000"/>
                    </a:solidFill>
                    <a:latin typeface="Arial" charset="0"/>
                    <a:cs typeface="Arial" panose="020B0604020202020204" pitchFamily="34" charset="0"/>
                  </a:rPr>
                  <a:t>Therefore, one can approach the </a:t>
                </a:r>
                <a:r>
                  <a:rPr lang="en-US" dirty="0" smtClean="0">
                    <a:solidFill>
                      <a:srgbClr val="000000"/>
                    </a:solidFill>
                    <a:latin typeface="Arial" charset="0"/>
                    <a:cs typeface="Arial" panose="020B0604020202020204" pitchFamily="34" charset="0"/>
                  </a:rPr>
                  <a:t/>
                </a:r>
                <a:br>
                  <a:rPr lang="en-US" dirty="0" smtClean="0">
                    <a:solidFill>
                      <a:srgbClr val="000000"/>
                    </a:solidFill>
                    <a:latin typeface="Arial" charset="0"/>
                    <a:cs typeface="Arial" panose="020B0604020202020204" pitchFamily="34" charset="0"/>
                  </a:rPr>
                </a:br>
                <a:r>
                  <a:rPr lang="en-US" dirty="0" smtClean="0">
                    <a:solidFill>
                      <a:srgbClr val="000000"/>
                    </a:solidFill>
                    <a:latin typeface="Arial" charset="0"/>
                    <a:cs typeface="Arial" panose="020B0604020202020204" pitchFamily="34" charset="0"/>
                  </a:rPr>
                  <a:t>fundamental limit</a:t>
                </a:r>
                <a:endParaRPr lang="en-US" dirty="0">
                  <a:solidFill>
                    <a:srgbClr val="000000"/>
                  </a:solidFill>
                  <a:latin typeface="Arial" charset="0"/>
                  <a:cs typeface="Arial" panose="020B0604020202020204" pitchFamily="34" charset="0"/>
                </a:endParaRPr>
              </a:p>
              <a:p>
                <a:pPr marL="914400" lvl="1">
                  <a:spcBef>
                    <a:spcPts val="600"/>
                  </a:spcBef>
                  <a:spcAft>
                    <a:spcPts val="600"/>
                  </a:spcAft>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&lt;1−10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𝛿</m:t>
                          </m:r>
                        </m:sub>
                      </m:sSub>
                    </m:oMath>
                  </m:oMathPara>
                </a14:m>
                <a:endParaRPr lang="en-US" dirty="0">
                  <a:solidFill>
                    <a:srgbClr val="000000"/>
                  </a:solidFill>
                  <a:latin typeface="Arial"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98261"/>
                <a:ext cx="6113227" cy="5226815"/>
              </a:xfrm>
              <a:prstGeom prst="rect">
                <a:avLst/>
              </a:prstGeom>
              <a:blipFill>
                <a:blip r:embed="rId3"/>
                <a:stretch>
                  <a:fillRect l="-897" t="-583"/>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7</a:t>
            </a:fld>
            <a:endParaRPr lang="en-US" dirty="0"/>
          </a:p>
        </p:txBody>
      </p:sp>
      <p:pic>
        <p:nvPicPr>
          <p:cNvPr id="3" name="Picture 2"/>
          <p:cNvPicPr>
            <a:picLocks noChangeAspect="1"/>
          </p:cNvPicPr>
          <p:nvPr/>
        </p:nvPicPr>
        <p:blipFill>
          <a:blip r:embed="rId4"/>
          <a:stretch>
            <a:fillRect/>
          </a:stretch>
        </p:blipFill>
        <p:spPr>
          <a:xfrm>
            <a:off x="5140960" y="998260"/>
            <a:ext cx="3840480" cy="5223439"/>
          </a:xfrm>
          <a:prstGeom prst="rect">
            <a:avLst/>
          </a:prstGeom>
        </p:spPr>
      </p:pic>
    </p:spTree>
    <p:extLst>
      <p:ext uri="{BB962C8B-B14F-4D97-AF65-F5344CB8AC3E}">
        <p14:creationId xmlns:p14="http://schemas.microsoft.com/office/powerpoint/2010/main" val="57364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8</a:t>
            </a:fld>
            <a:endParaRPr lang="en-US"/>
          </a:p>
        </p:txBody>
      </p:sp>
      <mc:AlternateContent xmlns:mc="http://schemas.openxmlformats.org/markup-compatibility/2006" xmlns:a14="http://schemas.microsoft.com/office/drawing/2010/main">
        <mc:Choice Requires="a14">
          <p:sp>
            <p:nvSpPr>
              <p:cNvPr id="17" name="Title 1">
                <a:extLst>
                  <a:ext uri="{FF2B5EF4-FFF2-40B4-BE49-F238E27FC236}">
                    <a16:creationId xmlns:a16="http://schemas.microsoft.com/office/drawing/2014/main" id="{6BABFC0E-7058-4FBC-B22E-72EB06E7FC4A}"/>
                  </a:ext>
                </a:extLst>
              </p:cNvPr>
              <p:cNvSpPr txBox="1">
                <a:spLocks/>
              </p:cNvSpPr>
              <p:nvPr/>
            </p:nvSpPr>
            <p:spPr>
              <a:xfrm>
                <a:off x="344434" y="160068"/>
                <a:ext cx="8746071" cy="758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Physics Drivers for Low </a:t>
                </a:r>
                <a14:m>
                  <m:oMath xmlns:m="http://schemas.openxmlformats.org/officeDocument/2006/math">
                    <m:r>
                      <a:rPr lang="en-US" sz="3200" b="1">
                        <a:latin typeface="Cambria Math" panose="02040503050406030204" pitchFamily="18" charset="0"/>
                      </a:rPr>
                      <m:t>(</m:t>
                    </m:r>
                    <m:r>
                      <a:rPr lang="en-US" sz="3200" b="1">
                        <a:latin typeface="Cambria Math" panose="02040503050406030204" pitchFamily="18" charset="0"/>
                      </a:rPr>
                      <m:t>𝟏</m:t>
                    </m:r>
                    <m:r>
                      <a:rPr lang="en-US" sz="3200" b="1">
                        <a:latin typeface="Cambria Math" panose="02040503050406030204" pitchFamily="18" charset="0"/>
                      </a:rPr>
                      <m:t>−</m:t>
                    </m:r>
                    <m:sSub>
                      <m:sSubPr>
                        <m:ctrlPr>
                          <a:rPr lang="en-US" sz="3200" b="1" i="1">
                            <a:latin typeface="Cambria Math" panose="02040503050406030204" pitchFamily="18" charset="0"/>
                          </a:rPr>
                        </m:ctrlPr>
                      </m:sSubPr>
                      <m:e>
                        <m:r>
                          <a:rPr lang="en-US" sz="3200" b="1" i="1">
                            <a:latin typeface="Cambria Math" panose="02040503050406030204" pitchFamily="18" charset="0"/>
                          </a:rPr>
                          <m:t>𝒙</m:t>
                        </m:r>
                      </m:e>
                      <m:sub>
                        <m:r>
                          <a:rPr lang="en-US" sz="3200" b="1" i="1">
                            <a:latin typeface="Cambria Math" panose="02040503050406030204" pitchFamily="18" charset="0"/>
                          </a:rPr>
                          <m:t>𝑳</m:t>
                        </m:r>
                      </m:sub>
                    </m:sSub>
                    <m:r>
                      <a:rPr lang="en-US" sz="3200" b="1" i="1">
                        <a:latin typeface="Cambria Math" panose="02040503050406030204" pitchFamily="18" charset="0"/>
                      </a:rPr>
                      <m:t>)</m:t>
                    </m:r>
                  </m:oMath>
                </a14:m>
                <a:r>
                  <a:rPr lang="en-US" sz="3200" dirty="0"/>
                  <a:t> at Small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panose="02040503050406030204" pitchFamily="18" charset="0"/>
                          </a:rPr>
                          <m:t>𝒑</m:t>
                        </m:r>
                      </m:e>
                      <m:sub>
                        <m:r>
                          <a:rPr lang="en-US" sz="3200" b="1" i="1">
                            <a:latin typeface="Cambria Math" panose="02040503050406030204" pitchFamily="18" charset="0"/>
                          </a:rPr>
                          <m:t>𝑻</m:t>
                        </m:r>
                      </m:sub>
                    </m:sSub>
                  </m:oMath>
                </a14:m>
                <a:endParaRPr lang="en-US" sz="3200" dirty="0"/>
              </a:p>
            </p:txBody>
          </p:sp>
        </mc:Choice>
        <mc:Fallback xmlns="">
          <p:sp>
            <p:nvSpPr>
              <p:cNvPr id="17" name="Title 1">
                <a:extLst>
                  <a:ext uri="{FF2B5EF4-FFF2-40B4-BE49-F238E27FC236}">
                    <a16:creationId xmlns:a16="http://schemas.microsoft.com/office/drawing/2014/main" id="{6BABFC0E-7058-4FBC-B22E-72EB06E7FC4A}"/>
                  </a:ext>
                </a:extLst>
              </p:cNvPr>
              <p:cNvSpPr txBox="1">
                <a:spLocks noRot="1" noChangeAspect="1" noMove="1" noResize="1" noEditPoints="1" noAdjustHandles="1" noChangeArrowheads="1" noChangeShapeType="1" noTextEdit="1"/>
              </p:cNvSpPr>
              <p:nvPr/>
            </p:nvSpPr>
            <p:spPr>
              <a:xfrm>
                <a:off x="344434" y="160068"/>
                <a:ext cx="8746071" cy="758472"/>
              </a:xfrm>
              <a:prstGeom prst="rect">
                <a:avLst/>
              </a:prstGeom>
              <a:blipFill>
                <a:blip r:embed="rId2"/>
                <a:stretch>
                  <a:fillRect l="-1813" t="-1600" b="-11200"/>
                </a:stretch>
              </a:blipFill>
            </p:spPr>
            <p:txBody>
              <a:bodyPr/>
              <a:lstStyle/>
              <a:p>
                <a:r>
                  <a:rPr lang="en-US">
                    <a:noFill/>
                  </a:rPr>
                  <a:t> </a:t>
                </a:r>
              </a:p>
            </p:txBody>
          </p:sp>
        </mc:Fallback>
      </mc:AlternateContent>
      <p:pic>
        <p:nvPicPr>
          <p:cNvPr id="13" name="Picture 12"/>
          <p:cNvPicPr>
            <a:picLocks noChangeAspect="1"/>
          </p:cNvPicPr>
          <p:nvPr/>
        </p:nvPicPr>
        <p:blipFill>
          <a:blip r:embed="rId3"/>
          <a:stretch>
            <a:fillRect/>
          </a:stretch>
        </p:blipFill>
        <p:spPr>
          <a:xfrm>
            <a:off x="294252" y="918540"/>
            <a:ext cx="8558496" cy="5290839"/>
          </a:xfrm>
          <a:prstGeom prst="rect">
            <a:avLst/>
          </a:prstGeom>
        </p:spPr>
      </p:pic>
    </p:spTree>
    <p:extLst>
      <p:ext uri="{BB962C8B-B14F-4D97-AF65-F5344CB8AC3E}">
        <p14:creationId xmlns:p14="http://schemas.microsoft.com/office/powerpoint/2010/main" val="65765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344434" y="160068"/>
            <a:ext cx="8746071" cy="758472"/>
          </a:xfrm>
        </p:spPr>
        <p:txBody>
          <a:bodyPr>
            <a:noAutofit/>
          </a:bodyPr>
          <a:lstStyle/>
          <a:p>
            <a:r>
              <a:rPr lang="en-US" sz="3600" dirty="0"/>
              <a:t>Geometric and Machine Constraints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118240" y="998261"/>
                <a:ext cx="8809013" cy="4238276"/>
              </a:xfrm>
              <a:prstGeom prst="rect">
                <a:avLst/>
              </a:prstGeom>
              <a:noFill/>
            </p:spPr>
            <p:txBody>
              <a:bodyPr wrap="square" rtlCol="0">
                <a:spAutoFit/>
              </a:bodyPr>
              <a:lstStyle/>
              <a:p>
                <a:pPr marL="228600" lvl="0" indent="-228600">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Consistency with </a:t>
                </a:r>
                <a:r>
                  <a:rPr lang="en-US" sz="2000" dirty="0">
                    <a:solidFill>
                      <a:srgbClr val="0432FF"/>
                    </a:solidFill>
                    <a:latin typeface="Arial" charset="0"/>
                    <a:cs typeface="Arial" panose="020B0604020202020204" pitchFamily="34" charset="0"/>
                  </a:rPr>
                  <a:t>existing infrastructure</a:t>
                </a:r>
                <a:r>
                  <a:rPr lang="en-US" sz="2000" dirty="0">
                    <a:solidFill>
                      <a:srgbClr val="000000"/>
                    </a:solidFill>
                    <a:latin typeface="Arial" charset="0"/>
                    <a:cs typeface="Arial" panose="020B0604020202020204" pitchFamily="34" charset="0"/>
                  </a:rPr>
                  <a:t>: experimental hall and tunnel size</a:t>
                </a:r>
              </a:p>
              <a:p>
                <a:pPr marL="228600" lvl="0" indent="-228600">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Integrate </a:t>
                </a:r>
                <a:r>
                  <a:rPr lang="en-US" sz="2000" dirty="0">
                    <a:solidFill>
                      <a:srgbClr val="0432FF"/>
                    </a:solidFill>
                    <a:latin typeface="Arial" charset="0"/>
                    <a:cs typeface="Arial" panose="020B0604020202020204" pitchFamily="34" charset="0"/>
                  </a:rPr>
                  <a:t>necessary components</a:t>
                </a:r>
                <a:r>
                  <a:rPr lang="en-US" sz="2000" dirty="0">
                    <a:solidFill>
                      <a:srgbClr val="000000"/>
                    </a:solidFill>
                    <a:latin typeface="Arial" charset="0"/>
                    <a:cs typeface="Arial" panose="020B0604020202020204" pitchFamily="34" charset="0"/>
                  </a:rPr>
                  <a:t>: spin rotators, crab cavities, ZDC, luminosity monitor, Roman pots, low-</a:t>
                </a:r>
                <a14:m>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𝑄</m:t>
                        </m:r>
                      </m:e>
                      <m:sup>
                        <m:r>
                          <a:rPr lang="en-US" sz="2000" i="1">
                            <a:solidFill>
                              <a:srgbClr val="000000"/>
                            </a:solidFill>
                            <a:latin typeface="Cambria Math" panose="02040503050406030204" pitchFamily="18" charset="0"/>
                          </a:rPr>
                          <m:t>2</m:t>
                        </m:r>
                      </m:sup>
                    </m:sSup>
                  </m:oMath>
                </a14:m>
                <a:r>
                  <a:rPr lang="en-US" sz="2000" dirty="0">
                    <a:solidFill>
                      <a:srgbClr val="000000"/>
                    </a:solidFill>
                    <a:latin typeface="Arial" charset="0"/>
                    <a:cs typeface="Arial" panose="020B0604020202020204" pitchFamily="34" charset="0"/>
                  </a:rPr>
                  <a:t> tagger, etc.</a:t>
                </a:r>
              </a:p>
              <a:p>
                <a:pPr marL="228600" lvl="0" indent="-228600">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Geometric and optical </a:t>
                </a:r>
                <a:r>
                  <a:rPr lang="en-US" sz="2000" dirty="0">
                    <a:solidFill>
                      <a:srgbClr val="0432FF"/>
                    </a:solidFill>
                    <a:latin typeface="Arial" charset="0"/>
                    <a:cs typeface="Arial" panose="020B0604020202020204" pitchFamily="34" charset="0"/>
                  </a:rPr>
                  <a:t>match to</a:t>
                </a:r>
                <a:r>
                  <a:rPr lang="en-US" sz="2000" dirty="0">
                    <a:solidFill>
                      <a:srgbClr val="000000"/>
                    </a:solidFill>
                    <a:latin typeface="Arial" charset="0"/>
                    <a:cs typeface="Arial" panose="020B0604020202020204" pitchFamily="34" charset="0"/>
                  </a:rPr>
                  <a:t> the rest of the </a:t>
                </a:r>
                <a:r>
                  <a:rPr lang="en-US" sz="2000" dirty="0">
                    <a:solidFill>
                      <a:srgbClr val="0432FF"/>
                    </a:solidFill>
                    <a:latin typeface="Arial" charset="0"/>
                    <a:cs typeface="Arial" panose="020B0604020202020204" pitchFamily="34" charset="0"/>
                  </a:rPr>
                  <a:t>collider rings </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All beams transport over </a:t>
                </a:r>
                <a:r>
                  <a:rPr lang="en-US" sz="2000" dirty="0">
                    <a:solidFill>
                      <a:srgbClr val="0432FF"/>
                    </a:solidFill>
                    <a:latin typeface="Arial" charset="0"/>
                    <a:cs typeface="Arial" panose="020B0604020202020204" pitchFamily="34" charset="0"/>
                  </a:rPr>
                  <a:t>full energy range</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Magnet aperture-edge fields </a:t>
                </a:r>
                <a:r>
                  <a:rPr lang="en-US" sz="2000" dirty="0">
                    <a:solidFill>
                      <a:srgbClr val="0432FF"/>
                    </a:solidFill>
                    <a:latin typeface="Arial" charset="0"/>
                    <a:cs typeface="Arial" panose="020B0604020202020204" pitchFamily="34" charset="0"/>
                  </a:rPr>
                  <a:t>&lt; 4.6 T</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Sufficient </a:t>
                </a:r>
                <a:r>
                  <a:rPr lang="en-US" sz="2000" dirty="0">
                    <a:solidFill>
                      <a:srgbClr val="0432FF"/>
                    </a:solidFill>
                    <a:latin typeface="Arial" charset="0"/>
                    <a:cs typeface="Arial" panose="020B0604020202020204" pitchFamily="34" charset="0"/>
                  </a:rPr>
                  <a:t>DA</a:t>
                </a:r>
                <a:r>
                  <a:rPr lang="en-US" sz="2000" dirty="0">
                    <a:solidFill>
                      <a:srgbClr val="000000"/>
                    </a:solidFill>
                    <a:latin typeface="Arial" charset="0"/>
                    <a:cs typeface="Arial" panose="020B0604020202020204" pitchFamily="34" charset="0"/>
                  </a:rPr>
                  <a:t> and </a:t>
                </a:r>
                <a:r>
                  <a:rPr lang="en-US" sz="2000" dirty="0">
                    <a:solidFill>
                      <a:srgbClr val="0432FF"/>
                    </a:solidFill>
                    <a:latin typeface="Arial" charset="0"/>
                    <a:cs typeface="Arial" panose="020B0604020202020204" pitchFamily="34" charset="0"/>
                  </a:rPr>
                  <a:t>momentum acceptance</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Total </a:t>
                </a:r>
                <a:r>
                  <a:rPr lang="en-US" sz="2000" dirty="0">
                    <a:solidFill>
                      <a:srgbClr val="0432FF"/>
                    </a:solidFill>
                    <a:latin typeface="Arial" charset="0"/>
                    <a:cs typeface="Arial" panose="020B0604020202020204" pitchFamily="34" charset="0"/>
                  </a:rPr>
                  <a:t>beam-beam</a:t>
                </a:r>
                <a:r>
                  <a:rPr lang="en-US" sz="2000" dirty="0">
                    <a:solidFill>
                      <a:srgbClr val="000000"/>
                    </a:solidFill>
                    <a:latin typeface="Arial" charset="0"/>
                    <a:cs typeface="Arial" panose="020B0604020202020204" pitchFamily="34" charset="0"/>
                  </a:rPr>
                  <a:t> &lt; </a:t>
                </a:r>
                <a:r>
                  <a:rPr lang="en-US" sz="2000" dirty="0" smtClean="0">
                    <a:solidFill>
                      <a:srgbClr val="000000"/>
                    </a:solidFill>
                    <a:latin typeface="Arial" charset="0"/>
                    <a:cs typeface="Arial" panose="020B0604020202020204" pitchFamily="34" charset="0"/>
                  </a:rPr>
                  <a:t>0.015 </a:t>
                </a:r>
                <a:r>
                  <a:rPr lang="en-US" sz="2000" dirty="0">
                    <a:solidFill>
                      <a:srgbClr val="000000"/>
                    </a:solidFill>
                    <a:latin typeface="Arial" charset="0"/>
                    <a:cs typeface="Arial" panose="020B0604020202020204" pitchFamily="34" charset="0"/>
                  </a:rPr>
                  <a:t>(p), 0.1 (e)</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Beam </a:t>
                </a:r>
                <a:r>
                  <a:rPr lang="en-US" sz="2000" dirty="0">
                    <a:solidFill>
                      <a:srgbClr val="0432FF"/>
                    </a:solidFill>
                    <a:latin typeface="Arial" charset="0"/>
                    <a:cs typeface="Arial" panose="020B0604020202020204" pitchFamily="34" charset="0"/>
                  </a:rPr>
                  <a:t>aperture</a:t>
                </a:r>
                <a:r>
                  <a:rPr lang="en-US" sz="2000" dirty="0">
                    <a:solidFill>
                      <a:srgbClr val="000000"/>
                    </a:solidFill>
                    <a:latin typeface="Arial" charset="0"/>
                    <a:cs typeface="Arial" panose="020B0604020202020204" pitchFamily="34" charset="0"/>
                  </a:rPr>
                  <a:t> </a:t>
                </a:r>
                <a14:m>
                  <m:oMath xmlns:m="http://schemas.openxmlformats.org/officeDocument/2006/math">
                    <m:r>
                      <a:rPr lang="en-US" sz="2000" i="1" dirty="0">
                        <a:solidFill>
                          <a:srgbClr val="000000"/>
                        </a:solidFill>
                        <a:latin typeface="Cambria Math" panose="02040503050406030204" pitchFamily="18" charset="0"/>
                      </a:rPr>
                      <m:t>&gt;10</m:t>
                    </m:r>
                    <m:r>
                      <a:rPr lang="en-US" sz="2000" i="1" dirty="0">
                        <a:solidFill>
                          <a:srgbClr val="000000"/>
                        </a:solidFill>
                        <a:latin typeface="Cambria Math" panose="02040503050406030204" pitchFamily="18" charset="0"/>
                      </a:rPr>
                      <m:t>𝜎</m:t>
                    </m:r>
                  </m:oMath>
                </a14:m>
                <a:r>
                  <a:rPr lang="en-US" sz="2000" dirty="0">
                    <a:solidFill>
                      <a:srgbClr val="000000"/>
                    </a:solidFill>
                    <a:latin typeface="Arial" charset="0"/>
                    <a:cs typeface="Arial" panose="020B0604020202020204" pitchFamily="34" charset="0"/>
                  </a:rPr>
                  <a:t> (p); </a:t>
                </a:r>
                <a14:m>
                  <m:oMath xmlns:m="http://schemas.openxmlformats.org/officeDocument/2006/math">
                    <m:r>
                      <a:rPr lang="en-US" sz="2000" i="1">
                        <a:solidFill>
                          <a:srgbClr val="000000"/>
                        </a:solidFill>
                        <a:latin typeface="Cambria Math" panose="02040503050406030204" pitchFamily="18" charset="0"/>
                      </a:rPr>
                      <m:t>&gt;15</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𝜎</m:t>
                        </m:r>
                      </m:e>
                      <m:sub>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/20</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𝜎</m:t>
                        </m:r>
                      </m:e>
                      <m:sub>
                        <m:r>
                          <a:rPr lang="en-US" sz="2000" i="1">
                            <a:solidFill>
                              <a:srgbClr val="000000"/>
                            </a:solidFill>
                            <a:latin typeface="Cambria Math" panose="02040503050406030204" pitchFamily="18" charset="0"/>
                          </a:rPr>
                          <m:t>𝑦</m:t>
                        </m:r>
                      </m:sub>
                    </m:sSub>
                  </m:oMath>
                </a14:m>
                <a:r>
                  <a:rPr lang="en-US" sz="2000" dirty="0">
                    <a:solidFill>
                      <a:srgbClr val="000000"/>
                    </a:solidFill>
                    <a:latin typeface="Arial" charset="0"/>
                    <a:cs typeface="Arial" panose="020B0604020202020204" pitchFamily="34" charset="0"/>
                  </a:rPr>
                  <a:t> H/V (e)</a:t>
                </a:r>
              </a:p>
              <a:p>
                <a:pPr marL="228600" lvl="0" indent="-228600">
                  <a:lnSpc>
                    <a:spcPct val="90000"/>
                  </a:lnSpc>
                  <a:spcAft>
                    <a:spcPts val="1200"/>
                  </a:spcAft>
                  <a:buFont typeface="Arial" panose="020B0604020202020204" pitchFamily="34" charset="0"/>
                  <a:buChar char="•"/>
                </a:pPr>
                <a:r>
                  <a:rPr lang="en-US" sz="2000" dirty="0">
                    <a:solidFill>
                      <a:srgbClr val="000000"/>
                    </a:solidFill>
                    <a:latin typeface="Arial" charset="0"/>
                    <a:cs typeface="Arial" panose="020B0604020202020204" pitchFamily="34" charset="0"/>
                  </a:rPr>
                  <a:t>Dispersion and dispersion slope </a:t>
                </a:r>
                <a:r>
                  <a:rPr lang="en-US" sz="2000" dirty="0">
                    <a:solidFill>
                      <a:srgbClr val="0432FF"/>
                    </a:solidFill>
                    <a:latin typeface="Arial" charset="0"/>
                    <a:cs typeface="Arial" panose="020B0604020202020204" pitchFamily="34" charset="0"/>
                  </a:rPr>
                  <a:t>constraints at crab cavities</a:t>
                </a: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118240" y="998261"/>
                <a:ext cx="8809013" cy="4238276"/>
              </a:xfrm>
              <a:prstGeom prst="rect">
                <a:avLst/>
              </a:prstGeom>
              <a:blipFill>
                <a:blip r:embed="rId2"/>
                <a:stretch>
                  <a:fillRect l="-623" t="-719" b="-1727"/>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9</a:t>
            </a:fld>
            <a:endParaRPr lang="en-US" dirty="0"/>
          </a:p>
        </p:txBody>
      </p:sp>
    </p:spTree>
    <p:extLst>
      <p:ext uri="{BB962C8B-B14F-4D97-AF65-F5344CB8AC3E}">
        <p14:creationId xmlns:p14="http://schemas.microsoft.com/office/powerpoint/2010/main" val="202474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4" ma:contentTypeDescription="Create a new document." ma:contentTypeScope="" ma:versionID="0a505f3872db3378c6f17715516d6a7a">
  <xsd:schema xmlns:xsd="http://www.w3.org/2001/XMLSchema" xmlns:xs="http://www.w3.org/2001/XMLSchema" xmlns:p="http://schemas.microsoft.com/office/2006/metadata/properties" xmlns:ns2="9e4a43c1-b2a9-408a-8cac-448eda25f0f3" xmlns:ns3="dd7425a4-fa23-406d-b478-3c2992d2d4ba" targetNamespace="http://schemas.microsoft.com/office/2006/metadata/properties" ma:root="true" ma:fieldsID="99bb50b59841c63bd5cf07e832f74f6d" ns2:_="" ns3:_="">
    <xsd:import namespace="9e4a43c1-b2a9-408a-8cac-448eda25f0f3"/>
    <xsd:import namespace="dd7425a4-fa23-406d-b478-3c2992d2d4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E1C32-E9FB-4546-8A97-5A6C142FF51B}">
  <ds:schemaRefs>
    <ds:schemaRef ds:uri="http://schemas.microsoft.com/office/2006/documentManagement/types"/>
    <ds:schemaRef ds:uri="http://purl.org/dc/elements/1.1/"/>
    <ds:schemaRef ds:uri="http://schemas.microsoft.com/office/2006/metadata/properties"/>
    <ds:schemaRef ds:uri="9e4a43c1-b2a9-408a-8cac-448eda25f0f3"/>
    <ds:schemaRef ds:uri="http://schemas.microsoft.com/office/infopath/2007/PartnerControls"/>
    <ds:schemaRef ds:uri="http://purl.org/dc/terms/"/>
    <ds:schemaRef ds:uri="http://schemas.openxmlformats.org/package/2006/metadata/core-properties"/>
    <ds:schemaRef ds:uri="dd7425a4-fa23-406d-b478-3c2992d2d4ba"/>
    <ds:schemaRef ds:uri="http://www.w3.org/XML/1998/namespace"/>
    <ds:schemaRef ds:uri="http://purl.org/dc/dcmitype/"/>
  </ds:schemaRefs>
</ds:datastoreItem>
</file>

<file path=customXml/itemProps2.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3.xml><?xml version="1.0" encoding="utf-8"?>
<ds:datastoreItem xmlns:ds="http://schemas.openxmlformats.org/officeDocument/2006/customXml" ds:itemID="{EF0D9E7D-B6F2-43DF-BDEA-D732F3B70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EIC_PPT_Template_Rev0320 (1)</Template>
  <TotalTime>8190</TotalTime>
  <Words>2145</Words>
  <Application>Microsoft Office PowerPoint</Application>
  <PresentationFormat>On-screen Show (4:3)</PresentationFormat>
  <Paragraphs>355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PingFangSC-Regular</vt:lpstr>
      <vt:lpstr>Symbol</vt:lpstr>
      <vt:lpstr>Times New Roman</vt:lpstr>
      <vt:lpstr>Office Theme</vt:lpstr>
      <vt:lpstr>PowerPoint Presentation</vt:lpstr>
      <vt:lpstr>2nd IR Design Team</vt:lpstr>
      <vt:lpstr>2nd IR Considerations</vt:lpstr>
      <vt:lpstr>2nd IR Schematic</vt:lpstr>
      <vt:lpstr>Complementarity to 1st IR</vt:lpstr>
      <vt:lpstr>PowerPoint Presentation</vt:lpstr>
      <vt:lpstr>Acceptance as Function of x_L and p_T </vt:lpstr>
      <vt:lpstr>PowerPoint Presentation</vt:lpstr>
      <vt:lpstr>Geometric and Machine Constraints</vt:lpstr>
      <vt:lpstr>2nd IR Geometry and Optics Matching and  Component Integration</vt:lpstr>
      <vt:lpstr>Ion 2nd IR Optics from 135 to 275 GeV</vt:lpstr>
      <vt:lpstr>2nd IR Acceptance Simulations Under Way</vt:lpstr>
      <vt:lpstr>Engineering Feasibility</vt:lpstr>
      <vt:lpstr>2nd IR Design Optimization</vt:lpstr>
      <vt:lpstr>2nd IR Configurations for Parameter Scan</vt:lpstr>
      <vt:lpstr>Two IR Operation</vt:lpstr>
      <vt:lpstr>Comments on Polarization at 2nd IP</vt:lpstr>
      <vt:lpstr>2nd IR Feasibility Study Plan</vt:lpstr>
      <vt:lpstr>Backup</vt:lpstr>
      <vt:lpstr>PowerPoint Presentation</vt:lpstr>
      <vt:lpstr>Ion 2nd IR Optics up to 135 GeV</vt:lpstr>
      <vt:lpstr>Electron 2nd IR Optics</vt:lpstr>
      <vt:lpstr>Constraints on Two IR Operation</vt:lpstr>
      <vt:lpstr>Other Constraints</vt:lpstr>
      <vt:lpstr>Issues with Doubling of Bunch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Jamie</dc:creator>
  <cp:lastModifiedBy>Vasiliy Morozov</cp:lastModifiedBy>
  <cp:revision>71</cp:revision>
  <dcterms:created xsi:type="dcterms:W3CDTF">2020-09-21T20:03:40Z</dcterms:created>
  <dcterms:modified xsi:type="dcterms:W3CDTF">2020-12-15T00:41:38Z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ies>
</file>