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</p:sldMasterIdLst>
  <p:notesMasterIdLst>
    <p:notesMasterId r:id="rId13"/>
  </p:notesMasterIdLst>
  <p:sldIdLst>
    <p:sldId id="2240" r:id="rId3"/>
    <p:sldId id="2258" r:id="rId4"/>
    <p:sldId id="2229" r:id="rId5"/>
    <p:sldId id="256" r:id="rId6"/>
    <p:sldId id="2263" r:id="rId7"/>
    <p:sldId id="2252" r:id="rId8"/>
    <p:sldId id="2262" r:id="rId9"/>
    <p:sldId id="2256" r:id="rId10"/>
    <p:sldId id="2259" r:id="rId11"/>
    <p:sldId id="22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529"/>
    <a:srgbClr val="EE7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2"/>
    <p:restoredTop sz="93182"/>
  </p:normalViewPr>
  <p:slideViewPr>
    <p:cSldViewPr snapToGrid="0" snapToObjects="1" showGuides="1">
      <p:cViewPr varScale="1">
        <p:scale>
          <a:sx n="98" d="100"/>
          <a:sy n="98" d="100"/>
        </p:scale>
        <p:origin x="808" y="184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37999-9D22-F746-8CCB-A609A8255E47}" type="datetimeFigureOut">
              <a:rPr lang="en-US" smtClean="0"/>
              <a:t>12/14/20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CAFC4-6561-EA49-AD8E-18F77A6953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28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CAFC4-6561-EA49-AD8E-18F77A6953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CAFC4-6561-EA49-AD8E-18F77A69532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6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94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C22F-156D-6E41-8B46-96CD8B8E1993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77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1A97F-761B-244B-A450-7614D382AC7B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81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94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1039-0C3F-AE45-95C6-9AEDCB25C59C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29537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410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7C0C-55A5-A14A-8A52-42097D2532CE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95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FF47-F92E-1945-A392-C98FDB259148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943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C5223-544A-1C4E-B8C7-7A53B871B5F7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67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02E8E-BF6F-5B45-AB9F-D2A7B3CDD439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72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607EA-6B7F-FB41-A85A-0246482C31EE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57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9E2D-85CD-4449-93B8-344C49037562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47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CF84-7EEF-714F-A58B-12D4A5056551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64880" y="6310310"/>
            <a:ext cx="27432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33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1806-20D9-2C41-83B0-5ED527F2F810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61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75138-F30C-5F43-B76B-B8B74765F91F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38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FFFA-B804-6E4F-93D9-92D07E1116A2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77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2B0BB-28FF-5244-B2E3-1409C8A7A304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5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8A2AA-D093-E449-A6F5-F33810EF6A27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4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6FC0-5D75-0248-A1BB-045CC81702C0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39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CBE7E-50D3-1247-AC8C-1F08A57EBAD0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4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EE2C-0564-B64D-8879-5D48640CF76F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7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7189D-AB4C-F741-AA71-D108FDA767D5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62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3153-03AF-5B4C-90D6-9322507A076E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FF88FB9-05E9-8444-8FB4-819E56477130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1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8C5A775-0E7B-5449-AC7E-BE330D80F464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CFNS Meeting IR2@EIC Preparatory Meeting 12/15-16,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8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086" y="0"/>
            <a:ext cx="10602433" cy="1155111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</a:rPr>
              <a:t> Workshop Series on IR2 &amp; Detector @ EIC 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06877"/>
            <a:ext cx="10485476" cy="3316815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 dirty="0"/>
              <a:t>IR2@EIC Preparatory Meeting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/>
              <a:t>Introductory Remarks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/>
              <a:t>Volker Burkert (for the OC)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 err="1"/>
              <a:t>JLab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128795-B91D-914C-8008-83C203FA9560}"/>
              </a:ext>
            </a:extLst>
          </p:cNvPr>
          <p:cNvSpPr txBox="1"/>
          <p:nvPr/>
        </p:nvSpPr>
        <p:spPr>
          <a:xfrm>
            <a:off x="3019219" y="5848314"/>
            <a:ext cx="6794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CFNS Meeting (remote) IR2@EIC Preparatory Meeting  12/15-16, 2020</a:t>
            </a: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98233955-D500-724F-8B05-56D12401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A8674F8F-6C92-D447-B14A-AB89305D72E8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C065BD7-80C9-E44D-87F1-78167FBE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4880" y="6310310"/>
            <a:ext cx="27432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55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75E37-3CFB-1A46-869D-128E8559F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6EFF-E46A-5549-81A9-DB4A07D84152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34535-C806-2C4C-ADB2-29D5C3FF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019BE-D38C-C148-BDA8-81897B267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35" y="1128967"/>
            <a:ext cx="2743200" cy="2049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79D81B-2068-B947-A5CC-577E205D9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92" y="3467384"/>
            <a:ext cx="2743200" cy="21841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352FD-5504-184C-8426-FF2E5C181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907" y="3555061"/>
            <a:ext cx="1032113" cy="115305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C00000"/>
                </a:solidFill>
              </a:rPr>
              <a:t>IR8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849828-EFF1-3F49-A1AC-ADAC6557D9DE}"/>
              </a:ext>
            </a:extLst>
          </p:cNvPr>
          <p:cNvSpPr txBox="1">
            <a:spLocks/>
          </p:cNvSpPr>
          <p:nvPr/>
        </p:nvSpPr>
        <p:spPr>
          <a:xfrm>
            <a:off x="2570906" y="1135213"/>
            <a:ext cx="1032113" cy="1153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b="1" u="sng" dirty="0">
                <a:solidFill>
                  <a:srgbClr val="FFFF00"/>
                </a:solidFill>
              </a:rPr>
              <a:t>IR6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2A3BC7-CA12-A448-B820-C26FB03D9C1D}"/>
              </a:ext>
            </a:extLst>
          </p:cNvPr>
          <p:cNvSpPr txBox="1"/>
          <p:nvPr/>
        </p:nvSpPr>
        <p:spPr>
          <a:xfrm>
            <a:off x="978340" y="150833"/>
            <a:ext cx="7973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Interaction Regions - Schedule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A515AA-0630-8B44-AC2B-0112A07A8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562" y="1128967"/>
            <a:ext cx="7020733" cy="447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7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3FE46-7788-8041-A979-4A0B2B05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80" y="47059"/>
            <a:ext cx="10515600" cy="1151467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EIC Electron &amp; Ion Rings &amp; Interaction Regions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0B539-67D1-5F40-9F6A-19B75704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65BD1-ADE8-E840-B927-697C352AC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13"/>
          <a:stretch/>
        </p:blipFill>
        <p:spPr>
          <a:xfrm>
            <a:off x="265540" y="1228957"/>
            <a:ext cx="7220146" cy="402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1AF8B5-DC38-814E-8D48-9D38754FF5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643"/>
          <a:stretch/>
        </p:blipFill>
        <p:spPr>
          <a:xfrm>
            <a:off x="7683676" y="925727"/>
            <a:ext cx="3519131" cy="246810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97FF90-D155-FA49-8A70-FEAE4AAFA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425" y="2867353"/>
            <a:ext cx="751668" cy="561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CC7BEB-ECFC-3D4A-AE0D-79F0A53AA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116" y="2325473"/>
            <a:ext cx="751668" cy="5984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C02EEA-D733-DE4E-AE3C-2AF7A4F8AE5A}"/>
              </a:ext>
            </a:extLst>
          </p:cNvPr>
          <p:cNvSpPr txBox="1"/>
          <p:nvPr/>
        </p:nvSpPr>
        <p:spPr>
          <a:xfrm>
            <a:off x="6166341" y="3510365"/>
            <a:ext cx="5830460" cy="169277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EIC is capable of supporting two IRs and detectors. Project funding currently for one IR and 2/3 of one detector.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Stakeholders agree that 2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IR with detector of similar timeline as EIC is desirable and routes to making this possible will be explored.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13D4A4-A4FA-3044-981A-183661A7FB4F}"/>
              </a:ext>
            </a:extLst>
          </p:cNvPr>
          <p:cNvSpPr txBox="1"/>
          <p:nvPr/>
        </p:nvSpPr>
        <p:spPr>
          <a:xfrm>
            <a:off x="4440280" y="3833530"/>
            <a:ext cx="200505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Jim </a:t>
            </a:r>
            <a:r>
              <a:rPr lang="en-US" sz="1400" dirty="0" err="1"/>
              <a:t>Yeck</a:t>
            </a:r>
            <a:r>
              <a:rPr lang="en-US" sz="1400" dirty="0"/>
              <a:t> , 4</a:t>
            </a:r>
            <a:r>
              <a:rPr lang="en-US" sz="1400" baseline="30000" dirty="0"/>
              <a:t>th</a:t>
            </a:r>
            <a:r>
              <a:rPr lang="en-US" sz="1400" dirty="0"/>
              <a:t> YR meeting</a:t>
            </a:r>
          </a:p>
          <a:p>
            <a:r>
              <a:rPr lang="en-US" sz="1400" dirty="0"/>
              <a:t>November 11/19/20, LBL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6FA9B8-4CD0-0D4B-AA39-C2F9998E9331}"/>
              </a:ext>
            </a:extLst>
          </p:cNvPr>
          <p:cNvSpPr txBox="1"/>
          <p:nvPr/>
        </p:nvSpPr>
        <p:spPr>
          <a:xfrm>
            <a:off x="6166342" y="5318118"/>
            <a:ext cx="579577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meeting is a step towards this goal and to further explore complementarity from the different performance of the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IRs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graph)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6688258-E797-CD40-9073-79DED1221D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260136CC-E288-9A41-A9DE-E5D520A68DDB}" type="datetime1">
              <a:rPr lang="en-US" smtClean="0"/>
              <a:t>12/14/20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2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680" y="20165"/>
            <a:ext cx="10515600" cy="956228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</a:rPr>
              <a:t>Goals of the IR2@EIC Initiative</a:t>
            </a:r>
            <a:endParaRPr lang="en-US" sz="36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46" y="903967"/>
            <a:ext cx="11809708" cy="5328851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ym typeface="Wingdings" pitchFamily="2" charset="2"/>
              </a:rPr>
              <a:t> </a:t>
            </a:r>
            <a:r>
              <a:rPr lang="en-US" b="1" dirty="0"/>
              <a:t>Optimize the science output and impact of the EIC:</a:t>
            </a:r>
          </a:p>
          <a:p>
            <a:pPr lvl="1" algn="just">
              <a:lnSpc>
                <a:spcPct val="100000"/>
              </a:lnSpc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Primary interaction region optimized for high luminosity at CM energies &gt; 80 GeV</a:t>
            </a:r>
          </a:p>
          <a:p>
            <a:pPr lvl="1" algn="just">
              <a:lnSpc>
                <a:spcPct val="100000"/>
              </a:lnSpc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Optimize 2</a:t>
            </a:r>
            <a:r>
              <a:rPr lang="en-US" sz="2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interaction region to emphasize high luminosity at CM energies &lt; 80 GeV</a:t>
            </a:r>
          </a:p>
          <a:p>
            <a:pPr lvl="1" algn="just">
              <a:lnSpc>
                <a:spcPct val="100000"/>
              </a:lnSpc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Other ways of optimization may be explored as well  </a:t>
            </a:r>
            <a:endParaRPr lang="en-US" sz="2100" b="1" dirty="0"/>
          </a:p>
          <a:p>
            <a:pPr lvl="1" algn="just">
              <a:lnSpc>
                <a:spcPct val="100000"/>
              </a:lnSpc>
            </a:pPr>
            <a:r>
              <a:rPr lang="en-US" sz="2100" b="1" dirty="0"/>
              <a:t>Work with EIC Project and the community to achieve this optimization</a:t>
            </a:r>
          </a:p>
          <a:p>
            <a:pPr marL="0" indent="0" algn="just">
              <a:buNone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 </a:t>
            </a:r>
            <a:r>
              <a:rPr lang="en-US" b="1" dirty="0">
                <a:solidFill>
                  <a:srgbClr val="416529"/>
                </a:solidFill>
              </a:rPr>
              <a:t>Scientific Output:</a:t>
            </a:r>
          </a:p>
          <a:p>
            <a:pPr lvl="1" algn="just">
              <a:lnSpc>
                <a:spcPct val="100000"/>
              </a:lnSpc>
            </a:pPr>
            <a:r>
              <a:rPr lang="en-US" sz="2100" b="1" dirty="0">
                <a:solidFill>
                  <a:srgbClr val="416529"/>
                </a:solidFill>
              </a:rPr>
              <a:t>Evaluate the evolving</a:t>
            </a:r>
            <a:r>
              <a:rPr lang="en-US" sz="2100" dirty="0">
                <a:solidFill>
                  <a:srgbClr val="416529"/>
                </a:solidFill>
              </a:rPr>
              <a:t> </a:t>
            </a:r>
            <a:r>
              <a:rPr lang="en-US" sz="2100" b="1" dirty="0">
                <a:solidFill>
                  <a:srgbClr val="416529"/>
                </a:solidFill>
              </a:rPr>
              <a:t>landscape of the EIC science</a:t>
            </a:r>
          </a:p>
          <a:p>
            <a:pPr lvl="1" algn="just">
              <a:lnSpc>
                <a:spcPct val="100000"/>
              </a:lnSpc>
            </a:pPr>
            <a:r>
              <a:rPr lang="en-US" sz="2100" b="1" dirty="0">
                <a:solidFill>
                  <a:srgbClr val="416529"/>
                </a:solidFill>
              </a:rPr>
              <a:t>Review complementary approaches for the overall optimization</a:t>
            </a:r>
          </a:p>
          <a:p>
            <a:pPr lvl="1" algn="just">
              <a:lnSpc>
                <a:spcPct val="100000"/>
              </a:lnSpc>
            </a:pPr>
            <a:r>
              <a:rPr lang="en-US" sz="2100" b="1" dirty="0">
                <a:solidFill>
                  <a:srgbClr val="416529"/>
                </a:solidFill>
              </a:rPr>
              <a:t>Drawing on the results of the Yellow Report initiative and of the </a:t>
            </a:r>
            <a:r>
              <a:rPr lang="en-US" sz="2100" b="1" dirty="0" err="1">
                <a:solidFill>
                  <a:srgbClr val="416529"/>
                </a:solidFill>
              </a:rPr>
              <a:t>EoI</a:t>
            </a:r>
            <a:r>
              <a:rPr lang="en-US" sz="2100" b="1" dirty="0">
                <a:solidFill>
                  <a:srgbClr val="416529"/>
                </a:solidFill>
              </a:rPr>
              <a:t> results</a:t>
            </a:r>
          </a:p>
          <a:p>
            <a:pPr lvl="1" algn="just">
              <a:lnSpc>
                <a:spcPct val="100000"/>
              </a:lnSpc>
            </a:pPr>
            <a:r>
              <a:rPr lang="en-US" sz="2100" b="1" dirty="0">
                <a:solidFill>
                  <a:srgbClr val="416529"/>
                </a:solidFill>
              </a:rPr>
              <a:t>Prepare White Paper with a detailed discussion of the conclusions reached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68290-5766-524F-8620-57DD6B878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36CC-E288-9A41-A9DE-E5D520A68DDB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C158B99-C982-FF44-886D-64A48192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4880" y="6310310"/>
            <a:ext cx="27432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78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078" y="-113520"/>
            <a:ext cx="10515600" cy="1112677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IR2@EIC Series of Workshops - Timeline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77287" y="2063931"/>
            <a:ext cx="10844388" cy="2427301"/>
            <a:chOff x="837092" y="2081022"/>
            <a:chExt cx="10844388" cy="2427301"/>
          </a:xfrm>
        </p:grpSpPr>
        <p:grpSp>
          <p:nvGrpSpPr>
            <p:cNvPr id="64" name="Group 63"/>
            <p:cNvGrpSpPr/>
            <p:nvPr/>
          </p:nvGrpSpPr>
          <p:grpSpPr>
            <a:xfrm>
              <a:off x="1005823" y="4077122"/>
              <a:ext cx="4120303" cy="431201"/>
              <a:chOff x="1028374" y="4077122"/>
              <a:chExt cx="4082585" cy="431201"/>
            </a:xfrm>
          </p:grpSpPr>
          <p:sp>
            <p:nvSpPr>
              <p:cNvPr id="66" name="Right Brace 140"/>
              <p:cNvSpPr/>
              <p:nvPr/>
            </p:nvSpPr>
            <p:spPr>
              <a:xfrm rot="5400000">
                <a:off x="2991226" y="2114270"/>
                <a:ext cx="156881" cy="4082585"/>
              </a:xfrm>
              <a:custGeom>
                <a:avLst/>
                <a:gdLst>
                  <a:gd name="connsiteX0" fmla="*/ 0 w 450648"/>
                  <a:gd name="connsiteY0" fmla="*/ 0 h 2175163"/>
                  <a:gd name="connsiteX1" fmla="*/ 225324 w 450648"/>
                  <a:gd name="connsiteY1" fmla="*/ 5 h 2175163"/>
                  <a:gd name="connsiteX2" fmla="*/ 225324 w 450648"/>
                  <a:gd name="connsiteY2" fmla="*/ 1087577 h 2175163"/>
                  <a:gd name="connsiteX3" fmla="*/ 450648 w 450648"/>
                  <a:gd name="connsiteY3" fmla="*/ 1087582 h 2175163"/>
                  <a:gd name="connsiteX4" fmla="*/ 225324 w 450648"/>
                  <a:gd name="connsiteY4" fmla="*/ 1087587 h 2175163"/>
                  <a:gd name="connsiteX5" fmla="*/ 225324 w 450648"/>
                  <a:gd name="connsiteY5" fmla="*/ 2175158 h 2175163"/>
                  <a:gd name="connsiteX6" fmla="*/ 0 w 450648"/>
                  <a:gd name="connsiteY6" fmla="*/ 2175163 h 2175163"/>
                  <a:gd name="connsiteX7" fmla="*/ 0 w 450648"/>
                  <a:gd name="connsiteY7" fmla="*/ 0 h 2175163"/>
                  <a:gd name="connsiteX0" fmla="*/ 0 w 450648"/>
                  <a:gd name="connsiteY0" fmla="*/ 0 h 2175163"/>
                  <a:gd name="connsiteX1" fmla="*/ 225324 w 450648"/>
                  <a:gd name="connsiteY1" fmla="*/ 5 h 2175163"/>
                  <a:gd name="connsiteX2" fmla="*/ 225324 w 450648"/>
                  <a:gd name="connsiteY2" fmla="*/ 1087577 h 2175163"/>
                  <a:gd name="connsiteX3" fmla="*/ 450648 w 450648"/>
                  <a:gd name="connsiteY3" fmla="*/ 1087582 h 2175163"/>
                  <a:gd name="connsiteX4" fmla="*/ 225324 w 450648"/>
                  <a:gd name="connsiteY4" fmla="*/ 1087587 h 2175163"/>
                  <a:gd name="connsiteX5" fmla="*/ 225324 w 450648"/>
                  <a:gd name="connsiteY5" fmla="*/ 2175158 h 2175163"/>
                  <a:gd name="connsiteX6" fmla="*/ 0 w 450648"/>
                  <a:gd name="connsiteY6" fmla="*/ 2175163 h 2175163"/>
                  <a:gd name="connsiteX0" fmla="*/ 0 w 450648"/>
                  <a:gd name="connsiteY0" fmla="*/ 0 h 2175163"/>
                  <a:gd name="connsiteX1" fmla="*/ 225324 w 450648"/>
                  <a:gd name="connsiteY1" fmla="*/ 5 h 2175163"/>
                  <a:gd name="connsiteX2" fmla="*/ 225324 w 450648"/>
                  <a:gd name="connsiteY2" fmla="*/ 1087577 h 2175163"/>
                  <a:gd name="connsiteX3" fmla="*/ 450648 w 450648"/>
                  <a:gd name="connsiteY3" fmla="*/ 1087582 h 2175163"/>
                  <a:gd name="connsiteX4" fmla="*/ 225324 w 450648"/>
                  <a:gd name="connsiteY4" fmla="*/ 1087587 h 2175163"/>
                  <a:gd name="connsiteX5" fmla="*/ 225324 w 450648"/>
                  <a:gd name="connsiteY5" fmla="*/ 2175158 h 2175163"/>
                  <a:gd name="connsiteX6" fmla="*/ 0 w 450648"/>
                  <a:gd name="connsiteY6" fmla="*/ 2175163 h 2175163"/>
                  <a:gd name="connsiteX7" fmla="*/ 0 w 450648"/>
                  <a:gd name="connsiteY7" fmla="*/ 0 h 2175163"/>
                  <a:gd name="connsiteX0" fmla="*/ 0 w 450648"/>
                  <a:gd name="connsiteY0" fmla="*/ 0 h 2175163"/>
                  <a:gd name="connsiteX1" fmla="*/ 225324 w 450648"/>
                  <a:gd name="connsiteY1" fmla="*/ 5 h 2175163"/>
                  <a:gd name="connsiteX2" fmla="*/ 225324 w 450648"/>
                  <a:gd name="connsiteY2" fmla="*/ 1087577 h 2175163"/>
                  <a:gd name="connsiteX3" fmla="*/ 225324 w 450648"/>
                  <a:gd name="connsiteY3" fmla="*/ 1087587 h 2175163"/>
                  <a:gd name="connsiteX4" fmla="*/ 225324 w 450648"/>
                  <a:gd name="connsiteY4" fmla="*/ 2175158 h 2175163"/>
                  <a:gd name="connsiteX5" fmla="*/ 0 w 450648"/>
                  <a:gd name="connsiteY5" fmla="*/ 2175163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1087587 h 2175163"/>
                  <a:gd name="connsiteX4" fmla="*/ 225324 w 225324"/>
                  <a:gd name="connsiteY4" fmla="*/ 2175158 h 2175163"/>
                  <a:gd name="connsiteX5" fmla="*/ 0 w 225324"/>
                  <a:gd name="connsiteY5" fmla="*/ 2175163 h 2175163"/>
                  <a:gd name="connsiteX6" fmla="*/ 0 w 225324"/>
                  <a:gd name="connsiteY6" fmla="*/ 0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1087587 h 2175163"/>
                  <a:gd name="connsiteX4" fmla="*/ 225324 w 225324"/>
                  <a:gd name="connsiteY4" fmla="*/ 2175158 h 2175163"/>
                  <a:gd name="connsiteX5" fmla="*/ 0 w 225324"/>
                  <a:gd name="connsiteY5" fmla="*/ 2175163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1087587 h 2175163"/>
                  <a:gd name="connsiteX4" fmla="*/ 225324 w 225324"/>
                  <a:gd name="connsiteY4" fmla="*/ 2175158 h 2175163"/>
                  <a:gd name="connsiteX5" fmla="*/ 0 w 225324"/>
                  <a:gd name="connsiteY5" fmla="*/ 2175163 h 2175163"/>
                  <a:gd name="connsiteX6" fmla="*/ 0 w 225324"/>
                  <a:gd name="connsiteY6" fmla="*/ 0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2175158 h 2175163"/>
                  <a:gd name="connsiteX4" fmla="*/ 0 w 225324"/>
                  <a:gd name="connsiteY4" fmla="*/ 2175163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1087587 h 2175163"/>
                  <a:gd name="connsiteX4" fmla="*/ 225324 w 225324"/>
                  <a:gd name="connsiteY4" fmla="*/ 2175158 h 2175163"/>
                  <a:gd name="connsiteX5" fmla="*/ 0 w 225324"/>
                  <a:gd name="connsiteY5" fmla="*/ 2175163 h 2175163"/>
                  <a:gd name="connsiteX6" fmla="*/ 0 w 225324"/>
                  <a:gd name="connsiteY6" fmla="*/ 0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2175158 h 2175163"/>
                  <a:gd name="connsiteX3" fmla="*/ 0 w 225324"/>
                  <a:gd name="connsiteY3" fmla="*/ 2175163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1087577 h 2175163"/>
                  <a:gd name="connsiteX3" fmla="*/ 225324 w 225324"/>
                  <a:gd name="connsiteY3" fmla="*/ 2175158 h 2175163"/>
                  <a:gd name="connsiteX4" fmla="*/ 0 w 225324"/>
                  <a:gd name="connsiteY4" fmla="*/ 2175163 h 2175163"/>
                  <a:gd name="connsiteX5" fmla="*/ 0 w 225324"/>
                  <a:gd name="connsiteY5" fmla="*/ 0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2175158 h 2175163"/>
                  <a:gd name="connsiteX3" fmla="*/ 0 w 225324"/>
                  <a:gd name="connsiteY3" fmla="*/ 2175163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2175158 h 2175163"/>
                  <a:gd name="connsiteX3" fmla="*/ 0 w 225324"/>
                  <a:gd name="connsiteY3" fmla="*/ 2175163 h 2175163"/>
                  <a:gd name="connsiteX4" fmla="*/ 0 w 225324"/>
                  <a:gd name="connsiteY4" fmla="*/ 0 h 2175163"/>
                  <a:gd name="connsiteX0" fmla="*/ 0 w 225324"/>
                  <a:gd name="connsiteY0" fmla="*/ 0 h 2175163"/>
                  <a:gd name="connsiteX1" fmla="*/ 225324 w 225324"/>
                  <a:gd name="connsiteY1" fmla="*/ 5 h 2175163"/>
                  <a:gd name="connsiteX2" fmla="*/ 225324 w 225324"/>
                  <a:gd name="connsiteY2" fmla="*/ 2175158 h 2175163"/>
                  <a:gd name="connsiteX3" fmla="*/ 0 w 225324"/>
                  <a:gd name="connsiteY3" fmla="*/ 2175163 h 217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5324" h="2175163" stroke="0" extrusionOk="0">
                    <a:moveTo>
                      <a:pt x="0" y="0"/>
                    </a:moveTo>
                    <a:lnTo>
                      <a:pt x="225324" y="5"/>
                    </a:lnTo>
                    <a:lnTo>
                      <a:pt x="225324" y="2175158"/>
                    </a:lnTo>
                    <a:cubicBezTo>
                      <a:pt x="225324" y="2175161"/>
                      <a:pt x="124443" y="2175163"/>
                      <a:pt x="0" y="2175163"/>
                    </a:cubicBezTo>
                    <a:lnTo>
                      <a:pt x="0" y="0"/>
                    </a:lnTo>
                    <a:close/>
                  </a:path>
                  <a:path w="225324" h="2175163" fill="none">
                    <a:moveTo>
                      <a:pt x="0" y="0"/>
                    </a:moveTo>
                    <a:lnTo>
                      <a:pt x="225324" y="5"/>
                    </a:lnTo>
                    <a:lnTo>
                      <a:pt x="225324" y="2175158"/>
                    </a:lnTo>
                    <a:cubicBezTo>
                      <a:pt x="225324" y="2175161"/>
                      <a:pt x="124443" y="2175163"/>
                      <a:pt x="0" y="2175163"/>
                    </a:cubicBezTo>
                  </a:path>
                </a:pathLst>
              </a:custGeom>
              <a:ln>
                <a:solidFill>
                  <a:schemeClr val="bg1">
                    <a:lumMod val="50000"/>
                  </a:schemeClr>
                </a:solidFill>
                <a:headEnd type="oval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3023361" y="4234003"/>
                <a:ext cx="0" cy="27432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prstDash val="solid"/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837092" y="2081022"/>
              <a:ext cx="10844388" cy="1996100"/>
              <a:chOff x="837092" y="2081022"/>
              <a:chExt cx="10844388" cy="19961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693991" y="2081022"/>
                <a:ext cx="8386008" cy="1996100"/>
                <a:chOff x="1693991" y="2081022"/>
                <a:chExt cx="8386008" cy="1996100"/>
              </a:xfrm>
            </p:grpSpPr>
            <p:cxnSp>
              <p:nvCxnSpPr>
                <p:cNvPr id="42" name="Straight Connector 41"/>
                <p:cNvCxnSpPr>
                  <a:cxnSpLocks/>
                </p:cNvCxnSpPr>
                <p:nvPr/>
              </p:nvCxnSpPr>
              <p:spPr>
                <a:xfrm flipV="1">
                  <a:off x="5126127" y="2081022"/>
                  <a:ext cx="0" cy="1074386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6819368" y="2803214"/>
                  <a:ext cx="0" cy="525763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8587609" y="3551359"/>
                  <a:ext cx="0" cy="525763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1693991" y="2629644"/>
                  <a:ext cx="0" cy="525763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10079999" y="2629644"/>
                  <a:ext cx="0" cy="525763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772C163-994E-C149-B65F-7EEA4531A3CB}"/>
                    </a:ext>
                  </a:extLst>
                </p:cNvPr>
                <p:cNvCxnSpPr/>
                <p:nvPr/>
              </p:nvCxnSpPr>
              <p:spPr>
                <a:xfrm flipV="1">
                  <a:off x="3893864" y="2651414"/>
                  <a:ext cx="0" cy="525763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229D4708-3F4D-0E44-9A72-5F2178320DE7}"/>
                    </a:ext>
                  </a:extLst>
                </p:cNvPr>
                <p:cNvCxnSpPr/>
                <p:nvPr/>
              </p:nvCxnSpPr>
              <p:spPr>
                <a:xfrm flipV="1">
                  <a:off x="2805293" y="2764625"/>
                  <a:ext cx="0" cy="525763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837092" y="2984561"/>
                <a:ext cx="10844388" cy="677684"/>
                <a:chOff x="837092" y="2955094"/>
                <a:chExt cx="10844388" cy="677684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837092" y="2955094"/>
                  <a:ext cx="10844388" cy="677684"/>
                  <a:chOff x="837092" y="2955094"/>
                  <a:chExt cx="10844388" cy="677684"/>
                </a:xfrm>
              </p:grpSpPr>
              <p:sp>
                <p:nvSpPr>
                  <p:cNvPr id="40" name="Right Arrow 39"/>
                  <p:cNvSpPr/>
                  <p:nvPr/>
                </p:nvSpPr>
                <p:spPr>
                  <a:xfrm>
                    <a:off x="10280210" y="2955094"/>
                    <a:ext cx="1401270" cy="677684"/>
                  </a:xfrm>
                  <a:prstGeom prst="rightArrow">
                    <a:avLst>
                      <a:gd name="adj1" fmla="val 45170"/>
                      <a:gd name="adj2" fmla="val 50000"/>
                    </a:avLst>
                  </a:prstGeom>
                  <a:solidFill>
                    <a:srgbClr val="FA9612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>
                  <a:xfrm>
                    <a:off x="837092" y="3171043"/>
                    <a:ext cx="9436165" cy="291294"/>
                  </a:xfrm>
                  <a:prstGeom prst="rect">
                    <a:avLst/>
                  </a:prstGeom>
                  <a:solidFill>
                    <a:srgbClr val="158AAE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" name="Group 11"/>
                <p:cNvGrpSpPr/>
                <p:nvPr/>
              </p:nvGrpSpPr>
              <p:grpSpPr>
                <a:xfrm>
                  <a:off x="1469243" y="3081750"/>
                  <a:ext cx="8840987" cy="468285"/>
                  <a:chOff x="1470516" y="3082509"/>
                  <a:chExt cx="8840987" cy="468285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2571018" y="3099928"/>
                    <a:ext cx="449496" cy="449495"/>
                    <a:chOff x="2571019" y="3099928"/>
                    <a:chExt cx="449496" cy="449495"/>
                  </a:xfrm>
                </p:grpSpPr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2571019" y="3099928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2670115" y="3214013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3671520" y="3099928"/>
                    <a:ext cx="449496" cy="449495"/>
                    <a:chOff x="3671522" y="3099928"/>
                    <a:chExt cx="449496" cy="449495"/>
                  </a:xfrm>
                </p:grpSpPr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3671522" y="3099928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" name="Oval 34"/>
                    <p:cNvSpPr/>
                    <p:nvPr/>
                  </p:nvSpPr>
                  <p:spPr>
                    <a:xfrm>
                      <a:off x="3770618" y="3214013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4915715" y="3099928"/>
                    <a:ext cx="449496" cy="449495"/>
                    <a:chOff x="4915718" y="3099928"/>
                    <a:chExt cx="449496" cy="449495"/>
                  </a:xfrm>
                </p:grpSpPr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4915718" y="3099928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Oval 32"/>
                    <p:cNvSpPr/>
                    <p:nvPr/>
                  </p:nvSpPr>
                  <p:spPr>
                    <a:xfrm>
                      <a:off x="5017244" y="3214013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6603800" y="3101299"/>
                    <a:ext cx="449496" cy="449495"/>
                    <a:chOff x="6603805" y="3101299"/>
                    <a:chExt cx="449496" cy="449495"/>
                  </a:xfrm>
                </p:grpSpPr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6603805" y="3101299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" name="Oval 26"/>
                    <p:cNvSpPr/>
                    <p:nvPr/>
                  </p:nvSpPr>
                  <p:spPr>
                    <a:xfrm>
                      <a:off x="6701128" y="3214013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8377196" y="3082509"/>
                    <a:ext cx="1934307" cy="466914"/>
                    <a:chOff x="8377202" y="3082509"/>
                    <a:chExt cx="1934307" cy="466914"/>
                  </a:xfrm>
                </p:grpSpPr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FB756441-D1A7-EA42-BC4A-7C32ECA25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2013" y="3082509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4" name="Oval 23"/>
                    <p:cNvSpPr/>
                    <p:nvPr/>
                  </p:nvSpPr>
                  <p:spPr>
                    <a:xfrm>
                      <a:off x="8377202" y="3099928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5" name="Oval 24"/>
                    <p:cNvSpPr/>
                    <p:nvPr/>
                  </p:nvSpPr>
                  <p:spPr>
                    <a:xfrm>
                      <a:off x="8486931" y="3203380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DC2A446C-4753-B84C-A784-CAA51ED71D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61110" y="3181604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1470516" y="3099928"/>
                    <a:ext cx="449496" cy="449495"/>
                    <a:chOff x="1470516" y="3099928"/>
                    <a:chExt cx="449496" cy="449495"/>
                  </a:xfrm>
                </p:grpSpPr>
                <p:sp>
                  <p:nvSpPr>
                    <p:cNvPr id="22" name="Oval 21"/>
                    <p:cNvSpPr/>
                    <p:nvPr/>
                  </p:nvSpPr>
                  <p:spPr>
                    <a:xfrm>
                      <a:off x="1470516" y="3099928"/>
                      <a:ext cx="449496" cy="449495"/>
                    </a:xfrm>
                    <a:prstGeom prst="ellipse">
                      <a:avLst/>
                    </a:prstGeom>
                    <a:solidFill>
                      <a:srgbClr val="158AAE"/>
                    </a:solidFill>
                    <a:ln w="12700"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3" name="Oval 22"/>
                    <p:cNvSpPr/>
                    <p:nvPr/>
                  </p:nvSpPr>
                  <p:spPr>
                    <a:xfrm>
                      <a:off x="1573969" y="3209656"/>
                      <a:ext cx="251305" cy="25130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73" name="Rectangle 72"/>
          <p:cNvSpPr/>
          <p:nvPr/>
        </p:nvSpPr>
        <p:spPr>
          <a:xfrm>
            <a:off x="888398" y="4644763"/>
            <a:ext cx="4637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Preparatory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work OC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EICUG/EIC Project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934059" y="876986"/>
            <a:ext cx="2404748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Preparatory/coordination Meeting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 Series of the 3 workshops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131752" y="1471002"/>
            <a:ext cx="1490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  <a:r>
              <a:rPr lang="en-US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Science, IR2,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concept(s)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(virtual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76" name="Rectangle 75"/>
          <p:cNvSpPr/>
          <p:nvPr/>
        </p:nvSpPr>
        <p:spPr>
          <a:xfrm>
            <a:off x="9171344" y="1229551"/>
            <a:ext cx="18599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III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 Detector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concep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IR2 integration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 draft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- in person)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964124" y="1571845"/>
            <a:ext cx="1490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IR2@EIC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Proposal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 to CFNS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246737" y="2194291"/>
            <a:ext cx="121816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042741" y="2638751"/>
            <a:ext cx="135131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Summer 2021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10124" y="3692947"/>
            <a:ext cx="156173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June 1, 2020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540259" y="3718347"/>
            <a:ext cx="103834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Nov. 2020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759773" y="3692947"/>
            <a:ext cx="103351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Dec. 2020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194983" y="3692947"/>
            <a:ext cx="134390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Feb. 2021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511814" y="3692947"/>
            <a:ext cx="117222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Fall 2021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24947" y="3679953"/>
            <a:ext cx="156173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July 15, 2020</a:t>
            </a:r>
          </a:p>
        </p:txBody>
      </p:sp>
      <p:sp>
        <p:nvSpPr>
          <p:cNvPr id="89" name="Rectangle 88"/>
          <p:cNvSpPr/>
          <p:nvPr/>
        </p:nvSpPr>
        <p:spPr>
          <a:xfrm>
            <a:off x="7507618" y="4134416"/>
            <a:ext cx="2299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Workshop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Review IR2/IR1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concepts,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Science documentation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foreign soil)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962E6-56BA-4E40-A3AF-338817B4E0BF}"/>
              </a:ext>
            </a:extLst>
          </p:cNvPr>
          <p:cNvSpPr txBox="1"/>
          <p:nvPr/>
        </p:nvSpPr>
        <p:spPr>
          <a:xfrm>
            <a:off x="10296064" y="2350558"/>
            <a:ext cx="167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Documentation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19634BD-74E8-490E-87FC-B840E28AB53A}"/>
              </a:ext>
            </a:extLst>
          </p:cNvPr>
          <p:cNvGrpSpPr/>
          <p:nvPr/>
        </p:nvGrpSpPr>
        <p:grpSpPr>
          <a:xfrm>
            <a:off x="4654742" y="1812589"/>
            <a:ext cx="868604" cy="883047"/>
            <a:chOff x="5046010" y="944563"/>
            <a:chExt cx="1212812" cy="123203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DC99B52-4E04-4682-B033-950FAE1F49A8}"/>
                </a:ext>
              </a:extLst>
            </p:cNvPr>
            <p:cNvGrpSpPr/>
            <p:nvPr/>
          </p:nvGrpSpPr>
          <p:grpSpPr>
            <a:xfrm>
              <a:off x="5323743" y="944563"/>
              <a:ext cx="95480" cy="1232032"/>
              <a:chOff x="1335196" y="846601"/>
              <a:chExt cx="118291" cy="152638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73EB1AF-385F-4963-A4A2-E99E2FCE0329}"/>
                  </a:ext>
                </a:extLst>
              </p:cNvPr>
              <p:cNvSpPr/>
              <p:nvPr/>
            </p:nvSpPr>
            <p:spPr>
              <a:xfrm rot="1287777">
                <a:off x="1335196" y="863003"/>
                <a:ext cx="90682" cy="146241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DC9C57D-9772-4DBF-A939-8515ECB5B41F}"/>
                  </a:ext>
                </a:extLst>
              </p:cNvPr>
              <p:cNvSpPr/>
              <p:nvPr/>
            </p:nvSpPr>
            <p:spPr>
              <a:xfrm rot="1287777" flipH="1">
                <a:off x="1386839" y="846601"/>
                <a:ext cx="66648" cy="1526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</p:grpSp>
        <p:sp>
          <p:nvSpPr>
            <p:cNvPr id="90" name="Isosceles Triangle 11">
              <a:extLst>
                <a:ext uri="{FF2B5EF4-FFF2-40B4-BE49-F238E27FC236}">
                  <a16:creationId xmlns:a16="http://schemas.microsoft.com/office/drawing/2014/main" id="{B3188367-1DAE-4495-AAB5-464E94FFDF0D}"/>
                </a:ext>
              </a:extLst>
            </p:cNvPr>
            <p:cNvSpPr/>
            <p:nvPr/>
          </p:nvSpPr>
          <p:spPr>
            <a:xfrm rot="3644359">
              <a:off x="5082387" y="1630494"/>
              <a:ext cx="261495" cy="230237"/>
            </a:xfrm>
            <a:custGeom>
              <a:avLst/>
              <a:gdLst>
                <a:gd name="connsiteX0" fmla="*/ 0 w 267938"/>
                <a:gd name="connsiteY0" fmla="*/ 230981 h 230981"/>
                <a:gd name="connsiteX1" fmla="*/ 133969 w 267938"/>
                <a:gd name="connsiteY1" fmla="*/ 0 h 230981"/>
                <a:gd name="connsiteX2" fmla="*/ 267938 w 267938"/>
                <a:gd name="connsiteY2" fmla="*/ 230981 h 230981"/>
                <a:gd name="connsiteX3" fmla="*/ 0 w 267938"/>
                <a:gd name="connsiteY3" fmla="*/ 230981 h 230981"/>
                <a:gd name="connsiteX0" fmla="*/ 0 w 275672"/>
                <a:gd name="connsiteY0" fmla="*/ 259402 h 259402"/>
                <a:gd name="connsiteX1" fmla="*/ 141703 w 275672"/>
                <a:gd name="connsiteY1" fmla="*/ 0 h 259402"/>
                <a:gd name="connsiteX2" fmla="*/ 275672 w 275672"/>
                <a:gd name="connsiteY2" fmla="*/ 230981 h 259402"/>
                <a:gd name="connsiteX3" fmla="*/ 0 w 275672"/>
                <a:gd name="connsiteY3" fmla="*/ 259402 h 259402"/>
                <a:gd name="connsiteX0" fmla="*/ 0 w 321891"/>
                <a:gd name="connsiteY0" fmla="*/ 259402 h 259402"/>
                <a:gd name="connsiteX1" fmla="*/ 141703 w 321891"/>
                <a:gd name="connsiteY1" fmla="*/ 0 h 259402"/>
                <a:gd name="connsiteX2" fmla="*/ 321891 w 321891"/>
                <a:gd name="connsiteY2" fmla="*/ 177720 h 259402"/>
                <a:gd name="connsiteX3" fmla="*/ 0 w 321891"/>
                <a:gd name="connsiteY3" fmla="*/ 259402 h 259402"/>
                <a:gd name="connsiteX0" fmla="*/ 0 w 321891"/>
                <a:gd name="connsiteY0" fmla="*/ 282253 h 282253"/>
                <a:gd name="connsiteX1" fmla="*/ 154507 w 321891"/>
                <a:gd name="connsiteY1" fmla="*/ 0 h 282253"/>
                <a:gd name="connsiteX2" fmla="*/ 321891 w 321891"/>
                <a:gd name="connsiteY2" fmla="*/ 200571 h 282253"/>
                <a:gd name="connsiteX3" fmla="*/ 0 w 321891"/>
                <a:gd name="connsiteY3" fmla="*/ 282253 h 282253"/>
                <a:gd name="connsiteX0" fmla="*/ 0 w 323969"/>
                <a:gd name="connsiteY0" fmla="*/ 281089 h 281089"/>
                <a:gd name="connsiteX1" fmla="*/ 156585 w 323969"/>
                <a:gd name="connsiteY1" fmla="*/ 0 h 281089"/>
                <a:gd name="connsiteX2" fmla="*/ 323969 w 323969"/>
                <a:gd name="connsiteY2" fmla="*/ 200571 h 281089"/>
                <a:gd name="connsiteX3" fmla="*/ 0 w 323969"/>
                <a:gd name="connsiteY3" fmla="*/ 281089 h 281089"/>
                <a:gd name="connsiteX0" fmla="*/ 0 w 323969"/>
                <a:gd name="connsiteY0" fmla="*/ 285244 h 285244"/>
                <a:gd name="connsiteX1" fmla="*/ 158913 w 323969"/>
                <a:gd name="connsiteY1" fmla="*/ 0 h 285244"/>
                <a:gd name="connsiteX2" fmla="*/ 323969 w 323969"/>
                <a:gd name="connsiteY2" fmla="*/ 204726 h 285244"/>
                <a:gd name="connsiteX3" fmla="*/ 0 w 323969"/>
                <a:gd name="connsiteY3" fmla="*/ 285244 h 28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969" h="285244">
                  <a:moveTo>
                    <a:pt x="0" y="285244"/>
                  </a:moveTo>
                  <a:lnTo>
                    <a:pt x="158913" y="0"/>
                  </a:lnTo>
                  <a:lnTo>
                    <a:pt x="323969" y="204726"/>
                  </a:lnTo>
                  <a:lnTo>
                    <a:pt x="0" y="285244"/>
                  </a:lnTo>
                  <a:close/>
                </a:path>
              </a:pathLst>
            </a:custGeom>
            <a:solidFill>
              <a:srgbClr val="2F913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91" name="Freeform: Shape 83">
              <a:extLst>
                <a:ext uri="{FF2B5EF4-FFF2-40B4-BE49-F238E27FC236}">
                  <a16:creationId xmlns:a16="http://schemas.microsoft.com/office/drawing/2014/main" id="{2720F88B-136F-44FE-8C6D-31347C7177B7}"/>
                </a:ext>
              </a:extLst>
            </p:cNvPr>
            <p:cNvSpPr/>
            <p:nvPr/>
          </p:nvSpPr>
          <p:spPr>
            <a:xfrm>
              <a:off x="5046010" y="1189890"/>
              <a:ext cx="1212812" cy="497810"/>
            </a:xfrm>
            <a:custGeom>
              <a:avLst/>
              <a:gdLst>
                <a:gd name="connsiteX0" fmla="*/ 221456 w 1502568"/>
                <a:gd name="connsiteY0" fmla="*/ 0 h 616743"/>
                <a:gd name="connsiteX1" fmla="*/ 573881 w 1502568"/>
                <a:gd name="connsiteY1" fmla="*/ 0 h 616743"/>
                <a:gd name="connsiteX2" fmla="*/ 1056367 w 1502568"/>
                <a:gd name="connsiteY2" fmla="*/ 0 h 616743"/>
                <a:gd name="connsiteX3" fmla="*/ 1408792 w 1502568"/>
                <a:gd name="connsiteY3" fmla="*/ 0 h 616743"/>
                <a:gd name="connsiteX4" fmla="*/ 1502568 w 1502568"/>
                <a:gd name="connsiteY4" fmla="*/ 305990 h 616743"/>
                <a:gd name="connsiteX5" fmla="*/ 1189716 w 1502568"/>
                <a:gd name="connsiteY5" fmla="*/ 616743 h 616743"/>
                <a:gd name="connsiteX6" fmla="*/ 837291 w 1502568"/>
                <a:gd name="connsiteY6" fmla="*/ 616743 h 616743"/>
                <a:gd name="connsiteX7" fmla="*/ 352425 w 1502568"/>
                <a:gd name="connsiteY7" fmla="*/ 616743 h 616743"/>
                <a:gd name="connsiteX8" fmla="*/ 0 w 1502568"/>
                <a:gd name="connsiteY8" fmla="*/ 616743 h 616743"/>
                <a:gd name="connsiteX0" fmla="*/ 221456 w 1502568"/>
                <a:gd name="connsiteY0" fmla="*/ 0 h 616743"/>
                <a:gd name="connsiteX1" fmla="*/ 1056367 w 1502568"/>
                <a:gd name="connsiteY1" fmla="*/ 0 h 616743"/>
                <a:gd name="connsiteX2" fmla="*/ 1408792 w 1502568"/>
                <a:gd name="connsiteY2" fmla="*/ 0 h 616743"/>
                <a:gd name="connsiteX3" fmla="*/ 1502568 w 1502568"/>
                <a:gd name="connsiteY3" fmla="*/ 305990 h 616743"/>
                <a:gd name="connsiteX4" fmla="*/ 1189716 w 1502568"/>
                <a:gd name="connsiteY4" fmla="*/ 616743 h 616743"/>
                <a:gd name="connsiteX5" fmla="*/ 837291 w 1502568"/>
                <a:gd name="connsiteY5" fmla="*/ 616743 h 616743"/>
                <a:gd name="connsiteX6" fmla="*/ 352425 w 1502568"/>
                <a:gd name="connsiteY6" fmla="*/ 616743 h 616743"/>
                <a:gd name="connsiteX7" fmla="*/ 0 w 1502568"/>
                <a:gd name="connsiteY7" fmla="*/ 616743 h 616743"/>
                <a:gd name="connsiteX8" fmla="*/ 221456 w 1502568"/>
                <a:gd name="connsiteY8" fmla="*/ 0 h 616743"/>
                <a:gd name="connsiteX0" fmla="*/ 221456 w 1502568"/>
                <a:gd name="connsiteY0" fmla="*/ 0 h 616743"/>
                <a:gd name="connsiteX1" fmla="*/ 1408792 w 1502568"/>
                <a:gd name="connsiteY1" fmla="*/ 0 h 616743"/>
                <a:gd name="connsiteX2" fmla="*/ 1502568 w 1502568"/>
                <a:gd name="connsiteY2" fmla="*/ 305990 h 616743"/>
                <a:gd name="connsiteX3" fmla="*/ 1189716 w 1502568"/>
                <a:gd name="connsiteY3" fmla="*/ 616743 h 616743"/>
                <a:gd name="connsiteX4" fmla="*/ 837291 w 1502568"/>
                <a:gd name="connsiteY4" fmla="*/ 616743 h 616743"/>
                <a:gd name="connsiteX5" fmla="*/ 352425 w 1502568"/>
                <a:gd name="connsiteY5" fmla="*/ 616743 h 616743"/>
                <a:gd name="connsiteX6" fmla="*/ 0 w 1502568"/>
                <a:gd name="connsiteY6" fmla="*/ 616743 h 616743"/>
                <a:gd name="connsiteX7" fmla="*/ 221456 w 1502568"/>
                <a:gd name="connsiteY7" fmla="*/ 0 h 616743"/>
                <a:gd name="connsiteX0" fmla="*/ 221456 w 1502568"/>
                <a:gd name="connsiteY0" fmla="*/ 0 h 616743"/>
                <a:gd name="connsiteX1" fmla="*/ 1408792 w 1502568"/>
                <a:gd name="connsiteY1" fmla="*/ 0 h 616743"/>
                <a:gd name="connsiteX2" fmla="*/ 1502568 w 1502568"/>
                <a:gd name="connsiteY2" fmla="*/ 305990 h 616743"/>
                <a:gd name="connsiteX3" fmla="*/ 1189716 w 1502568"/>
                <a:gd name="connsiteY3" fmla="*/ 616743 h 616743"/>
                <a:gd name="connsiteX4" fmla="*/ 352425 w 1502568"/>
                <a:gd name="connsiteY4" fmla="*/ 616743 h 616743"/>
                <a:gd name="connsiteX5" fmla="*/ 0 w 1502568"/>
                <a:gd name="connsiteY5" fmla="*/ 616743 h 616743"/>
                <a:gd name="connsiteX6" fmla="*/ 221456 w 1502568"/>
                <a:gd name="connsiteY6" fmla="*/ 0 h 616743"/>
                <a:gd name="connsiteX0" fmla="*/ 221456 w 1502568"/>
                <a:gd name="connsiteY0" fmla="*/ 0 h 616743"/>
                <a:gd name="connsiteX1" fmla="*/ 1408792 w 1502568"/>
                <a:gd name="connsiteY1" fmla="*/ 0 h 616743"/>
                <a:gd name="connsiteX2" fmla="*/ 1502568 w 1502568"/>
                <a:gd name="connsiteY2" fmla="*/ 305990 h 616743"/>
                <a:gd name="connsiteX3" fmla="*/ 1189716 w 1502568"/>
                <a:gd name="connsiteY3" fmla="*/ 616743 h 616743"/>
                <a:gd name="connsiteX4" fmla="*/ 0 w 1502568"/>
                <a:gd name="connsiteY4" fmla="*/ 616743 h 616743"/>
                <a:gd name="connsiteX5" fmla="*/ 221456 w 1502568"/>
                <a:gd name="connsiteY5" fmla="*/ 0 h 61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2568" h="616743">
                  <a:moveTo>
                    <a:pt x="221456" y="0"/>
                  </a:moveTo>
                  <a:lnTo>
                    <a:pt x="1408792" y="0"/>
                  </a:lnTo>
                  <a:lnTo>
                    <a:pt x="1502568" y="305990"/>
                  </a:lnTo>
                  <a:lnTo>
                    <a:pt x="1189716" y="616743"/>
                  </a:lnTo>
                  <a:lnTo>
                    <a:pt x="0" y="616743"/>
                  </a:lnTo>
                  <a:lnTo>
                    <a:pt x="221456" y="0"/>
                  </a:lnTo>
                  <a:close/>
                </a:path>
              </a:pathLst>
            </a:custGeom>
            <a:solidFill>
              <a:srgbClr val="3AB54A"/>
            </a:solidFill>
            <a:ln>
              <a:noFill/>
            </a:ln>
            <a:effectLst>
              <a:outerShdw blurRad="50800" dist="76200" dir="4800000" sx="97000" sy="97000" algn="t" rotWithShape="0">
                <a:schemeClr val="bg1">
                  <a:lumMod val="50000"/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IN" sz="1400" b="1" dirty="0">
                  <a:solidFill>
                    <a:schemeClr val="tx1"/>
                  </a:solidFill>
                </a:rPr>
                <a:t>TODAY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346001" y="2111948"/>
            <a:ext cx="13020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YR-Meeting</a:t>
            </a:r>
          </a:p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4F6661-46F3-0F4C-A94F-51960FC62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D3E67-954B-D647-A668-37A33D00592C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9" name="Slide Number Placeholder 4">
            <a:extLst>
              <a:ext uri="{FF2B5EF4-FFF2-40B4-BE49-F238E27FC236}">
                <a16:creationId xmlns:a16="http://schemas.microsoft.com/office/drawing/2014/main" id="{2F835804-71B2-C444-9125-E59EADE75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4880" y="6310310"/>
            <a:ext cx="2743200" cy="365125"/>
          </a:xfrm>
        </p:spPr>
        <p:txBody>
          <a:bodyPr/>
          <a:lstStyle/>
          <a:p>
            <a:pPr algn="r"/>
            <a:fld id="{893C5830-40F3-F04E-B2E3-10E6672BA8FF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987A91B-F588-EB4D-A206-47D0BC020237}"/>
              </a:ext>
            </a:extLst>
          </p:cNvPr>
          <p:cNvSpPr txBox="1"/>
          <p:nvPr/>
        </p:nvSpPr>
        <p:spPr>
          <a:xfrm>
            <a:off x="10382133" y="2618313"/>
            <a:ext cx="137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White Paper</a:t>
            </a:r>
          </a:p>
        </p:txBody>
      </p:sp>
    </p:spTree>
    <p:extLst>
      <p:ext uri="{BB962C8B-B14F-4D97-AF65-F5344CB8AC3E}">
        <p14:creationId xmlns:p14="http://schemas.microsoft.com/office/powerpoint/2010/main" val="42822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73481-E56E-8B49-BC2D-92B96F55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678" y="136523"/>
            <a:ext cx="10515600" cy="1056846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</a:rPr>
              <a:t>Agenda of today’s meeting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CA3C9-BD15-6742-A913-3931D3CC3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4881"/>
            <a:ext cx="11353800" cy="49439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Review of major science aspects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IR2 design status and impact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Yellow Report analysis impact on science and detectors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Does IR2 initiate new software developments?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IR1 status and Expression of Interest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Discussions &amp; short community contributions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D0664-1642-0648-876A-8D283DC9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1039-0C3F-AE45-95C6-9AEDCB25C59C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20E89-D3E7-6540-9154-CE823CCE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2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9E7A-3FB0-5D4C-9414-A4767ED21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76" y="0"/>
            <a:ext cx="10515600" cy="941162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Goals for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7D616-0818-3E47-ADB7-38CC039EE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24" y="952426"/>
            <a:ext cx="11436457" cy="50256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The series of workshops is aimed at defining and promoting a scientific program and instrumentation of the EIC with the goal to maximize its science output. </a:t>
            </a:r>
          </a:p>
          <a:p>
            <a:pPr>
              <a:lnSpc>
                <a:spcPct val="100000"/>
              </a:lnSpc>
            </a:pPr>
            <a:endParaRPr lang="en-US" sz="800" b="1" dirty="0"/>
          </a:p>
          <a:p>
            <a:pPr>
              <a:lnSpc>
                <a:spcPct val="100000"/>
              </a:lnSpc>
            </a:pPr>
            <a:r>
              <a:rPr lang="en-US" b="1" dirty="0"/>
              <a:t>The meeting today will help structure the series of workshops in 2021 with respect to scope and focus.</a:t>
            </a:r>
          </a:p>
          <a:p>
            <a:pPr>
              <a:lnSpc>
                <a:spcPct val="100000"/>
              </a:lnSpc>
            </a:pPr>
            <a:endParaRPr lang="en-US" sz="800" b="1" dirty="0"/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The community engagement is essential to the success. </a:t>
            </a:r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The series of workshops is also intended to attract new interests and collaborators to the EIC project.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E1F3A-C151-864C-BC45-A3E5CE08D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0571-B2FE-404D-A786-30D2A4C8F6FA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3DD0E-AADD-9A4C-B1A6-1AAFBE24A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3C5830-40F3-F04E-B2E3-10E6672BA8FF}" type="slidenum">
              <a:rPr lang="en-US" smtClean="0"/>
              <a:pPr algn="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80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1498E-04B5-ED43-A1EB-1EF7CC6A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7A1A7-6B4E-E64D-9C7F-5282E2192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C7F55-546A-3F4B-B42D-F5D05EBA3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E00D-F331-3C42-8CBF-9945FD352633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AA43E67-8D82-1B41-91FD-BCEFCA61E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4880" y="6310310"/>
            <a:ext cx="2743200" cy="365125"/>
          </a:xfrm>
        </p:spPr>
        <p:txBody>
          <a:bodyPr/>
          <a:lstStyle/>
          <a:p>
            <a:pPr algn="r"/>
            <a:fld id="{893C5830-40F3-F04E-B2E3-10E6672BA8FF}" type="slidenum">
              <a:rPr lang="en-US" smtClean="0"/>
              <a:pPr algn="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590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30" y="757328"/>
            <a:ext cx="10570026" cy="540794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1600" b="1">
                <a:solidFill>
                  <a:srgbClr val="002060"/>
                </a:solidFill>
              </a:rPr>
              <a:t>Co-PI’s: V. Burkert (</a:t>
            </a:r>
            <a:r>
              <a:rPr lang="en-US" sz="1600" b="1" err="1">
                <a:solidFill>
                  <a:srgbClr val="002060"/>
                </a:solidFill>
              </a:rPr>
              <a:t>JLab</a:t>
            </a:r>
            <a:r>
              <a:rPr lang="en-US" sz="1600" b="1">
                <a:solidFill>
                  <a:srgbClr val="002060"/>
                </a:solidFill>
              </a:rPr>
              <a:t>), L. </a:t>
            </a:r>
            <a:r>
              <a:rPr lang="en-US" sz="1600" b="1" err="1">
                <a:solidFill>
                  <a:srgbClr val="002060"/>
                </a:solidFill>
              </a:rPr>
              <a:t>Elouadrhiri</a:t>
            </a:r>
            <a:r>
              <a:rPr lang="en-US" sz="1600" b="1">
                <a:solidFill>
                  <a:srgbClr val="002060"/>
                </a:solidFill>
              </a:rPr>
              <a:t> (</a:t>
            </a:r>
            <a:r>
              <a:rPr lang="en-US" sz="1600" b="1" err="1">
                <a:solidFill>
                  <a:srgbClr val="002060"/>
                </a:solidFill>
              </a:rPr>
              <a:t>JLab</a:t>
            </a:r>
            <a:r>
              <a:rPr lang="en-US" sz="1600" b="1">
                <a:solidFill>
                  <a:srgbClr val="002060"/>
                </a:solidFill>
              </a:rPr>
              <a:t>)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b="1">
                <a:solidFill>
                  <a:srgbClr val="002060"/>
                </a:solidFill>
              </a:rPr>
              <a:t>OC: M. </a:t>
            </a:r>
            <a:r>
              <a:rPr lang="en-US" sz="1600" b="1" err="1">
                <a:solidFill>
                  <a:srgbClr val="002060"/>
                </a:solidFill>
              </a:rPr>
              <a:t>Contalbrigo</a:t>
            </a:r>
            <a:r>
              <a:rPr lang="en-US" sz="1600" b="1">
                <a:solidFill>
                  <a:srgbClr val="002060"/>
                </a:solidFill>
              </a:rPr>
              <a:t> (Ferrara), A. Deshpande (Stony Brook),  H. Gao (Duke), B. </a:t>
            </a:r>
            <a:r>
              <a:rPr lang="en-US" sz="1600" b="1" err="1">
                <a:solidFill>
                  <a:srgbClr val="002060"/>
                </a:solidFill>
              </a:rPr>
              <a:t>Jacak</a:t>
            </a:r>
            <a:r>
              <a:rPr lang="en-US" sz="1600" b="1">
                <a:solidFill>
                  <a:srgbClr val="002060"/>
                </a:solidFill>
              </a:rPr>
              <a:t> (LBL), R. Milner (MIT),  F. </a:t>
            </a:r>
            <a:r>
              <a:rPr lang="en-US" sz="1600" b="1" err="1">
                <a:solidFill>
                  <a:srgbClr val="002060"/>
                </a:solidFill>
              </a:rPr>
              <a:t>Sabatie</a:t>
            </a:r>
            <a:r>
              <a:rPr lang="en-US" sz="1600" b="1">
                <a:solidFill>
                  <a:srgbClr val="002060"/>
                </a:solidFill>
              </a:rPr>
              <a:t> (</a:t>
            </a:r>
            <a:r>
              <a:rPr lang="en-US" sz="1600" b="1" err="1">
                <a:solidFill>
                  <a:srgbClr val="002060"/>
                </a:solidFill>
              </a:rPr>
              <a:t>Saclay</a:t>
            </a:r>
            <a:r>
              <a:rPr lang="en-US" sz="1600" b="1">
                <a:solidFill>
                  <a:srgbClr val="002060"/>
                </a:solidFill>
              </a:rPr>
              <a:t>/CEA), T. </a:t>
            </a:r>
            <a:r>
              <a:rPr lang="en-US" sz="1600" b="1" err="1">
                <a:solidFill>
                  <a:srgbClr val="002060"/>
                </a:solidFill>
              </a:rPr>
              <a:t>Satogata</a:t>
            </a:r>
            <a:r>
              <a:rPr lang="en-US" sz="1600" b="1">
                <a:solidFill>
                  <a:srgbClr val="002060"/>
                </a:solidFill>
              </a:rPr>
              <a:t> (</a:t>
            </a:r>
            <a:r>
              <a:rPr lang="en-US" sz="1600" b="1" err="1">
                <a:solidFill>
                  <a:srgbClr val="002060"/>
                </a:solidFill>
              </a:rPr>
              <a:t>JLab</a:t>
            </a:r>
            <a:r>
              <a:rPr lang="en-US" sz="1600" b="1">
                <a:solidFill>
                  <a:srgbClr val="002060"/>
                </a:solidFill>
              </a:rPr>
              <a:t>), B. </a:t>
            </a:r>
            <a:r>
              <a:rPr lang="en-US" sz="1600" b="1" err="1">
                <a:solidFill>
                  <a:srgbClr val="002060"/>
                </a:solidFill>
              </a:rPr>
              <a:t>Surrow</a:t>
            </a:r>
            <a:r>
              <a:rPr lang="en-US" sz="1600" b="1">
                <a:solidFill>
                  <a:srgbClr val="002060"/>
                </a:solidFill>
              </a:rPr>
              <a:t> (Temple)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A8AF92-5099-3C40-90A2-FA33846B1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8" r="19920" b="14408"/>
          <a:stretch/>
        </p:blipFill>
        <p:spPr>
          <a:xfrm>
            <a:off x="1722950" y="4143900"/>
            <a:ext cx="1171601" cy="14875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263EE-A549-374C-825A-06264F643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6" r="-1"/>
          <a:stretch/>
        </p:blipFill>
        <p:spPr>
          <a:xfrm>
            <a:off x="9548734" y="2037909"/>
            <a:ext cx="1339858" cy="1603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BD0B0A-70E3-EF46-9878-E735EBCB5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033" b="18248"/>
          <a:stretch/>
        </p:blipFill>
        <p:spPr>
          <a:xfrm>
            <a:off x="3781779" y="4139598"/>
            <a:ext cx="1160510" cy="1504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E8E7DA-3B38-7C45-9D14-BBBCD8F48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61"/>
          <a:stretch/>
        </p:blipFill>
        <p:spPr>
          <a:xfrm>
            <a:off x="5794029" y="4130658"/>
            <a:ext cx="1090021" cy="15040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5103A4-E4CF-2748-BDF9-9FE6CF910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349" y="2065619"/>
            <a:ext cx="1165213" cy="1549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966743-704F-4743-9C84-C1C4F64D14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5" b="14660"/>
          <a:stretch/>
        </p:blipFill>
        <p:spPr>
          <a:xfrm>
            <a:off x="1636176" y="2065781"/>
            <a:ext cx="1249314" cy="1594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D98F74-5763-BF49-B6B1-CB700B319E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63" r="27444"/>
          <a:stretch/>
        </p:blipFill>
        <p:spPr>
          <a:xfrm>
            <a:off x="7735790" y="4133381"/>
            <a:ext cx="1272358" cy="1523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A451AB-A8E0-3348-B9C1-160C6E019F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92" r="4958" b="23814"/>
          <a:stretch/>
        </p:blipFill>
        <p:spPr>
          <a:xfrm>
            <a:off x="5720421" y="2037954"/>
            <a:ext cx="1165213" cy="1594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C0C4E4-9FA2-6E4C-9671-7D3302BB93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543" r="-535"/>
          <a:stretch/>
        </p:blipFill>
        <p:spPr>
          <a:xfrm>
            <a:off x="9622690" y="4053690"/>
            <a:ext cx="1269095" cy="16032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25618B-F4B7-B74E-9103-4D4F46FA5ED5}"/>
              </a:ext>
            </a:extLst>
          </p:cNvPr>
          <p:cNvSpPr txBox="1"/>
          <p:nvPr/>
        </p:nvSpPr>
        <p:spPr>
          <a:xfrm>
            <a:off x="1747723" y="3659362"/>
            <a:ext cx="1105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Volker Burkert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004F02-1AD7-694A-BAB7-D04961F1C03D}"/>
              </a:ext>
            </a:extLst>
          </p:cNvPr>
          <p:cNvSpPr txBox="1"/>
          <p:nvPr/>
        </p:nvSpPr>
        <p:spPr>
          <a:xfrm>
            <a:off x="7680912" y="3673999"/>
            <a:ext cx="1280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Latifa </a:t>
            </a:r>
            <a:r>
              <a:rPr lang="en-US" sz="1200" b="1" err="1">
                <a:solidFill>
                  <a:srgbClr val="002060"/>
                </a:solidFill>
              </a:rPr>
              <a:t>Elouadrhiri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389CED-EC63-1E43-85A7-11E2704CB43B}"/>
              </a:ext>
            </a:extLst>
          </p:cNvPr>
          <p:cNvSpPr txBox="1"/>
          <p:nvPr/>
        </p:nvSpPr>
        <p:spPr>
          <a:xfrm>
            <a:off x="9832244" y="3661110"/>
            <a:ext cx="916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Haiyan Gao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A0215E-1F63-AB47-8E38-DC620ECFCC18}"/>
              </a:ext>
            </a:extLst>
          </p:cNvPr>
          <p:cNvSpPr txBox="1"/>
          <p:nvPr/>
        </p:nvSpPr>
        <p:spPr>
          <a:xfrm>
            <a:off x="1835730" y="5720057"/>
            <a:ext cx="1060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Barbara </a:t>
            </a:r>
            <a:r>
              <a:rPr lang="en-US" sz="1200" b="1" err="1">
                <a:solidFill>
                  <a:srgbClr val="002060"/>
                </a:solidFill>
              </a:rPr>
              <a:t>Jacak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98632C-4746-B243-B570-47A70B4A7725}"/>
              </a:ext>
            </a:extLst>
          </p:cNvPr>
          <p:cNvSpPr txBox="1"/>
          <p:nvPr/>
        </p:nvSpPr>
        <p:spPr>
          <a:xfrm>
            <a:off x="5666712" y="3674122"/>
            <a:ext cx="1363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Abhay Deshpande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504DA-47BF-8B40-80C5-2B21D570C2BC}"/>
              </a:ext>
            </a:extLst>
          </p:cNvPr>
          <p:cNvSpPr txBox="1"/>
          <p:nvPr/>
        </p:nvSpPr>
        <p:spPr>
          <a:xfrm>
            <a:off x="3846491" y="5732003"/>
            <a:ext cx="1130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Richard Milner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84332C-7A9B-9D4B-A1FF-5CA14DA9107E}"/>
              </a:ext>
            </a:extLst>
          </p:cNvPr>
          <p:cNvSpPr txBox="1"/>
          <p:nvPr/>
        </p:nvSpPr>
        <p:spPr>
          <a:xfrm>
            <a:off x="5821140" y="5719021"/>
            <a:ext cx="1111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Franck </a:t>
            </a:r>
            <a:r>
              <a:rPr lang="en-US" sz="1200" b="1" err="1">
                <a:solidFill>
                  <a:srgbClr val="002060"/>
                </a:solidFill>
              </a:rPr>
              <a:t>Sabatie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74451F-95B3-374F-B6F3-D7405BA70790}"/>
              </a:ext>
            </a:extLst>
          </p:cNvPr>
          <p:cNvSpPr txBox="1"/>
          <p:nvPr/>
        </p:nvSpPr>
        <p:spPr>
          <a:xfrm>
            <a:off x="3690338" y="3659361"/>
            <a:ext cx="1366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Marco </a:t>
            </a:r>
            <a:r>
              <a:rPr lang="en-US" sz="1200" b="1" err="1">
                <a:solidFill>
                  <a:srgbClr val="002060"/>
                </a:solidFill>
              </a:rPr>
              <a:t>Contalbrigo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A9243D-2D15-4045-8A0E-8CCE2140A6CE}"/>
              </a:ext>
            </a:extLst>
          </p:cNvPr>
          <p:cNvSpPr txBox="1"/>
          <p:nvPr/>
        </p:nvSpPr>
        <p:spPr>
          <a:xfrm>
            <a:off x="7755549" y="5711003"/>
            <a:ext cx="1086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Todd </a:t>
            </a:r>
            <a:r>
              <a:rPr lang="en-US" sz="1200" b="1" err="1">
                <a:solidFill>
                  <a:srgbClr val="002060"/>
                </a:solidFill>
              </a:rPr>
              <a:t>Satogata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9E853E-0E92-F543-B9AB-C7308CD88BD6}"/>
              </a:ext>
            </a:extLst>
          </p:cNvPr>
          <p:cNvSpPr txBox="1"/>
          <p:nvPr/>
        </p:nvSpPr>
        <p:spPr>
          <a:xfrm>
            <a:off x="9820036" y="5706994"/>
            <a:ext cx="1065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Bernd </a:t>
            </a:r>
            <a:r>
              <a:rPr lang="en-US" sz="1200" b="1" err="1">
                <a:solidFill>
                  <a:srgbClr val="002060"/>
                </a:solidFill>
              </a:rPr>
              <a:t>Surrow</a:t>
            </a:r>
            <a:endParaRPr lang="en-US" sz="1200" b="1">
              <a:solidFill>
                <a:srgbClr val="00206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27785B4-9A38-624F-8C37-1B0DFC8245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585" r="26767" b="17972"/>
          <a:stretch/>
        </p:blipFill>
        <p:spPr>
          <a:xfrm>
            <a:off x="7628243" y="2010199"/>
            <a:ext cx="1363963" cy="1664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642255" y="35654"/>
            <a:ext cx="10515600" cy="865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="1" u="sng">
                <a:solidFill>
                  <a:schemeClr val="accent1">
                    <a:lumMod val="75000"/>
                  </a:schemeClr>
                </a:solidFill>
              </a:rPr>
              <a:t>Workshop series on IR2@EIC Organization</a:t>
            </a:r>
            <a:endParaRPr lang="en-US" sz="3200" u="sng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AF403E-ADA3-8D41-B2A5-09B44C55B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C61E-0AB4-5547-902F-4BEE99B78C72}" type="datetime1">
              <a:rPr lang="en-US" smtClean="0"/>
              <a:t>12/14/20</a:t>
            </a:fld>
            <a:endParaRPr lang="en-US" dirty="0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AB7FA129-0835-304A-BBDC-F58CFA1D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4880" y="6310310"/>
            <a:ext cx="2743200" cy="365125"/>
          </a:xfrm>
        </p:spPr>
        <p:txBody>
          <a:bodyPr/>
          <a:lstStyle/>
          <a:p>
            <a:pPr algn="r"/>
            <a:fld id="{893C5830-40F3-F04E-B2E3-10E6672BA8FF}" type="slidenum">
              <a:rPr lang="en-US" smtClean="0"/>
              <a:pPr algn="r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29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DB03E0-171F-5749-9B99-9C5FE4460315}"/>
              </a:ext>
            </a:extLst>
          </p:cNvPr>
          <p:cNvSpPr/>
          <p:nvPr/>
        </p:nvSpPr>
        <p:spPr>
          <a:xfrm>
            <a:off x="1008323" y="-2964"/>
            <a:ext cx="8656522" cy="65710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Agenda: </a:t>
            </a:r>
          </a:p>
          <a:p>
            <a:endParaRPr lang="en-US" sz="1100" u="sng" dirty="0">
              <a:latin typeface="Liberation Sans"/>
            </a:endParaRPr>
          </a:p>
          <a:p>
            <a:r>
              <a:rPr lang="en-US" sz="1600" dirty="0">
                <a:latin typeface="Liberation Sans"/>
              </a:rPr>
              <a:t>Chair: Richard Milner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09:50 - 10:00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Welcome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 - </a:t>
            </a:r>
            <a:r>
              <a:rPr lang="en-US" sz="1600" i="1" dirty="0">
                <a:latin typeface="Liberation Sans"/>
              </a:rPr>
              <a:t>Abhay Deshpande </a:t>
            </a:r>
          </a:p>
          <a:p>
            <a:endParaRPr lang="en-US" sz="5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10:00 - 10:10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Introduction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- </a:t>
            </a:r>
            <a:r>
              <a:rPr lang="en-US" sz="1600" i="1" dirty="0">
                <a:latin typeface="Liberation Sans"/>
              </a:rPr>
              <a:t>Volker Burkert</a:t>
            </a:r>
          </a:p>
          <a:p>
            <a:endParaRPr lang="en-US" sz="500" b="1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10:10 - 10:50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Recent developments in nuclear science at EIC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- </a:t>
            </a:r>
            <a:r>
              <a:rPr lang="en-US" sz="1600" i="1" dirty="0">
                <a:latin typeface="Liberation Sans"/>
              </a:rPr>
              <a:t>George </a:t>
            </a:r>
            <a:r>
              <a:rPr lang="en-US" sz="1600" i="1" dirty="0" err="1">
                <a:latin typeface="Liberation Sans"/>
              </a:rPr>
              <a:t>Sterman</a:t>
            </a:r>
            <a:r>
              <a:rPr lang="en-US" sz="1600" i="1" dirty="0">
                <a:latin typeface="Liberation Sans"/>
              </a:rPr>
              <a:t> </a:t>
            </a:r>
          </a:p>
          <a:p>
            <a:endParaRPr lang="en-US" sz="5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10:50 - 11:30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Recent developments in exclusive nucleon science at EIC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- </a:t>
            </a:r>
            <a:r>
              <a:rPr lang="en-US" sz="1600" i="1" dirty="0">
                <a:latin typeface="Liberation Sans"/>
              </a:rPr>
              <a:t>Cédric </a:t>
            </a:r>
            <a:r>
              <a:rPr lang="en-US" sz="1600" i="1" dirty="0" err="1">
                <a:latin typeface="Liberation Sans"/>
              </a:rPr>
              <a:t>Mezrag</a:t>
            </a:r>
            <a:r>
              <a:rPr lang="en-US" sz="1600" i="1" dirty="0">
                <a:latin typeface="Liberation Sans"/>
              </a:rPr>
              <a:t> </a:t>
            </a:r>
          </a:p>
          <a:p>
            <a:endParaRPr lang="en-US" sz="5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11:30 - 11:45 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B</a:t>
            </a:r>
            <a:r>
              <a:rPr lang="en-US" sz="1600" i="1" dirty="0">
                <a:latin typeface="Liberation Sans"/>
              </a:rPr>
              <a:t>reak </a:t>
            </a:r>
          </a:p>
          <a:p>
            <a:endParaRPr lang="en-US" sz="5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latin typeface="Liberation Sans"/>
              </a:rPr>
              <a:t>Chair: Haiyan Gao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11:45 - 12:25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Recent developments in SIDIS &amp; Jets science at EIC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- </a:t>
            </a:r>
            <a:r>
              <a:rPr lang="en-US" sz="1600" i="1" dirty="0">
                <a:latin typeface="Liberation Sans"/>
              </a:rPr>
              <a:t>Feng Yuan </a:t>
            </a:r>
          </a:p>
          <a:p>
            <a:endParaRPr lang="en-US" sz="5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12:25 - 12:55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IR2@EIC design status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- </a:t>
            </a:r>
            <a:r>
              <a:rPr lang="en-US" sz="1600" i="1" dirty="0" err="1">
                <a:latin typeface="Liberation Sans"/>
              </a:rPr>
              <a:t>Vasiliy</a:t>
            </a:r>
            <a:r>
              <a:rPr lang="en-US" sz="1600" i="1" dirty="0">
                <a:latin typeface="Liberation Sans"/>
              </a:rPr>
              <a:t> Morozov </a:t>
            </a:r>
          </a:p>
          <a:p>
            <a:endParaRPr lang="en-US" sz="5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12:55 - 13:55 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Break</a:t>
            </a:r>
            <a:endParaRPr lang="en-US" sz="1600" i="1" dirty="0">
              <a:latin typeface="Liberation Sans"/>
            </a:endParaRPr>
          </a:p>
          <a:p>
            <a:endParaRPr lang="en-US" sz="500" i="1" dirty="0">
              <a:latin typeface="Liberation Sans"/>
            </a:endParaRPr>
          </a:p>
          <a:p>
            <a:r>
              <a:rPr lang="en-US" sz="1600" dirty="0">
                <a:latin typeface="Liberation Sans"/>
              </a:rPr>
              <a:t>Chair: Todd </a:t>
            </a:r>
            <a:r>
              <a:rPr lang="en-US" sz="1600" dirty="0" err="1">
                <a:latin typeface="Liberation Sans"/>
              </a:rPr>
              <a:t>Satogata</a:t>
            </a:r>
            <a:endParaRPr lang="en-US" sz="8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13:55 - 14:10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Call for detector proposal  </a:t>
            </a:r>
            <a:r>
              <a:rPr lang="en-US" sz="1600" i="1" dirty="0">
                <a:latin typeface="Liberation Sans"/>
              </a:rPr>
              <a:t>- Maria </a:t>
            </a:r>
            <a:r>
              <a:rPr lang="en-US" sz="1600" i="1" dirty="0" err="1">
                <a:latin typeface="Liberation Sans"/>
              </a:rPr>
              <a:t>Chamizo</a:t>
            </a:r>
            <a:r>
              <a:rPr lang="en-US" sz="1600" i="1" dirty="0">
                <a:latin typeface="Liberation Sans"/>
              </a:rPr>
              <a:t>, Robert McKeown</a:t>
            </a:r>
          </a:p>
          <a:p>
            <a:endParaRPr lang="en-US" sz="5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14:10 - 14:35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Software developments towards a 2nd IR </a:t>
            </a:r>
            <a:r>
              <a:rPr lang="en-US" sz="1600" i="1" dirty="0">
                <a:latin typeface="Liberation Sans"/>
              </a:rPr>
              <a:t>- Markus </a:t>
            </a:r>
            <a:r>
              <a:rPr lang="en-US" sz="1600" i="1" dirty="0" err="1">
                <a:latin typeface="Liberation Sans"/>
              </a:rPr>
              <a:t>Diefenthaler</a:t>
            </a:r>
            <a:r>
              <a:rPr lang="en-US" sz="1600" i="1" dirty="0">
                <a:latin typeface="Liberation Sans"/>
              </a:rPr>
              <a:t> </a:t>
            </a:r>
          </a:p>
          <a:p>
            <a:endParaRPr lang="en-US" sz="5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4:35 - 14:55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YR results and analysis I  (Science)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- </a:t>
            </a:r>
            <a:r>
              <a:rPr lang="en-US" sz="1600" i="1" dirty="0">
                <a:latin typeface="Liberation Sans"/>
              </a:rPr>
              <a:t>Andreas Metz </a:t>
            </a:r>
          </a:p>
          <a:p>
            <a:endParaRPr lang="en-US" sz="5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14:55 - 15:15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YR results and analysis II (Detectors)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- </a:t>
            </a:r>
            <a:r>
              <a:rPr lang="en-US" sz="1600" i="1" dirty="0">
                <a:latin typeface="Liberation Sans"/>
              </a:rPr>
              <a:t>Kenneth </a:t>
            </a:r>
            <a:r>
              <a:rPr lang="en-US" sz="1600" i="1" dirty="0" err="1">
                <a:latin typeface="Liberation Sans"/>
              </a:rPr>
              <a:t>Barish</a:t>
            </a:r>
            <a:endParaRPr lang="en-US" sz="1600" i="1" dirty="0">
              <a:latin typeface="Liberation Sans"/>
            </a:endParaRPr>
          </a:p>
          <a:p>
            <a:endParaRPr lang="en-US" sz="5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15:15 - 15:25 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B</a:t>
            </a:r>
            <a:r>
              <a:rPr lang="en-US" sz="1600" i="1" dirty="0">
                <a:latin typeface="Liberation Sans"/>
              </a:rPr>
              <a:t>reak</a:t>
            </a:r>
          </a:p>
          <a:p>
            <a:endParaRPr lang="en-US" sz="500" i="1" dirty="0">
              <a:latin typeface="Liberation Sans"/>
            </a:endParaRPr>
          </a:p>
          <a:p>
            <a:r>
              <a:rPr lang="en-US" sz="1600" dirty="0">
                <a:latin typeface="Liberation Sans"/>
              </a:rPr>
              <a:t>Chair: Barbara </a:t>
            </a:r>
            <a:r>
              <a:rPr lang="en-US" sz="1600" dirty="0" err="1">
                <a:latin typeface="Liberation Sans"/>
              </a:rPr>
              <a:t>Jacak</a:t>
            </a:r>
            <a:endParaRPr lang="en-US" sz="8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15:25 - 15:55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IR1@EIC Detector concept/implementation &amp; </a:t>
            </a:r>
            <a:r>
              <a:rPr lang="en-US" sz="1600" b="1" i="1" dirty="0" err="1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EoI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 </a:t>
            </a:r>
            <a:r>
              <a:rPr lang="en-US" sz="1600" i="1" dirty="0">
                <a:latin typeface="Liberation Sans"/>
              </a:rPr>
              <a:t>- Elke </a:t>
            </a:r>
            <a:r>
              <a:rPr lang="en-US" sz="1600" i="1" dirty="0" err="1">
                <a:latin typeface="Liberation Sans"/>
              </a:rPr>
              <a:t>Aschenauer</a:t>
            </a:r>
            <a:r>
              <a:rPr lang="en-US" sz="1600" i="1" dirty="0">
                <a:latin typeface="Liberation Sans"/>
              </a:rPr>
              <a:t> </a:t>
            </a:r>
          </a:p>
          <a:p>
            <a:endParaRPr lang="en-US" sz="500" i="1" dirty="0">
              <a:solidFill>
                <a:schemeClr val="accent1">
                  <a:lumMod val="75000"/>
                </a:schemeClr>
              </a:solidFill>
              <a:latin typeface="Liberation Sans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15:55 - 17:00 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Liberation Sans"/>
              </a:rPr>
              <a:t>Short contributions &amp; discussion session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319DD-78F9-DE41-9AB5-52A22357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4880" y="6310310"/>
            <a:ext cx="2743200" cy="365125"/>
          </a:xfrm>
        </p:spPr>
        <p:txBody>
          <a:bodyPr/>
          <a:lstStyle/>
          <a:p>
            <a:pPr algn="r"/>
            <a:fld id="{893C5830-40F3-F04E-B2E3-10E6672BA8FF}" type="slidenum">
              <a:rPr lang="en-US" smtClean="0"/>
              <a:pPr algn="r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209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-BNL-presentation_willeke_vs03" id="{FD8CC664-3A24-40BE-ABAB-B6610D6DCCD0}" vid="{F4C43111-C0DC-4E19-8086-66DC9EFC4E27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18774</TotalTime>
  <Words>754</Words>
  <Application>Microsoft Macintosh PowerPoint</Application>
  <PresentationFormat>Widescreen</PresentationFormat>
  <Paragraphs>147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Liberation Sans</vt:lpstr>
      <vt:lpstr>1_Office Theme</vt:lpstr>
      <vt:lpstr>2_Office Theme</vt:lpstr>
      <vt:lpstr> Workshop Series on IR2 &amp; Detector @ EIC </vt:lpstr>
      <vt:lpstr>EIC Electron &amp; Ion Rings &amp; Interaction Regions </vt:lpstr>
      <vt:lpstr>Goals of the IR2@EIC Initiative</vt:lpstr>
      <vt:lpstr>IR2@EIC Series of Workshops - Timeline</vt:lpstr>
      <vt:lpstr>Agenda of today’s meeting </vt:lpstr>
      <vt:lpstr>Goals for 2021</vt:lpstr>
      <vt:lpstr>Additional slides</vt:lpstr>
      <vt:lpstr>PowerPoint Presentation</vt:lpstr>
      <vt:lpstr>PowerPoint Presentation</vt:lpstr>
      <vt:lpstr>IR8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CFNS Proposal – IR2 @ EIC Kickoff Meeting 8/6/2020</dc:title>
  <dc:creator>Volker Burkert</dc:creator>
  <cp:lastModifiedBy>Volker Burkert</cp:lastModifiedBy>
  <cp:revision>279</cp:revision>
  <cp:lastPrinted>2020-12-15T03:22:47Z</cp:lastPrinted>
  <dcterms:created xsi:type="dcterms:W3CDTF">2020-08-01T19:36:12Z</dcterms:created>
  <dcterms:modified xsi:type="dcterms:W3CDTF">2020-12-15T14:39:49Z</dcterms:modified>
</cp:coreProperties>
</file>