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13" r:id="rId3"/>
    <p:sldId id="273" r:id="rId4"/>
    <p:sldId id="1438" r:id="rId5"/>
    <p:sldId id="264" r:id="rId6"/>
    <p:sldId id="1441" r:id="rId7"/>
    <p:sldId id="1443" r:id="rId8"/>
    <p:sldId id="1442" r:id="rId9"/>
    <p:sldId id="14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99"/>
    <a:srgbClr val="C84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C16B6-9A69-4E30-B3AF-F9C309A118B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6C0EA-F9EB-4116-8F56-2378F65D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BEAA-C817-4424-A6C4-67318E4F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D8CC4-7E12-4CF0-BDC6-EFAD33DD3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9F497-7D2C-404E-95F3-B4DB6441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BDA-6F12-4D65-9C64-C4432DB5D315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52A84-1BD8-4758-895C-1AA98720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4782A-F8A9-4B3B-94D4-A8BF4C88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7B80-F487-4589-9CC9-7665D2A6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F8C22-1375-450A-AA3A-305B343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F5267-B707-4309-8EB1-6CF0C6B6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5644-4101-4C6C-A152-A31CBB8DFB65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CC41-AF94-4C8E-8608-357F229D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ADC0B-57C7-4283-A166-50193103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5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4A133-ABFA-44C9-8359-E5C8EBA0D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3CF26-486A-44B5-AE7B-BF2C031DE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ACF9A-0E06-4448-A6E3-9B02E26D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232A-2B90-4572-9FD6-2F7C62B92998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687FE-0B98-4DCA-8616-69B4466E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06794-8AC7-45E9-BC43-3806714B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21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6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0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1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2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99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7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4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2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B5CC-6412-416D-A7FE-027BCD6B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2E83D-396D-4E3D-9C03-D8DBFF29E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0F4C3-868B-4196-AE19-4197F0C2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DCF-19A7-46DB-8BE6-D7801DF441CF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FFF3D-846F-4C37-A998-2F4048D6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B1AD1-0DEC-4CCD-A9DB-F718FD4E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55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44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5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537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93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261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35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3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9B23-CA39-45F5-9EB7-B98CB3B2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E0BFC-AF54-414D-8736-F443A561C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526BA-D0AF-4764-B722-1063606E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186E-742F-48C8-B7F5-56F520CF86D2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11C5C-31FB-4C24-BBAB-098E0EB7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82FE-21D7-4EF1-BA29-D9483C57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0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6A09-5FF4-4292-902B-684B5530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8064-726E-4D31-9EA1-4CD30EB1A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03008-65BF-443F-B3D8-CA20202D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950EF-B1AF-4205-994A-E511CD31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8934-499F-4F50-81A7-2FDC3BA85045}" type="datetime1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47ADA-DE7E-4678-BA5E-233D3702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8B0B-C4DB-42BB-B541-0A58BC7D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1346-D49B-4D25-990E-BE80A58F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6B5A7-2BF3-45F3-83C6-83AA9F227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C49C5-CEEB-4593-8487-713F4DDFC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19D2E-A2A3-4FC4-8090-6334024AE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BF960-7779-45E1-BC67-B2114D417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0C68-87B8-4F2A-8FD6-683C46E0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38CE-7986-4CC3-9D92-34CC8CF89244}" type="datetime1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E449E-BEA7-4775-A103-84F4BADA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0E706-DE7D-4611-8E2B-BDC18B28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4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0B4E-3164-4B3A-B659-62BD8D22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ED9E6-DBC0-4359-803D-E704FF97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FE5A-4764-43C6-BBE6-CC3B9BB724D9}" type="datetime1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4298E-AE50-41E9-A7DA-7EF1E9B1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9B7C2-C6D5-4065-97CC-8B2FEFCB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2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4CA7A-3FF0-46EB-A6ED-A1C9817E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71D5-42FC-4D62-8B70-D6C8B7C0CF68}" type="datetime1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AAA12-9921-41AA-8AF0-C040957A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45F32-2BCE-4A5F-B769-362901A5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3218-8EA9-4CBE-A12E-1C62851C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2F82E-266E-4D2A-A2BE-A46A326D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EBE12-20A1-4F65-82BA-ACABA1850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C1A42-449D-42B1-B2A3-449CF5BDF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62D0-E61E-46E4-B735-9834D39C575A}" type="datetime1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36244-5407-40D6-85B4-84C92A0D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5502B-8E4D-4383-B9DE-A2BCFBB3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1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954B-C65F-4268-A505-BA5AE4EB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AF302-963A-40C4-8F52-7CDA07A7A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59FA7-C5FB-4E4F-AE23-B54F593E5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4D9DE-1109-4A6E-9803-0F12C2DF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97FF-2F04-4813-AED9-6CF8C6AFE3F7}" type="datetime1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90459-7E9C-447B-8243-899E4471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4300A-EAF1-4FE2-AEF3-65EEE8C4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3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5866D1-836D-4528-A557-A71BEEAC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7FA9C-BA80-4E26-A4FE-DCC0C692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4732C-C254-41FB-AB9C-A78297480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14A3-1AD7-4BCC-A6F0-D42235881F88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E3F5C-EC6B-48A3-AAF0-541C93A67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8FA77-54E0-42B3-AE14-90769AF7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1D12C-74CB-41AB-A806-80E816F8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0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AEAF009-9478-465B-BBAE-781C8AC21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Long Shadow Detector (LSD)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CCA3132-1D93-4C3D-BA69-8EE0CD03A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TK Hemmick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2655B-60CC-4D3A-8171-B131FB12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01D12C-74CB-41AB-A806-80E816F85481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3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06A7-A038-48EB-8EF6-57F9A478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-171885"/>
            <a:ext cx="10515600" cy="1325563"/>
          </a:xfrm>
        </p:spPr>
        <p:txBody>
          <a:bodyPr/>
          <a:lstStyle/>
          <a:p>
            <a:r>
              <a:rPr lang="en-US" dirty="0"/>
              <a:t>Detector cartoon from Rey Cruz-Torres (LBNL)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8AC46C-E9AC-44B7-A7D4-E91C6E868CB9}"/>
              </a:ext>
            </a:extLst>
          </p:cNvPr>
          <p:cNvGrpSpPr/>
          <p:nvPr/>
        </p:nvGrpSpPr>
        <p:grpSpPr>
          <a:xfrm>
            <a:off x="838200" y="1003886"/>
            <a:ext cx="9429750" cy="3558589"/>
            <a:chOff x="247650" y="1061036"/>
            <a:chExt cx="11106150" cy="45434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6470D6-1A0C-42F0-A0D7-123DB6EC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650" y="1061036"/>
              <a:ext cx="11106150" cy="45434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395906-3AC2-4452-AED8-43FF4CF3747C}"/>
                </a:ext>
              </a:extLst>
            </p:cNvPr>
            <p:cNvSpPr/>
            <p:nvPr/>
          </p:nvSpPr>
          <p:spPr>
            <a:xfrm>
              <a:off x="3580598" y="3542097"/>
              <a:ext cx="3272589" cy="760396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Free Real Estate!?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314D4A-E054-4B0C-88D7-D755C2BA634B}"/>
              </a:ext>
            </a:extLst>
          </p:cNvPr>
          <p:cNvSpPr txBox="1"/>
          <p:nvPr/>
        </p:nvSpPr>
        <p:spPr>
          <a:xfrm>
            <a:off x="947739" y="4562475"/>
            <a:ext cx="966787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Challenge: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10 GeV/c PID in the barrel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Opportunity: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silicon tracker option frees up additional space for PID detectors in the barrel.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What can we imagine in this new space to push PID to higher momentum?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DEFB1-FDB4-4F15-BF45-80EFF352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D12C-74CB-41AB-A806-80E816F85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C90A-B739-4A55-9265-D07EBEA0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8024"/>
          </a:xfrm>
        </p:spPr>
        <p:txBody>
          <a:bodyPr/>
          <a:lstStyle/>
          <a:p>
            <a:r>
              <a:rPr lang="en-US" dirty="0"/>
              <a:t>PID ~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2B34B3-5CAA-428C-A43F-48EA7B3794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818" y="779658"/>
                <a:ext cx="8811899" cy="56463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 = </a:t>
                </a:r>
                <a:r>
                  <a:rPr lang="en-US" dirty="0" err="1"/>
                  <a:t>m</a:t>
                </a:r>
                <a:r>
                  <a:rPr lang="en-US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gb</a:t>
                </a:r>
                <a:r>
                  <a:rPr lang="en-US" dirty="0"/>
                  <a:t>    E = m</a:t>
                </a:r>
                <a:r>
                  <a:rPr lang="en-US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   </a:t>
                </a:r>
                <a:r>
                  <a:rPr lang="en-US" dirty="0">
                    <a:solidFill>
                      <a:schemeClr val="tx1"/>
                    </a:solidFill>
                  </a:rPr>
                  <a:t>velocity(</a:t>
                </a:r>
                <a:r>
                  <a:rPr lang="en-US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) measurement yields mass.</a:t>
                </a:r>
                <a:endParaRPr lang="en-US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Direct measurement: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Record signal time at multiple locations, calculate v.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“Fast” detector = low transit time spread 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>
                    <a:solidFill>
                      <a:srgbClr val="C00000"/>
                    </a:solidFill>
                  </a:rPr>
                  <a:t>(most easily achieved at small transit time)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Velocity-dependent interaction(s) with detector: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Specific Ionization (aka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Cherenkov Radiation: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 err="1">
                    <a:solidFill>
                      <a:schemeClr val="tx1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baseline="-25000" dirty="0" err="1">
                    <a:solidFill>
                      <a:schemeClr val="tx1"/>
                    </a:solidFill>
                  </a:rPr>
                  <a:t>C</a:t>
                </a:r>
                <a:r>
                  <a:rPr lang="en-US" dirty="0">
                    <a:solidFill>
                      <a:schemeClr val="tx1"/>
                    </a:solidFill>
                  </a:rPr>
                  <a:t> measured </a:t>
                </a:r>
                <a:r>
                  <a:rPr lang="en-US" dirty="0" err="1">
                    <a:solidFill>
                      <a:schemeClr val="tx1"/>
                    </a:solidFill>
                  </a:rPr>
                  <a:t>wrt</a:t>
                </a:r>
                <a:r>
                  <a:rPr lang="en-US" dirty="0">
                    <a:solidFill>
                      <a:schemeClr val="tx1"/>
                    </a:solidFill>
                  </a:rPr>
                  <a:t> track direction.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Thus dependent upon deliverables from tracking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Bremsstrahlung: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Transition Radiation: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2B34B3-5CAA-428C-A43F-48EA7B379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818" y="779658"/>
                <a:ext cx="8811899" cy="5646309"/>
              </a:xfrm>
              <a:blipFill>
                <a:blip r:embed="rId2"/>
                <a:stretch>
                  <a:fillRect l="-138" t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64637C7-6755-4827-8105-821E8618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29" y="678024"/>
            <a:ext cx="3258356" cy="216363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5E2537-6BE0-470F-80BB-FF37DEBC4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829" y="3095240"/>
            <a:ext cx="3370915" cy="196957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A0F46273-F5DA-4EA1-A23D-F7391DCB96F3}"/>
              </a:ext>
            </a:extLst>
          </p:cNvPr>
          <p:cNvSpPr/>
          <p:nvPr/>
        </p:nvSpPr>
        <p:spPr>
          <a:xfrm>
            <a:off x="4764946" y="5105002"/>
            <a:ext cx="226503" cy="9982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25BF6-51F1-4994-AFE4-C577618275CA}"/>
              </a:ext>
            </a:extLst>
          </p:cNvPr>
          <p:cNvSpPr txBox="1"/>
          <p:nvPr/>
        </p:nvSpPr>
        <p:spPr>
          <a:xfrm>
            <a:off x="5027804" y="5419481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eID mechanisms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E374D993-C17D-4487-BD2E-62424D77BF90}"/>
              </a:ext>
            </a:extLst>
          </p:cNvPr>
          <p:cNvCxnSpPr>
            <a:cxnSpLocks/>
          </p:cNvCxnSpPr>
          <p:nvPr/>
        </p:nvCxnSpPr>
        <p:spPr>
          <a:xfrm flipV="1">
            <a:off x="3993160" y="2841656"/>
            <a:ext cx="2403389" cy="320994"/>
          </a:xfrm>
          <a:prstGeom prst="bentConnector3">
            <a:avLst>
              <a:gd name="adj1" fmla="val 76179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5EEB37D-2DE3-4FB6-A380-2D880F9A09E0}"/>
              </a:ext>
            </a:extLst>
          </p:cNvPr>
          <p:cNvCxnSpPr>
            <a:cxnSpLocks/>
          </p:cNvCxnSpPr>
          <p:nvPr/>
        </p:nvCxnSpPr>
        <p:spPr>
          <a:xfrm>
            <a:off x="4186106" y="3540300"/>
            <a:ext cx="2210443" cy="225251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AD76F7-98AB-48CE-B42C-C7A321469E24}"/>
              </a:ext>
            </a:extLst>
          </p:cNvPr>
          <p:cNvSpPr txBox="1"/>
          <p:nvPr/>
        </p:nvSpPr>
        <p:spPr>
          <a:xfrm>
            <a:off x="7413921" y="5805374"/>
            <a:ext cx="4594528" cy="92333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Two Presentations: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Pushing the limits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/dx (Tom)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Trebuchet MS" panose="020B0603020202020204"/>
              </a:rPr>
              <a:t>Pushing the limits of Cherenkov (Henry)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9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6186-1B7E-4BE4-A846-869F876A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55782"/>
          </a:xfrm>
        </p:spPr>
        <p:txBody>
          <a:bodyPr/>
          <a:lstStyle/>
          <a:p>
            <a:r>
              <a:rPr lang="en-US" dirty="0" err="1"/>
              <a:t>dE</a:t>
            </a:r>
            <a:r>
              <a:rPr lang="en-US" dirty="0"/>
              <a:t>/dx w/ hybrid detector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56730-83CE-4586-B841-0C08CA09C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73" y="3626589"/>
            <a:ext cx="4163291" cy="320790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81BA58-E2A4-462A-ACBF-E27DFDE138FE}"/>
              </a:ext>
            </a:extLst>
          </p:cNvPr>
          <p:cNvSpPr txBox="1"/>
          <p:nvPr/>
        </p:nvSpPr>
        <p:spPr>
          <a:xfrm>
            <a:off x="8744889" y="3225146"/>
            <a:ext cx="298908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Dots = STAR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Boxes = sPHENIX Test Beam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6464EB-941C-47CB-B7E2-8AD6380F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" y="1179291"/>
            <a:ext cx="4273123" cy="1199079"/>
          </a:xfrm>
        </p:spPr>
        <p:txBody>
          <a:bodyPr>
            <a:normAutofit/>
          </a:bodyPr>
          <a:lstStyle/>
          <a:p>
            <a:r>
              <a:rPr lang="en-US" dirty="0"/>
              <a:t>Specific ionization is a function of </a:t>
            </a:r>
            <a:r>
              <a:rPr lang="en-US" dirty="0">
                <a:latin typeface="Symbol" panose="05050102010706020507" pitchFamily="18" charset="2"/>
              </a:rPr>
              <a:t>b.</a:t>
            </a:r>
          </a:p>
          <a:p>
            <a:r>
              <a:rPr lang="en-US" dirty="0"/>
              <a:t>PID bands vs momentum.</a:t>
            </a:r>
          </a:p>
          <a:p>
            <a:r>
              <a:rPr lang="en-US" dirty="0"/>
              <a:t>Crossing ~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= 0.7 (TOF can help)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2D5D9F-A563-4EC4-AFB8-EB6969EE6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78759" y="2378371"/>
            <a:ext cx="2883290" cy="2485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4C36E1-D688-4723-A575-508668111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923" y="655782"/>
            <a:ext cx="7340341" cy="1949130"/>
          </a:xfrm>
          <a:prstGeom prst="rect">
            <a:avLst/>
          </a:prstGeom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A99FB9E4-6C6D-45E2-AC76-4B48C938E560}"/>
              </a:ext>
            </a:extLst>
          </p:cNvPr>
          <p:cNvSpPr txBox="1">
            <a:spLocks/>
          </p:cNvSpPr>
          <p:nvPr/>
        </p:nvSpPr>
        <p:spPr>
          <a:xfrm>
            <a:off x="3281613" y="2957160"/>
            <a:ext cx="4380796" cy="3342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Limitations from Landau tails: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Primary ionization Statistics = Poisson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Total ionization = Landau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Traditional Approach: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Lots of gas &amp; lots of samples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Forward thinking approaches: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Gas choice to minimize Landau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“Cluster Counting”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491D8-DFED-43DC-A6A2-C8F794209127}"/>
              </a:ext>
            </a:extLst>
          </p:cNvPr>
          <p:cNvSpPr txBox="1"/>
          <p:nvPr/>
        </p:nvSpPr>
        <p:spPr>
          <a:xfrm>
            <a:off x="6096000" y="-5861"/>
            <a:ext cx="609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Goal:  Achieve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/dx performance with least gas volume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0C9CE4-70E0-4B88-BD69-9738D7D79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12" y="5066950"/>
            <a:ext cx="3080506" cy="170882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C98CD9-FD6E-4FF7-A62D-9F4F327F32A4}"/>
              </a:ext>
            </a:extLst>
          </p:cNvPr>
          <p:cNvCxnSpPr/>
          <p:nvPr/>
        </p:nvCxnSpPr>
        <p:spPr>
          <a:xfrm>
            <a:off x="7164198" y="5343787"/>
            <a:ext cx="72145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11BEA8E-35B1-41A1-AFDC-4D1CFC7E18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79158" y="5880683"/>
            <a:ext cx="1554904" cy="260058"/>
          </a:xfrm>
          <a:prstGeom prst="bentConnector3">
            <a:avLst>
              <a:gd name="adj1" fmla="val -175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78A132-D759-4DE6-A751-9F0B9B6D6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2900" y="4242403"/>
            <a:ext cx="772486" cy="772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BD836B-5A59-452B-97FA-82DB0F64B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551850" y="5636371"/>
            <a:ext cx="569981" cy="5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4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6186-1B7E-4BE4-A846-869F876A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55782"/>
          </a:xfrm>
        </p:spPr>
        <p:txBody>
          <a:bodyPr/>
          <a:lstStyle/>
          <a:p>
            <a:r>
              <a:rPr lang="en-US" dirty="0"/>
              <a:t>Scaling Expectations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0C9CE4-70E0-4B88-BD69-9738D7D7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4" y="731283"/>
            <a:ext cx="7373850" cy="606044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8">
                <a:extLst>
                  <a:ext uri="{FF2B5EF4-FFF2-40B4-BE49-F238E27FC236}">
                    <a16:creationId xmlns:a16="http://schemas.microsoft.com/office/drawing/2014/main" id="{A07DE6C1-57C3-492B-922E-64A589981D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46674" y="163167"/>
                <a:ext cx="4218145" cy="228595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5FCBEF"/>
                  </a:buClr>
                  <a:defRPr/>
                </a:pPr>
                <a:r>
                  <a:rPr 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/>
                  </a:rPr>
                  <a:t>Scaling to our available length:</a:t>
                </a:r>
              </a:p>
              <a:p>
                <a:pPr lvl="1">
                  <a:buClr>
                    <a:srgbClr val="5FCBEF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𝑐𝑙𝑢𝑠𝑡𝑒𝑟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𝐿𝑒𝑛𝑔𝑡h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  <a:p>
                <a:pPr lvl="1">
                  <a:buClr>
                    <a:srgbClr val="5FCBEF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𝑐𝑙𝑢𝑠𝑡𝑒𝑟</m:t>
                            </m:r>
                          </m:sub>
                        </m:sSub>
                      </m:e>
                    </m:rad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  <a:p>
                <a:pPr>
                  <a:buClr>
                    <a:srgbClr val="5FCBEF"/>
                  </a:buClr>
                  <a:defRPr/>
                </a:pPr>
                <a:r>
                  <a:rPr 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/>
                  </a:rPr>
                  <a:t>Using a 3</a:t>
                </a:r>
                <a:r>
                  <a:rPr 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/>
                  </a:rPr>
                  <a:t> reference @ 40 cm gas:</a:t>
                </a:r>
              </a:p>
              <a:p>
                <a:pPr lvl="1">
                  <a:buClr>
                    <a:srgbClr val="5FCBEF"/>
                  </a:buClr>
                  <a:defRPr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120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40</m:t>
                            </m:r>
                          </m:den>
                        </m:f>
                      </m:e>
                    </m:rad>
                    <m:r>
                      <a:rPr lang="en-US" sz="1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5.2</m:t>
                    </m:r>
                  </m:oMath>
                </a14:m>
                <a:endPara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/>
                </a:endParaRPr>
              </a:p>
              <a:p>
                <a:pPr>
                  <a:buClr>
                    <a:srgbClr val="5FCBEF"/>
                  </a:buClr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  <a:p>
                <a:pPr lvl="1">
                  <a:buClr>
                    <a:srgbClr val="5FCBEF"/>
                  </a:buClr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Char char="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ontent Placeholder 8">
                <a:extLst>
                  <a:ext uri="{FF2B5EF4-FFF2-40B4-BE49-F238E27FC236}">
                    <a16:creationId xmlns:a16="http://schemas.microsoft.com/office/drawing/2014/main" id="{A07DE6C1-57C3-492B-922E-64A589981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674" y="163167"/>
                <a:ext cx="4218145" cy="2285959"/>
              </a:xfrm>
              <a:prstGeom prst="rect">
                <a:avLst/>
              </a:prstGeom>
              <a:blipFill>
                <a:blip r:embed="rId3"/>
                <a:stretch>
                  <a:fillRect l="-287" t="-1050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2B3F99-788D-4D7D-BC8B-7AC14741C00E}"/>
              </a:ext>
            </a:extLst>
          </p:cNvPr>
          <p:cNvCxnSpPr/>
          <p:nvPr/>
        </p:nvCxnSpPr>
        <p:spPr>
          <a:xfrm>
            <a:off x="1287710" y="3280095"/>
            <a:ext cx="574645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DA931B-CEFD-4B09-99E7-FCABA27279EB}"/>
              </a:ext>
            </a:extLst>
          </p:cNvPr>
          <p:cNvCxnSpPr/>
          <p:nvPr/>
        </p:nvCxnSpPr>
        <p:spPr>
          <a:xfrm flipV="1">
            <a:off x="4160939" y="3280095"/>
            <a:ext cx="0" cy="25670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402583-9F83-4DEA-AEC7-A23A4800CC7B}"/>
              </a:ext>
            </a:extLst>
          </p:cNvPr>
          <p:cNvCxnSpPr/>
          <p:nvPr/>
        </p:nvCxnSpPr>
        <p:spPr>
          <a:xfrm flipV="1">
            <a:off x="4598565" y="3280095"/>
            <a:ext cx="0" cy="25670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21BC40-E06F-43B7-8DDD-10DD732B292F}"/>
              </a:ext>
            </a:extLst>
          </p:cNvPr>
          <p:cNvCxnSpPr>
            <a:cxnSpLocks/>
          </p:cNvCxnSpPr>
          <p:nvPr/>
        </p:nvCxnSpPr>
        <p:spPr>
          <a:xfrm flipH="1">
            <a:off x="6178493" y="2449126"/>
            <a:ext cx="1568181" cy="793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86515C60-2F38-4208-B286-9CF48FE2BAB6}"/>
              </a:ext>
            </a:extLst>
          </p:cNvPr>
          <p:cNvSpPr txBox="1">
            <a:spLocks/>
          </p:cNvSpPr>
          <p:nvPr/>
        </p:nvSpPr>
        <p:spPr>
          <a:xfrm>
            <a:off x="7981489" y="4515479"/>
            <a:ext cx="4008423" cy="228595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5FCBEF"/>
              </a:buClr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Existing Concept (“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Timepix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”)</a:t>
            </a:r>
          </a:p>
          <a:p>
            <a:pPr lvl="1">
              <a:buClr>
                <a:srgbClr val="5FCBEF"/>
              </a:buCl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Avalanche onto Silicon Pixels</a:t>
            </a:r>
          </a:p>
          <a:p>
            <a:pPr lvl="1">
              <a:buClr>
                <a:srgbClr val="5FCBEF"/>
              </a:buCl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Tiny Pixels (smaller than cluster spacing)</a:t>
            </a:r>
          </a:p>
          <a:p>
            <a:pPr lvl="1">
              <a:buClr>
                <a:srgbClr val="5FCBEF"/>
              </a:buCl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Sufficient gain for single electron</a:t>
            </a:r>
          </a:p>
          <a:p>
            <a:pPr lvl="0">
              <a:buClr>
                <a:srgbClr val="5FCBEF"/>
              </a:buClr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principle can work</a:t>
            </a:r>
          </a:p>
          <a:p>
            <a:pPr lvl="0">
              <a:buClr>
                <a:srgbClr val="5FCBEF"/>
              </a:buClr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EXTREMELY expensive for large area.</a:t>
            </a:r>
          </a:p>
          <a:p>
            <a:pPr lvl="0">
              <a:buClr>
                <a:srgbClr val="5FCBEF"/>
              </a:buClr>
              <a:defRPr/>
            </a:pPr>
            <a:r>
              <a:rPr lang="en-US" sz="1400" dirty="0">
                <a:solidFill>
                  <a:srgbClr val="FF0000"/>
                </a:solidFill>
              </a:rPr>
              <a:t>Can we accomplish with conventional tech?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066A62D-8FB5-43E6-BE71-A3D5D0D35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097" y="2532788"/>
            <a:ext cx="3961722" cy="195158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79384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BDB-AE5A-42B3-A375-6BF9D594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75855"/>
          </a:xfrm>
        </p:spPr>
        <p:txBody>
          <a:bodyPr/>
          <a:lstStyle/>
          <a:p>
            <a:r>
              <a:rPr lang="en-US" dirty="0"/>
              <a:t>What is the meaning of “Long Shadow”?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93E66-D0BA-438D-9222-82E9E33B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944DA-503F-4547-851C-C769AD9DA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14" y="624415"/>
            <a:ext cx="11018552" cy="613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88A28A-67FB-422A-81EA-A8F74597F0C8}"/>
              </a:ext>
            </a:extLst>
          </p:cNvPr>
          <p:cNvSpPr txBox="1"/>
          <p:nvPr/>
        </p:nvSpPr>
        <p:spPr>
          <a:xfrm rot="1319602">
            <a:off x="6285928" y="5779752"/>
            <a:ext cx="1217000" cy="523220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96633"/>
                </a:solidFill>
              </a:rPr>
              <a:t>Camel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E6E33D-914A-4EE2-853B-59165F18299E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637360" y="5519957"/>
            <a:ext cx="692850" cy="293522"/>
          </a:xfrm>
          <a:prstGeom prst="straightConnector1">
            <a:avLst/>
          </a:prstGeom>
          <a:ln w="76200">
            <a:solidFill>
              <a:srgbClr val="99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131CE70-AAC8-4C33-A164-2BF52A133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3608">
            <a:off x="3282946" y="2744553"/>
            <a:ext cx="1472893" cy="313282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7D2B23-BC91-4883-827B-20C6D07AEB6F}"/>
              </a:ext>
            </a:extLst>
          </p:cNvPr>
          <p:cNvCxnSpPr/>
          <p:nvPr/>
        </p:nvCxnSpPr>
        <p:spPr>
          <a:xfrm>
            <a:off x="4645891" y="4682836"/>
            <a:ext cx="443345" cy="646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82E7DBE-A3DB-4B8C-A513-F8AA615CD959}"/>
              </a:ext>
            </a:extLst>
          </p:cNvPr>
          <p:cNvSpPr txBox="1"/>
          <p:nvPr/>
        </p:nvSpPr>
        <p:spPr>
          <a:xfrm>
            <a:off x="9809969" y="624415"/>
            <a:ext cx="17046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Satellite Photo</a:t>
            </a:r>
          </a:p>
        </p:txBody>
      </p:sp>
    </p:spTree>
    <p:extLst>
      <p:ext uri="{BB962C8B-B14F-4D97-AF65-F5344CB8AC3E}">
        <p14:creationId xmlns:p14="http://schemas.microsoft.com/office/powerpoint/2010/main" val="359486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6186-1B7E-4BE4-A846-869F876A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3" y="7447"/>
            <a:ext cx="8596668" cy="618394"/>
          </a:xfrm>
        </p:spPr>
        <p:txBody>
          <a:bodyPr>
            <a:normAutofit fontScale="90000"/>
          </a:bodyPr>
          <a:lstStyle/>
          <a:p>
            <a:r>
              <a:rPr lang="en-US" dirty="0"/>
              <a:t>Long Shadow Detector -- LSD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1CED886-CE25-4EFA-82C2-9101738FF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7773" y="4179129"/>
                <a:ext cx="6314106" cy="2350269"/>
              </a:xfrm>
            </p:spPr>
            <p:txBody>
              <a:bodyPr/>
              <a:lstStyle/>
              <a:p>
                <a:pPr lvl="0">
                  <a:buClr>
                    <a:srgbClr val="5FCBEF"/>
                  </a:buClr>
                  <a:defRPr/>
                </a:pP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Drift leverages huge Lorentz angle as “magnifier”</a:t>
                </a:r>
              </a:p>
              <a:p>
                <a:pPr lvl="0">
                  <a:buClr>
                    <a:srgbClr val="5FCBEF"/>
                  </a:buClr>
                  <a:defRPr/>
                </a:pP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Clusters spread across </a:t>
                </a:r>
                <a:r>
                  <a:rPr lang="en-US" u="sng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space and time</a:t>
                </a: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.</a:t>
                </a:r>
              </a:p>
              <a:p>
                <a:pPr lvl="0">
                  <a:buClr>
                    <a:srgbClr val="5FCBEF"/>
                  </a:buClr>
                  <a:defRPr/>
                </a:pP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Higher B = Lower Transverse diffusion</a:t>
                </a:r>
              </a:p>
              <a:p>
                <a:pPr lvl="1">
                  <a:buClr>
                    <a:srgbClr val="5FCBEF"/>
                  </a:buClr>
                  <a:defRPr/>
                </a:pP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Example:  T2K(130 V/cm) has only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25</m:t>
                    </m:r>
                    <m:f>
                      <m:f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3 </m:t>
                    </m:r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𝑇𝑒𝑠𝑙𝑎</m:t>
                    </m:r>
                  </m:oMath>
                </a14:m>
                <a:endPara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>
                  <a:buClr>
                    <a:srgbClr val="5FCBEF"/>
                  </a:buClr>
                  <a:defRPr/>
                </a:pPr>
                <a:r>
                  <a:rPr 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Detect (count) clusters with conventional means.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1CED886-CE25-4EFA-82C2-9101738FF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7773" y="4179129"/>
                <a:ext cx="6314106" cy="2350269"/>
              </a:xfrm>
              <a:blipFill>
                <a:blip r:embed="rId2"/>
                <a:stretch>
                  <a:fillRect l="-193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4F9A7-ACD8-4EC0-B257-D19F7C6AF3F2}"/>
              </a:ext>
            </a:extLst>
          </p:cNvPr>
          <p:cNvCxnSpPr/>
          <p:nvPr/>
        </p:nvCxnSpPr>
        <p:spPr>
          <a:xfrm flipV="1">
            <a:off x="780177" y="1587843"/>
            <a:ext cx="4924338" cy="1057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17516F-759D-4F58-B4A7-7A1B0339A4DE}"/>
              </a:ext>
            </a:extLst>
          </p:cNvPr>
          <p:cNvCxnSpPr/>
          <p:nvPr/>
        </p:nvCxnSpPr>
        <p:spPr>
          <a:xfrm flipV="1">
            <a:off x="773186" y="2116349"/>
            <a:ext cx="4924338" cy="1057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ACCB99-8A33-49AE-A6EC-91C1A85A224E}"/>
              </a:ext>
            </a:extLst>
          </p:cNvPr>
          <p:cNvCxnSpPr/>
          <p:nvPr/>
        </p:nvCxnSpPr>
        <p:spPr>
          <a:xfrm>
            <a:off x="6205057" y="1235506"/>
            <a:ext cx="191269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70EEBC-A8AD-4172-A4C6-AFECAE5C4F90}"/>
              </a:ext>
            </a:extLst>
          </p:cNvPr>
          <p:cNvCxnSpPr/>
          <p:nvPr/>
        </p:nvCxnSpPr>
        <p:spPr>
          <a:xfrm>
            <a:off x="6205057" y="1593436"/>
            <a:ext cx="191269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BDDD46-3692-4E4E-A39E-D2AC73E3639F}"/>
              </a:ext>
            </a:extLst>
          </p:cNvPr>
          <p:cNvCxnSpPr/>
          <p:nvPr/>
        </p:nvCxnSpPr>
        <p:spPr>
          <a:xfrm>
            <a:off x="6205057" y="1951366"/>
            <a:ext cx="191269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15AF8E-8724-4840-89E0-11BE9F9C76DD}"/>
              </a:ext>
            </a:extLst>
          </p:cNvPr>
          <p:cNvCxnSpPr/>
          <p:nvPr/>
        </p:nvCxnSpPr>
        <p:spPr>
          <a:xfrm>
            <a:off x="6205057" y="2309296"/>
            <a:ext cx="191269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A5EAD7-6C36-4CA4-88F3-E32E42898CD1}"/>
              </a:ext>
            </a:extLst>
          </p:cNvPr>
          <p:cNvCxnSpPr/>
          <p:nvPr/>
        </p:nvCxnSpPr>
        <p:spPr>
          <a:xfrm>
            <a:off x="6205057" y="2667227"/>
            <a:ext cx="191269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012AA8-49FA-4D28-AF7D-4D693C2D7FA5}"/>
              </a:ext>
            </a:extLst>
          </p:cNvPr>
          <p:cNvSpPr txBox="1"/>
          <p:nvPr/>
        </p:nvSpPr>
        <p:spPr>
          <a:xfrm>
            <a:off x="6639707" y="162978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B-field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4B56CE2-1DF0-4A20-93F8-5CADB66A4707}"/>
              </a:ext>
            </a:extLst>
          </p:cNvPr>
          <p:cNvCxnSpPr/>
          <p:nvPr/>
        </p:nvCxnSpPr>
        <p:spPr>
          <a:xfrm flipV="1">
            <a:off x="4152551" y="1394897"/>
            <a:ext cx="0" cy="1837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BFC9068-7154-45BA-92B0-33C76268A401}"/>
              </a:ext>
            </a:extLst>
          </p:cNvPr>
          <p:cNvSpPr txBox="1"/>
          <p:nvPr/>
        </p:nvSpPr>
        <p:spPr>
          <a:xfrm>
            <a:off x="4291720" y="245214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AE1992-D054-45A8-89F7-6FD2700552B5}"/>
              </a:ext>
            </a:extLst>
          </p:cNvPr>
          <p:cNvSpPr txBox="1"/>
          <p:nvPr/>
        </p:nvSpPr>
        <p:spPr>
          <a:xfrm rot="20813995">
            <a:off x="629174" y="281287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HV-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5CCAA3-C64E-41C0-B6A0-BD8F4AF24E40}"/>
              </a:ext>
            </a:extLst>
          </p:cNvPr>
          <p:cNvSpPr txBox="1"/>
          <p:nvPr/>
        </p:nvSpPr>
        <p:spPr>
          <a:xfrm>
            <a:off x="218254" y="783868"/>
            <a:ext cx="41472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 Concept: Like a “Streak Camera”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4BFC79-6945-4189-9B2D-DBE60DD0F03A}"/>
              </a:ext>
            </a:extLst>
          </p:cNvPr>
          <p:cNvSpPr/>
          <p:nvPr/>
        </p:nvSpPr>
        <p:spPr>
          <a:xfrm rot="20883032">
            <a:off x="711589" y="2123420"/>
            <a:ext cx="5061513" cy="652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F3DE279-9E7D-485C-BD7A-A2A4386B33DF}"/>
              </a:ext>
            </a:extLst>
          </p:cNvPr>
          <p:cNvCxnSpPr>
            <a:cxnSpLocks/>
          </p:cNvCxnSpPr>
          <p:nvPr/>
        </p:nvCxnSpPr>
        <p:spPr>
          <a:xfrm flipH="1">
            <a:off x="3649211" y="2116349"/>
            <a:ext cx="503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E03C5C-DBF4-4E30-A25C-D95E4AE0DC9B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3249103" y="2187979"/>
            <a:ext cx="903450" cy="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5A6BBF-FA58-4D3C-9BCC-4ED83D55331C}"/>
              </a:ext>
            </a:extLst>
          </p:cNvPr>
          <p:cNvCxnSpPr>
            <a:cxnSpLocks/>
          </p:cNvCxnSpPr>
          <p:nvPr/>
        </p:nvCxnSpPr>
        <p:spPr>
          <a:xfrm flipH="1">
            <a:off x="2952925" y="2270147"/>
            <a:ext cx="1199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72909E-8083-488E-A6E0-EDDAFCEB4867}"/>
              </a:ext>
            </a:extLst>
          </p:cNvPr>
          <p:cNvCxnSpPr>
            <a:cxnSpLocks/>
          </p:cNvCxnSpPr>
          <p:nvPr/>
        </p:nvCxnSpPr>
        <p:spPr>
          <a:xfrm flipH="1">
            <a:off x="2592198" y="2347046"/>
            <a:ext cx="1560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FD4944-BAEA-4EF8-A017-023E735A8A2C}"/>
              </a:ext>
            </a:extLst>
          </p:cNvPr>
          <p:cNvCxnSpPr>
            <a:cxnSpLocks/>
          </p:cNvCxnSpPr>
          <p:nvPr/>
        </p:nvCxnSpPr>
        <p:spPr>
          <a:xfrm flipH="1">
            <a:off x="2021747" y="2423945"/>
            <a:ext cx="2130805" cy="27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8360E1-8B80-4F06-9096-B702E046547F}"/>
              </a:ext>
            </a:extLst>
          </p:cNvPr>
          <p:cNvCxnSpPr/>
          <p:nvPr/>
        </p:nvCxnSpPr>
        <p:spPr>
          <a:xfrm flipV="1">
            <a:off x="800682" y="975230"/>
            <a:ext cx="4924338" cy="1057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DB2F97-ABE8-4D48-8C25-1043FA500245}"/>
              </a:ext>
            </a:extLst>
          </p:cNvPr>
          <p:cNvCxnSpPr/>
          <p:nvPr/>
        </p:nvCxnSpPr>
        <p:spPr>
          <a:xfrm flipV="1">
            <a:off x="793691" y="1503736"/>
            <a:ext cx="4924338" cy="1057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76E1A08-3ED0-42CC-BB8F-88286C15ECC1}"/>
              </a:ext>
            </a:extLst>
          </p:cNvPr>
          <p:cNvSpPr txBox="1"/>
          <p:nvPr/>
        </p:nvSpPr>
        <p:spPr>
          <a:xfrm rot="20840626">
            <a:off x="1818052" y="137063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Sensors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C19F31-8BB4-45BF-8C8E-05ECAC60B027}"/>
              </a:ext>
            </a:extLst>
          </p:cNvPr>
          <p:cNvSpPr/>
          <p:nvPr/>
        </p:nvSpPr>
        <p:spPr>
          <a:xfrm rot="20883032">
            <a:off x="732094" y="1510807"/>
            <a:ext cx="5061513" cy="652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6106B14-A777-4F47-8CA4-386F9A9D78C9}"/>
              </a:ext>
            </a:extLst>
          </p:cNvPr>
          <p:cNvCxnSpPr>
            <a:cxnSpLocks/>
          </p:cNvCxnSpPr>
          <p:nvPr/>
        </p:nvCxnSpPr>
        <p:spPr>
          <a:xfrm flipH="1">
            <a:off x="3669716" y="1503736"/>
            <a:ext cx="503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BD7B31-CF1B-40C8-8D23-B2BBF8554540}"/>
              </a:ext>
            </a:extLst>
          </p:cNvPr>
          <p:cNvCxnSpPr>
            <a:cxnSpLocks/>
            <a:endCxn id="41" idx="2"/>
          </p:cNvCxnSpPr>
          <p:nvPr/>
        </p:nvCxnSpPr>
        <p:spPr>
          <a:xfrm flipH="1" flipV="1">
            <a:off x="3269608" y="1575366"/>
            <a:ext cx="903450" cy="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4CE64A5-370E-4A79-9DFA-9F2D5CC7A1CA}"/>
              </a:ext>
            </a:extLst>
          </p:cNvPr>
          <p:cNvCxnSpPr>
            <a:cxnSpLocks/>
          </p:cNvCxnSpPr>
          <p:nvPr/>
        </p:nvCxnSpPr>
        <p:spPr>
          <a:xfrm flipH="1">
            <a:off x="2973430" y="1657534"/>
            <a:ext cx="1199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4B337D9-4242-4D2C-A156-932D28F24FA9}"/>
              </a:ext>
            </a:extLst>
          </p:cNvPr>
          <p:cNvCxnSpPr>
            <a:cxnSpLocks/>
          </p:cNvCxnSpPr>
          <p:nvPr/>
        </p:nvCxnSpPr>
        <p:spPr>
          <a:xfrm flipH="1">
            <a:off x="2612703" y="1734433"/>
            <a:ext cx="1560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887C758-AA11-4834-B52C-AFEEC00B95E5}"/>
              </a:ext>
            </a:extLst>
          </p:cNvPr>
          <p:cNvCxnSpPr>
            <a:cxnSpLocks/>
          </p:cNvCxnSpPr>
          <p:nvPr/>
        </p:nvCxnSpPr>
        <p:spPr>
          <a:xfrm flipH="1">
            <a:off x="2042252" y="1811332"/>
            <a:ext cx="2130805" cy="27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D38910-31F7-479E-A4B8-EAA167821362}"/>
              </a:ext>
            </a:extLst>
          </p:cNvPr>
          <p:cNvSpPr txBox="1"/>
          <p:nvPr/>
        </p:nvSpPr>
        <p:spPr>
          <a:xfrm>
            <a:off x="9822677" y="213898"/>
            <a:ext cx="18558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Bad for Tracking</a:t>
            </a:r>
          </a:p>
          <a:p>
            <a:pPr algn="ctr"/>
            <a:r>
              <a:rPr lang="en-US" dirty="0"/>
              <a:t>Good for PID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2ACE6-C851-408C-BC5A-A33CC1839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338"/>
          <a:stretch/>
        </p:blipFill>
        <p:spPr>
          <a:xfrm>
            <a:off x="759672" y="3194068"/>
            <a:ext cx="8950762" cy="822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AD092-2617-4B84-92BD-F1D81427E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206" y="3163064"/>
            <a:ext cx="3379909" cy="35783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D0437-EFBE-4429-B94E-BEF92BDFDE10}"/>
              </a:ext>
            </a:extLst>
          </p:cNvPr>
          <p:cNvSpPr txBox="1"/>
          <p:nvPr/>
        </p:nvSpPr>
        <p:spPr>
          <a:xfrm>
            <a:off x="4291720" y="3438931"/>
            <a:ext cx="169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Silicon Tracker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C568C7-4D37-4270-93E2-498ECAEB7FE7}"/>
              </a:ext>
            </a:extLst>
          </p:cNvPr>
          <p:cNvCxnSpPr>
            <a:cxnSpLocks/>
          </p:cNvCxnSpPr>
          <p:nvPr/>
        </p:nvCxnSpPr>
        <p:spPr>
          <a:xfrm flipV="1">
            <a:off x="6150276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1C7C3C15-9EFD-43A2-9866-44045A08E1CA}"/>
              </a:ext>
            </a:extLst>
          </p:cNvPr>
          <p:cNvSpPr/>
          <p:nvPr/>
        </p:nvSpPr>
        <p:spPr>
          <a:xfrm>
            <a:off x="5763236" y="1606030"/>
            <a:ext cx="178735" cy="4827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D3D50113-5AB1-44C9-A3DF-40553C516763}"/>
              </a:ext>
            </a:extLst>
          </p:cNvPr>
          <p:cNvSpPr/>
          <p:nvPr/>
        </p:nvSpPr>
        <p:spPr>
          <a:xfrm>
            <a:off x="5783741" y="1002675"/>
            <a:ext cx="178735" cy="4827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16787C86-A4AE-409B-B784-98A93BC0425E}"/>
              </a:ext>
            </a:extLst>
          </p:cNvPr>
          <p:cNvSpPr/>
          <p:nvPr/>
        </p:nvSpPr>
        <p:spPr>
          <a:xfrm>
            <a:off x="5804246" y="399320"/>
            <a:ext cx="178735" cy="4827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80607-B763-43AA-A0F6-BCE77D3342AD}"/>
              </a:ext>
            </a:extLst>
          </p:cNvPr>
          <p:cNvSpPr txBox="1"/>
          <p:nvPr/>
        </p:nvSpPr>
        <p:spPr>
          <a:xfrm>
            <a:off x="6000950" y="444926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sections…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62A1753-5EF0-4041-A5A4-0D51BAF30F11}"/>
              </a:ext>
            </a:extLst>
          </p:cNvPr>
          <p:cNvCxnSpPr>
            <a:cxnSpLocks/>
          </p:cNvCxnSpPr>
          <p:nvPr/>
        </p:nvCxnSpPr>
        <p:spPr>
          <a:xfrm flipV="1">
            <a:off x="6429035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794E720-DA50-414F-B28D-A8FF07C6B350}"/>
              </a:ext>
            </a:extLst>
          </p:cNvPr>
          <p:cNvCxnSpPr>
            <a:cxnSpLocks/>
          </p:cNvCxnSpPr>
          <p:nvPr/>
        </p:nvCxnSpPr>
        <p:spPr>
          <a:xfrm flipV="1">
            <a:off x="6707794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431A5B6-E500-4AAD-AAF7-CC8B90007339}"/>
              </a:ext>
            </a:extLst>
          </p:cNvPr>
          <p:cNvCxnSpPr>
            <a:cxnSpLocks/>
          </p:cNvCxnSpPr>
          <p:nvPr/>
        </p:nvCxnSpPr>
        <p:spPr>
          <a:xfrm flipV="1">
            <a:off x="6986553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79D871-AD63-4043-9D62-05C7B25393C3}"/>
              </a:ext>
            </a:extLst>
          </p:cNvPr>
          <p:cNvCxnSpPr>
            <a:cxnSpLocks/>
          </p:cNvCxnSpPr>
          <p:nvPr/>
        </p:nvCxnSpPr>
        <p:spPr>
          <a:xfrm flipV="1">
            <a:off x="7265312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09A1059-BD9F-473B-9DC3-9853D084AA34}"/>
              </a:ext>
            </a:extLst>
          </p:cNvPr>
          <p:cNvCxnSpPr>
            <a:cxnSpLocks/>
          </p:cNvCxnSpPr>
          <p:nvPr/>
        </p:nvCxnSpPr>
        <p:spPr>
          <a:xfrm flipV="1">
            <a:off x="7544071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52788C9-0061-495C-94EE-363863A47789}"/>
              </a:ext>
            </a:extLst>
          </p:cNvPr>
          <p:cNvCxnSpPr>
            <a:cxnSpLocks/>
          </p:cNvCxnSpPr>
          <p:nvPr/>
        </p:nvCxnSpPr>
        <p:spPr>
          <a:xfrm flipV="1">
            <a:off x="7822832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14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4616-A919-4488-A471-3BFFC2C2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0747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7D70-BA70-4E15-9B1F-E4B40EFBF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20" y="774584"/>
            <a:ext cx="11109198" cy="55255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Long Shadow Detector (LSD) presently just a hallucination.</a:t>
            </a:r>
          </a:p>
          <a:p>
            <a:pPr lvl="1"/>
            <a:r>
              <a:rPr lang="en-US" dirty="0"/>
              <a:t>Absolutely requires additional space</a:t>
            </a:r>
          </a:p>
          <a:p>
            <a:pPr lvl="2"/>
            <a:r>
              <a:rPr lang="en-US" dirty="0"/>
              <a:t>All-silicon tracking option?</a:t>
            </a:r>
          </a:p>
          <a:p>
            <a:pPr lvl="1"/>
            <a:r>
              <a:rPr lang="en-US" dirty="0"/>
              <a:t>Absolutely requires help due to </a:t>
            </a:r>
            <a:r>
              <a:rPr lang="en-US" dirty="0" err="1"/>
              <a:t>dE</a:t>
            </a:r>
            <a:r>
              <a:rPr lang="en-US" dirty="0"/>
              <a:t>/dx band crossings:</a:t>
            </a:r>
          </a:p>
          <a:p>
            <a:pPr lvl="2"/>
            <a:r>
              <a:rPr lang="en-US" dirty="0"/>
              <a:t>DIRC,  TOF,  ???</a:t>
            </a:r>
          </a:p>
          <a:p>
            <a:pPr lvl="1"/>
            <a:r>
              <a:rPr lang="en-US" dirty="0"/>
              <a:t>Likely prefers higher(</a:t>
            </a:r>
            <a:r>
              <a:rPr lang="en-US" dirty="0" err="1"/>
              <a:t>est</a:t>
            </a:r>
            <a:r>
              <a:rPr lang="en-US" dirty="0"/>
              <a:t>) magnetic fields</a:t>
            </a:r>
          </a:p>
          <a:p>
            <a:r>
              <a:rPr lang="en-US" dirty="0"/>
              <a:t>Garfield Simulations required to optimize sometimes competing constraints:</a:t>
            </a:r>
          </a:p>
          <a:p>
            <a:pPr lvl="1"/>
            <a:r>
              <a:rPr lang="en-US" dirty="0"/>
              <a:t>Maximal total cluster count.</a:t>
            </a:r>
          </a:p>
          <a:p>
            <a:pPr lvl="1"/>
            <a:r>
              <a:rPr lang="en-US" dirty="0"/>
              <a:t>Minimal cluster merging.</a:t>
            </a:r>
          </a:p>
          <a:p>
            <a:r>
              <a:rPr lang="en-US" dirty="0"/>
              <a:t>Readout can take multiple forms:</a:t>
            </a:r>
          </a:p>
          <a:p>
            <a:pPr lvl="1"/>
            <a:r>
              <a:rPr lang="en-US" dirty="0"/>
              <a:t>Standard charge collection (pads)</a:t>
            </a:r>
          </a:p>
          <a:p>
            <a:pPr lvl="1"/>
            <a:r>
              <a:rPr lang="en-US" dirty="0"/>
              <a:t>Optical read-out of GEMs:</a:t>
            </a:r>
          </a:p>
          <a:p>
            <a:pPr lvl="2"/>
            <a:r>
              <a:rPr lang="en-US" dirty="0"/>
              <a:t>e.g. Detecting electroluminescence w/ fast cameras [see </a:t>
            </a:r>
            <a:r>
              <a:rPr lang="en-US" dirty="0" err="1"/>
              <a:t>f.i</a:t>
            </a:r>
            <a:r>
              <a:rPr lang="en-US" dirty="0"/>
              <a:t>. NIMA 886(2018) 24].</a:t>
            </a:r>
          </a:p>
          <a:p>
            <a:pPr lvl="2"/>
            <a:r>
              <a:rPr lang="en-US" dirty="0"/>
              <a:t>Optical read-out looks the most appropriate for cluster counting (no ion-tail effects).</a:t>
            </a:r>
          </a:p>
          <a:p>
            <a:pPr lvl="2"/>
            <a:r>
              <a:rPr lang="en-US" dirty="0"/>
              <a:t>Can we replace cameras with </a:t>
            </a:r>
            <a:r>
              <a:rPr lang="en-US" dirty="0" err="1"/>
              <a:t>SiPM</a:t>
            </a:r>
            <a:r>
              <a:rPr lang="en-US" dirty="0"/>
              <a:t> arrays </a:t>
            </a:r>
            <a:br>
              <a:rPr lang="en-US" dirty="0"/>
            </a:br>
            <a:r>
              <a:rPr lang="en-US" dirty="0"/>
              <a:t>(NOTE:  Avalanche supplies a MANY-photon signal lessening radiation damage concerns)</a:t>
            </a:r>
          </a:p>
          <a:p>
            <a:r>
              <a:rPr lang="en-US" dirty="0"/>
              <a:t>Garfield simulations are ongoing but not yet ready for today…stay tuned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AA24E5C-994D-4815-A49D-D42684DF76E1}"/>
              </a:ext>
            </a:extLst>
          </p:cNvPr>
          <p:cNvSpPr/>
          <p:nvPr/>
        </p:nvSpPr>
        <p:spPr>
          <a:xfrm>
            <a:off x="8179266" y="4706225"/>
            <a:ext cx="289672" cy="11912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FFE30-0523-4D7B-82E6-A99EAEBD5DE3}"/>
              </a:ext>
            </a:extLst>
          </p:cNvPr>
          <p:cNvSpPr txBox="1"/>
          <p:nvPr/>
        </p:nvSpPr>
        <p:spPr>
          <a:xfrm>
            <a:off x="8596668" y="5117177"/>
            <a:ext cx="20281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Thank you, Silvia!</a:t>
            </a:r>
          </a:p>
        </p:txBody>
      </p:sp>
    </p:spTree>
    <p:extLst>
      <p:ext uri="{BB962C8B-B14F-4D97-AF65-F5344CB8AC3E}">
        <p14:creationId xmlns:p14="http://schemas.microsoft.com/office/powerpoint/2010/main" val="81220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576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Symbol</vt:lpstr>
      <vt:lpstr>Trebuchet MS</vt:lpstr>
      <vt:lpstr>Wingdings 3</vt:lpstr>
      <vt:lpstr>Office Theme</vt:lpstr>
      <vt:lpstr>Facet</vt:lpstr>
      <vt:lpstr>Long Shadow Detector (LSD)</vt:lpstr>
      <vt:lpstr>Detector cartoon from Rey Cruz-Torres (LBNL)</vt:lpstr>
      <vt:lpstr>PID ~ Velocity</vt:lpstr>
      <vt:lpstr>dE/dx w/ hybrid detector</vt:lpstr>
      <vt:lpstr>Scaling Expectations</vt:lpstr>
      <vt:lpstr>What is the meaning of “Long Shadow”?</vt:lpstr>
      <vt:lpstr>Long Shadow Detector -- LSD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the PID Barrier @ EIC</dc:title>
  <dc:creator>Thomas Hemmick</dc:creator>
  <cp:lastModifiedBy>Thomas Hemmick</cp:lastModifiedBy>
  <cp:revision>24</cp:revision>
  <dcterms:created xsi:type="dcterms:W3CDTF">2020-09-29T13:08:46Z</dcterms:created>
  <dcterms:modified xsi:type="dcterms:W3CDTF">2020-10-02T10:31:07Z</dcterms:modified>
</cp:coreProperties>
</file>