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D935C-41B8-4078-B743-C6D0451DDC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ED4151-BB30-4705-BF32-FE6416D48F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2C9A93-9700-40D9-96CC-AF9F7CAA39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4D3A8-5321-4853-B3E6-9210197563A5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4BEE9E-E9D9-4E18-91D1-4D0439B77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1E7379-22E4-4CAA-9E85-D6F3C5310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ED1F7-7B47-4B2D-9384-5DB5471DF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244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4065F0-1DF6-41B4-B9C9-A107DF7A29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6A363B-586B-404C-B0F8-443F3B6B82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1CD8F2-A924-4F7D-A55E-3ADDDD67B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4D3A8-5321-4853-B3E6-9210197563A5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6A9208-C7E0-41B7-A438-EA3BED5E9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C82AE3-FE78-4AA4-A1D4-2EE98D564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ED1F7-7B47-4B2D-9384-5DB5471DF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508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2C4AF5-0C73-4E4D-A98A-D4CB3439D8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0C0455-8874-4915-BE42-FD2BAB8741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430543-5F4E-46DB-A0C1-BE9CE4251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4D3A8-5321-4853-B3E6-9210197563A5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6DE91D-061F-4FA6-AC84-4D95C2398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768F86-733D-410F-A70C-98F1C7FF9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ED1F7-7B47-4B2D-9384-5DB5471DF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78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FFFF9-F8AA-4339-A51C-9D2841186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4C4EE-F21E-4772-92BC-618E54E766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4FE2E5-B2F5-4D5E-A7AC-FC841D456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4D3A8-5321-4853-B3E6-9210197563A5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C8A0B2-0E9B-427F-8766-869CF45DE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50F7BC-4286-4939-9215-4ECE204C2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ED1F7-7B47-4B2D-9384-5DB5471DF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15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0D377-0F95-47A0-974A-2D799E4BC4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B19E26-BA0F-42E1-AB8F-F6AD1462E4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67DFE9-7DAC-4726-822E-8CC3240A1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4D3A8-5321-4853-B3E6-9210197563A5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1285B4-5C1D-4129-8300-90ECD734E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EC5775-66BC-4187-B3F7-CD29327B6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ED1F7-7B47-4B2D-9384-5DB5471DF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939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15E8F-9C6A-44FB-BEA1-863AB3FE1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6961FF-ED93-4CB9-A24B-6115DE605C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4D3536-7425-419F-98F9-D530C18454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CFF26F-FA48-4F3A-BBB2-E0F3980C9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4D3A8-5321-4853-B3E6-9210197563A5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E5956D-48D4-4F87-8E33-C3A816457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D3017E-4E00-493E-B237-3F8DDC94F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ED1F7-7B47-4B2D-9384-5DB5471DF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361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491EC-235E-42CC-B525-3C5FDEF1C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0A7B54-B3CC-42E2-BD69-34A37D65C0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F478A9-1F27-4CE6-AD82-118B46AE61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4CD909-2B47-4441-A75E-271720A203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C512EEA-20C4-45C3-9A2A-F6302E941C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A872942-E5D1-411B-A750-8CC9A1F21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4D3A8-5321-4853-B3E6-9210197563A5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EA66BF7-0D80-4D6A-A5A4-1171C20A3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0E626C-4454-4EC7-88C0-46E784F4E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ED1F7-7B47-4B2D-9384-5DB5471DF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142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ECCBD2-990F-4F29-A4B1-A68214626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5662EC2-AF44-421C-A880-439EE959C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4D3A8-5321-4853-B3E6-9210197563A5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441356-22B4-4A5E-ABDD-4991C396A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3573F8-1C11-460B-B4FC-72C5E7A4E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ED1F7-7B47-4B2D-9384-5DB5471DF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82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DB9E274-E175-4975-AB2E-3BF1FF892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4D3A8-5321-4853-B3E6-9210197563A5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6A072E6-DB65-439D-B6F9-429716C71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062C6D-39CF-486C-8118-788401C09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ED1F7-7B47-4B2D-9384-5DB5471DF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632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837395-45D9-42CD-B31D-1C3A777DD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90D06D-FA0B-4F6D-80BE-F541E73350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0CFD40-7DBF-4F46-B846-902F9D714B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5792E1-3168-4D7F-B8B9-D578A12D1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4D3A8-5321-4853-B3E6-9210197563A5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B50894-4C18-44E9-B36F-636BA16F4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542BC0-D552-49E5-83E5-C5CEC3890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ED1F7-7B47-4B2D-9384-5DB5471DF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316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550450-70D6-40D3-9BF6-8E48D6963C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EEE099-4D12-42C0-9CD2-B03F50B929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209539-A24D-4A2E-8CA1-9A8FA12487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43BECB-C3B4-4041-A244-6ABF0300A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4D3A8-5321-4853-B3E6-9210197563A5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43838D-1E3F-4C6F-8E91-BCF332B9E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A47C56-9995-4137-A0C5-9E6601CC6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ED1F7-7B47-4B2D-9384-5DB5471DF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015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1F9C203-9B36-492E-B3F6-C847C6843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45F11F-DD11-4372-8F59-43A37D3A2E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F592E9-DC2F-42AD-A270-A00A022C34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4D3A8-5321-4853-B3E6-9210197563A5}" type="datetimeFigureOut">
              <a:rPr lang="en-US" smtClean="0"/>
              <a:t>10/19/2020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3D6271-6885-43AD-B8DB-8D39CFEDB8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3D4BF7-39D2-4F4A-A867-E4CEE24721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AED1F7-7B47-4B2D-9384-5DB5471DF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672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B5233-DB00-48FA-8DB4-95156BE3DE4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SBU EoI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1B1526-2CF0-44BD-BA31-E1DE0FB39E3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October 19 - 2020</a:t>
            </a:r>
          </a:p>
        </p:txBody>
      </p:sp>
    </p:spTree>
    <p:extLst>
      <p:ext uri="{BB962C8B-B14F-4D97-AF65-F5344CB8AC3E}">
        <p14:creationId xmlns:p14="http://schemas.microsoft.com/office/powerpoint/2010/main" val="3874898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3A107-8344-4A9B-8EF5-1B9CD1486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Interest for Potential Equipment Cooperation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F452D2-8171-45F6-A704-164C6171D9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PID:</a:t>
            </a:r>
            <a:endParaRPr lang="en-US" sz="1800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High momentum reach RICH - forward RICH 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with </a:t>
            </a:r>
            <a:r>
              <a:rPr lang="en-US" sz="18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INFN/Italy</a:t>
            </a:r>
            <a:endParaRPr lang="en-US" sz="1800" dirty="0">
              <a:solidFill>
                <a:srgbClr val="00B050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Time Projection Chamber – dE/dx extension for sPHENIX TPC</a:t>
            </a:r>
            <a:endParaRPr lang="en-US" sz="1800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Hadron Blind Detector for eID</a:t>
            </a:r>
            <a:endParaRPr lang="en-US" sz="1800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DIRC 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i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Catholic University of America (CUA), GSI/Germany</a:t>
            </a:r>
            <a:endParaRPr lang="en-US" sz="1800" dirty="0">
              <a:solidFill>
                <a:srgbClr val="00B050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LAPPD 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with </a:t>
            </a:r>
            <a:r>
              <a:rPr lang="en-US" sz="1800" i="1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BNL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1800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Tracking</a:t>
            </a:r>
            <a:endParaRPr lang="en-US" sz="1800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Forward tracking system based on PANDA wire tubes</a:t>
            </a:r>
          </a:p>
          <a:p>
            <a:pPr marL="342900" indent="-342900">
              <a:buFont typeface="+mj-lt"/>
              <a:buAutoNum type="arabicPeriod"/>
            </a:pPr>
            <a:endParaRPr lang="en-US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Polarimetry and forward calorimetry </a:t>
            </a:r>
            <a:endParaRPr lang="en-US" sz="1800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Compton polarimetry – laser 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with </a:t>
            </a:r>
            <a:r>
              <a:rPr lang="en-US" sz="1800" i="1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UVa, UMass Amherst, JLab</a:t>
            </a:r>
            <a:endParaRPr lang="en-US" sz="1800" dirty="0">
              <a:solidFill>
                <a:schemeClr val="accent2">
                  <a:lumMod val="75000"/>
                </a:schemeClr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Hadron polarimetry 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with </a:t>
            </a:r>
            <a:r>
              <a:rPr lang="en-US" sz="1800" i="1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MIT, RIKEN/Japan, BNL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1800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800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acquisition</a:t>
            </a:r>
            <a:endParaRPr lang="en-US" sz="1800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Streaming readout 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with </a:t>
            </a:r>
            <a:r>
              <a:rPr lang="en-US" sz="1800" i="1" dirty="0" err="1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Jlab</a:t>
            </a:r>
            <a:r>
              <a:rPr lang="en-US" sz="1800" i="1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MIT, BNL, INFN 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(see EOI from BNLSBU, Software Working Group, IP8, INFN)</a:t>
            </a:r>
            <a:endParaRPr lang="en-US" sz="1800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4624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D40148-7BA4-48FA-9B53-E53BF72AB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Level of Potential Contribution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932CEA-447B-46EC-B0CD-32ACF860F5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All contributions from SBU are for in-kind labor contributions and existing facilities provided in our laboratory.</a:t>
            </a: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All in-kind labor contributions are heading toward design, construction, commissioning, and maintenance of the equipment under consideration.</a:t>
            </a: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Software support will be provided when applicable.</a:t>
            </a: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We assume design and engineering support from the EIC project. Material and supply costs to be provided by the EIC project.</a:t>
            </a:r>
          </a:p>
          <a:p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Senior staff: 5 faculty, 6 research faculty, 10 post-docs, 10 graduate students, 20 undergraduate students </a:t>
            </a:r>
            <a:endParaRPr lang="en-US" sz="1800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Machine shop staff : 4 full time technicians</a:t>
            </a:r>
            <a:endParaRPr lang="en-US" sz="1800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Electronics shop staff: 1 full time technicians, 1 electronic engineer.</a:t>
            </a:r>
            <a:endParaRPr lang="en-US" sz="1800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endParaRPr lang="en-US" sz="1800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4599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5970F-9DA2-447B-BE5E-95C7E5903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FTE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DED681B-ABB7-4072-B028-E16A206C17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7820" y="1381236"/>
            <a:ext cx="7596361" cy="5241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93534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332D61-CD6D-495A-9B60-F0046BC90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B891F6-5328-43E7-8D2F-B0A5538935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Large laboratory space. Large cleanroom (class 1000), well equipped machine shop. Machine shop work to be funded by EIC funds. </a:t>
            </a:r>
            <a:endParaRPr lang="en-US" sz="1800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SBU has and had leading contributions to sPHENIX, SoLID, MOLLER, RHIC and JLab polarimetry, various EIC detector R&amp;D program groups, PHENIX.</a:t>
            </a:r>
            <a:endParaRPr lang="en-US" sz="1800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sPHENIX: TPC</a:t>
            </a:r>
            <a:endParaRPr lang="en-US" sz="1800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SoLID: Heavy Gas Cherenkov/Light Gas Cherenkov detectors</a:t>
            </a:r>
            <a:endParaRPr lang="en-US" sz="1800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MOLLER: GEM tracker</a:t>
            </a:r>
            <a:endParaRPr lang="en-US" sz="1800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eRD2/6/14/23/26</a:t>
            </a:r>
            <a:endParaRPr lang="en-US" sz="1800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PHENIX: RICH, Drift Chamber, HBD,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SiVTX</a:t>
            </a:r>
            <a:endParaRPr lang="en-US" sz="1800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JLab: polarimetry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525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76DCD-7F2C-461E-81BD-FB691FC3F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Resources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CA9DEAC-6796-4407-AA66-82989ABF7A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7852126"/>
              </p:ext>
            </p:extLst>
          </p:nvPr>
        </p:nvGraphicFramePr>
        <p:xfrm>
          <a:off x="3889112" y="2527069"/>
          <a:ext cx="4722873" cy="30493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49679">
                  <a:extLst>
                    <a:ext uri="{9D8B030D-6E8A-4147-A177-3AD203B41FA5}">
                      <a16:colId xmlns:a16="http://schemas.microsoft.com/office/drawing/2014/main" val="3214526857"/>
                    </a:ext>
                  </a:extLst>
                </a:gridCol>
                <a:gridCol w="778278">
                  <a:extLst>
                    <a:ext uri="{9D8B030D-6E8A-4147-A177-3AD203B41FA5}">
                      <a16:colId xmlns:a16="http://schemas.microsoft.com/office/drawing/2014/main" val="3990641858"/>
                    </a:ext>
                  </a:extLst>
                </a:gridCol>
                <a:gridCol w="2294916">
                  <a:extLst>
                    <a:ext uri="{9D8B030D-6E8A-4147-A177-3AD203B41FA5}">
                      <a16:colId xmlns:a16="http://schemas.microsoft.com/office/drawing/2014/main" val="4051449702"/>
                    </a:ext>
                  </a:extLst>
                </a:gridCol>
              </a:tblGrid>
              <a:tr h="360059">
                <a:tc>
                  <a:txBody>
                    <a:bodyPr/>
                    <a:lstStyle/>
                    <a:p>
                      <a:pPr algn="l" fontAlgn="b"/>
                      <a:r>
                        <a:rPr lang="en-US" sz="2300" u="none" strike="noStrike">
                          <a:effectLst/>
                        </a:rPr>
                        <a:t>Lab space</a:t>
                      </a:r>
                      <a:endParaRPr lang="en-US" sz="2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8564" marR="18564" marT="1856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300" u="none" strike="noStrike">
                          <a:effectLst/>
                        </a:rPr>
                        <a:t>sqft</a:t>
                      </a:r>
                      <a:endParaRPr lang="en-US" sz="2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8564" marR="18564" marT="1856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300" u="none" strike="noStrike">
                          <a:effectLst/>
                        </a:rPr>
                        <a:t>Room description</a:t>
                      </a:r>
                      <a:endParaRPr lang="en-US" sz="2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8564" marR="18564" marT="18564" marB="0" anchor="b"/>
                </a:tc>
                <a:extLst>
                  <a:ext uri="{0D108BD9-81ED-4DB2-BD59-A6C34878D82A}">
                    <a16:rowId xmlns:a16="http://schemas.microsoft.com/office/drawing/2014/main" val="1930331452"/>
                  </a:ext>
                </a:extLst>
              </a:tr>
              <a:tr h="389793">
                <a:tc>
                  <a:txBody>
                    <a:bodyPr/>
                    <a:lstStyle/>
                    <a:p>
                      <a:pPr algn="l" fontAlgn="b"/>
                      <a:r>
                        <a:rPr lang="en-US" sz="2300" u="none" strike="noStrike" dirty="0">
                          <a:effectLst/>
                        </a:rPr>
                        <a:t>S103</a:t>
                      </a:r>
                      <a:endParaRPr lang="en-US" sz="2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8564" marR="18564" marT="185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300" b="1" u="none" strike="noStrike" dirty="0">
                          <a:effectLst/>
                        </a:rPr>
                        <a:t>3023</a:t>
                      </a:r>
                      <a:endParaRPr lang="en-US" sz="2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8564" marR="18564" marT="1856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300" u="none" strike="noStrike">
                          <a:effectLst/>
                        </a:rPr>
                        <a:t>Target room</a:t>
                      </a:r>
                      <a:endParaRPr lang="en-US" sz="2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8564" marR="18564" marT="18564" marB="0" anchor="b"/>
                </a:tc>
                <a:extLst>
                  <a:ext uri="{0D108BD9-81ED-4DB2-BD59-A6C34878D82A}">
                    <a16:rowId xmlns:a16="http://schemas.microsoft.com/office/drawing/2014/main" val="2795571371"/>
                  </a:ext>
                </a:extLst>
              </a:tr>
              <a:tr h="389793">
                <a:tc>
                  <a:txBody>
                    <a:bodyPr/>
                    <a:lstStyle/>
                    <a:p>
                      <a:pPr algn="l" fontAlgn="b"/>
                      <a:r>
                        <a:rPr lang="en-US" sz="2300" u="none" strike="noStrike">
                          <a:effectLst/>
                        </a:rPr>
                        <a:t>S200</a:t>
                      </a:r>
                      <a:endParaRPr lang="en-US" sz="2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8564" marR="18564" marT="185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300" b="1" u="none" strike="noStrike">
                          <a:effectLst/>
                        </a:rPr>
                        <a:t>701</a:t>
                      </a:r>
                      <a:endParaRPr lang="en-US" sz="23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8564" marR="18564" marT="1856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300" u="none" strike="noStrike">
                          <a:effectLst/>
                        </a:rPr>
                        <a:t>Res Lb</a:t>
                      </a:r>
                      <a:endParaRPr lang="en-US" sz="2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8564" marR="18564" marT="18564" marB="0" anchor="b"/>
                </a:tc>
                <a:extLst>
                  <a:ext uri="{0D108BD9-81ED-4DB2-BD59-A6C34878D82A}">
                    <a16:rowId xmlns:a16="http://schemas.microsoft.com/office/drawing/2014/main" val="2004706273"/>
                  </a:ext>
                </a:extLst>
              </a:tr>
              <a:tr h="389793">
                <a:tc>
                  <a:txBody>
                    <a:bodyPr/>
                    <a:lstStyle/>
                    <a:p>
                      <a:pPr algn="l" fontAlgn="b"/>
                      <a:r>
                        <a:rPr lang="en-US" sz="2300" u="none" strike="noStrike">
                          <a:effectLst/>
                        </a:rPr>
                        <a:t>- 007 -</a:t>
                      </a:r>
                      <a:endParaRPr lang="en-US" sz="2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8564" marR="18564" marT="185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300" b="1" u="none" strike="noStrike" dirty="0">
                          <a:effectLst/>
                        </a:rPr>
                        <a:t>2562</a:t>
                      </a:r>
                      <a:endParaRPr lang="en-US" sz="2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8564" marR="18564" marT="1856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300" u="none" strike="noStrike">
                          <a:effectLst/>
                        </a:rPr>
                        <a:t>Ctrl Rm/Res Lb</a:t>
                      </a:r>
                      <a:endParaRPr lang="en-US" sz="2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8564" marR="18564" marT="18564" marB="0" anchor="b"/>
                </a:tc>
                <a:extLst>
                  <a:ext uri="{0D108BD9-81ED-4DB2-BD59-A6C34878D82A}">
                    <a16:rowId xmlns:a16="http://schemas.microsoft.com/office/drawing/2014/main" val="4243319149"/>
                  </a:ext>
                </a:extLst>
              </a:tr>
              <a:tr h="389793">
                <a:tc>
                  <a:txBody>
                    <a:bodyPr/>
                    <a:lstStyle/>
                    <a:p>
                      <a:pPr algn="l" fontAlgn="b"/>
                      <a:r>
                        <a:rPr lang="en-US" sz="2300" u="none" strike="noStrike">
                          <a:effectLst/>
                        </a:rPr>
                        <a:t>Clean room</a:t>
                      </a:r>
                      <a:endParaRPr lang="en-US" sz="2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8564" marR="18564" marT="185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300" b="1" u="none" strike="noStrike">
                          <a:effectLst/>
                        </a:rPr>
                        <a:t>840</a:t>
                      </a:r>
                      <a:endParaRPr lang="en-US" sz="23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8564" marR="18564" marT="1856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(</a:t>
                      </a:r>
                      <a:r>
                        <a:rPr lang="en-US" sz="2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~ 15k ft^3)</a:t>
                      </a:r>
                      <a:endParaRPr lang="en-US" sz="2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8564" marR="18564" marT="18564" marB="0" anchor="b"/>
                </a:tc>
                <a:extLst>
                  <a:ext uri="{0D108BD9-81ED-4DB2-BD59-A6C34878D82A}">
                    <a16:rowId xmlns:a16="http://schemas.microsoft.com/office/drawing/2014/main" val="3009530997"/>
                  </a:ext>
                </a:extLst>
              </a:tr>
              <a:tr h="731326">
                <a:tc>
                  <a:txBody>
                    <a:bodyPr/>
                    <a:lstStyle/>
                    <a:p>
                      <a:pPr algn="l" fontAlgn="b"/>
                      <a:r>
                        <a:rPr lang="en-US" sz="2300" u="none" strike="noStrike">
                          <a:effectLst/>
                        </a:rPr>
                        <a:t>Rm 7a/b/c/d</a:t>
                      </a:r>
                      <a:endParaRPr lang="en-US" sz="2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8564" marR="18564" marT="185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300" b="1" u="none" strike="noStrike" dirty="0">
                          <a:effectLst/>
                        </a:rPr>
                        <a:t>2519</a:t>
                      </a:r>
                      <a:endParaRPr lang="en-US" sz="2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8564" marR="18564" marT="1856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8564" marR="18564" marT="18564" marB="0" anchor="b"/>
                </a:tc>
                <a:extLst>
                  <a:ext uri="{0D108BD9-81ED-4DB2-BD59-A6C34878D82A}">
                    <a16:rowId xmlns:a16="http://schemas.microsoft.com/office/drawing/2014/main" val="2511443186"/>
                  </a:ext>
                </a:extLst>
              </a:tr>
              <a:tr h="389793">
                <a:tc>
                  <a:txBody>
                    <a:bodyPr/>
                    <a:lstStyle/>
                    <a:p>
                      <a:pPr algn="l" fontAlgn="b"/>
                      <a:r>
                        <a:rPr lang="en-US" sz="2300" u="none" strike="noStrike">
                          <a:effectLst/>
                        </a:rPr>
                        <a:t>All</a:t>
                      </a:r>
                      <a:endParaRPr lang="en-US" sz="23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8564" marR="18564" marT="1856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300" b="1" u="none" strike="noStrike" dirty="0">
                          <a:effectLst/>
                        </a:rPr>
                        <a:t>9644</a:t>
                      </a:r>
                      <a:endParaRPr lang="en-US" sz="2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8564" marR="18564" marT="1856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8564" marR="18564" marT="18564" marB="0" anchor="b"/>
                </a:tc>
                <a:extLst>
                  <a:ext uri="{0D108BD9-81ED-4DB2-BD59-A6C34878D82A}">
                    <a16:rowId xmlns:a16="http://schemas.microsoft.com/office/drawing/2014/main" val="14073696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619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364</Words>
  <Application>Microsoft Office PowerPoint</Application>
  <PresentationFormat>Widescreen</PresentationFormat>
  <Paragraphs>58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The SBU EoI</vt:lpstr>
      <vt:lpstr>Interest for Potential Equipment Cooperation</vt:lpstr>
      <vt:lpstr>Level of Potential Contribution</vt:lpstr>
      <vt:lpstr>FTE</vt:lpstr>
      <vt:lpstr>Additional Information</vt:lpstr>
      <vt:lpstr>Additional Resources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SBU EoI</dc:title>
  <dc:creator>Klaus Dehmelt</dc:creator>
  <cp:lastModifiedBy>Klaus Dehmelt</cp:lastModifiedBy>
  <cp:revision>7</cp:revision>
  <dcterms:created xsi:type="dcterms:W3CDTF">2020-10-19T16:47:09Z</dcterms:created>
  <dcterms:modified xsi:type="dcterms:W3CDTF">2020-10-19T17:01:40Z</dcterms:modified>
</cp:coreProperties>
</file>