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2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CEEC-87B9-41D5-ABA0-2FDE210675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56985A-890D-45B1-8471-33FDE0474F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BB0878-12FF-45A1-8856-BC2ABF320094}"/>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DD0209F4-0098-48D2-8060-69E9DDFEBE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5E0B0A-B569-409A-B25D-F4A13A69D62E}"/>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2787301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FBA4C-C3E8-4CB8-9CBB-7C5E8E053A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1553D1-E2E9-412D-BA25-A0ADE989C0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B41B6A-752E-4985-B569-93BFFA441B62}"/>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301D8397-679B-4E18-BE3F-EC1B6ABC1B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BB2A7A-F23E-4385-8C69-5070ECF2C830}"/>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388993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E29F6E-DEA1-490A-856A-2A4636C6F4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8B8E19-4BEC-4C95-92B3-F4C810F7D4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A6DECB-FC18-4AD4-A503-FD7BA5258E62}"/>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897ACFF4-7AEE-4354-B7BE-EFDB1594A1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0FB6B-C032-4979-BFFD-8F1A21A24AB8}"/>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336162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E3C05-CD6A-4CF8-9C58-C06D432A70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A55AC7-AEEC-476D-BC5F-8B62ED2343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AC163F-43C0-4B1C-BC9A-E6B3E4FBF769}"/>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BB1BA80A-F1A1-40AB-AA18-643264E946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0F204A-65FB-4297-A282-78BA3243E00E}"/>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150163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CB345-60AB-4AAB-A372-0959EA35EB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13875A-F0C5-44B0-A740-8D1122B981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723AD2-5893-4DED-B8A4-4BD50129C81A}"/>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2C3B105D-3B4A-464F-B0C5-C489DBD671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2D8C7-A5CB-4847-B0D6-3CACE0B8448C}"/>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872710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D1C24-5854-49BE-BFBC-959977D388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E886A8-2AD0-472D-A602-B50C3CCB3B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690CE7-D78B-466E-BEE3-57E63799D8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D2177E-A288-4C7B-B905-D9C37F44E7C9}"/>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6" name="Footer Placeholder 5">
            <a:extLst>
              <a:ext uri="{FF2B5EF4-FFF2-40B4-BE49-F238E27FC236}">
                <a16:creationId xmlns:a16="http://schemas.microsoft.com/office/drawing/2014/main" id="{D9F2BEA8-DBC6-4831-91CF-FD630CEC3F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549BA5-BBDE-4500-B15C-5E355990D91C}"/>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214433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A93D3-6BB9-4E0B-9A77-2BDA6DD1ED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B2DE89-7423-43D9-B452-345FCF7F2A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B7725B-2003-41F6-AA6F-A8DFE68737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1F18D2-B26E-42C1-83EA-F24A09C5A7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738221-1CFA-4B64-B44D-3D39D2C083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1C4CAE-5634-414D-9A73-EFF81049F8A1}"/>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8" name="Footer Placeholder 7">
            <a:extLst>
              <a:ext uri="{FF2B5EF4-FFF2-40B4-BE49-F238E27FC236}">
                <a16:creationId xmlns:a16="http://schemas.microsoft.com/office/drawing/2014/main" id="{3C043920-76AA-4D34-A0A1-322EA02D7A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11B5A39-1729-4A92-983C-106E2AB26FD9}"/>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23508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702C9-66DE-4D6C-8B91-5416C4323A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017536-7EC6-49DC-B8D8-ED9F1A493F8E}"/>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4" name="Footer Placeholder 3">
            <a:extLst>
              <a:ext uri="{FF2B5EF4-FFF2-40B4-BE49-F238E27FC236}">
                <a16:creationId xmlns:a16="http://schemas.microsoft.com/office/drawing/2014/main" id="{39A7230A-09A8-4F58-A11C-C1D04B20B3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717373-8E83-4982-BFBD-5257A56E6CF8}"/>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2824646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0F0808-062E-4ABD-A7C9-F92186103ECB}"/>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3" name="Footer Placeholder 2">
            <a:extLst>
              <a:ext uri="{FF2B5EF4-FFF2-40B4-BE49-F238E27FC236}">
                <a16:creationId xmlns:a16="http://schemas.microsoft.com/office/drawing/2014/main" id="{E2662F6D-F428-4E43-9ACA-3027E2BB0D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9AFA69-BC61-4714-B723-9A7C20150606}"/>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2249545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A798F-3724-4EC1-A10D-85E0F5A47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F46678B-55E1-4FDE-AD68-77A6E67559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F43002-9785-4EFF-BC40-9DE0D72B2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D9E504-101D-43FE-BBFA-38FA88223DD4}"/>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6" name="Footer Placeholder 5">
            <a:extLst>
              <a:ext uri="{FF2B5EF4-FFF2-40B4-BE49-F238E27FC236}">
                <a16:creationId xmlns:a16="http://schemas.microsoft.com/office/drawing/2014/main" id="{D2CA8AE0-7B51-4CFC-B58B-6A51E4958A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53BB6D-6AD0-4503-8A9B-21C2E865D5B6}"/>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373029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3E17E-FE37-475C-A71B-7A925E3C86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AC8051-7820-4EF9-BAD7-4D52D0B84C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5A4C20-8F6F-4726-A8FF-D6FB308D69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773D8B-1B07-416B-BE8F-33ED5E2723AF}"/>
              </a:ext>
            </a:extLst>
          </p:cNvPr>
          <p:cNvSpPr>
            <a:spLocks noGrp="1"/>
          </p:cNvSpPr>
          <p:nvPr>
            <p:ph type="dt" sz="half" idx="10"/>
          </p:nvPr>
        </p:nvSpPr>
        <p:spPr/>
        <p:txBody>
          <a:bodyPr/>
          <a:lstStyle/>
          <a:p>
            <a:fld id="{1AC3549F-FA59-4109-9947-146F1A45C8E7}" type="datetimeFigureOut">
              <a:rPr lang="en-US" smtClean="0"/>
              <a:t>10/18/2020</a:t>
            </a:fld>
            <a:endParaRPr lang="en-US"/>
          </a:p>
        </p:txBody>
      </p:sp>
      <p:sp>
        <p:nvSpPr>
          <p:cNvPr id="6" name="Footer Placeholder 5">
            <a:extLst>
              <a:ext uri="{FF2B5EF4-FFF2-40B4-BE49-F238E27FC236}">
                <a16:creationId xmlns:a16="http://schemas.microsoft.com/office/drawing/2014/main" id="{322E6224-7B57-402E-96D2-FB82DF5E4B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75C497-5FFE-4E5A-9799-0FF0E65FC98F}"/>
              </a:ext>
            </a:extLst>
          </p:cNvPr>
          <p:cNvSpPr>
            <a:spLocks noGrp="1"/>
          </p:cNvSpPr>
          <p:nvPr>
            <p:ph type="sldNum" sz="quarter" idx="12"/>
          </p:nvPr>
        </p:nvSpPr>
        <p:spPr/>
        <p:txBody>
          <a:bodyPr/>
          <a:lstStyle/>
          <a:p>
            <a:fld id="{2E693A70-E86B-4FFD-B54F-F59FB754083C}" type="slidenum">
              <a:rPr lang="en-US" smtClean="0"/>
              <a:t>‹#›</a:t>
            </a:fld>
            <a:endParaRPr lang="en-US"/>
          </a:p>
        </p:txBody>
      </p:sp>
    </p:spTree>
    <p:extLst>
      <p:ext uri="{BB962C8B-B14F-4D97-AF65-F5344CB8AC3E}">
        <p14:creationId xmlns:p14="http://schemas.microsoft.com/office/powerpoint/2010/main" val="3933315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2D9E42-582E-471A-BF01-E080D4FAE7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AFC12-F6A0-4624-8F62-76B354110E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D0C0B3-9689-4AF6-A631-111E4E556B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3549F-FA59-4109-9947-146F1A45C8E7}" type="datetimeFigureOut">
              <a:rPr lang="en-US" smtClean="0"/>
              <a:t>10/18/2020</a:t>
            </a:fld>
            <a:endParaRPr lang="en-US"/>
          </a:p>
        </p:txBody>
      </p:sp>
      <p:sp>
        <p:nvSpPr>
          <p:cNvPr id="5" name="Footer Placeholder 4">
            <a:extLst>
              <a:ext uri="{FF2B5EF4-FFF2-40B4-BE49-F238E27FC236}">
                <a16:creationId xmlns:a16="http://schemas.microsoft.com/office/drawing/2014/main" id="{956C3CB0-5C32-4832-967E-AAAE220374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210FAC-ED48-4A6A-B1A0-0D59F3AB8D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693A70-E86B-4FFD-B54F-F59FB754083C}" type="slidenum">
              <a:rPr lang="en-US" smtClean="0"/>
              <a:t>‹#›</a:t>
            </a:fld>
            <a:endParaRPr lang="en-US"/>
          </a:p>
        </p:txBody>
      </p:sp>
    </p:spTree>
    <p:extLst>
      <p:ext uri="{BB962C8B-B14F-4D97-AF65-F5344CB8AC3E}">
        <p14:creationId xmlns:p14="http://schemas.microsoft.com/office/powerpoint/2010/main" val="760223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8EE13-0769-47C6-8209-8B1557045C76}"/>
              </a:ext>
            </a:extLst>
          </p:cNvPr>
          <p:cNvSpPr>
            <a:spLocks noGrp="1"/>
          </p:cNvSpPr>
          <p:nvPr>
            <p:ph type="ctrTitle"/>
          </p:nvPr>
        </p:nvSpPr>
        <p:spPr/>
        <p:txBody>
          <a:bodyPr/>
          <a:lstStyle/>
          <a:p>
            <a:r>
              <a:rPr lang="en-US" dirty="0"/>
              <a:t>Summary of Recent DWG &amp; PWG Meetings</a:t>
            </a:r>
          </a:p>
        </p:txBody>
      </p:sp>
      <p:sp>
        <p:nvSpPr>
          <p:cNvPr id="3" name="Subtitle 2">
            <a:extLst>
              <a:ext uri="{FF2B5EF4-FFF2-40B4-BE49-F238E27FC236}">
                <a16:creationId xmlns:a16="http://schemas.microsoft.com/office/drawing/2014/main" id="{508915FA-5F55-4ED8-8D1D-E3B8D4BF3BDB}"/>
              </a:ext>
            </a:extLst>
          </p:cNvPr>
          <p:cNvSpPr>
            <a:spLocks noGrp="1"/>
          </p:cNvSpPr>
          <p:nvPr>
            <p:ph type="subTitle" idx="1"/>
          </p:nvPr>
        </p:nvSpPr>
        <p:spPr>
          <a:xfrm>
            <a:off x="1524000" y="4033836"/>
            <a:ext cx="9144000" cy="1655762"/>
          </a:xfrm>
        </p:spPr>
        <p:txBody>
          <a:bodyPr/>
          <a:lstStyle/>
          <a:p>
            <a:r>
              <a:rPr lang="en-US" dirty="0"/>
              <a:t>Brian Page</a:t>
            </a:r>
          </a:p>
          <a:p>
            <a:r>
              <a:rPr lang="en-US" dirty="0"/>
              <a:t>10/19/2020</a:t>
            </a:r>
          </a:p>
          <a:p>
            <a:r>
              <a:rPr lang="en-US" dirty="0"/>
              <a:t>JHF WG Meeting</a:t>
            </a:r>
          </a:p>
        </p:txBody>
      </p:sp>
    </p:spTree>
    <p:extLst>
      <p:ext uri="{BB962C8B-B14F-4D97-AF65-F5344CB8AC3E}">
        <p14:creationId xmlns:p14="http://schemas.microsoft.com/office/powerpoint/2010/main" val="228818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7471FC-DABF-42AE-B3BC-4475595F385D}"/>
              </a:ext>
            </a:extLst>
          </p:cNvPr>
          <p:cNvSpPr txBox="1"/>
          <p:nvPr/>
        </p:nvSpPr>
        <p:spPr>
          <a:xfrm>
            <a:off x="558799" y="237064"/>
            <a:ext cx="11032067" cy="584775"/>
          </a:xfrm>
          <a:prstGeom prst="rect">
            <a:avLst/>
          </a:prstGeom>
          <a:noFill/>
        </p:spPr>
        <p:txBody>
          <a:bodyPr wrap="square" rtlCol="0">
            <a:spAutoFit/>
          </a:bodyPr>
          <a:lstStyle/>
          <a:p>
            <a:r>
              <a:rPr lang="en-US" sz="3200" dirty="0">
                <a:solidFill>
                  <a:srgbClr val="FF0000"/>
                </a:solidFill>
              </a:rPr>
              <a:t>Follow-up on PID with DWG Conveners</a:t>
            </a:r>
          </a:p>
        </p:txBody>
      </p:sp>
      <p:sp>
        <p:nvSpPr>
          <p:cNvPr id="3" name="TextBox 2">
            <a:extLst>
              <a:ext uri="{FF2B5EF4-FFF2-40B4-BE49-F238E27FC236}">
                <a16:creationId xmlns:a16="http://schemas.microsoft.com/office/drawing/2014/main" id="{D88504DD-C727-46A5-AD5F-925ED0D1AB10}"/>
              </a:ext>
            </a:extLst>
          </p:cNvPr>
          <p:cNvSpPr txBox="1"/>
          <p:nvPr/>
        </p:nvSpPr>
        <p:spPr>
          <a:xfrm>
            <a:off x="685800" y="1193800"/>
            <a:ext cx="10905066" cy="5355312"/>
          </a:xfrm>
          <a:prstGeom prst="rect">
            <a:avLst/>
          </a:prstGeom>
          <a:noFill/>
        </p:spPr>
        <p:txBody>
          <a:bodyPr wrap="square" rtlCol="0">
            <a:spAutoFit/>
          </a:bodyPr>
          <a:lstStyle/>
          <a:p>
            <a:pPr marL="285750" indent="-285750">
              <a:buFont typeface="Wingdings" panose="05000000000000000000" pitchFamily="2" charset="2"/>
              <a:buChar char="q"/>
              <a:tabLst>
                <a:tab pos="2971800" algn="l"/>
              </a:tabLst>
            </a:pPr>
            <a:r>
              <a:rPr lang="en-US" dirty="0"/>
              <a:t>Who – Brian, Ivan, Silvia, Tanja, Ken, Peter, Markus</a:t>
            </a:r>
          </a:p>
          <a:p>
            <a:pPr marL="285750" indent="-285750">
              <a:buFont typeface="Arial" panose="020B0604020202020204" pitchFamily="34" charset="0"/>
              <a:buChar char="•"/>
              <a:tabLst>
                <a:tab pos="2971800" algn="l"/>
              </a:tabLst>
            </a:pPr>
            <a:endParaRPr lang="en-US" dirty="0"/>
          </a:p>
          <a:p>
            <a:pPr marL="285750" indent="-285750">
              <a:buFont typeface="Wingdings" panose="05000000000000000000" pitchFamily="2" charset="2"/>
              <a:buChar char="q"/>
              <a:tabLst>
                <a:tab pos="2971800" algn="l"/>
              </a:tabLst>
            </a:pPr>
            <a:r>
              <a:rPr lang="en-US" dirty="0"/>
              <a:t>When – October 13</a:t>
            </a:r>
            <a:r>
              <a:rPr lang="en-US" baseline="30000" dirty="0"/>
              <a:t>th</a:t>
            </a:r>
            <a:r>
              <a:rPr lang="en-US" dirty="0"/>
              <a:t> </a:t>
            </a:r>
          </a:p>
          <a:p>
            <a:pPr marL="285750" indent="-285750">
              <a:buFont typeface="Arial" panose="020B0604020202020204" pitchFamily="34" charset="0"/>
              <a:buChar char="•"/>
              <a:tabLst>
                <a:tab pos="2971800" algn="l"/>
              </a:tabLst>
            </a:pPr>
            <a:endParaRPr lang="en-US" dirty="0"/>
          </a:p>
          <a:p>
            <a:pPr marL="285750" indent="-285750">
              <a:buFont typeface="Wingdings" panose="05000000000000000000" pitchFamily="2" charset="2"/>
              <a:buChar char="q"/>
              <a:tabLst>
                <a:tab pos="2971800" algn="l"/>
              </a:tabLst>
            </a:pPr>
            <a:r>
              <a:rPr lang="en-US" dirty="0"/>
              <a:t>What – Wanted more clarification on tensions between JHF WG PID requests and proposed limits from PID detector group</a:t>
            </a:r>
          </a:p>
          <a:p>
            <a:pPr marL="742950" lvl="1" indent="-285750">
              <a:buFont typeface="Wingdings" panose="05000000000000000000" pitchFamily="2" charset="2"/>
              <a:buChar char="Ø"/>
              <a:tabLst>
                <a:tab pos="2971800" algn="l"/>
              </a:tabLst>
            </a:pPr>
            <a:r>
              <a:rPr lang="en-US" dirty="0"/>
              <a:t>Follow-up to meeting with PID group on October 2</a:t>
            </a:r>
            <a:r>
              <a:rPr lang="en-US" baseline="30000" dirty="0"/>
              <a:t>nd</a:t>
            </a:r>
            <a:r>
              <a:rPr lang="en-US" dirty="0"/>
              <a:t> (https://indico.bnl.gov/event/9687/)</a:t>
            </a:r>
          </a:p>
          <a:p>
            <a:pPr marL="285750" indent="-285750">
              <a:buFont typeface="Arial" panose="020B0604020202020204" pitchFamily="34" charset="0"/>
              <a:buChar char="•"/>
              <a:tabLst>
                <a:tab pos="2971800" algn="l"/>
              </a:tabLst>
            </a:pPr>
            <a:endParaRPr lang="en-US" dirty="0"/>
          </a:p>
          <a:p>
            <a:pPr marL="285750" indent="-285750">
              <a:buFont typeface="Wingdings" panose="05000000000000000000" pitchFamily="2" charset="2"/>
              <a:buChar char="q"/>
              <a:tabLst>
                <a:tab pos="2971800" algn="l"/>
              </a:tabLst>
            </a:pPr>
            <a:r>
              <a:rPr lang="en-US" dirty="0"/>
              <a:t>Discussion</a:t>
            </a:r>
          </a:p>
          <a:p>
            <a:pPr marL="742950" lvl="1" indent="-285750">
              <a:buFont typeface="Wingdings" panose="05000000000000000000" pitchFamily="2" charset="2"/>
              <a:buChar char="Ø"/>
              <a:tabLst>
                <a:tab pos="2971800" algn="l"/>
              </a:tabLst>
            </a:pPr>
            <a:r>
              <a:rPr lang="en-US" dirty="0"/>
              <a:t>Some discussion on calorimeter coverage and resolution – lowering energy can mitigate our requirements at the most forward </a:t>
            </a:r>
            <a:r>
              <a:rPr lang="en-US" dirty="0" err="1"/>
              <a:t>rapidities</a:t>
            </a:r>
            <a:endParaRPr lang="en-US" dirty="0"/>
          </a:p>
          <a:p>
            <a:pPr marL="742950" lvl="1" indent="-285750">
              <a:buFont typeface="Wingdings" panose="05000000000000000000" pitchFamily="2" charset="2"/>
              <a:buChar char="Ø"/>
              <a:tabLst>
                <a:tab pos="2971800" algn="l"/>
              </a:tabLst>
            </a:pPr>
            <a:r>
              <a:rPr lang="en-US" dirty="0"/>
              <a:t>Can we tolerate lower separation power at higher momentum – DIRC can provide 2-sigma to P~7.2 GeV and falling for higher momenta – Miguel has agreed to look at pion background in kaon sample for full 3-sigma coverage as well as realistic DIRC performance</a:t>
            </a:r>
          </a:p>
          <a:p>
            <a:pPr marL="742950" lvl="1" indent="-285750">
              <a:buFont typeface="Wingdings" panose="05000000000000000000" pitchFamily="2" charset="2"/>
              <a:buChar char="Ø"/>
              <a:tabLst>
                <a:tab pos="2971800" algn="l"/>
              </a:tabLst>
            </a:pPr>
            <a:r>
              <a:rPr lang="en-US" dirty="0"/>
              <a:t>Idea of an impact study to quantify how constraints on, for example, Collins asymmetry degrades without extended barrel coverage – subsequent discussion within group concluded that such a study was likely not feasible at this time</a:t>
            </a:r>
          </a:p>
          <a:p>
            <a:pPr marL="742950" lvl="1" indent="-285750">
              <a:buFont typeface="Wingdings" panose="05000000000000000000" pitchFamily="2" charset="2"/>
              <a:buChar char="Ø"/>
              <a:tabLst>
                <a:tab pos="2971800" algn="l"/>
              </a:tabLst>
            </a:pPr>
            <a:r>
              <a:rPr lang="en-US" dirty="0"/>
              <a:t>DWG conveners expressed discomfort with having physics requirements far beyond what a proposed reference detector can deliver – will have to think carefully on this</a:t>
            </a:r>
          </a:p>
        </p:txBody>
      </p:sp>
    </p:spTree>
    <p:extLst>
      <p:ext uri="{BB962C8B-B14F-4D97-AF65-F5344CB8AC3E}">
        <p14:creationId xmlns:p14="http://schemas.microsoft.com/office/powerpoint/2010/main" val="339301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7471FC-DABF-42AE-B3BC-4475595F385D}"/>
              </a:ext>
            </a:extLst>
          </p:cNvPr>
          <p:cNvSpPr txBox="1"/>
          <p:nvPr/>
        </p:nvSpPr>
        <p:spPr>
          <a:xfrm>
            <a:off x="558799" y="237064"/>
            <a:ext cx="11032067" cy="584775"/>
          </a:xfrm>
          <a:prstGeom prst="rect">
            <a:avLst/>
          </a:prstGeom>
          <a:noFill/>
        </p:spPr>
        <p:txBody>
          <a:bodyPr wrap="square" rtlCol="0">
            <a:spAutoFit/>
          </a:bodyPr>
          <a:lstStyle/>
          <a:p>
            <a:r>
              <a:rPr lang="en-US" sz="3200" dirty="0">
                <a:solidFill>
                  <a:srgbClr val="FF0000"/>
                </a:solidFill>
              </a:rPr>
              <a:t>PWG Conveners Meeting</a:t>
            </a:r>
          </a:p>
        </p:txBody>
      </p:sp>
      <p:sp>
        <p:nvSpPr>
          <p:cNvPr id="3" name="TextBox 2">
            <a:extLst>
              <a:ext uri="{FF2B5EF4-FFF2-40B4-BE49-F238E27FC236}">
                <a16:creationId xmlns:a16="http://schemas.microsoft.com/office/drawing/2014/main" id="{D88504DD-C727-46A5-AD5F-925ED0D1AB10}"/>
              </a:ext>
            </a:extLst>
          </p:cNvPr>
          <p:cNvSpPr txBox="1"/>
          <p:nvPr/>
        </p:nvSpPr>
        <p:spPr>
          <a:xfrm>
            <a:off x="685800" y="1193800"/>
            <a:ext cx="10905066" cy="5632311"/>
          </a:xfrm>
          <a:prstGeom prst="rect">
            <a:avLst/>
          </a:prstGeom>
          <a:noFill/>
        </p:spPr>
        <p:txBody>
          <a:bodyPr wrap="square" rtlCol="0">
            <a:spAutoFit/>
          </a:bodyPr>
          <a:lstStyle/>
          <a:p>
            <a:pPr marL="285750" indent="-285750">
              <a:buFont typeface="Wingdings" panose="05000000000000000000" pitchFamily="2" charset="2"/>
              <a:buChar char="q"/>
              <a:tabLst>
                <a:tab pos="2971800" algn="l"/>
              </a:tabLst>
            </a:pPr>
            <a:r>
              <a:rPr lang="en-US" dirty="0"/>
              <a:t>Who – PWG Conveners and </a:t>
            </a:r>
            <a:r>
              <a:rPr lang="en-US" dirty="0" err="1"/>
              <a:t>Subconveners</a:t>
            </a:r>
            <a:endParaRPr lang="en-US" dirty="0"/>
          </a:p>
          <a:p>
            <a:pPr marL="285750" indent="-285750">
              <a:buFont typeface="Arial" panose="020B0604020202020204" pitchFamily="34" charset="0"/>
              <a:buChar char="•"/>
              <a:tabLst>
                <a:tab pos="2971800" algn="l"/>
              </a:tabLst>
            </a:pPr>
            <a:endParaRPr lang="en-US" dirty="0"/>
          </a:p>
          <a:p>
            <a:pPr marL="285750" indent="-285750">
              <a:buFont typeface="Wingdings" panose="05000000000000000000" pitchFamily="2" charset="2"/>
              <a:buChar char="q"/>
              <a:tabLst>
                <a:tab pos="2971800" algn="l"/>
              </a:tabLst>
            </a:pPr>
            <a:r>
              <a:rPr lang="en-US" dirty="0"/>
              <a:t>When – October 14</a:t>
            </a:r>
            <a:r>
              <a:rPr lang="en-US" baseline="30000" dirty="0"/>
              <a:t>th</a:t>
            </a:r>
            <a:r>
              <a:rPr lang="en-US" dirty="0"/>
              <a:t> </a:t>
            </a:r>
          </a:p>
          <a:p>
            <a:pPr marL="285750" indent="-285750">
              <a:buFont typeface="Arial" panose="020B0604020202020204" pitchFamily="34" charset="0"/>
              <a:buChar char="•"/>
              <a:tabLst>
                <a:tab pos="2971800" algn="l"/>
              </a:tabLst>
            </a:pPr>
            <a:endParaRPr lang="en-US" dirty="0"/>
          </a:p>
          <a:p>
            <a:pPr marL="285750" indent="-285750">
              <a:buFont typeface="Wingdings" panose="05000000000000000000" pitchFamily="2" charset="2"/>
              <a:buChar char="q"/>
              <a:tabLst>
                <a:tab pos="2971800" algn="l"/>
              </a:tabLst>
            </a:pPr>
            <a:r>
              <a:rPr lang="en-US" dirty="0"/>
              <a:t>What – Informal report on constraints communicated by DWG conveners</a:t>
            </a:r>
          </a:p>
          <a:p>
            <a:pPr marL="800100" lvl="1" indent="-342900">
              <a:buFont typeface="+mj-lt"/>
              <a:buAutoNum type="arabicPeriod"/>
              <a:tabLst>
                <a:tab pos="2971800" algn="l"/>
              </a:tabLst>
            </a:pPr>
            <a:r>
              <a:rPr lang="en-US" dirty="0"/>
              <a:t>Central detector coverage only extends to |eta| &lt; 3.5</a:t>
            </a:r>
          </a:p>
          <a:p>
            <a:pPr marL="800100" lvl="1" indent="-342900">
              <a:buFont typeface="+mj-lt"/>
              <a:buAutoNum type="arabicPeriod"/>
              <a:tabLst>
                <a:tab pos="2971800" algn="l"/>
              </a:tabLst>
            </a:pPr>
            <a:r>
              <a:rPr lang="en-US" dirty="0"/>
              <a:t>Barrel PID at 3-sigma only out to momenta of 6 GeV</a:t>
            </a:r>
          </a:p>
          <a:p>
            <a:pPr marL="800100" lvl="1" indent="-342900">
              <a:buFont typeface="+mj-lt"/>
              <a:buAutoNum type="arabicPeriod"/>
              <a:tabLst>
                <a:tab pos="2971800" algn="l"/>
              </a:tabLst>
            </a:pPr>
            <a:r>
              <a:rPr lang="en-US" dirty="0" err="1"/>
              <a:t>HCal</a:t>
            </a:r>
            <a:r>
              <a:rPr lang="en-US" dirty="0"/>
              <a:t> resolution of 50%/sqrt{E} + 10% only for 1.0 &lt; eta &lt; 3.5</a:t>
            </a:r>
          </a:p>
          <a:p>
            <a:pPr marL="285750" indent="-285750">
              <a:buFont typeface="Wingdings" panose="05000000000000000000" pitchFamily="2" charset="2"/>
              <a:buChar char="q"/>
              <a:tabLst>
                <a:tab pos="2971800" algn="l"/>
              </a:tabLst>
            </a:pPr>
            <a:endParaRPr lang="en-US" dirty="0"/>
          </a:p>
          <a:p>
            <a:pPr marL="285750" indent="-285750">
              <a:buFont typeface="Wingdings" panose="05000000000000000000" pitchFamily="2" charset="2"/>
              <a:buChar char="q"/>
              <a:tabLst>
                <a:tab pos="2971800" algn="l"/>
              </a:tabLst>
            </a:pPr>
            <a:r>
              <a:rPr lang="en-US" dirty="0"/>
              <a:t>Summary from PWG Conveners</a:t>
            </a:r>
          </a:p>
          <a:p>
            <a:pPr marL="742950" lvl="1" indent="-285750">
              <a:buFont typeface="Wingdings" panose="05000000000000000000" pitchFamily="2" charset="2"/>
              <a:buChar char="Ø"/>
              <a:tabLst>
                <a:tab pos="2971800" algn="l"/>
              </a:tabLst>
            </a:pPr>
            <a:r>
              <a:rPr lang="en-US" dirty="0"/>
              <a:t>The central detector rapidity range is the main concern for most of the working groups. A rapidity coverage requirement larger than 3.5 is driven by physics. In particular, the diffractive physics program will be the most impacted by a rapidity gap between the central and far-forward detectors. Target fragmentation studies will also suffer from the lack of coverage at large </a:t>
            </a:r>
            <a:r>
              <a:rPr lang="en-US" dirty="0" err="1"/>
              <a:t>rapidities</a:t>
            </a:r>
            <a:r>
              <a:rPr lang="en-US" dirty="0"/>
              <a:t>. Inclusive and semi-inclusive physics working groups have also expressed concerns. For these groups’ studies, a </a:t>
            </a:r>
            <a:r>
              <a:rPr lang="en-US" dirty="0" err="1"/>
              <a:t>pseudorapidity</a:t>
            </a:r>
            <a:r>
              <a:rPr lang="en-US" dirty="0"/>
              <a:t> coverage of up to 4 would be highly beneficial, especially in the hadron-going direction (though reduced coverage will likely not lead to the loss of a specific channel here, it would degrade the performance and increase uncertainties). Not all processes could be re-evaluated with the newly imposed constraint (a coverage of -4&lt;eta&lt;4 has always been assumed possible), and some other physics might be impacted in addition to the above.</a:t>
            </a:r>
          </a:p>
        </p:txBody>
      </p:sp>
    </p:spTree>
    <p:extLst>
      <p:ext uri="{BB962C8B-B14F-4D97-AF65-F5344CB8AC3E}">
        <p14:creationId xmlns:p14="http://schemas.microsoft.com/office/powerpoint/2010/main" val="380458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7471FC-DABF-42AE-B3BC-4475595F385D}"/>
              </a:ext>
            </a:extLst>
          </p:cNvPr>
          <p:cNvSpPr txBox="1"/>
          <p:nvPr/>
        </p:nvSpPr>
        <p:spPr>
          <a:xfrm>
            <a:off x="558799" y="237064"/>
            <a:ext cx="11032067" cy="584775"/>
          </a:xfrm>
          <a:prstGeom prst="rect">
            <a:avLst/>
          </a:prstGeom>
          <a:noFill/>
        </p:spPr>
        <p:txBody>
          <a:bodyPr wrap="square" rtlCol="0">
            <a:spAutoFit/>
          </a:bodyPr>
          <a:lstStyle/>
          <a:p>
            <a:r>
              <a:rPr lang="en-US" sz="3200" dirty="0">
                <a:solidFill>
                  <a:srgbClr val="FF0000"/>
                </a:solidFill>
              </a:rPr>
              <a:t>PWG Conveners Meeting</a:t>
            </a:r>
          </a:p>
        </p:txBody>
      </p:sp>
      <p:sp>
        <p:nvSpPr>
          <p:cNvPr id="3" name="TextBox 2">
            <a:extLst>
              <a:ext uri="{FF2B5EF4-FFF2-40B4-BE49-F238E27FC236}">
                <a16:creationId xmlns:a16="http://schemas.microsoft.com/office/drawing/2014/main" id="{D88504DD-C727-46A5-AD5F-925ED0D1AB10}"/>
              </a:ext>
            </a:extLst>
          </p:cNvPr>
          <p:cNvSpPr txBox="1"/>
          <p:nvPr/>
        </p:nvSpPr>
        <p:spPr>
          <a:xfrm>
            <a:off x="685800" y="1193800"/>
            <a:ext cx="10905066" cy="3693319"/>
          </a:xfrm>
          <a:prstGeom prst="rect">
            <a:avLst/>
          </a:prstGeom>
          <a:noFill/>
        </p:spPr>
        <p:txBody>
          <a:bodyPr wrap="square" rtlCol="0">
            <a:spAutoFit/>
          </a:bodyPr>
          <a:lstStyle/>
          <a:p>
            <a:pPr marL="285750" indent="-285750">
              <a:buFont typeface="Wingdings" panose="05000000000000000000" pitchFamily="2" charset="2"/>
              <a:buChar char="q"/>
              <a:tabLst>
                <a:tab pos="2971800" algn="l"/>
              </a:tabLst>
            </a:pPr>
            <a:r>
              <a:rPr lang="en-US" dirty="0"/>
              <a:t>Summary from PWG Conveners (</a:t>
            </a:r>
            <a:r>
              <a:rPr lang="en-US" dirty="0" err="1"/>
              <a:t>cont</a:t>
            </a:r>
            <a:r>
              <a:rPr lang="en-US" dirty="0"/>
              <a:t>)</a:t>
            </a:r>
          </a:p>
          <a:p>
            <a:pPr marL="742950" lvl="1" indent="-285750">
              <a:buFont typeface="Wingdings" panose="05000000000000000000" pitchFamily="2" charset="2"/>
              <a:buChar char="Ø"/>
              <a:tabLst>
                <a:tab pos="2971800" algn="l"/>
              </a:tabLst>
            </a:pPr>
            <a:r>
              <a:rPr lang="en-US" dirty="0"/>
              <a:t>Extending the momentum range for the PID capabilities at central </a:t>
            </a:r>
            <a:r>
              <a:rPr lang="en-US" dirty="0" err="1"/>
              <a:t>rapidities</a:t>
            </a:r>
            <a:r>
              <a:rPr lang="en-US" dirty="0"/>
              <a:t> above 6 GeV is highly desired, but a separation of less than 3 sigma could be acceptable for most of the groups (specifically, 2 sigma separation to higher momenta was discussed), especially for </a:t>
            </a:r>
            <a:r>
              <a:rPr lang="en-US" dirty="0" err="1"/>
              <a:t>pions</a:t>
            </a:r>
            <a:r>
              <a:rPr lang="en-US" dirty="0"/>
              <a:t>. Kaon PID would still be a challenge if only less than 3 sigma separation can be achieved. More details on actual PID capabilities would be appreciated.</a:t>
            </a:r>
          </a:p>
          <a:p>
            <a:pPr marL="742950" lvl="1" indent="-285750">
              <a:buFont typeface="Wingdings" panose="05000000000000000000" pitchFamily="2" charset="2"/>
              <a:buChar char="Ø"/>
              <a:tabLst>
                <a:tab pos="2971800" algn="l"/>
              </a:tabLst>
            </a:pPr>
            <a:endParaRPr lang="en-US" dirty="0"/>
          </a:p>
          <a:p>
            <a:pPr marL="742950" lvl="1" indent="-285750">
              <a:buFont typeface="Wingdings" panose="05000000000000000000" pitchFamily="2" charset="2"/>
              <a:buChar char="Ø"/>
              <a:tabLst>
                <a:tab pos="2971800" algn="l"/>
              </a:tabLst>
            </a:pPr>
            <a:r>
              <a:rPr lang="en-US" dirty="0"/>
              <a:t>The anticipated resolution for hadron calorimetry at forward </a:t>
            </a:r>
            <a:r>
              <a:rPr lang="en-US" dirty="0" err="1"/>
              <a:t>rapidities</a:t>
            </a:r>
            <a:r>
              <a:rPr lang="en-US" dirty="0"/>
              <a:t> does not appear to be a big showstopper for any of the analyses currently pursued. However, quantitative estimates of the effect are not currently available as all fast simulation studies did not include appropriate constant terms as per the detector matrix.</a:t>
            </a:r>
          </a:p>
          <a:p>
            <a:pPr marL="742950" lvl="1" indent="-285750">
              <a:buFont typeface="Wingdings" panose="05000000000000000000" pitchFamily="2" charset="2"/>
              <a:buChar char="Ø"/>
              <a:tabLst>
                <a:tab pos="2971800" algn="l"/>
              </a:tabLst>
            </a:pPr>
            <a:endParaRPr lang="en-US" dirty="0"/>
          </a:p>
          <a:p>
            <a:pPr marL="285750" indent="-285750">
              <a:buFont typeface="Wingdings" panose="05000000000000000000" pitchFamily="2" charset="2"/>
              <a:buChar char="q"/>
              <a:tabLst>
                <a:tab pos="2971800" algn="l"/>
              </a:tabLst>
            </a:pPr>
            <a:endParaRPr lang="en-US" dirty="0"/>
          </a:p>
        </p:txBody>
      </p:sp>
    </p:spTree>
    <p:extLst>
      <p:ext uri="{BB962C8B-B14F-4D97-AF65-F5344CB8AC3E}">
        <p14:creationId xmlns:p14="http://schemas.microsoft.com/office/powerpoint/2010/main" val="1679529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583</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Wingdings</vt:lpstr>
      <vt:lpstr>Office Theme</vt:lpstr>
      <vt:lpstr>Summary of Recent DWG &amp; PWG Meetings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Recent DWG &amp; PWG Meetings</dc:title>
  <dc:creator>Page, Brian</dc:creator>
  <cp:lastModifiedBy>Page, Brian</cp:lastModifiedBy>
  <cp:revision>10</cp:revision>
  <dcterms:created xsi:type="dcterms:W3CDTF">2020-10-18T06:10:03Z</dcterms:created>
  <dcterms:modified xsi:type="dcterms:W3CDTF">2020-10-19T05:02:52Z</dcterms:modified>
</cp:coreProperties>
</file>