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13"/>
  </p:notesMasterIdLst>
  <p:sldIdLst>
    <p:sldId id="256" r:id="rId5"/>
    <p:sldId id="2101" r:id="rId6"/>
    <p:sldId id="2098" r:id="rId7"/>
    <p:sldId id="2102" r:id="rId8"/>
    <p:sldId id="2103" r:id="rId9"/>
    <p:sldId id="2099" r:id="rId10"/>
    <p:sldId id="2100" r:id="rId11"/>
    <p:sldId id="210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519D"/>
    <a:srgbClr val="2440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06"/>
    <p:restoredTop sz="94646"/>
  </p:normalViewPr>
  <p:slideViewPr>
    <p:cSldViewPr snapToGrid="0" snapToObjects="1">
      <p:cViewPr varScale="1">
        <p:scale>
          <a:sx n="62" d="100"/>
          <a:sy n="62" d="100"/>
        </p:scale>
        <p:origin x="1013" y="-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567EF3-6673-4CA2-9259-54F961400A8F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B3B9CD-3760-437D-9645-3FA813FB8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377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56185" y="2790092"/>
            <a:ext cx="4741984" cy="1774948"/>
          </a:xfrm>
        </p:spPr>
        <p:txBody>
          <a:bodyPr anchor="b">
            <a:normAutofit/>
          </a:bodyPr>
          <a:lstStyle>
            <a:lvl1pPr algn="r">
              <a:defRPr sz="44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56185" y="4642339"/>
            <a:ext cx="4741984" cy="580292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026664" y="6356351"/>
            <a:ext cx="3090672" cy="365125"/>
          </a:xfrm>
        </p:spPr>
        <p:txBody>
          <a:bodyPr anchor="ctr" anchorCtr="1"/>
          <a:lstStyle/>
          <a:p>
            <a:fld id="{893C5830-40F3-F04E-B2E3-10E6672BA8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026664" y="6356351"/>
            <a:ext cx="3090672" cy="365125"/>
          </a:xfrm>
        </p:spPr>
        <p:txBody>
          <a:bodyPr anchor="ctr" anchorCtr="1"/>
          <a:lstStyle/>
          <a:p>
            <a:fld id="{893C5830-40F3-F04E-B2E3-10E6672BA8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0519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026664" y="6356351"/>
            <a:ext cx="3090672" cy="365125"/>
          </a:xfrm>
        </p:spPr>
        <p:txBody>
          <a:bodyPr anchor="ctr" anchorCtr="1"/>
          <a:lstStyle/>
          <a:p>
            <a:fld id="{893C5830-40F3-F04E-B2E3-10E6672BA8F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026664" y="6356351"/>
            <a:ext cx="3090672" cy="365125"/>
          </a:xfrm>
        </p:spPr>
        <p:txBody>
          <a:bodyPr anchor="ctr" anchorCtr="1"/>
          <a:lstStyle/>
          <a:p>
            <a:fld id="{893C5830-40F3-F04E-B2E3-10E6672BA8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26664" y="6356351"/>
            <a:ext cx="3090672" cy="365125"/>
          </a:xfrm>
        </p:spPr>
        <p:txBody>
          <a:bodyPr anchor="ctr" anchorCtr="1"/>
          <a:lstStyle/>
          <a:p>
            <a:fld id="{893C5830-40F3-F04E-B2E3-10E6672BA8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3026664" y="6356351"/>
            <a:ext cx="3090672" cy="365125"/>
          </a:xfrm>
        </p:spPr>
        <p:txBody>
          <a:bodyPr anchor="ctr" anchorCtr="1"/>
          <a:lstStyle/>
          <a:p>
            <a:fld id="{893C5830-40F3-F04E-B2E3-10E6672BA8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026664" y="6356351"/>
            <a:ext cx="3090672" cy="365125"/>
          </a:xfrm>
        </p:spPr>
        <p:txBody>
          <a:bodyPr anchor="ctr" anchorCtr="1"/>
          <a:lstStyle/>
          <a:p>
            <a:fld id="{893C5830-40F3-F04E-B2E3-10E6672BA8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026664" y="6356351"/>
            <a:ext cx="3090672" cy="365125"/>
          </a:xfrm>
        </p:spPr>
        <p:txBody>
          <a:bodyPr anchor="ctr" anchorCtr="1"/>
          <a:lstStyle/>
          <a:p>
            <a:fld id="{893C5830-40F3-F04E-B2E3-10E6672BA8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26664" y="6356351"/>
            <a:ext cx="3090672" cy="365125"/>
          </a:xfrm>
        </p:spPr>
        <p:txBody>
          <a:bodyPr anchor="ctr" anchorCtr="1"/>
          <a:lstStyle/>
          <a:p>
            <a:fld id="{893C5830-40F3-F04E-B2E3-10E6672BA8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26664" y="6356351"/>
            <a:ext cx="3090672" cy="365125"/>
          </a:xfrm>
        </p:spPr>
        <p:txBody>
          <a:bodyPr anchor="ctr" anchorCtr="1"/>
          <a:lstStyle/>
          <a:p>
            <a:fld id="{893C5830-40F3-F04E-B2E3-10E6672BA8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48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212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360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30519D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Crab Crossing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56185" y="4642339"/>
            <a:ext cx="4741984" cy="987752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Christoph Montag, BNL</a:t>
            </a:r>
          </a:p>
          <a:p>
            <a:endParaRPr lang="en-US" dirty="0"/>
          </a:p>
          <a:p>
            <a:r>
              <a:rPr lang="en-US" dirty="0"/>
              <a:t>October 21, 2020</a:t>
            </a:r>
          </a:p>
        </p:txBody>
      </p:sp>
    </p:spTree>
    <p:extLst>
      <p:ext uri="{BB962C8B-B14F-4D97-AF65-F5344CB8AC3E}">
        <p14:creationId xmlns:p14="http://schemas.microsoft.com/office/powerpoint/2010/main" val="1092042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DC737-EB54-4E9B-A29B-42D8E3F93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EIC Interaction Region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00E869-C6B3-4EDA-8B08-1F1BC7FEA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2</a:t>
            </a:fld>
            <a:endParaRPr lang="en-US" dirty="0"/>
          </a:p>
        </p:txBody>
      </p:sp>
      <p:pic>
        <p:nvPicPr>
          <p:cNvPr id="5" name="Content Placeholder 7">
            <a:extLst>
              <a:ext uri="{FF2B5EF4-FFF2-40B4-BE49-F238E27FC236}">
                <a16:creationId xmlns:a16="http://schemas.microsoft.com/office/drawing/2014/main" id="{FB714E26-B4D6-46EC-88EB-1D63108800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2190478"/>
            <a:ext cx="7886700" cy="362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535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CF4AF-4BCD-4C2E-8A92-BC4E6270F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Luminosity and focusing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E96D72-32BD-456E-B787-29BFFA182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9360B4F-2953-4F2E-8B2F-D908B1B986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31734" y="3600097"/>
            <a:ext cx="3490923" cy="22848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2AAE453-5AD8-40B1-9211-9EBCDDD58C8D}"/>
              </a:ext>
            </a:extLst>
          </p:cNvPr>
          <p:cNvSpPr txBox="1"/>
          <p:nvPr/>
        </p:nvSpPr>
        <p:spPr>
          <a:xfrm>
            <a:off x="5797516" y="3654188"/>
            <a:ext cx="2519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Strong focusing </a:t>
            </a:r>
            <a:r>
              <a:rPr lang="en-US" dirty="0">
                <a:latin typeface="Symbol" panose="05050102010706020507" pitchFamily="18" charset="2"/>
              </a:rPr>
              <a:t>b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dirty="0"/>
              <a:t> =5 cm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44ED45-63A0-4ADA-83FA-69BF6A0B7243}"/>
              </a:ext>
            </a:extLst>
          </p:cNvPr>
          <p:cNvSpPr txBox="1"/>
          <p:nvPr/>
        </p:nvSpPr>
        <p:spPr>
          <a:xfrm>
            <a:off x="352168" y="1970902"/>
            <a:ext cx="805042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Luminosity ~ 1/cross section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</a:t>
            </a:r>
            <a:r>
              <a:rPr lang="en-US" dirty="0">
                <a:solidFill>
                  <a:srgbClr val="FF0000"/>
                </a:solidFill>
              </a:rPr>
              <a:t>smaller spot size</a:t>
            </a:r>
            <a:r>
              <a:rPr lang="en-US" dirty="0"/>
              <a:t> at the IP means </a:t>
            </a:r>
            <a:r>
              <a:rPr lang="en-US" dirty="0">
                <a:solidFill>
                  <a:srgbClr val="FF0000"/>
                </a:solidFill>
              </a:rPr>
              <a:t>more luminosity 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At the IP, </a:t>
            </a:r>
            <a:r>
              <a:rPr lang="en-US" dirty="0">
                <a:solidFill>
                  <a:srgbClr val="FF0000"/>
                </a:solidFill>
              </a:rPr>
              <a:t>(beam size)X(beam divergence)= const</a:t>
            </a:r>
            <a:r>
              <a:rPr lang="en-US" dirty="0"/>
              <a:t>. in each plane (emittance)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 a given beam (= fixed emittance), a </a:t>
            </a:r>
            <a:r>
              <a:rPr lang="en-US" dirty="0">
                <a:solidFill>
                  <a:srgbClr val="FF0000"/>
                </a:solidFill>
              </a:rPr>
              <a:t>smaller IP beam size means larger divergence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AEFA1A-3B21-4F52-A1B1-CFE1BE7D4CF6}"/>
              </a:ext>
            </a:extLst>
          </p:cNvPr>
          <p:cNvSpPr txBox="1"/>
          <p:nvPr/>
        </p:nvSpPr>
        <p:spPr>
          <a:xfrm>
            <a:off x="345951" y="3870570"/>
            <a:ext cx="46028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larger beam divergence leads to a larger beam size at the nearest focusing magnets – </a:t>
            </a:r>
            <a:r>
              <a:rPr lang="en-US" dirty="0">
                <a:solidFill>
                  <a:srgbClr val="FF0000"/>
                </a:solidFill>
              </a:rPr>
              <a:t>(size at magnet)=(divergence)X(distance)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Magnets need to have larger aperture</a:t>
            </a:r>
            <a:r>
              <a:rPr lang="en-US" dirty="0"/>
              <a:t> while gradient (= focusing strength) remains the same – peak field at magnet poles is </a:t>
            </a:r>
            <a:r>
              <a:rPr lang="en-US" dirty="0">
                <a:solidFill>
                  <a:srgbClr val="FF0000"/>
                </a:solidFill>
              </a:rPr>
              <a:t>technically limited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9FEC91-72B5-4340-BE98-1B60567CB42A}"/>
              </a:ext>
            </a:extLst>
          </p:cNvPr>
          <p:cNvSpPr txBox="1"/>
          <p:nvPr/>
        </p:nvSpPr>
        <p:spPr>
          <a:xfrm>
            <a:off x="1217808" y="5948748"/>
            <a:ext cx="7184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Focusing elements for both beams need to be as close as possible to the IP</a:t>
            </a:r>
          </a:p>
        </p:txBody>
      </p:sp>
    </p:spTree>
    <p:extLst>
      <p:ext uri="{BB962C8B-B14F-4D97-AF65-F5344CB8AC3E}">
        <p14:creationId xmlns:p14="http://schemas.microsoft.com/office/powerpoint/2010/main" val="3523213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A48A8-8052-4360-A5B7-0E0611AC4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Crossing angle collisions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3A9300-6876-4456-BD26-B639FC0594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Beam energies </a:t>
            </a:r>
            <a:r>
              <a:rPr lang="en-US" dirty="0"/>
              <a:t>of electrons and hadrons are </a:t>
            </a:r>
            <a:r>
              <a:rPr lang="en-US" dirty="0">
                <a:solidFill>
                  <a:srgbClr val="FF0000"/>
                </a:solidFill>
              </a:rPr>
              <a:t>vastly different</a:t>
            </a:r>
            <a:r>
              <a:rPr lang="en-US" dirty="0"/>
              <a:t> in EIC</a:t>
            </a:r>
          </a:p>
          <a:p>
            <a:r>
              <a:rPr lang="en-US" dirty="0"/>
              <a:t>Focusing elements for electrons would have only little effect on hadrons, while hadron magnets would overfocus electrons</a:t>
            </a:r>
          </a:p>
          <a:p>
            <a:r>
              <a:rPr lang="en-US" dirty="0">
                <a:solidFill>
                  <a:srgbClr val="FF0000"/>
                </a:solidFill>
              </a:rPr>
              <a:t>Beams need to be separated </a:t>
            </a:r>
            <a:r>
              <a:rPr lang="en-US" dirty="0"/>
              <a:t>into their respective focusing systems as close </a:t>
            </a:r>
            <a:r>
              <a:rPr lang="en-US" dirty="0">
                <a:solidFill>
                  <a:srgbClr val="FF0000"/>
                </a:solidFill>
              </a:rPr>
              <a:t>as possible to the IP</a:t>
            </a:r>
          </a:p>
          <a:p>
            <a:r>
              <a:rPr lang="en-US" dirty="0"/>
              <a:t>A </a:t>
            </a:r>
            <a:r>
              <a:rPr lang="en-US" dirty="0">
                <a:solidFill>
                  <a:srgbClr val="FF0000"/>
                </a:solidFill>
              </a:rPr>
              <a:t>separator dipole </a:t>
            </a:r>
            <a:r>
              <a:rPr lang="en-US" dirty="0"/>
              <a:t>would have to deflect the (“weaker”) electrons and would therefore generate a </a:t>
            </a:r>
            <a:r>
              <a:rPr lang="en-US" dirty="0">
                <a:solidFill>
                  <a:srgbClr val="FF0000"/>
                </a:solidFill>
              </a:rPr>
              <a:t>wide synchrotron radiation fan </a:t>
            </a:r>
            <a:r>
              <a:rPr lang="en-US" dirty="0"/>
              <a:t>that would need to pass through the detector – requires </a:t>
            </a:r>
            <a:r>
              <a:rPr lang="en-US" dirty="0">
                <a:solidFill>
                  <a:srgbClr val="FF0000"/>
                </a:solidFill>
              </a:rPr>
              <a:t>large beam pipe diameter </a:t>
            </a:r>
            <a:r>
              <a:rPr lang="en-US" dirty="0"/>
              <a:t>(HERA-II)</a:t>
            </a:r>
          </a:p>
          <a:p>
            <a:r>
              <a:rPr lang="en-US" dirty="0"/>
              <a:t>Best solution: </a:t>
            </a:r>
            <a:r>
              <a:rPr lang="en-US" dirty="0">
                <a:solidFill>
                  <a:srgbClr val="FF0000"/>
                </a:solidFill>
              </a:rPr>
              <a:t>Crossing angle collisions!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4AF85C-5915-44B5-A6FA-F6981CAB9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044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FDD94-62BA-49C6-923F-0F79FFAD8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Crossing angle and luminosity</a:t>
            </a:r>
          </a:p>
        </p:txBody>
      </p:sp>
      <p:pic>
        <p:nvPicPr>
          <p:cNvPr id="6" name="Content Placeholder 5" descr="A picture containing logo&#10;&#10;Description automatically generated">
            <a:extLst>
              <a:ext uri="{FF2B5EF4-FFF2-40B4-BE49-F238E27FC236}">
                <a16:creationId xmlns:a16="http://schemas.microsoft.com/office/drawing/2014/main" id="{DB793C58-07AB-4310-914B-31F65D7784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2178" y="3616791"/>
            <a:ext cx="4025751" cy="104503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545E17-276C-4DCA-B810-71E3F779B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5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8E0216-01DB-4A0A-915D-B59057D56D35}"/>
              </a:ext>
            </a:extLst>
          </p:cNvPr>
          <p:cNvSpPr txBox="1"/>
          <p:nvPr/>
        </p:nvSpPr>
        <p:spPr>
          <a:xfrm>
            <a:off x="489423" y="4770426"/>
            <a:ext cx="81651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Long (~+/-6 cm), skinny (100 um) bunches </a:t>
            </a:r>
            <a:r>
              <a:rPr lang="en-US" dirty="0"/>
              <a:t>colliding at an angle have </a:t>
            </a:r>
            <a:r>
              <a:rPr lang="en-US" dirty="0">
                <a:solidFill>
                  <a:srgbClr val="FF0000"/>
                </a:solidFill>
              </a:rPr>
              <a:t>very little overlap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With </a:t>
            </a:r>
            <a:r>
              <a:rPr lang="en-US" dirty="0">
                <a:solidFill>
                  <a:srgbClr val="FF0000"/>
                </a:solidFill>
              </a:rPr>
              <a:t>25 </a:t>
            </a:r>
            <a:r>
              <a:rPr lang="en-US" dirty="0" err="1">
                <a:solidFill>
                  <a:srgbClr val="FF0000"/>
                </a:solidFill>
              </a:rPr>
              <a:t>mrad</a:t>
            </a:r>
            <a:r>
              <a:rPr lang="en-US" dirty="0">
                <a:solidFill>
                  <a:srgbClr val="FF0000"/>
                </a:solidFill>
              </a:rPr>
              <a:t> crossing angle</a:t>
            </a:r>
            <a:r>
              <a:rPr lang="en-US" dirty="0"/>
              <a:t>, each particle can only interact with </a:t>
            </a:r>
            <a:r>
              <a:rPr lang="en-US" dirty="0">
                <a:solidFill>
                  <a:srgbClr val="FF0000"/>
                </a:solidFill>
              </a:rPr>
              <a:t>a +/-4 mm thick slice </a:t>
            </a:r>
            <a:r>
              <a:rPr lang="en-US" dirty="0"/>
              <a:t>of the +/-6 cm long oncoming bunch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723F6768-945B-462B-B31E-F01401E8FE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6499" y="1598714"/>
            <a:ext cx="2737110" cy="65836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934573C-C684-4E53-A3DD-29152B8A2C71}"/>
              </a:ext>
            </a:extLst>
          </p:cNvPr>
          <p:cNvSpPr txBox="1"/>
          <p:nvPr/>
        </p:nvSpPr>
        <p:spPr>
          <a:xfrm>
            <a:off x="628650" y="2279492"/>
            <a:ext cx="7145087" cy="658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 </a:t>
            </a:r>
            <a:r>
              <a:rPr lang="en-US" dirty="0">
                <a:solidFill>
                  <a:srgbClr val="FF0000"/>
                </a:solidFill>
              </a:rPr>
              <a:t>head-on </a:t>
            </a:r>
            <a:r>
              <a:rPr lang="en-US" dirty="0"/>
              <a:t>collisions</a:t>
            </a:r>
            <a:r>
              <a:rPr lang="en-US" dirty="0">
                <a:solidFill>
                  <a:srgbClr val="FF0000"/>
                </a:solidFill>
              </a:rPr>
              <a:t>, every beam particle </a:t>
            </a:r>
            <a:r>
              <a:rPr lang="en-US" dirty="0"/>
              <a:t>in one beam can potentially </a:t>
            </a:r>
            <a:r>
              <a:rPr lang="en-US" dirty="0">
                <a:solidFill>
                  <a:srgbClr val="FF0000"/>
                </a:solidFill>
              </a:rPr>
              <a:t>interact with every particle in the other beam</a:t>
            </a:r>
          </a:p>
        </p:txBody>
      </p:sp>
    </p:spTree>
    <p:extLst>
      <p:ext uri="{BB962C8B-B14F-4D97-AF65-F5344CB8AC3E}">
        <p14:creationId xmlns:p14="http://schemas.microsoft.com/office/powerpoint/2010/main" val="3182526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2CA4A-E82E-4E11-B269-D9FF81129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Crab crossing to the rescue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80001B-0CFD-4C8F-9572-D95E22812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22C085-5060-41F9-BA1D-6A58DED877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0596" y="1493433"/>
            <a:ext cx="4759351" cy="335796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233FA0-935C-4186-A244-7F7CFBE07C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867" y="1626286"/>
            <a:ext cx="3560290" cy="2828325"/>
          </a:xfrm>
        </p:spPr>
        <p:txBody>
          <a:bodyPr>
            <a:normAutofit lnSpcReduction="10000"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Head-on collision geometry is restored </a:t>
            </a:r>
            <a:r>
              <a:rPr lang="en-US" sz="1800" dirty="0"/>
              <a:t>by rotating the bunches before colliding (“</a:t>
            </a:r>
            <a:r>
              <a:rPr lang="en-US" sz="1800" dirty="0">
                <a:solidFill>
                  <a:srgbClr val="FF0000"/>
                </a:solidFill>
              </a:rPr>
              <a:t>crab crossing</a:t>
            </a:r>
            <a:r>
              <a:rPr lang="en-US" sz="1800" dirty="0"/>
              <a:t>”)</a:t>
            </a:r>
          </a:p>
          <a:p>
            <a:r>
              <a:rPr lang="en-US" sz="1800" dirty="0"/>
              <a:t>Bunch rotation (“crabbing”) is accomplished by </a:t>
            </a:r>
            <a:r>
              <a:rPr lang="en-US" sz="1800" dirty="0">
                <a:solidFill>
                  <a:srgbClr val="FF0000"/>
                </a:solidFill>
              </a:rPr>
              <a:t>transversely deflecting RF resonators</a:t>
            </a:r>
            <a:r>
              <a:rPr lang="en-US" sz="1800" dirty="0"/>
              <a:t> (“</a:t>
            </a:r>
            <a:r>
              <a:rPr lang="en-US" sz="1800" dirty="0">
                <a:solidFill>
                  <a:srgbClr val="FF0000"/>
                </a:solidFill>
              </a:rPr>
              <a:t>crab cavities</a:t>
            </a:r>
            <a:r>
              <a:rPr lang="en-US" sz="1800" dirty="0"/>
              <a:t>”)</a:t>
            </a:r>
          </a:p>
          <a:p>
            <a:r>
              <a:rPr lang="en-US" sz="1800" dirty="0"/>
              <a:t>Actual collision point moves laterally during bunch interaction</a:t>
            </a:r>
          </a:p>
        </p:txBody>
      </p:sp>
    </p:spTree>
    <p:extLst>
      <p:ext uri="{BB962C8B-B14F-4D97-AF65-F5344CB8AC3E}">
        <p14:creationId xmlns:p14="http://schemas.microsoft.com/office/powerpoint/2010/main" val="959101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61526-3730-46B9-8854-045F3E5EC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52423"/>
          </a:xfrm>
        </p:spPr>
        <p:txBody>
          <a:bodyPr/>
          <a:lstStyle/>
          <a:p>
            <a:r>
              <a:rPr lang="en-US" dirty="0"/>
              <a:t>Nobody’s perfect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2DE7D8-8B38-45BE-9F7E-EDF4E2493C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335" y="1417549"/>
            <a:ext cx="4127157" cy="5075325"/>
          </a:xfrm>
        </p:spPr>
        <p:txBody>
          <a:bodyPr>
            <a:normAutofit fontScale="92500" lnSpcReduction="20000"/>
          </a:bodyPr>
          <a:lstStyle/>
          <a:p>
            <a:r>
              <a:rPr lang="en-US" sz="1800" dirty="0"/>
              <a:t>Bunch </a:t>
            </a:r>
            <a:r>
              <a:rPr lang="en-US" sz="1800" dirty="0">
                <a:solidFill>
                  <a:srgbClr val="FF0000"/>
                </a:solidFill>
              </a:rPr>
              <a:t>rotation</a:t>
            </a:r>
            <a:r>
              <a:rPr lang="en-US" sz="1800" dirty="0"/>
              <a:t> (crabbing) is </a:t>
            </a:r>
            <a:r>
              <a:rPr lang="en-US" sz="1800" dirty="0">
                <a:solidFill>
                  <a:srgbClr val="FF0000"/>
                </a:solidFill>
              </a:rPr>
              <a:t>not linear </a:t>
            </a:r>
            <a:r>
              <a:rPr lang="en-US" sz="1800" dirty="0"/>
              <a:t>due to finite wavelength of RF resonators (crab cavities)</a:t>
            </a:r>
          </a:p>
          <a:p>
            <a:r>
              <a:rPr lang="en-US" sz="1800" dirty="0"/>
              <a:t>Long hadron bunches are </a:t>
            </a:r>
            <a:r>
              <a:rPr lang="en-US" sz="1800" dirty="0">
                <a:solidFill>
                  <a:srgbClr val="FF0000"/>
                </a:solidFill>
              </a:rPr>
              <a:t>“S”-shaped </a:t>
            </a:r>
            <a:r>
              <a:rPr lang="en-US" sz="1800" dirty="0"/>
              <a:t>during collision</a:t>
            </a:r>
          </a:p>
          <a:p>
            <a:r>
              <a:rPr lang="en-US" sz="1800" dirty="0"/>
              <a:t>Distorted shape </a:t>
            </a:r>
            <a:r>
              <a:rPr lang="en-US" sz="1800" dirty="0">
                <a:solidFill>
                  <a:srgbClr val="FF0000"/>
                </a:solidFill>
              </a:rPr>
              <a:t>results in transverse offset</a:t>
            </a:r>
            <a:r>
              <a:rPr lang="en-US" sz="1800" dirty="0"/>
              <a:t> between electron bunch and head and tail of proton bunch – reduced luminosity and severe beam dynamics effects</a:t>
            </a:r>
          </a:p>
          <a:p>
            <a:r>
              <a:rPr lang="en-US" sz="1800" dirty="0"/>
              <a:t>Longer bunches, skinnier bunches, or increased crossing angle </a:t>
            </a:r>
            <a:r>
              <a:rPr lang="en-US" sz="1800" dirty="0">
                <a:solidFill>
                  <a:srgbClr val="FF0000"/>
                </a:solidFill>
              </a:rPr>
              <a:t>all make this worse</a:t>
            </a:r>
          </a:p>
          <a:p>
            <a:r>
              <a:rPr lang="en-US" sz="1800" dirty="0">
                <a:solidFill>
                  <a:srgbClr val="FF0000"/>
                </a:solidFill>
              </a:rPr>
              <a:t>Higher harmonic crab cavities </a:t>
            </a:r>
            <a:r>
              <a:rPr lang="en-US" sz="1800" dirty="0"/>
              <a:t>can “</a:t>
            </a:r>
            <a:r>
              <a:rPr lang="en-US" sz="1800" dirty="0">
                <a:solidFill>
                  <a:srgbClr val="FF0000"/>
                </a:solidFill>
              </a:rPr>
              <a:t>straighten out</a:t>
            </a:r>
            <a:r>
              <a:rPr lang="en-US" sz="1800" dirty="0"/>
              <a:t>” the kick and therefore the bunch, but at a cost – space and money</a:t>
            </a:r>
          </a:p>
          <a:p>
            <a:r>
              <a:rPr lang="en-US" sz="1800" dirty="0">
                <a:solidFill>
                  <a:srgbClr val="FF0000"/>
                </a:solidFill>
              </a:rPr>
              <a:t>EIC</a:t>
            </a:r>
            <a:r>
              <a:rPr lang="en-US" sz="1800" dirty="0"/>
              <a:t> already plans on </a:t>
            </a:r>
            <a:r>
              <a:rPr lang="en-US" sz="1800" dirty="0">
                <a:solidFill>
                  <a:srgbClr val="FF0000"/>
                </a:solidFill>
              </a:rPr>
              <a:t>197 MHz crab cavities, plus 394 MHz harmonics</a:t>
            </a:r>
          </a:p>
          <a:p>
            <a:r>
              <a:rPr lang="en-US" sz="1800" dirty="0">
                <a:solidFill>
                  <a:srgbClr val="FF0000"/>
                </a:solidFill>
              </a:rPr>
              <a:t>197 MHz as low as technically feasible </a:t>
            </a:r>
            <a:r>
              <a:rPr lang="en-US" sz="1800" dirty="0"/>
              <a:t>(niobium sheets for cavity production, cavity size in tunnel)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1CC2E3-B611-4CED-BF1D-B6724EBFA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97FB16-E103-4A06-8C62-983A0528B0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8946" y="4251403"/>
            <a:ext cx="3745783" cy="2952611"/>
          </a:xfrm>
          <a:prstGeom prst="rect">
            <a:avLst/>
          </a:prstGeom>
        </p:spPr>
      </p:pic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8296D614-D127-4053-8A51-2C6668B5FA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1492" y="1229850"/>
            <a:ext cx="4312508" cy="3066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4521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C0C1F-D6F5-46B9-A1C0-65A8FC81B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06993C-8FE6-4C9C-80C2-FF7ECF7810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High luminosity requires focusing close to the IP</a:t>
            </a:r>
          </a:p>
          <a:p>
            <a:r>
              <a:rPr lang="en-US" dirty="0"/>
              <a:t>Need separate focusing channels for the two beams</a:t>
            </a:r>
          </a:p>
          <a:p>
            <a:r>
              <a:rPr lang="en-US" dirty="0"/>
              <a:t>Most efficient separation method: crossing angle</a:t>
            </a:r>
          </a:p>
          <a:p>
            <a:r>
              <a:rPr lang="en-US" dirty="0"/>
              <a:t>Crossing angle requires crab crossing to restore luminosity</a:t>
            </a:r>
          </a:p>
          <a:p>
            <a:r>
              <a:rPr lang="en-US" dirty="0"/>
              <a:t>Crab crossing is never perfect due to finite </a:t>
            </a:r>
            <a:r>
              <a:rPr lang="en-US"/>
              <a:t>crab cavity wavelength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A69F1F-376E-4EAC-A471-C6A76622E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6496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IC_PPT_Template_Rev0919.potx" id="{B7CCD873-BF45-41B0-B1CB-562973809129}" vid="{E88EE413-80B5-4D10-A9EB-908A6392409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499330D76B4642A0E7B53F4A469F55" ma:contentTypeVersion="2" ma:contentTypeDescription="Create a new document." ma:contentTypeScope="" ma:versionID="a2a096925dbdb7729352ebd61963588b">
  <xsd:schema xmlns:xsd="http://www.w3.org/2001/XMLSchema" xmlns:xs="http://www.w3.org/2001/XMLSchema" xmlns:p="http://schemas.microsoft.com/office/2006/metadata/properties" xmlns:ns2="9e4a43c1-b2a9-408a-8cac-448eda25f0f3" targetNamespace="http://schemas.microsoft.com/office/2006/metadata/properties" ma:root="true" ma:fieldsID="05be40fd87e22aef6d7417947c34427d" ns2:_="">
    <xsd:import namespace="9e4a43c1-b2a9-408a-8cac-448eda25f0f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4a43c1-b2a9-408a-8cac-448eda25f0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1351C7C-58BC-406E-B9F7-7BE36F6E37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e4a43c1-b2a9-408a-8cac-448eda25f0f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347D083-F59A-4C26-BA7D-C3E94CC4BDC0}">
  <ds:schemaRefs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  <ds:schemaRef ds:uri="9e4a43c1-b2a9-408a-8cac-448eda25f0f3"/>
    <ds:schemaRef ds:uri="http://purl.org/dc/terms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86C0C351-7008-4400-9DAC-A69F06FFAA7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888</TotalTime>
  <Words>523</Words>
  <Application>Microsoft Office PowerPoint</Application>
  <PresentationFormat>On-screen Show (4:3)</PresentationFormat>
  <Paragraphs>50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Symbol</vt:lpstr>
      <vt:lpstr>Office Theme</vt:lpstr>
      <vt:lpstr>Crab Crossing</vt:lpstr>
      <vt:lpstr>EIC Interaction Region</vt:lpstr>
      <vt:lpstr>Luminosity and focusing</vt:lpstr>
      <vt:lpstr>Crossing angle collisions</vt:lpstr>
      <vt:lpstr>Crossing angle and luminosity</vt:lpstr>
      <vt:lpstr>Crab crossing to the rescue</vt:lpstr>
      <vt:lpstr>Nobody’s perfect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Montag, Christoph</dc:creator>
  <cp:lastModifiedBy>Montag, Christoph</cp:lastModifiedBy>
  <cp:revision>82</cp:revision>
  <dcterms:created xsi:type="dcterms:W3CDTF">2019-09-18T13:01:51Z</dcterms:created>
  <dcterms:modified xsi:type="dcterms:W3CDTF">2020-10-20T01:13:03Z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0x010100E6499330D76B4642A0E7B53F4A469F55</vt:lpwstr>
  </property>
</Properties>
</file>