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5"/>
  </p:notesMasterIdLst>
  <p:sldIdLst>
    <p:sldId id="256" r:id="rId5"/>
    <p:sldId id="258" r:id="rId6"/>
    <p:sldId id="268" r:id="rId7"/>
    <p:sldId id="277" r:id="rId8"/>
    <p:sldId id="278" r:id="rId9"/>
    <p:sldId id="279" r:id="rId10"/>
    <p:sldId id="280" r:id="rId11"/>
    <p:sldId id="281" r:id="rId12"/>
    <p:sldId id="282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00"/>
    <a:srgbClr val="30519D"/>
    <a:srgbClr val="2440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144"/>
    <p:restoredTop sz="94646"/>
  </p:normalViewPr>
  <p:slideViewPr>
    <p:cSldViewPr snapToGrid="0" snapToObjects="1">
      <p:cViewPr varScale="1">
        <p:scale>
          <a:sx n="113" d="100"/>
          <a:sy n="113" d="100"/>
        </p:scale>
        <p:origin x="122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2255C-AFDB-4D22-8373-2F4CFC10746D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3E146D-72E3-4D17-8794-005420F3EB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57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6185" y="2790092"/>
            <a:ext cx="4741984" cy="1774948"/>
          </a:xfrm>
        </p:spPr>
        <p:txBody>
          <a:bodyPr anchor="b">
            <a:normAutofit/>
          </a:bodyPr>
          <a:lstStyle>
            <a:lvl1pPr algn="r">
              <a:defRPr sz="44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56185" y="4642339"/>
            <a:ext cx="4741984" cy="58029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400192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62006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0519D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latin typeface="Arial" charset="0"/>
                <a:ea typeface="Arial" charset="0"/>
                <a:cs typeface="Arial" charset="0"/>
              </a:defRPr>
            </a:lvl2pPr>
            <a:lvl3pP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defRPr>
                <a:latin typeface="Arial" charset="0"/>
                <a:ea typeface="Arial" charset="0"/>
                <a:cs typeface="Arial" charset="0"/>
              </a:defRPr>
            </a:lvl4pPr>
            <a:lvl5pPr>
              <a:defRPr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43300" y="6362006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38538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43300" y="6349480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43300" y="631031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43300" y="635635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330691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43300" y="6336954"/>
            <a:ext cx="2057400" cy="365125"/>
          </a:xfrm>
        </p:spPr>
        <p:txBody>
          <a:bodyPr/>
          <a:lstStyle>
            <a:lvl1pPr algn="ctr">
              <a:defRPr/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48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C4BE9006-42DF-4C65-9314-FEB6DE8658B3}" type="datetime1">
              <a:rPr lang="en-US" smtClean="0"/>
              <a:t>10/21/2020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212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893C5830-40F3-F04E-B2E3-10E6672BA8F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/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360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0519D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7" Type="http://schemas.openxmlformats.org/officeDocument/2006/relationships/image" Target="../media/image30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36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71F7AFC-E7DF-47B5-8351-8143A48E09EB}"/>
              </a:ext>
            </a:extLst>
          </p:cNvPr>
          <p:cNvSpPr txBox="1"/>
          <p:nvPr/>
        </p:nvSpPr>
        <p:spPr>
          <a:xfrm>
            <a:off x="3393439" y="2451949"/>
            <a:ext cx="55947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bg1"/>
                </a:solidFill>
              </a:rPr>
              <a:t>Solenoid field compensation for the hadron beam</a:t>
            </a:r>
          </a:p>
          <a:p>
            <a:pPr algn="r"/>
            <a:r>
              <a:rPr lang="en-US" sz="2800" dirty="0" smtClean="0">
                <a:solidFill>
                  <a:schemeClr val="bg1"/>
                </a:solidFill>
              </a:rPr>
              <a:t>Vasiliy Morozov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C2086C-C6B9-4FA6-8204-B2C0BE13B7CC}"/>
              </a:ext>
            </a:extLst>
          </p:cNvPr>
          <p:cNvSpPr txBox="1"/>
          <p:nvPr/>
        </p:nvSpPr>
        <p:spPr>
          <a:xfrm>
            <a:off x="4036907" y="4083165"/>
            <a:ext cx="47198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</a:rPr>
              <a:t>Crossing angle and its implications for the central detector </a:t>
            </a:r>
            <a:r>
              <a:rPr lang="en-US" sz="2400" dirty="0" smtClean="0">
                <a:solidFill>
                  <a:schemeClr val="bg1"/>
                </a:solidFill>
              </a:rPr>
              <a:t>design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October 21, </a:t>
            </a:r>
            <a:r>
              <a:rPr lang="en-US" sz="2400" dirty="0">
                <a:solidFill>
                  <a:schemeClr val="bg1"/>
                </a:solidFill>
              </a:rPr>
              <a:t>2020</a:t>
            </a:r>
          </a:p>
        </p:txBody>
      </p:sp>
    </p:spTree>
    <p:extLst>
      <p:ext uri="{BB962C8B-B14F-4D97-AF65-F5344CB8AC3E}">
        <p14:creationId xmlns:p14="http://schemas.microsoft.com/office/powerpoint/2010/main" val="109204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C0E-7058-4FBC-B22E-72EB06E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4" y="160068"/>
            <a:ext cx="8746071" cy="758472"/>
          </a:xfrm>
        </p:spPr>
        <p:txBody>
          <a:bodyPr>
            <a:noAutofit/>
          </a:bodyPr>
          <a:lstStyle/>
          <a:p>
            <a:r>
              <a:rPr lang="en-US" sz="3200" dirty="0" smtClean="0"/>
              <a:t>Introducing Crossing Angle for Electrons</a:t>
            </a:r>
            <a:endParaRPr lang="en-US" sz="32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5A87AA2-8062-42D9-85F3-7BFCE11C9B4F}"/>
              </a:ext>
            </a:extLst>
          </p:cNvPr>
          <p:cNvSpPr txBox="1"/>
          <p:nvPr/>
        </p:nvSpPr>
        <p:spPr>
          <a:xfrm>
            <a:off x="118240" y="962617"/>
            <a:ext cx="886096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The main challenge is handling of the synchrotron radiation</a:t>
            </a:r>
            <a:endParaRPr lang="en-US" sz="2400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Other issues seem solvable but need to be checked</a:t>
            </a:r>
            <a:endParaRPr lang="en-US" sz="2400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Size of the orbit excursion and its impact on magnet multipole requirements</a:t>
            </a:r>
            <a:endParaRPr lang="en-US" sz="2000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Impact on vertical emittance </a:t>
            </a:r>
          </a:p>
          <a:p>
            <a:pPr marL="800100" lvl="1" indent="-342900">
              <a:spcAft>
                <a:spcPts val="1200"/>
              </a:spcAft>
              <a:buFont typeface="Symbol" panose="05050102010706020507" pitchFamily="18" charset="2"/>
              <a:buChar char="-"/>
            </a:pPr>
            <a:r>
              <a:rPr lang="en-US" sz="2000" dirty="0" smtClean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Effect on polarization lifetime</a:t>
            </a:r>
            <a:endParaRPr lang="en-US" sz="2000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75AD43-D98B-48FC-BBC5-8B4B384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90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C0E-7058-4FBC-B22E-72EB06E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4" y="160068"/>
            <a:ext cx="8746071" cy="758472"/>
          </a:xfrm>
        </p:spPr>
        <p:txBody>
          <a:bodyPr>
            <a:noAutofit/>
          </a:bodyPr>
          <a:lstStyle/>
          <a:p>
            <a:r>
              <a:rPr lang="en-US" sz="3600" dirty="0" smtClean="0"/>
              <a:t>Detector Solenoid Effects</a:t>
            </a:r>
            <a:endParaRPr lang="en-US" sz="3600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75A87AA2-8062-42D9-85F3-7BFCE11C9B4F}"/>
              </a:ext>
            </a:extLst>
          </p:cNvPr>
          <p:cNvSpPr txBox="1"/>
          <p:nvPr/>
        </p:nvSpPr>
        <p:spPr>
          <a:xfrm>
            <a:off x="344435" y="998261"/>
            <a:ext cx="851508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Coherent orbit distortion</a:t>
            </a:r>
            <a:endParaRPr lang="en-US" sz="2800" dirty="0">
              <a:solidFill>
                <a:srgbClr val="000000"/>
              </a:solidFill>
              <a:latin typeface="Arial" charset="0"/>
              <a:cs typeface="Arial" panose="020B0604020202020204" pitchFamily="34" charset="0"/>
            </a:endParaRPr>
          </a:p>
          <a:p>
            <a:pPr marL="228600" lvl="0" indent="-2286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Transverse coupling</a:t>
            </a:r>
          </a:p>
          <a:p>
            <a:pPr marL="228600" lvl="0" indent="-2286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Rotation of the crabbing plane</a:t>
            </a:r>
          </a:p>
          <a:p>
            <a:pPr marL="228600" lvl="0" indent="-2286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Arial" panose="020B0604020202020204" pitchFamily="34" charset="0"/>
              </a:rPr>
              <a:t>Polarization tilt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75AD43-D98B-48FC-BBC5-8B4B384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222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C0E-7058-4FBC-B22E-72EB06E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4" y="160068"/>
            <a:ext cx="8746071" cy="758472"/>
          </a:xfrm>
        </p:spPr>
        <p:txBody>
          <a:bodyPr>
            <a:noAutofit/>
          </a:bodyPr>
          <a:lstStyle/>
          <a:p>
            <a:r>
              <a:rPr lang="en-US" sz="3600" dirty="0" smtClean="0"/>
              <a:t>Coherent Distortion of Ion Orbit</a:t>
            </a:r>
            <a:endParaRPr lang="en-US" sz="360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75AD43-D98B-48FC-BBC5-8B4B384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5093" y="1666053"/>
            <a:ext cx="2885440" cy="149690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18240" y="1666053"/>
            <a:ext cx="3769653" cy="1496906"/>
          </a:xfrm>
          <a:prstGeom prst="line">
            <a:avLst/>
          </a:prstGeom>
          <a:ln w="19050">
            <a:solidFill>
              <a:srgbClr val="00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18240" y="2414506"/>
            <a:ext cx="3769653" cy="0"/>
          </a:xfrm>
          <a:prstGeom prst="line">
            <a:avLst/>
          </a:prstGeom>
          <a:ln w="19050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Explosion 1 3"/>
          <p:cNvSpPr/>
          <p:nvPr/>
        </p:nvSpPr>
        <p:spPr>
          <a:xfrm>
            <a:off x="1866053" y="2267258"/>
            <a:ext cx="223520" cy="294496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577551" y="1221291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543300" y="2045174"/>
                <a:ext cx="506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3300" y="2045174"/>
                <a:ext cx="50635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1436607" y="1210317"/>
            <a:ext cx="108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 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168346" y="1662665"/>
            <a:ext cx="2885440" cy="149690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751493" y="2411118"/>
            <a:ext cx="3769653" cy="0"/>
          </a:xfrm>
          <a:prstGeom prst="line">
            <a:avLst/>
          </a:prstGeom>
          <a:ln w="19050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8172891" y="125222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176553" y="2041786"/>
                <a:ext cx="506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6553" y="2041786"/>
                <a:ext cx="506357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/>
          <p:cNvSpPr txBox="1"/>
          <p:nvPr/>
        </p:nvSpPr>
        <p:spPr>
          <a:xfrm>
            <a:off x="1264412" y="3820098"/>
            <a:ext cx="1120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End 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rot="2340000" flipV="1">
            <a:off x="8125121" y="1586632"/>
            <a:ext cx="277273" cy="355095"/>
          </a:xfrm>
          <a:prstGeom prst="line">
            <a:avLst/>
          </a:prstGeom>
          <a:ln w="19050">
            <a:solidFill>
              <a:srgbClr val="00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4"/>
          <a:srcRect r="57991" b="704"/>
          <a:stretch/>
        </p:blipFill>
        <p:spPr>
          <a:xfrm rot="20599125" flipV="1">
            <a:off x="6500168" y="1633224"/>
            <a:ext cx="1574216" cy="58384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5"/>
          <a:srcRect b="33675"/>
          <a:stretch/>
        </p:blipFill>
        <p:spPr>
          <a:xfrm flipV="1">
            <a:off x="4958375" y="2411118"/>
            <a:ext cx="1875918" cy="297212"/>
          </a:xfrm>
          <a:prstGeom prst="rect">
            <a:avLst/>
          </a:prstGeom>
        </p:spPr>
      </p:pic>
      <p:sp>
        <p:nvSpPr>
          <p:cNvPr id="17" name="Explosion 1 16"/>
          <p:cNvSpPr/>
          <p:nvPr/>
        </p:nvSpPr>
        <p:spPr>
          <a:xfrm>
            <a:off x="6499306" y="2263870"/>
            <a:ext cx="223520" cy="294496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075014" y="4358287"/>
            <a:ext cx="1499616" cy="149690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 rotWithShape="1">
          <a:blip r:embed="rId5"/>
          <a:srcRect b="33675"/>
          <a:stretch/>
        </p:blipFill>
        <p:spPr>
          <a:xfrm flipV="1">
            <a:off x="958599" y="5048419"/>
            <a:ext cx="967740" cy="216413"/>
          </a:xfrm>
          <a:prstGeom prst="rect">
            <a:avLst/>
          </a:prstGeom>
        </p:spPr>
      </p:pic>
      <p:cxnSp>
        <p:nvCxnSpPr>
          <p:cNvPr id="34" name="Straight Connector 33"/>
          <p:cNvCxnSpPr/>
          <p:nvPr/>
        </p:nvCxnSpPr>
        <p:spPr>
          <a:xfrm>
            <a:off x="424481" y="5048421"/>
            <a:ext cx="650533" cy="0"/>
          </a:xfrm>
          <a:prstGeom prst="line">
            <a:avLst/>
          </a:prstGeom>
          <a:ln w="19050">
            <a:solidFill>
              <a:srgbClr val="0000FF"/>
            </a:solidFill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4"/>
          <a:srcRect r="43789"/>
          <a:stretch/>
        </p:blipFill>
        <p:spPr>
          <a:xfrm rot="20599125" flipV="1">
            <a:off x="1702827" y="4199241"/>
            <a:ext cx="879175" cy="740922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2712062" y="3945046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1591425" y="4838829"/>
                <a:ext cx="46679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⊗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1425" y="4838829"/>
                <a:ext cx="466794" cy="369332"/>
              </a:xfrm>
              <a:prstGeom prst="rect">
                <a:avLst/>
              </a:prstGeom>
              <a:blipFill>
                <a:blip r:embed="rId6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9" name="Straight Connector 48"/>
          <p:cNvCxnSpPr/>
          <p:nvPr/>
        </p:nvCxnSpPr>
        <p:spPr>
          <a:xfrm flipV="1">
            <a:off x="901149" y="4506619"/>
            <a:ext cx="1847346" cy="10645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1256626" y="5041646"/>
            <a:ext cx="1491869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c 55"/>
          <p:cNvSpPr/>
          <p:nvPr/>
        </p:nvSpPr>
        <p:spPr>
          <a:xfrm>
            <a:off x="1248879" y="4495737"/>
            <a:ext cx="1097280" cy="1097280"/>
          </a:xfrm>
          <a:prstGeom prst="arc">
            <a:avLst>
              <a:gd name="adj1" fmla="val 19934491"/>
              <a:gd name="adj2" fmla="val 0"/>
            </a:avLst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/>
          <p:nvPr/>
        </p:nvCxnSpPr>
        <p:spPr>
          <a:xfrm>
            <a:off x="5168346" y="3204217"/>
            <a:ext cx="2562387" cy="91977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 flipH="1">
            <a:off x="7730733" y="3204217"/>
            <a:ext cx="330967" cy="94690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752313" y="4192140"/>
            <a:ext cx="22878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kicks by the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solenoid fringe fields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 rot="2340000" flipV="1">
            <a:off x="2649859" y="4254389"/>
            <a:ext cx="277273" cy="355095"/>
          </a:xfrm>
          <a:prstGeom prst="line">
            <a:avLst/>
          </a:prstGeom>
          <a:ln w="19050">
            <a:solidFill>
              <a:srgbClr val="00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904844" y="2865828"/>
            <a:ext cx="843280" cy="0"/>
          </a:xfrm>
          <a:prstGeom prst="straightConnector1">
            <a:avLst/>
          </a:prstGeom>
          <a:ln w="25400">
            <a:solidFill>
              <a:srgbClr val="0099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rot="-1320000">
            <a:off x="840277" y="2653694"/>
            <a:ext cx="843280" cy="0"/>
          </a:xfrm>
          <a:prstGeom prst="straightConnector1">
            <a:avLst/>
          </a:prstGeom>
          <a:ln w="25400">
            <a:solidFill>
              <a:srgbClr val="009900"/>
            </a:solidFill>
            <a:prstDash val="dash"/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1677968" y="2589816"/>
            <a:ext cx="111538" cy="237027"/>
          </a:xfrm>
          <a:prstGeom prst="straightConnector1">
            <a:avLst/>
          </a:prstGeom>
          <a:ln w="25400">
            <a:solidFill>
              <a:srgbClr val="009900"/>
            </a:solidFill>
            <a:prstDash val="dash"/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1125069" y="2809562"/>
                <a:ext cx="40729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5069" y="2809562"/>
                <a:ext cx="407291" cy="40293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1730694" y="2534346"/>
                <a:ext cx="4942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0694" y="2534346"/>
                <a:ext cx="494238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90191" y="2373700"/>
                <a:ext cx="483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191" y="2373700"/>
                <a:ext cx="483850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2643007" y="4537061"/>
                <a:ext cx="3307700" cy="5321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𝜃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  <m:f>
                      <m:f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𝐵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𝑠𝑜𝑙</m:t>
                            </m:r>
                          </m:sub>
                        </m:s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𝐿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𝐵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den>
                    </m:f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&lt;22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mrad (41 GeV)</a:t>
                </a: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3007" y="4537061"/>
                <a:ext cx="3307700" cy="532197"/>
              </a:xfrm>
              <a:prstGeom prst="rect">
                <a:avLst/>
              </a:prstGeom>
              <a:blipFill>
                <a:blip r:embed="rId10"/>
                <a:stretch>
                  <a:fillRect r="-738" b="-45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7" name="TextBox 76"/>
          <p:cNvSpPr txBox="1"/>
          <p:nvPr/>
        </p:nvSpPr>
        <p:spPr>
          <a:xfrm>
            <a:off x="2574630" y="5522582"/>
            <a:ext cx="34756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Rotation of the interaction plane </a:t>
            </a:r>
            <a:b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inversely proportional to the beam energy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Left Brace 77"/>
          <p:cNvSpPr/>
          <p:nvPr/>
        </p:nvSpPr>
        <p:spPr>
          <a:xfrm rot="16200000">
            <a:off x="3633010" y="4210391"/>
            <a:ext cx="318023" cy="2087052"/>
          </a:xfrm>
          <a:prstGeom prst="leftBrace">
            <a:avLst>
              <a:gd name="adj1" fmla="val 74358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6050261" y="1206786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Side 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74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C0E-7058-4FBC-B22E-72EB06E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4" y="160068"/>
            <a:ext cx="8746071" cy="758472"/>
          </a:xfrm>
        </p:spPr>
        <p:txBody>
          <a:bodyPr>
            <a:noAutofit/>
          </a:bodyPr>
          <a:lstStyle/>
          <a:p>
            <a:r>
              <a:rPr lang="en-US" sz="3600" dirty="0" smtClean="0"/>
              <a:t>Correction of Ion Orbit</a:t>
            </a:r>
            <a:endParaRPr lang="en-US" sz="360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75AD43-D98B-48FC-BBC5-8B4B384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846959" y="2803444"/>
            <a:ext cx="2885440" cy="149690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430106" y="3551897"/>
            <a:ext cx="3769653" cy="0"/>
          </a:xfrm>
          <a:prstGeom prst="line">
            <a:avLst/>
          </a:prstGeom>
          <a:ln w="19050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851504" y="2393003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3855166" y="3182565"/>
                <a:ext cx="506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5166" y="3182565"/>
                <a:ext cx="50635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/>
          <p:cNvCxnSpPr/>
          <p:nvPr/>
        </p:nvCxnSpPr>
        <p:spPr>
          <a:xfrm flipV="1">
            <a:off x="3722895" y="2636121"/>
            <a:ext cx="1382475" cy="319572"/>
          </a:xfrm>
          <a:prstGeom prst="line">
            <a:avLst/>
          </a:prstGeom>
          <a:ln w="19050">
            <a:solidFill>
              <a:srgbClr val="00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/>
          <a:srcRect r="57991" b="704"/>
          <a:stretch/>
        </p:blipFill>
        <p:spPr>
          <a:xfrm rot="20599125" flipV="1">
            <a:off x="2178781" y="2774003"/>
            <a:ext cx="1574216" cy="58384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 rotWithShape="1">
          <a:blip r:embed="rId4"/>
          <a:srcRect b="33675"/>
          <a:stretch/>
        </p:blipFill>
        <p:spPr>
          <a:xfrm flipV="1">
            <a:off x="636988" y="3551897"/>
            <a:ext cx="1875918" cy="297212"/>
          </a:xfrm>
          <a:prstGeom prst="rect">
            <a:avLst/>
          </a:prstGeom>
        </p:spPr>
      </p:pic>
      <p:sp>
        <p:nvSpPr>
          <p:cNvPr id="17" name="Explosion 1 16"/>
          <p:cNvSpPr/>
          <p:nvPr/>
        </p:nvSpPr>
        <p:spPr>
          <a:xfrm>
            <a:off x="2177919" y="3404649"/>
            <a:ext cx="223520" cy="294496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1703621" y="2347919"/>
            <a:ext cx="1172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Side 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>
            <a:off x="5105370" y="2636121"/>
            <a:ext cx="975766" cy="915776"/>
          </a:xfrm>
          <a:prstGeom prst="line">
            <a:avLst/>
          </a:prstGeom>
          <a:ln w="19050">
            <a:solidFill>
              <a:srgbClr val="00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5A87AA2-8062-42D9-85F3-7BFCE11C9B4F}"/>
              </a:ext>
            </a:extLst>
          </p:cNvPr>
          <p:cNvSpPr txBox="1"/>
          <p:nvPr/>
        </p:nvSpPr>
        <p:spPr>
          <a:xfrm>
            <a:off x="118240" y="939778"/>
            <a:ext cx="88632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closer the kicks to the IP, the smaller the orbit excursion </a:t>
            </a: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Orbit excursion inversely proportional to the beam momentum</a:t>
            </a: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Concern for field non-linearity at large offsets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>
            <a:off x="6081136" y="3540307"/>
            <a:ext cx="1281150" cy="0"/>
          </a:xfrm>
          <a:prstGeom prst="line">
            <a:avLst/>
          </a:prstGeom>
          <a:ln w="19050">
            <a:solidFill>
              <a:srgbClr val="00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107753" y="2636121"/>
            <a:ext cx="1" cy="1643004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3376800" y="4319956"/>
            <a:ext cx="2390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kick #1 </a:t>
            </a:r>
            <a:b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(radial magnetic field)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7" name="Straight Connector 56"/>
          <p:cNvCxnSpPr/>
          <p:nvPr/>
        </p:nvCxnSpPr>
        <p:spPr>
          <a:xfrm flipH="1">
            <a:off x="6074226" y="3547271"/>
            <a:ext cx="1" cy="731854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827844" y="4319955"/>
            <a:ext cx="1787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Vertical kick #2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1" name="Straight Connector 60"/>
          <p:cNvCxnSpPr/>
          <p:nvPr/>
        </p:nvCxnSpPr>
        <p:spPr>
          <a:xfrm flipV="1">
            <a:off x="5147761" y="2610945"/>
            <a:ext cx="3102159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7430360" y="3540307"/>
            <a:ext cx="81956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H="1">
            <a:off x="7644604" y="2628069"/>
            <a:ext cx="1" cy="917055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7750424" y="2881261"/>
                <a:ext cx="1120820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&lt;9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mm</a:t>
                </a: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(41 GeV)</a:t>
                </a: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50424" y="2881261"/>
                <a:ext cx="1120820" cy="646331"/>
              </a:xfrm>
              <a:prstGeom prst="rect">
                <a:avLst/>
              </a:prstGeom>
              <a:blipFill>
                <a:blip r:embed="rId5"/>
                <a:stretch>
                  <a:fillRect l="-4348" t="-5660" r="-4348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451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C0E-7058-4FBC-B22E-72EB06E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4" y="160068"/>
            <a:ext cx="8746071" cy="758472"/>
          </a:xfrm>
        </p:spPr>
        <p:txBody>
          <a:bodyPr>
            <a:noAutofit/>
          </a:bodyPr>
          <a:lstStyle/>
          <a:p>
            <a:r>
              <a:rPr lang="en-US" sz="3600" dirty="0" smtClean="0"/>
              <a:t>Transverse Coupling</a:t>
            </a:r>
            <a:endParaRPr lang="en-US" sz="360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75AD43-D98B-48FC-BBC5-8B4B384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5A87AA2-8062-42D9-85F3-7BFCE11C9B4F}"/>
              </a:ext>
            </a:extLst>
          </p:cNvPr>
          <p:cNvSpPr txBox="1"/>
          <p:nvPr/>
        </p:nvSpPr>
        <p:spPr>
          <a:xfrm>
            <a:off x="118240" y="939778"/>
            <a:ext cx="88632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Coupling is in general a global effect and involves consideration of the entire ring or the entire coupled section </a:t>
            </a:r>
          </a:p>
          <a:p>
            <a:pPr marL="22860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Potential for negative dynamic effects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leads to redistribution of the horizontal and vertical emittances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 smaller beam “flatness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” 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luminosity reduction</a:t>
            </a: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If not locally compensated at the IP can lead to change in the transverse beam shape  potential for luminosity reduction (beams enter solenoid uncoupled):</a:t>
            </a:r>
          </a:p>
        </p:txBody>
      </p:sp>
      <p:sp>
        <p:nvSpPr>
          <p:cNvPr id="3" name="Smiley Face 2"/>
          <p:cNvSpPr/>
          <p:nvPr/>
        </p:nvSpPr>
        <p:spPr>
          <a:xfrm>
            <a:off x="1198646" y="5559542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04661" y="4664727"/>
            <a:ext cx="2445173" cy="358986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 noChangeAspect="1"/>
          </p:cNvSpPr>
          <p:nvPr/>
        </p:nvSpPr>
        <p:spPr>
          <a:xfrm>
            <a:off x="329967" y="4725677"/>
            <a:ext cx="2194560" cy="23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1116904" y="426198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1174068" y="5031719"/>
                <a:ext cx="506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068" y="5031719"/>
                <a:ext cx="50635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356556" y="3616258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 solenoid + no coupling =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Full overlap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Full luminosity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3040376" y="3656944"/>
            <a:ext cx="2920992" cy="2359798"/>
            <a:chOff x="3136769" y="3421242"/>
            <a:chExt cx="2920992" cy="2359798"/>
          </a:xfrm>
        </p:grpSpPr>
        <p:sp>
          <p:nvSpPr>
            <p:cNvPr id="33" name="Smiley Face 32"/>
            <p:cNvSpPr/>
            <p:nvPr/>
          </p:nvSpPr>
          <p:spPr>
            <a:xfrm>
              <a:off x="4274819" y="5323840"/>
              <a:ext cx="457200" cy="457200"/>
            </a:xfrm>
            <a:prstGeom prst="smileyFace">
              <a:avLst>
                <a:gd name="adj" fmla="val -4653"/>
              </a:avLst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 rot="20700000">
              <a:off x="3280834" y="4429025"/>
              <a:ext cx="2445173" cy="358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>
              <a:spLocks noChangeAspect="1"/>
            </p:cNvSpPr>
            <p:nvPr/>
          </p:nvSpPr>
          <p:spPr>
            <a:xfrm rot="1800000">
              <a:off x="3406140" y="4489975"/>
              <a:ext cx="2194560" cy="2370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3136769" y="3421242"/>
              <a:ext cx="292099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Solenoid + coupling not compensated = </a:t>
              </a:r>
            </a:p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Partial overlap 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</a:t>
              </a:r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Reduced luminosity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076189" y="3667076"/>
            <a:ext cx="2621230" cy="2349666"/>
            <a:chOff x="6227354" y="3431374"/>
            <a:chExt cx="2621230" cy="2349666"/>
          </a:xfrm>
        </p:grpSpPr>
        <p:sp>
          <p:nvSpPr>
            <p:cNvPr id="39" name="Smiley Face 38"/>
            <p:cNvSpPr/>
            <p:nvPr/>
          </p:nvSpPr>
          <p:spPr>
            <a:xfrm>
              <a:off x="7309371" y="5323840"/>
              <a:ext cx="457200" cy="457200"/>
            </a:xfrm>
            <a:prstGeom prst="smileyFace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/>
            <p:nvPr/>
          </p:nvSpPr>
          <p:spPr>
            <a:xfrm>
              <a:off x="6315386" y="4429025"/>
              <a:ext cx="2445173" cy="358986"/>
            </a:xfrm>
            <a:prstGeom prst="ellipse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6440692" y="4489975"/>
              <a:ext cx="2194560" cy="237085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6" name="TextBox 45"/>
                <p:cNvSpPr txBox="1"/>
                <p:nvPr/>
              </p:nvSpPr>
              <p:spPr>
                <a:xfrm>
                  <a:off x="7284793" y="4796017"/>
                  <a:ext cx="50635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−</m:t>
                            </m:r>
                          </m:sup>
                        </m:sSup>
                      </m:oMath>
                    </m:oMathPara>
                  </a14:m>
                  <a:endParaRPr lang="en-US" dirty="0">
                    <a:solidFill>
                      <a:srgbClr val="FF0000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mc:Choice>
          <mc:Fallback xmlns="">
            <p:sp>
              <p:nvSpPr>
                <p:cNvPr id="46" name="TextBox 4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284793" y="4796017"/>
                  <a:ext cx="506357" cy="369332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7" name="TextBox 46"/>
            <p:cNvSpPr txBox="1"/>
            <p:nvPr/>
          </p:nvSpPr>
          <p:spPr>
            <a:xfrm>
              <a:off x="6227354" y="3431374"/>
              <a:ext cx="262123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Solenoid + coupling compensated =</a:t>
              </a:r>
            </a:p>
            <a:p>
              <a:pPr algn="ctr"/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Full overlap 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  <a:sym typeface="Symbol" panose="05050102010706020507" pitchFamily="18" charset="2"/>
                </a:rPr>
                <a:t></a:t>
              </a:r>
              <a:r>
                <a:rPr lang="en-U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Full luminosity</a:t>
              </a:r>
              <a:endParaRPr lang="en-US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 flipH="1" flipV="1">
            <a:off x="3486803" y="4312435"/>
            <a:ext cx="1847346" cy="10645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3616961" y="4847462"/>
            <a:ext cx="1916852" cy="3454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rc 51"/>
          <p:cNvSpPr/>
          <p:nvPr/>
        </p:nvSpPr>
        <p:spPr>
          <a:xfrm flipH="1">
            <a:off x="3834533" y="4301553"/>
            <a:ext cx="1097280" cy="1097280"/>
          </a:xfrm>
          <a:prstGeom prst="arc">
            <a:avLst>
              <a:gd name="adj1" fmla="val 19934491"/>
              <a:gd name="adj2" fmla="val 0"/>
            </a:avLst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3" name="Straight Connector 52"/>
          <p:cNvCxnSpPr/>
          <p:nvPr/>
        </p:nvCxnSpPr>
        <p:spPr>
          <a:xfrm rot="-2700000" flipH="1" flipV="1">
            <a:off x="3477827" y="4318656"/>
            <a:ext cx="1847346" cy="106452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Arc 53"/>
          <p:cNvSpPr/>
          <p:nvPr/>
        </p:nvSpPr>
        <p:spPr>
          <a:xfrm>
            <a:off x="3417927" y="3847090"/>
            <a:ext cx="1998644" cy="2002536"/>
          </a:xfrm>
          <a:prstGeom prst="arc">
            <a:avLst>
              <a:gd name="adj1" fmla="val 20736342"/>
              <a:gd name="adj2" fmla="val 0"/>
            </a:avLst>
          </a:prstGeom>
          <a:ln w="12700">
            <a:solidFill>
              <a:schemeClr val="tx1"/>
            </a:solidFill>
            <a:headEnd type="stealt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5128476" y="5543043"/>
                <a:ext cx="126829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r"/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&lt;22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mrad</a:t>
                </a:r>
                <a:b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</a:br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(41 GeV)</a:t>
                </a: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8476" y="5543043"/>
                <a:ext cx="1268296" cy="646331"/>
              </a:xfrm>
              <a:prstGeom prst="rect">
                <a:avLst/>
              </a:prstGeom>
              <a:blipFill>
                <a:blip r:embed="rId4"/>
                <a:stretch>
                  <a:fillRect t="-4717" r="-432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2342108" y="5544622"/>
                <a:ext cx="139653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&lt;180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mrad</a:t>
                </a:r>
              </a:p>
              <a:p>
                <a:r>
                  <a:rPr lang="en-US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(5 GeV)</a:t>
                </a:r>
                <a:endParaRPr lang="en-US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2108" y="5544622"/>
                <a:ext cx="1396536" cy="646331"/>
              </a:xfrm>
              <a:prstGeom prst="rect">
                <a:avLst/>
              </a:prstGeom>
              <a:blipFill>
                <a:blip r:embed="rId5"/>
                <a:stretch>
                  <a:fillRect l="-3493" t="-5660" r="-3930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0" name="Straight Connector 59"/>
          <p:cNvCxnSpPr/>
          <p:nvPr/>
        </p:nvCxnSpPr>
        <p:spPr>
          <a:xfrm flipH="1">
            <a:off x="2888104" y="4627949"/>
            <a:ext cx="330967" cy="94690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flipH="1" flipV="1">
            <a:off x="3210233" y="4627949"/>
            <a:ext cx="624300" cy="91029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flipV="1">
            <a:off x="77484" y="4665181"/>
            <a:ext cx="134976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>
            <a:endCxn id="31" idx="0"/>
          </p:cNvCxnSpPr>
          <p:nvPr/>
        </p:nvCxnSpPr>
        <p:spPr>
          <a:xfrm>
            <a:off x="77484" y="5031719"/>
            <a:ext cx="134976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493812" y="4385920"/>
            <a:ext cx="1" cy="262101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493811" y="5031719"/>
            <a:ext cx="1" cy="265176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flipV="1">
            <a:off x="194775" y="4159574"/>
            <a:ext cx="1" cy="1004733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2654685" y="4159573"/>
            <a:ext cx="1" cy="1004733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H="1">
            <a:off x="194820" y="4301552"/>
            <a:ext cx="2464717" cy="1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801469" y="3974940"/>
                <a:ext cx="12575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~100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469" y="3974940"/>
                <a:ext cx="1257524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72"/>
              <p:cNvSpPr txBox="1"/>
              <p:nvPr/>
            </p:nvSpPr>
            <p:spPr>
              <a:xfrm>
                <a:off x="-23894" y="5296895"/>
                <a:ext cx="1149737" cy="357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~10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3" name="TextBox 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3894" y="5296895"/>
                <a:ext cx="1149737" cy="357983"/>
              </a:xfrm>
              <a:prstGeom prst="rect">
                <a:avLst/>
              </a:prstGeom>
              <a:blipFill>
                <a:blip r:embed="rId7"/>
                <a:stretch>
                  <a:fillRect b="-1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798416" y="3214306"/>
                <a:ext cx="1457642" cy="3579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/</m:t>
                      </m:r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~10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8416" y="3214306"/>
                <a:ext cx="1457642" cy="357983"/>
              </a:xfrm>
              <a:prstGeom prst="rect">
                <a:avLst/>
              </a:prstGeom>
              <a:blipFill>
                <a:blip r:embed="rId8"/>
                <a:stretch>
                  <a:fillRect b="-50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/>
          <p:cNvCxnSpPr>
            <a:endCxn id="56" idx="0"/>
          </p:cNvCxnSpPr>
          <p:nvPr/>
        </p:nvCxnSpPr>
        <p:spPr>
          <a:xfrm>
            <a:off x="5441271" y="4903893"/>
            <a:ext cx="321353" cy="63915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7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C0E-7058-4FBC-B22E-72EB06E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4" y="160068"/>
            <a:ext cx="8746071" cy="758472"/>
          </a:xfrm>
        </p:spPr>
        <p:txBody>
          <a:bodyPr>
            <a:noAutofit/>
          </a:bodyPr>
          <a:lstStyle/>
          <a:p>
            <a:r>
              <a:rPr lang="en-US" sz="3600" dirty="0" smtClean="0"/>
              <a:t>Rotation of Crabbing Plane</a:t>
            </a:r>
            <a:endParaRPr lang="en-US" sz="360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75AD43-D98B-48FC-BBC5-8B4B384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5A87AA2-8062-42D9-85F3-7BFCE11C9B4F}"/>
              </a:ext>
            </a:extLst>
          </p:cNvPr>
          <p:cNvSpPr txBox="1"/>
          <p:nvPr/>
        </p:nvSpPr>
        <p:spPr>
          <a:xfrm>
            <a:off x="118240" y="939778"/>
            <a:ext cx="8863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Another aspect of coupling</a:t>
            </a: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for negative dynamic effects</a:t>
            </a: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Impact on luminosity </a:t>
            </a:r>
          </a:p>
        </p:txBody>
      </p:sp>
      <p:sp>
        <p:nvSpPr>
          <p:cNvPr id="3" name="Smiley Face 2"/>
          <p:cNvSpPr/>
          <p:nvPr/>
        </p:nvSpPr>
        <p:spPr>
          <a:xfrm>
            <a:off x="7411384" y="2821149"/>
            <a:ext cx="457200" cy="457200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227377" y="3432170"/>
            <a:ext cx="2445173" cy="358986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>
            <a:spLocks/>
          </p:cNvSpPr>
          <p:nvPr/>
        </p:nvSpPr>
        <p:spPr>
          <a:xfrm>
            <a:off x="4306823" y="3493121"/>
            <a:ext cx="530352" cy="23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6546576" y="2214453"/>
            <a:ext cx="21868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No solenoid + no coupling =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Full overlap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 Full luminosity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69818" y="2117674"/>
            <a:ext cx="108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 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val 43"/>
          <p:cNvSpPr>
            <a:spLocks noChangeAspect="1"/>
          </p:cNvSpPr>
          <p:nvPr/>
        </p:nvSpPr>
        <p:spPr>
          <a:xfrm>
            <a:off x="1190391" y="2606576"/>
            <a:ext cx="473710" cy="237085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val 47"/>
          <p:cNvSpPr/>
          <p:nvPr/>
        </p:nvSpPr>
        <p:spPr>
          <a:xfrm>
            <a:off x="3349413" y="2543008"/>
            <a:ext cx="2445173" cy="358986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/>
          <p:nvPr/>
        </p:nvCxnSpPr>
        <p:spPr>
          <a:xfrm flipH="1">
            <a:off x="510857" y="2392617"/>
            <a:ext cx="5123555" cy="14599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flipH="1" flipV="1">
            <a:off x="477145" y="2441499"/>
            <a:ext cx="5123555" cy="14599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/>
          <p:cNvSpPr/>
          <p:nvPr/>
        </p:nvSpPr>
        <p:spPr>
          <a:xfrm>
            <a:off x="1733253" y="2974523"/>
            <a:ext cx="2445173" cy="358986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/>
          </p:cNvSpPr>
          <p:nvPr/>
        </p:nvSpPr>
        <p:spPr>
          <a:xfrm>
            <a:off x="2714239" y="3035473"/>
            <a:ext cx="475488" cy="237085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TextBox 60"/>
          <p:cNvSpPr txBox="1"/>
          <p:nvPr/>
        </p:nvSpPr>
        <p:spPr>
          <a:xfrm>
            <a:off x="1100580" y="3074024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1157744" y="2253293"/>
                <a:ext cx="506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744" y="2253293"/>
                <a:ext cx="50635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3" name="Straight Connector 62"/>
          <p:cNvCxnSpPr/>
          <p:nvPr/>
        </p:nvCxnSpPr>
        <p:spPr>
          <a:xfrm flipV="1">
            <a:off x="61160" y="3432170"/>
            <a:ext cx="1349762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61160" y="3795028"/>
            <a:ext cx="1349763" cy="0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77488" y="3152909"/>
            <a:ext cx="1" cy="262101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H="1" flipV="1">
            <a:off x="477487" y="3798708"/>
            <a:ext cx="1" cy="265176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flipV="1">
            <a:off x="178452" y="3441988"/>
            <a:ext cx="0" cy="709041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flipV="1">
            <a:off x="2638362" y="3441987"/>
            <a:ext cx="0" cy="670084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flipH="1">
            <a:off x="178496" y="3971343"/>
            <a:ext cx="2464717" cy="1"/>
          </a:xfrm>
          <a:prstGeom prst="line">
            <a:avLst/>
          </a:prstGeom>
          <a:ln w="12700">
            <a:solidFill>
              <a:schemeClr val="tx1"/>
            </a:solidFill>
            <a:prstDash val="dash"/>
            <a:headEnd type="stealth" w="med" len="lg"/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-3282" y="2834879"/>
                <a:ext cx="1257524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~100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𝜇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282" y="2834879"/>
                <a:ext cx="1257524" cy="33855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1" name="TextBox 80"/>
              <p:cNvSpPr txBox="1"/>
              <p:nvPr/>
            </p:nvSpPr>
            <p:spPr>
              <a:xfrm>
                <a:off x="909915" y="4001556"/>
                <a:ext cx="100187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~6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81" name="TextBox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15" y="4001556"/>
                <a:ext cx="1001877" cy="33855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Oval 81"/>
          <p:cNvSpPr/>
          <p:nvPr/>
        </p:nvSpPr>
        <p:spPr>
          <a:xfrm>
            <a:off x="227721" y="5538437"/>
            <a:ext cx="2445173" cy="358986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/>
          <p:cNvSpPr>
            <a:spLocks/>
          </p:cNvSpPr>
          <p:nvPr/>
        </p:nvSpPr>
        <p:spPr>
          <a:xfrm>
            <a:off x="4307167" y="5599388"/>
            <a:ext cx="530352" cy="23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4" name="Straight Connector 83"/>
          <p:cNvCxnSpPr/>
          <p:nvPr/>
        </p:nvCxnSpPr>
        <p:spPr>
          <a:xfrm flipH="1">
            <a:off x="511201" y="4498884"/>
            <a:ext cx="5123555" cy="14599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H="1" flipV="1">
            <a:off x="477489" y="4547766"/>
            <a:ext cx="5123555" cy="14599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rc 10"/>
          <p:cNvSpPr/>
          <p:nvPr/>
        </p:nvSpPr>
        <p:spPr>
          <a:xfrm rot="1063683">
            <a:off x="4056807" y="5342466"/>
            <a:ext cx="137160" cy="484632"/>
          </a:xfrm>
          <a:prstGeom prst="arc">
            <a:avLst>
              <a:gd name="adj1" fmla="val 2482554"/>
              <a:gd name="adj2" fmla="val 18980914"/>
            </a:avLst>
          </a:prstGeom>
          <a:ln w="19050">
            <a:solidFill>
              <a:srgbClr val="FF0000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Arc 89"/>
          <p:cNvSpPr/>
          <p:nvPr/>
        </p:nvSpPr>
        <p:spPr>
          <a:xfrm rot="20536317" flipH="1">
            <a:off x="2442846" y="5145796"/>
            <a:ext cx="136356" cy="484498"/>
          </a:xfrm>
          <a:prstGeom prst="arc">
            <a:avLst>
              <a:gd name="adj1" fmla="val 2482554"/>
              <a:gd name="adj2" fmla="val 18980914"/>
            </a:avLst>
          </a:prstGeom>
          <a:ln w="19050">
            <a:solidFill>
              <a:srgbClr val="0000FF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Oval 90"/>
          <p:cNvSpPr/>
          <p:nvPr/>
        </p:nvSpPr>
        <p:spPr>
          <a:xfrm rot="21103009">
            <a:off x="1733253" y="5071904"/>
            <a:ext cx="2445173" cy="358986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val 91"/>
          <p:cNvSpPr>
            <a:spLocks/>
          </p:cNvSpPr>
          <p:nvPr/>
        </p:nvSpPr>
        <p:spPr>
          <a:xfrm rot="749525">
            <a:off x="2714239" y="5132854"/>
            <a:ext cx="475488" cy="237085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 rot="21131184">
            <a:off x="3494882" y="4576878"/>
            <a:ext cx="2445173" cy="358986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/>
          <p:cNvSpPr>
            <a:spLocks/>
          </p:cNvSpPr>
          <p:nvPr/>
        </p:nvSpPr>
        <p:spPr>
          <a:xfrm rot="1829573">
            <a:off x="1016497" y="4658585"/>
            <a:ext cx="475488" cy="237085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6198367" y="4554340"/>
            <a:ext cx="28632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Solenoid + rotation not compensated = 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Partial overlap = Reduced luminosity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" name="Smiley Face 95"/>
          <p:cNvSpPr/>
          <p:nvPr/>
        </p:nvSpPr>
        <p:spPr>
          <a:xfrm>
            <a:off x="7411384" y="5142188"/>
            <a:ext cx="457200" cy="45720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81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C0E-7058-4FBC-B22E-72EB06E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4" y="160068"/>
            <a:ext cx="8746071" cy="758472"/>
          </a:xfrm>
        </p:spPr>
        <p:txBody>
          <a:bodyPr>
            <a:noAutofit/>
          </a:bodyPr>
          <a:lstStyle/>
          <a:p>
            <a:r>
              <a:rPr lang="en-US" sz="3600" dirty="0" smtClean="0"/>
              <a:t>Rotation of Crabbing Plane Solution</a:t>
            </a:r>
            <a:endParaRPr lang="en-US" sz="360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75AD43-D98B-48FC-BBC5-8B4B384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75A87AA2-8062-42D9-85F3-7BFCE11C9B4F}"/>
              </a:ext>
            </a:extLst>
          </p:cNvPr>
          <p:cNvSpPr txBox="1"/>
          <p:nvPr/>
        </p:nvSpPr>
        <p:spPr>
          <a:xfrm>
            <a:off x="118240" y="939778"/>
            <a:ext cx="886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Pre-rotated the crabbing plane using vertical crabbing kicks: ~140 kV for ions and ~430 kV for electrons 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969817" y="1995286"/>
            <a:ext cx="108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 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 rot="372671">
            <a:off x="380118" y="3781995"/>
            <a:ext cx="2445173" cy="358986"/>
          </a:xfrm>
          <a:prstGeom prst="ellipse">
            <a:avLst/>
          </a:prstGeom>
          <a:solidFill>
            <a:srgbClr val="0000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>
            <a:spLocks/>
          </p:cNvSpPr>
          <p:nvPr/>
        </p:nvSpPr>
        <p:spPr>
          <a:xfrm>
            <a:off x="4459564" y="3842946"/>
            <a:ext cx="530352" cy="237085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 flipH="1">
            <a:off x="663598" y="2742442"/>
            <a:ext cx="5123555" cy="14599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 flipV="1">
            <a:off x="629886" y="2791324"/>
            <a:ext cx="5123555" cy="1459976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Arc 45"/>
          <p:cNvSpPr/>
          <p:nvPr/>
        </p:nvSpPr>
        <p:spPr>
          <a:xfrm rot="1063683">
            <a:off x="4209204" y="3586024"/>
            <a:ext cx="137160" cy="484632"/>
          </a:xfrm>
          <a:prstGeom prst="arc">
            <a:avLst>
              <a:gd name="adj1" fmla="val 2482554"/>
              <a:gd name="adj2" fmla="val 18980914"/>
            </a:avLst>
          </a:prstGeom>
          <a:ln w="19050">
            <a:solidFill>
              <a:srgbClr val="FF0000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Arc 46"/>
          <p:cNvSpPr/>
          <p:nvPr/>
        </p:nvSpPr>
        <p:spPr>
          <a:xfrm rot="20536317" flipH="1">
            <a:off x="2442845" y="3432199"/>
            <a:ext cx="136356" cy="484498"/>
          </a:xfrm>
          <a:prstGeom prst="arc">
            <a:avLst>
              <a:gd name="adj1" fmla="val 2482554"/>
              <a:gd name="adj2" fmla="val 18980914"/>
            </a:avLst>
          </a:prstGeom>
          <a:ln w="19050">
            <a:solidFill>
              <a:srgbClr val="0000FF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1885650" y="3315462"/>
            <a:ext cx="2445173" cy="358986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>
            <a:spLocks/>
          </p:cNvSpPr>
          <p:nvPr/>
        </p:nvSpPr>
        <p:spPr>
          <a:xfrm>
            <a:off x="2866636" y="3376412"/>
            <a:ext cx="475488" cy="237085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 rot="21446961">
            <a:off x="3647279" y="2820436"/>
            <a:ext cx="2445173" cy="358986"/>
          </a:xfrm>
          <a:prstGeom prst="ellipse">
            <a:avLst/>
          </a:prstGeom>
          <a:noFill/>
          <a:ln w="25400">
            <a:solidFill>
              <a:srgbClr val="0000FF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Oval 52"/>
          <p:cNvSpPr>
            <a:spLocks/>
          </p:cNvSpPr>
          <p:nvPr/>
        </p:nvSpPr>
        <p:spPr>
          <a:xfrm rot="618519">
            <a:off x="1168894" y="2902143"/>
            <a:ext cx="475488" cy="237085"/>
          </a:xfrm>
          <a:prstGeom prst="ellipse">
            <a:avLst/>
          </a:prstGeom>
          <a:noFill/>
          <a:ln w="254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/>
          <p:cNvSpPr txBox="1"/>
          <p:nvPr/>
        </p:nvSpPr>
        <p:spPr>
          <a:xfrm>
            <a:off x="6479004" y="2797898"/>
            <a:ext cx="26068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Solenoid + rotation compensated = 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Full overlap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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Full luminosity</a:t>
            </a:r>
            <a:endParaRPr lang="en-U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Smiley Face 55"/>
          <p:cNvSpPr/>
          <p:nvPr/>
        </p:nvSpPr>
        <p:spPr>
          <a:xfrm>
            <a:off x="7563781" y="3385746"/>
            <a:ext cx="457200" cy="457200"/>
          </a:xfrm>
          <a:prstGeom prst="smileyFace">
            <a:avLst>
              <a:gd name="adj" fmla="val 4653"/>
            </a:avLst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Arc 57"/>
          <p:cNvSpPr/>
          <p:nvPr/>
        </p:nvSpPr>
        <p:spPr>
          <a:xfrm rot="20536317" flipV="1">
            <a:off x="595420" y="3960167"/>
            <a:ext cx="136356" cy="484498"/>
          </a:xfrm>
          <a:prstGeom prst="arc">
            <a:avLst>
              <a:gd name="adj1" fmla="val 2482554"/>
              <a:gd name="adj2" fmla="val 18980914"/>
            </a:avLst>
          </a:prstGeom>
          <a:ln w="19050">
            <a:solidFill>
              <a:srgbClr val="0000FF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Arc 59"/>
          <p:cNvSpPr/>
          <p:nvPr/>
        </p:nvSpPr>
        <p:spPr>
          <a:xfrm rot="1063683" flipH="1" flipV="1">
            <a:off x="5103116" y="3852322"/>
            <a:ext cx="137160" cy="484632"/>
          </a:xfrm>
          <a:prstGeom prst="arc">
            <a:avLst>
              <a:gd name="adj1" fmla="val 2482554"/>
              <a:gd name="adj2" fmla="val 18980914"/>
            </a:avLst>
          </a:prstGeom>
          <a:ln w="19050">
            <a:solidFill>
              <a:srgbClr val="FF0000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97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extBox 63">
            <a:extLst>
              <a:ext uri="{FF2B5EF4-FFF2-40B4-BE49-F238E27FC236}">
                <a16:creationId xmlns:a16="http://schemas.microsoft.com/office/drawing/2014/main" id="{75A87AA2-8062-42D9-85F3-7BFCE11C9B4F}"/>
              </a:ext>
            </a:extLst>
          </p:cNvPr>
          <p:cNvSpPr txBox="1"/>
          <p:nvPr/>
        </p:nvSpPr>
        <p:spPr>
          <a:xfrm>
            <a:off x="118240" y="939778"/>
            <a:ext cx="8863200" cy="47397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baseline scheme has no strong correctors on the rear side, so the polarization tilt is due to the rear side of the solenoid</a:t>
            </a: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Polarization orientation at the IP in this scenario is compensated by the rear ion spin rotator</a:t>
            </a: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net spin effect of the entire IR involves account of the contribution of the forward side</a:t>
            </a:r>
          </a:p>
          <a:p>
            <a:pPr marL="228600" lvl="0" indent="-2286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forward spin rotator compensation the remaining net effect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ABFC0E-7058-4FBC-B22E-72EB06E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4" y="160068"/>
            <a:ext cx="8746071" cy="758472"/>
          </a:xfrm>
        </p:spPr>
        <p:txBody>
          <a:bodyPr>
            <a:noAutofit/>
          </a:bodyPr>
          <a:lstStyle/>
          <a:p>
            <a:r>
              <a:rPr lang="en-US" sz="3600" dirty="0" smtClean="0"/>
              <a:t>Polarization Tilt</a:t>
            </a:r>
            <a:endParaRPr lang="en-US" sz="360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75AD43-D98B-48FC-BBC5-8B4B384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002453" y="2191347"/>
            <a:ext cx="2885440" cy="1496906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 flipV="1">
            <a:off x="585600" y="2191347"/>
            <a:ext cx="3769653" cy="1496906"/>
          </a:xfrm>
          <a:prstGeom prst="line">
            <a:avLst/>
          </a:prstGeom>
          <a:ln w="19050">
            <a:solidFill>
              <a:srgbClr val="0000FF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585600" y="2939800"/>
            <a:ext cx="3769653" cy="0"/>
          </a:xfrm>
          <a:prstGeom prst="line">
            <a:avLst/>
          </a:prstGeom>
          <a:ln w="19050">
            <a:solidFill>
              <a:srgbClr val="FF0000"/>
            </a:solidFill>
            <a:tailEnd type="stealth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Explosion 1 35"/>
          <p:cNvSpPr/>
          <p:nvPr/>
        </p:nvSpPr>
        <p:spPr>
          <a:xfrm>
            <a:off x="2333413" y="2792552"/>
            <a:ext cx="223520" cy="294496"/>
          </a:xfrm>
          <a:prstGeom prst="irregularSeal1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4044911" y="1746585"/>
            <a:ext cx="620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endParaRPr lang="en-US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010660" y="2570468"/>
                <a:ext cx="506357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𝑒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−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0660" y="2570468"/>
                <a:ext cx="506357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/>
          <p:cNvSpPr txBox="1"/>
          <p:nvPr/>
        </p:nvSpPr>
        <p:spPr>
          <a:xfrm>
            <a:off x="1903967" y="1735611"/>
            <a:ext cx="10824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Top view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>
            <a:off x="1372204" y="3391122"/>
            <a:ext cx="843280" cy="0"/>
          </a:xfrm>
          <a:prstGeom prst="straightConnector1">
            <a:avLst/>
          </a:prstGeom>
          <a:ln w="25400">
            <a:solidFill>
              <a:srgbClr val="009900"/>
            </a:solidFill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rot="-1320000">
            <a:off x="1307637" y="3178988"/>
            <a:ext cx="843280" cy="0"/>
          </a:xfrm>
          <a:prstGeom prst="straightConnector1">
            <a:avLst/>
          </a:prstGeom>
          <a:ln w="25400">
            <a:solidFill>
              <a:srgbClr val="009900"/>
            </a:solidFill>
            <a:prstDash val="dash"/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2145328" y="3115110"/>
            <a:ext cx="111538" cy="237027"/>
          </a:xfrm>
          <a:prstGeom prst="straightConnector1">
            <a:avLst/>
          </a:prstGeom>
          <a:ln w="25400">
            <a:solidFill>
              <a:srgbClr val="009900"/>
            </a:solidFill>
            <a:prstDash val="dash"/>
            <a:headEnd type="stealth" w="med" len="lg"/>
            <a:tailEnd type="none"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592429" y="3334856"/>
                <a:ext cx="407291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429" y="3334856"/>
                <a:ext cx="407291" cy="4029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2198054" y="3059640"/>
                <a:ext cx="49423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8054" y="3059640"/>
                <a:ext cx="494238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60"/>
              <p:cNvSpPr txBox="1"/>
              <p:nvPr/>
            </p:nvSpPr>
            <p:spPr>
              <a:xfrm>
                <a:off x="1157551" y="2898994"/>
                <a:ext cx="4838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𝐵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rgbClr val="009900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dirty="0">
                  <a:solidFill>
                    <a:srgbClr val="0099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1" name="TextBox 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7551" y="2898994"/>
                <a:ext cx="48385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61"/>
          <p:cNvSpPr/>
          <p:nvPr/>
        </p:nvSpPr>
        <p:spPr>
          <a:xfrm flipV="1">
            <a:off x="1095857" y="3125769"/>
            <a:ext cx="136356" cy="484498"/>
          </a:xfrm>
          <a:prstGeom prst="arc">
            <a:avLst>
              <a:gd name="adj1" fmla="val 2482554"/>
              <a:gd name="adj2" fmla="val 18980914"/>
            </a:avLst>
          </a:prstGeom>
          <a:ln w="19050">
            <a:solidFill>
              <a:srgbClr val="0000FF"/>
            </a:solidFill>
            <a:headEnd type="stealth"/>
            <a:tailEnd w="med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62"/>
              <p:cNvSpPr txBox="1"/>
              <p:nvPr/>
            </p:nvSpPr>
            <p:spPr>
              <a:xfrm>
                <a:off x="571423" y="3143776"/>
                <a:ext cx="397096" cy="4029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𝑃</m:t>
                          </m:r>
                        </m:e>
                      </m:acc>
                    </m:oMath>
                  </m:oMathPara>
                </a14:m>
                <a:endParaRPr lang="en-US" dirty="0"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63" name="TextBox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23" y="3143776"/>
                <a:ext cx="397096" cy="40293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65" name="Table 6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4091166"/>
                  </p:ext>
                </p:extLst>
              </p:nvPr>
            </p:nvGraphicFramePr>
            <p:xfrm>
              <a:off x="5218853" y="1735611"/>
              <a:ext cx="3432675" cy="193594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89363">
                      <a:extLst>
                        <a:ext uri="{9D8B030D-6E8A-4147-A177-3AD203B41FA5}">
                          <a16:colId xmlns:a16="http://schemas.microsoft.com/office/drawing/2014/main" val="416316977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3057364497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1570605624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2587247995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703057758"/>
                        </a:ext>
                      </a:extLst>
                    </a:gridCol>
                  </a:tblGrid>
                  <a:tr h="4838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Energy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[</m:t>
                                </m:r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𝐺𝑒𝑉</m:t>
                                </m:r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Long.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Rad.</a:t>
                          </a:r>
                          <a:r>
                            <a:rPr lang="en-US" sz="1400" baseline="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Vert.</a:t>
                          </a:r>
                          <a:r>
                            <a:rPr lang="en-US" sz="1400" baseline="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 smtClean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[2</m:t>
                                </m:r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𝜋</m:t>
                                </m:r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4269583"/>
                      </a:ext>
                    </a:extLst>
                  </a:tr>
                  <a:tr h="37530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-0.34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0.02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9777252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0.76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-0.65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9308088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0.50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-0.87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0.008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787894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0.39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-0.92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0.007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0.007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962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65" name="Table 6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4091166"/>
                  </p:ext>
                </p:extLst>
              </p:nvPr>
            </p:nvGraphicFramePr>
            <p:xfrm>
              <a:off x="5218853" y="1735611"/>
              <a:ext cx="3432675" cy="193594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89363">
                      <a:extLst>
                        <a:ext uri="{9D8B030D-6E8A-4147-A177-3AD203B41FA5}">
                          <a16:colId xmlns:a16="http://schemas.microsoft.com/office/drawing/2014/main" val="416316977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3057364497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1570605624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2587247995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703057758"/>
                        </a:ext>
                      </a:extLst>
                    </a:gridCol>
                  </a:tblGrid>
                  <a:tr h="4838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769" t="-6250" r="-335385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21296" t="-6250" r="-303704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9266" t="-6250" r="-200917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22222" t="-6250" r="-102778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18349" t="-6250" r="-1835" b="-3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4269583"/>
                      </a:ext>
                    </a:extLst>
                  </a:tr>
                  <a:tr h="37530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-0.34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0.02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9777252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0.76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-0.65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9308088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0.50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0.87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0.008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787894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0.39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</a:t>
                          </a: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0.92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0.007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0.007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962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7383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BFC0E-7058-4FBC-B22E-72EB06E7FC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434" y="160068"/>
            <a:ext cx="8746071" cy="758472"/>
          </a:xfrm>
        </p:spPr>
        <p:txBody>
          <a:bodyPr>
            <a:noAutofit/>
          </a:bodyPr>
          <a:lstStyle/>
          <a:p>
            <a:r>
              <a:rPr lang="en-US" sz="3600" dirty="0" smtClean="0"/>
              <a:t>Net Effect of IR on Ion Spin</a:t>
            </a:r>
            <a:endParaRPr lang="en-US" sz="3600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975AD43-D98B-48FC-BBC5-8B4B3849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C5830-40F3-F04E-B2E3-10E6672BA8FF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688" y="992086"/>
            <a:ext cx="4018949" cy="3134396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333" y="1075414"/>
            <a:ext cx="4018949" cy="3051068"/>
          </a:xfrm>
          <a:prstGeom prst="rect">
            <a:avLst/>
          </a:prstGeom>
        </p:spPr>
      </p:pic>
      <p:cxnSp>
        <p:nvCxnSpPr>
          <p:cNvPr id="23" name="Google Shape;62;p13"/>
          <p:cNvCxnSpPr/>
          <p:nvPr/>
        </p:nvCxnSpPr>
        <p:spPr>
          <a:xfrm flipH="1">
            <a:off x="780023" y="1346770"/>
            <a:ext cx="3430410" cy="0"/>
          </a:xfrm>
          <a:prstGeom prst="straightConnector1">
            <a:avLst/>
          </a:prstGeom>
          <a:noFill/>
          <a:ln w="12700" cap="flat" cmpd="sng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</p:spPr>
      </p:cxnSp>
      <p:cxnSp>
        <p:nvCxnSpPr>
          <p:cNvPr id="24" name="Google Shape;62;p13"/>
          <p:cNvCxnSpPr/>
          <p:nvPr/>
        </p:nvCxnSpPr>
        <p:spPr>
          <a:xfrm flipH="1">
            <a:off x="5051349" y="1346770"/>
            <a:ext cx="1711355" cy="0"/>
          </a:xfrm>
          <a:prstGeom prst="straightConnector1">
            <a:avLst/>
          </a:prstGeom>
          <a:noFill/>
          <a:ln w="12700" cap="flat" cmpd="sng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</p:spPr>
      </p:cxnSp>
      <p:cxnSp>
        <p:nvCxnSpPr>
          <p:cNvPr id="25" name="Google Shape;62;p13"/>
          <p:cNvCxnSpPr/>
          <p:nvPr/>
        </p:nvCxnSpPr>
        <p:spPr>
          <a:xfrm flipH="1">
            <a:off x="6762704" y="1345576"/>
            <a:ext cx="1711355" cy="0"/>
          </a:xfrm>
          <a:prstGeom prst="straightConnector1">
            <a:avLst/>
          </a:prstGeom>
          <a:noFill/>
          <a:ln w="12700" cap="flat" cmpd="sng">
            <a:solidFill>
              <a:schemeClr val="tx1"/>
            </a:solidFill>
            <a:prstDash val="solid"/>
            <a:round/>
            <a:headEnd type="stealth" w="med" len="lg"/>
            <a:tailEnd type="stealth" w="med" len="lg"/>
          </a:ln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984261" y="918540"/>
                <a:ext cx="682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𝑡𝑜𝑡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261" y="918540"/>
                <a:ext cx="682110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5397184" y="918540"/>
                <a:ext cx="6249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𝑢𝑠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7184" y="918540"/>
                <a:ext cx="624979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7596870" y="918540"/>
                <a:ext cx="6233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𝑑𝑠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870" y="918540"/>
                <a:ext cx="623376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3613157"/>
                  </p:ext>
                </p:extLst>
              </p:nvPr>
            </p:nvGraphicFramePr>
            <p:xfrm>
              <a:off x="2855662" y="4397838"/>
              <a:ext cx="3432675" cy="193594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89363">
                      <a:extLst>
                        <a:ext uri="{9D8B030D-6E8A-4147-A177-3AD203B41FA5}">
                          <a16:colId xmlns:a16="http://schemas.microsoft.com/office/drawing/2014/main" val="416316977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3057364497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1570605624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2587247995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703057758"/>
                        </a:ext>
                      </a:extLst>
                    </a:gridCol>
                  </a:tblGrid>
                  <a:tr h="483860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Energy</a:t>
                          </a:r>
                        </a:p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[</m:t>
                                </m:r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𝐺𝑒𝑉</m:t>
                                </m:r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dirty="0" smtClean="0">
                              <a:effectLst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Long.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b="0" i="1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𝑥</m:t>
                                  </m:r>
                                </m:sub>
                              </m:sSub>
                            </m:oMath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Rad.</a:t>
                          </a:r>
                          <a:r>
                            <a:rPr lang="en-US" sz="1400" baseline="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𝑦</m:t>
                                  </m:r>
                                </m:sub>
                              </m:sSub>
                            </m:oMath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Vert.</a:t>
                          </a:r>
                          <a:r>
                            <a:rPr lang="en-US" sz="1400" baseline="0" dirty="0" smtClean="0"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𝑛</m:t>
                                  </m:r>
                                </m:e>
                                <m:sub>
                                  <m:r>
                                    <a:rPr lang="en-US" sz="1400" b="0" i="1" baseline="0" smtClean="0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Arial" panose="020B0604020202020204" pitchFamily="34" charset="0"/>
                                    </a:rPr>
                                    <m:t>𝑧</m:t>
                                  </m:r>
                                </m:sub>
                              </m:sSub>
                            </m:oMath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4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4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𝜑</m:t>
                                    </m:r>
                                  </m:e>
                                  <m:sub>
                                    <m:r>
                                      <a:rPr lang="en-US" sz="1400" b="0" i="1" smtClean="0">
                                        <a:effectLst/>
                                        <a:latin typeface="Cambria Math" panose="02040503050406030204" pitchFamily="18" charset="0"/>
                                        <a:ea typeface="Calibri" panose="020F0502020204030204" pitchFamily="34" charset="0"/>
                                        <a:cs typeface="Arial" panose="020B0604020202020204" pitchFamily="34" charset="0"/>
                                      </a:rPr>
                                      <m:t>𝑠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400" dirty="0" smtClean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[2</m:t>
                                </m:r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𝜋</m:t>
                                </m:r>
                                <m:r>
                                  <a:rPr lang="en-US" sz="1400" b="0" i="1" smtClean="0"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Arial" panose="020B0604020202020204" pitchFamily="34" charset="0"/>
                                  </a:rPr>
                                  <m:t>]</m:t>
                                </m:r>
                              </m:oMath>
                            </m:oMathPara>
                          </a14:m>
                          <a:endParaRPr lang="en-US" sz="1400" dirty="0"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3244269583"/>
                      </a:ext>
                    </a:extLst>
                  </a:tr>
                  <a:tr h="37530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0.18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-0.076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0.038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9777252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0.23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-0.047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-0.035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9308088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-0.37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-0.029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0.021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787894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0.88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-0.48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-0.025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-0.035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962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9" name="Table 28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3613157"/>
                  </p:ext>
                </p:extLst>
              </p:nvPr>
            </p:nvGraphicFramePr>
            <p:xfrm>
              <a:off x="2855662" y="4397838"/>
              <a:ext cx="3432675" cy="1935946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789363">
                      <a:extLst>
                        <a:ext uri="{9D8B030D-6E8A-4147-A177-3AD203B41FA5}">
                          <a16:colId xmlns:a16="http://schemas.microsoft.com/office/drawing/2014/main" val="416316977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3057364497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1570605624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2587247995"/>
                        </a:ext>
                      </a:extLst>
                    </a:gridCol>
                    <a:gridCol w="660828">
                      <a:extLst>
                        <a:ext uri="{9D8B030D-6E8A-4147-A177-3AD203B41FA5}">
                          <a16:colId xmlns:a16="http://schemas.microsoft.com/office/drawing/2014/main" val="703057758"/>
                        </a:ext>
                      </a:extLst>
                    </a:gridCol>
                  </a:tblGrid>
                  <a:tr h="48386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769" t="-7500" r="-335385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121296" t="-7500" r="-303704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219266" t="-7500" r="-200917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322222" t="-7500" r="-102778" b="-30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7"/>
                          <a:stretch>
                            <a:fillRect l="-418349" t="-7500" r="-1835" b="-30500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244269583"/>
                      </a:ext>
                    </a:extLst>
                  </a:tr>
                  <a:tr h="375308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41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0.18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-0.076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0.038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89777252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100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0.23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-0.047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-0.035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199308088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200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0.93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-0.37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-0.029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0.021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75787894"/>
                      </a:ext>
                    </a:extLst>
                  </a:tr>
                  <a:tr h="358926"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275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0.88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-0.48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-0.025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ctr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dirty="0" smtClean="0">
                              <a:solidFill>
                                <a:schemeClr val="tx1"/>
                              </a:solidFill>
                              <a:effectLst/>
                              <a:latin typeface="Arial" panose="020B0604020202020204" pitchFamily="34" charset="0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-0.035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70529" marR="70529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bg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962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522099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42B07A94-C122-AF4A-B776-B6531AAFD1CE}" vid="{8277ED95-9917-D646-A591-4F3A7464B7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499330D76B4642A0E7B53F4A469F55" ma:contentTypeVersion="4" ma:contentTypeDescription="Create a new document." ma:contentTypeScope="" ma:versionID="0a505f3872db3378c6f17715516d6a7a">
  <xsd:schema xmlns:xsd="http://www.w3.org/2001/XMLSchema" xmlns:xs="http://www.w3.org/2001/XMLSchema" xmlns:p="http://schemas.microsoft.com/office/2006/metadata/properties" xmlns:ns2="9e4a43c1-b2a9-408a-8cac-448eda25f0f3" xmlns:ns3="dd7425a4-fa23-406d-b478-3c2992d2d4ba" targetNamespace="http://schemas.microsoft.com/office/2006/metadata/properties" ma:root="true" ma:fieldsID="99bb50b59841c63bd5cf07e832f74f6d" ns2:_="" ns3:_="">
    <xsd:import namespace="9e4a43c1-b2a9-408a-8cac-448eda25f0f3"/>
    <xsd:import namespace="dd7425a4-fa23-406d-b478-3c2992d2d4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a43c1-b2a9-408a-8cac-448eda25f0f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7425a4-fa23-406d-b478-3c2992d2d4b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BE1C32-E9FB-4546-8A97-5A6C142FF51B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9e4a43c1-b2a9-408a-8cac-448eda25f0f3"/>
    <ds:schemaRef ds:uri="dd7425a4-fa23-406d-b478-3c2992d2d4ba"/>
    <ds:schemaRef ds:uri="http://purl.org/dc/terms/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F0D9E7D-B6F2-43DF-BDEA-D732F3B705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e4a43c1-b2a9-408a-8cac-448eda25f0f3"/>
    <ds:schemaRef ds:uri="dd7425a4-fa23-406d-b478-3c2992d2d4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62265F2-8425-47D4-B883-E86218C5297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EIC_PPT_Template_Rev0320 (1)</Template>
  <TotalTime>1786</TotalTime>
  <Words>733</Words>
  <Application>Microsoft Office PowerPoint</Application>
  <PresentationFormat>On-screen Show (4:3)</PresentationFormat>
  <Paragraphs>165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 Math</vt:lpstr>
      <vt:lpstr>Symbol</vt:lpstr>
      <vt:lpstr>Office Theme</vt:lpstr>
      <vt:lpstr>PowerPoint Presentation</vt:lpstr>
      <vt:lpstr>Detector Solenoid Effects</vt:lpstr>
      <vt:lpstr>Coherent Distortion of Ion Orbit</vt:lpstr>
      <vt:lpstr>Correction of Ion Orbit</vt:lpstr>
      <vt:lpstr>Transverse Coupling</vt:lpstr>
      <vt:lpstr>Rotation of Crabbing Plane</vt:lpstr>
      <vt:lpstr>Rotation of Crabbing Plane Solution</vt:lpstr>
      <vt:lpstr>Polarization Tilt</vt:lpstr>
      <vt:lpstr>Net Effect of IR on Ion Spin</vt:lpstr>
      <vt:lpstr>Introducing Crossing Angle for Electrons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Hooper, Jamie</dc:creator>
  <cp:lastModifiedBy>Vasiliy Morozov</cp:lastModifiedBy>
  <cp:revision>54</cp:revision>
  <dcterms:created xsi:type="dcterms:W3CDTF">2020-09-21T20:03:40Z</dcterms:created>
  <dcterms:modified xsi:type="dcterms:W3CDTF">2020-10-21T16:58:31Z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0x010100E6499330D76B4642A0E7B53F4A469F55</vt:lpwstr>
  </property>
</Properties>
</file>