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9"/>
  </p:notesMasterIdLst>
  <p:handoutMasterIdLst>
    <p:handoutMasterId r:id="rId20"/>
  </p:handoutMasterIdLst>
  <p:sldIdLst>
    <p:sldId id="296" r:id="rId5"/>
    <p:sldId id="1361" r:id="rId6"/>
    <p:sldId id="1359" r:id="rId7"/>
    <p:sldId id="1363" r:id="rId8"/>
    <p:sldId id="1364" r:id="rId9"/>
    <p:sldId id="1365" r:id="rId10"/>
    <p:sldId id="1362" r:id="rId11"/>
    <p:sldId id="1352" r:id="rId12"/>
    <p:sldId id="1370" r:id="rId13"/>
    <p:sldId id="1367" r:id="rId14"/>
    <p:sldId id="1371" r:id="rId15"/>
    <p:sldId id="1368" r:id="rId16"/>
    <p:sldId id="1369" r:id="rId17"/>
    <p:sldId id="13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lf Ent" initials="RE" lastIdx="1" clrIdx="0">
    <p:extLst>
      <p:ext uri="{19B8F6BF-5375-455C-9EA6-DF929625EA0E}">
        <p15:presenceInfo xmlns:p15="http://schemas.microsoft.com/office/powerpoint/2012/main" userId="Rolf E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00CC"/>
    <a:srgbClr val="005493"/>
    <a:srgbClr val="0033CC"/>
    <a:srgbClr val="000099"/>
    <a:srgbClr val="FF40FF"/>
    <a:srgbClr val="008F00"/>
    <a:srgbClr val="FFFD78"/>
    <a:srgbClr val="2F528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55" autoAdjust="0"/>
    <p:restoredTop sz="94646"/>
  </p:normalViewPr>
  <p:slideViewPr>
    <p:cSldViewPr snapToGrid="0" snapToObjects="1">
      <p:cViewPr varScale="1">
        <p:scale>
          <a:sx n="67" d="100"/>
          <a:sy n="67" d="100"/>
        </p:scale>
        <p:origin x="1212" y="32"/>
      </p:cViewPr>
      <p:guideLst>
        <p:guide orient="horz" pos="2160"/>
        <p:guide pos="2880"/>
      </p:guideLst>
    </p:cSldViewPr>
  </p:slideViewPr>
  <p:notesTextViewPr>
    <p:cViewPr>
      <p:scale>
        <a:sx n="1" d="1"/>
        <a:sy n="1" d="1"/>
      </p:scale>
      <p:origin x="0" y="0"/>
    </p:cViewPr>
  </p:notesTextViewPr>
  <p:sorterViewPr>
    <p:cViewPr>
      <p:scale>
        <a:sx n="100" d="100"/>
        <a:sy n="100" d="100"/>
      </p:scale>
      <p:origin x="0" y="-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968C7C-DE0D-7744-9A0A-5A58AFDE7EDC}" type="datetimeFigureOut">
              <a:rPr lang="en-US" smtClean="0"/>
              <a:t>11/18/2020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BE1642-F6EB-3F47-A209-1B38F78E7469}" type="slidenum">
              <a:rPr lang="en-US" smtClean="0"/>
              <a:t>‹#›</a:t>
            </a:fld>
            <a:endParaRPr lang="en-US"/>
          </a:p>
        </p:txBody>
      </p:sp>
    </p:spTree>
    <p:extLst>
      <p:ext uri="{BB962C8B-B14F-4D97-AF65-F5344CB8AC3E}">
        <p14:creationId xmlns:p14="http://schemas.microsoft.com/office/powerpoint/2010/main" val="2038348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BA3CD-AB20-5043-9DFD-E54294A03D31}" type="datetimeFigureOut">
              <a:rPr lang="en-US" smtClean="0"/>
              <a:t>11/18/2020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45EDC-326A-DC46-A236-B4FC4FF83B6F}" type="slidenum">
              <a:rPr lang="en-US" smtClean="0"/>
              <a:t>‹#›</a:t>
            </a:fld>
            <a:endParaRPr lang="en-US"/>
          </a:p>
        </p:txBody>
      </p:sp>
    </p:spTree>
    <p:extLst>
      <p:ext uri="{BB962C8B-B14F-4D97-AF65-F5344CB8AC3E}">
        <p14:creationId xmlns:p14="http://schemas.microsoft.com/office/powerpoint/2010/main" val="37860278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460750" y="2235148"/>
            <a:ext cx="5657609" cy="1774948"/>
          </a:xfrm>
        </p:spPr>
        <p:txBody>
          <a:bodyPr anchor="b">
            <a:normAutofit/>
          </a:bodyPr>
          <a:lstStyle>
            <a:lvl1pPr algn="r">
              <a:defRPr sz="4400" b="0" i="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Comic Sans MS"/>
                <a:ea typeface="Arial" charset="0"/>
                <a:cs typeface="Comic Sans MS"/>
              </a:defRPr>
            </a:lvl1pPr>
          </a:lstStyle>
          <a:p>
            <a:r>
              <a:rPr lang="en-US" dirty="0"/>
              <a:t>Click to edit Master </a:t>
            </a:r>
            <a:br>
              <a:rPr lang="en-US" dirty="0"/>
            </a:br>
            <a:br>
              <a:rPr lang="en-US" dirty="0"/>
            </a:br>
            <a:r>
              <a:rPr lang="en-US" dirty="0"/>
              <a:t>title style</a:t>
            </a:r>
          </a:p>
        </p:txBody>
      </p:sp>
      <p:sp>
        <p:nvSpPr>
          <p:cNvPr id="3" name="Subtitle 2"/>
          <p:cNvSpPr>
            <a:spLocks noGrp="1"/>
          </p:cNvSpPr>
          <p:nvPr>
            <p:ph type="subTitle" idx="1"/>
          </p:nvPr>
        </p:nvSpPr>
        <p:spPr>
          <a:xfrm>
            <a:off x="3703493" y="4642339"/>
            <a:ext cx="5414866" cy="580292"/>
          </a:xfrm>
        </p:spPr>
        <p:txBody>
          <a:bodyPr/>
          <a:lstStyle>
            <a:lvl1pPr marL="0" indent="0" algn="r">
              <a:buNone/>
              <a:defRPr sz="240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Comic Sans MS"/>
                <a:ea typeface="Arial" charset="0"/>
                <a:cs typeface="Comic Sans M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7689"/>
            <a:ext cx="9144000" cy="6004878"/>
          </a:xfrm>
        </p:spPr>
        <p:txBody>
          <a:bodyPr/>
          <a:lstStyle>
            <a:lvl1pPr marL="228600" indent="-228600">
              <a:buClr>
                <a:srgbClr val="0432FF"/>
              </a:buClr>
              <a:buFont typeface="Wingdings" charset="2"/>
              <a:buChar char="q"/>
              <a:defRPr sz="1800">
                <a:latin typeface="Arial" panose="020B0604020202020204" pitchFamily="34" charset="0"/>
                <a:ea typeface="Arial" panose="020B0604020202020204" pitchFamily="34" charset="0"/>
                <a:cs typeface="Arial" panose="020B0604020202020204" pitchFamily="34" charset="0"/>
              </a:defRPr>
            </a:lvl1pPr>
            <a:lvl2pPr marL="685800" indent="-228600">
              <a:buClr>
                <a:srgbClr val="0432FF"/>
              </a:buClr>
              <a:buFont typeface="Wingdings" charset="2"/>
              <a:buChar char="Ø"/>
              <a:defRPr sz="1600">
                <a:latin typeface="Arial" panose="020B0604020202020204" pitchFamily="34" charset="0"/>
                <a:ea typeface="Arial" panose="020B0604020202020204" pitchFamily="34" charset="0"/>
                <a:cs typeface="Arial" panose="020B0604020202020204" pitchFamily="34" charset="0"/>
              </a:defRPr>
            </a:lvl2pPr>
            <a:lvl3pPr marL="1143000" indent="-228600">
              <a:buClr>
                <a:srgbClr val="0432FF"/>
              </a:buClr>
              <a:buFont typeface="Arial"/>
              <a:buChar char="•"/>
              <a:defRPr sz="1400">
                <a:latin typeface="Arial" panose="020B0604020202020204" pitchFamily="34" charset="0"/>
                <a:ea typeface="Arial" panose="020B0604020202020204" pitchFamily="34" charset="0"/>
                <a:cs typeface="Arial" panose="020B0604020202020204" pitchFamily="34" charset="0"/>
              </a:defRPr>
            </a:lvl3pPr>
            <a:lvl4pPr marL="1600200" indent="-228600">
              <a:buClr>
                <a:srgbClr val="0432FF"/>
              </a:buClr>
              <a:buFont typeface="Wingdings" charset="2"/>
              <a:buChar char="ü"/>
              <a:defRPr sz="1200">
                <a:latin typeface="Arial" panose="020B0604020202020204" pitchFamily="34" charset="0"/>
                <a:ea typeface="Arial" panose="020B0604020202020204" pitchFamily="34" charset="0"/>
                <a:cs typeface="Arial" panose="020B0604020202020204" pitchFamily="34" charset="0"/>
              </a:defRPr>
            </a:lvl4pPr>
            <a:lvl5pPr marL="2057400" indent="-228600">
              <a:buClr>
                <a:srgbClr val="0432FF"/>
              </a:buClr>
              <a:buFont typeface="Wingdings" charset="2"/>
              <a:buChar char="§"/>
              <a:defRPr sz="100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92567"/>
            <a:ext cx="3284168" cy="260515"/>
          </a:xfrm>
        </p:spPr>
        <p:txBody>
          <a:bodyPr/>
          <a:lstStyle>
            <a:lvl1pPr>
              <a:defRPr sz="1000">
                <a:latin typeface="Arial" panose="020B0604020202020204" pitchFamily="34" charset="0"/>
                <a:cs typeface="Arial" panose="020B0604020202020204" pitchFamily="34" charset="0"/>
              </a:defRPr>
            </a:lvl1pPr>
          </a:lstStyle>
          <a:p>
            <a:r>
              <a:rPr lang="en-US"/>
              <a:t>EIC OPA Status Review</a:t>
            </a:r>
            <a:endParaRPr lang="en-US" dirty="0"/>
          </a:p>
        </p:txBody>
      </p:sp>
      <p:sp>
        <p:nvSpPr>
          <p:cNvPr id="6" name="Slide Number Placeholder 5"/>
          <p:cNvSpPr>
            <a:spLocks noGrp="1"/>
          </p:cNvSpPr>
          <p:nvPr>
            <p:ph type="sldNum" sz="quarter" idx="12"/>
          </p:nvPr>
        </p:nvSpPr>
        <p:spPr>
          <a:xfrm>
            <a:off x="7086600" y="6597485"/>
            <a:ext cx="2057400" cy="260515"/>
          </a:xfrm>
        </p:spPr>
        <p:txBody>
          <a:bodyPr/>
          <a:lstStyle>
            <a:lvl1pPr algn="r">
              <a:defRPr sz="1200">
                <a:latin typeface="Arial" panose="020B0604020202020204" pitchFamily="34" charset="0"/>
                <a:cs typeface="Arial" panose="020B0604020202020204" pitchFamily="34" charset="0"/>
              </a:defRPr>
            </a:lvl1pPr>
          </a:lstStyle>
          <a:p>
            <a:fld id="{893C5830-40F3-F04E-B2E3-10E6672BA8FF}" type="slidenum">
              <a:rPr lang="en-US" smtClean="0"/>
              <a:pPr/>
              <a:t>‹#›</a:t>
            </a:fld>
            <a:endParaRPr lang="en-US"/>
          </a:p>
        </p:txBody>
      </p:sp>
      <p:sp>
        <p:nvSpPr>
          <p:cNvPr id="7" name="Title 1"/>
          <p:cNvSpPr>
            <a:spLocks noGrp="1"/>
          </p:cNvSpPr>
          <p:nvPr>
            <p:ph type="title"/>
          </p:nvPr>
        </p:nvSpPr>
        <p:spPr>
          <a:xfrm>
            <a:off x="0" y="2283"/>
            <a:ext cx="9144000" cy="584669"/>
          </a:xfrm>
        </p:spPr>
        <p:txBody>
          <a:bodyPr>
            <a:noAutofit/>
          </a:bodyPr>
          <a:lstStyle>
            <a:lvl1pPr algn="l">
              <a:defRPr sz="4000" b="0" i="0">
                <a:solidFill>
                  <a:srgbClr val="0000CC"/>
                </a:solidFill>
                <a:effectLst/>
                <a:latin typeface="+mj-lt"/>
                <a:ea typeface="Arial" charset="0"/>
                <a:cs typeface="Comic Sans MS"/>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10160"/>
            <a:ext cx="9144000" cy="584669"/>
          </a:xfrm>
        </p:spPr>
        <p:txBody>
          <a:bodyPr>
            <a:noAutofit/>
          </a:bodyPr>
          <a:lstStyle>
            <a:lvl1pPr algn="l">
              <a:defRPr sz="4000" b="0" i="0">
                <a:solidFill>
                  <a:srgbClr val="0000CC"/>
                </a:solidFill>
                <a:effectLst/>
                <a:latin typeface="+mj-lt"/>
                <a:ea typeface="Arial" charset="0"/>
                <a:cs typeface="Comic Sans MS"/>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45D4C779-986B-3B4D-8FBC-DBBC56204F66}"/>
              </a:ext>
            </a:extLst>
          </p:cNvPr>
          <p:cNvSpPr>
            <a:spLocks noGrp="1"/>
          </p:cNvSpPr>
          <p:nvPr>
            <p:ph type="sldNum" sz="quarter" idx="12"/>
          </p:nvPr>
        </p:nvSpPr>
        <p:spPr>
          <a:xfrm>
            <a:off x="7086600" y="6597485"/>
            <a:ext cx="2057400" cy="260515"/>
          </a:xfrm>
        </p:spPr>
        <p:txBody>
          <a:bodyPr/>
          <a:lstStyle>
            <a:lvl1pPr algn="r">
              <a:defRPr sz="1200">
                <a:latin typeface="+mj-lt"/>
                <a:cs typeface="Comic Sans MS"/>
              </a:defRPr>
            </a:lvl1pPr>
          </a:lstStyle>
          <a:p>
            <a:fld id="{893C5830-40F3-F04E-B2E3-10E6672BA8FF}" type="slidenum">
              <a:rPr lang="en-US" smtClean="0"/>
              <a:pPr/>
              <a:t>‹#›</a:t>
            </a:fld>
            <a:endParaRPr lang="en-US"/>
          </a:p>
        </p:txBody>
      </p:sp>
      <p:sp>
        <p:nvSpPr>
          <p:cNvPr id="5" name="Footer Placeholder 4">
            <a:extLst>
              <a:ext uri="{FF2B5EF4-FFF2-40B4-BE49-F238E27FC236}">
                <a16:creationId xmlns:a16="http://schemas.microsoft.com/office/drawing/2014/main" id="{537D5AFD-1BD6-4EED-83FF-9D10F0447927}"/>
              </a:ext>
            </a:extLst>
          </p:cNvPr>
          <p:cNvSpPr>
            <a:spLocks noGrp="1"/>
          </p:cNvSpPr>
          <p:nvPr>
            <p:ph type="ftr" sz="quarter" idx="11"/>
          </p:nvPr>
        </p:nvSpPr>
        <p:spPr>
          <a:xfrm>
            <a:off x="3028950" y="6592567"/>
            <a:ext cx="3284168" cy="260515"/>
          </a:xfrm>
        </p:spPr>
        <p:txBody>
          <a:bodyPr/>
          <a:lstStyle>
            <a:lvl1pPr>
              <a:defRPr sz="1000">
                <a:latin typeface="Arial" panose="020B0604020202020204" pitchFamily="34" charset="0"/>
                <a:cs typeface="Arial" panose="020B0604020202020204" pitchFamily="34" charset="0"/>
              </a:defRPr>
            </a:lvl1pPr>
          </a:lstStyle>
          <a:p>
            <a:r>
              <a:rPr lang="en-US"/>
              <a:t>EIC OPA Status Review</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B93735D-ABCE-C340-B377-B62A585958E3}"/>
              </a:ext>
            </a:extLst>
          </p:cNvPr>
          <p:cNvSpPr>
            <a:spLocks noGrp="1"/>
          </p:cNvSpPr>
          <p:nvPr>
            <p:ph type="sldNum" sz="quarter" idx="12"/>
          </p:nvPr>
        </p:nvSpPr>
        <p:spPr>
          <a:xfrm>
            <a:off x="7081520" y="6592567"/>
            <a:ext cx="2057400" cy="260515"/>
          </a:xfrm>
        </p:spPr>
        <p:txBody>
          <a:bodyPr/>
          <a:lstStyle>
            <a:lvl1pPr algn="r">
              <a:defRPr sz="1200">
                <a:latin typeface="Arial" panose="020B0604020202020204" pitchFamily="34" charset="0"/>
                <a:cs typeface="Arial" panose="020B0604020202020204" pitchFamily="34" charset="0"/>
              </a:defRPr>
            </a:lvl1pPr>
          </a:lstStyle>
          <a:p>
            <a:fld id="{893C5830-40F3-F04E-B2E3-10E6672BA8FF}" type="slidenum">
              <a:rPr lang="en-US" smtClean="0"/>
              <a:pPr/>
              <a:t>‹#›</a:t>
            </a:fld>
            <a:endParaRPr lang="en-US" dirty="0"/>
          </a:p>
        </p:txBody>
      </p:sp>
      <p:sp>
        <p:nvSpPr>
          <p:cNvPr id="3" name="Footer Placeholder 4">
            <a:extLst>
              <a:ext uri="{FF2B5EF4-FFF2-40B4-BE49-F238E27FC236}">
                <a16:creationId xmlns:a16="http://schemas.microsoft.com/office/drawing/2014/main" id="{3DB15605-E467-43C4-8CD1-C6101F172E08}"/>
              </a:ext>
            </a:extLst>
          </p:cNvPr>
          <p:cNvSpPr>
            <a:spLocks noGrp="1"/>
          </p:cNvSpPr>
          <p:nvPr>
            <p:ph type="ftr" sz="quarter" idx="11"/>
          </p:nvPr>
        </p:nvSpPr>
        <p:spPr>
          <a:xfrm>
            <a:off x="3028950" y="6592567"/>
            <a:ext cx="3284168" cy="260515"/>
          </a:xfrm>
        </p:spPr>
        <p:txBody>
          <a:bodyPr/>
          <a:lstStyle>
            <a:lvl1pPr>
              <a:defRPr sz="1000">
                <a:latin typeface="+mj-lt"/>
                <a:cs typeface="Comic Sans MS"/>
              </a:defRPr>
            </a:lvl1pPr>
          </a:lstStyle>
          <a:p>
            <a:r>
              <a:rPr lang="en-US"/>
              <a:t>EIC OPA Status Review</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r>
              <a:rPr lang="en-US"/>
              <a:t>EIC OPA Status Review</a:t>
            </a:r>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Footer Placeholder 4">
            <a:extLst>
              <a:ext uri="{FF2B5EF4-FFF2-40B4-BE49-F238E27FC236}">
                <a16:creationId xmlns:a16="http://schemas.microsoft.com/office/drawing/2014/main" id="{18291F7B-3135-8E46-B568-29F110F8E932}"/>
              </a:ext>
            </a:extLst>
          </p:cNvPr>
          <p:cNvSpPr txBox="1">
            <a:spLocks/>
          </p:cNvSpPr>
          <p:nvPr userDrawn="1"/>
        </p:nvSpPr>
        <p:spPr>
          <a:xfrm>
            <a:off x="3028950" y="6592568"/>
            <a:ext cx="3086100" cy="260514"/>
          </a:xfrm>
          <a:prstGeom prst="rect">
            <a:avLst/>
          </a:prstGeom>
        </p:spPr>
        <p:txBody>
          <a:bodyPr/>
          <a:lstStyle>
            <a:defPPr>
              <a:defRPr lang="en-US"/>
            </a:defPPr>
            <a:lvl1pPr marL="0" algn="l" defTabSz="914400" rtl="0" eaLnBrk="1" latinLnBrk="0" hangingPunct="1">
              <a:defRPr sz="1000" kern="1200">
                <a:solidFill>
                  <a:schemeClr val="tx1"/>
                </a:solidFill>
                <a:latin typeface="Comic Sans MS"/>
                <a:ea typeface="+mn-ea"/>
                <a:cs typeface="Comic Sans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eicug.org/web/content/yellow-report-initiativ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eicug.org/web/content/yellow-report-initiativ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54578"/>
            <a:ext cx="9144000" cy="1476940"/>
          </a:xfrm>
        </p:spPr>
        <p:txBody>
          <a:bodyPr>
            <a:noAutofit/>
          </a:bodyPr>
          <a:lstStyle/>
          <a:p>
            <a:br>
              <a:rPr lang="en-US" sz="4000" dirty="0">
                <a:effectLst/>
                <a:latin typeface="+mj-lt"/>
              </a:rPr>
            </a:br>
            <a:br>
              <a:rPr lang="en-US" sz="4000" dirty="0">
                <a:effectLst/>
                <a:latin typeface="+mj-lt"/>
              </a:rPr>
            </a:br>
            <a:r>
              <a:rPr lang="en-US" sz="4000" dirty="0">
                <a:effectLst/>
                <a:latin typeface="+mj-lt"/>
              </a:rPr>
              <a:t>CDR Reference Detector</a:t>
            </a:r>
            <a:endParaRPr lang="en-US" sz="4000" dirty="0">
              <a:latin typeface="+mj-lt"/>
            </a:endParaRPr>
          </a:p>
        </p:txBody>
      </p:sp>
      <p:sp>
        <p:nvSpPr>
          <p:cNvPr id="3" name="Subtitle 2"/>
          <p:cNvSpPr>
            <a:spLocks noGrp="1"/>
          </p:cNvSpPr>
          <p:nvPr>
            <p:ph type="subTitle" idx="1"/>
          </p:nvPr>
        </p:nvSpPr>
        <p:spPr>
          <a:xfrm>
            <a:off x="3238500" y="3138854"/>
            <a:ext cx="5877904" cy="1792742"/>
          </a:xfrm>
        </p:spPr>
        <p:txBody>
          <a:bodyPr>
            <a:noAutofit/>
          </a:bodyPr>
          <a:lstStyle/>
          <a:p>
            <a:r>
              <a:rPr lang="en-US" dirty="0">
                <a:effectLst/>
                <a:latin typeface="+mj-lt"/>
              </a:rPr>
              <a:t>R. Ent (JLAB)</a:t>
            </a:r>
          </a:p>
          <a:p>
            <a:r>
              <a:rPr lang="en-US" dirty="0">
                <a:effectLst/>
                <a:latin typeface="+mj-lt"/>
              </a:rPr>
              <a:t>With input from E.C. </a:t>
            </a:r>
            <a:r>
              <a:rPr lang="en-US" dirty="0" err="1">
                <a:effectLst/>
                <a:latin typeface="+mj-lt"/>
              </a:rPr>
              <a:t>Aschenauer</a:t>
            </a:r>
            <a:r>
              <a:rPr lang="en-US" dirty="0">
                <a:effectLst/>
                <a:latin typeface="+mj-lt"/>
              </a:rPr>
              <a:t> (BNL) and T. Ullrich (BNL)</a:t>
            </a:r>
          </a:p>
          <a:p>
            <a:endParaRPr lang="en-US" dirty="0">
              <a:effectLst/>
              <a:latin typeface="+mj-lt"/>
            </a:endParaRPr>
          </a:p>
          <a:p>
            <a:r>
              <a:rPr lang="en-US" dirty="0">
                <a:effectLst/>
                <a:latin typeface="+mj-lt"/>
              </a:rPr>
              <a:t>EIC-UG 4</a:t>
            </a:r>
            <a:r>
              <a:rPr lang="en-US" baseline="30000" dirty="0">
                <a:effectLst/>
                <a:latin typeface="+mj-lt"/>
              </a:rPr>
              <a:t>th</a:t>
            </a:r>
            <a:r>
              <a:rPr lang="en-US" dirty="0">
                <a:effectLst/>
                <a:latin typeface="+mj-lt"/>
              </a:rPr>
              <a:t> YR Meeting </a:t>
            </a:r>
          </a:p>
          <a:p>
            <a:endParaRPr lang="en-US" dirty="0">
              <a:effectLst/>
              <a:latin typeface="+mj-lt"/>
            </a:endParaRPr>
          </a:p>
        </p:txBody>
      </p:sp>
      <p:sp>
        <p:nvSpPr>
          <p:cNvPr id="8" name="TextBox 7"/>
          <p:cNvSpPr txBox="1"/>
          <p:nvPr/>
        </p:nvSpPr>
        <p:spPr>
          <a:xfrm>
            <a:off x="3443427" y="5620887"/>
            <a:ext cx="5683251" cy="538609"/>
          </a:xfrm>
          <a:prstGeom prst="rect">
            <a:avLst/>
          </a:prstGeom>
          <a:noFill/>
        </p:spPr>
        <p:txBody>
          <a:bodyPr wrap="square" rtlCol="0">
            <a:spAutoFit/>
          </a:bodyPr>
          <a:lstStyle/>
          <a:p>
            <a:pPr algn="r"/>
            <a:r>
              <a:rPr lang="en-US" sz="2900" dirty="0">
                <a:solidFill>
                  <a:srgbClr val="4EA5DB"/>
                </a:solidFill>
                <a:latin typeface="+mj-lt"/>
                <a:ea typeface="Arial" charset="0"/>
                <a:cs typeface="Comic Sans MS"/>
              </a:rPr>
              <a:t>Electron Ion Collider</a:t>
            </a:r>
          </a:p>
        </p:txBody>
      </p:sp>
      <p:pic>
        <p:nvPicPr>
          <p:cNvPr id="10" name="Picture 9">
            <a:extLst>
              <a:ext uri="{FF2B5EF4-FFF2-40B4-BE49-F238E27FC236}">
                <a16:creationId xmlns:a16="http://schemas.microsoft.com/office/drawing/2014/main" id="{658F8A07-0418-2544-B303-A47253F2F0E8}"/>
              </a:ext>
            </a:extLst>
          </p:cNvPr>
          <p:cNvPicPr>
            <a:picLocks noChangeAspect="1"/>
          </p:cNvPicPr>
          <p:nvPr/>
        </p:nvPicPr>
        <p:blipFill rotWithShape="1">
          <a:blip r:embed="rId2"/>
          <a:srcRect l="41384"/>
          <a:stretch/>
        </p:blipFill>
        <p:spPr>
          <a:xfrm>
            <a:off x="5559922" y="6149222"/>
            <a:ext cx="3556482" cy="381000"/>
          </a:xfrm>
          <a:prstGeom prst="rect">
            <a:avLst/>
          </a:prstGeom>
        </p:spPr>
      </p:pic>
    </p:spTree>
    <p:extLst>
      <p:ext uri="{BB962C8B-B14F-4D97-AF65-F5344CB8AC3E}">
        <p14:creationId xmlns:p14="http://schemas.microsoft.com/office/powerpoint/2010/main" val="300503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0" y="10160"/>
            <a:ext cx="9144000" cy="910868"/>
          </a:xfrm>
        </p:spPr>
        <p:txBody>
          <a:bodyPr/>
          <a:lstStyle/>
          <a:p>
            <a:pPr algn="ctr"/>
            <a:r>
              <a:rPr lang="en-US" sz="2800" dirty="0"/>
              <a:t>Reference Detector Location</a:t>
            </a:r>
            <a:endParaRPr lang="en-US" sz="28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10</a:t>
            </a:fld>
            <a:endParaRPr lang="en-US"/>
          </a:p>
        </p:txBody>
      </p:sp>
      <p:sp>
        <p:nvSpPr>
          <p:cNvPr id="6" name="Rounded Rectangle 5">
            <a:extLst>
              <a:ext uri="{FF2B5EF4-FFF2-40B4-BE49-F238E27FC236}">
                <a16:creationId xmlns:a16="http://schemas.microsoft.com/office/drawing/2014/main" id="{F3CDC5CA-7E02-4EEA-BD36-B67E70720637}"/>
              </a:ext>
            </a:extLst>
          </p:cNvPr>
          <p:cNvSpPr/>
          <p:nvPr/>
        </p:nvSpPr>
        <p:spPr bwMode="auto">
          <a:xfrm>
            <a:off x="533400" y="1190625"/>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pic>
        <p:nvPicPr>
          <p:cNvPr id="7" name="Picture 6">
            <a:extLst>
              <a:ext uri="{FF2B5EF4-FFF2-40B4-BE49-F238E27FC236}">
                <a16:creationId xmlns:a16="http://schemas.microsoft.com/office/drawing/2014/main" id="{2E0944AE-1E30-4D4F-9D42-EAC0B75B9C4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842172"/>
            <a:ext cx="5146157" cy="5522787"/>
          </a:xfrm>
          <a:prstGeom prst="rect">
            <a:avLst/>
          </a:prstGeom>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815C51B2-EE67-43ED-8231-2E49B2D6FFE5}"/>
              </a:ext>
            </a:extLst>
          </p:cNvPr>
          <p:cNvGrpSpPr/>
          <p:nvPr/>
        </p:nvGrpSpPr>
        <p:grpSpPr>
          <a:xfrm>
            <a:off x="5270580" y="4547451"/>
            <a:ext cx="3863895" cy="2062103"/>
            <a:chOff x="5160155" y="1164926"/>
            <a:chExt cx="3641513" cy="2031325"/>
          </a:xfrm>
        </p:grpSpPr>
        <p:cxnSp>
          <p:nvCxnSpPr>
            <p:cNvPr id="9" name="Straight Connector 8">
              <a:extLst>
                <a:ext uri="{FF2B5EF4-FFF2-40B4-BE49-F238E27FC236}">
                  <a16:creationId xmlns:a16="http://schemas.microsoft.com/office/drawing/2014/main" id="{7521B08D-1BD1-4AB7-8FCE-4726207D5B59}"/>
                </a:ext>
              </a:extLst>
            </p:cNvPr>
            <p:cNvCxnSpPr/>
            <p:nvPr/>
          </p:nvCxnSpPr>
          <p:spPr>
            <a:xfrm>
              <a:off x="5164751" y="1367467"/>
              <a:ext cx="528422" cy="0"/>
            </a:xfrm>
            <a:prstGeom prst="line">
              <a:avLst/>
            </a:prstGeom>
            <a:ln w="76200">
              <a:solidFill>
                <a:srgbClr val="A6A2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F74A3A-5190-46C5-994D-360D9AB3FF2D}"/>
                </a:ext>
              </a:extLst>
            </p:cNvPr>
            <p:cNvCxnSpPr/>
            <p:nvPr/>
          </p:nvCxnSpPr>
          <p:spPr>
            <a:xfrm>
              <a:off x="5164751" y="1367467"/>
              <a:ext cx="52842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ED5D81-61C7-4353-8275-0F117E2279DA}"/>
                </a:ext>
              </a:extLst>
            </p:cNvPr>
            <p:cNvCxnSpPr>
              <a:cxnSpLocks/>
            </p:cNvCxnSpPr>
            <p:nvPr/>
          </p:nvCxnSpPr>
          <p:spPr>
            <a:xfrm>
              <a:off x="5164751" y="1648526"/>
              <a:ext cx="52842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F69C0C-306E-4B21-928C-306592AEACA6}"/>
                </a:ext>
              </a:extLst>
            </p:cNvPr>
            <p:cNvCxnSpPr>
              <a:cxnSpLocks/>
            </p:cNvCxnSpPr>
            <p:nvPr/>
          </p:nvCxnSpPr>
          <p:spPr>
            <a:xfrm>
              <a:off x="5164751" y="1648526"/>
              <a:ext cx="519232"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DBE4790-39A1-4527-A6E2-C40C01033F9A}"/>
                </a:ext>
              </a:extLst>
            </p:cNvPr>
            <p:cNvCxnSpPr>
              <a:cxnSpLocks/>
            </p:cNvCxnSpPr>
            <p:nvPr/>
          </p:nvCxnSpPr>
          <p:spPr>
            <a:xfrm>
              <a:off x="5173941" y="1925759"/>
              <a:ext cx="528422" cy="0"/>
            </a:xfrm>
            <a:prstGeom prst="line">
              <a:avLst/>
            </a:prstGeom>
            <a:ln w="5715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E6A942-AAD1-4E7C-922C-3F5A9C027B13}"/>
                </a:ext>
              </a:extLst>
            </p:cNvPr>
            <p:cNvCxnSpPr/>
            <p:nvPr/>
          </p:nvCxnSpPr>
          <p:spPr>
            <a:xfrm>
              <a:off x="5173942" y="1928053"/>
              <a:ext cx="5284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36A37D-D28B-4E22-8C3E-A9255A43009E}"/>
                </a:ext>
              </a:extLst>
            </p:cNvPr>
            <p:cNvCxnSpPr>
              <a:cxnSpLocks/>
            </p:cNvCxnSpPr>
            <p:nvPr/>
          </p:nvCxnSpPr>
          <p:spPr>
            <a:xfrm>
              <a:off x="5177003" y="2202223"/>
              <a:ext cx="52842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35584B-67C1-4475-84EE-07799BB07C37}"/>
                </a:ext>
              </a:extLst>
            </p:cNvPr>
            <p:cNvCxnSpPr>
              <a:cxnSpLocks/>
            </p:cNvCxnSpPr>
            <p:nvPr/>
          </p:nvCxnSpPr>
          <p:spPr>
            <a:xfrm>
              <a:off x="5181598" y="2198397"/>
              <a:ext cx="519233" cy="612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EF2CFC-AB26-48EA-84F2-FA195762F82C}"/>
                </a:ext>
              </a:extLst>
            </p:cNvPr>
            <p:cNvCxnSpPr>
              <a:cxnSpLocks/>
            </p:cNvCxnSpPr>
            <p:nvPr/>
          </p:nvCxnSpPr>
          <p:spPr>
            <a:xfrm>
              <a:off x="5160155" y="2712197"/>
              <a:ext cx="52842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5E50C9-B0DA-4314-B643-0C0B3D9847A2}"/>
                </a:ext>
              </a:extLst>
            </p:cNvPr>
            <p:cNvCxnSpPr>
              <a:cxnSpLocks/>
            </p:cNvCxnSpPr>
            <p:nvPr/>
          </p:nvCxnSpPr>
          <p:spPr>
            <a:xfrm>
              <a:off x="5164750" y="2708372"/>
              <a:ext cx="523827" cy="38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72D190-9B0B-4970-A3F2-2908F4981EAE}"/>
                </a:ext>
              </a:extLst>
            </p:cNvPr>
            <p:cNvSpPr txBox="1"/>
            <p:nvPr/>
          </p:nvSpPr>
          <p:spPr>
            <a:xfrm>
              <a:off x="5185518" y="1164926"/>
              <a:ext cx="3616150" cy="2031325"/>
            </a:xfrm>
            <a:prstGeom prst="rect">
              <a:avLst/>
            </a:prstGeom>
            <a:noFill/>
          </p:spPr>
          <p:txBody>
            <a:bodyPr wrap="square" rtlCol="0">
              <a:spAutoFit/>
            </a:bodyPr>
            <a:lstStyle/>
            <a:p>
              <a:r>
                <a:rPr lang="en-US" dirty="0">
                  <a:latin typeface="+mj-lt"/>
                </a:rPr>
                <a:t>          Hadron Storage Ring</a:t>
              </a:r>
            </a:p>
            <a:p>
              <a:r>
                <a:rPr lang="en-US" dirty="0">
                  <a:latin typeface="+mj-lt"/>
                </a:rPr>
                <a:t>          Electron Storage Ring</a:t>
              </a:r>
            </a:p>
            <a:p>
              <a:r>
                <a:rPr lang="en-US" dirty="0">
                  <a:latin typeface="+mj-lt"/>
                </a:rPr>
                <a:t>          Electron Injector Synchrotron</a:t>
              </a:r>
            </a:p>
            <a:p>
              <a:r>
                <a:rPr lang="en-US" dirty="0">
                  <a:latin typeface="+mj-lt"/>
                </a:rPr>
                <a:t>          Possible on-energy Hadron </a:t>
              </a:r>
            </a:p>
            <a:p>
              <a:r>
                <a:rPr lang="en-US" dirty="0">
                  <a:latin typeface="+mj-lt"/>
                </a:rPr>
                <a:t>          injector ring</a:t>
              </a:r>
            </a:p>
            <a:p>
              <a:r>
                <a:rPr lang="en-US" dirty="0">
                  <a:latin typeface="+mj-lt"/>
                </a:rPr>
                <a:t>          Hadron injector complex</a:t>
              </a:r>
            </a:p>
          </p:txBody>
        </p:sp>
      </p:grpSp>
      <p:sp>
        <p:nvSpPr>
          <p:cNvPr id="20" name="TextBox 19">
            <a:extLst>
              <a:ext uri="{FF2B5EF4-FFF2-40B4-BE49-F238E27FC236}">
                <a16:creationId xmlns:a16="http://schemas.microsoft.com/office/drawing/2014/main" id="{7AFCA062-81F1-415D-9B3A-EF1FBDE94CE2}"/>
              </a:ext>
            </a:extLst>
          </p:cNvPr>
          <p:cNvSpPr txBox="1"/>
          <p:nvPr/>
        </p:nvSpPr>
        <p:spPr>
          <a:xfrm>
            <a:off x="5514976" y="837485"/>
            <a:ext cx="3487216" cy="923330"/>
          </a:xfrm>
          <a:prstGeom prst="rect">
            <a:avLst/>
          </a:prstGeom>
          <a:solidFill>
            <a:srgbClr val="FFC000"/>
          </a:solidFill>
          <a:ln>
            <a:solidFill>
              <a:schemeClr val="tx1"/>
            </a:solidFill>
          </a:ln>
        </p:spPr>
        <p:txBody>
          <a:bodyPr wrap="square" rtlCol="0">
            <a:spAutoFit/>
          </a:bodyPr>
          <a:lstStyle/>
          <a:p>
            <a:pPr algn="l"/>
            <a:r>
              <a:rPr lang="en-US" b="1" dirty="0">
                <a:solidFill>
                  <a:schemeClr val="bg1"/>
                </a:solidFill>
                <a:latin typeface="+mj-lt"/>
              </a:rPr>
              <a:t>Two possible locations – IP6 and IP8 – for  detectors and Interaction Regions.</a:t>
            </a:r>
          </a:p>
        </p:txBody>
      </p:sp>
      <p:sp>
        <p:nvSpPr>
          <p:cNvPr id="21" name="TextBox 20">
            <a:extLst>
              <a:ext uri="{FF2B5EF4-FFF2-40B4-BE49-F238E27FC236}">
                <a16:creationId xmlns:a16="http://schemas.microsoft.com/office/drawing/2014/main" id="{B6EDB3BE-4A5A-4F88-B3DC-D19D690851F4}"/>
              </a:ext>
            </a:extLst>
          </p:cNvPr>
          <p:cNvSpPr txBox="1"/>
          <p:nvPr/>
        </p:nvSpPr>
        <p:spPr>
          <a:xfrm>
            <a:off x="5514976" y="1923887"/>
            <a:ext cx="3487216" cy="1384995"/>
          </a:xfrm>
          <a:prstGeom prst="rect">
            <a:avLst/>
          </a:prstGeom>
          <a:noFill/>
          <a:ln>
            <a:solidFill>
              <a:schemeClr val="tx1"/>
            </a:solidFill>
          </a:ln>
        </p:spPr>
        <p:txBody>
          <a:bodyPr wrap="square" rtlCol="0">
            <a:spAutoFit/>
          </a:bodyPr>
          <a:lstStyle/>
          <a:p>
            <a:pPr algn="l"/>
            <a:r>
              <a:rPr lang="en-US" sz="1400" dirty="0">
                <a:latin typeface="+mj-lt"/>
              </a:rPr>
              <a:t>Assumption: IP6 is “default” EIC detector location (as IP8 has </a:t>
            </a:r>
            <a:r>
              <a:rPr lang="en-US" sz="1400" dirty="0" err="1">
                <a:latin typeface="+mj-lt"/>
              </a:rPr>
              <a:t>sPHENIX</a:t>
            </a:r>
            <a:r>
              <a:rPr lang="en-US" sz="1400" dirty="0">
                <a:latin typeface="+mj-lt"/>
              </a:rPr>
              <a:t>).</a:t>
            </a:r>
          </a:p>
          <a:p>
            <a:pPr algn="l"/>
            <a:endParaRPr lang="en-US" sz="1400" dirty="0">
              <a:latin typeface="+mj-lt"/>
            </a:endParaRPr>
          </a:p>
          <a:p>
            <a:pPr algn="l"/>
            <a:r>
              <a:rPr lang="en-US" sz="1400" dirty="0">
                <a:latin typeface="+mj-lt"/>
              </a:rPr>
              <a:t>Existing IP6 and IP8 Hall, doors, and situation are different which can lead to complications to use or reuse equipment.</a:t>
            </a:r>
          </a:p>
        </p:txBody>
      </p:sp>
      <p:sp>
        <p:nvSpPr>
          <p:cNvPr id="22" name="TextBox 21">
            <a:extLst>
              <a:ext uri="{FF2B5EF4-FFF2-40B4-BE49-F238E27FC236}">
                <a16:creationId xmlns:a16="http://schemas.microsoft.com/office/drawing/2014/main" id="{ACA44F29-C218-409A-BD35-DD1F8E3D39CD}"/>
              </a:ext>
            </a:extLst>
          </p:cNvPr>
          <p:cNvSpPr txBox="1"/>
          <p:nvPr/>
        </p:nvSpPr>
        <p:spPr>
          <a:xfrm>
            <a:off x="5672888" y="3494482"/>
            <a:ext cx="3408358" cy="830997"/>
          </a:xfrm>
          <a:prstGeom prst="rect">
            <a:avLst/>
          </a:prstGeom>
          <a:solidFill>
            <a:srgbClr val="FFFF00"/>
          </a:solidFill>
        </p:spPr>
        <p:txBody>
          <a:bodyPr wrap="square" rtlCol="0">
            <a:spAutoFit/>
          </a:bodyPr>
          <a:lstStyle/>
          <a:p>
            <a:r>
              <a:rPr lang="en-US" sz="1600" i="1" dirty="0">
                <a:latin typeface="Arial" panose="020B0604020202020204" pitchFamily="34" charset="0"/>
                <a:cs typeface="Arial" panose="020B0604020202020204" pitchFamily="34" charset="0"/>
              </a:rPr>
              <a:t>This does not mean IP8 is not considered, just that from project risk view IP6 is the assumption.</a:t>
            </a:r>
          </a:p>
        </p:txBody>
      </p:sp>
    </p:spTree>
    <p:extLst>
      <p:ext uri="{BB962C8B-B14F-4D97-AF65-F5344CB8AC3E}">
        <p14:creationId xmlns:p14="http://schemas.microsoft.com/office/powerpoint/2010/main" val="41767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0" y="10160"/>
            <a:ext cx="9144000" cy="910868"/>
          </a:xfrm>
        </p:spPr>
        <p:txBody>
          <a:bodyPr/>
          <a:lstStyle/>
          <a:p>
            <a:pPr algn="ctr"/>
            <a:r>
              <a:rPr lang="en-US" sz="2800" dirty="0"/>
              <a:t>Reference (Central) Detector Maintenance</a:t>
            </a:r>
            <a:endParaRPr lang="en-US" sz="28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11</a:t>
            </a:fld>
            <a:endParaRPr lang="en-US"/>
          </a:p>
        </p:txBody>
      </p:sp>
      <p:sp>
        <p:nvSpPr>
          <p:cNvPr id="2" name="Concept Detectors…">
            <a:extLst>
              <a:ext uri="{FF2B5EF4-FFF2-40B4-BE49-F238E27FC236}">
                <a16:creationId xmlns:a16="http://schemas.microsoft.com/office/drawing/2014/main" id="{B02A407F-AC32-4CD4-BCC4-9E28504E6EB8}"/>
              </a:ext>
            </a:extLst>
          </p:cNvPr>
          <p:cNvSpPr txBox="1">
            <a:spLocks/>
          </p:cNvSpPr>
          <p:nvPr/>
        </p:nvSpPr>
        <p:spPr>
          <a:xfrm>
            <a:off x="275790" y="4631180"/>
            <a:ext cx="7288017" cy="1318683"/>
          </a:xfrm>
          <a:prstGeom prst="rect">
            <a:avLst/>
          </a:prstGeom>
        </p:spPr>
        <p:txBody>
          <a:bodyPr vert="horz" lIns="50800" tIns="50800" rIns="50800" bIns="50800" rtlCol="0">
            <a:noAutofit/>
          </a:bodyPr>
          <a:lstStyle>
            <a:lvl1pPr marL="342328" indent="-342328" algn="l" defTabSz="912853" rtl="0" eaLnBrk="1" latinLnBrk="0" hangingPunct="1">
              <a:spcBef>
                <a:spcPct val="20000"/>
              </a:spcBef>
              <a:buFont typeface="Arial" pitchFamily="34" charset="0"/>
              <a:buChar char="•"/>
              <a:defRPr sz="3200" kern="1200" baseline="0">
                <a:solidFill>
                  <a:schemeClr val="tx1"/>
                </a:solidFill>
                <a:latin typeface="Arial Narrow" pitchFamily="34" charset="0"/>
                <a:ea typeface="+mn-ea"/>
                <a:cs typeface="+mn-cs"/>
              </a:defRPr>
            </a:lvl1pPr>
            <a:lvl2pPr marL="741696" indent="-285276" algn="l" defTabSz="912853" rtl="0" eaLnBrk="1" latinLnBrk="0" hangingPunct="1">
              <a:spcBef>
                <a:spcPct val="20000"/>
              </a:spcBef>
              <a:buFont typeface="Arial" pitchFamily="34" charset="0"/>
              <a:buChar char="–"/>
              <a:defRPr sz="2800" kern="1200" baseline="0">
                <a:solidFill>
                  <a:schemeClr val="tx1"/>
                </a:solidFill>
                <a:latin typeface="Arial Narrow" pitchFamily="34" charset="0"/>
                <a:ea typeface="+mn-ea"/>
                <a:cs typeface="+mn-cs"/>
              </a:defRPr>
            </a:lvl2pPr>
            <a:lvl3pPr marL="1141067" indent="-228209" algn="l" defTabSz="912853" rtl="0" eaLnBrk="1" latinLnBrk="0" hangingPunct="1">
              <a:spcBef>
                <a:spcPct val="20000"/>
              </a:spcBef>
              <a:buFont typeface="Arial" pitchFamily="34" charset="0"/>
              <a:buChar char="•"/>
              <a:defRPr sz="2400" kern="1200" baseline="0">
                <a:solidFill>
                  <a:schemeClr val="tx1"/>
                </a:solidFill>
                <a:latin typeface="Arial Narrow" pitchFamily="34" charset="0"/>
                <a:ea typeface="+mn-ea"/>
                <a:cs typeface="+mn-cs"/>
              </a:defRPr>
            </a:lvl3pPr>
            <a:lvl4pPr marL="1597495" indent="-228209" algn="l" defTabSz="912853" rtl="0" eaLnBrk="1" latinLnBrk="0" hangingPunct="1">
              <a:spcBef>
                <a:spcPct val="20000"/>
              </a:spcBef>
              <a:buFont typeface="Arial" pitchFamily="34" charset="0"/>
              <a:buChar char="–"/>
              <a:defRPr sz="2000" kern="1200" baseline="0">
                <a:solidFill>
                  <a:schemeClr val="tx1"/>
                </a:solidFill>
                <a:latin typeface="Arial Narrow" pitchFamily="34" charset="0"/>
                <a:ea typeface="+mn-ea"/>
                <a:cs typeface="+mn-cs"/>
              </a:defRPr>
            </a:lvl4pPr>
            <a:lvl5pPr marL="2053935" indent="-228209" algn="l" defTabSz="912853" rtl="0" eaLnBrk="1" latinLnBrk="0" hangingPunct="1">
              <a:spcBef>
                <a:spcPct val="20000"/>
              </a:spcBef>
              <a:buFont typeface="Arial" pitchFamily="34" charset="0"/>
              <a:buChar char="»"/>
              <a:defRPr sz="2000" kern="1200" baseline="0">
                <a:solidFill>
                  <a:schemeClr val="tx1"/>
                </a:solidFill>
                <a:latin typeface="Arial Narrow" pitchFamily="34" charset="0"/>
                <a:ea typeface="+mn-ea"/>
                <a:cs typeface="+mn-cs"/>
              </a:defRPr>
            </a:lvl5pPr>
            <a:lvl6pPr marL="2510359" indent="-228209" algn="l" defTabSz="9128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784" indent="-228209" algn="l" defTabSz="9128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17" indent="-228209" algn="l" defTabSz="9128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35" indent="-228209" algn="l" defTabSz="9128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00" marR="41275" lvl="1" indent="0">
              <a:buSzPct val="80000"/>
              <a:buNone/>
              <a:defRPr sz="2200">
                <a:solidFill>
                  <a:srgbClr val="000000"/>
                </a:solidFill>
                <a:uFill>
                  <a:solidFill>
                    <a:srgbClr val="000000"/>
                  </a:solidFill>
                </a:uFill>
                <a:latin typeface="+mn-lt"/>
                <a:ea typeface="+mn-ea"/>
                <a:cs typeface="+mn-cs"/>
                <a:sym typeface="Arial"/>
              </a:defRPr>
            </a:pPr>
            <a:endParaRPr lang="en-US" sz="1800" dirty="0">
              <a:solidFill>
                <a:srgbClr val="000000"/>
              </a:solidFill>
              <a:uFill>
                <a:solidFill>
                  <a:srgbClr val="000000"/>
                </a:solidFill>
              </a:uFill>
              <a:latin typeface="Arial" panose="020B0604020202020204" pitchFamily="34" charset="0"/>
              <a:cs typeface="Arial" panose="020B0604020202020204" pitchFamily="34" charset="0"/>
              <a:sym typeface="Arial"/>
            </a:endParaRPr>
          </a:p>
          <a:p>
            <a:pPr marR="41275">
              <a:buSzPct val="80000"/>
              <a:buFont typeface="Wingdings" pitchFamily="2" charset="2"/>
              <a:buChar char="q"/>
              <a:defRPr sz="2200">
                <a:solidFill>
                  <a:srgbClr val="000000"/>
                </a:solidFill>
                <a:uFill>
                  <a:solidFill>
                    <a:srgbClr val="000000"/>
                  </a:solidFill>
                </a:uFill>
                <a:latin typeface="+mn-lt"/>
                <a:ea typeface="+mn-ea"/>
                <a:cs typeface="+mn-cs"/>
                <a:sym typeface="Arial"/>
              </a:defRPr>
            </a:pPr>
            <a:r>
              <a:rPr lang="en-US" sz="1600" b="1" dirty="0">
                <a:solidFill>
                  <a:srgbClr val="000000"/>
                </a:solidFill>
                <a:uFill>
                  <a:solidFill>
                    <a:srgbClr val="000000"/>
                  </a:solidFill>
                </a:uFill>
                <a:latin typeface="Arial" panose="020B0604020202020204" pitchFamily="34" charset="0"/>
                <a:cs typeface="Arial" panose="020B0604020202020204" pitchFamily="34" charset="0"/>
                <a:sym typeface="Arial"/>
              </a:rPr>
              <a:t>Scheduled maintenance </a:t>
            </a:r>
            <a:r>
              <a:rPr lang="en-US" sz="1600" dirty="0">
                <a:solidFill>
                  <a:srgbClr val="000000"/>
                </a:solidFill>
                <a:uFill>
                  <a:solidFill>
                    <a:srgbClr val="000000"/>
                  </a:solidFill>
                </a:uFill>
                <a:latin typeface="Arial" panose="020B0604020202020204" pitchFamily="34" charset="0"/>
                <a:cs typeface="Arial" panose="020B0604020202020204" pitchFamily="34" charset="0"/>
                <a:sym typeface="Arial"/>
              </a:rPr>
              <a:t>(months) – detector moved to the assembly hall</a:t>
            </a:r>
          </a:p>
          <a:p>
            <a:pPr marL="660400" marR="41275" lvl="1" indent="-342900">
              <a:buSzPct val="80000"/>
              <a:buFont typeface="Courier New" panose="02070309020205020404" pitchFamily="49" charset="0"/>
              <a:buChar char="o"/>
              <a:defRPr sz="2200">
                <a:solidFill>
                  <a:srgbClr val="000000"/>
                </a:solidFill>
                <a:uFill>
                  <a:solidFill>
                    <a:srgbClr val="000000"/>
                  </a:solidFill>
                </a:uFill>
                <a:latin typeface="+mn-lt"/>
                <a:ea typeface="+mn-ea"/>
                <a:cs typeface="+mn-cs"/>
                <a:sym typeface="Arial"/>
              </a:defRPr>
            </a:pPr>
            <a:r>
              <a:rPr lang="en-US" sz="1600" dirty="0">
                <a:solidFill>
                  <a:srgbClr val="000000"/>
                </a:solidFill>
                <a:uFill>
                  <a:solidFill>
                    <a:srgbClr val="000000"/>
                  </a:solidFill>
                </a:uFill>
                <a:latin typeface="Arial" panose="020B0604020202020204" pitchFamily="34" charset="0"/>
                <a:cs typeface="Arial" panose="020B0604020202020204" pitchFamily="34" charset="0"/>
                <a:sym typeface="Arial"/>
              </a:rPr>
              <a:t>The only option to access the central tracker and the forward / vertex / backward silicon trackers</a:t>
            </a:r>
          </a:p>
        </p:txBody>
      </p:sp>
      <p:pic>
        <p:nvPicPr>
          <p:cNvPr id="3" name="Picture 2">
            <a:extLst>
              <a:ext uri="{FF2B5EF4-FFF2-40B4-BE49-F238E27FC236}">
                <a16:creationId xmlns:a16="http://schemas.microsoft.com/office/drawing/2014/main" id="{1F4CF32E-3AAE-4048-9FA4-CB30E39D317C}"/>
              </a:ext>
            </a:extLst>
          </p:cNvPr>
          <p:cNvPicPr>
            <a:picLocks noChangeAspect="1"/>
          </p:cNvPicPr>
          <p:nvPr/>
        </p:nvPicPr>
        <p:blipFill>
          <a:blip r:embed="rId2"/>
          <a:stretch>
            <a:fillRect/>
          </a:stretch>
        </p:blipFill>
        <p:spPr>
          <a:xfrm>
            <a:off x="3766611" y="1037691"/>
            <a:ext cx="5377389" cy="3038225"/>
          </a:xfrm>
          <a:prstGeom prst="rect">
            <a:avLst/>
          </a:prstGeom>
        </p:spPr>
      </p:pic>
      <p:sp>
        <p:nvSpPr>
          <p:cNvPr id="26" name="Rectangle 25">
            <a:extLst>
              <a:ext uri="{FF2B5EF4-FFF2-40B4-BE49-F238E27FC236}">
                <a16:creationId xmlns:a16="http://schemas.microsoft.com/office/drawing/2014/main" id="{72F49852-E5E8-483F-816C-E6C66564746A}"/>
              </a:ext>
            </a:extLst>
          </p:cNvPr>
          <p:cNvSpPr/>
          <p:nvPr/>
        </p:nvSpPr>
        <p:spPr>
          <a:xfrm>
            <a:off x="118997" y="831895"/>
            <a:ext cx="3463447" cy="3539430"/>
          </a:xfrm>
          <a:prstGeom prst="rect">
            <a:avLst/>
          </a:prstGeom>
        </p:spPr>
        <p:txBody>
          <a:bodyPr wrap="square">
            <a:spAutoFit/>
          </a:bodyPr>
          <a:lstStyle/>
          <a:p>
            <a:pPr marL="285750" marR="41275" indent="-285750">
              <a:buSzPct val="80000"/>
              <a:buFont typeface="Wingdings" panose="05000000000000000000" pitchFamily="2" charset="2"/>
              <a:buChar char="q"/>
              <a:defRPr sz="2200">
                <a:solidFill>
                  <a:srgbClr val="000000"/>
                </a:solidFill>
                <a:uFill>
                  <a:solidFill>
                    <a:srgbClr val="000000"/>
                  </a:solidFill>
                </a:uFill>
                <a:latin typeface="+mn-lt"/>
                <a:ea typeface="+mn-ea"/>
                <a:cs typeface="+mn-cs"/>
                <a:sym typeface="Arial"/>
              </a:defRPr>
            </a:pPr>
            <a:r>
              <a:rPr lang="en-US" sz="1600" b="1" dirty="0">
                <a:solidFill>
                  <a:srgbClr val="000000"/>
                </a:solidFill>
                <a:uFill>
                  <a:solidFill>
                    <a:srgbClr val="000000"/>
                  </a:solidFill>
                </a:uFill>
                <a:latin typeface="Arial" panose="020B0604020202020204" pitchFamily="34" charset="0"/>
                <a:cs typeface="Arial" panose="020B0604020202020204" pitchFamily="34" charset="0"/>
                <a:sym typeface="Arial"/>
              </a:rPr>
              <a:t>Short access </a:t>
            </a:r>
            <a:r>
              <a:rPr lang="en-US" sz="1600" dirty="0">
                <a:solidFill>
                  <a:srgbClr val="000000"/>
                </a:solidFill>
                <a:uFill>
                  <a:solidFill>
                    <a:srgbClr val="000000"/>
                  </a:solidFill>
                </a:uFill>
                <a:latin typeface="Arial" panose="020B0604020202020204" pitchFamily="34" charset="0"/>
                <a:cs typeface="Arial" panose="020B0604020202020204" pitchFamily="34" charset="0"/>
                <a:sym typeface="Arial"/>
              </a:rPr>
              <a:t>(hours)  - actions without major disassembly </a:t>
            </a:r>
          </a:p>
          <a:p>
            <a:pPr marL="742950" marR="41275" lvl="1" indent="-285750">
              <a:buSzPct val="80000"/>
              <a:buFont typeface="Courier New" panose="02070309020205020404" pitchFamily="49" charset="0"/>
              <a:buChar char="o"/>
              <a:defRPr sz="2200">
                <a:solidFill>
                  <a:srgbClr val="000000"/>
                </a:solidFill>
                <a:uFill>
                  <a:solidFill>
                    <a:srgbClr val="000000"/>
                  </a:solidFill>
                </a:uFill>
                <a:latin typeface="+mn-lt"/>
                <a:ea typeface="+mn-ea"/>
                <a:cs typeface="+mn-cs"/>
                <a:sym typeface="Arial"/>
              </a:defRPr>
            </a:pPr>
            <a:r>
              <a:rPr lang="en-US" sz="1600" dirty="0">
                <a:solidFill>
                  <a:srgbClr val="000000"/>
                </a:solidFill>
                <a:uFill>
                  <a:solidFill>
                    <a:srgbClr val="000000"/>
                  </a:solidFill>
                </a:uFill>
                <a:latin typeface="Arial" panose="020B0604020202020204" pitchFamily="34" charset="0"/>
                <a:cs typeface="Arial" panose="020B0604020202020204" pitchFamily="34" charset="0"/>
                <a:sym typeface="Arial"/>
              </a:rPr>
              <a:t>Electronics trailer</a:t>
            </a:r>
          </a:p>
          <a:p>
            <a:pPr marL="742950" marR="41275" lvl="1" indent="-285750">
              <a:buSzPct val="80000"/>
              <a:buFont typeface="Courier New" panose="02070309020205020404" pitchFamily="49" charset="0"/>
              <a:buChar char="o"/>
              <a:defRPr sz="2200">
                <a:solidFill>
                  <a:srgbClr val="000000"/>
                </a:solidFill>
                <a:uFill>
                  <a:solidFill>
                    <a:srgbClr val="000000"/>
                  </a:solidFill>
                </a:uFill>
                <a:latin typeface="+mn-lt"/>
                <a:ea typeface="+mn-ea"/>
                <a:cs typeface="+mn-cs"/>
                <a:sym typeface="Arial"/>
              </a:defRPr>
            </a:pPr>
            <a:r>
              <a:rPr lang="en-US" sz="1600" dirty="0">
                <a:solidFill>
                  <a:srgbClr val="000000"/>
                </a:solidFill>
                <a:uFill>
                  <a:solidFill>
                    <a:srgbClr val="000000"/>
                  </a:solidFill>
                </a:uFill>
                <a:latin typeface="Arial" panose="020B0604020202020204" pitchFamily="34" charset="0"/>
                <a:cs typeface="Arial" panose="020B0604020202020204" pitchFamily="34" charset="0"/>
                <a:sym typeface="Arial"/>
              </a:rPr>
              <a:t>Hadronic calorimeter frontend electronics</a:t>
            </a:r>
          </a:p>
          <a:p>
            <a:pPr marL="742950" marR="41275" lvl="1" indent="-285750">
              <a:buSzPct val="80000"/>
              <a:buFont typeface="Courier New" panose="02070309020205020404" pitchFamily="49" charset="0"/>
              <a:buChar char="o"/>
              <a:defRPr sz="2200">
                <a:solidFill>
                  <a:srgbClr val="000000"/>
                </a:solidFill>
                <a:uFill>
                  <a:solidFill>
                    <a:srgbClr val="000000"/>
                  </a:solidFill>
                </a:uFill>
                <a:latin typeface="+mn-lt"/>
                <a:ea typeface="+mn-ea"/>
                <a:cs typeface="+mn-cs"/>
                <a:sym typeface="Arial"/>
              </a:defRPr>
            </a:pPr>
            <a:r>
              <a:rPr lang="en-US" sz="1600" dirty="0" err="1">
                <a:solidFill>
                  <a:srgbClr val="000000"/>
                </a:solidFill>
                <a:uFill>
                  <a:solidFill>
                    <a:srgbClr val="000000"/>
                  </a:solidFill>
                </a:uFill>
                <a:latin typeface="Arial" panose="020B0604020202020204" pitchFamily="34" charset="0"/>
                <a:cs typeface="Arial" panose="020B0604020202020204" pitchFamily="34" charset="0"/>
                <a:sym typeface="Arial"/>
              </a:rPr>
              <a:t>Cryocan</a:t>
            </a:r>
            <a:endParaRPr lang="en-US" sz="1600" dirty="0">
              <a:solidFill>
                <a:srgbClr val="000000"/>
              </a:solidFill>
              <a:uFill>
                <a:solidFill>
                  <a:srgbClr val="000000"/>
                </a:solidFill>
              </a:uFill>
              <a:latin typeface="Arial" panose="020B0604020202020204" pitchFamily="34" charset="0"/>
              <a:cs typeface="Arial" panose="020B0604020202020204" pitchFamily="34" charset="0"/>
              <a:sym typeface="Arial"/>
            </a:endParaRPr>
          </a:p>
          <a:p>
            <a:pPr marR="41275" lvl="1">
              <a:buSzPct val="80000"/>
              <a:defRPr sz="2200">
                <a:solidFill>
                  <a:srgbClr val="000000"/>
                </a:solidFill>
                <a:uFill>
                  <a:solidFill>
                    <a:srgbClr val="000000"/>
                  </a:solidFill>
                </a:uFill>
                <a:latin typeface="+mn-lt"/>
                <a:ea typeface="+mn-ea"/>
                <a:cs typeface="+mn-cs"/>
                <a:sym typeface="Arial"/>
              </a:defRPr>
            </a:pPr>
            <a:endParaRPr lang="en-US" sz="1600" dirty="0">
              <a:solidFill>
                <a:srgbClr val="000000"/>
              </a:solidFill>
              <a:uFill>
                <a:solidFill>
                  <a:srgbClr val="000000"/>
                </a:solidFill>
              </a:uFill>
              <a:latin typeface="Arial" panose="020B0604020202020204" pitchFamily="34" charset="0"/>
              <a:cs typeface="Arial" panose="020B0604020202020204" pitchFamily="34" charset="0"/>
              <a:sym typeface="Arial"/>
            </a:endParaRPr>
          </a:p>
          <a:p>
            <a:pPr marL="285750" marR="41275" indent="-285750">
              <a:buSzPct val="80000"/>
              <a:buFont typeface="Wingdings" panose="05000000000000000000" pitchFamily="2" charset="2"/>
              <a:buChar char="q"/>
              <a:defRPr sz="2200">
                <a:solidFill>
                  <a:srgbClr val="000000"/>
                </a:solidFill>
                <a:uFill>
                  <a:solidFill>
                    <a:srgbClr val="000000"/>
                  </a:solidFill>
                </a:uFill>
                <a:latin typeface="+mn-lt"/>
                <a:ea typeface="+mn-ea"/>
                <a:cs typeface="+mn-cs"/>
                <a:sym typeface="Arial"/>
              </a:defRPr>
            </a:pPr>
            <a:r>
              <a:rPr lang="en-US" sz="1600" b="1" dirty="0">
                <a:solidFill>
                  <a:srgbClr val="000000"/>
                </a:solidFill>
                <a:uFill>
                  <a:solidFill>
                    <a:srgbClr val="000000"/>
                  </a:solidFill>
                </a:uFill>
                <a:latin typeface="Arial" panose="020B0604020202020204" pitchFamily="34" charset="0"/>
                <a:cs typeface="Arial" panose="020B0604020202020204" pitchFamily="34" charset="0"/>
                <a:sym typeface="Arial"/>
              </a:rPr>
              <a:t>Longer access </a:t>
            </a:r>
            <a:r>
              <a:rPr lang="en-US" sz="1600" dirty="0">
                <a:solidFill>
                  <a:srgbClr val="000000"/>
                </a:solidFill>
                <a:uFill>
                  <a:solidFill>
                    <a:srgbClr val="000000"/>
                  </a:solidFill>
                </a:uFill>
                <a:latin typeface="Arial" panose="020B0604020202020204" pitchFamily="34" charset="0"/>
                <a:cs typeface="Arial" panose="020B0604020202020204" pitchFamily="34" charset="0"/>
                <a:sym typeface="Arial"/>
              </a:rPr>
              <a:t>(days) – endcaps rolled out in halves</a:t>
            </a:r>
          </a:p>
          <a:p>
            <a:pPr marL="742950" marR="41275" lvl="1" indent="-285750">
              <a:buSzPct val="80000"/>
              <a:buFont typeface="Courier New" panose="02070309020205020404" pitchFamily="49" charset="0"/>
              <a:buChar char="o"/>
              <a:defRPr sz="2200">
                <a:solidFill>
                  <a:srgbClr val="000000"/>
                </a:solidFill>
                <a:uFill>
                  <a:solidFill>
                    <a:srgbClr val="000000"/>
                  </a:solidFill>
                </a:uFill>
                <a:latin typeface="+mn-lt"/>
                <a:ea typeface="+mn-ea"/>
                <a:cs typeface="+mn-cs"/>
                <a:sym typeface="Arial"/>
              </a:defRPr>
            </a:pPr>
            <a:r>
              <a:rPr lang="en-US" sz="1600" dirty="0">
                <a:solidFill>
                  <a:srgbClr val="000000"/>
                </a:solidFill>
                <a:uFill>
                  <a:solidFill>
                    <a:srgbClr val="000000"/>
                  </a:solidFill>
                </a:uFill>
                <a:latin typeface="Arial" panose="020B0604020202020204" pitchFamily="34" charset="0"/>
                <a:cs typeface="Arial" panose="020B0604020202020204" pitchFamily="34" charset="0"/>
                <a:sym typeface="Arial"/>
              </a:rPr>
              <a:t>e/m calorimeter frontend electronics</a:t>
            </a:r>
          </a:p>
          <a:p>
            <a:pPr marL="742950" marR="41275" lvl="1" indent="-285750">
              <a:buSzPct val="80000"/>
              <a:buFont typeface="Courier New" panose="02070309020205020404" pitchFamily="49" charset="0"/>
              <a:buChar char="o"/>
              <a:defRPr sz="2200">
                <a:solidFill>
                  <a:srgbClr val="000000"/>
                </a:solidFill>
                <a:uFill>
                  <a:solidFill>
                    <a:srgbClr val="000000"/>
                  </a:solidFill>
                </a:uFill>
                <a:latin typeface="+mn-lt"/>
                <a:ea typeface="+mn-ea"/>
                <a:cs typeface="+mn-cs"/>
                <a:sym typeface="Arial"/>
              </a:defRPr>
            </a:pPr>
            <a:r>
              <a:rPr lang="en-US" sz="1600" dirty="0">
                <a:uFill>
                  <a:solidFill>
                    <a:srgbClr val="000000"/>
                  </a:solidFill>
                </a:uFill>
                <a:latin typeface="Arial" panose="020B0604020202020204" pitchFamily="34" charset="0"/>
                <a:cs typeface="Arial" panose="020B0604020202020204" pitchFamily="34" charset="0"/>
                <a:sym typeface="Arial"/>
              </a:rPr>
              <a:t>B0 magnet detectors (silicon tracker and e/m calorimeter)</a:t>
            </a:r>
          </a:p>
        </p:txBody>
      </p:sp>
      <p:sp>
        <p:nvSpPr>
          <p:cNvPr id="28" name="Rectangle 27">
            <a:extLst>
              <a:ext uri="{FF2B5EF4-FFF2-40B4-BE49-F238E27FC236}">
                <a16:creationId xmlns:a16="http://schemas.microsoft.com/office/drawing/2014/main" id="{6192EC1F-77AC-4429-9FB5-3CE8E3CD74DE}"/>
              </a:ext>
            </a:extLst>
          </p:cNvPr>
          <p:cNvSpPr/>
          <p:nvPr/>
        </p:nvSpPr>
        <p:spPr>
          <a:xfrm>
            <a:off x="118997" y="4236441"/>
            <a:ext cx="7759874" cy="584775"/>
          </a:xfrm>
          <a:prstGeom prst="rect">
            <a:avLst/>
          </a:prstGeom>
        </p:spPr>
        <p:txBody>
          <a:bodyPr wrap="square">
            <a:spAutoFit/>
          </a:bodyPr>
          <a:lstStyle/>
          <a:p>
            <a:pPr marL="742950" marR="41275" lvl="1" indent="-285750">
              <a:buSzPct val="80000"/>
              <a:buFont typeface="Courier New" panose="02070309020205020404" pitchFamily="49" charset="0"/>
              <a:buChar char="o"/>
              <a:defRPr sz="2200">
                <a:solidFill>
                  <a:srgbClr val="000000"/>
                </a:solidFill>
                <a:uFill>
                  <a:solidFill>
                    <a:srgbClr val="000000"/>
                  </a:solidFill>
                </a:uFill>
                <a:latin typeface="+mn-lt"/>
                <a:ea typeface="+mn-ea"/>
                <a:cs typeface="+mn-cs"/>
                <a:sym typeface="Arial"/>
              </a:defRPr>
            </a:pPr>
            <a:r>
              <a:rPr lang="en-US" sz="1600" dirty="0">
                <a:solidFill>
                  <a:srgbClr val="000000"/>
                </a:solidFill>
                <a:uFill>
                  <a:solidFill>
                    <a:srgbClr val="000000"/>
                  </a:solidFill>
                </a:uFill>
                <a:latin typeface="Arial" panose="020B0604020202020204" pitchFamily="34" charset="0"/>
                <a:cs typeface="Arial" panose="020B0604020202020204" pitchFamily="34" charset="0"/>
                <a:sym typeface="Arial"/>
              </a:rPr>
              <a:t>Outer part of the central detector (planar trackers, perhaps the gaseous RICH electronics, perhaps DIRC electronics – if installed) </a:t>
            </a:r>
          </a:p>
        </p:txBody>
      </p:sp>
      <p:sp>
        <p:nvSpPr>
          <p:cNvPr id="31" name="TextBox 30">
            <a:extLst>
              <a:ext uri="{FF2B5EF4-FFF2-40B4-BE49-F238E27FC236}">
                <a16:creationId xmlns:a16="http://schemas.microsoft.com/office/drawing/2014/main" id="{4C75C206-EA04-48BE-8293-E7FA20E289A5}"/>
              </a:ext>
            </a:extLst>
          </p:cNvPr>
          <p:cNvSpPr txBox="1"/>
          <p:nvPr/>
        </p:nvSpPr>
        <p:spPr>
          <a:xfrm>
            <a:off x="4436804" y="5935120"/>
            <a:ext cx="4431406" cy="338554"/>
          </a:xfrm>
          <a:prstGeom prst="rect">
            <a:avLst/>
          </a:prstGeom>
          <a:noFill/>
        </p:spPr>
        <p:txBody>
          <a:bodyPr wrap="none" rtlCol="0">
            <a:spAutoFit/>
          </a:bodyPr>
          <a:lstStyle/>
          <a:p>
            <a:pPr algn="l"/>
            <a:r>
              <a:rPr lang="en-US" sz="1600" i="1" dirty="0">
                <a:latin typeface="Arial" panose="020B0604020202020204" pitchFamily="34" charset="0"/>
                <a:cs typeface="Arial" panose="020B0604020202020204" pitchFamily="34" charset="0"/>
              </a:rPr>
              <a:t>Alexander Kiselev, </a:t>
            </a:r>
            <a:r>
              <a:rPr lang="en-US" sz="1600" i="1" dirty="0" err="1">
                <a:latin typeface="Arial" panose="020B0604020202020204" pitchFamily="34" charset="0"/>
                <a:cs typeface="Arial" panose="020B0604020202020204" pitchFamily="34" charset="0"/>
              </a:rPr>
              <a:t>Yulia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Furletova</a:t>
            </a:r>
            <a:r>
              <a:rPr lang="en-US" sz="1600" i="1" dirty="0">
                <a:latin typeface="Arial" panose="020B0604020202020204" pitchFamily="34" charset="0"/>
                <a:cs typeface="Arial" panose="020B0604020202020204" pitchFamily="34" charset="0"/>
              </a:rPr>
              <a:t>, Walt Akers</a:t>
            </a:r>
          </a:p>
        </p:txBody>
      </p:sp>
    </p:spTree>
    <p:extLst>
      <p:ext uri="{BB962C8B-B14F-4D97-AF65-F5344CB8AC3E}">
        <p14:creationId xmlns:p14="http://schemas.microsoft.com/office/powerpoint/2010/main" val="184858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66675" y="10160"/>
            <a:ext cx="9286875" cy="1009015"/>
          </a:xfrm>
        </p:spPr>
        <p:txBody>
          <a:bodyPr/>
          <a:lstStyle/>
          <a:p>
            <a:pPr algn="ctr"/>
            <a:r>
              <a:rPr lang="en-US" sz="2800" dirty="0"/>
              <a:t>Reference Detector Integration (some plots beyond CDR)</a:t>
            </a:r>
            <a:endParaRPr lang="en-US" sz="28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12</a:t>
            </a:fld>
            <a:endParaRPr lang="en-US"/>
          </a:p>
        </p:txBody>
      </p:sp>
      <p:pic>
        <p:nvPicPr>
          <p:cNvPr id="3" name="Picture 2">
            <a:extLst>
              <a:ext uri="{FF2B5EF4-FFF2-40B4-BE49-F238E27FC236}">
                <a16:creationId xmlns:a16="http://schemas.microsoft.com/office/drawing/2014/main" id="{990D18B4-D316-488B-85EF-6CE63A2BC0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606" y="3667126"/>
            <a:ext cx="4220788" cy="2495897"/>
          </a:xfrm>
          <a:prstGeom prst="rect">
            <a:avLst/>
          </a:prstGeom>
        </p:spPr>
      </p:pic>
      <p:pic>
        <p:nvPicPr>
          <p:cNvPr id="8" name="Picture 7">
            <a:extLst>
              <a:ext uri="{FF2B5EF4-FFF2-40B4-BE49-F238E27FC236}">
                <a16:creationId xmlns:a16="http://schemas.microsoft.com/office/drawing/2014/main" id="{4F77F35E-4666-4CE7-A782-3176227A64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9811"/>
            <a:ext cx="4572000" cy="2501265"/>
          </a:xfrm>
          <a:prstGeom prst="rect">
            <a:avLst/>
          </a:prstGeom>
        </p:spPr>
      </p:pic>
      <p:pic>
        <p:nvPicPr>
          <p:cNvPr id="10" name="Picture 9">
            <a:extLst>
              <a:ext uri="{FF2B5EF4-FFF2-40B4-BE49-F238E27FC236}">
                <a16:creationId xmlns:a16="http://schemas.microsoft.com/office/drawing/2014/main" id="{3850E16C-200D-46AA-A936-541563A426A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46335" y="834822"/>
            <a:ext cx="4673831" cy="2545773"/>
          </a:xfrm>
          <a:prstGeom prst="rect">
            <a:avLst/>
          </a:prstGeom>
        </p:spPr>
      </p:pic>
      <p:pic>
        <p:nvPicPr>
          <p:cNvPr id="12" name="Picture 11">
            <a:extLst>
              <a:ext uri="{FF2B5EF4-FFF2-40B4-BE49-F238E27FC236}">
                <a16:creationId xmlns:a16="http://schemas.microsoft.com/office/drawing/2014/main" id="{739A0A8A-0D49-44E6-BA01-1C3EF19857E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05051" y="3645092"/>
            <a:ext cx="4482846" cy="2533304"/>
          </a:xfrm>
          <a:prstGeom prst="rect">
            <a:avLst/>
          </a:prstGeom>
        </p:spPr>
      </p:pic>
      <p:sp>
        <p:nvSpPr>
          <p:cNvPr id="13" name="TextBox 12">
            <a:extLst>
              <a:ext uri="{FF2B5EF4-FFF2-40B4-BE49-F238E27FC236}">
                <a16:creationId xmlns:a16="http://schemas.microsoft.com/office/drawing/2014/main" id="{8DDE8575-C31A-443D-AC37-21BE388E57A8}"/>
              </a:ext>
            </a:extLst>
          </p:cNvPr>
          <p:cNvSpPr txBox="1"/>
          <p:nvPr/>
        </p:nvSpPr>
        <p:spPr>
          <a:xfrm>
            <a:off x="356311" y="3337314"/>
            <a:ext cx="3733714"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Note: IP6 has here a larger (3T) new magnet</a:t>
            </a:r>
          </a:p>
        </p:txBody>
      </p:sp>
      <p:sp>
        <p:nvSpPr>
          <p:cNvPr id="14" name="TextBox 13">
            <a:extLst>
              <a:ext uri="{FF2B5EF4-FFF2-40B4-BE49-F238E27FC236}">
                <a16:creationId xmlns:a16="http://schemas.microsoft.com/office/drawing/2014/main" id="{7308BEA8-8C57-41C7-BE86-B50AB39E9D51}"/>
              </a:ext>
            </a:extLst>
          </p:cNvPr>
          <p:cNvSpPr txBox="1"/>
          <p:nvPr/>
        </p:nvSpPr>
        <p:spPr>
          <a:xfrm>
            <a:off x="4582968" y="3331717"/>
            <a:ext cx="4400564" cy="307777"/>
          </a:xfrm>
          <a:prstGeom prst="rect">
            <a:avLst/>
          </a:prstGeom>
          <a:noFill/>
        </p:spPr>
        <p:txBody>
          <a:bodyPr wrap="none" rtlCol="0">
            <a:spAutoFit/>
          </a:bodyPr>
          <a:lstStyle/>
          <a:p>
            <a:pPr algn="l"/>
            <a:r>
              <a:rPr lang="en-US" sz="1400" dirty="0">
                <a:latin typeface="Arial" panose="020B0604020202020204" pitchFamily="34" charset="0"/>
                <a:cs typeface="Arial" panose="020B0604020202020204" pitchFamily="34" charset="0"/>
              </a:rPr>
              <a:t>Note: IP8 we assumed the </a:t>
            </a:r>
            <a:r>
              <a:rPr lang="en-US" sz="1400" dirty="0" err="1">
                <a:latin typeface="Arial" panose="020B0604020202020204" pitchFamily="34" charset="0"/>
                <a:cs typeface="Arial" panose="020B0604020202020204" pitchFamily="34" charset="0"/>
              </a:rPr>
              <a:t>sPHENIX</a:t>
            </a:r>
            <a:r>
              <a:rPr lang="en-US" sz="1400" dirty="0">
                <a:latin typeface="Arial" panose="020B0604020202020204" pitchFamily="34" charset="0"/>
                <a:cs typeface="Arial" panose="020B0604020202020204" pitchFamily="34" charset="0"/>
              </a:rPr>
              <a:t>/BABAR magnet</a:t>
            </a:r>
          </a:p>
        </p:txBody>
      </p:sp>
    </p:spTree>
    <p:extLst>
      <p:ext uri="{BB962C8B-B14F-4D97-AF65-F5344CB8AC3E}">
        <p14:creationId xmlns:p14="http://schemas.microsoft.com/office/powerpoint/2010/main" val="3986417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0" y="10160"/>
            <a:ext cx="9144000" cy="1009015"/>
          </a:xfrm>
        </p:spPr>
        <p:txBody>
          <a:bodyPr/>
          <a:lstStyle/>
          <a:p>
            <a:pPr algn="ctr"/>
            <a:r>
              <a:rPr lang="en-US" sz="2800" dirty="0"/>
              <a:t>CDR Reference Detector Summary</a:t>
            </a:r>
            <a:endParaRPr lang="en-US" sz="28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13</a:t>
            </a:fld>
            <a:endParaRPr lang="en-US"/>
          </a:p>
        </p:txBody>
      </p:sp>
      <p:sp>
        <p:nvSpPr>
          <p:cNvPr id="2" name="TextBox 1">
            <a:extLst>
              <a:ext uri="{FF2B5EF4-FFF2-40B4-BE49-F238E27FC236}">
                <a16:creationId xmlns:a16="http://schemas.microsoft.com/office/drawing/2014/main" id="{5182B850-40F0-44F4-8989-FD2D40BE40D0}"/>
              </a:ext>
            </a:extLst>
          </p:cNvPr>
          <p:cNvSpPr txBox="1"/>
          <p:nvPr/>
        </p:nvSpPr>
        <p:spPr>
          <a:xfrm>
            <a:off x="749369" y="1100197"/>
            <a:ext cx="7645262" cy="5478423"/>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From presentation of Elke </a:t>
            </a:r>
            <a:r>
              <a:rPr lang="en-US" dirty="0" err="1">
                <a:latin typeface="Arial" panose="020B0604020202020204" pitchFamily="34" charset="0"/>
                <a:cs typeface="Arial" panose="020B0604020202020204" pitchFamily="34" charset="0"/>
              </a:rPr>
              <a:t>Aschenauer</a:t>
            </a:r>
            <a:r>
              <a:rPr lang="en-US" dirty="0">
                <a:latin typeface="Arial" panose="020B0604020202020204" pitchFamily="34" charset="0"/>
                <a:cs typeface="Arial" panose="020B0604020202020204" pitchFamily="34" charset="0"/>
              </a:rPr>
              <a:t> and Rolf Ent at quarterly EICUG remote meeting April 2020:</a:t>
            </a:r>
          </a:p>
          <a:p>
            <a:pPr algn="l"/>
            <a:endParaRPr lang="en-US" dirty="0">
              <a:latin typeface="Arial" panose="020B0604020202020204" pitchFamily="34" charset="0"/>
              <a:cs typeface="Arial" panose="020B0604020202020204" pitchFamily="34" charset="0"/>
            </a:endParaRPr>
          </a:p>
          <a:p>
            <a:pPr marL="742950" lvl="1" indent="-285750">
              <a:spcAft>
                <a:spcPts val="600"/>
              </a:spcAft>
              <a:buFont typeface="Courier New" panose="02070309020205020404" pitchFamily="49" charset="0"/>
              <a:buChar char="o"/>
            </a:pPr>
            <a:r>
              <a:rPr lang="en-US" dirty="0">
                <a:latin typeface="+mj-lt"/>
              </a:rPr>
              <a:t>The call for expression of interest is a crucial step to get guidance on the EIC detector scope.</a:t>
            </a:r>
          </a:p>
          <a:p>
            <a:pPr marL="742950" lvl="1" indent="-285750">
              <a:spcAft>
                <a:spcPts val="600"/>
              </a:spcAft>
              <a:buFont typeface="Courier New" panose="02070309020205020404" pitchFamily="49" charset="0"/>
              <a:buChar char="o"/>
            </a:pPr>
            <a:r>
              <a:rPr lang="en-US" dirty="0">
                <a:latin typeface="+mj-lt"/>
              </a:rPr>
              <a:t>The EIC Project needs to assume a scenario at this stage to keep us on track towards a CD-1 review, with manageable risk.</a:t>
            </a:r>
          </a:p>
          <a:p>
            <a:pPr marL="742950" lvl="1" indent="-285750">
              <a:spcAft>
                <a:spcPts val="600"/>
              </a:spcAft>
              <a:buFont typeface="Courier New" panose="02070309020205020404" pitchFamily="49" charset="0"/>
              <a:buChar char="o"/>
            </a:pPr>
            <a:r>
              <a:rPr lang="en-US" dirty="0">
                <a:latin typeface="+mj-lt"/>
              </a:rPr>
              <a:t>The presumed 70%-30% split of US and international commitments for the first detector is a starting value as the level of international and non-DOE interest has not yet been fully assessed.</a:t>
            </a:r>
          </a:p>
          <a:p>
            <a:pPr marL="742950" lvl="1" indent="-285750">
              <a:spcAft>
                <a:spcPts val="600"/>
              </a:spcAft>
              <a:buFont typeface="Courier New" panose="02070309020205020404" pitchFamily="49" charset="0"/>
              <a:buChar char="o"/>
            </a:pPr>
            <a:r>
              <a:rPr lang="en-US" dirty="0">
                <a:latin typeface="+mj-lt"/>
              </a:rPr>
              <a:t>Ultimately, the EIC community will be very influential in determining the trajectory of both detectors.</a:t>
            </a:r>
          </a:p>
          <a:p>
            <a:pPr marL="742950" lvl="1" indent="-285750">
              <a:spcAft>
                <a:spcPts val="600"/>
              </a:spcAft>
              <a:buFont typeface="Courier New" panose="02070309020205020404" pitchFamily="49" charset="0"/>
              <a:buChar char="o"/>
            </a:pPr>
            <a:endParaRPr lang="en-US" sz="1400" i="1" dirty="0">
              <a:solidFill>
                <a:srgbClr val="0432FF"/>
              </a:solidFill>
              <a:latin typeface="+mj-lt"/>
            </a:endParaRPr>
          </a:p>
          <a:p>
            <a:pPr>
              <a:spcAft>
                <a:spcPts val="600"/>
              </a:spcAft>
            </a:pPr>
            <a:r>
              <a:rPr lang="en-US" dirty="0">
                <a:solidFill>
                  <a:srgbClr val="0432FF"/>
                </a:solidFill>
                <a:latin typeface="+mj-lt"/>
              </a:rPr>
              <a:t>CDR Reference Detector = YR Reference Detector = your Reference Detector(s) to fill in for the upcoming Call for Detector Proposals</a:t>
            </a:r>
            <a:endParaRPr lang="en-US" dirty="0">
              <a:latin typeface="+mj-lt"/>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314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0" y="10160"/>
            <a:ext cx="9144000" cy="1009015"/>
          </a:xfrm>
        </p:spPr>
        <p:txBody>
          <a:bodyPr/>
          <a:lstStyle/>
          <a:p>
            <a:pPr algn="ctr"/>
            <a:r>
              <a:rPr lang="en-US" sz="2800" strike="sngStrike" dirty="0"/>
              <a:t>CDR Reference </a:t>
            </a:r>
            <a:r>
              <a:rPr lang="en-US" sz="2800" dirty="0"/>
              <a:t>Detector Summary</a:t>
            </a:r>
            <a:endParaRPr lang="en-US" sz="28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14</a:t>
            </a:fld>
            <a:endParaRPr lang="en-US"/>
          </a:p>
        </p:txBody>
      </p:sp>
      <p:sp>
        <p:nvSpPr>
          <p:cNvPr id="2" name="TextBox 1">
            <a:extLst>
              <a:ext uri="{FF2B5EF4-FFF2-40B4-BE49-F238E27FC236}">
                <a16:creationId xmlns:a16="http://schemas.microsoft.com/office/drawing/2014/main" id="{5182B850-40F0-44F4-8989-FD2D40BE40D0}"/>
              </a:ext>
            </a:extLst>
          </p:cNvPr>
          <p:cNvSpPr txBox="1"/>
          <p:nvPr/>
        </p:nvSpPr>
        <p:spPr>
          <a:xfrm>
            <a:off x="666750" y="1100197"/>
            <a:ext cx="8010525" cy="4108817"/>
          </a:xfrm>
          <a:prstGeom prst="rect">
            <a:avLst/>
          </a:prstGeom>
          <a:noFill/>
        </p:spPr>
        <p:txBody>
          <a:bodyPr wrap="square" rtlCol="0">
            <a:spAutoFit/>
          </a:bodyPr>
          <a:lstStyle/>
          <a:p>
            <a:pPr algn="l">
              <a:spcAft>
                <a:spcPts val="600"/>
              </a:spcAft>
            </a:pPr>
            <a:r>
              <a:rPr lang="en-US" dirty="0">
                <a:latin typeface="Arial" panose="020B0604020202020204" pitchFamily="34" charset="0"/>
                <a:cs typeface="Arial" panose="020B0604020202020204" pitchFamily="34" charset="0"/>
              </a:rPr>
              <a:t>Personal perspective as EIC user:</a:t>
            </a:r>
          </a:p>
          <a:p>
            <a:pPr algn="l">
              <a:spcAft>
                <a:spcPts val="600"/>
              </a:spcAft>
            </a:pPr>
            <a:endParaRPr lang="en-US" dirty="0">
              <a:latin typeface="Arial" panose="020B0604020202020204" pitchFamily="34" charset="0"/>
              <a:cs typeface="Arial" panose="020B0604020202020204" pitchFamily="34" charset="0"/>
            </a:endParaRPr>
          </a:p>
          <a:p>
            <a:pPr algn="l">
              <a:spcAft>
                <a:spcPts val="600"/>
              </a:spcAft>
            </a:pPr>
            <a:r>
              <a:rPr lang="en-US" dirty="0">
                <a:latin typeface="Arial" panose="020B0604020202020204" pitchFamily="34" charset="0"/>
                <a:cs typeface="Arial" panose="020B0604020202020204" pitchFamily="34" charset="0"/>
              </a:rPr>
              <a:t>CY2021 is going to be a defining year for the detector!</a:t>
            </a:r>
          </a:p>
          <a:p>
            <a:pPr marL="285750" indent="-285750" algn="l">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Yellow Report ready for inclusion of CD-1 review to support EIC detector.</a:t>
            </a:r>
          </a:p>
          <a:p>
            <a:pPr marL="285750" indent="-285750" algn="l">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EIC is (in the eyes of many) a REAL project after CD-1 approval…</a:t>
            </a:r>
          </a:p>
          <a:p>
            <a:pPr marL="285750" indent="-285750" algn="l">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 and we can start detector Engineering and Design after CD-1!</a:t>
            </a:r>
          </a:p>
          <a:p>
            <a:pPr marL="285750" indent="-285750" algn="l">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We want to have the hand-off from the successful generic EIC-related detector R&amp;D program to a hybrid project/generic detector R&amp;D program.</a:t>
            </a:r>
          </a:p>
          <a:p>
            <a:pPr marL="285750" indent="-285750" algn="l">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We want to ensure the EIC is an international project.</a:t>
            </a:r>
          </a:p>
          <a:p>
            <a:pPr marL="285750" indent="-285750" algn="l">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We want collaboration(s) to form and transition from a reference detector to the detector(s).</a:t>
            </a:r>
          </a:p>
          <a:p>
            <a:pPr marL="285750" indent="-285750" algn="l">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We want a clear path for “the other” IR and detector.</a:t>
            </a:r>
          </a:p>
        </p:txBody>
      </p:sp>
    </p:spTree>
    <p:extLst>
      <p:ext uri="{BB962C8B-B14F-4D97-AF65-F5344CB8AC3E}">
        <p14:creationId xmlns:p14="http://schemas.microsoft.com/office/powerpoint/2010/main" val="16445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0" y="10160"/>
            <a:ext cx="9144000" cy="948525"/>
          </a:xfrm>
        </p:spPr>
        <p:txBody>
          <a:bodyPr/>
          <a:lstStyle/>
          <a:p>
            <a:pPr algn="ctr"/>
            <a:r>
              <a:rPr lang="en-US" sz="2800" dirty="0"/>
              <a:t>CDR Reference Detector - preamble</a:t>
            </a:r>
            <a:endParaRPr lang="en-US" sz="28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2</a:t>
            </a:fld>
            <a:endParaRPr lang="en-US"/>
          </a:p>
        </p:txBody>
      </p:sp>
      <p:sp>
        <p:nvSpPr>
          <p:cNvPr id="2" name="TextBox 1">
            <a:extLst>
              <a:ext uri="{FF2B5EF4-FFF2-40B4-BE49-F238E27FC236}">
                <a16:creationId xmlns:a16="http://schemas.microsoft.com/office/drawing/2014/main" id="{E0298BFA-ABFF-4221-AE01-1470DA107CB7}"/>
              </a:ext>
            </a:extLst>
          </p:cNvPr>
          <p:cNvSpPr txBox="1"/>
          <p:nvPr/>
        </p:nvSpPr>
        <p:spPr>
          <a:xfrm>
            <a:off x="749369" y="963921"/>
            <a:ext cx="7645262" cy="5924699"/>
          </a:xfrm>
          <a:prstGeom prst="rect">
            <a:avLst/>
          </a:prstGeom>
          <a:noFill/>
        </p:spPr>
        <p:txBody>
          <a:bodyPr wrap="square" rtlCol="0">
            <a:spAutoFit/>
          </a:bodyPr>
          <a:lstStyle/>
          <a:p>
            <a:pPr>
              <a:spcAft>
                <a:spcPts val="600"/>
              </a:spcAft>
            </a:pPr>
            <a:r>
              <a:rPr lang="en-US" dirty="0">
                <a:latin typeface="Arial" panose="020B0604020202020204" pitchFamily="34" charset="0"/>
                <a:cs typeface="Arial" panose="020B0604020202020204" pitchFamily="34" charset="0"/>
              </a:rPr>
              <a:t>From talk of Rolf Ent (and Thomas Ullrich) at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YR meeting hosted by Temple University:</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It is crucial to complete the Yellow Report January 2021 to stay in phase with the hoped-for EIC early-CD dates.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We are better off completing a Yellow Report and later making a “v2” or revisiting (parts) of the Yellow Report ~1 year later than running late. Do what you can.</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My view:</a:t>
            </a:r>
          </a:p>
          <a:p>
            <a:pPr marL="742950" lvl="1" indent="-285750">
              <a:spcAft>
                <a:spcPts val="600"/>
              </a:spcAft>
              <a:buFontTx/>
              <a:buChar char="-"/>
            </a:pPr>
            <a:r>
              <a:rPr lang="en-US" dirty="0">
                <a:latin typeface="Arial" panose="020B0604020202020204" pitchFamily="34" charset="0"/>
                <a:cs typeface="Arial" panose="020B0604020202020204" pitchFamily="34" charset="0"/>
              </a:rPr>
              <a:t>At CD-1 we need a plausible scenario reference design for any general-purpose* detector.</a:t>
            </a:r>
          </a:p>
          <a:p>
            <a:pPr marL="742950" lvl="1" indent="-285750">
              <a:spcAft>
                <a:spcPts val="600"/>
              </a:spcAft>
              <a:buFontTx/>
              <a:buChar char="-"/>
            </a:pPr>
            <a:r>
              <a:rPr lang="en-US" dirty="0">
                <a:latin typeface="Arial" panose="020B0604020202020204" pitchFamily="34" charset="0"/>
                <a:cs typeface="Arial" panose="020B0604020202020204" pitchFamily="34" charset="0"/>
              </a:rPr>
              <a:t>At CD-2 we need a reference design for a general-purpose detector with some of the equipment components known in detail.</a:t>
            </a:r>
          </a:p>
          <a:p>
            <a:pPr marL="742950" lvl="1" indent="-285750">
              <a:spcAft>
                <a:spcPts val="600"/>
              </a:spcAft>
              <a:buFontTx/>
              <a:buChar char="-"/>
            </a:pPr>
            <a:r>
              <a:rPr lang="en-US" dirty="0">
                <a:latin typeface="Arial" panose="020B0604020202020204" pitchFamily="34" charset="0"/>
                <a:cs typeface="Arial" panose="020B0604020202020204" pitchFamily="34" charset="0"/>
              </a:rPr>
              <a:t>At CD-3 we need to have completed &gt;80% of the full engineering &amp; design of at least one general-purpose detector. </a:t>
            </a:r>
          </a:p>
          <a:p>
            <a:pPr marL="742950" lvl="1" indent="-285750">
              <a:spcAft>
                <a:spcPts val="600"/>
              </a:spcAft>
              <a:buFontTx/>
              <a:buChar char="-"/>
            </a:pPr>
            <a:endParaRPr lang="en-US" dirty="0">
              <a:latin typeface="Arial" panose="020B0604020202020204" pitchFamily="34" charset="0"/>
              <a:cs typeface="Arial" panose="020B0604020202020204" pitchFamily="34" charset="0"/>
            </a:endParaRPr>
          </a:p>
          <a:p>
            <a:pPr>
              <a:spcAft>
                <a:spcPts val="600"/>
              </a:spcAft>
            </a:pPr>
            <a:r>
              <a:rPr lang="en-US" sz="2400" dirty="0">
                <a:solidFill>
                  <a:srgbClr val="0432FF"/>
                </a:solidFill>
                <a:latin typeface="Arial" panose="020B0604020202020204" pitchFamily="34" charset="0"/>
                <a:cs typeface="Arial" panose="020B0604020202020204" pitchFamily="34" charset="0"/>
              </a:rPr>
              <a:t>This led to the phrase “Reference Detector”. This is the same for the CDR as the YR.</a:t>
            </a:r>
          </a:p>
          <a:p>
            <a:pPr algn="l"/>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8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0" y="10160"/>
            <a:ext cx="9144000" cy="948525"/>
          </a:xfrm>
        </p:spPr>
        <p:txBody>
          <a:bodyPr/>
          <a:lstStyle/>
          <a:p>
            <a:pPr algn="ctr"/>
            <a:r>
              <a:rPr lang="en-US" sz="2800" dirty="0"/>
              <a:t>Reference Detector – technologies</a:t>
            </a:r>
            <a:endParaRPr lang="en-US" sz="28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3</a:t>
            </a:fld>
            <a:endParaRPr lang="en-US"/>
          </a:p>
        </p:txBody>
      </p:sp>
      <p:sp>
        <p:nvSpPr>
          <p:cNvPr id="2" name="TextBox 1">
            <a:extLst>
              <a:ext uri="{FF2B5EF4-FFF2-40B4-BE49-F238E27FC236}">
                <a16:creationId xmlns:a16="http://schemas.microsoft.com/office/drawing/2014/main" id="{EEE19620-3A21-46BA-985E-248CF294D0B9}"/>
              </a:ext>
            </a:extLst>
          </p:cNvPr>
          <p:cNvSpPr txBox="1"/>
          <p:nvPr/>
        </p:nvSpPr>
        <p:spPr>
          <a:xfrm>
            <a:off x="347870" y="963921"/>
            <a:ext cx="8567529" cy="830997"/>
          </a:xfrm>
          <a:prstGeom prst="rect">
            <a:avLst/>
          </a:prstGeom>
          <a:noFill/>
        </p:spPr>
        <p:txBody>
          <a:bodyPr wrap="square" rtlCol="0">
            <a:spAutoFit/>
          </a:bodyPr>
          <a:lstStyle/>
          <a:p>
            <a:pPr>
              <a:spcAft>
                <a:spcPts val="600"/>
              </a:spcAft>
            </a:pPr>
            <a:r>
              <a:rPr lang="en-US" sz="2400" dirty="0">
                <a:solidFill>
                  <a:srgbClr val="0432FF"/>
                </a:solidFill>
                <a:latin typeface="Arial" panose="020B0604020202020204" pitchFamily="34" charset="0"/>
                <a:cs typeface="Arial" panose="020B0604020202020204" pitchFamily="34" charset="0"/>
              </a:rPr>
              <a:t>This led to the phrase “Reference Detector”. This is the same for the CDR as the YR</a:t>
            </a:r>
            <a:endParaRPr lang="en-US"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41474A0-69B7-4F9D-AA2F-360C4A6429DE}"/>
              </a:ext>
            </a:extLst>
          </p:cNvPr>
          <p:cNvSpPr txBox="1"/>
          <p:nvPr/>
        </p:nvSpPr>
        <p:spPr>
          <a:xfrm>
            <a:off x="347870" y="960904"/>
            <a:ext cx="8567529" cy="5221942"/>
          </a:xfrm>
          <a:prstGeom prst="rect">
            <a:avLst/>
          </a:prstGeom>
          <a:noFill/>
        </p:spPr>
        <p:txBody>
          <a:bodyPr wrap="square" rtlCol="0">
            <a:spAutoFit/>
          </a:bodyPr>
          <a:lstStyle/>
          <a:p>
            <a:pPr>
              <a:spcAft>
                <a:spcPts val="600"/>
              </a:spcAft>
            </a:pPr>
            <a:r>
              <a:rPr lang="en-US" sz="2400" dirty="0">
                <a:solidFill>
                  <a:srgbClr val="0432FF"/>
                </a:solidFill>
                <a:latin typeface="Arial" panose="020B0604020202020204" pitchFamily="34" charset="0"/>
                <a:cs typeface="Arial" panose="020B0604020202020204" pitchFamily="34" charset="0"/>
              </a:rPr>
              <a:t>This led to the phrase “Reference Detector”. This is the same for the CDR as the YR, and for the EIC Project!</a:t>
            </a:r>
          </a:p>
          <a:p>
            <a:pPr>
              <a:spcAft>
                <a:spcPts val="600"/>
              </a:spcAft>
            </a:pPr>
            <a:endParaRPr lang="en-US" dirty="0">
              <a:latin typeface="Arial" panose="020B0604020202020204" pitchFamily="34" charset="0"/>
              <a:cs typeface="Arial" panose="020B0604020202020204" pitchFamily="34" charset="0"/>
            </a:endParaRPr>
          </a:p>
          <a:p>
            <a:pPr>
              <a:spcAft>
                <a:spcPts val="600"/>
              </a:spcAft>
            </a:pPr>
            <a:r>
              <a:rPr lang="en-US" dirty="0">
                <a:latin typeface="Arial" panose="020B0604020202020204" pitchFamily="34" charset="0"/>
                <a:cs typeface="Arial" panose="020B0604020202020204" pitchFamily="34" charset="0"/>
              </a:rPr>
              <a:t>From the EIC (independent) Design Review this week (a requirement for a large project before a CD-1 review), in the summary slide on the Detector Overview:</a:t>
            </a:r>
          </a:p>
          <a:p>
            <a:pPr>
              <a:spcAft>
                <a:spcPts val="600"/>
              </a:spcAft>
            </a:pPr>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
                <a:srgbClr val="0000FF"/>
              </a:buClr>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charset="0"/>
                <a:cs typeface="Arial" charset="0"/>
              </a:rPr>
              <a:t>Ongoing Yellow Report activity of EICUG to refine EIC detector definition </a:t>
            </a:r>
            <a:r>
              <a:rPr kumimoji="0" lang="en-US" sz="2000" b="0" i="0" u="none" strike="noStrike" kern="1200" cap="none" spc="0" normalizeH="0" baseline="0" noProof="0" dirty="0">
                <a:ln>
                  <a:noFill/>
                </a:ln>
                <a:solidFill>
                  <a:prstClr val="black"/>
                </a:solidFill>
                <a:effectLst/>
                <a:uLnTx/>
                <a:uFillTx/>
                <a:latin typeface="Arial" charset="0"/>
                <a:cs typeface="Arial" charset="0"/>
                <a:hlinkClick r:id="rId2"/>
              </a:rPr>
              <a:t>http://www.eicug.org/web/content/yellow-report-initiative</a:t>
            </a:r>
            <a:r>
              <a:rPr kumimoji="0" lang="en-US" sz="2000" b="0" i="0" u="none" strike="noStrike" kern="1200" cap="none" spc="0" normalizeH="0" baseline="0" noProof="0" dirty="0">
                <a:ln>
                  <a:noFill/>
                </a:ln>
                <a:solidFill>
                  <a:prstClr val="black"/>
                </a:solidFill>
                <a:effectLst/>
                <a:uLnTx/>
                <a:uFillTx/>
                <a:latin typeface="Arial" charset="0"/>
                <a:cs typeface="Arial" charset="0"/>
              </a:rPr>
              <a:t> </a:t>
            </a:r>
          </a:p>
          <a:p>
            <a:pPr marR="0" lvl="0" algn="l" defTabSz="914400" rtl="0" eaLnBrk="1" fontAlgn="auto" latinLnBrk="0" hangingPunct="1">
              <a:lnSpc>
                <a:spcPct val="90000"/>
              </a:lnSpc>
              <a:spcBef>
                <a:spcPts val="1000"/>
              </a:spcBef>
              <a:spcAft>
                <a:spcPts val="0"/>
              </a:spcAft>
              <a:buClr>
                <a:srgbClr val="0000FF"/>
              </a:buClr>
              <a:buSzTx/>
              <a:tabLst/>
              <a:defRPr/>
            </a:pPr>
            <a:r>
              <a:rPr kumimoji="0" lang="en-US" sz="2000" b="0" i="0" u="none" strike="noStrike" kern="1200" cap="none" spc="0" normalizeH="0" baseline="0" noProof="0" dirty="0">
                <a:ln>
                  <a:noFill/>
                </a:ln>
                <a:solidFill>
                  <a:prstClr val="black"/>
                </a:solidFill>
                <a:effectLst/>
                <a:uLnTx/>
                <a:uFillTx/>
                <a:latin typeface="Arial" charset="0"/>
                <a:cs typeface="Arial" charset="0"/>
              </a:rPr>
              <a:t>… </a:t>
            </a:r>
          </a:p>
          <a:p>
            <a:pPr marL="228600" marR="0" lvl="0" indent="-228600" algn="l" defTabSz="914400" rtl="0" eaLnBrk="1" fontAlgn="auto" latinLnBrk="0" hangingPunct="1">
              <a:lnSpc>
                <a:spcPct val="90000"/>
              </a:lnSpc>
              <a:spcBef>
                <a:spcPts val="1000"/>
              </a:spcBef>
              <a:spcAft>
                <a:spcPts val="0"/>
              </a:spcAft>
              <a:buClr>
                <a:srgbClr val="0000FF"/>
              </a:buClr>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charset="0"/>
                <a:cs typeface="Arial" charset="0"/>
              </a:rPr>
              <a:t>We used a reference general-purpose detector optimized for the EIC physics with subdetectors based on the most likely technology, as the final EIC detector(s) will be defined once collaborations are formed.</a:t>
            </a:r>
          </a:p>
          <a:p>
            <a:pPr marL="228600" marR="0" lvl="0" indent="-228600" algn="l" defTabSz="914400" rtl="0" eaLnBrk="1" fontAlgn="auto" latinLnBrk="0" hangingPunct="1">
              <a:lnSpc>
                <a:spcPct val="90000"/>
              </a:lnSpc>
              <a:spcBef>
                <a:spcPts val="1000"/>
              </a:spcBef>
              <a:spcAft>
                <a:spcPts val="0"/>
              </a:spcAft>
              <a:buClr>
                <a:srgbClr val="0000FF"/>
              </a:buClr>
              <a:buSzTx/>
              <a:buFont typeface="Wingdings"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panose="020B0604020202020204"/>
                <a:cs typeface="Arial" charset="0"/>
              </a:rPr>
              <a:t>For purposes of CD-1, this is sufficient. Ultimately, the EIC community will be very influential in determining the trajectory of the EIC detectors.</a:t>
            </a:r>
            <a:endParaRPr lang="en-US" dirty="0">
              <a:latin typeface="Arial" panose="020B0604020202020204" pitchFamily="34" charset="0"/>
              <a:cs typeface="Arial" panose="020B0604020202020204" pitchFamily="34" charset="0"/>
            </a:endParaRPr>
          </a:p>
          <a:p>
            <a:pPr algn="l"/>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18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0" y="10160"/>
            <a:ext cx="9144000" cy="948525"/>
          </a:xfrm>
        </p:spPr>
        <p:txBody>
          <a:bodyPr/>
          <a:lstStyle/>
          <a:p>
            <a:pPr algn="ctr"/>
            <a:r>
              <a:rPr lang="en-US" sz="2800" dirty="0"/>
              <a:t>CDR section 2 (science) and section 8 (detector) - authors</a:t>
            </a:r>
            <a:endParaRPr lang="en-US" sz="28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4</a:t>
            </a:fld>
            <a:endParaRPr lang="en-US"/>
          </a:p>
        </p:txBody>
      </p:sp>
      <p:sp>
        <p:nvSpPr>
          <p:cNvPr id="2" name="TextBox 1">
            <a:extLst>
              <a:ext uri="{FF2B5EF4-FFF2-40B4-BE49-F238E27FC236}">
                <a16:creationId xmlns:a16="http://schemas.microsoft.com/office/drawing/2014/main" id="{3520A90F-1A72-401B-931D-8A2951D9A031}"/>
              </a:ext>
            </a:extLst>
          </p:cNvPr>
          <p:cNvSpPr txBox="1"/>
          <p:nvPr/>
        </p:nvSpPr>
        <p:spPr>
          <a:xfrm>
            <a:off x="457201" y="1420781"/>
            <a:ext cx="8382000" cy="4801314"/>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Walt Akers (</a:t>
            </a:r>
            <a:r>
              <a:rPr lang="en-US" dirty="0" err="1">
                <a:latin typeface="Arial" panose="020B0604020202020204" pitchFamily="34" charset="0"/>
                <a:cs typeface="Arial" panose="020B0604020202020204" pitchFamily="34" charset="0"/>
              </a:rPr>
              <a:t>JLab</a:t>
            </a:r>
            <a:r>
              <a:rPr lang="en-US" dirty="0">
                <a:latin typeface="Arial" panose="020B0604020202020204" pitchFamily="34" charset="0"/>
                <a:cs typeface="Arial" panose="020B0604020202020204" pitchFamily="34" charset="0"/>
              </a:rPr>
              <a:t>), Elke </a:t>
            </a:r>
            <a:r>
              <a:rPr lang="en-US" dirty="0" err="1">
                <a:latin typeface="Arial" panose="020B0604020202020204" pitchFamily="34" charset="0"/>
                <a:cs typeface="Arial" panose="020B0604020202020204" pitchFamily="34" charset="0"/>
              </a:rPr>
              <a:t>Aschenauer</a:t>
            </a:r>
            <a:r>
              <a:rPr lang="en-US" dirty="0">
                <a:latin typeface="Arial" panose="020B0604020202020204" pitchFamily="34" charset="0"/>
                <a:cs typeface="Arial" panose="020B0604020202020204" pitchFamily="34" charset="0"/>
              </a:rPr>
              <a:t> (BNL), Fernando Barbosa (</a:t>
            </a:r>
            <a:r>
              <a:rPr lang="en-US" dirty="0" err="1">
                <a:latin typeface="Arial" panose="020B0604020202020204" pitchFamily="34" charset="0"/>
                <a:cs typeface="Arial" panose="020B0604020202020204" pitchFamily="34" charset="0"/>
              </a:rPr>
              <a:t>JLab</a:t>
            </a:r>
            <a:r>
              <a:rPr lang="en-US" dirty="0">
                <a:latin typeface="Arial" panose="020B0604020202020204" pitchFamily="34" charset="0"/>
                <a:cs typeface="Arial" panose="020B0604020202020204" pitchFamily="34" charset="0"/>
              </a:rPr>
              <a:t>), Andrea </a:t>
            </a:r>
            <a:r>
              <a:rPr lang="en-US" dirty="0" err="1">
                <a:latin typeface="Arial" panose="020B0604020202020204" pitchFamily="34" charset="0"/>
                <a:cs typeface="Arial" panose="020B0604020202020204" pitchFamily="34" charset="0"/>
              </a:rPr>
              <a:t>Bressan</a:t>
            </a:r>
            <a:r>
              <a:rPr lang="en-US" dirty="0">
                <a:latin typeface="Arial" panose="020B0604020202020204" pitchFamily="34" charset="0"/>
                <a:cs typeface="Arial" panose="020B0604020202020204" pitchFamily="34" charset="0"/>
              </a:rPr>
              <a:t> (Trieste), Carlos Munoz Camacho (Orsay), Kai Chen (BNL), Silvia Dalla Torre (Trieste), Latifa </a:t>
            </a:r>
            <a:r>
              <a:rPr lang="en-US" dirty="0" err="1">
                <a:latin typeface="Arial" panose="020B0604020202020204" pitchFamily="34" charset="0"/>
                <a:cs typeface="Arial" panose="020B0604020202020204" pitchFamily="34" charset="0"/>
              </a:rPr>
              <a:t>Elouadhriri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JLab</a:t>
            </a:r>
            <a:r>
              <a:rPr lang="en-US" dirty="0">
                <a:latin typeface="Arial" panose="020B0604020202020204" pitchFamily="34" charset="0"/>
                <a:cs typeface="Arial" panose="020B0604020202020204" pitchFamily="34" charset="0"/>
              </a:rPr>
              <a:t>), Rolf Ent (</a:t>
            </a:r>
            <a:r>
              <a:rPr lang="en-US" dirty="0" err="1">
                <a:latin typeface="Arial" panose="020B0604020202020204" pitchFamily="34" charset="0"/>
                <a:cs typeface="Arial" panose="020B0604020202020204" pitchFamily="34" charset="0"/>
              </a:rPr>
              <a:t>JLab</a:t>
            </a:r>
            <a:r>
              <a:rPr lang="en-US" dirty="0">
                <a:latin typeface="Arial" panose="020B0604020202020204" pitchFamily="34" charset="0"/>
                <a:cs typeface="Arial" panose="020B0604020202020204" pitchFamily="34" charset="0"/>
              </a:rPr>
              <a:t>), Olga </a:t>
            </a:r>
            <a:r>
              <a:rPr lang="en-US" dirty="0" err="1">
                <a:latin typeface="Arial" panose="020B0604020202020204" pitchFamily="34" charset="0"/>
                <a:cs typeface="Arial" panose="020B0604020202020204" pitchFamily="34" charset="0"/>
              </a:rPr>
              <a:t>Evdokimov</a:t>
            </a:r>
            <a:r>
              <a:rPr lang="en-US" dirty="0">
                <a:latin typeface="Arial" panose="020B0604020202020204" pitchFamily="34" charset="0"/>
                <a:cs typeface="Arial" panose="020B0604020202020204" pitchFamily="34" charset="0"/>
              </a:rPr>
              <a:t> (UIC), </a:t>
            </a:r>
            <a:r>
              <a:rPr lang="en-US" dirty="0" err="1">
                <a:latin typeface="Arial" panose="020B0604020202020204" pitchFamily="34" charset="0"/>
                <a:cs typeface="Arial" panose="020B0604020202020204" pitchFamily="34" charset="0"/>
              </a:rPr>
              <a:t>Yulia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Furletova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JLab</a:t>
            </a:r>
            <a:r>
              <a:rPr lang="en-US" dirty="0">
                <a:latin typeface="Arial" panose="020B0604020202020204" pitchFamily="34" charset="0"/>
                <a:cs typeface="Arial" panose="020B0604020202020204" pitchFamily="34" charset="0"/>
              </a:rPr>
              <a:t>), Dave Gaskell (</a:t>
            </a:r>
            <a:r>
              <a:rPr lang="en-US" dirty="0" err="1">
                <a:latin typeface="Arial" panose="020B0604020202020204" pitchFamily="34" charset="0"/>
                <a:cs typeface="Arial" panose="020B0604020202020204" pitchFamily="34" charset="0"/>
              </a:rPr>
              <a:t>JLab</a:t>
            </a:r>
            <a:r>
              <a:rPr lang="en-US" dirty="0">
                <a:latin typeface="Arial" panose="020B0604020202020204" pitchFamily="34" charset="0"/>
                <a:cs typeface="Arial" panose="020B0604020202020204" pitchFamily="34" charset="0"/>
              </a:rPr>
              <a:t>), Tanja Horn (CUA), </a:t>
            </a:r>
            <a:r>
              <a:rPr lang="en-US" dirty="0" err="1">
                <a:latin typeface="Arial" panose="020B0604020202020204" pitchFamily="34" charset="0"/>
                <a:cs typeface="Arial" panose="020B0604020202020204" pitchFamily="34" charset="0"/>
              </a:rPr>
              <a:t>Jin</a:t>
            </a:r>
            <a:r>
              <a:rPr lang="en-US" dirty="0">
                <a:latin typeface="Arial" panose="020B0604020202020204" pitchFamily="34" charset="0"/>
                <a:cs typeface="Arial" panose="020B0604020202020204" pitchFamily="34" charset="0"/>
              </a:rPr>
              <a:t> Huang (BNL), Alex Jentsch (BNL), Alexander Kiselev (BNL), Bill </a:t>
            </a:r>
            <a:r>
              <a:rPr lang="en-US" dirty="0" err="1">
                <a:latin typeface="Arial" panose="020B0604020202020204" pitchFamily="34" charset="0"/>
                <a:cs typeface="Arial" panose="020B0604020202020204" pitchFamily="34" charset="0"/>
              </a:rPr>
              <a:t>Schmidtke</a:t>
            </a:r>
            <a:r>
              <a:rPr lang="en-US" dirty="0">
                <a:latin typeface="Arial" panose="020B0604020202020204" pitchFamily="34" charset="0"/>
                <a:cs typeface="Arial" panose="020B0604020202020204" pitchFamily="34" charset="0"/>
              </a:rPr>
              <a:t> (BNL), Ralf </a:t>
            </a:r>
            <a:r>
              <a:rPr lang="en-US" dirty="0" err="1">
                <a:latin typeface="Arial" panose="020B0604020202020204" pitchFamily="34" charset="0"/>
                <a:cs typeface="Arial" panose="020B0604020202020204" pitchFamily="34" charset="0"/>
              </a:rPr>
              <a:t>Seidl</a:t>
            </a:r>
            <a:r>
              <a:rPr lang="en-US" dirty="0">
                <a:latin typeface="Arial" panose="020B0604020202020204" pitchFamily="34" charset="0"/>
                <a:cs typeface="Arial" panose="020B0604020202020204" pitchFamily="34" charset="0"/>
              </a:rPr>
              <a:t> (RIKEN), Thomas Ullrich (BNL)   </a:t>
            </a:r>
          </a:p>
          <a:p>
            <a:pPr algn="l"/>
            <a:endParaRPr lang="en-US" dirty="0">
              <a:latin typeface="Arial" panose="020B0604020202020204" pitchFamily="34" charset="0"/>
              <a:cs typeface="Arial" panose="020B0604020202020204" pitchFamily="34" charset="0"/>
            </a:endParaRPr>
          </a:p>
          <a:p>
            <a:pPr algn="l"/>
            <a:r>
              <a:rPr lang="en-US" i="1" dirty="0">
                <a:latin typeface="Arial" panose="020B0604020202020204" pitchFamily="34" charset="0"/>
                <a:cs typeface="Arial" panose="020B0604020202020204" pitchFamily="34" charset="0"/>
              </a:rPr>
              <a:t>All members of this assembled editorial board were asked for specific sections that needed updating in the text assembled from existing pre-CDRs, the EIC detector handbook, the ongoing Yellow Report + Other Project Cost activities, etc. – most names were shown at 2</a:t>
            </a:r>
            <a:r>
              <a:rPr lang="en-US" i="1" baseline="30000" dirty="0">
                <a:latin typeface="Arial" panose="020B0604020202020204" pitchFamily="34" charset="0"/>
                <a:cs typeface="Arial" panose="020B0604020202020204" pitchFamily="34" charset="0"/>
              </a:rPr>
              <a:t>nd</a:t>
            </a:r>
            <a:r>
              <a:rPr lang="en-US" i="1" dirty="0">
                <a:latin typeface="Arial" panose="020B0604020202020204" pitchFamily="34" charset="0"/>
                <a:cs typeface="Arial" panose="020B0604020202020204" pitchFamily="34" charset="0"/>
              </a:rPr>
              <a:t> YR meeting, but we added some as-needed expertise, like for a software section, two electronics engineers, etc.</a:t>
            </a:r>
          </a:p>
          <a:p>
            <a:pPr algn="l"/>
            <a:endParaRPr lang="en-US" i="1"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Many, many thanks to all!!! </a:t>
            </a:r>
            <a:r>
              <a:rPr lang="en-US" sz="1400" dirty="0">
                <a:latin typeface="Arial" panose="020B0604020202020204" pitchFamily="34" charset="0"/>
                <a:cs typeface="Arial" panose="020B0604020202020204" pitchFamily="34" charset="0"/>
              </a:rPr>
              <a:t>(and be aware we may need minor changes until December 15)</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Now what is in it… (see also “</a:t>
            </a:r>
            <a:r>
              <a:rPr lang="en-US">
                <a:latin typeface="Arial" panose="020B0604020202020204" pitchFamily="34" charset="0"/>
                <a:cs typeface="Arial" panose="020B0604020202020204" pitchFamily="34" charset="0"/>
              </a:rPr>
              <a:t>CDR science and experimental </a:t>
            </a:r>
            <a:r>
              <a:rPr lang="en-US" dirty="0">
                <a:latin typeface="Arial" panose="020B0604020202020204" pitchFamily="34" charset="0"/>
                <a:cs typeface="Arial" panose="020B0604020202020204" pitchFamily="34" charset="0"/>
              </a:rPr>
              <a:t>e</a:t>
            </a:r>
            <a:r>
              <a:rPr lang="en-US">
                <a:latin typeface="Arial" panose="020B0604020202020204" pitchFamily="34" charset="0"/>
                <a:cs typeface="Arial" panose="020B0604020202020204" pitchFamily="34" charset="0"/>
              </a:rPr>
              <a:t>quipment</a:t>
            </a:r>
            <a:r>
              <a:rPr lang="en-US" dirty="0">
                <a:latin typeface="Arial" panose="020B0604020202020204" pitchFamily="34" charset="0"/>
                <a:cs typeface="Arial" panose="020B0604020202020204" pitchFamily="34" charset="0"/>
              </a:rPr>
              <a:t>” link on </a:t>
            </a:r>
            <a:r>
              <a:rPr lang="en-US" dirty="0">
                <a:latin typeface="Arial" panose="020B0604020202020204" pitchFamily="34" charset="0"/>
                <a:cs typeface="Arial" panose="020B0604020202020204" pitchFamily="34" charset="0"/>
                <a:hlinkClick r:id="rId2"/>
              </a:rPr>
              <a:t>http://www.eicug.org/web/content/yellow-report-initiative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9635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0" y="10160"/>
            <a:ext cx="9144000" cy="948525"/>
          </a:xfrm>
        </p:spPr>
        <p:txBody>
          <a:bodyPr/>
          <a:lstStyle/>
          <a:p>
            <a:pPr algn="ctr"/>
            <a:r>
              <a:rPr lang="en-US" sz="2800" dirty="0"/>
              <a:t>CDR section 2 (science)</a:t>
            </a:r>
            <a:endParaRPr lang="en-US" sz="28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5</a:t>
            </a:fld>
            <a:endParaRPr lang="en-US"/>
          </a:p>
        </p:txBody>
      </p:sp>
      <p:pic>
        <p:nvPicPr>
          <p:cNvPr id="3" name="Picture 2">
            <a:extLst>
              <a:ext uri="{FF2B5EF4-FFF2-40B4-BE49-F238E27FC236}">
                <a16:creationId xmlns:a16="http://schemas.microsoft.com/office/drawing/2014/main" id="{A0996F14-D6CD-42F6-B641-64C4025F9366}"/>
              </a:ext>
            </a:extLst>
          </p:cNvPr>
          <p:cNvPicPr>
            <a:picLocks noChangeAspect="1"/>
          </p:cNvPicPr>
          <p:nvPr/>
        </p:nvPicPr>
        <p:blipFill>
          <a:blip r:embed="rId2"/>
          <a:stretch>
            <a:fillRect/>
          </a:stretch>
        </p:blipFill>
        <p:spPr>
          <a:xfrm>
            <a:off x="942179" y="950278"/>
            <a:ext cx="7259642" cy="4324302"/>
          </a:xfrm>
          <a:prstGeom prst="rect">
            <a:avLst/>
          </a:prstGeom>
        </p:spPr>
      </p:pic>
      <p:sp>
        <p:nvSpPr>
          <p:cNvPr id="6" name="TextBox 5">
            <a:extLst>
              <a:ext uri="{FF2B5EF4-FFF2-40B4-BE49-F238E27FC236}">
                <a16:creationId xmlns:a16="http://schemas.microsoft.com/office/drawing/2014/main" id="{789F7621-3EEB-4BCC-8CC1-EE35087D7200}"/>
              </a:ext>
            </a:extLst>
          </p:cNvPr>
          <p:cNvSpPr txBox="1"/>
          <p:nvPr/>
        </p:nvSpPr>
        <p:spPr>
          <a:xfrm>
            <a:off x="1476374" y="5520623"/>
            <a:ext cx="6638926" cy="584775"/>
          </a:xfrm>
          <a:prstGeom prst="rect">
            <a:avLst/>
          </a:prstGeom>
          <a:noFill/>
          <a:ln>
            <a:solidFill>
              <a:schemeClr val="tx1"/>
            </a:solidFill>
          </a:ln>
        </p:spPr>
        <p:txBody>
          <a:bodyPr wrap="square" rtlCol="0">
            <a:spAutoFit/>
          </a:bodyPr>
          <a:lstStyle/>
          <a:p>
            <a:pPr algn="l"/>
            <a:r>
              <a:rPr lang="en-US" sz="1600" dirty="0">
                <a:latin typeface="Arial" panose="020B0604020202020204" pitchFamily="34" charset="0"/>
                <a:cs typeface="Arial" panose="020B0604020202020204" pitchFamily="34" charset="0"/>
              </a:rPr>
              <a:t>Carlos, Elke, Olga, Ralf, Rolf, Thomas: mainly science context for EIC experimental equipment requirements and ensure consistency with YR</a:t>
            </a:r>
          </a:p>
        </p:txBody>
      </p:sp>
    </p:spTree>
    <p:extLst>
      <p:ext uri="{BB962C8B-B14F-4D97-AF65-F5344CB8AC3E}">
        <p14:creationId xmlns:p14="http://schemas.microsoft.com/office/powerpoint/2010/main" val="87250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0" y="10160"/>
            <a:ext cx="9144000" cy="948525"/>
          </a:xfrm>
        </p:spPr>
        <p:txBody>
          <a:bodyPr/>
          <a:lstStyle/>
          <a:p>
            <a:pPr algn="ctr"/>
            <a:r>
              <a:rPr lang="en-US" sz="2800"/>
              <a:t>CDR section 8 (detector)</a:t>
            </a:r>
            <a:endParaRPr lang="en-US" sz="28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6</a:t>
            </a:fld>
            <a:endParaRPr lang="en-US"/>
          </a:p>
        </p:txBody>
      </p:sp>
      <p:grpSp>
        <p:nvGrpSpPr>
          <p:cNvPr id="9" name="Group 8">
            <a:extLst>
              <a:ext uri="{FF2B5EF4-FFF2-40B4-BE49-F238E27FC236}">
                <a16:creationId xmlns:a16="http://schemas.microsoft.com/office/drawing/2014/main" id="{11900F10-B1E2-445C-BFE3-2DA20F9659AA}"/>
              </a:ext>
            </a:extLst>
          </p:cNvPr>
          <p:cNvGrpSpPr/>
          <p:nvPr/>
        </p:nvGrpSpPr>
        <p:grpSpPr>
          <a:xfrm>
            <a:off x="127195" y="642272"/>
            <a:ext cx="6547599" cy="6085470"/>
            <a:chOff x="334708" y="762370"/>
            <a:chExt cx="6547599" cy="6085470"/>
          </a:xfrm>
        </p:grpSpPr>
        <p:pic>
          <p:nvPicPr>
            <p:cNvPr id="2" name="Picture 1">
              <a:extLst>
                <a:ext uri="{FF2B5EF4-FFF2-40B4-BE49-F238E27FC236}">
                  <a16:creationId xmlns:a16="http://schemas.microsoft.com/office/drawing/2014/main" id="{FDF90109-58BE-40F6-B4AC-6314992E5C15}"/>
                </a:ext>
              </a:extLst>
            </p:cNvPr>
            <p:cNvPicPr>
              <a:picLocks noChangeAspect="1"/>
            </p:cNvPicPr>
            <p:nvPr/>
          </p:nvPicPr>
          <p:blipFill>
            <a:blip r:embed="rId2"/>
            <a:stretch>
              <a:fillRect/>
            </a:stretch>
          </p:blipFill>
          <p:spPr>
            <a:xfrm>
              <a:off x="334708" y="762370"/>
              <a:ext cx="6481822" cy="2633240"/>
            </a:xfrm>
            <a:prstGeom prst="rect">
              <a:avLst/>
            </a:prstGeom>
          </p:spPr>
        </p:pic>
        <p:pic>
          <p:nvPicPr>
            <p:cNvPr id="8" name="Picture 7">
              <a:extLst>
                <a:ext uri="{FF2B5EF4-FFF2-40B4-BE49-F238E27FC236}">
                  <a16:creationId xmlns:a16="http://schemas.microsoft.com/office/drawing/2014/main" id="{B1B2BEF5-7F0F-4235-AAAB-6044C504A573}"/>
                </a:ext>
              </a:extLst>
            </p:cNvPr>
            <p:cNvPicPr>
              <a:picLocks noChangeAspect="1"/>
            </p:cNvPicPr>
            <p:nvPr/>
          </p:nvPicPr>
          <p:blipFill>
            <a:blip r:embed="rId3"/>
            <a:stretch>
              <a:fillRect/>
            </a:stretch>
          </p:blipFill>
          <p:spPr>
            <a:xfrm>
              <a:off x="432893" y="3355758"/>
              <a:ext cx="6449414" cy="3492082"/>
            </a:xfrm>
            <a:prstGeom prst="rect">
              <a:avLst/>
            </a:prstGeom>
          </p:spPr>
        </p:pic>
      </p:grpSp>
      <p:sp>
        <p:nvSpPr>
          <p:cNvPr id="10" name="TextBox 9">
            <a:extLst>
              <a:ext uri="{FF2B5EF4-FFF2-40B4-BE49-F238E27FC236}">
                <a16:creationId xmlns:a16="http://schemas.microsoft.com/office/drawing/2014/main" id="{EB6C104B-FF0D-4705-BEE5-B9EE39F0F9FD}"/>
              </a:ext>
            </a:extLst>
          </p:cNvPr>
          <p:cNvSpPr txBox="1"/>
          <p:nvPr/>
        </p:nvSpPr>
        <p:spPr>
          <a:xfrm>
            <a:off x="6606082" y="881674"/>
            <a:ext cx="2410723" cy="1077218"/>
          </a:xfrm>
          <a:prstGeom prst="rect">
            <a:avLst/>
          </a:prstGeom>
          <a:noFill/>
          <a:ln>
            <a:solidFill>
              <a:schemeClr val="tx1"/>
            </a:solidFill>
          </a:ln>
        </p:spPr>
        <p:txBody>
          <a:bodyPr wrap="square" rtlCol="0">
            <a:spAutoFit/>
          </a:bodyPr>
          <a:lstStyle/>
          <a:p>
            <a:pPr algn="l"/>
            <a:r>
              <a:rPr lang="en-US" sz="1600" dirty="0">
                <a:latin typeface="Arial" panose="020B0604020202020204" pitchFamily="34" charset="0"/>
                <a:cs typeface="Arial" panose="020B0604020202020204" pitchFamily="34" charset="0"/>
              </a:rPr>
              <a:t>Alexander, Andrea, Bill, Dave, Elke, Fernando, </a:t>
            </a:r>
            <a:r>
              <a:rPr lang="en-US" sz="1600" dirty="0" err="1">
                <a:latin typeface="Arial" panose="020B0604020202020204" pitchFamily="34" charset="0"/>
                <a:cs typeface="Arial" panose="020B0604020202020204" pitchFamily="34" charset="0"/>
              </a:rPr>
              <a:t>Jin</a:t>
            </a:r>
            <a:r>
              <a:rPr lang="en-US" sz="1600" dirty="0">
                <a:latin typeface="Arial" panose="020B0604020202020204" pitchFamily="34" charset="0"/>
                <a:cs typeface="Arial" panose="020B0604020202020204" pitchFamily="34" charset="0"/>
              </a:rPr>
              <a:t>, Kai, Latifa, Rolf, Tanja, Silvia, Walt, </a:t>
            </a:r>
            <a:r>
              <a:rPr lang="en-US" sz="1600" dirty="0" err="1">
                <a:latin typeface="Arial" panose="020B0604020202020204" pitchFamily="34" charset="0"/>
                <a:cs typeface="Arial" panose="020B0604020202020204" pitchFamily="34" charset="0"/>
              </a:rPr>
              <a:t>Yulia</a:t>
            </a:r>
            <a:r>
              <a:rPr lang="en-US" sz="1600" dirty="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58FC00E1-58E4-44C7-A885-13E959CB3B2F}"/>
              </a:ext>
            </a:extLst>
          </p:cNvPr>
          <p:cNvSpPr txBox="1"/>
          <p:nvPr/>
        </p:nvSpPr>
        <p:spPr>
          <a:xfrm>
            <a:off x="6877050" y="3235660"/>
            <a:ext cx="1971675" cy="1569660"/>
          </a:xfrm>
          <a:prstGeom prst="rect">
            <a:avLst/>
          </a:prstGeom>
          <a:solidFill>
            <a:srgbClr val="0432FF"/>
          </a:solidFill>
        </p:spPr>
        <p:txBody>
          <a:bodyPr wrap="square" rtlCol="0">
            <a:spAutoFit/>
          </a:bodyPr>
          <a:lstStyle/>
          <a:p>
            <a:pPr algn="l"/>
            <a:r>
              <a:rPr lang="en-US" sz="1600" dirty="0">
                <a:solidFill>
                  <a:schemeClr val="bg1"/>
                </a:solidFill>
                <a:latin typeface="Arial" panose="020B0604020202020204" pitchFamily="34" charset="0"/>
                <a:cs typeface="Arial" panose="020B0604020202020204" pitchFamily="34" charset="0"/>
              </a:rPr>
              <a:t>Section 8.3-8.7 are essentially copied straight to the YR!</a:t>
            </a:r>
          </a:p>
          <a:p>
            <a:pPr algn="l"/>
            <a:endParaRPr lang="en-US" sz="1600" dirty="0">
              <a:solidFill>
                <a:schemeClr val="bg1"/>
              </a:solidFill>
              <a:latin typeface="Arial" panose="020B0604020202020204" pitchFamily="34" charset="0"/>
              <a:cs typeface="Arial" panose="020B0604020202020204" pitchFamily="34" charset="0"/>
            </a:endParaRPr>
          </a:p>
          <a:p>
            <a:pPr algn="l"/>
            <a:r>
              <a:rPr lang="en-US" sz="1600" dirty="0">
                <a:solidFill>
                  <a:schemeClr val="bg1"/>
                </a:solidFill>
                <a:latin typeface="Arial" panose="020B0604020202020204" pitchFamily="34" charset="0"/>
                <a:cs typeface="Arial" panose="020B0604020202020204" pitchFamily="34" charset="0"/>
              </a:rPr>
              <a:t>It is the same reference detector!</a:t>
            </a:r>
          </a:p>
        </p:txBody>
      </p:sp>
    </p:spTree>
    <p:extLst>
      <p:ext uri="{BB962C8B-B14F-4D97-AF65-F5344CB8AC3E}">
        <p14:creationId xmlns:p14="http://schemas.microsoft.com/office/powerpoint/2010/main" val="350494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0" y="10160"/>
            <a:ext cx="9144000" cy="948525"/>
          </a:xfrm>
        </p:spPr>
        <p:txBody>
          <a:bodyPr/>
          <a:lstStyle/>
          <a:p>
            <a:pPr algn="ctr"/>
            <a:r>
              <a:rPr lang="en-US" sz="2800" dirty="0"/>
              <a:t>Reference Detector – technologies</a:t>
            </a:r>
            <a:endParaRPr lang="en-US" sz="28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7</a:t>
            </a:fld>
            <a:endParaRPr lang="en-US"/>
          </a:p>
        </p:txBody>
      </p:sp>
      <p:pic>
        <p:nvPicPr>
          <p:cNvPr id="2" name="Picture 1">
            <a:extLst>
              <a:ext uri="{FF2B5EF4-FFF2-40B4-BE49-F238E27FC236}">
                <a16:creationId xmlns:a16="http://schemas.microsoft.com/office/drawing/2014/main" id="{0F04D208-34E9-42AC-B746-AAA30935D73A}"/>
              </a:ext>
            </a:extLst>
          </p:cNvPr>
          <p:cNvPicPr>
            <a:picLocks noChangeAspect="1"/>
          </p:cNvPicPr>
          <p:nvPr/>
        </p:nvPicPr>
        <p:blipFill>
          <a:blip r:embed="rId2"/>
          <a:stretch>
            <a:fillRect/>
          </a:stretch>
        </p:blipFill>
        <p:spPr>
          <a:xfrm rot="5400000">
            <a:off x="2338086" y="-1271491"/>
            <a:ext cx="4467828" cy="8490030"/>
          </a:xfrm>
          <a:prstGeom prst="rect">
            <a:avLst/>
          </a:prstGeom>
        </p:spPr>
      </p:pic>
      <p:sp>
        <p:nvSpPr>
          <p:cNvPr id="3" name="TextBox 2">
            <a:extLst>
              <a:ext uri="{FF2B5EF4-FFF2-40B4-BE49-F238E27FC236}">
                <a16:creationId xmlns:a16="http://schemas.microsoft.com/office/drawing/2014/main" id="{860D1BE4-7F7F-4A17-A445-7824272444D9}"/>
              </a:ext>
            </a:extLst>
          </p:cNvPr>
          <p:cNvSpPr txBox="1"/>
          <p:nvPr/>
        </p:nvSpPr>
        <p:spPr>
          <a:xfrm>
            <a:off x="673140" y="5207438"/>
            <a:ext cx="7946985" cy="1077218"/>
          </a:xfrm>
          <a:prstGeom prst="rect">
            <a:avLst/>
          </a:prstGeom>
          <a:noFill/>
        </p:spPr>
        <p:txBody>
          <a:bodyPr wrap="square" rtlCol="0">
            <a:spAutoFit/>
          </a:bodyPr>
          <a:lstStyle/>
          <a:p>
            <a:pPr algn="l"/>
            <a:r>
              <a:rPr lang="en-US" sz="1600" dirty="0">
                <a:latin typeface="Arial" panose="020B0604020202020204" pitchFamily="34" charset="0"/>
                <a:cs typeface="Arial" panose="020B0604020202020204" pitchFamily="34" charset="0"/>
              </a:rPr>
              <a:t>We used the first column as reference detector but also showed many of the alternate detector technologies as options, as the final call comes from the community detector proposals. The context of this was mentioned in 8.1 “Realization of the Experimental Equipment in the National and International Context”.</a:t>
            </a:r>
          </a:p>
        </p:txBody>
      </p:sp>
      <p:sp>
        <p:nvSpPr>
          <p:cNvPr id="6" name="TextBox 5">
            <a:extLst>
              <a:ext uri="{FF2B5EF4-FFF2-40B4-BE49-F238E27FC236}">
                <a16:creationId xmlns:a16="http://schemas.microsoft.com/office/drawing/2014/main" id="{DDB8759B-A916-4500-96A9-B767869F5DB7}"/>
              </a:ext>
            </a:extLst>
          </p:cNvPr>
          <p:cNvSpPr txBox="1"/>
          <p:nvPr/>
        </p:nvSpPr>
        <p:spPr>
          <a:xfrm>
            <a:off x="5791200" y="4478546"/>
            <a:ext cx="3267075" cy="584775"/>
          </a:xfrm>
          <a:prstGeom prst="rect">
            <a:avLst/>
          </a:prstGeom>
          <a:noFill/>
        </p:spPr>
        <p:txBody>
          <a:bodyPr wrap="square" rtlCol="0">
            <a:spAutoFit/>
          </a:bodyPr>
          <a:lstStyle/>
          <a:p>
            <a:pPr algn="l"/>
            <a:r>
              <a:rPr lang="en-US" sz="1600" i="1" dirty="0">
                <a:latin typeface="Arial" panose="020B0604020202020204" pitchFamily="34" charset="0"/>
                <a:cs typeface="Arial" panose="020B0604020202020204" pitchFamily="34" charset="0"/>
              </a:rPr>
              <a:t>Table from CDR, made by </a:t>
            </a:r>
          </a:p>
          <a:p>
            <a:pPr algn="l"/>
            <a:r>
              <a:rPr lang="en-US" sz="1600" i="1" dirty="0">
                <a:latin typeface="Arial" panose="020B0604020202020204" pitchFamily="34" charset="0"/>
                <a:cs typeface="Arial" panose="020B0604020202020204" pitchFamily="34" charset="0"/>
              </a:rPr>
              <a:t>Silvia Dalla Torre and Tanja Horn</a:t>
            </a:r>
          </a:p>
        </p:txBody>
      </p:sp>
    </p:spTree>
    <p:extLst>
      <p:ext uri="{BB962C8B-B14F-4D97-AF65-F5344CB8AC3E}">
        <p14:creationId xmlns:p14="http://schemas.microsoft.com/office/powerpoint/2010/main" val="119420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0" y="10160"/>
            <a:ext cx="9144000" cy="1009015"/>
          </a:xfrm>
        </p:spPr>
        <p:txBody>
          <a:bodyPr/>
          <a:lstStyle/>
          <a:p>
            <a:pPr algn="ctr"/>
            <a:r>
              <a:rPr lang="en-US" sz="2800" dirty="0"/>
              <a:t>Reference Detector – 2D sketch</a:t>
            </a:r>
            <a:endParaRPr lang="en-US" sz="28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8</a:t>
            </a:fld>
            <a:endParaRPr lang="en-US"/>
          </a:p>
        </p:txBody>
      </p:sp>
      <p:pic>
        <p:nvPicPr>
          <p:cNvPr id="7" name="Picture 6">
            <a:extLst>
              <a:ext uri="{FF2B5EF4-FFF2-40B4-BE49-F238E27FC236}">
                <a16:creationId xmlns:a16="http://schemas.microsoft.com/office/drawing/2014/main" id="{2FDDE619-0958-466D-9776-A0B399FF13DB}"/>
              </a:ext>
            </a:extLst>
          </p:cNvPr>
          <p:cNvPicPr>
            <a:picLocks noChangeAspect="1"/>
          </p:cNvPicPr>
          <p:nvPr/>
        </p:nvPicPr>
        <p:blipFill>
          <a:blip r:embed="rId2"/>
          <a:stretch>
            <a:fillRect/>
          </a:stretch>
        </p:blipFill>
        <p:spPr>
          <a:xfrm>
            <a:off x="355845" y="1189984"/>
            <a:ext cx="8611564" cy="5150734"/>
          </a:xfrm>
          <a:prstGeom prst="rect">
            <a:avLst/>
          </a:prstGeom>
        </p:spPr>
      </p:pic>
      <p:sp>
        <p:nvSpPr>
          <p:cNvPr id="14" name="TextBox 13">
            <a:extLst>
              <a:ext uri="{FF2B5EF4-FFF2-40B4-BE49-F238E27FC236}">
                <a16:creationId xmlns:a16="http://schemas.microsoft.com/office/drawing/2014/main" id="{D327D11F-3327-4160-8E81-C3A1CE5CACE2}"/>
              </a:ext>
            </a:extLst>
          </p:cNvPr>
          <p:cNvSpPr txBox="1"/>
          <p:nvPr/>
        </p:nvSpPr>
        <p:spPr>
          <a:xfrm>
            <a:off x="5322045" y="882531"/>
            <a:ext cx="1120820" cy="369332"/>
          </a:xfrm>
          <a:prstGeom prst="rect">
            <a:avLst/>
          </a:prstGeom>
          <a:noFill/>
        </p:spPr>
        <p:txBody>
          <a:bodyPr wrap="none" rtlCol="0">
            <a:spAutoFit/>
          </a:bodyPr>
          <a:lstStyle/>
          <a:p>
            <a:r>
              <a:rPr lang="en-US" dirty="0">
                <a:solidFill>
                  <a:prstClr val="black"/>
                </a:solidFill>
                <a:latin typeface="Arial" panose="020B0604020202020204"/>
              </a:rPr>
              <a:t>electrons</a:t>
            </a:r>
          </a:p>
        </p:txBody>
      </p:sp>
      <p:grpSp>
        <p:nvGrpSpPr>
          <p:cNvPr id="15" name="Group 14">
            <a:extLst>
              <a:ext uri="{FF2B5EF4-FFF2-40B4-BE49-F238E27FC236}">
                <a16:creationId xmlns:a16="http://schemas.microsoft.com/office/drawing/2014/main" id="{1F02D9E3-63D5-45CC-AC23-3E72C1B07008}"/>
              </a:ext>
            </a:extLst>
          </p:cNvPr>
          <p:cNvGrpSpPr/>
          <p:nvPr/>
        </p:nvGrpSpPr>
        <p:grpSpPr>
          <a:xfrm>
            <a:off x="2285195" y="887261"/>
            <a:ext cx="1441420" cy="369332"/>
            <a:chOff x="1332695" y="1077364"/>
            <a:chExt cx="1441420" cy="369332"/>
          </a:xfrm>
        </p:grpSpPr>
        <p:cxnSp>
          <p:nvCxnSpPr>
            <p:cNvPr id="16" name="Straight Arrow Connector 15">
              <a:extLst>
                <a:ext uri="{FF2B5EF4-FFF2-40B4-BE49-F238E27FC236}">
                  <a16:creationId xmlns:a16="http://schemas.microsoft.com/office/drawing/2014/main" id="{131D4A32-E2BE-493B-80E2-199C29BAEFC2}"/>
                </a:ext>
              </a:extLst>
            </p:cNvPr>
            <p:cNvCxnSpPr/>
            <p:nvPr/>
          </p:nvCxnSpPr>
          <p:spPr>
            <a:xfrm>
              <a:off x="1392186" y="1104900"/>
              <a:ext cx="1322439" cy="0"/>
            </a:xfrm>
            <a:prstGeom prst="straightConnector1">
              <a:avLst/>
            </a:prstGeom>
            <a:noFill/>
            <a:ln w="6350" cap="flat" cmpd="sng" algn="ctr">
              <a:solidFill>
                <a:sysClr val="windowText" lastClr="000000"/>
              </a:solidFill>
              <a:prstDash val="solid"/>
              <a:miter lim="800000"/>
              <a:tailEnd type="triangle"/>
            </a:ln>
            <a:effectLst/>
          </p:spPr>
        </p:cxnSp>
        <p:sp>
          <p:nvSpPr>
            <p:cNvPr id="17" name="TextBox 16">
              <a:extLst>
                <a:ext uri="{FF2B5EF4-FFF2-40B4-BE49-F238E27FC236}">
                  <a16:creationId xmlns:a16="http://schemas.microsoft.com/office/drawing/2014/main" id="{21C6CB70-B207-4B80-BA73-15EFA56833CB}"/>
                </a:ext>
              </a:extLst>
            </p:cNvPr>
            <p:cNvSpPr txBox="1"/>
            <p:nvPr/>
          </p:nvSpPr>
          <p:spPr>
            <a:xfrm>
              <a:off x="1332695" y="1077364"/>
              <a:ext cx="144142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a:rPr>
                <a:t>protons/ions</a:t>
              </a:r>
            </a:p>
          </p:txBody>
        </p:sp>
      </p:grpSp>
      <p:cxnSp>
        <p:nvCxnSpPr>
          <p:cNvPr id="18" name="Straight Arrow Connector 17">
            <a:extLst>
              <a:ext uri="{FF2B5EF4-FFF2-40B4-BE49-F238E27FC236}">
                <a16:creationId xmlns:a16="http://schemas.microsoft.com/office/drawing/2014/main" id="{AC0D211D-027A-4D10-8F80-BA297A859E2C}"/>
              </a:ext>
            </a:extLst>
          </p:cNvPr>
          <p:cNvCxnSpPr/>
          <p:nvPr/>
        </p:nvCxnSpPr>
        <p:spPr>
          <a:xfrm>
            <a:off x="5221236" y="912542"/>
            <a:ext cx="1322439" cy="0"/>
          </a:xfrm>
          <a:prstGeom prst="straightConnector1">
            <a:avLst/>
          </a:prstGeom>
          <a:noFill/>
          <a:ln w="6350" cap="flat" cmpd="sng" algn="ctr">
            <a:solidFill>
              <a:sysClr val="windowText" lastClr="000000"/>
            </a:solidFill>
            <a:prstDash val="solid"/>
            <a:miter lim="800000"/>
            <a:headEnd type="triangle" w="med" len="med"/>
            <a:tailEnd type="none" w="med" len="med"/>
          </a:ln>
          <a:effectLst/>
        </p:spPr>
      </p:cxnSp>
    </p:spTree>
    <p:extLst>
      <p:ext uri="{BB962C8B-B14F-4D97-AF65-F5344CB8AC3E}">
        <p14:creationId xmlns:p14="http://schemas.microsoft.com/office/powerpoint/2010/main" val="83154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a:xfrm>
            <a:off x="0" y="10160"/>
            <a:ext cx="9144000" cy="1009015"/>
          </a:xfrm>
        </p:spPr>
        <p:txBody>
          <a:bodyPr/>
          <a:lstStyle/>
          <a:p>
            <a:pPr algn="ctr"/>
            <a:r>
              <a:rPr lang="en-US" sz="2800" dirty="0"/>
              <a:t>Reference Detector – Backward/Forward Detectors</a:t>
            </a:r>
            <a:endParaRPr lang="en-US" sz="2800" dirty="0">
              <a:latin typeface="+mj-lt"/>
            </a:endParaRP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9</a:t>
            </a:fld>
            <a:endParaRPr lang="en-US"/>
          </a:p>
        </p:txBody>
      </p:sp>
      <p:pic>
        <p:nvPicPr>
          <p:cNvPr id="23" name="Picture 22">
            <a:extLst>
              <a:ext uri="{FF2B5EF4-FFF2-40B4-BE49-F238E27FC236}">
                <a16:creationId xmlns:a16="http://schemas.microsoft.com/office/drawing/2014/main" id="{5FA32A01-1E74-4F4D-A955-CD0610D1B498}"/>
              </a:ext>
            </a:extLst>
          </p:cNvPr>
          <p:cNvPicPr>
            <a:picLocks noChangeAspect="1"/>
          </p:cNvPicPr>
          <p:nvPr/>
        </p:nvPicPr>
        <p:blipFill>
          <a:blip r:embed="rId2"/>
          <a:stretch>
            <a:fillRect/>
          </a:stretch>
        </p:blipFill>
        <p:spPr>
          <a:xfrm>
            <a:off x="525324" y="844155"/>
            <a:ext cx="7829482" cy="3866805"/>
          </a:xfrm>
          <a:prstGeom prst="rect">
            <a:avLst/>
          </a:prstGeom>
        </p:spPr>
      </p:pic>
      <p:sp>
        <p:nvSpPr>
          <p:cNvPr id="24" name="Rounded Rectangle 10">
            <a:extLst>
              <a:ext uri="{FF2B5EF4-FFF2-40B4-BE49-F238E27FC236}">
                <a16:creationId xmlns:a16="http://schemas.microsoft.com/office/drawing/2014/main" id="{3D831057-D2DA-475B-84E8-098243C9E116}"/>
              </a:ext>
            </a:extLst>
          </p:cNvPr>
          <p:cNvSpPr/>
          <p:nvPr/>
        </p:nvSpPr>
        <p:spPr>
          <a:xfrm>
            <a:off x="4358275" y="794831"/>
            <a:ext cx="2638937" cy="2325289"/>
          </a:xfrm>
          <a:prstGeom prst="roundRect">
            <a:avLst>
              <a:gd name="adj" fmla="val 2478"/>
            </a:avLst>
          </a:prstGeom>
          <a:noFill/>
          <a:ln w="381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BEEA97EE-B7DB-4D2F-9628-6E0ED8863337}"/>
              </a:ext>
            </a:extLst>
          </p:cNvPr>
          <p:cNvSpPr/>
          <p:nvPr/>
        </p:nvSpPr>
        <p:spPr>
          <a:xfrm>
            <a:off x="4790223" y="697045"/>
            <a:ext cx="2002493" cy="646331"/>
          </a:xfrm>
          <a:prstGeom prst="rect">
            <a:avLst/>
          </a:prstGeom>
        </p:spPr>
        <p:txBody>
          <a:bodyPr wrap="square">
            <a:spAutoFit/>
          </a:bodyPr>
          <a:lstStyle/>
          <a:p>
            <a:r>
              <a:rPr lang="en-US" i="1" dirty="0">
                <a:solidFill>
                  <a:prstClr val="black"/>
                </a:solidFill>
                <a:latin typeface="Arial" panose="020B0604020202020204" pitchFamily="34" charset="0"/>
                <a:cs typeface="Arial" panose="020B0604020202020204" pitchFamily="34" charset="0"/>
              </a:rPr>
              <a:t>far-forward </a:t>
            </a:r>
            <a:r>
              <a:rPr lang="en-US" dirty="0">
                <a:solidFill>
                  <a:prstClr val="black"/>
                </a:solidFill>
                <a:latin typeface="Arial" panose="020B0604020202020204" pitchFamily="34" charset="0"/>
                <a:cs typeface="Arial" panose="020B0604020202020204" pitchFamily="34" charset="0"/>
              </a:rPr>
              <a:t>detectors</a:t>
            </a:r>
          </a:p>
        </p:txBody>
      </p:sp>
      <p:sp>
        <p:nvSpPr>
          <p:cNvPr id="26" name="Rounded Rectangle 12">
            <a:extLst>
              <a:ext uri="{FF2B5EF4-FFF2-40B4-BE49-F238E27FC236}">
                <a16:creationId xmlns:a16="http://schemas.microsoft.com/office/drawing/2014/main" id="{CC51CF53-9F27-4614-8565-D9404C65C83C}"/>
              </a:ext>
            </a:extLst>
          </p:cNvPr>
          <p:cNvSpPr/>
          <p:nvPr/>
        </p:nvSpPr>
        <p:spPr>
          <a:xfrm>
            <a:off x="2147074" y="794831"/>
            <a:ext cx="1770903" cy="2161803"/>
          </a:xfrm>
          <a:prstGeom prst="roundRect">
            <a:avLst>
              <a:gd name="adj" fmla="val 2478"/>
            </a:avLst>
          </a:prstGeom>
          <a:noFill/>
          <a:ln w="381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74E24FC-F5DA-49DA-AD1A-5C40AEB3C457}"/>
              </a:ext>
            </a:extLst>
          </p:cNvPr>
          <p:cNvSpPr/>
          <p:nvPr/>
        </p:nvSpPr>
        <p:spPr>
          <a:xfrm>
            <a:off x="2161873" y="744728"/>
            <a:ext cx="2136499" cy="646331"/>
          </a:xfrm>
          <a:prstGeom prst="rect">
            <a:avLst/>
          </a:prstGeom>
        </p:spPr>
        <p:txBody>
          <a:bodyPr wrap="square">
            <a:spAutoFit/>
          </a:bodyPr>
          <a:lstStyle/>
          <a:p>
            <a:r>
              <a:rPr lang="en-US" dirty="0">
                <a:solidFill>
                  <a:prstClr val="black"/>
                </a:solidFill>
                <a:latin typeface="Arial" panose="020B0604020202020204" pitchFamily="34" charset="0"/>
                <a:cs typeface="Arial" panose="020B0604020202020204" pitchFamily="34" charset="0"/>
              </a:rPr>
              <a:t> </a:t>
            </a:r>
            <a:r>
              <a:rPr lang="en-US" i="1" dirty="0">
                <a:solidFill>
                  <a:prstClr val="black"/>
                </a:solidFill>
                <a:latin typeface="Arial" panose="020B0604020202020204" pitchFamily="34" charset="0"/>
                <a:cs typeface="Arial" panose="020B0604020202020204" pitchFamily="34" charset="0"/>
              </a:rPr>
              <a:t>far-backward </a:t>
            </a:r>
            <a:r>
              <a:rPr lang="en-US" dirty="0">
                <a:solidFill>
                  <a:prstClr val="black"/>
                </a:solidFill>
                <a:latin typeface="Arial" panose="020B0604020202020204" pitchFamily="34" charset="0"/>
                <a:cs typeface="Arial" panose="020B0604020202020204" pitchFamily="34" charset="0"/>
              </a:rPr>
              <a:t>detectors </a:t>
            </a:r>
          </a:p>
        </p:txBody>
      </p:sp>
      <p:pic>
        <p:nvPicPr>
          <p:cNvPr id="13" name="Picture 12" descr="A close up of a map&#10;&#10;Description automatically generated">
            <a:extLst>
              <a:ext uri="{FF2B5EF4-FFF2-40B4-BE49-F238E27FC236}">
                <a16:creationId xmlns:a16="http://schemas.microsoft.com/office/drawing/2014/main" id="{FEFBF256-CE7A-48FF-B2D3-1E340E23FC64}"/>
              </a:ext>
            </a:extLst>
          </p:cNvPr>
          <p:cNvPicPr>
            <a:picLocks noChangeAspect="1"/>
          </p:cNvPicPr>
          <p:nvPr/>
        </p:nvPicPr>
        <p:blipFill>
          <a:blip r:embed="rId3"/>
          <a:stretch>
            <a:fillRect/>
          </a:stretch>
        </p:blipFill>
        <p:spPr>
          <a:xfrm>
            <a:off x="4572000" y="4607853"/>
            <a:ext cx="4113821" cy="2239987"/>
          </a:xfrm>
          <a:prstGeom prst="rect">
            <a:avLst/>
          </a:prstGeom>
        </p:spPr>
      </p:pic>
      <p:pic>
        <p:nvPicPr>
          <p:cNvPr id="30" name="Picture 29">
            <a:extLst>
              <a:ext uri="{FF2B5EF4-FFF2-40B4-BE49-F238E27FC236}">
                <a16:creationId xmlns:a16="http://schemas.microsoft.com/office/drawing/2014/main" id="{7602AF44-8463-4DB2-B038-EEF4BC26514F}"/>
              </a:ext>
            </a:extLst>
          </p:cNvPr>
          <p:cNvPicPr>
            <a:picLocks noChangeAspect="1"/>
          </p:cNvPicPr>
          <p:nvPr/>
        </p:nvPicPr>
        <p:blipFill rotWithShape="1">
          <a:blip r:embed="rId4"/>
          <a:srcRect r="36527"/>
          <a:stretch/>
        </p:blipFill>
        <p:spPr>
          <a:xfrm>
            <a:off x="194309" y="4533146"/>
            <a:ext cx="3591392" cy="2314694"/>
          </a:xfrm>
          <a:prstGeom prst="rect">
            <a:avLst/>
          </a:prstGeom>
        </p:spPr>
      </p:pic>
    </p:spTree>
    <p:extLst>
      <p:ext uri="{BB962C8B-B14F-4D97-AF65-F5344CB8AC3E}">
        <p14:creationId xmlns:p14="http://schemas.microsoft.com/office/powerpoint/2010/main" val="30441548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600" dirty="0" smtClean="0">
            <a:latin typeface="Comic Sans MS" panose="030F0902030302020204" pitchFamily="66" charset="0"/>
          </a:defRPr>
        </a:defPPr>
      </a:lstStyle>
    </a:txDef>
  </a:objectDefaults>
  <a:extraClrSchemeLst/>
  <a:extLst>
    <a:ext uri="{05A4C25C-085E-4340-85A3-A5531E510DB2}">
      <thm15:themeFamily xmlns:thm15="http://schemas.microsoft.com/office/thememl/2012/main" name="EIC_PPT_Template_EditableTextLogos" id="{00FAD509-D349-8A47-998B-D6A9B09DAFE7}" vid="{C82AAD2E-8960-DB40-8700-990D4EEA0A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23_ xmlns="b4b929e9-23cf-4f7e-9760-c4a5469a94ae">4</_x0023_>
    <Speaker_x0028_s_x0029_ xmlns="b4b929e9-23cf-4f7e-9760-c4a5469a94ae">R. Ent &amp; E Aschenauer</Speaker_x0028_s_x0029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5C501B0BC88749AE734BD500535A62" ma:contentTypeVersion="2" ma:contentTypeDescription="Create a new document." ma:contentTypeScope="" ma:versionID="2d821e9657f5360188a5edbafe626d47">
  <xsd:schema xmlns:xsd="http://www.w3.org/2001/XMLSchema" xmlns:xs="http://www.w3.org/2001/XMLSchema" xmlns:p="http://schemas.microsoft.com/office/2006/metadata/properties" xmlns:ns2="b4b929e9-23cf-4f7e-9760-c4a5469a94ae" targetNamespace="http://schemas.microsoft.com/office/2006/metadata/properties" ma:root="true" ma:fieldsID="a89b5991eb2901c47db52687223c6fb1" ns2:_="">
    <xsd:import namespace="b4b929e9-23cf-4f7e-9760-c4a5469a94ae"/>
    <xsd:element name="properties">
      <xsd:complexType>
        <xsd:sequence>
          <xsd:element name="documentManagement">
            <xsd:complexType>
              <xsd:all>
                <xsd:element ref="ns2:_x0023_" minOccurs="0"/>
                <xsd:element ref="ns2:Speaker_x0028_s_x002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929e9-23cf-4f7e-9760-c4a5469a94ae" elementFormDefault="qualified">
    <xsd:import namespace="http://schemas.microsoft.com/office/2006/documentManagement/types"/>
    <xsd:import namespace="http://schemas.microsoft.com/office/infopath/2007/PartnerControls"/>
    <xsd:element name="_x0023_" ma:index="8" nillable="true" ma:displayName="#" ma:format="Dropdown" ma:internalName="_x0023_" ma:percentage="FALSE">
      <xsd:simpleType>
        <xsd:restriction base="dms:Number"/>
      </xsd:simpleType>
    </xsd:element>
    <xsd:element name="Speaker_x0028_s_x0029_" ma:index="9" nillable="true" ma:displayName="Speaker(s)" ma:format="Dropdown" ma:internalName="Speaker_x0028_s_x0029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5403E4-1B08-43F6-9B13-B30CBD633CC2}">
  <ds:schemaRefs>
    <ds:schemaRef ds:uri="http://schemas.microsoft.com/sharepoint/v3/contenttype/forms"/>
  </ds:schemaRefs>
</ds:datastoreItem>
</file>

<file path=customXml/itemProps2.xml><?xml version="1.0" encoding="utf-8"?>
<ds:datastoreItem xmlns:ds="http://schemas.openxmlformats.org/officeDocument/2006/customXml" ds:itemID="{5924BEEB-651D-4969-AD10-7CB93F772ABD}">
  <ds:schemaRefs>
    <ds:schemaRef ds:uri="http://schemas.microsoft.com/office/2006/metadata/properties"/>
    <ds:schemaRef ds:uri="http://schemas.microsoft.com/office/infopath/2007/PartnerControls"/>
    <ds:schemaRef ds:uri="b4b929e9-23cf-4f7e-9760-c4a5469a94ae"/>
  </ds:schemaRefs>
</ds:datastoreItem>
</file>

<file path=customXml/itemProps3.xml><?xml version="1.0" encoding="utf-8"?>
<ds:datastoreItem xmlns:ds="http://schemas.openxmlformats.org/officeDocument/2006/customXml" ds:itemID="{77F229A1-A544-4420-88B3-2CC71421E1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b929e9-23cf-4f7e-9760-c4a5469a9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1156</TotalTime>
  <Words>1301</Words>
  <Application>Microsoft Office PowerPoint</Application>
  <PresentationFormat>On-screen Show (4:3)</PresentationFormat>
  <Paragraphs>113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Comic Sans MS</vt:lpstr>
      <vt:lpstr>Courier New</vt:lpstr>
      <vt:lpstr>Wingdings</vt:lpstr>
      <vt:lpstr>Office Theme</vt:lpstr>
      <vt:lpstr>  CDR Reference Detector</vt:lpstr>
      <vt:lpstr>CDR Reference Detector - preamble</vt:lpstr>
      <vt:lpstr>Reference Detector – technologies</vt:lpstr>
      <vt:lpstr>CDR section 2 (science) and section 8 (detector) - authors</vt:lpstr>
      <vt:lpstr>CDR section 2 (science)</vt:lpstr>
      <vt:lpstr>CDR section 8 (detector)</vt:lpstr>
      <vt:lpstr>Reference Detector – technologies</vt:lpstr>
      <vt:lpstr>Reference Detector – 2D sketch</vt:lpstr>
      <vt:lpstr>Reference Detector – Backward/Forward Detectors</vt:lpstr>
      <vt:lpstr>Reference Detector Location</vt:lpstr>
      <vt:lpstr>Reference (Central) Detector Maintenance</vt:lpstr>
      <vt:lpstr>Reference Detector Integration (some plots beyond CDR)</vt:lpstr>
      <vt:lpstr>CDR Reference Detector Summary</vt:lpstr>
      <vt:lpstr>CDR Reference Detector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Steps in Planning for the   experimental equipment</dc:title>
  <dc:creator>Elke-Caroline Aschenauer</dc:creator>
  <cp:lastModifiedBy>Rolf Ent</cp:lastModifiedBy>
  <cp:revision>43</cp:revision>
  <dcterms:created xsi:type="dcterms:W3CDTF">2020-09-18T15:13:57Z</dcterms:created>
  <dcterms:modified xsi:type="dcterms:W3CDTF">2020-11-19T04:46:32Z</dcterms:modified>
</cp:coreProperties>
</file>