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6" r:id="rId3"/>
    <p:sldId id="337" r:id="rId4"/>
    <p:sldId id="346" r:id="rId5"/>
    <p:sldId id="332" r:id="rId6"/>
    <p:sldId id="334" r:id="rId7"/>
    <p:sldId id="328" r:id="rId8"/>
    <p:sldId id="338" r:id="rId9"/>
    <p:sldId id="339" r:id="rId10"/>
    <p:sldId id="340" r:id="rId11"/>
    <p:sldId id="343" r:id="rId12"/>
    <p:sldId id="344" r:id="rId13"/>
    <p:sldId id="347" r:id="rId14"/>
    <p:sldId id="341" r:id="rId15"/>
    <p:sldId id="342" r:id="rId16"/>
    <p:sldId id="333" r:id="rId17"/>
    <p:sldId id="345" r:id="rId18"/>
    <p:sldId id="330" r:id="rId19"/>
    <p:sldId id="331" r:id="rId20"/>
    <p:sldId id="348" r:id="rId21"/>
  </p:sldIdLst>
  <p:sldSz cx="9144000" cy="54229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344" y="-144"/>
      </p:cViewPr>
      <p:guideLst>
        <p:guide orient="horz" pos="17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5B3D-B0C4-254C-A135-16EB6D5BA27C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C474-F1DA-594D-AD19-0FA9394946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677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E87D-B25F-FC49-B4FF-BC9D52C4D7D8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25C2-6256-9449-B688-09A1F847C2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224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84614"/>
            <a:ext cx="7772400" cy="11624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72977"/>
            <a:ext cx="6400800" cy="1385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952750" y="5026225"/>
            <a:ext cx="4074583" cy="288719"/>
          </a:xfrm>
        </p:spPr>
        <p:txBody>
          <a:bodyPr/>
          <a:lstStyle/>
          <a:p>
            <a:r>
              <a:rPr lang="de-DE" smtClean="0"/>
              <a:t>4th EIC Yellow Report Workshop, Berkeley / 19.11.2020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24750" y="5026225"/>
            <a:ext cx="1162050" cy="288719"/>
          </a:xfrm>
        </p:spPr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 descr="EIC-logo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110236"/>
            <a:ext cx="1033780" cy="1012017"/>
          </a:xfrm>
          <a:prstGeom prst="rect">
            <a:avLst/>
          </a:prstGeom>
        </p:spPr>
      </p:pic>
      <p:pic>
        <p:nvPicPr>
          <p:cNvPr id="8" name="Immagine 7" descr="5_BARI_LOGO_ORIZZONTAL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"/>
          <a:stretch/>
        </p:blipFill>
        <p:spPr>
          <a:xfrm>
            <a:off x="48682" y="36148"/>
            <a:ext cx="1911343" cy="4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4th EIC Yellow Report Workshop, Berkeley / 19.11.2020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17168"/>
            <a:ext cx="2057400" cy="462703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17168"/>
            <a:ext cx="6019800" cy="462703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4th EIC Yellow Report Workshop, Berkeley / 19.11.2020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5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4th EIC Yellow Report Workshop, Berkeley / 19.11.2020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3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484716"/>
            <a:ext cx="7772400" cy="10770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298457"/>
            <a:ext cx="7772400" cy="1186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4th EIC Yellow Report Workshop, Berkeley / 19.11.2020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4th EIC Yellow Report Workshop, Berkeley / 19.11.2020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0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13876"/>
            <a:ext cx="4040188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719762"/>
            <a:ext cx="4040188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213876"/>
            <a:ext cx="4041775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719762"/>
            <a:ext cx="4041775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4th EIC Yellow Report Workshop, Berkeley / 19.11.2020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7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4th EIC Yellow Report Workshop, Berkeley / 19.11.2020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4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4th EIC Yellow Report Workshop, Berkeley / 19.11.2020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15912"/>
            <a:ext cx="3008313" cy="9188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15912"/>
            <a:ext cx="5111750" cy="46282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134792"/>
            <a:ext cx="3008313" cy="3709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4th EIC Yellow Report Workshop, Berkeley / 19.11.2020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95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796030"/>
            <a:ext cx="5486400" cy="448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84546"/>
            <a:ext cx="5486400" cy="3253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244173"/>
            <a:ext cx="5486400" cy="636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4th EIC Yellow Report Workshop, Berkeley / 19.11.2020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65344"/>
            <a:ext cx="8229600" cy="357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5026225"/>
            <a:ext cx="2895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4th EIC Yellow Report Workshop, Berkeley / 19.11.2020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2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s://indico.bnl.gov/event/7915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hyperlink" Target="https://indico.bnl.gov/event/9080/contributions/40915/attachments/30452/47738/EICUGM-CUA-DWG-Convener-slides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dico.bnl.gov/category/276/" TargetMode="Externa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1250" y="3634322"/>
            <a:ext cx="6805084" cy="786465"/>
          </a:xfrm>
        </p:spPr>
        <p:txBody>
          <a:bodyPr>
            <a:normAutofit fontScale="92500" lnSpcReduction="20000"/>
          </a:bodyPr>
          <a:lstStyle/>
          <a:p>
            <a:r>
              <a:rPr lang="it-IT" sz="2000" dirty="0" smtClean="0">
                <a:latin typeface="Arial"/>
                <a:cs typeface="Arial"/>
              </a:rPr>
              <a:t>Domenico Elia, </a:t>
            </a:r>
            <a:r>
              <a:rPr lang="it-IT" sz="2000" dirty="0" err="1" smtClean="0">
                <a:latin typeface="Arial"/>
                <a:cs typeface="Arial"/>
              </a:rPr>
              <a:t>Kondo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Gnanvo</a:t>
            </a:r>
            <a:r>
              <a:rPr lang="it-IT" sz="2000" dirty="0" smtClean="0">
                <a:latin typeface="Arial"/>
                <a:cs typeface="Arial"/>
              </a:rPr>
              <a:t> and Leo </a:t>
            </a:r>
            <a:r>
              <a:rPr lang="it-IT" sz="2000" dirty="0" err="1" smtClean="0">
                <a:latin typeface="Arial"/>
                <a:cs typeface="Arial"/>
              </a:rPr>
              <a:t>Greiner</a:t>
            </a:r>
            <a:endParaRPr lang="it-IT" sz="2000" dirty="0" smtClean="0">
              <a:latin typeface="Arial"/>
              <a:cs typeface="Arial"/>
            </a:endParaRPr>
          </a:p>
          <a:p>
            <a:r>
              <a:rPr lang="it-IT" sz="2800" i="1" dirty="0" smtClean="0">
                <a:latin typeface="Arial"/>
                <a:cs typeface="Arial"/>
              </a:rPr>
              <a:t>for the EIC-YR </a:t>
            </a:r>
            <a:r>
              <a:rPr lang="it-IT" sz="2800" i="1" dirty="0" err="1" smtClean="0">
                <a:latin typeface="Arial"/>
                <a:cs typeface="Arial"/>
              </a:rPr>
              <a:t>Tracking</a:t>
            </a:r>
            <a:r>
              <a:rPr lang="it-IT" sz="2800" i="1" dirty="0" smtClean="0">
                <a:latin typeface="Arial"/>
                <a:cs typeface="Arial"/>
              </a:rPr>
              <a:t> WG</a:t>
            </a:r>
          </a:p>
          <a:p>
            <a:endParaRPr lang="it-IT" dirty="0" smtClean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677869"/>
            <a:ext cx="811143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Arial"/>
                <a:cs typeface="Arial"/>
              </a:rPr>
              <a:t>Detector </a:t>
            </a:r>
            <a:r>
              <a:rPr lang="it-IT" sz="4400" dirty="0" err="1" smtClean="0">
                <a:solidFill>
                  <a:srgbClr val="FF0000"/>
                </a:solidFill>
                <a:latin typeface="Arial"/>
                <a:cs typeface="Arial"/>
              </a:rPr>
              <a:t>matrix</a:t>
            </a:r>
            <a:r>
              <a:rPr lang="it-IT" sz="4400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it-IT" sz="4400" dirty="0" err="1" smtClean="0">
                <a:solidFill>
                  <a:srgbClr val="FF0000"/>
                </a:solidFill>
                <a:latin typeface="Arial"/>
                <a:cs typeface="Arial"/>
              </a:rPr>
              <a:t>Updates</a:t>
            </a:r>
            <a:r>
              <a:rPr lang="it-IT" sz="4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r>
              <a:rPr lang="it-IT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endParaRPr lang="it-IT" sz="4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EIC </a:t>
            </a:r>
            <a:r>
              <a:rPr lang="it-IT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central</a:t>
            </a:r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tracking</a:t>
            </a:r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 baseline </a:t>
            </a:r>
            <a:r>
              <a:rPr lang="it-IT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concepts</a:t>
            </a:r>
            <a:endParaRPr lang="it-IT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expected</a:t>
            </a:r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 performance from </a:t>
            </a:r>
            <a:r>
              <a:rPr lang="it-IT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current</a:t>
            </a:r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simulations</a:t>
            </a:r>
            <a:endParaRPr lang="it-IT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comparison</a:t>
            </a:r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 with PWG </a:t>
            </a:r>
            <a:r>
              <a:rPr lang="it-IT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requiremens</a:t>
            </a:r>
            <a:endParaRPr lang="it-IT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5026225"/>
            <a:ext cx="2133600" cy="288719"/>
          </a:xfrm>
        </p:spPr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952750" y="5026225"/>
            <a:ext cx="4074583" cy="288719"/>
          </a:xfrm>
        </p:spPr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24750" y="5026225"/>
            <a:ext cx="1162050" cy="288719"/>
          </a:xfrm>
        </p:spPr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</a:t>
            </a:fld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8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10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Expected</a:t>
            </a:r>
            <a:r>
              <a:rPr lang="it-IT" sz="3200" dirty="0" smtClean="0">
                <a:latin typeface="Arial"/>
                <a:cs typeface="Arial"/>
              </a:rPr>
              <a:t> performance from </a:t>
            </a:r>
            <a:r>
              <a:rPr lang="it-IT" sz="3200" dirty="0" err="1" smtClean="0">
                <a:latin typeface="Arial"/>
                <a:cs typeface="Arial"/>
              </a:rPr>
              <a:t>simulation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198" y="1174562"/>
            <a:ext cx="861271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similarly</a:t>
            </a:r>
            <a:r>
              <a:rPr lang="it-IT" sz="2000" dirty="0" smtClean="0">
                <a:latin typeface="Arial"/>
                <a:cs typeface="Arial"/>
              </a:rPr>
              <a:t> to </a:t>
            </a:r>
            <a:r>
              <a:rPr lang="it-IT" sz="2000" dirty="0" err="1" smtClean="0">
                <a:latin typeface="Arial"/>
                <a:cs typeface="Arial"/>
              </a:rPr>
              <a:t>all-silicon</a:t>
            </a:r>
            <a:r>
              <a:rPr lang="it-IT" sz="2000" dirty="0" smtClean="0">
                <a:latin typeface="Arial"/>
                <a:cs typeface="Arial"/>
              </a:rPr>
              <a:t>, </a:t>
            </a:r>
            <a:r>
              <a:rPr lang="it-IT" sz="2000" dirty="0" err="1" smtClean="0">
                <a:latin typeface="Arial"/>
                <a:cs typeface="Arial"/>
              </a:rPr>
              <a:t>detailed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studies</a:t>
            </a:r>
            <a:r>
              <a:rPr lang="it-IT" sz="2000" dirty="0" smtClean="0">
                <a:latin typeface="Arial"/>
                <a:cs typeface="Arial"/>
              </a:rPr>
              <a:t> in the Fun4All </a:t>
            </a:r>
            <a:r>
              <a:rPr lang="it-IT" sz="2000" dirty="0" err="1" smtClean="0">
                <a:latin typeface="Arial"/>
                <a:cs typeface="Arial"/>
              </a:rPr>
              <a:t>framework</a:t>
            </a: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2" name="Immagine 1" descr="Schermata 2020-11-18 alle 13.2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7" y="2179447"/>
            <a:ext cx="8009467" cy="269970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699001" y="2448317"/>
            <a:ext cx="4265084" cy="2409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central_relMomRes_transv_0to30GeV_withPWG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1270" y="1976612"/>
            <a:ext cx="2555926" cy="3543301"/>
          </a:xfrm>
          <a:prstGeom prst="rect">
            <a:avLst/>
          </a:prstGeom>
        </p:spPr>
      </p:pic>
      <p:grpSp>
        <p:nvGrpSpPr>
          <p:cNvPr id="15" name="Gruppo 14"/>
          <p:cNvGrpSpPr/>
          <p:nvPr/>
        </p:nvGrpSpPr>
        <p:grpSpPr>
          <a:xfrm>
            <a:off x="2730500" y="3545591"/>
            <a:ext cx="2402417" cy="656198"/>
            <a:chOff x="2730500" y="3545591"/>
            <a:chExt cx="2402417" cy="656198"/>
          </a:xfrm>
        </p:grpSpPr>
        <p:sp>
          <p:nvSpPr>
            <p:cNvPr id="7" name="Rettangolo 6"/>
            <p:cNvSpPr/>
            <p:nvPr/>
          </p:nvSpPr>
          <p:spPr>
            <a:xfrm>
              <a:off x="2730500" y="3545591"/>
              <a:ext cx="1989667" cy="65619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" name="Connettore 2 11"/>
            <p:cNvCxnSpPr/>
            <p:nvPr/>
          </p:nvCxnSpPr>
          <p:spPr>
            <a:xfrm>
              <a:off x="4720167" y="3863106"/>
              <a:ext cx="41275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/>
          <p:cNvSpPr txBox="1"/>
          <p:nvPr/>
        </p:nvSpPr>
        <p:spPr>
          <a:xfrm>
            <a:off x="6762751" y="2109763"/>
            <a:ext cx="2307166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"/>
                <a:cs typeface="Arial"/>
              </a:rPr>
              <a:t>Under </a:t>
            </a:r>
            <a:r>
              <a:rPr lang="it-IT" sz="1400" dirty="0" err="1" smtClean="0">
                <a:latin typeface="Arial"/>
                <a:cs typeface="Arial"/>
              </a:rPr>
              <a:t>investigation</a:t>
            </a:r>
            <a:r>
              <a:rPr lang="it-IT" sz="1400" dirty="0" smtClean="0">
                <a:latin typeface="Arial"/>
                <a:cs typeface="Arial"/>
              </a:rPr>
              <a:t>:</a:t>
            </a:r>
          </a:p>
          <a:p>
            <a:pPr marL="171450" indent="-171450">
              <a:buFont typeface="Wingdings" charset="2"/>
              <a:buChar char="ü"/>
            </a:pPr>
            <a:r>
              <a:rPr lang="it-IT" sz="1200" dirty="0" err="1" smtClean="0">
                <a:latin typeface="Arial"/>
                <a:cs typeface="Arial"/>
              </a:rPr>
              <a:t>resolutions</a:t>
            </a:r>
            <a:r>
              <a:rPr lang="it-IT" sz="1200" dirty="0" smtClean="0">
                <a:latin typeface="Arial"/>
                <a:cs typeface="Arial"/>
              </a:rPr>
              <a:t> with TPC </a:t>
            </a:r>
            <a:r>
              <a:rPr lang="it-IT" sz="1200" dirty="0" err="1" smtClean="0">
                <a:latin typeface="Arial"/>
                <a:cs typeface="Arial"/>
              </a:rPr>
              <a:t>need</a:t>
            </a:r>
            <a:r>
              <a:rPr lang="it-IT" sz="1200" dirty="0" smtClean="0">
                <a:latin typeface="Arial"/>
                <a:cs typeface="Arial"/>
              </a:rPr>
              <a:t> separate </a:t>
            </a:r>
            <a:r>
              <a:rPr lang="it-IT" sz="1200" dirty="0" err="1" smtClean="0">
                <a:latin typeface="Arial"/>
                <a:cs typeface="Arial"/>
              </a:rPr>
              <a:t>fits</a:t>
            </a:r>
            <a:r>
              <a:rPr lang="it-IT" sz="1200" dirty="0" smtClean="0">
                <a:latin typeface="Arial"/>
                <a:cs typeface="Arial"/>
              </a:rPr>
              <a:t> in </a:t>
            </a:r>
            <a:r>
              <a:rPr lang="it-IT" sz="1200" dirty="0" err="1" smtClean="0">
                <a:latin typeface="Arial"/>
                <a:cs typeface="Arial"/>
              </a:rPr>
              <a:t>two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intervals</a:t>
            </a:r>
            <a:r>
              <a:rPr lang="it-IT" sz="1200" dirty="0" smtClean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090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11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Expected</a:t>
            </a:r>
            <a:r>
              <a:rPr lang="it-IT" sz="3200" dirty="0" smtClean="0">
                <a:latin typeface="Arial"/>
                <a:cs typeface="Arial"/>
              </a:rPr>
              <a:t> performance from </a:t>
            </a:r>
            <a:r>
              <a:rPr lang="it-IT" sz="3200" dirty="0" err="1" smtClean="0">
                <a:latin typeface="Arial"/>
                <a:cs typeface="Arial"/>
              </a:rPr>
              <a:t>simulation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198" y="1174562"/>
            <a:ext cx="861271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similarly</a:t>
            </a:r>
            <a:r>
              <a:rPr lang="it-IT" sz="2000" dirty="0" smtClean="0">
                <a:latin typeface="Arial"/>
                <a:cs typeface="Arial"/>
              </a:rPr>
              <a:t> to </a:t>
            </a:r>
            <a:r>
              <a:rPr lang="it-IT" sz="2000" dirty="0" err="1" smtClean="0">
                <a:latin typeface="Arial"/>
                <a:cs typeface="Arial"/>
              </a:rPr>
              <a:t>all-silicon</a:t>
            </a:r>
            <a:r>
              <a:rPr lang="it-IT" sz="2000" dirty="0" smtClean="0">
                <a:latin typeface="Arial"/>
                <a:cs typeface="Arial"/>
              </a:rPr>
              <a:t>, </a:t>
            </a:r>
            <a:r>
              <a:rPr lang="it-IT" sz="2000" dirty="0" err="1" smtClean="0">
                <a:latin typeface="Arial"/>
                <a:cs typeface="Arial"/>
              </a:rPr>
              <a:t>detailed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studies</a:t>
            </a:r>
            <a:r>
              <a:rPr lang="it-IT" sz="2000" dirty="0" smtClean="0">
                <a:latin typeface="Arial"/>
                <a:cs typeface="Arial"/>
              </a:rPr>
              <a:t> in the Fun4All </a:t>
            </a:r>
            <a:r>
              <a:rPr lang="it-IT" sz="2000" dirty="0" err="1" smtClean="0">
                <a:latin typeface="Arial"/>
                <a:cs typeface="Arial"/>
              </a:rPr>
              <a:t>framework</a:t>
            </a: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2" name="Immagine 1" descr="Schermata 2020-11-18 alle 13.2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7" y="2179447"/>
            <a:ext cx="8009467" cy="269970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704417" y="2448317"/>
            <a:ext cx="3227919" cy="2577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Nu</a:t>
            </a:r>
            <a:endParaRPr lang="it-IT" dirty="0"/>
          </a:p>
        </p:txBody>
      </p:sp>
      <p:pic>
        <p:nvPicPr>
          <p:cNvPr id="3" name="Immagine 2" descr="Schermata 2020-11-18 alle 17.35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17" y="2561291"/>
            <a:ext cx="2984500" cy="1053769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4646083" y="2413119"/>
            <a:ext cx="1524000" cy="2339030"/>
            <a:chOff x="4646083" y="2413119"/>
            <a:chExt cx="1524000" cy="2339030"/>
          </a:xfrm>
        </p:grpSpPr>
        <p:sp>
          <p:nvSpPr>
            <p:cNvPr id="7" name="Rettangolo 6"/>
            <p:cNvSpPr/>
            <p:nvPr/>
          </p:nvSpPr>
          <p:spPr>
            <a:xfrm>
              <a:off x="4646083" y="2413119"/>
              <a:ext cx="1090083" cy="23390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2 8"/>
            <p:cNvCxnSpPr/>
            <p:nvPr/>
          </p:nvCxnSpPr>
          <p:spPr>
            <a:xfrm>
              <a:off x="5736166" y="3979528"/>
              <a:ext cx="43391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13"/>
          <p:cNvSpPr txBox="1"/>
          <p:nvPr/>
        </p:nvSpPr>
        <p:spPr>
          <a:xfrm>
            <a:off x="6252012" y="3746563"/>
            <a:ext cx="2817905" cy="12680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Arial"/>
                <a:cs typeface="Arial"/>
              </a:rPr>
              <a:t>Still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preliminary</a:t>
            </a:r>
            <a:r>
              <a:rPr lang="it-IT" sz="1400" dirty="0" smtClean="0">
                <a:latin typeface="Arial"/>
                <a:cs typeface="Arial"/>
              </a:rPr>
              <a:t>: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it-IT" sz="1200" dirty="0" err="1" smtClean="0">
                <a:latin typeface="Arial"/>
                <a:cs typeface="Arial"/>
              </a:rPr>
              <a:t>all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numbers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provided</a:t>
            </a:r>
            <a:r>
              <a:rPr lang="it-IT" sz="1200" dirty="0" smtClean="0">
                <a:latin typeface="Arial"/>
                <a:cs typeface="Arial"/>
              </a:rPr>
              <a:t> for 90% </a:t>
            </a:r>
            <a:r>
              <a:rPr lang="it-IT" sz="1200" dirty="0" err="1" smtClean="0">
                <a:latin typeface="Arial"/>
                <a:cs typeface="Arial"/>
              </a:rPr>
              <a:t>acc</a:t>
            </a:r>
            <a:endParaRPr lang="it-IT" sz="1200" dirty="0" smtClean="0">
              <a:latin typeface="Arial"/>
              <a:cs typeface="Arial"/>
            </a:endParaRPr>
          </a:p>
          <a:p>
            <a:pPr marL="171450" indent="-171450">
              <a:buFont typeface="Wingdings" charset="2"/>
              <a:buChar char="ü"/>
            </a:pPr>
            <a:r>
              <a:rPr lang="it-IT" sz="1200" dirty="0" err="1" smtClean="0">
                <a:latin typeface="Arial"/>
                <a:cs typeface="Arial"/>
              </a:rPr>
              <a:t>spiralling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tracks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within</a:t>
            </a:r>
            <a:r>
              <a:rPr lang="it-IT" sz="1200" dirty="0" smtClean="0">
                <a:latin typeface="Arial"/>
                <a:cs typeface="Arial"/>
              </a:rPr>
              <a:t> TPC </a:t>
            </a:r>
            <a:r>
              <a:rPr lang="it-IT" sz="1200" dirty="0" err="1" smtClean="0">
                <a:latin typeface="Arial"/>
                <a:cs typeface="Arial"/>
              </a:rPr>
              <a:t>might</a:t>
            </a:r>
            <a:r>
              <a:rPr lang="it-IT" sz="1200" dirty="0" smtClean="0">
                <a:latin typeface="Arial"/>
                <a:cs typeface="Arial"/>
              </a:rPr>
              <a:t> be </a:t>
            </a:r>
            <a:r>
              <a:rPr lang="it-IT" sz="1200" dirty="0" err="1" smtClean="0">
                <a:latin typeface="Arial"/>
                <a:cs typeface="Arial"/>
              </a:rPr>
              <a:t>better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handled</a:t>
            </a:r>
            <a:r>
              <a:rPr lang="it-IT" sz="1200" dirty="0" smtClean="0">
                <a:latin typeface="Arial"/>
                <a:cs typeface="Arial"/>
              </a:rPr>
              <a:t> with a </a:t>
            </a:r>
            <a:r>
              <a:rPr lang="it-IT" sz="1200" dirty="0" err="1" smtClean="0">
                <a:latin typeface="Arial"/>
                <a:cs typeface="Arial"/>
              </a:rPr>
              <a:t>clever</a:t>
            </a:r>
            <a:r>
              <a:rPr lang="it-IT" sz="1200" dirty="0" smtClean="0">
                <a:latin typeface="Arial"/>
                <a:cs typeface="Arial"/>
              </a:rPr>
              <a:t> reco</a:t>
            </a:r>
          </a:p>
          <a:p>
            <a:pPr marL="171450" indent="-171450">
              <a:buFont typeface="Wingdings" charset="2"/>
              <a:buChar char="ü"/>
            </a:pPr>
            <a:r>
              <a:rPr lang="it-IT" sz="1200" dirty="0" err="1">
                <a:latin typeface="Arial"/>
                <a:cs typeface="Arial"/>
              </a:rPr>
              <a:t>upper</a:t>
            </a:r>
            <a:r>
              <a:rPr lang="it-IT" sz="1200" dirty="0">
                <a:latin typeface="Arial"/>
                <a:cs typeface="Arial"/>
              </a:rPr>
              <a:t> </a:t>
            </a:r>
            <a:r>
              <a:rPr lang="it-IT" sz="1200" dirty="0" err="1">
                <a:latin typeface="Arial"/>
                <a:cs typeface="Arial"/>
              </a:rPr>
              <a:t>bound</a:t>
            </a:r>
            <a:r>
              <a:rPr lang="it-IT" sz="1200" dirty="0">
                <a:latin typeface="Arial"/>
                <a:cs typeface="Arial"/>
              </a:rPr>
              <a:t> of </a:t>
            </a:r>
            <a:r>
              <a:rPr lang="it-IT" sz="1200" dirty="0" err="1">
                <a:latin typeface="Arial"/>
                <a:cs typeface="Arial"/>
              </a:rPr>
              <a:t>inefficiency</a:t>
            </a:r>
            <a:r>
              <a:rPr lang="it-IT" sz="1200" dirty="0">
                <a:latin typeface="Arial"/>
                <a:cs typeface="Arial"/>
              </a:rPr>
              <a:t> </a:t>
            </a:r>
            <a:r>
              <a:rPr lang="it-IT" sz="1200" dirty="0" err="1">
                <a:latin typeface="Arial"/>
                <a:cs typeface="Arial"/>
              </a:rPr>
              <a:t>regions</a:t>
            </a:r>
            <a:r>
              <a:rPr lang="it-IT" sz="1200" dirty="0">
                <a:latin typeface="Arial"/>
                <a:cs typeface="Arial"/>
              </a:rPr>
              <a:t> </a:t>
            </a:r>
            <a:r>
              <a:rPr lang="it-IT" sz="1200" dirty="0" err="1">
                <a:latin typeface="Arial"/>
                <a:cs typeface="Arial"/>
              </a:rPr>
              <a:t>likely</a:t>
            </a:r>
            <a:r>
              <a:rPr lang="it-IT" sz="1200" dirty="0">
                <a:latin typeface="Arial"/>
                <a:cs typeface="Arial"/>
              </a:rPr>
              <a:t> </a:t>
            </a:r>
            <a:r>
              <a:rPr lang="it-IT" sz="1200" dirty="0" err="1">
                <a:latin typeface="Arial"/>
                <a:cs typeface="Arial"/>
              </a:rPr>
              <a:t>created</a:t>
            </a:r>
            <a:r>
              <a:rPr lang="it-IT" sz="1200" dirty="0">
                <a:latin typeface="Arial"/>
                <a:cs typeface="Arial"/>
              </a:rPr>
              <a:t> by TPC </a:t>
            </a:r>
            <a:r>
              <a:rPr lang="it-IT" sz="1200" dirty="0" err="1" smtClean="0">
                <a:latin typeface="Arial"/>
                <a:cs typeface="Arial"/>
              </a:rPr>
              <a:t>reported</a:t>
            </a:r>
            <a:endParaRPr lang="it-IT" sz="1200" dirty="0">
              <a:latin typeface="Arial"/>
              <a:cs typeface="Arial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688043" y="2046596"/>
            <a:ext cx="24347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latin typeface="Arial"/>
                <a:cs typeface="Arial"/>
              </a:rPr>
              <a:t>Further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details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here</a:t>
            </a:r>
            <a:r>
              <a:rPr lang="it-IT" sz="1200" dirty="0" smtClean="0">
                <a:latin typeface="Arial"/>
                <a:cs typeface="Arial"/>
              </a:rPr>
              <a:t>:</a:t>
            </a:r>
          </a:p>
          <a:p>
            <a:r>
              <a:rPr lang="it-IT" sz="1200" dirty="0" smtClean="0">
                <a:latin typeface="Arial"/>
                <a:cs typeface="Arial"/>
                <a:hlinkClick r:id="rId4"/>
              </a:rPr>
              <a:t>https</a:t>
            </a:r>
            <a:r>
              <a:rPr lang="it-IT" sz="1200" dirty="0">
                <a:latin typeface="Arial"/>
                <a:cs typeface="Arial"/>
                <a:hlinkClick r:id="rId4"/>
              </a:rPr>
              <a:t>://indico.bnl.gov/event/7915/</a:t>
            </a:r>
            <a:endParaRPr lang="it-IT" sz="1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65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12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Expected</a:t>
            </a:r>
            <a:r>
              <a:rPr lang="it-IT" sz="3200" dirty="0" smtClean="0">
                <a:latin typeface="Arial"/>
                <a:cs typeface="Arial"/>
              </a:rPr>
              <a:t> performance from </a:t>
            </a:r>
            <a:r>
              <a:rPr lang="it-IT" sz="3200" dirty="0" err="1" smtClean="0">
                <a:latin typeface="Arial"/>
                <a:cs typeface="Arial"/>
              </a:rPr>
              <a:t>simulation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198" y="1174562"/>
            <a:ext cx="861271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similarly</a:t>
            </a:r>
            <a:r>
              <a:rPr lang="it-IT" sz="2000" dirty="0" smtClean="0">
                <a:latin typeface="Arial"/>
                <a:cs typeface="Arial"/>
              </a:rPr>
              <a:t> to </a:t>
            </a:r>
            <a:r>
              <a:rPr lang="it-IT" sz="2000" dirty="0" err="1" smtClean="0">
                <a:latin typeface="Arial"/>
                <a:cs typeface="Arial"/>
              </a:rPr>
              <a:t>all-silicon</a:t>
            </a:r>
            <a:r>
              <a:rPr lang="it-IT" sz="2000" dirty="0" smtClean="0">
                <a:latin typeface="Arial"/>
                <a:cs typeface="Arial"/>
              </a:rPr>
              <a:t>, </a:t>
            </a:r>
            <a:r>
              <a:rPr lang="it-IT" sz="2000" dirty="0" err="1" smtClean="0">
                <a:latin typeface="Arial"/>
                <a:cs typeface="Arial"/>
              </a:rPr>
              <a:t>detailed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studies</a:t>
            </a:r>
            <a:r>
              <a:rPr lang="it-IT" sz="2000" dirty="0" smtClean="0">
                <a:latin typeface="Arial"/>
                <a:cs typeface="Arial"/>
              </a:rPr>
              <a:t> in the Fun4All </a:t>
            </a:r>
            <a:r>
              <a:rPr lang="it-IT" sz="2000" dirty="0" err="1" smtClean="0">
                <a:latin typeface="Arial"/>
                <a:cs typeface="Arial"/>
              </a:rPr>
              <a:t>framework</a:t>
            </a: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2" name="Immagine 1" descr="Schermata 2020-11-18 alle 13.2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6" y="2179447"/>
            <a:ext cx="8010332" cy="270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413250" y="1310908"/>
            <a:ext cx="465666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>
                <a:latin typeface="Arial"/>
                <a:cs typeface="Arial"/>
              </a:rPr>
              <a:t>Studies</a:t>
            </a:r>
            <a:r>
              <a:rPr lang="it-IT" sz="1200" dirty="0">
                <a:latin typeface="Arial"/>
                <a:cs typeface="Arial"/>
              </a:rPr>
              <a:t> in </a:t>
            </a:r>
            <a:r>
              <a:rPr lang="it-IT" sz="1200" dirty="0" smtClean="0">
                <a:latin typeface="Arial"/>
                <a:cs typeface="Arial"/>
              </a:rPr>
              <a:t>the </a:t>
            </a:r>
            <a:r>
              <a:rPr lang="it-IT" sz="1200" dirty="0" err="1" smtClean="0">
                <a:latin typeface="Arial"/>
                <a:cs typeface="Arial"/>
              </a:rPr>
              <a:t>endcaps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>
                <a:latin typeface="Arial"/>
                <a:cs typeface="Arial"/>
              </a:rPr>
              <a:t>to be </a:t>
            </a:r>
            <a:r>
              <a:rPr lang="it-IT" sz="1200" dirty="0" err="1">
                <a:latin typeface="Arial"/>
                <a:cs typeface="Arial"/>
              </a:rPr>
              <a:t>updated</a:t>
            </a:r>
            <a:r>
              <a:rPr lang="it-IT" sz="1200" dirty="0">
                <a:latin typeface="Arial"/>
                <a:cs typeface="Arial"/>
              </a:rPr>
              <a:t> with </a:t>
            </a:r>
            <a:r>
              <a:rPr lang="it-IT" sz="1200" dirty="0" err="1">
                <a:latin typeface="Arial"/>
                <a:cs typeface="Arial"/>
              </a:rPr>
              <a:t>MPGDs</a:t>
            </a:r>
            <a:r>
              <a:rPr lang="it-IT" sz="1200" dirty="0">
                <a:latin typeface="Arial"/>
                <a:cs typeface="Arial"/>
              </a:rPr>
              <a:t> planar </a:t>
            </a:r>
            <a:r>
              <a:rPr lang="it-IT" sz="1200" dirty="0" err="1">
                <a:latin typeface="Arial"/>
                <a:cs typeface="Arial"/>
              </a:rPr>
              <a:t>layers</a:t>
            </a:r>
            <a:r>
              <a:rPr lang="it-IT" sz="12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56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13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Expected</a:t>
            </a:r>
            <a:r>
              <a:rPr lang="it-IT" sz="3200" dirty="0" smtClean="0">
                <a:latin typeface="Arial"/>
                <a:cs typeface="Arial"/>
              </a:rPr>
              <a:t> performance from </a:t>
            </a:r>
            <a:r>
              <a:rPr lang="it-IT" sz="3200" dirty="0" err="1" smtClean="0">
                <a:latin typeface="Arial"/>
                <a:cs typeface="Arial"/>
              </a:rPr>
              <a:t>simulation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198" y="1174562"/>
            <a:ext cx="861271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similarly</a:t>
            </a:r>
            <a:r>
              <a:rPr lang="it-IT" sz="2000" dirty="0" smtClean="0">
                <a:latin typeface="Arial"/>
                <a:cs typeface="Arial"/>
              </a:rPr>
              <a:t> to </a:t>
            </a:r>
            <a:r>
              <a:rPr lang="it-IT" sz="2000" dirty="0" err="1" smtClean="0">
                <a:latin typeface="Arial"/>
                <a:cs typeface="Arial"/>
              </a:rPr>
              <a:t>all-silicon</a:t>
            </a:r>
            <a:r>
              <a:rPr lang="it-IT" sz="2000" dirty="0" smtClean="0">
                <a:latin typeface="Arial"/>
                <a:cs typeface="Arial"/>
              </a:rPr>
              <a:t>, </a:t>
            </a:r>
            <a:r>
              <a:rPr lang="it-IT" sz="2000" dirty="0" err="1" smtClean="0">
                <a:latin typeface="Arial"/>
                <a:cs typeface="Arial"/>
              </a:rPr>
              <a:t>detailed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studies</a:t>
            </a:r>
            <a:r>
              <a:rPr lang="it-IT" sz="2000" dirty="0" smtClean="0">
                <a:latin typeface="Arial"/>
                <a:cs typeface="Arial"/>
              </a:rPr>
              <a:t> in the Fun4All </a:t>
            </a:r>
            <a:r>
              <a:rPr lang="it-IT" sz="2000" dirty="0" err="1" smtClean="0">
                <a:latin typeface="Arial"/>
                <a:cs typeface="Arial"/>
              </a:rPr>
              <a:t>framework</a:t>
            </a: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7" name="Immagine 6" descr="Schermata 2020-11-18 alle 19.3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0" y="2179448"/>
            <a:ext cx="8299104" cy="269970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444750" y="2423456"/>
            <a:ext cx="2243667" cy="247686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413250" y="1310908"/>
            <a:ext cx="465666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>
                <a:latin typeface="Arial"/>
                <a:cs typeface="Arial"/>
              </a:rPr>
              <a:t>Studies</a:t>
            </a:r>
            <a:r>
              <a:rPr lang="it-IT" sz="1200" dirty="0">
                <a:latin typeface="Arial"/>
                <a:cs typeface="Arial"/>
              </a:rPr>
              <a:t> in </a:t>
            </a:r>
            <a:r>
              <a:rPr lang="it-IT" sz="1200" dirty="0" smtClean="0">
                <a:latin typeface="Arial"/>
                <a:cs typeface="Arial"/>
              </a:rPr>
              <a:t>the </a:t>
            </a:r>
            <a:r>
              <a:rPr lang="it-IT" sz="1200" dirty="0" err="1" smtClean="0">
                <a:latin typeface="Arial"/>
                <a:cs typeface="Arial"/>
              </a:rPr>
              <a:t>endcaps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>
                <a:latin typeface="Arial"/>
                <a:cs typeface="Arial"/>
              </a:rPr>
              <a:t>to be </a:t>
            </a:r>
            <a:r>
              <a:rPr lang="it-IT" sz="1200" dirty="0" err="1">
                <a:latin typeface="Arial"/>
                <a:cs typeface="Arial"/>
              </a:rPr>
              <a:t>updated</a:t>
            </a:r>
            <a:r>
              <a:rPr lang="it-IT" sz="1200" dirty="0">
                <a:latin typeface="Arial"/>
                <a:cs typeface="Arial"/>
              </a:rPr>
              <a:t> with </a:t>
            </a:r>
            <a:r>
              <a:rPr lang="it-IT" sz="1200" dirty="0" err="1">
                <a:latin typeface="Arial"/>
                <a:cs typeface="Arial"/>
              </a:rPr>
              <a:t>MPGDs</a:t>
            </a:r>
            <a:r>
              <a:rPr lang="it-IT" sz="1200" dirty="0">
                <a:latin typeface="Arial"/>
                <a:cs typeface="Arial"/>
              </a:rPr>
              <a:t> planar </a:t>
            </a:r>
            <a:r>
              <a:rPr lang="it-IT" sz="1200" dirty="0" err="1">
                <a:latin typeface="Arial"/>
                <a:cs typeface="Arial"/>
              </a:rPr>
              <a:t>layers</a:t>
            </a:r>
            <a:r>
              <a:rPr lang="it-IT" sz="12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556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14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Comparison</a:t>
            </a:r>
            <a:r>
              <a:rPr lang="it-IT" sz="3200" dirty="0" smtClean="0">
                <a:latin typeface="Arial"/>
                <a:cs typeface="Arial"/>
              </a:rPr>
              <a:t> with </a:t>
            </a:r>
            <a:r>
              <a:rPr lang="it-IT" sz="3200" dirty="0" err="1" smtClean="0">
                <a:latin typeface="Arial"/>
                <a:cs typeface="Arial"/>
              </a:rPr>
              <a:t>requirements</a:t>
            </a:r>
            <a:endParaRPr lang="it-IT" sz="3200" dirty="0" smtClean="0">
              <a:latin typeface="Arial"/>
              <a:cs typeface="Arial"/>
            </a:endParaRPr>
          </a:p>
        </p:txBody>
      </p:sp>
      <p:pic>
        <p:nvPicPr>
          <p:cNvPr id="8" name="Immagine 7" descr="Schermata 2020-11-17 alle 17.10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1992695"/>
            <a:ext cx="7270749" cy="296722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57200" y="1173600"/>
            <a:ext cx="8496300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PWG detector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requirements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@CUA 3rd YR workshop:</a:t>
            </a:r>
          </a:p>
          <a:p>
            <a:pPr>
              <a:lnSpc>
                <a:spcPct val="140000"/>
              </a:lnSpc>
            </a:pPr>
            <a:r>
              <a:rPr lang="it-IT" sz="1200" dirty="0">
                <a:latin typeface="Arial"/>
                <a:cs typeface="Arial"/>
                <a:hlinkClick r:id="rId3"/>
              </a:rPr>
              <a:t>https://indico.bnl.gov/event/9080/contributions/40915/attachments/30452/47738/EICUGM-CUA-DWG-Convener-</a:t>
            </a:r>
            <a:r>
              <a:rPr lang="it-IT" sz="1200" dirty="0" smtClean="0">
                <a:latin typeface="Arial"/>
                <a:cs typeface="Arial"/>
                <a:hlinkClick r:id="rId3"/>
              </a:rPr>
              <a:t>slides.pdf</a:t>
            </a:r>
            <a:endParaRPr lang="it-IT" sz="1200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endParaRPr lang="it-IT" sz="1200" dirty="0" smtClean="0"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48417" y="2783552"/>
            <a:ext cx="3079749" cy="1206559"/>
          </a:xfrm>
          <a:prstGeom prst="rect">
            <a:avLst/>
          </a:prstGeom>
          <a:noFill/>
          <a:ln w="508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016242" y="2508372"/>
            <a:ext cx="878416" cy="2751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solidFill>
                  <a:schemeClr val="tx1"/>
                </a:solidFill>
                <a:latin typeface="Arial"/>
                <a:cs typeface="Arial"/>
              </a:rPr>
              <a:t>Tracking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85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15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Comparison</a:t>
            </a:r>
            <a:r>
              <a:rPr lang="it-IT" sz="3200" dirty="0" smtClean="0">
                <a:latin typeface="Arial"/>
                <a:cs typeface="Arial"/>
              </a:rPr>
              <a:t> with </a:t>
            </a:r>
            <a:r>
              <a:rPr lang="it-IT" sz="3200" dirty="0" err="1" smtClean="0">
                <a:latin typeface="Arial"/>
                <a:cs typeface="Arial"/>
              </a:rPr>
              <a:t>requirements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7" name="Immagine 6" descr="Schermata 2020-11-18 alle 16.47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7" y="1799255"/>
            <a:ext cx="8257361" cy="291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0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16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Comparison</a:t>
            </a:r>
            <a:r>
              <a:rPr lang="it-IT" sz="3200" dirty="0" smtClean="0">
                <a:latin typeface="Arial"/>
                <a:cs typeface="Arial"/>
              </a:rPr>
              <a:t> with </a:t>
            </a:r>
            <a:r>
              <a:rPr lang="it-IT" sz="3200" dirty="0" err="1" smtClean="0">
                <a:latin typeface="Arial"/>
                <a:cs typeface="Arial"/>
              </a:rPr>
              <a:t>requirements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9" name="Immagine 8" descr="Schermata 2020-11-18 alle 16.46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7" y="1799255"/>
            <a:ext cx="8257361" cy="291055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794000" y="2063851"/>
            <a:ext cx="2836333" cy="26565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94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17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Comparison</a:t>
            </a:r>
            <a:r>
              <a:rPr lang="it-IT" sz="3200" dirty="0" smtClean="0">
                <a:latin typeface="Arial"/>
                <a:cs typeface="Arial"/>
              </a:rPr>
              <a:t> with </a:t>
            </a:r>
            <a:r>
              <a:rPr lang="it-IT" sz="3200" dirty="0" err="1" smtClean="0">
                <a:latin typeface="Arial"/>
                <a:cs typeface="Arial"/>
              </a:rPr>
              <a:t>requirements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2" name="Immagine 1" descr="Schermata 2020-11-18 alle 16.5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074432"/>
            <a:ext cx="8453499" cy="220739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699000" y="2275528"/>
            <a:ext cx="1725032" cy="201688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86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18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Comparison</a:t>
            </a:r>
            <a:r>
              <a:rPr lang="it-IT" sz="3200" dirty="0" smtClean="0">
                <a:latin typeface="Arial"/>
                <a:cs typeface="Arial"/>
              </a:rPr>
              <a:t> with </a:t>
            </a:r>
            <a:r>
              <a:rPr lang="it-IT" sz="3200" dirty="0" err="1" smtClean="0">
                <a:latin typeface="Arial"/>
                <a:cs typeface="Arial"/>
              </a:rPr>
              <a:t>requirements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7" name="Immagine 6" descr="Schermata 2020-11-18 alle 16.5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4433"/>
            <a:ext cx="8453498" cy="220739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084917" y="2275528"/>
            <a:ext cx="2677584" cy="201688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94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19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Conclusions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199" y="1174562"/>
            <a:ext cx="8379884" cy="1927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performance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results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two</a:t>
            </a:r>
            <a:r>
              <a:rPr lang="it-IT" sz="2000" dirty="0" smtClean="0">
                <a:latin typeface="Arial"/>
                <a:cs typeface="Arial"/>
              </a:rPr>
              <a:t> baseline detector </a:t>
            </a:r>
            <a:r>
              <a:rPr lang="it-IT" sz="2000" dirty="0" err="1" smtClean="0">
                <a:latin typeface="Arial"/>
                <a:cs typeface="Arial"/>
              </a:rPr>
              <a:t>concepts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as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reference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tracking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systems</a:t>
            </a:r>
            <a:endParaRPr lang="it-IT" sz="200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optimized</a:t>
            </a:r>
            <a:r>
              <a:rPr lang="it-IT" sz="2000" dirty="0" smtClean="0">
                <a:latin typeface="Arial"/>
                <a:cs typeface="Arial"/>
              </a:rPr>
              <a:t> baseline layout </a:t>
            </a:r>
            <a:r>
              <a:rPr lang="it-IT" sz="2000" dirty="0" err="1" smtClean="0">
                <a:latin typeface="Arial"/>
                <a:cs typeface="Arial"/>
              </a:rPr>
              <a:t>implemented</a:t>
            </a:r>
            <a:r>
              <a:rPr lang="it-IT" sz="2000" dirty="0" smtClean="0">
                <a:latin typeface="Arial"/>
                <a:cs typeface="Arial"/>
              </a:rPr>
              <a:t> in Fun4All for </a:t>
            </a:r>
            <a:r>
              <a:rPr lang="it-IT" sz="2000" dirty="0" err="1" smtClean="0">
                <a:latin typeface="Arial"/>
                <a:cs typeface="Arial"/>
              </a:rPr>
              <a:t>both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concepts</a:t>
            </a:r>
            <a:r>
              <a:rPr lang="it-IT" sz="2000" dirty="0" smtClean="0">
                <a:latin typeface="Arial"/>
                <a:cs typeface="Arial"/>
              </a:rPr>
              <a:t>:</a:t>
            </a:r>
            <a:endParaRPr lang="it-IT" sz="2000" dirty="0">
              <a:latin typeface="Arial"/>
              <a:cs typeface="Arial"/>
            </a:endParaRPr>
          </a:p>
          <a:p>
            <a:pPr marL="742950" lvl="1" indent="-285750" algn="just">
              <a:lnSpc>
                <a:spcPts val="2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ALL-SILICON and HYBRID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trackers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studied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to produce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expected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performance</a:t>
            </a:r>
          </a:p>
          <a:p>
            <a:pPr marL="742950" lvl="1" indent="-285750" algn="just">
              <a:lnSpc>
                <a:spcPts val="2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further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studies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ongoing</a:t>
            </a:r>
            <a:r>
              <a:rPr lang="it-IT" sz="1600" dirty="0" smtClean="0">
                <a:latin typeface="Arial"/>
                <a:cs typeface="Arial"/>
              </a:rPr>
              <a:t>, </a:t>
            </a:r>
            <a:r>
              <a:rPr lang="it-IT" sz="1600" dirty="0" err="1" smtClean="0">
                <a:latin typeface="Arial"/>
                <a:cs typeface="Arial"/>
              </a:rPr>
              <a:t>eg</a:t>
            </a:r>
            <a:r>
              <a:rPr lang="it-IT" sz="1600" dirty="0" smtClean="0">
                <a:latin typeface="Arial"/>
                <a:cs typeface="Arial"/>
              </a:rPr>
              <a:t> for (</a:t>
            </a:r>
            <a:r>
              <a:rPr lang="it-IT" sz="1600" dirty="0" err="1" smtClean="0">
                <a:latin typeface="Arial"/>
                <a:cs typeface="Arial"/>
              </a:rPr>
              <a:t>additional</a:t>
            </a:r>
            <a:r>
              <a:rPr lang="it-IT" sz="1600" dirty="0" smtClean="0">
                <a:latin typeface="Arial"/>
                <a:cs typeface="Arial"/>
              </a:rPr>
              <a:t>) </a:t>
            </a:r>
            <a:r>
              <a:rPr lang="it-IT" sz="1600" dirty="0" err="1" smtClean="0">
                <a:latin typeface="Arial"/>
                <a:cs typeface="Arial"/>
              </a:rPr>
              <a:t>gaseous</a:t>
            </a:r>
            <a:r>
              <a:rPr lang="it-IT" sz="1600" dirty="0" smtClean="0">
                <a:latin typeface="Arial"/>
                <a:cs typeface="Arial"/>
              </a:rPr>
              <a:t> detector </a:t>
            </a:r>
            <a:r>
              <a:rPr lang="it-IT" sz="1600" dirty="0" err="1" smtClean="0">
                <a:latin typeface="Arial"/>
                <a:cs typeface="Arial"/>
              </a:rPr>
              <a:t>components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endParaRPr lang="it-IT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6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2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Central </a:t>
            </a:r>
            <a:r>
              <a:rPr lang="it-IT" sz="3200" dirty="0" err="1" smtClean="0">
                <a:latin typeface="Arial"/>
                <a:cs typeface="Arial"/>
              </a:rPr>
              <a:t>tracking</a:t>
            </a:r>
            <a:r>
              <a:rPr lang="it-IT" sz="3200" dirty="0" smtClean="0">
                <a:latin typeface="Arial"/>
                <a:cs typeface="Arial"/>
              </a:rPr>
              <a:t> baseline </a:t>
            </a:r>
            <a:r>
              <a:rPr lang="it-IT" sz="3200" dirty="0" err="1" smtClean="0">
                <a:latin typeface="Arial"/>
                <a:cs typeface="Arial"/>
              </a:rPr>
              <a:t>concepts</a:t>
            </a:r>
            <a:r>
              <a:rPr lang="it-IT" sz="32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443384" cy="177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Simulation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efforts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in the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WG: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strong and steady </a:t>
            </a:r>
            <a:r>
              <a:rPr lang="it-IT" sz="2000" dirty="0" err="1" smtClean="0">
                <a:latin typeface="Arial"/>
                <a:cs typeface="Arial"/>
              </a:rPr>
              <a:t>effort</a:t>
            </a:r>
            <a:r>
              <a:rPr lang="it-IT" sz="2000" dirty="0" smtClean="0">
                <a:latin typeface="Arial"/>
                <a:cs typeface="Arial"/>
              </a:rPr>
              <a:t> in the last </a:t>
            </a:r>
            <a:r>
              <a:rPr lang="it-IT" sz="2000" dirty="0" err="1" smtClean="0">
                <a:latin typeface="Arial"/>
                <a:cs typeface="Arial"/>
              </a:rPr>
              <a:t>couple</a:t>
            </a:r>
            <a:r>
              <a:rPr lang="it-IT" sz="2000" dirty="0" smtClean="0">
                <a:latin typeface="Arial"/>
                <a:cs typeface="Arial"/>
              </a:rPr>
              <a:t> of </a:t>
            </a:r>
            <a:r>
              <a:rPr lang="it-IT" sz="2000" dirty="0" err="1" smtClean="0">
                <a:latin typeface="Arial"/>
                <a:cs typeface="Arial"/>
              </a:rPr>
              <a:t>months</a:t>
            </a:r>
            <a:r>
              <a:rPr lang="it-IT" sz="2000" dirty="0" smtClean="0">
                <a:latin typeface="Arial"/>
                <a:cs typeface="Arial"/>
              </a:rPr>
              <a:t> by </a:t>
            </a:r>
            <a:r>
              <a:rPr lang="it-IT" sz="2000" dirty="0" err="1" smtClean="0">
                <a:latin typeface="Arial"/>
                <a:cs typeface="Arial"/>
              </a:rPr>
              <a:t>many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groups</a:t>
            </a:r>
            <a:r>
              <a:rPr lang="it-IT" sz="2000" dirty="0" smtClean="0">
                <a:latin typeface="Arial"/>
                <a:cs typeface="Arial"/>
              </a:rPr>
              <a:t>: </a:t>
            </a:r>
            <a:endParaRPr lang="it-IT" sz="2000" dirty="0">
              <a:latin typeface="Arial"/>
              <a:cs typeface="Arial"/>
            </a:endParaRPr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(bi-)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weekly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meetings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  <a:hlinkClick r:id="rId2"/>
              </a:rPr>
              <a:t>https://indico.bnl.gov/category/276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  <a:hlinkClick r:id="rId2"/>
              </a:rPr>
              <a:t>/</a:t>
            </a:r>
            <a:endParaRPr lang="it-IT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ü"/>
            </a:pP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involvement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interplay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of “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silicon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-” and “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gaseous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-”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oriented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contributions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   </a:t>
            </a:r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ü"/>
            </a:pP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to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collect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highlight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in the YR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possible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of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large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amount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of work </a:t>
            </a:r>
          </a:p>
        </p:txBody>
      </p:sp>
      <p:pic>
        <p:nvPicPr>
          <p:cNvPr id="3" name="Immagine 2" descr="Schermata 2020-11-18 alle 10.55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66" y="2981211"/>
            <a:ext cx="4415950" cy="20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9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20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Conclusions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199" y="1174562"/>
            <a:ext cx="8379884" cy="302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performance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results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two</a:t>
            </a:r>
            <a:r>
              <a:rPr lang="it-IT" sz="2000" dirty="0" smtClean="0">
                <a:latin typeface="Arial"/>
                <a:cs typeface="Arial"/>
              </a:rPr>
              <a:t> baseline detector </a:t>
            </a:r>
            <a:r>
              <a:rPr lang="it-IT" sz="2000" dirty="0" err="1" smtClean="0">
                <a:latin typeface="Arial"/>
                <a:cs typeface="Arial"/>
              </a:rPr>
              <a:t>concepts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as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reference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tracking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systems</a:t>
            </a:r>
            <a:endParaRPr lang="it-IT" sz="200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optimized</a:t>
            </a:r>
            <a:r>
              <a:rPr lang="it-IT" sz="2000" dirty="0" smtClean="0">
                <a:latin typeface="Arial"/>
                <a:cs typeface="Arial"/>
              </a:rPr>
              <a:t> baseline layout </a:t>
            </a:r>
            <a:r>
              <a:rPr lang="it-IT" sz="2000" dirty="0" err="1" smtClean="0">
                <a:latin typeface="Arial"/>
                <a:cs typeface="Arial"/>
              </a:rPr>
              <a:t>implemented</a:t>
            </a:r>
            <a:r>
              <a:rPr lang="it-IT" sz="2000" dirty="0" smtClean="0">
                <a:latin typeface="Arial"/>
                <a:cs typeface="Arial"/>
              </a:rPr>
              <a:t> in Fun4All for </a:t>
            </a:r>
            <a:r>
              <a:rPr lang="it-IT" sz="2000" dirty="0" err="1" smtClean="0">
                <a:latin typeface="Arial"/>
                <a:cs typeface="Arial"/>
              </a:rPr>
              <a:t>both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concepts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endParaRPr lang="it-IT" sz="2000" dirty="0" smtClean="0">
              <a:latin typeface="Arial"/>
              <a:cs typeface="Arial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main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results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comparison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with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requirements</a:t>
            </a:r>
            <a:r>
              <a:rPr lang="it-IT" sz="2000" dirty="0" smtClean="0">
                <a:latin typeface="Arial"/>
                <a:cs typeface="Arial"/>
              </a:rPr>
              <a:t>: </a:t>
            </a:r>
          </a:p>
          <a:p>
            <a:pPr marL="742950" lvl="1" indent="-285750" algn="just">
              <a:lnSpc>
                <a:spcPts val="2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relative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momentum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and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pointing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resolution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, minimum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it-IT" sz="1600" baseline="-25000" dirty="0" err="1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it-IT" sz="1600" baseline="-25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vs </a:t>
            </a:r>
            <a:r>
              <a:rPr lang="it-IT" sz="16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h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(with B = 1.5 / 3 T)</a:t>
            </a:r>
            <a:endParaRPr lang="it-IT" baseline="-25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 algn="just">
              <a:lnSpc>
                <a:spcPts val="2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pointing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resolutions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fine </a:t>
            </a:r>
            <a:r>
              <a:rPr lang="it-IT" sz="1600" dirty="0" smtClean="0">
                <a:latin typeface="Arial"/>
                <a:cs typeface="Arial"/>
              </a:rPr>
              <a:t>(</a:t>
            </a:r>
            <a:r>
              <a:rPr lang="it-IT" sz="1600" dirty="0" err="1" smtClean="0">
                <a:latin typeface="Arial"/>
                <a:cs typeface="Arial"/>
              </a:rPr>
              <a:t>even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exceedings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req</a:t>
            </a:r>
            <a:r>
              <a:rPr lang="it-IT" sz="1600" dirty="0" err="1">
                <a:latin typeface="Arial"/>
                <a:cs typeface="Arial"/>
              </a:rPr>
              <a:t>s</a:t>
            </a:r>
            <a:r>
              <a:rPr lang="it-IT" sz="1600" dirty="0" smtClean="0">
                <a:latin typeface="Arial"/>
                <a:cs typeface="Arial"/>
              </a:rPr>
              <a:t>) </a:t>
            </a:r>
            <a:r>
              <a:rPr lang="it-IT" sz="1600" dirty="0" err="1" smtClean="0">
                <a:latin typeface="Arial"/>
                <a:cs typeface="Arial"/>
              </a:rPr>
              <a:t>everywhere</a:t>
            </a:r>
            <a:r>
              <a:rPr lang="it-IT" sz="1600" dirty="0" smtClean="0">
                <a:latin typeface="Arial"/>
                <a:cs typeface="Arial"/>
              </a:rPr>
              <a:t> with </a:t>
            </a:r>
            <a:r>
              <a:rPr lang="it-IT" sz="1600" dirty="0" err="1" smtClean="0">
                <a:latin typeface="Arial"/>
                <a:cs typeface="Arial"/>
              </a:rPr>
              <a:t>both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systems</a:t>
            </a:r>
            <a:endParaRPr lang="it-IT" sz="1600" dirty="0" smtClean="0">
              <a:latin typeface="Arial"/>
              <a:cs typeface="Arial"/>
            </a:endParaRPr>
          </a:p>
          <a:p>
            <a:pPr marL="742950" lvl="1" indent="-285750" algn="just">
              <a:lnSpc>
                <a:spcPts val="2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momentum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resolution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fine (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especially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in the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central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region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) for B = 3 T</a:t>
            </a:r>
          </a:p>
          <a:p>
            <a:pPr marL="742950" lvl="1" indent="-285750" algn="just">
              <a:lnSpc>
                <a:spcPts val="2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min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it-IT" sz="16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easier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to match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req</a:t>
            </a:r>
            <a:r>
              <a:rPr lang="it-IT" sz="1600" dirty="0" err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with large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eff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for B = 1.5 T (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checks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ongoing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here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4553265"/>
            <a:ext cx="8379884" cy="353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it-IT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Thanks</a:t>
            </a:r>
            <a:r>
              <a:rPr lang="it-IT" sz="1700" b="1" dirty="0" smtClean="0">
                <a:solidFill>
                  <a:srgbClr val="000000"/>
                </a:solidFill>
                <a:latin typeface="Arial"/>
                <a:cs typeface="Arial"/>
              </a:rPr>
              <a:t> to </a:t>
            </a:r>
            <a:r>
              <a:rPr lang="it-IT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lang="it-IT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groups</a:t>
            </a:r>
            <a:r>
              <a:rPr lang="it-IT" sz="1700" b="1" dirty="0" smtClean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it-IT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colleagues</a:t>
            </a:r>
            <a:r>
              <a:rPr lang="it-IT" sz="17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contributing</a:t>
            </a:r>
            <a:r>
              <a:rPr lang="it-IT" sz="1700" b="1" dirty="0" smtClean="0">
                <a:solidFill>
                  <a:srgbClr val="000000"/>
                </a:solidFill>
                <a:latin typeface="Arial"/>
                <a:cs typeface="Arial"/>
              </a:rPr>
              <a:t> to the </a:t>
            </a:r>
            <a:r>
              <a:rPr lang="it-IT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Tracking</a:t>
            </a:r>
            <a:r>
              <a:rPr lang="it-IT" sz="1700" b="1" dirty="0" smtClean="0">
                <a:solidFill>
                  <a:srgbClr val="000000"/>
                </a:solidFill>
                <a:latin typeface="Arial"/>
                <a:cs typeface="Arial"/>
              </a:rPr>
              <a:t> WG </a:t>
            </a:r>
            <a:r>
              <a:rPr lang="it-IT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studies</a:t>
            </a:r>
            <a:r>
              <a:rPr lang="it-IT" sz="1700" b="1" dirty="0">
                <a:solidFill>
                  <a:srgbClr val="000000"/>
                </a:solidFill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2197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3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Central </a:t>
            </a:r>
            <a:r>
              <a:rPr lang="it-IT" sz="3200" dirty="0" err="1" smtClean="0">
                <a:latin typeface="Arial"/>
                <a:cs typeface="Arial"/>
              </a:rPr>
              <a:t>tracking</a:t>
            </a:r>
            <a:r>
              <a:rPr lang="it-IT" sz="3200" dirty="0" smtClean="0">
                <a:latin typeface="Arial"/>
                <a:cs typeface="Arial"/>
              </a:rPr>
              <a:t> baseline </a:t>
            </a:r>
            <a:r>
              <a:rPr lang="it-IT" sz="3200" dirty="0" err="1" smtClean="0">
                <a:latin typeface="Arial"/>
                <a:cs typeface="Arial"/>
              </a:rPr>
              <a:t>concepts</a:t>
            </a:r>
            <a:r>
              <a:rPr lang="it-IT" sz="32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379884" cy="248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Simulation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efforts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in the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WG: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strong and steady </a:t>
            </a:r>
            <a:r>
              <a:rPr lang="it-IT" sz="2000" dirty="0" err="1" smtClean="0">
                <a:latin typeface="Arial"/>
                <a:cs typeface="Arial"/>
              </a:rPr>
              <a:t>effort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along</a:t>
            </a:r>
            <a:r>
              <a:rPr lang="it-IT" sz="2000" dirty="0" smtClean="0">
                <a:latin typeface="Arial"/>
                <a:cs typeface="Arial"/>
              </a:rPr>
              <a:t> the last </a:t>
            </a:r>
            <a:r>
              <a:rPr lang="it-IT" sz="2000" dirty="0" err="1" smtClean="0">
                <a:latin typeface="Arial"/>
                <a:cs typeface="Arial"/>
              </a:rPr>
              <a:t>months</a:t>
            </a:r>
            <a:r>
              <a:rPr lang="it-IT" sz="2000" dirty="0" smtClean="0">
                <a:latin typeface="Arial"/>
                <a:cs typeface="Arial"/>
              </a:rPr>
              <a:t> by </a:t>
            </a:r>
            <a:r>
              <a:rPr lang="it-IT" sz="2000" dirty="0" err="1" smtClean="0">
                <a:latin typeface="Arial"/>
                <a:cs typeface="Arial"/>
              </a:rPr>
              <a:t>many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groups</a:t>
            </a:r>
            <a:endParaRPr lang="it-IT" sz="200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focus on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two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possible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baseline detector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designs</a:t>
            </a:r>
            <a:r>
              <a:rPr lang="it-IT" sz="2000" dirty="0" smtClean="0">
                <a:latin typeface="Arial"/>
                <a:cs typeface="Arial"/>
              </a:rPr>
              <a:t>: </a:t>
            </a:r>
            <a:endParaRPr lang="it-IT" sz="2000" dirty="0">
              <a:latin typeface="Arial"/>
              <a:cs typeface="Arial"/>
            </a:endParaRPr>
          </a:p>
          <a:p>
            <a:pPr marL="742950" lvl="1" indent="-285750" algn="just">
              <a:lnSpc>
                <a:spcPts val="2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it-IT" sz="1600" b="1" dirty="0" smtClean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set of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tracking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layers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and disks</a:t>
            </a:r>
          </a:p>
          <a:p>
            <a:pPr marL="742950" lvl="1" indent="-285750" algn="just">
              <a:lnSpc>
                <a:spcPts val="2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it-IT" sz="1600" b="1" dirty="0" smtClean="0">
                <a:solidFill>
                  <a:srgbClr val="FF0000"/>
                </a:solidFill>
                <a:latin typeface="Arial"/>
                <a:cs typeface="Arial"/>
              </a:rPr>
              <a:t>HYBRID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design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on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silicon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tracking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layers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and disks with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gaseous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detectors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surrounding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the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silicon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barrel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layers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various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gaseous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options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available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MPGDs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in the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endcaps</a:t>
            </a:r>
            <a:endParaRPr lang="it-IT" sz="20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82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4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Central </a:t>
            </a:r>
            <a:r>
              <a:rPr lang="it-IT" sz="3200" dirty="0" err="1" smtClean="0">
                <a:latin typeface="Arial"/>
                <a:cs typeface="Arial"/>
              </a:rPr>
              <a:t>tracking</a:t>
            </a:r>
            <a:r>
              <a:rPr lang="it-IT" sz="3200" dirty="0" smtClean="0">
                <a:latin typeface="Arial"/>
                <a:cs typeface="Arial"/>
              </a:rPr>
              <a:t> baseline </a:t>
            </a:r>
            <a:r>
              <a:rPr lang="it-IT" sz="3200" dirty="0" err="1" smtClean="0">
                <a:latin typeface="Arial"/>
                <a:cs typeface="Arial"/>
              </a:rPr>
              <a:t>concepts</a:t>
            </a:r>
            <a:r>
              <a:rPr lang="it-IT" sz="32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379884" cy="3794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Simulation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efforts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in the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WG: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strong and steady </a:t>
            </a:r>
            <a:r>
              <a:rPr lang="it-IT" sz="2000" dirty="0" err="1" smtClean="0">
                <a:latin typeface="Arial"/>
                <a:cs typeface="Arial"/>
              </a:rPr>
              <a:t>effort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along</a:t>
            </a:r>
            <a:r>
              <a:rPr lang="it-IT" sz="2000" dirty="0" smtClean="0">
                <a:latin typeface="Arial"/>
                <a:cs typeface="Arial"/>
              </a:rPr>
              <a:t> the last </a:t>
            </a:r>
            <a:r>
              <a:rPr lang="it-IT" sz="2000" dirty="0" err="1" smtClean="0">
                <a:latin typeface="Arial"/>
                <a:cs typeface="Arial"/>
              </a:rPr>
              <a:t>months</a:t>
            </a:r>
            <a:r>
              <a:rPr lang="it-IT" sz="2000" dirty="0" smtClean="0">
                <a:latin typeface="Arial"/>
                <a:cs typeface="Arial"/>
              </a:rPr>
              <a:t> by </a:t>
            </a:r>
            <a:r>
              <a:rPr lang="it-IT" sz="2000" dirty="0" err="1" smtClean="0">
                <a:latin typeface="Arial"/>
                <a:cs typeface="Arial"/>
              </a:rPr>
              <a:t>many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groups</a:t>
            </a:r>
            <a:endParaRPr lang="it-IT" sz="200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focus on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two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possible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baseline detector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designs</a:t>
            </a:r>
            <a:r>
              <a:rPr lang="it-IT" sz="2000" dirty="0" smtClean="0">
                <a:latin typeface="Arial"/>
                <a:cs typeface="Arial"/>
              </a:rPr>
              <a:t>: </a:t>
            </a:r>
            <a:endParaRPr lang="it-IT" sz="2000" dirty="0">
              <a:latin typeface="Arial"/>
              <a:cs typeface="Arial"/>
            </a:endParaRPr>
          </a:p>
          <a:p>
            <a:pPr marL="742950" lvl="1" indent="-285750" algn="just">
              <a:lnSpc>
                <a:spcPts val="2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it-IT" sz="1600" b="1" dirty="0" smtClean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set of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tracking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layers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and disks</a:t>
            </a:r>
          </a:p>
          <a:p>
            <a:pPr marL="742950" lvl="1" indent="-285750" algn="just">
              <a:lnSpc>
                <a:spcPts val="2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it-IT" sz="1600" b="1" dirty="0" smtClean="0">
                <a:solidFill>
                  <a:srgbClr val="FF0000"/>
                </a:solidFill>
                <a:latin typeface="Arial"/>
                <a:cs typeface="Arial"/>
              </a:rPr>
              <a:t>HYBRID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design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on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silicon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tracking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layers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and disks with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gaseous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detectors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surrounding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the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silicon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barrel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layers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and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MPGDs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in the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endcaps</a:t>
            </a:r>
            <a:endParaRPr lang="it-IT" sz="2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optimized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layout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configurations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defined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for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both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concepts</a:t>
            </a:r>
            <a:r>
              <a:rPr lang="it-IT" sz="2000" dirty="0" smtClean="0">
                <a:latin typeface="Arial"/>
                <a:cs typeface="Arial"/>
              </a:rPr>
              <a:t>: </a:t>
            </a:r>
            <a:endParaRPr lang="it-IT" sz="2000" dirty="0">
              <a:latin typeface="Arial"/>
              <a:cs typeface="Arial"/>
            </a:endParaRPr>
          </a:p>
          <a:p>
            <a:pPr marL="742950" lvl="1" indent="-285750" algn="just">
              <a:lnSpc>
                <a:spcPts val="2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corresponding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simulations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allow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provide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expected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performance 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it-IT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next</a:t>
            </a:r>
            <a:r>
              <a:rPr lang="it-IT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slides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marL="742950" lvl="1" indent="-285750" algn="just">
              <a:lnSpc>
                <a:spcPts val="2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believe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this</a:t>
            </a:r>
            <a:r>
              <a:rPr lang="it-IT" sz="1600" dirty="0" smtClean="0">
                <a:latin typeface="Arial"/>
                <a:cs typeface="Arial"/>
              </a:rPr>
              <a:t> a </a:t>
            </a:r>
            <a:r>
              <a:rPr lang="it-IT" sz="1600" dirty="0" err="1" smtClean="0">
                <a:latin typeface="Arial"/>
                <a:cs typeface="Arial"/>
              </a:rPr>
              <a:t>key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contribution</a:t>
            </a:r>
            <a:r>
              <a:rPr lang="it-IT" sz="1600" dirty="0" smtClean="0">
                <a:latin typeface="Arial"/>
                <a:cs typeface="Arial"/>
              </a:rPr>
              <a:t> to the </a:t>
            </a:r>
            <a:r>
              <a:rPr lang="it-IT" sz="1600" dirty="0" err="1" smtClean="0">
                <a:latin typeface="Arial"/>
                <a:cs typeface="Arial"/>
              </a:rPr>
              <a:t>overall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optimization</a:t>
            </a:r>
            <a:r>
              <a:rPr lang="it-IT" sz="1600" dirty="0" smtClean="0">
                <a:latin typeface="Arial"/>
                <a:cs typeface="Arial"/>
              </a:rPr>
              <a:t> of the EIC detector design (</a:t>
            </a:r>
            <a:r>
              <a:rPr lang="it-IT" sz="1600" dirty="0" err="1" smtClean="0">
                <a:latin typeface="Arial"/>
                <a:cs typeface="Arial"/>
              </a:rPr>
              <a:t>eg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cost</a:t>
            </a:r>
            <a:r>
              <a:rPr lang="it-IT" sz="1600" dirty="0" smtClean="0">
                <a:latin typeface="Arial"/>
                <a:cs typeface="Arial"/>
              </a:rPr>
              <a:t>, </a:t>
            </a:r>
            <a:r>
              <a:rPr lang="it-IT" sz="1600" dirty="0" err="1" smtClean="0">
                <a:latin typeface="Arial"/>
                <a:cs typeface="Arial"/>
              </a:rPr>
              <a:t>size</a:t>
            </a:r>
            <a:r>
              <a:rPr lang="it-IT" sz="1600" dirty="0" smtClean="0">
                <a:latin typeface="Arial"/>
                <a:cs typeface="Arial"/>
              </a:rPr>
              <a:t>, </a:t>
            </a:r>
            <a:r>
              <a:rPr lang="it-IT" sz="1600" dirty="0" err="1" smtClean="0">
                <a:latin typeface="Arial"/>
                <a:cs typeface="Arial"/>
              </a:rPr>
              <a:t>magnet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options</a:t>
            </a:r>
            <a:r>
              <a:rPr lang="it-IT" sz="1600" dirty="0" smtClean="0">
                <a:latin typeface="Arial"/>
                <a:cs typeface="Arial"/>
              </a:rPr>
              <a:t>, PID </a:t>
            </a:r>
            <a:r>
              <a:rPr lang="it-IT" sz="1600" dirty="0" err="1" smtClean="0">
                <a:latin typeface="Arial"/>
                <a:cs typeface="Arial"/>
              </a:rPr>
              <a:t>considerations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etc</a:t>
            </a:r>
            <a:r>
              <a:rPr lang="it-IT" sz="1600" dirty="0" smtClean="0">
                <a:latin typeface="Arial"/>
                <a:cs typeface="Arial"/>
              </a:rPr>
              <a:t>) and </a:t>
            </a:r>
            <a:r>
              <a:rPr lang="it-IT" sz="1600" dirty="0" err="1" smtClean="0">
                <a:latin typeface="Arial"/>
                <a:cs typeface="Arial"/>
              </a:rPr>
              <a:t>useful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ingredient</a:t>
            </a:r>
            <a:r>
              <a:rPr lang="it-IT" sz="1600" dirty="0" smtClean="0">
                <a:latin typeface="Arial"/>
                <a:cs typeface="Arial"/>
              </a:rPr>
              <a:t> for the </a:t>
            </a:r>
            <a:r>
              <a:rPr lang="it-IT" sz="1600" dirty="0" err="1" smtClean="0">
                <a:latin typeface="Arial"/>
                <a:cs typeface="Arial"/>
              </a:rPr>
              <a:t>ongoing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complementarity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discussion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studies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it-IT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Leo’s</a:t>
            </a:r>
            <a:r>
              <a:rPr lang="it-IT" sz="1600" b="1" dirty="0" smtClean="0">
                <a:solidFill>
                  <a:srgbClr val="FF0000"/>
                </a:solidFill>
                <a:latin typeface="Arial"/>
                <a:cs typeface="Arial"/>
              </a:rPr>
              <a:t> talk </a:t>
            </a:r>
            <a:r>
              <a:rPr lang="it-IT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tomorrow</a:t>
            </a:r>
            <a:endParaRPr lang="it-IT" sz="16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14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5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Central </a:t>
            </a:r>
            <a:r>
              <a:rPr lang="it-IT" sz="3200" dirty="0" err="1" smtClean="0">
                <a:latin typeface="Arial"/>
                <a:cs typeface="Arial"/>
              </a:rPr>
              <a:t>tracking</a:t>
            </a:r>
            <a:r>
              <a:rPr lang="it-IT" sz="3200" dirty="0" smtClean="0">
                <a:latin typeface="Arial"/>
                <a:cs typeface="Arial"/>
              </a:rPr>
              <a:t> baseline </a:t>
            </a:r>
            <a:r>
              <a:rPr lang="it-IT" sz="3200" dirty="0" err="1" smtClean="0">
                <a:latin typeface="Arial"/>
                <a:cs typeface="Arial"/>
              </a:rPr>
              <a:t>concepts</a:t>
            </a:r>
            <a:r>
              <a:rPr lang="it-IT" sz="32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2296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6-layer </a:t>
            </a:r>
            <a:r>
              <a:rPr lang="it-IT" sz="2000" dirty="0" err="1" smtClean="0">
                <a:latin typeface="Arial"/>
                <a:cs typeface="Arial"/>
              </a:rPr>
              <a:t>barrel</a:t>
            </a:r>
            <a:r>
              <a:rPr lang="it-IT" sz="2000" dirty="0" smtClean="0">
                <a:latin typeface="Arial"/>
                <a:cs typeface="Arial"/>
              </a:rPr>
              <a:t>, 5+5 disks for back/</a:t>
            </a:r>
            <a:r>
              <a:rPr lang="it-IT" sz="2000" dirty="0" err="1" smtClean="0">
                <a:latin typeface="Arial"/>
                <a:cs typeface="Arial"/>
              </a:rPr>
              <a:t>forward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regions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endParaRPr lang="it-IT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Immagine 1" descr="All_Si_white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6" y="2067760"/>
            <a:ext cx="4864421" cy="2209664"/>
          </a:xfrm>
          <a:prstGeom prst="rect">
            <a:avLst/>
          </a:prstGeom>
        </p:spPr>
      </p:pic>
      <p:pic>
        <p:nvPicPr>
          <p:cNvPr id="3" name="Immagine 2" descr="material_sca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7541" y="784151"/>
            <a:ext cx="1743582" cy="2561167"/>
          </a:xfrm>
          <a:prstGeom prst="rect">
            <a:avLst/>
          </a:prstGeom>
        </p:spPr>
      </p:pic>
      <p:pic>
        <p:nvPicPr>
          <p:cNvPr id="7" name="Immagine 6" descr="Schermata 2020-11-17 alle 17.59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7" y="2929775"/>
            <a:ext cx="4063450" cy="211349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646931" y="4277424"/>
            <a:ext cx="333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Silicon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detectors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based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on ALICE ITS3 </a:t>
            </a:r>
          </a:p>
          <a:p>
            <a:pPr algn="ctr"/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(10x10 </a:t>
            </a:r>
            <a:r>
              <a:rPr lang="it-IT" sz="1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it-IT" sz="14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all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staves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X/X</a:t>
            </a:r>
            <a:r>
              <a:rPr lang="it-IT" sz="1400" baseline="-25000" dirty="0" smtClean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=  0.3%)</a:t>
            </a:r>
          </a:p>
        </p:txBody>
      </p:sp>
    </p:spTree>
    <p:extLst>
      <p:ext uri="{BB962C8B-B14F-4D97-AF65-F5344CB8AC3E}">
        <p14:creationId xmlns:p14="http://schemas.microsoft.com/office/powerpoint/2010/main" val="133092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6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Central </a:t>
            </a:r>
            <a:r>
              <a:rPr lang="it-IT" sz="3200" dirty="0" err="1" smtClean="0">
                <a:latin typeface="Arial"/>
                <a:cs typeface="Arial"/>
              </a:rPr>
              <a:t>tracking</a:t>
            </a:r>
            <a:r>
              <a:rPr lang="it-IT" sz="3200" dirty="0" smtClean="0">
                <a:latin typeface="Arial"/>
                <a:cs typeface="Arial"/>
              </a:rPr>
              <a:t> baseline </a:t>
            </a:r>
            <a:r>
              <a:rPr lang="it-IT" sz="3200" dirty="0" err="1" smtClean="0">
                <a:latin typeface="Arial"/>
                <a:cs typeface="Arial"/>
              </a:rPr>
              <a:t>concepts</a:t>
            </a:r>
            <a:r>
              <a:rPr lang="it-IT" sz="32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2296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silicon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vertex</a:t>
            </a:r>
            <a:r>
              <a:rPr lang="it-IT" sz="2000" dirty="0" smtClean="0">
                <a:latin typeface="Arial"/>
                <a:cs typeface="Arial"/>
              </a:rPr>
              <a:t> + TPC (</a:t>
            </a:r>
            <a:r>
              <a:rPr lang="it-IT" sz="2000" dirty="0" err="1" smtClean="0">
                <a:latin typeface="Arial"/>
                <a:cs typeface="Arial"/>
              </a:rPr>
              <a:t>barrel</a:t>
            </a:r>
            <a:r>
              <a:rPr lang="it-IT" sz="2000" dirty="0" smtClean="0">
                <a:latin typeface="Arial"/>
                <a:cs typeface="Arial"/>
              </a:rPr>
              <a:t>), 7 </a:t>
            </a:r>
            <a:r>
              <a:rPr lang="it-IT" sz="2000" dirty="0" err="1" smtClean="0">
                <a:latin typeface="Arial"/>
                <a:cs typeface="Arial"/>
              </a:rPr>
              <a:t>silicon</a:t>
            </a:r>
            <a:r>
              <a:rPr lang="it-IT" sz="2000" dirty="0" smtClean="0">
                <a:latin typeface="Arial"/>
                <a:cs typeface="Arial"/>
              </a:rPr>
              <a:t> disks for back/</a:t>
            </a:r>
            <a:r>
              <a:rPr lang="it-IT" sz="2000" dirty="0" err="1" smtClean="0">
                <a:latin typeface="Arial"/>
                <a:cs typeface="Arial"/>
              </a:rPr>
              <a:t>forward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regions</a:t>
            </a: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2" name="Immagine 1" descr="siAndTPC_zoo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1" y="2061092"/>
            <a:ext cx="3825117" cy="2665991"/>
          </a:xfrm>
          <a:prstGeom prst="rect">
            <a:avLst/>
          </a:prstGeom>
        </p:spPr>
      </p:pic>
      <p:pic>
        <p:nvPicPr>
          <p:cNvPr id="3" name="Immagine 2" descr="Schermata 2020-11-17 alle 18.00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81" y="3068119"/>
            <a:ext cx="4814387" cy="193790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329613" y="2061092"/>
            <a:ext cx="4356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Silicon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detectors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based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on ALICE ITS3 (10x10 </a:t>
            </a:r>
            <a:r>
              <a:rPr lang="it-IT" sz="1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it-IT" sz="14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pPr marL="628650" lvl="1" indent="-171450">
              <a:buFontTx/>
              <a:buChar char="-"/>
            </a:pP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3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innermost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vertexing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layers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X/X</a:t>
            </a:r>
            <a:r>
              <a:rPr lang="it-IT" sz="1400" baseline="-25000" dirty="0" smtClean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=  0.05%</a:t>
            </a:r>
          </a:p>
          <a:p>
            <a:pPr marL="628650" lvl="1" indent="-171450">
              <a:buFontTx/>
              <a:buChar char="-"/>
            </a:pP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tracking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layers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400" dirty="0">
                <a:solidFill>
                  <a:srgbClr val="0000FF"/>
                </a:solidFill>
                <a:latin typeface="Arial"/>
                <a:cs typeface="Arial"/>
              </a:rPr>
              <a:t>X/X</a:t>
            </a:r>
            <a:r>
              <a:rPr lang="it-IT" sz="1400" baseline="-2500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it-IT" sz="1400" dirty="0">
                <a:solidFill>
                  <a:srgbClr val="0000FF"/>
                </a:solidFill>
                <a:latin typeface="Arial"/>
                <a:cs typeface="Arial"/>
              </a:rPr>
              <a:t> =  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0.55%</a:t>
            </a:r>
          </a:p>
          <a:p>
            <a:pPr marL="628650" lvl="1" indent="-171450">
              <a:buFontTx/>
              <a:buChar char="-"/>
            </a:pP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disks </a:t>
            </a:r>
            <a:r>
              <a:rPr lang="it-IT" sz="1400" dirty="0">
                <a:solidFill>
                  <a:srgbClr val="0000FF"/>
                </a:solidFill>
                <a:latin typeface="Arial"/>
                <a:cs typeface="Arial"/>
              </a:rPr>
              <a:t>X/X</a:t>
            </a:r>
            <a:r>
              <a:rPr lang="it-IT" sz="1400" baseline="-2500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it-IT" sz="1400" dirty="0">
                <a:solidFill>
                  <a:srgbClr val="0000FF"/>
                </a:solidFill>
                <a:latin typeface="Arial"/>
                <a:cs typeface="Arial"/>
              </a:rPr>
              <a:t> =  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0.24%</a:t>
            </a:r>
            <a:endParaRPr lang="it-IT" sz="1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8091" y="4724944"/>
            <a:ext cx="388453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>
                <a:latin typeface="Arial"/>
                <a:cs typeface="Arial"/>
              </a:rPr>
              <a:t>MPGDs</a:t>
            </a:r>
            <a:r>
              <a:rPr lang="it-IT" sz="1200" dirty="0" smtClean="0">
                <a:latin typeface="Arial"/>
                <a:cs typeface="Arial"/>
              </a:rPr>
              <a:t> disks in the </a:t>
            </a:r>
            <a:r>
              <a:rPr lang="it-IT" sz="1200" dirty="0" err="1" smtClean="0">
                <a:latin typeface="Arial"/>
                <a:cs typeface="Arial"/>
              </a:rPr>
              <a:t>endcaps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not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yet</a:t>
            </a:r>
            <a:r>
              <a:rPr lang="it-IT" sz="1200" dirty="0" smtClean="0">
                <a:latin typeface="Arial"/>
                <a:cs typeface="Arial"/>
              </a:rPr>
              <a:t> in the </a:t>
            </a:r>
            <a:r>
              <a:rPr lang="it-IT" sz="1200" dirty="0" err="1" smtClean="0">
                <a:latin typeface="Arial"/>
                <a:cs typeface="Arial"/>
              </a:rPr>
              <a:t>simulation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26557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7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Expected</a:t>
            </a:r>
            <a:r>
              <a:rPr lang="it-IT" sz="3200" dirty="0" smtClean="0">
                <a:latin typeface="Arial"/>
                <a:cs typeface="Arial"/>
              </a:rPr>
              <a:t> performance from </a:t>
            </a:r>
            <a:r>
              <a:rPr lang="it-IT" sz="3200" dirty="0" err="1" smtClean="0">
                <a:latin typeface="Arial"/>
                <a:cs typeface="Arial"/>
              </a:rPr>
              <a:t>simulation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198" y="1174562"/>
            <a:ext cx="8337551" cy="147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studied</a:t>
            </a:r>
            <a:r>
              <a:rPr lang="it-IT" sz="2000" dirty="0" smtClean="0">
                <a:latin typeface="Arial"/>
                <a:cs typeface="Arial"/>
              </a:rPr>
              <a:t> and </a:t>
            </a:r>
            <a:r>
              <a:rPr lang="it-IT" sz="2000" dirty="0" err="1" smtClean="0">
                <a:latin typeface="Arial"/>
                <a:cs typeface="Arial"/>
              </a:rPr>
              <a:t>optimized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using</a:t>
            </a:r>
            <a:r>
              <a:rPr lang="it-IT" sz="2000" dirty="0" smtClean="0">
                <a:latin typeface="Arial"/>
                <a:cs typeface="Arial"/>
              </a:rPr>
              <a:t> the Geant4-based Fun4All </a:t>
            </a:r>
            <a:r>
              <a:rPr lang="it-IT" sz="2000" dirty="0" err="1" smtClean="0">
                <a:latin typeface="Arial"/>
                <a:cs typeface="Arial"/>
              </a:rPr>
              <a:t>framework</a:t>
            </a:r>
            <a:endParaRPr lang="it-IT" sz="2000" dirty="0">
              <a:latin typeface="Arial"/>
              <a:cs typeface="Arial"/>
            </a:endParaRPr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ü"/>
            </a:pP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momentum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pointing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angular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resolutions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(full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coverage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and 0 &lt; </a:t>
            </a:r>
            <a:r>
              <a:rPr lang="it-IT" sz="1600" i="1" dirty="0" err="1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&lt; 30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GeV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it-IT" sz="1600" i="1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it-IT" sz="1600" dirty="0" err="1" smtClean="0">
                <a:latin typeface="Arial"/>
                <a:cs typeface="Arial"/>
              </a:rPr>
              <a:t>different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magnetic-field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maps</a:t>
            </a:r>
            <a:r>
              <a:rPr lang="it-IT" sz="1600" dirty="0" smtClean="0">
                <a:latin typeface="Arial"/>
                <a:cs typeface="Arial"/>
              </a:rPr>
              <a:t>: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BaBar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(1.4 T) and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Beast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(3 T)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solenoids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  </a:t>
            </a:r>
          </a:p>
        </p:txBody>
      </p:sp>
      <p:pic>
        <p:nvPicPr>
          <p:cNvPr id="2" name="Immagine 1" descr="results_plotter_E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1588" y="-396936"/>
            <a:ext cx="2292964" cy="85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8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8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Expected</a:t>
            </a:r>
            <a:r>
              <a:rPr lang="it-IT" sz="3200" dirty="0" smtClean="0">
                <a:latin typeface="Arial"/>
                <a:cs typeface="Arial"/>
              </a:rPr>
              <a:t> performance from </a:t>
            </a:r>
            <a:r>
              <a:rPr lang="it-IT" sz="3200" dirty="0" err="1" smtClean="0">
                <a:latin typeface="Arial"/>
                <a:cs typeface="Arial"/>
              </a:rPr>
              <a:t>simulation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198" y="1174562"/>
            <a:ext cx="8337551" cy="147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studied</a:t>
            </a:r>
            <a:r>
              <a:rPr lang="it-IT" sz="2000" dirty="0" smtClean="0">
                <a:latin typeface="Arial"/>
                <a:cs typeface="Arial"/>
              </a:rPr>
              <a:t> and </a:t>
            </a:r>
            <a:r>
              <a:rPr lang="it-IT" sz="2000" dirty="0" err="1" smtClean="0">
                <a:latin typeface="Arial"/>
                <a:cs typeface="Arial"/>
              </a:rPr>
              <a:t>optimized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using</a:t>
            </a:r>
            <a:r>
              <a:rPr lang="it-IT" sz="2000" dirty="0" smtClean="0">
                <a:latin typeface="Arial"/>
                <a:cs typeface="Arial"/>
              </a:rPr>
              <a:t> the Geant4-based Fun4All </a:t>
            </a:r>
            <a:r>
              <a:rPr lang="it-IT" sz="2000" dirty="0" err="1" smtClean="0">
                <a:latin typeface="Arial"/>
                <a:cs typeface="Arial"/>
              </a:rPr>
              <a:t>framework</a:t>
            </a:r>
            <a:endParaRPr lang="it-IT" sz="2000" dirty="0">
              <a:latin typeface="Arial"/>
              <a:cs typeface="Arial"/>
            </a:endParaRPr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ü"/>
            </a:pP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momentum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pointing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angular</a:t>
            </a:r>
            <a:r>
              <a:rPr lang="it-IT" sz="1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Arial"/>
                <a:cs typeface="Arial"/>
              </a:rPr>
              <a:t>resolutions</a:t>
            </a:r>
            <a:r>
              <a:rPr lang="it-IT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(full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coverage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and 0 &lt; </a:t>
            </a:r>
            <a:r>
              <a:rPr lang="it-IT" sz="1600" i="1" dirty="0" err="1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&lt; 30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GeV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it-IT" sz="1600" i="1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ü"/>
            </a:pP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detailed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study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parametrization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of the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corresponding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distributions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in</a:t>
            </a:r>
            <a:r>
              <a:rPr lang="it-I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h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bins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: </a:t>
            </a:r>
          </a:p>
        </p:txBody>
      </p:sp>
      <p:pic>
        <p:nvPicPr>
          <p:cNvPr id="8" name="Immagine 7" descr="results_mom_res_fit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240"/>
          <a:stretch/>
        </p:blipFill>
        <p:spPr>
          <a:xfrm rot="5400000">
            <a:off x="635528" y="2832863"/>
            <a:ext cx="1640872" cy="2633427"/>
          </a:xfrm>
          <a:prstGeom prst="rect">
            <a:avLst/>
          </a:prstGeom>
        </p:spPr>
      </p:pic>
      <p:pic>
        <p:nvPicPr>
          <p:cNvPr id="9" name="Immagine 8" descr="Schermata 2020-11-17 alle 18.01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2" y="2575751"/>
            <a:ext cx="5608555" cy="753388"/>
          </a:xfrm>
          <a:prstGeom prst="rect">
            <a:avLst/>
          </a:prstGeom>
        </p:spPr>
      </p:pic>
      <p:pic>
        <p:nvPicPr>
          <p:cNvPr id="11" name="Immagine 10" descr="results_mom_res_fit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0" t="25325" b="49615"/>
          <a:stretch/>
        </p:blipFill>
        <p:spPr>
          <a:xfrm rot="5400000">
            <a:off x="2651478" y="3495956"/>
            <a:ext cx="1640874" cy="1307241"/>
          </a:xfrm>
          <a:prstGeom prst="rect">
            <a:avLst/>
          </a:prstGeom>
        </p:spPr>
      </p:pic>
      <p:pic>
        <p:nvPicPr>
          <p:cNvPr id="12" name="Immagine 11" descr="results_vtx_res_fit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09" b="50897"/>
          <a:stretch/>
        </p:blipFill>
        <p:spPr>
          <a:xfrm>
            <a:off x="4439913" y="3329140"/>
            <a:ext cx="3028603" cy="1640873"/>
          </a:xfrm>
          <a:prstGeom prst="rect">
            <a:avLst/>
          </a:prstGeom>
        </p:spPr>
      </p:pic>
      <p:pic>
        <p:nvPicPr>
          <p:cNvPr id="14" name="Immagine 13" descr="results_vtx_res_fit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7" t="50504" r="24964"/>
          <a:stretch/>
        </p:blipFill>
        <p:spPr>
          <a:xfrm>
            <a:off x="7418916" y="3329139"/>
            <a:ext cx="1532439" cy="1640873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86335" y="3090487"/>
            <a:ext cx="4115250" cy="1898380"/>
            <a:chOff x="86335" y="3090487"/>
            <a:chExt cx="4115250" cy="1898380"/>
          </a:xfrm>
        </p:grpSpPr>
        <p:sp>
          <p:nvSpPr>
            <p:cNvPr id="16" name="Rettangolo 15"/>
            <p:cNvSpPr/>
            <p:nvPr/>
          </p:nvSpPr>
          <p:spPr>
            <a:xfrm>
              <a:off x="86335" y="3329138"/>
              <a:ext cx="4115250" cy="165972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7" name="Connettore 2 16"/>
            <p:cNvCxnSpPr/>
            <p:nvPr/>
          </p:nvCxnSpPr>
          <p:spPr>
            <a:xfrm flipV="1">
              <a:off x="1259417" y="3090487"/>
              <a:ext cx="433917" cy="238653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966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4th EIC Yellow Report Workshop, Berkeley / 19.11.2020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9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Expected</a:t>
            </a:r>
            <a:r>
              <a:rPr lang="it-IT" sz="3200" dirty="0" smtClean="0">
                <a:latin typeface="Arial"/>
                <a:cs typeface="Arial"/>
              </a:rPr>
              <a:t> performance from </a:t>
            </a:r>
            <a:r>
              <a:rPr lang="it-IT" sz="3200" dirty="0" err="1" smtClean="0">
                <a:latin typeface="Arial"/>
                <a:cs typeface="Arial"/>
              </a:rPr>
              <a:t>simulation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198" y="1174562"/>
            <a:ext cx="833755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studied</a:t>
            </a:r>
            <a:r>
              <a:rPr lang="it-IT" sz="2000" dirty="0" smtClean="0">
                <a:latin typeface="Arial"/>
                <a:cs typeface="Arial"/>
              </a:rPr>
              <a:t> and </a:t>
            </a:r>
            <a:r>
              <a:rPr lang="it-IT" sz="2000" dirty="0" err="1" smtClean="0">
                <a:latin typeface="Arial"/>
                <a:cs typeface="Arial"/>
              </a:rPr>
              <a:t>optimized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using</a:t>
            </a:r>
            <a:r>
              <a:rPr lang="it-IT" sz="2000" dirty="0" smtClean="0">
                <a:latin typeface="Arial"/>
                <a:cs typeface="Arial"/>
              </a:rPr>
              <a:t> the Geant4-based Fun4All </a:t>
            </a:r>
            <a:r>
              <a:rPr lang="it-IT" sz="2000" dirty="0" err="1" smtClean="0">
                <a:latin typeface="Arial"/>
                <a:cs typeface="Arial"/>
              </a:rPr>
              <a:t>framework</a:t>
            </a: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3" name="Immagine 2" descr="Schermata 2020-11-18 alle 13.2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1" y="2174030"/>
            <a:ext cx="6603999" cy="279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6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8999</TotalTime>
  <Words>1170</Words>
  <Application>Microsoft Macintosh PowerPoint</Application>
  <PresentationFormat>Personalizzato</PresentationFormat>
  <Paragraphs>165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Riunione EIC-NET Bari</dc:title>
  <dc:creator>Domenico Elia</dc:creator>
  <cp:lastModifiedBy>Domenico Elia</cp:lastModifiedBy>
  <cp:revision>874</cp:revision>
  <dcterms:created xsi:type="dcterms:W3CDTF">2018-06-28T15:19:11Z</dcterms:created>
  <dcterms:modified xsi:type="dcterms:W3CDTF">2020-11-19T21:22:59Z</dcterms:modified>
</cp:coreProperties>
</file>